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1"/>
  </p:notesMasterIdLst>
  <p:handoutMasterIdLst>
    <p:handoutMasterId r:id="rId10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2E1F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366" autoAdjust="0"/>
  </p:normalViewPr>
  <p:slideViewPr>
    <p:cSldViewPr snapToGrid="0" snapToObjects="1">
      <p:cViewPr>
        <p:scale>
          <a:sx n="80" d="100"/>
          <a:sy n="80" d="100"/>
        </p:scale>
        <p:origin x="-1956" y="-264"/>
      </p:cViewPr>
      <p:guideLst>
        <p:guide orient="horz" pos="2047"/>
        <p:guide pos="27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Relationship Id="rId4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54.emf"/><Relationship Id="rId13" Type="http://schemas.openxmlformats.org/officeDocument/2006/relationships/image" Target="../media/image59.emf"/><Relationship Id="rId3" Type="http://schemas.openxmlformats.org/officeDocument/2006/relationships/image" Target="../media/image49.emf"/><Relationship Id="rId7" Type="http://schemas.openxmlformats.org/officeDocument/2006/relationships/image" Target="../media/image53.emf"/><Relationship Id="rId12" Type="http://schemas.openxmlformats.org/officeDocument/2006/relationships/image" Target="../media/image58.e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6" Type="http://schemas.openxmlformats.org/officeDocument/2006/relationships/image" Target="../media/image52.emf"/><Relationship Id="rId11" Type="http://schemas.openxmlformats.org/officeDocument/2006/relationships/image" Target="../media/image57.emf"/><Relationship Id="rId5" Type="http://schemas.openxmlformats.org/officeDocument/2006/relationships/image" Target="../media/image51.emf"/><Relationship Id="rId15" Type="http://schemas.openxmlformats.org/officeDocument/2006/relationships/image" Target="../media/image61.emf"/><Relationship Id="rId10" Type="http://schemas.openxmlformats.org/officeDocument/2006/relationships/image" Target="../media/image56.emf"/><Relationship Id="rId4" Type="http://schemas.openxmlformats.org/officeDocument/2006/relationships/image" Target="../media/image50.wmf"/><Relationship Id="rId9" Type="http://schemas.openxmlformats.org/officeDocument/2006/relationships/image" Target="../media/image55.emf"/><Relationship Id="rId14" Type="http://schemas.openxmlformats.org/officeDocument/2006/relationships/image" Target="../media/image60.e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69.emf"/><Relationship Id="rId3" Type="http://schemas.openxmlformats.org/officeDocument/2006/relationships/image" Target="../media/image64.wmf"/><Relationship Id="rId7" Type="http://schemas.openxmlformats.org/officeDocument/2006/relationships/image" Target="../media/image68.emf"/><Relationship Id="rId2" Type="http://schemas.openxmlformats.org/officeDocument/2006/relationships/image" Target="../media/image63.emf"/><Relationship Id="rId1" Type="http://schemas.openxmlformats.org/officeDocument/2006/relationships/image" Target="../media/image62.emf"/><Relationship Id="rId6" Type="http://schemas.openxmlformats.org/officeDocument/2006/relationships/image" Target="../media/image67.emf"/><Relationship Id="rId5" Type="http://schemas.openxmlformats.org/officeDocument/2006/relationships/image" Target="../media/image66.emf"/><Relationship Id="rId4" Type="http://schemas.openxmlformats.org/officeDocument/2006/relationships/image" Target="../media/image65.emf"/><Relationship Id="rId9" Type="http://schemas.openxmlformats.org/officeDocument/2006/relationships/image" Target="../media/image70.e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79.emf"/><Relationship Id="rId13" Type="http://schemas.openxmlformats.org/officeDocument/2006/relationships/image" Target="../media/image84.emf"/><Relationship Id="rId18" Type="http://schemas.openxmlformats.org/officeDocument/2006/relationships/image" Target="../media/image89.emf"/><Relationship Id="rId26" Type="http://schemas.openxmlformats.org/officeDocument/2006/relationships/image" Target="../media/image97.emf"/><Relationship Id="rId3" Type="http://schemas.openxmlformats.org/officeDocument/2006/relationships/image" Target="../media/image74.emf"/><Relationship Id="rId21" Type="http://schemas.openxmlformats.org/officeDocument/2006/relationships/image" Target="../media/image92.emf"/><Relationship Id="rId7" Type="http://schemas.openxmlformats.org/officeDocument/2006/relationships/image" Target="../media/image78.emf"/><Relationship Id="rId12" Type="http://schemas.openxmlformats.org/officeDocument/2006/relationships/image" Target="../media/image83.emf"/><Relationship Id="rId17" Type="http://schemas.openxmlformats.org/officeDocument/2006/relationships/image" Target="../media/image88.emf"/><Relationship Id="rId25" Type="http://schemas.openxmlformats.org/officeDocument/2006/relationships/image" Target="../media/image96.emf"/><Relationship Id="rId2" Type="http://schemas.openxmlformats.org/officeDocument/2006/relationships/image" Target="../media/image73.wmf"/><Relationship Id="rId16" Type="http://schemas.openxmlformats.org/officeDocument/2006/relationships/image" Target="../media/image87.emf"/><Relationship Id="rId20" Type="http://schemas.openxmlformats.org/officeDocument/2006/relationships/image" Target="../media/image91.emf"/><Relationship Id="rId1" Type="http://schemas.openxmlformats.org/officeDocument/2006/relationships/image" Target="../media/image72.emf"/><Relationship Id="rId6" Type="http://schemas.openxmlformats.org/officeDocument/2006/relationships/image" Target="../media/image77.emf"/><Relationship Id="rId11" Type="http://schemas.openxmlformats.org/officeDocument/2006/relationships/image" Target="../media/image82.emf"/><Relationship Id="rId24" Type="http://schemas.openxmlformats.org/officeDocument/2006/relationships/image" Target="../media/image95.emf"/><Relationship Id="rId5" Type="http://schemas.openxmlformats.org/officeDocument/2006/relationships/image" Target="../media/image76.emf"/><Relationship Id="rId15" Type="http://schemas.openxmlformats.org/officeDocument/2006/relationships/image" Target="../media/image86.emf"/><Relationship Id="rId23" Type="http://schemas.openxmlformats.org/officeDocument/2006/relationships/image" Target="../media/image94.emf"/><Relationship Id="rId10" Type="http://schemas.openxmlformats.org/officeDocument/2006/relationships/image" Target="../media/image81.emf"/><Relationship Id="rId19" Type="http://schemas.openxmlformats.org/officeDocument/2006/relationships/image" Target="../media/image90.emf"/><Relationship Id="rId4" Type="http://schemas.openxmlformats.org/officeDocument/2006/relationships/image" Target="../media/image75.emf"/><Relationship Id="rId9" Type="http://schemas.openxmlformats.org/officeDocument/2006/relationships/image" Target="../media/image80.emf"/><Relationship Id="rId14" Type="http://schemas.openxmlformats.org/officeDocument/2006/relationships/image" Target="../media/image85.emf"/><Relationship Id="rId22" Type="http://schemas.openxmlformats.org/officeDocument/2006/relationships/image" Target="../media/image93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emf"/><Relationship Id="rId2" Type="http://schemas.openxmlformats.org/officeDocument/2006/relationships/image" Target="../media/image99.emf"/><Relationship Id="rId1" Type="http://schemas.openxmlformats.org/officeDocument/2006/relationships/image" Target="../media/image98.emf"/><Relationship Id="rId5" Type="http://schemas.openxmlformats.org/officeDocument/2006/relationships/image" Target="../media/image102.emf"/><Relationship Id="rId4" Type="http://schemas.openxmlformats.org/officeDocument/2006/relationships/image" Target="../media/image101.e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emf"/><Relationship Id="rId13" Type="http://schemas.openxmlformats.org/officeDocument/2006/relationships/image" Target="../media/image115.emf"/><Relationship Id="rId18" Type="http://schemas.openxmlformats.org/officeDocument/2006/relationships/image" Target="../media/image120.emf"/><Relationship Id="rId3" Type="http://schemas.openxmlformats.org/officeDocument/2006/relationships/image" Target="../media/image105.emf"/><Relationship Id="rId7" Type="http://schemas.openxmlformats.org/officeDocument/2006/relationships/image" Target="../media/image109.emf"/><Relationship Id="rId12" Type="http://schemas.openxmlformats.org/officeDocument/2006/relationships/image" Target="../media/image114.emf"/><Relationship Id="rId17" Type="http://schemas.openxmlformats.org/officeDocument/2006/relationships/image" Target="../media/image119.emf"/><Relationship Id="rId2" Type="http://schemas.openxmlformats.org/officeDocument/2006/relationships/image" Target="../media/image104.emf"/><Relationship Id="rId16" Type="http://schemas.openxmlformats.org/officeDocument/2006/relationships/image" Target="../media/image118.emf"/><Relationship Id="rId1" Type="http://schemas.openxmlformats.org/officeDocument/2006/relationships/image" Target="../media/image103.emf"/><Relationship Id="rId6" Type="http://schemas.openxmlformats.org/officeDocument/2006/relationships/image" Target="../media/image108.emf"/><Relationship Id="rId11" Type="http://schemas.openxmlformats.org/officeDocument/2006/relationships/image" Target="../media/image113.emf"/><Relationship Id="rId5" Type="http://schemas.openxmlformats.org/officeDocument/2006/relationships/image" Target="../media/image107.emf"/><Relationship Id="rId15" Type="http://schemas.openxmlformats.org/officeDocument/2006/relationships/image" Target="../media/image117.emf"/><Relationship Id="rId10" Type="http://schemas.openxmlformats.org/officeDocument/2006/relationships/image" Target="../media/image112.emf"/><Relationship Id="rId4" Type="http://schemas.openxmlformats.org/officeDocument/2006/relationships/image" Target="../media/image106.emf"/><Relationship Id="rId9" Type="http://schemas.openxmlformats.org/officeDocument/2006/relationships/image" Target="../media/image111.emf"/><Relationship Id="rId14" Type="http://schemas.openxmlformats.org/officeDocument/2006/relationships/image" Target="../media/image116.e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emf"/><Relationship Id="rId13" Type="http://schemas.openxmlformats.org/officeDocument/2006/relationships/image" Target="../media/image133.emf"/><Relationship Id="rId18" Type="http://schemas.openxmlformats.org/officeDocument/2006/relationships/image" Target="../media/image138.emf"/><Relationship Id="rId3" Type="http://schemas.openxmlformats.org/officeDocument/2006/relationships/image" Target="../media/image123.emf"/><Relationship Id="rId7" Type="http://schemas.openxmlformats.org/officeDocument/2006/relationships/image" Target="../media/image127.emf"/><Relationship Id="rId12" Type="http://schemas.openxmlformats.org/officeDocument/2006/relationships/image" Target="../media/image132.emf"/><Relationship Id="rId17" Type="http://schemas.openxmlformats.org/officeDocument/2006/relationships/image" Target="../media/image137.emf"/><Relationship Id="rId2" Type="http://schemas.openxmlformats.org/officeDocument/2006/relationships/image" Target="../media/image122.emf"/><Relationship Id="rId16" Type="http://schemas.openxmlformats.org/officeDocument/2006/relationships/image" Target="../media/image136.emf"/><Relationship Id="rId1" Type="http://schemas.openxmlformats.org/officeDocument/2006/relationships/image" Target="../media/image121.emf"/><Relationship Id="rId6" Type="http://schemas.openxmlformats.org/officeDocument/2006/relationships/image" Target="../media/image126.emf"/><Relationship Id="rId11" Type="http://schemas.openxmlformats.org/officeDocument/2006/relationships/image" Target="../media/image131.emf"/><Relationship Id="rId5" Type="http://schemas.openxmlformats.org/officeDocument/2006/relationships/image" Target="../media/image125.emf"/><Relationship Id="rId15" Type="http://schemas.openxmlformats.org/officeDocument/2006/relationships/image" Target="../media/image135.emf"/><Relationship Id="rId10" Type="http://schemas.openxmlformats.org/officeDocument/2006/relationships/image" Target="../media/image130.emf"/><Relationship Id="rId4" Type="http://schemas.openxmlformats.org/officeDocument/2006/relationships/image" Target="../media/image124.emf"/><Relationship Id="rId9" Type="http://schemas.openxmlformats.org/officeDocument/2006/relationships/image" Target="../media/image129.emf"/><Relationship Id="rId14" Type="http://schemas.openxmlformats.org/officeDocument/2006/relationships/image" Target="../media/image134.e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wmf"/><Relationship Id="rId1" Type="http://schemas.openxmlformats.org/officeDocument/2006/relationships/image" Target="../media/image139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emf"/><Relationship Id="rId2" Type="http://schemas.openxmlformats.org/officeDocument/2006/relationships/image" Target="../media/image142.emf"/><Relationship Id="rId1" Type="http://schemas.openxmlformats.org/officeDocument/2006/relationships/image" Target="../media/image141.emf"/><Relationship Id="rId4" Type="http://schemas.openxmlformats.org/officeDocument/2006/relationships/image" Target="../media/image144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emf"/><Relationship Id="rId2" Type="http://schemas.openxmlformats.org/officeDocument/2006/relationships/image" Target="../media/image146.emf"/><Relationship Id="rId1" Type="http://schemas.openxmlformats.org/officeDocument/2006/relationships/image" Target="../media/image145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emf"/><Relationship Id="rId2" Type="http://schemas.openxmlformats.org/officeDocument/2006/relationships/image" Target="../media/image149.emf"/><Relationship Id="rId1" Type="http://schemas.openxmlformats.org/officeDocument/2006/relationships/image" Target="../media/image148.png"/><Relationship Id="rId6" Type="http://schemas.openxmlformats.org/officeDocument/2006/relationships/image" Target="../media/image152.emf"/><Relationship Id="rId5" Type="http://schemas.openxmlformats.org/officeDocument/2006/relationships/image" Target="../media/image14.png"/><Relationship Id="rId4" Type="http://schemas.openxmlformats.org/officeDocument/2006/relationships/image" Target="../media/image151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3.wmf"/><Relationship Id="rId1" Type="http://schemas.openxmlformats.org/officeDocument/2006/relationships/image" Target="../media/image148.png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emf"/><Relationship Id="rId3" Type="http://schemas.openxmlformats.org/officeDocument/2006/relationships/image" Target="../media/image153.wmf"/><Relationship Id="rId7" Type="http://schemas.openxmlformats.org/officeDocument/2006/relationships/image" Target="../media/image158.emf"/><Relationship Id="rId12" Type="http://schemas.openxmlformats.org/officeDocument/2006/relationships/image" Target="../media/image163.emf"/><Relationship Id="rId2" Type="http://schemas.openxmlformats.org/officeDocument/2006/relationships/image" Target="../media/image148.png"/><Relationship Id="rId1" Type="http://schemas.openxmlformats.org/officeDocument/2006/relationships/image" Target="../media/image154.emf"/><Relationship Id="rId6" Type="http://schemas.openxmlformats.org/officeDocument/2006/relationships/image" Target="../media/image157.emf"/><Relationship Id="rId11" Type="http://schemas.openxmlformats.org/officeDocument/2006/relationships/image" Target="../media/image162.emf"/><Relationship Id="rId5" Type="http://schemas.openxmlformats.org/officeDocument/2006/relationships/image" Target="../media/image156.emf"/><Relationship Id="rId10" Type="http://schemas.openxmlformats.org/officeDocument/2006/relationships/image" Target="../media/image161.emf"/><Relationship Id="rId4" Type="http://schemas.openxmlformats.org/officeDocument/2006/relationships/image" Target="../media/image155.emf"/><Relationship Id="rId9" Type="http://schemas.openxmlformats.org/officeDocument/2006/relationships/image" Target="../media/image160.e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5.emf"/><Relationship Id="rId7" Type="http://schemas.openxmlformats.org/officeDocument/2006/relationships/image" Target="../media/image169.emf"/><Relationship Id="rId2" Type="http://schemas.openxmlformats.org/officeDocument/2006/relationships/image" Target="../media/image164.emf"/><Relationship Id="rId1" Type="http://schemas.openxmlformats.org/officeDocument/2006/relationships/image" Target="../media/image148.png"/><Relationship Id="rId6" Type="http://schemas.openxmlformats.org/officeDocument/2006/relationships/image" Target="../media/image168.emf"/><Relationship Id="rId5" Type="http://schemas.openxmlformats.org/officeDocument/2006/relationships/image" Target="../media/image167.emf"/><Relationship Id="rId4" Type="http://schemas.openxmlformats.org/officeDocument/2006/relationships/image" Target="../media/image166.e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6.emf"/><Relationship Id="rId3" Type="http://schemas.openxmlformats.org/officeDocument/2006/relationships/image" Target="../media/image171.emf"/><Relationship Id="rId7" Type="http://schemas.openxmlformats.org/officeDocument/2006/relationships/image" Target="../media/image175.emf"/><Relationship Id="rId2" Type="http://schemas.openxmlformats.org/officeDocument/2006/relationships/image" Target="../media/image153.wmf"/><Relationship Id="rId1" Type="http://schemas.openxmlformats.org/officeDocument/2006/relationships/image" Target="../media/image170.emf"/><Relationship Id="rId6" Type="http://schemas.openxmlformats.org/officeDocument/2006/relationships/image" Target="../media/image174.emf"/><Relationship Id="rId5" Type="http://schemas.openxmlformats.org/officeDocument/2006/relationships/image" Target="../media/image173.emf"/><Relationship Id="rId4" Type="http://schemas.openxmlformats.org/officeDocument/2006/relationships/image" Target="../media/image172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7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1.emf"/><Relationship Id="rId2" Type="http://schemas.openxmlformats.org/officeDocument/2006/relationships/image" Target="../media/image180.emf"/><Relationship Id="rId1" Type="http://schemas.openxmlformats.org/officeDocument/2006/relationships/image" Target="../media/image179.emf"/><Relationship Id="rId4" Type="http://schemas.openxmlformats.org/officeDocument/2006/relationships/image" Target="../media/image182.e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emf"/><Relationship Id="rId13" Type="http://schemas.openxmlformats.org/officeDocument/2006/relationships/image" Target="../media/image195.emf"/><Relationship Id="rId3" Type="http://schemas.openxmlformats.org/officeDocument/2006/relationships/image" Target="../media/image185.wmf"/><Relationship Id="rId7" Type="http://schemas.openxmlformats.org/officeDocument/2006/relationships/image" Target="../media/image189.emf"/><Relationship Id="rId12" Type="http://schemas.openxmlformats.org/officeDocument/2006/relationships/image" Target="../media/image194.emf"/><Relationship Id="rId2" Type="http://schemas.openxmlformats.org/officeDocument/2006/relationships/image" Target="../media/image184.emf"/><Relationship Id="rId16" Type="http://schemas.openxmlformats.org/officeDocument/2006/relationships/image" Target="../media/image198.emf"/><Relationship Id="rId1" Type="http://schemas.openxmlformats.org/officeDocument/2006/relationships/image" Target="../media/image183.emf"/><Relationship Id="rId6" Type="http://schemas.openxmlformats.org/officeDocument/2006/relationships/image" Target="../media/image188.emf"/><Relationship Id="rId11" Type="http://schemas.openxmlformats.org/officeDocument/2006/relationships/image" Target="../media/image193.emf"/><Relationship Id="rId5" Type="http://schemas.openxmlformats.org/officeDocument/2006/relationships/image" Target="../media/image187.emf"/><Relationship Id="rId15" Type="http://schemas.openxmlformats.org/officeDocument/2006/relationships/image" Target="../media/image197.wmf"/><Relationship Id="rId10" Type="http://schemas.openxmlformats.org/officeDocument/2006/relationships/image" Target="../media/image192.emf"/><Relationship Id="rId4" Type="http://schemas.openxmlformats.org/officeDocument/2006/relationships/image" Target="../media/image186.emf"/><Relationship Id="rId9" Type="http://schemas.openxmlformats.org/officeDocument/2006/relationships/image" Target="../media/image191.emf"/><Relationship Id="rId14" Type="http://schemas.openxmlformats.org/officeDocument/2006/relationships/image" Target="../media/image196.e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1.wmf"/><Relationship Id="rId2" Type="http://schemas.openxmlformats.org/officeDocument/2006/relationships/image" Target="../media/image200.emf"/><Relationship Id="rId1" Type="http://schemas.openxmlformats.org/officeDocument/2006/relationships/image" Target="../media/image199.e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9.wmf"/><Relationship Id="rId13" Type="http://schemas.openxmlformats.org/officeDocument/2006/relationships/image" Target="../media/image214.emf"/><Relationship Id="rId3" Type="http://schemas.openxmlformats.org/officeDocument/2006/relationships/image" Target="../media/image204.emf"/><Relationship Id="rId7" Type="http://schemas.openxmlformats.org/officeDocument/2006/relationships/image" Target="../media/image208.emf"/><Relationship Id="rId12" Type="http://schemas.openxmlformats.org/officeDocument/2006/relationships/image" Target="../media/image213.emf"/><Relationship Id="rId2" Type="http://schemas.openxmlformats.org/officeDocument/2006/relationships/image" Target="../media/image203.emf"/><Relationship Id="rId1" Type="http://schemas.openxmlformats.org/officeDocument/2006/relationships/image" Target="../media/image202.emf"/><Relationship Id="rId6" Type="http://schemas.openxmlformats.org/officeDocument/2006/relationships/image" Target="../media/image207.emf"/><Relationship Id="rId11" Type="http://schemas.openxmlformats.org/officeDocument/2006/relationships/image" Target="../media/image212.emf"/><Relationship Id="rId5" Type="http://schemas.openxmlformats.org/officeDocument/2006/relationships/image" Target="../media/image206.wmf"/><Relationship Id="rId15" Type="http://schemas.openxmlformats.org/officeDocument/2006/relationships/image" Target="../media/image216.emf"/><Relationship Id="rId10" Type="http://schemas.openxmlformats.org/officeDocument/2006/relationships/image" Target="../media/image211.emf"/><Relationship Id="rId4" Type="http://schemas.openxmlformats.org/officeDocument/2006/relationships/image" Target="../media/image205.emf"/><Relationship Id="rId9" Type="http://schemas.openxmlformats.org/officeDocument/2006/relationships/image" Target="../media/image210.emf"/><Relationship Id="rId14" Type="http://schemas.openxmlformats.org/officeDocument/2006/relationships/image" Target="../media/image215.e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4.emf"/><Relationship Id="rId13" Type="http://schemas.openxmlformats.org/officeDocument/2006/relationships/image" Target="../media/image229.emf"/><Relationship Id="rId3" Type="http://schemas.openxmlformats.org/officeDocument/2006/relationships/image" Target="../media/image219.emf"/><Relationship Id="rId7" Type="http://schemas.openxmlformats.org/officeDocument/2006/relationships/image" Target="../media/image223.emf"/><Relationship Id="rId12" Type="http://schemas.openxmlformats.org/officeDocument/2006/relationships/image" Target="../media/image228.emf"/><Relationship Id="rId2" Type="http://schemas.openxmlformats.org/officeDocument/2006/relationships/image" Target="../media/image218.emf"/><Relationship Id="rId1" Type="http://schemas.openxmlformats.org/officeDocument/2006/relationships/image" Target="../media/image217.emf"/><Relationship Id="rId6" Type="http://schemas.openxmlformats.org/officeDocument/2006/relationships/image" Target="../media/image222.emf"/><Relationship Id="rId11" Type="http://schemas.openxmlformats.org/officeDocument/2006/relationships/image" Target="../media/image227.emf"/><Relationship Id="rId5" Type="http://schemas.openxmlformats.org/officeDocument/2006/relationships/image" Target="../media/image221.emf"/><Relationship Id="rId10" Type="http://schemas.openxmlformats.org/officeDocument/2006/relationships/image" Target="../media/image226.emf"/><Relationship Id="rId4" Type="http://schemas.openxmlformats.org/officeDocument/2006/relationships/image" Target="../media/image220.emf"/><Relationship Id="rId9" Type="http://schemas.openxmlformats.org/officeDocument/2006/relationships/image" Target="../media/image225.emf"/><Relationship Id="rId14" Type="http://schemas.openxmlformats.org/officeDocument/2006/relationships/image" Target="../media/image230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image" Target="../media/image8.emf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emf"/><Relationship Id="rId13" Type="http://schemas.openxmlformats.org/officeDocument/2006/relationships/image" Target="../media/image132.emf"/><Relationship Id="rId3" Type="http://schemas.openxmlformats.org/officeDocument/2006/relationships/image" Target="../media/image233.emf"/><Relationship Id="rId7" Type="http://schemas.openxmlformats.org/officeDocument/2006/relationships/image" Target="../media/image123.emf"/><Relationship Id="rId12" Type="http://schemas.openxmlformats.org/officeDocument/2006/relationships/image" Target="../media/image128.emf"/><Relationship Id="rId17" Type="http://schemas.openxmlformats.org/officeDocument/2006/relationships/image" Target="../media/image130.emf"/><Relationship Id="rId2" Type="http://schemas.openxmlformats.org/officeDocument/2006/relationships/image" Target="../media/image232.emf"/><Relationship Id="rId16" Type="http://schemas.openxmlformats.org/officeDocument/2006/relationships/image" Target="../media/image129.emf"/><Relationship Id="rId1" Type="http://schemas.openxmlformats.org/officeDocument/2006/relationships/image" Target="../media/image231.emf"/><Relationship Id="rId6" Type="http://schemas.openxmlformats.org/officeDocument/2006/relationships/image" Target="../media/image122.emf"/><Relationship Id="rId11" Type="http://schemas.openxmlformats.org/officeDocument/2006/relationships/image" Target="../media/image127.emf"/><Relationship Id="rId5" Type="http://schemas.openxmlformats.org/officeDocument/2006/relationships/image" Target="../media/image121.emf"/><Relationship Id="rId15" Type="http://schemas.openxmlformats.org/officeDocument/2006/relationships/image" Target="../media/image138.emf"/><Relationship Id="rId10" Type="http://schemas.openxmlformats.org/officeDocument/2006/relationships/image" Target="../media/image126.emf"/><Relationship Id="rId4" Type="http://schemas.openxmlformats.org/officeDocument/2006/relationships/image" Target="../media/image234.emf"/><Relationship Id="rId9" Type="http://schemas.openxmlformats.org/officeDocument/2006/relationships/image" Target="../media/image125.emf"/><Relationship Id="rId14" Type="http://schemas.openxmlformats.org/officeDocument/2006/relationships/image" Target="../media/image133.e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7.wmf"/><Relationship Id="rId2" Type="http://schemas.openxmlformats.org/officeDocument/2006/relationships/image" Target="../media/image236.wmf"/><Relationship Id="rId1" Type="http://schemas.openxmlformats.org/officeDocument/2006/relationships/image" Target="../media/image235.e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wmf"/><Relationship Id="rId2" Type="http://schemas.openxmlformats.org/officeDocument/2006/relationships/image" Target="../media/image239.emf"/><Relationship Id="rId1" Type="http://schemas.openxmlformats.org/officeDocument/2006/relationships/image" Target="../media/image238.emf"/></Relationships>
</file>

<file path=ppt/drawings/_rels/vmlDrawing3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8.emf"/><Relationship Id="rId13" Type="http://schemas.openxmlformats.org/officeDocument/2006/relationships/image" Target="../media/image253.emf"/><Relationship Id="rId3" Type="http://schemas.openxmlformats.org/officeDocument/2006/relationships/image" Target="../media/image243.emf"/><Relationship Id="rId7" Type="http://schemas.openxmlformats.org/officeDocument/2006/relationships/image" Target="../media/image247.emf"/><Relationship Id="rId12" Type="http://schemas.openxmlformats.org/officeDocument/2006/relationships/image" Target="../media/image252.emf"/><Relationship Id="rId2" Type="http://schemas.openxmlformats.org/officeDocument/2006/relationships/image" Target="../media/image242.emf"/><Relationship Id="rId1" Type="http://schemas.openxmlformats.org/officeDocument/2006/relationships/image" Target="../media/image241.emf"/><Relationship Id="rId6" Type="http://schemas.openxmlformats.org/officeDocument/2006/relationships/image" Target="../media/image246.emf"/><Relationship Id="rId11" Type="http://schemas.openxmlformats.org/officeDocument/2006/relationships/image" Target="../media/image251.emf"/><Relationship Id="rId5" Type="http://schemas.openxmlformats.org/officeDocument/2006/relationships/image" Target="../media/image245.emf"/><Relationship Id="rId10" Type="http://schemas.openxmlformats.org/officeDocument/2006/relationships/image" Target="../media/image250.emf"/><Relationship Id="rId4" Type="http://schemas.openxmlformats.org/officeDocument/2006/relationships/image" Target="../media/image244.emf"/><Relationship Id="rId9" Type="http://schemas.openxmlformats.org/officeDocument/2006/relationships/image" Target="../media/image249.e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6.emf"/><Relationship Id="rId2" Type="http://schemas.openxmlformats.org/officeDocument/2006/relationships/image" Target="../media/image255.emf"/><Relationship Id="rId1" Type="http://schemas.openxmlformats.org/officeDocument/2006/relationships/image" Target="../media/image254.emf"/><Relationship Id="rId6" Type="http://schemas.openxmlformats.org/officeDocument/2006/relationships/image" Target="../media/image259.emf"/><Relationship Id="rId5" Type="http://schemas.openxmlformats.org/officeDocument/2006/relationships/image" Target="../media/image258.emf"/><Relationship Id="rId4" Type="http://schemas.openxmlformats.org/officeDocument/2006/relationships/image" Target="../media/image257.e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6.emf"/><Relationship Id="rId2" Type="http://schemas.openxmlformats.org/officeDocument/2006/relationships/image" Target="../media/image255.emf"/><Relationship Id="rId1" Type="http://schemas.openxmlformats.org/officeDocument/2006/relationships/image" Target="../media/image254.emf"/><Relationship Id="rId6" Type="http://schemas.openxmlformats.org/officeDocument/2006/relationships/image" Target="../media/image259.emf"/><Relationship Id="rId5" Type="http://schemas.openxmlformats.org/officeDocument/2006/relationships/image" Target="../media/image258.emf"/><Relationship Id="rId4" Type="http://schemas.openxmlformats.org/officeDocument/2006/relationships/image" Target="../media/image257.emf"/></Relationships>
</file>

<file path=ppt/drawings/_rels/vmlDrawing3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7.emf"/><Relationship Id="rId13" Type="http://schemas.openxmlformats.org/officeDocument/2006/relationships/image" Target="../media/image272.emf"/><Relationship Id="rId18" Type="http://schemas.openxmlformats.org/officeDocument/2006/relationships/image" Target="../media/image277.emf"/><Relationship Id="rId3" Type="http://schemas.openxmlformats.org/officeDocument/2006/relationships/image" Target="../media/image262.emf"/><Relationship Id="rId21" Type="http://schemas.openxmlformats.org/officeDocument/2006/relationships/image" Target="../media/image280.emf"/><Relationship Id="rId7" Type="http://schemas.openxmlformats.org/officeDocument/2006/relationships/image" Target="../media/image266.emf"/><Relationship Id="rId12" Type="http://schemas.openxmlformats.org/officeDocument/2006/relationships/image" Target="../media/image271.emf"/><Relationship Id="rId17" Type="http://schemas.openxmlformats.org/officeDocument/2006/relationships/image" Target="../media/image276.emf"/><Relationship Id="rId2" Type="http://schemas.openxmlformats.org/officeDocument/2006/relationships/image" Target="../media/image261.emf"/><Relationship Id="rId16" Type="http://schemas.openxmlformats.org/officeDocument/2006/relationships/image" Target="../media/image275.emf"/><Relationship Id="rId20" Type="http://schemas.openxmlformats.org/officeDocument/2006/relationships/image" Target="../media/image279.emf"/><Relationship Id="rId1" Type="http://schemas.openxmlformats.org/officeDocument/2006/relationships/image" Target="../media/image260.emf"/><Relationship Id="rId6" Type="http://schemas.openxmlformats.org/officeDocument/2006/relationships/image" Target="../media/image265.emf"/><Relationship Id="rId11" Type="http://schemas.openxmlformats.org/officeDocument/2006/relationships/image" Target="../media/image270.emf"/><Relationship Id="rId5" Type="http://schemas.openxmlformats.org/officeDocument/2006/relationships/image" Target="../media/image264.emf"/><Relationship Id="rId15" Type="http://schemas.openxmlformats.org/officeDocument/2006/relationships/image" Target="../media/image274.emf"/><Relationship Id="rId10" Type="http://schemas.openxmlformats.org/officeDocument/2006/relationships/image" Target="../media/image269.emf"/><Relationship Id="rId19" Type="http://schemas.openxmlformats.org/officeDocument/2006/relationships/image" Target="../media/image278.emf"/><Relationship Id="rId4" Type="http://schemas.openxmlformats.org/officeDocument/2006/relationships/image" Target="../media/image263.emf"/><Relationship Id="rId9" Type="http://schemas.openxmlformats.org/officeDocument/2006/relationships/image" Target="../media/image268.emf"/><Relationship Id="rId14" Type="http://schemas.openxmlformats.org/officeDocument/2006/relationships/image" Target="../media/image273.e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3.emf"/><Relationship Id="rId2" Type="http://schemas.openxmlformats.org/officeDocument/2006/relationships/image" Target="../media/image282.emf"/><Relationship Id="rId1" Type="http://schemas.openxmlformats.org/officeDocument/2006/relationships/image" Target="../media/image281.emf"/><Relationship Id="rId6" Type="http://schemas.openxmlformats.org/officeDocument/2006/relationships/image" Target="../media/image286.emf"/><Relationship Id="rId5" Type="http://schemas.openxmlformats.org/officeDocument/2006/relationships/image" Target="../media/image285.emf"/><Relationship Id="rId4" Type="http://schemas.openxmlformats.org/officeDocument/2006/relationships/image" Target="../media/image284.emf"/></Relationships>
</file>

<file path=ppt/drawings/_rels/vmlDrawing3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4.emf"/><Relationship Id="rId3" Type="http://schemas.openxmlformats.org/officeDocument/2006/relationships/image" Target="../media/image289.wmf"/><Relationship Id="rId7" Type="http://schemas.openxmlformats.org/officeDocument/2006/relationships/image" Target="../media/image293.emf"/><Relationship Id="rId2" Type="http://schemas.openxmlformats.org/officeDocument/2006/relationships/image" Target="../media/image288.wmf"/><Relationship Id="rId1" Type="http://schemas.openxmlformats.org/officeDocument/2006/relationships/image" Target="../media/image287.wmf"/><Relationship Id="rId6" Type="http://schemas.openxmlformats.org/officeDocument/2006/relationships/image" Target="../media/image292.emf"/><Relationship Id="rId5" Type="http://schemas.openxmlformats.org/officeDocument/2006/relationships/image" Target="../media/image291.emf"/><Relationship Id="rId4" Type="http://schemas.openxmlformats.org/officeDocument/2006/relationships/image" Target="../media/image290.emf"/><Relationship Id="rId9" Type="http://schemas.openxmlformats.org/officeDocument/2006/relationships/image" Target="../media/image295.emf"/></Relationships>
</file>

<file path=ppt/drawings/_rels/vmlDrawing3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5.emf"/><Relationship Id="rId3" Type="http://schemas.openxmlformats.org/officeDocument/2006/relationships/image" Target="../media/image290.emf"/><Relationship Id="rId7" Type="http://schemas.openxmlformats.org/officeDocument/2006/relationships/image" Target="../media/image294.emf"/><Relationship Id="rId2" Type="http://schemas.openxmlformats.org/officeDocument/2006/relationships/image" Target="../media/image297.wmf"/><Relationship Id="rId1" Type="http://schemas.openxmlformats.org/officeDocument/2006/relationships/image" Target="../media/image296.wmf"/><Relationship Id="rId6" Type="http://schemas.openxmlformats.org/officeDocument/2006/relationships/image" Target="../media/image293.emf"/><Relationship Id="rId5" Type="http://schemas.openxmlformats.org/officeDocument/2006/relationships/image" Target="../media/image292.emf"/><Relationship Id="rId4" Type="http://schemas.openxmlformats.org/officeDocument/2006/relationships/image" Target="../media/image29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4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5.emf"/><Relationship Id="rId3" Type="http://schemas.openxmlformats.org/officeDocument/2006/relationships/image" Target="../media/image290.emf"/><Relationship Id="rId7" Type="http://schemas.openxmlformats.org/officeDocument/2006/relationships/image" Target="../media/image294.emf"/><Relationship Id="rId2" Type="http://schemas.openxmlformats.org/officeDocument/2006/relationships/image" Target="../media/image299.wmf"/><Relationship Id="rId1" Type="http://schemas.openxmlformats.org/officeDocument/2006/relationships/image" Target="../media/image298.wmf"/><Relationship Id="rId6" Type="http://schemas.openxmlformats.org/officeDocument/2006/relationships/image" Target="../media/image293.emf"/><Relationship Id="rId5" Type="http://schemas.openxmlformats.org/officeDocument/2006/relationships/image" Target="../media/image292.emf"/><Relationship Id="rId4" Type="http://schemas.openxmlformats.org/officeDocument/2006/relationships/image" Target="../media/image291.emf"/></Relationships>
</file>

<file path=ppt/drawings/_rels/vmlDrawing41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7.emf"/><Relationship Id="rId13" Type="http://schemas.openxmlformats.org/officeDocument/2006/relationships/image" Target="../media/image312.emf"/><Relationship Id="rId3" Type="http://schemas.openxmlformats.org/officeDocument/2006/relationships/image" Target="../media/image302.emf"/><Relationship Id="rId7" Type="http://schemas.openxmlformats.org/officeDocument/2006/relationships/image" Target="../media/image306.emf"/><Relationship Id="rId12" Type="http://schemas.openxmlformats.org/officeDocument/2006/relationships/image" Target="../media/image311.emf"/><Relationship Id="rId2" Type="http://schemas.openxmlformats.org/officeDocument/2006/relationships/image" Target="../media/image301.emf"/><Relationship Id="rId1" Type="http://schemas.openxmlformats.org/officeDocument/2006/relationships/image" Target="../media/image300.emf"/><Relationship Id="rId6" Type="http://schemas.openxmlformats.org/officeDocument/2006/relationships/image" Target="../media/image305.emf"/><Relationship Id="rId11" Type="http://schemas.openxmlformats.org/officeDocument/2006/relationships/image" Target="../media/image310.emf"/><Relationship Id="rId5" Type="http://schemas.openxmlformats.org/officeDocument/2006/relationships/image" Target="../media/image304.emf"/><Relationship Id="rId10" Type="http://schemas.openxmlformats.org/officeDocument/2006/relationships/image" Target="../media/image309.emf"/><Relationship Id="rId4" Type="http://schemas.openxmlformats.org/officeDocument/2006/relationships/image" Target="../media/image303.emf"/><Relationship Id="rId9" Type="http://schemas.openxmlformats.org/officeDocument/2006/relationships/image" Target="../media/image308.emf"/><Relationship Id="rId14" Type="http://schemas.openxmlformats.org/officeDocument/2006/relationships/image" Target="../media/image295.emf"/></Relationships>
</file>

<file path=ppt/drawings/_rels/vmlDrawing42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0.emf"/><Relationship Id="rId13" Type="http://schemas.openxmlformats.org/officeDocument/2006/relationships/image" Target="../media/image325.wmf"/><Relationship Id="rId3" Type="http://schemas.openxmlformats.org/officeDocument/2006/relationships/image" Target="../media/image315.emf"/><Relationship Id="rId7" Type="http://schemas.openxmlformats.org/officeDocument/2006/relationships/image" Target="../media/image319.emf"/><Relationship Id="rId12" Type="http://schemas.openxmlformats.org/officeDocument/2006/relationships/image" Target="../media/image324.wmf"/><Relationship Id="rId2" Type="http://schemas.openxmlformats.org/officeDocument/2006/relationships/image" Target="../media/image314.emf"/><Relationship Id="rId1" Type="http://schemas.openxmlformats.org/officeDocument/2006/relationships/image" Target="../media/image313.emf"/><Relationship Id="rId6" Type="http://schemas.openxmlformats.org/officeDocument/2006/relationships/image" Target="../media/image318.emf"/><Relationship Id="rId11" Type="http://schemas.openxmlformats.org/officeDocument/2006/relationships/image" Target="../media/image323.emf"/><Relationship Id="rId5" Type="http://schemas.openxmlformats.org/officeDocument/2006/relationships/image" Target="../media/image317.emf"/><Relationship Id="rId15" Type="http://schemas.openxmlformats.org/officeDocument/2006/relationships/image" Target="../media/image295.emf"/><Relationship Id="rId10" Type="http://schemas.openxmlformats.org/officeDocument/2006/relationships/image" Target="../media/image322.emf"/><Relationship Id="rId4" Type="http://schemas.openxmlformats.org/officeDocument/2006/relationships/image" Target="../media/image316.emf"/><Relationship Id="rId9" Type="http://schemas.openxmlformats.org/officeDocument/2006/relationships/image" Target="../media/image321.emf"/><Relationship Id="rId14" Type="http://schemas.openxmlformats.org/officeDocument/2006/relationships/image" Target="../media/image326.emf"/></Relationships>
</file>

<file path=ppt/drawings/_rels/vmlDrawing4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0.emf"/><Relationship Id="rId13" Type="http://schemas.openxmlformats.org/officeDocument/2006/relationships/image" Target="../media/image326.emf"/><Relationship Id="rId3" Type="http://schemas.openxmlformats.org/officeDocument/2006/relationships/image" Target="../media/image315.emf"/><Relationship Id="rId7" Type="http://schemas.openxmlformats.org/officeDocument/2006/relationships/image" Target="../media/image319.emf"/><Relationship Id="rId12" Type="http://schemas.openxmlformats.org/officeDocument/2006/relationships/image" Target="../media/image327.wmf"/><Relationship Id="rId2" Type="http://schemas.openxmlformats.org/officeDocument/2006/relationships/image" Target="../media/image314.emf"/><Relationship Id="rId16" Type="http://schemas.openxmlformats.org/officeDocument/2006/relationships/image" Target="../media/image329.wmf"/><Relationship Id="rId1" Type="http://schemas.openxmlformats.org/officeDocument/2006/relationships/image" Target="../media/image313.emf"/><Relationship Id="rId6" Type="http://schemas.openxmlformats.org/officeDocument/2006/relationships/image" Target="../media/image318.emf"/><Relationship Id="rId11" Type="http://schemas.openxmlformats.org/officeDocument/2006/relationships/image" Target="../media/image323.emf"/><Relationship Id="rId5" Type="http://schemas.openxmlformats.org/officeDocument/2006/relationships/image" Target="../media/image317.emf"/><Relationship Id="rId15" Type="http://schemas.openxmlformats.org/officeDocument/2006/relationships/image" Target="../media/image328.wmf"/><Relationship Id="rId10" Type="http://schemas.openxmlformats.org/officeDocument/2006/relationships/image" Target="../media/image322.emf"/><Relationship Id="rId4" Type="http://schemas.openxmlformats.org/officeDocument/2006/relationships/image" Target="../media/image316.emf"/><Relationship Id="rId9" Type="http://schemas.openxmlformats.org/officeDocument/2006/relationships/image" Target="../media/image321.emf"/><Relationship Id="rId14" Type="http://schemas.openxmlformats.org/officeDocument/2006/relationships/image" Target="../media/image295.emf"/></Relationships>
</file>

<file path=ppt/drawings/_rels/vmlDrawing4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7.emf"/><Relationship Id="rId13" Type="http://schemas.openxmlformats.org/officeDocument/2006/relationships/image" Target="../media/image342.emf"/><Relationship Id="rId3" Type="http://schemas.openxmlformats.org/officeDocument/2006/relationships/image" Target="../media/image332.emf"/><Relationship Id="rId7" Type="http://schemas.openxmlformats.org/officeDocument/2006/relationships/image" Target="../media/image336.emf"/><Relationship Id="rId12" Type="http://schemas.openxmlformats.org/officeDocument/2006/relationships/image" Target="../media/image341.emf"/><Relationship Id="rId2" Type="http://schemas.openxmlformats.org/officeDocument/2006/relationships/image" Target="../media/image331.wmf"/><Relationship Id="rId1" Type="http://schemas.openxmlformats.org/officeDocument/2006/relationships/image" Target="../media/image330.emf"/><Relationship Id="rId6" Type="http://schemas.openxmlformats.org/officeDocument/2006/relationships/image" Target="../media/image335.emf"/><Relationship Id="rId11" Type="http://schemas.openxmlformats.org/officeDocument/2006/relationships/image" Target="../media/image340.emf"/><Relationship Id="rId5" Type="http://schemas.openxmlformats.org/officeDocument/2006/relationships/image" Target="../media/image334.emf"/><Relationship Id="rId10" Type="http://schemas.openxmlformats.org/officeDocument/2006/relationships/image" Target="../media/image339.emf"/><Relationship Id="rId4" Type="http://schemas.openxmlformats.org/officeDocument/2006/relationships/image" Target="../media/image333.emf"/><Relationship Id="rId9" Type="http://schemas.openxmlformats.org/officeDocument/2006/relationships/image" Target="../media/image338.emf"/><Relationship Id="rId14" Type="http://schemas.openxmlformats.org/officeDocument/2006/relationships/image" Target="../media/image295.emf"/></Relationships>
</file>

<file path=ppt/drawings/_rels/vmlDrawing4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0.emf"/><Relationship Id="rId13" Type="http://schemas.openxmlformats.org/officeDocument/2006/relationships/image" Target="../media/image355.emf"/><Relationship Id="rId3" Type="http://schemas.openxmlformats.org/officeDocument/2006/relationships/image" Target="../media/image345.emf"/><Relationship Id="rId7" Type="http://schemas.openxmlformats.org/officeDocument/2006/relationships/image" Target="../media/image349.emf"/><Relationship Id="rId12" Type="http://schemas.openxmlformats.org/officeDocument/2006/relationships/image" Target="../media/image354.emf"/><Relationship Id="rId2" Type="http://schemas.openxmlformats.org/officeDocument/2006/relationships/image" Target="../media/image344.emf"/><Relationship Id="rId1" Type="http://schemas.openxmlformats.org/officeDocument/2006/relationships/image" Target="../media/image343.wmf"/><Relationship Id="rId6" Type="http://schemas.openxmlformats.org/officeDocument/2006/relationships/image" Target="../media/image348.emf"/><Relationship Id="rId11" Type="http://schemas.openxmlformats.org/officeDocument/2006/relationships/image" Target="../media/image353.emf"/><Relationship Id="rId5" Type="http://schemas.openxmlformats.org/officeDocument/2006/relationships/image" Target="../media/image347.emf"/><Relationship Id="rId15" Type="http://schemas.openxmlformats.org/officeDocument/2006/relationships/image" Target="../media/image327.wmf"/><Relationship Id="rId10" Type="http://schemas.openxmlformats.org/officeDocument/2006/relationships/image" Target="../media/image352.emf"/><Relationship Id="rId4" Type="http://schemas.openxmlformats.org/officeDocument/2006/relationships/image" Target="../media/image346.emf"/><Relationship Id="rId9" Type="http://schemas.openxmlformats.org/officeDocument/2006/relationships/image" Target="../media/image351.emf"/><Relationship Id="rId14" Type="http://schemas.openxmlformats.org/officeDocument/2006/relationships/image" Target="../media/image295.emf"/></Relationships>
</file>

<file path=ppt/drawings/_rels/vmlDrawing4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63.emf"/><Relationship Id="rId13" Type="http://schemas.openxmlformats.org/officeDocument/2006/relationships/image" Target="../media/image368.wmf"/><Relationship Id="rId3" Type="http://schemas.openxmlformats.org/officeDocument/2006/relationships/image" Target="../media/image358.emf"/><Relationship Id="rId7" Type="http://schemas.openxmlformats.org/officeDocument/2006/relationships/image" Target="../media/image362.emf"/><Relationship Id="rId12" Type="http://schemas.openxmlformats.org/officeDocument/2006/relationships/image" Target="../media/image367.emf"/><Relationship Id="rId2" Type="http://schemas.openxmlformats.org/officeDocument/2006/relationships/image" Target="../media/image357.emf"/><Relationship Id="rId1" Type="http://schemas.openxmlformats.org/officeDocument/2006/relationships/image" Target="../media/image356.emf"/><Relationship Id="rId6" Type="http://schemas.openxmlformats.org/officeDocument/2006/relationships/image" Target="../media/image361.emf"/><Relationship Id="rId11" Type="http://schemas.openxmlformats.org/officeDocument/2006/relationships/image" Target="../media/image366.emf"/><Relationship Id="rId5" Type="http://schemas.openxmlformats.org/officeDocument/2006/relationships/image" Target="../media/image360.emf"/><Relationship Id="rId15" Type="http://schemas.openxmlformats.org/officeDocument/2006/relationships/image" Target="../media/image295.emf"/><Relationship Id="rId10" Type="http://schemas.openxmlformats.org/officeDocument/2006/relationships/image" Target="../media/image365.emf"/><Relationship Id="rId4" Type="http://schemas.openxmlformats.org/officeDocument/2006/relationships/image" Target="../media/image359.emf"/><Relationship Id="rId9" Type="http://schemas.openxmlformats.org/officeDocument/2006/relationships/image" Target="../media/image364.emf"/><Relationship Id="rId14" Type="http://schemas.openxmlformats.org/officeDocument/2006/relationships/image" Target="../media/image369.w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0.w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1.e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2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image" Target="../media/image14.png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drawings/_rels/vmlDrawing5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2.emf"/></Relationships>
</file>

<file path=ppt/drawings/_rels/vmlDrawing5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4.emf"/><Relationship Id="rId1" Type="http://schemas.openxmlformats.org/officeDocument/2006/relationships/image" Target="../media/image373.emf"/></Relationships>
</file>

<file path=ppt/drawings/_rels/vmlDrawing5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7.wmf"/></Relationships>
</file>

<file path=ppt/drawings/_rels/vmlDrawing5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5.wmf"/></Relationships>
</file>

<file path=ppt/drawings/_rels/vmlDrawing5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7.wmf"/><Relationship Id="rId1" Type="http://schemas.openxmlformats.org/officeDocument/2006/relationships/image" Target="../media/image376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image" Target="../media/image22.emf"/><Relationship Id="rId4" Type="http://schemas.openxmlformats.org/officeDocument/2006/relationships/image" Target="../media/image25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7" Type="http://schemas.openxmlformats.org/officeDocument/2006/relationships/image" Target="../media/image32.emf"/><Relationship Id="rId2" Type="http://schemas.openxmlformats.org/officeDocument/2006/relationships/image" Target="../media/image27.emf"/><Relationship Id="rId1" Type="http://schemas.openxmlformats.org/officeDocument/2006/relationships/image" Target="../media/image26.emf"/><Relationship Id="rId6" Type="http://schemas.openxmlformats.org/officeDocument/2006/relationships/image" Target="../media/image31.emf"/><Relationship Id="rId5" Type="http://schemas.openxmlformats.org/officeDocument/2006/relationships/image" Target="../media/image30.emf"/><Relationship Id="rId4" Type="http://schemas.openxmlformats.org/officeDocument/2006/relationships/image" Target="../media/image29.e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40.emf"/><Relationship Id="rId13" Type="http://schemas.openxmlformats.org/officeDocument/2006/relationships/image" Target="../media/image45.emf"/><Relationship Id="rId3" Type="http://schemas.openxmlformats.org/officeDocument/2006/relationships/image" Target="../media/image35.emf"/><Relationship Id="rId7" Type="http://schemas.openxmlformats.org/officeDocument/2006/relationships/image" Target="../media/image39.emf"/><Relationship Id="rId12" Type="http://schemas.openxmlformats.org/officeDocument/2006/relationships/image" Target="../media/image44.e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6" Type="http://schemas.openxmlformats.org/officeDocument/2006/relationships/image" Target="../media/image38.wmf"/><Relationship Id="rId11" Type="http://schemas.openxmlformats.org/officeDocument/2006/relationships/image" Target="../media/image43.emf"/><Relationship Id="rId5" Type="http://schemas.openxmlformats.org/officeDocument/2006/relationships/image" Target="../media/image37.emf"/><Relationship Id="rId10" Type="http://schemas.openxmlformats.org/officeDocument/2006/relationships/image" Target="../media/image42.emf"/><Relationship Id="rId4" Type="http://schemas.openxmlformats.org/officeDocument/2006/relationships/image" Target="../media/image36.wmf"/><Relationship Id="rId9" Type="http://schemas.openxmlformats.org/officeDocument/2006/relationships/image" Target="../media/image41.emf"/><Relationship Id="rId14" Type="http://schemas.openxmlformats.org/officeDocument/2006/relationships/image" Target="../media/image4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2020/3/14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56961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imes New Roman" panose="02020603050405020304" charset="0"/>
              </a:defRPr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imes New Roman" panose="02020603050405020304" charset="0"/>
              </a:defRPr>
            </a:lvl1pPr>
          </a:lstStyle>
          <a:p>
            <a:fld id="{B50CCB2E-5746-8040-81DC-15E69D375F5A}" type="datetimeFigureOut">
              <a:rPr kumimoji="1" lang="zh-CN" altLang="en-US" smtClean="0"/>
              <a:t>2020/3/14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imes New Roman" panose="02020603050405020304" charset="0"/>
              </a:defRPr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imes New Roman" panose="02020603050405020304" charset="0"/>
              </a:defRPr>
            </a:lvl1pPr>
          </a:lstStyle>
          <a:p>
            <a:fld id="{0F5039C9-8301-0C41-B522-AE9FC2643E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26622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Times New Roman" panose="02020603050405020304" charset="0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Times New Roman" panose="02020603050405020304" charset="0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Times New Roman" panose="02020603050405020304" charset="0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Times New Roman" panose="02020603050405020304" charset="0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Times New Roman" panose="02020603050405020304" charset="0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各位同学，大家好，今天我们学习第三章基本放大电路。这</a:t>
            </a:r>
            <a:r>
              <a:rPr lang="zh-CN" altLang="en-US" smtClean="0"/>
              <a:t>一章主要包含以下几部分内容：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5039C9-8301-0C41-B522-AE9FC2643E56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416974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fld id="{7834952C-D7E9-4D42-A59D-A43C1E32480D}" type="slidenum">
              <a:rPr lang="en-US" altLang="zh-CN"/>
              <a:t>99</a:t>
            </a:fld>
            <a:endParaRPr lang="en-US" altLang="zh-CN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fld id="{58ED7EEB-63FC-B54C-880C-E80923771082}" type="slidenum">
              <a:rPr lang="en-US" altLang="zh-CN"/>
              <a:t>3</a:t>
            </a:fld>
            <a:endParaRPr lang="en-US" altLang="zh-CN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fld id="{ED094300-065C-BB44-8244-F20417F49374}" type="slidenum">
              <a:rPr lang="en-US" altLang="zh-CN"/>
              <a:t>8</a:t>
            </a:fld>
            <a:endParaRPr lang="en-US" altLang="zh-CN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fld id="{4533D8A3-8C8D-194D-B5E0-7C90E2075B25}" type="slidenum">
              <a:rPr lang="en-US" altLang="zh-CN"/>
              <a:t>10</a:t>
            </a:fld>
            <a:endParaRPr lang="en-US" altLang="zh-CN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fld id="{7AE53AAF-EF99-CE4F-8A83-09CF571B551A}" type="slidenum">
              <a:rPr lang="en-US" altLang="zh-CN"/>
              <a:t>68</a:t>
            </a:fld>
            <a:endParaRPr lang="en-US" altLang="zh-CN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5039C9-8301-0C41-B522-AE9FC2643E56}" type="slidenum">
              <a:rPr kumimoji="1" lang="zh-CN" altLang="en-US" smtClean="0"/>
              <a:t>74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37814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fld id="{6A04CDA8-2CC5-7446-B701-32BB289C675A}" type="slidenum">
              <a:rPr lang="en-US" altLang="zh-CN"/>
              <a:t>96</a:t>
            </a:fld>
            <a:endParaRPr lang="en-US" altLang="zh-CN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fld id="{4541C61B-26DA-184F-A17B-C8C946922F62}" type="slidenum">
              <a:rPr lang="en-US" altLang="zh-CN"/>
              <a:t>97</a:t>
            </a:fld>
            <a:endParaRPr lang="en-US" altLang="zh-CN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fld id="{9B03DC3D-66FA-014B-BF1B-5100BFAEC118}" type="slidenum">
              <a:rPr lang="en-US" altLang="zh-CN"/>
              <a:t>98</a:t>
            </a:fld>
            <a:endParaRPr lang="en-US" altLang="zh-CN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48D1-7C4D-9A42-98B4-6CE24A4FBE8F}" type="datetimeFigureOut">
              <a:rPr kumimoji="1" lang="zh-CN" altLang="en-US" smtClean="0"/>
              <a:t>2020/3/14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632E4-C5C1-FB48-8E21-DDD58A487F6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48D1-7C4D-9A42-98B4-6CE24A4FBE8F}" type="datetimeFigureOut">
              <a:rPr kumimoji="1" lang="zh-CN" altLang="en-US" smtClean="0"/>
              <a:t>2020/3/14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632E4-C5C1-FB48-8E21-DDD58A487F6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48D1-7C4D-9A42-98B4-6CE24A4FBE8F}" type="datetimeFigureOut">
              <a:rPr kumimoji="1" lang="zh-CN" altLang="en-US" smtClean="0"/>
              <a:t>2020/3/14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632E4-C5C1-FB48-8E21-DDD58A487F6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48D1-7C4D-9A42-98B4-6CE24A4FBE8F}" type="datetimeFigureOut">
              <a:rPr kumimoji="1" lang="zh-CN" altLang="en-US" smtClean="0"/>
              <a:t>2020/3/14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632E4-C5C1-FB48-8E21-DDD58A487F6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48D1-7C4D-9A42-98B4-6CE24A4FBE8F}" type="datetimeFigureOut">
              <a:rPr kumimoji="1" lang="zh-CN" altLang="en-US" smtClean="0"/>
              <a:t>2020/3/14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632E4-C5C1-FB48-8E21-DDD58A487F6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48D1-7C4D-9A42-98B4-6CE24A4FBE8F}" type="datetimeFigureOut">
              <a:rPr kumimoji="1" lang="zh-CN" altLang="en-US" smtClean="0"/>
              <a:t>2020/3/14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632E4-C5C1-FB48-8E21-DDD58A487F6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48D1-7C4D-9A42-98B4-6CE24A4FBE8F}" type="datetimeFigureOut">
              <a:rPr kumimoji="1" lang="zh-CN" altLang="en-US" smtClean="0"/>
              <a:t>2020/3/14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632E4-C5C1-FB48-8E21-DDD58A487F6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48D1-7C4D-9A42-98B4-6CE24A4FBE8F}" type="datetimeFigureOut">
              <a:rPr kumimoji="1" lang="zh-CN" altLang="en-US" smtClean="0"/>
              <a:t>2020/3/14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632E4-C5C1-FB48-8E21-DDD58A487F6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48D1-7C4D-9A42-98B4-6CE24A4FBE8F}" type="datetimeFigureOut">
              <a:rPr kumimoji="1" lang="zh-CN" altLang="en-US" smtClean="0"/>
              <a:t>2020/3/14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632E4-C5C1-FB48-8E21-DDD58A487F6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48D1-7C4D-9A42-98B4-6CE24A4FBE8F}" type="datetimeFigureOut">
              <a:rPr kumimoji="1" lang="zh-CN" altLang="en-US" smtClean="0"/>
              <a:t>2020/3/14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632E4-C5C1-FB48-8E21-DDD58A487F6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48D1-7C4D-9A42-98B4-6CE24A4FBE8F}" type="datetimeFigureOut">
              <a:rPr kumimoji="1" lang="zh-CN" altLang="en-US" smtClean="0"/>
              <a:t>2020/3/14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632E4-C5C1-FB48-8E21-DDD58A487F6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charset="0"/>
              </a:defRPr>
            </a:lvl1pPr>
          </a:lstStyle>
          <a:p>
            <a:fld id="{957C48D1-7C4D-9A42-98B4-6CE24A4FBE8F}" type="datetimeFigureOut">
              <a:rPr kumimoji="1" lang="zh-CN" altLang="en-US" smtClean="0"/>
              <a:t>2020/3/14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charset="0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charset="0"/>
              </a:defRPr>
            </a:lvl1pPr>
          </a:lstStyle>
          <a:p>
            <a:fld id="{7BB632E4-C5C1-FB48-8E21-DDD58A487F6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charset="0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Times New Roman" panose="02020603050405020304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Times New Roman" panose="02020603050405020304" charset="0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Times New Roman" panose="02020603050405020304" charset="0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Times New Roman" panose="02020603050405020304" charset="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Times New Roman" panose="02020603050405020304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emf"/><Relationship Id="rId4" Type="http://schemas.openxmlformats.org/officeDocument/2006/relationships/image" Target="../media/image1.emf"/><Relationship Id="rId9" Type="http://schemas.openxmlformats.org/officeDocument/2006/relationships/oleObject" Target="../embeddings/oleObject4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5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1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e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0" Type="http://schemas.openxmlformats.org/officeDocument/2006/relationships/image" Target="../media/image11.emf"/><Relationship Id="rId4" Type="http://schemas.openxmlformats.org/officeDocument/2006/relationships/image" Target="../media/image8.emf"/><Relationship Id="rId9" Type="http://schemas.openxmlformats.org/officeDocument/2006/relationships/oleObject" Target="../embeddings/oleObject11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3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6.emf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18.emf"/><Relationship Id="rId4" Type="http://schemas.openxmlformats.org/officeDocument/2006/relationships/image" Target="../media/image15.emf"/><Relationship Id="rId9" Type="http://schemas.openxmlformats.org/officeDocument/2006/relationships/oleObject" Target="../embeddings/oleObject17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0.e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19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3.emf"/><Relationship Id="rId5" Type="http://schemas.openxmlformats.org/officeDocument/2006/relationships/oleObject" Target="../embeddings/oleObject22.bin"/><Relationship Id="rId10" Type="http://schemas.openxmlformats.org/officeDocument/2006/relationships/image" Target="../media/image25.emf"/><Relationship Id="rId4" Type="http://schemas.openxmlformats.org/officeDocument/2006/relationships/image" Target="../media/image22.emf"/><Relationship Id="rId9" Type="http://schemas.openxmlformats.org/officeDocument/2006/relationships/oleObject" Target="../embeddings/oleObject24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13" Type="http://schemas.openxmlformats.org/officeDocument/2006/relationships/oleObject" Target="../embeddings/oleObject30.bin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12" Type="http://schemas.openxmlformats.org/officeDocument/2006/relationships/image" Target="../media/image30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2.e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27.emf"/><Relationship Id="rId11" Type="http://schemas.openxmlformats.org/officeDocument/2006/relationships/oleObject" Target="../embeddings/oleObject29.bin"/><Relationship Id="rId5" Type="http://schemas.openxmlformats.org/officeDocument/2006/relationships/oleObject" Target="../embeddings/oleObject26.bin"/><Relationship Id="rId15" Type="http://schemas.openxmlformats.org/officeDocument/2006/relationships/oleObject" Target="../embeddings/oleObject31.bin"/><Relationship Id="rId10" Type="http://schemas.openxmlformats.org/officeDocument/2006/relationships/image" Target="../media/image29.emf"/><Relationship Id="rId4" Type="http://schemas.openxmlformats.org/officeDocument/2006/relationships/image" Target="../media/image26.emf"/><Relationship Id="rId9" Type="http://schemas.openxmlformats.org/officeDocument/2006/relationships/oleObject" Target="../embeddings/oleObject28.bin"/><Relationship Id="rId14" Type="http://schemas.openxmlformats.org/officeDocument/2006/relationships/image" Target="../media/image31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13" Type="http://schemas.openxmlformats.org/officeDocument/2006/relationships/image" Target="../media/image37.emf"/><Relationship Id="rId18" Type="http://schemas.openxmlformats.org/officeDocument/2006/relationships/oleObject" Target="../embeddings/oleObject39.bin"/><Relationship Id="rId26" Type="http://schemas.openxmlformats.org/officeDocument/2006/relationships/oleObject" Target="../embeddings/oleObject43.bin"/><Relationship Id="rId3" Type="http://schemas.openxmlformats.org/officeDocument/2006/relationships/audio" Target="../media/audio1.wav"/><Relationship Id="rId21" Type="http://schemas.openxmlformats.org/officeDocument/2006/relationships/image" Target="../media/image41.emf"/><Relationship Id="rId7" Type="http://schemas.openxmlformats.org/officeDocument/2006/relationships/image" Target="../media/image34.wmf"/><Relationship Id="rId12" Type="http://schemas.openxmlformats.org/officeDocument/2006/relationships/oleObject" Target="../embeddings/oleObject36.bin"/><Relationship Id="rId17" Type="http://schemas.openxmlformats.org/officeDocument/2006/relationships/image" Target="../media/image39.emf"/><Relationship Id="rId25" Type="http://schemas.openxmlformats.org/officeDocument/2006/relationships/image" Target="../media/image43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8.bin"/><Relationship Id="rId20" Type="http://schemas.openxmlformats.org/officeDocument/2006/relationships/oleObject" Target="../embeddings/oleObject40.bin"/><Relationship Id="rId29" Type="http://schemas.openxmlformats.org/officeDocument/2006/relationships/image" Target="../media/image45.emf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3.bin"/><Relationship Id="rId11" Type="http://schemas.openxmlformats.org/officeDocument/2006/relationships/image" Target="../media/image36.wmf"/><Relationship Id="rId24" Type="http://schemas.openxmlformats.org/officeDocument/2006/relationships/oleObject" Target="../embeddings/oleObject42.bin"/><Relationship Id="rId5" Type="http://schemas.openxmlformats.org/officeDocument/2006/relationships/image" Target="../media/image33.wmf"/><Relationship Id="rId15" Type="http://schemas.openxmlformats.org/officeDocument/2006/relationships/image" Target="../media/image38.wmf"/><Relationship Id="rId23" Type="http://schemas.openxmlformats.org/officeDocument/2006/relationships/image" Target="../media/image42.emf"/><Relationship Id="rId28" Type="http://schemas.openxmlformats.org/officeDocument/2006/relationships/oleObject" Target="../embeddings/oleObject44.bin"/><Relationship Id="rId10" Type="http://schemas.openxmlformats.org/officeDocument/2006/relationships/oleObject" Target="../embeddings/oleObject35.bin"/><Relationship Id="rId19" Type="http://schemas.openxmlformats.org/officeDocument/2006/relationships/image" Target="../media/image40.emf"/><Relationship Id="rId31" Type="http://schemas.openxmlformats.org/officeDocument/2006/relationships/image" Target="../media/image46.emf"/><Relationship Id="rId4" Type="http://schemas.openxmlformats.org/officeDocument/2006/relationships/oleObject" Target="../embeddings/oleObject32.bin"/><Relationship Id="rId9" Type="http://schemas.openxmlformats.org/officeDocument/2006/relationships/image" Target="../media/image35.emf"/><Relationship Id="rId14" Type="http://schemas.openxmlformats.org/officeDocument/2006/relationships/oleObject" Target="../embeddings/oleObject37.bin"/><Relationship Id="rId22" Type="http://schemas.openxmlformats.org/officeDocument/2006/relationships/oleObject" Target="../embeddings/oleObject41.bin"/><Relationship Id="rId27" Type="http://schemas.openxmlformats.org/officeDocument/2006/relationships/image" Target="../media/image44.emf"/><Relationship Id="rId30" Type="http://schemas.openxmlformats.org/officeDocument/2006/relationships/oleObject" Target="../embeddings/oleObject45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emf"/><Relationship Id="rId13" Type="http://schemas.openxmlformats.org/officeDocument/2006/relationships/oleObject" Target="../embeddings/oleObject51.bin"/><Relationship Id="rId18" Type="http://schemas.openxmlformats.org/officeDocument/2006/relationships/image" Target="../media/image54.emf"/><Relationship Id="rId26" Type="http://schemas.openxmlformats.org/officeDocument/2006/relationships/image" Target="../media/image58.emf"/><Relationship Id="rId3" Type="http://schemas.openxmlformats.org/officeDocument/2006/relationships/oleObject" Target="../embeddings/oleObject46.bin"/><Relationship Id="rId21" Type="http://schemas.openxmlformats.org/officeDocument/2006/relationships/oleObject" Target="../embeddings/oleObject55.bin"/><Relationship Id="rId7" Type="http://schemas.openxmlformats.org/officeDocument/2006/relationships/oleObject" Target="../embeddings/oleObject48.bin"/><Relationship Id="rId12" Type="http://schemas.openxmlformats.org/officeDocument/2006/relationships/image" Target="../media/image51.emf"/><Relationship Id="rId17" Type="http://schemas.openxmlformats.org/officeDocument/2006/relationships/oleObject" Target="../embeddings/oleObject53.bin"/><Relationship Id="rId25" Type="http://schemas.openxmlformats.org/officeDocument/2006/relationships/oleObject" Target="../embeddings/oleObject5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3.emf"/><Relationship Id="rId20" Type="http://schemas.openxmlformats.org/officeDocument/2006/relationships/image" Target="../media/image55.emf"/><Relationship Id="rId29" Type="http://schemas.openxmlformats.org/officeDocument/2006/relationships/oleObject" Target="../embeddings/oleObject59.bin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8.wmf"/><Relationship Id="rId11" Type="http://schemas.openxmlformats.org/officeDocument/2006/relationships/oleObject" Target="../embeddings/oleObject50.bin"/><Relationship Id="rId24" Type="http://schemas.openxmlformats.org/officeDocument/2006/relationships/image" Target="../media/image57.emf"/><Relationship Id="rId32" Type="http://schemas.openxmlformats.org/officeDocument/2006/relationships/image" Target="../media/image61.emf"/><Relationship Id="rId5" Type="http://schemas.openxmlformats.org/officeDocument/2006/relationships/oleObject" Target="../embeddings/oleObject47.bin"/><Relationship Id="rId15" Type="http://schemas.openxmlformats.org/officeDocument/2006/relationships/oleObject" Target="../embeddings/oleObject52.bin"/><Relationship Id="rId23" Type="http://schemas.openxmlformats.org/officeDocument/2006/relationships/oleObject" Target="../embeddings/oleObject56.bin"/><Relationship Id="rId28" Type="http://schemas.openxmlformats.org/officeDocument/2006/relationships/image" Target="../media/image59.emf"/><Relationship Id="rId10" Type="http://schemas.openxmlformats.org/officeDocument/2006/relationships/image" Target="../media/image50.wmf"/><Relationship Id="rId19" Type="http://schemas.openxmlformats.org/officeDocument/2006/relationships/oleObject" Target="../embeddings/oleObject54.bin"/><Relationship Id="rId31" Type="http://schemas.openxmlformats.org/officeDocument/2006/relationships/oleObject" Target="../embeddings/oleObject60.bin"/><Relationship Id="rId4" Type="http://schemas.openxmlformats.org/officeDocument/2006/relationships/image" Target="../media/image47.wmf"/><Relationship Id="rId9" Type="http://schemas.openxmlformats.org/officeDocument/2006/relationships/oleObject" Target="../embeddings/oleObject49.bin"/><Relationship Id="rId14" Type="http://schemas.openxmlformats.org/officeDocument/2006/relationships/image" Target="../media/image52.emf"/><Relationship Id="rId22" Type="http://schemas.openxmlformats.org/officeDocument/2006/relationships/image" Target="../media/image56.emf"/><Relationship Id="rId27" Type="http://schemas.openxmlformats.org/officeDocument/2006/relationships/oleObject" Target="../embeddings/oleObject58.bin"/><Relationship Id="rId30" Type="http://schemas.openxmlformats.org/officeDocument/2006/relationships/image" Target="../media/image60.e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emf"/><Relationship Id="rId13" Type="http://schemas.openxmlformats.org/officeDocument/2006/relationships/oleObject" Target="../embeddings/oleObject65.bin"/><Relationship Id="rId18" Type="http://schemas.openxmlformats.org/officeDocument/2006/relationships/image" Target="../media/image68.emf"/><Relationship Id="rId3" Type="http://schemas.openxmlformats.org/officeDocument/2006/relationships/audio" Target="../media/audio1.wav"/><Relationship Id="rId21" Type="http://schemas.openxmlformats.org/officeDocument/2006/relationships/image" Target="../media/image69.emf"/><Relationship Id="rId7" Type="http://schemas.openxmlformats.org/officeDocument/2006/relationships/oleObject" Target="../embeddings/oleObject62.bin"/><Relationship Id="rId12" Type="http://schemas.openxmlformats.org/officeDocument/2006/relationships/image" Target="../media/image65.emf"/><Relationship Id="rId17" Type="http://schemas.openxmlformats.org/officeDocument/2006/relationships/oleObject" Target="../embeddings/oleObject6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7.emf"/><Relationship Id="rId20" Type="http://schemas.openxmlformats.org/officeDocument/2006/relationships/oleObject" Target="../embeddings/oleObject69.bin"/><Relationship Id="rId1" Type="http://schemas.openxmlformats.org/officeDocument/2006/relationships/vmlDrawing" Target="../drawings/vmlDrawing11.vml"/><Relationship Id="rId6" Type="http://schemas.openxmlformats.org/officeDocument/2006/relationships/image" Target="../media/image71.jpeg"/><Relationship Id="rId11" Type="http://schemas.openxmlformats.org/officeDocument/2006/relationships/oleObject" Target="../embeddings/oleObject64.bin"/><Relationship Id="rId5" Type="http://schemas.openxmlformats.org/officeDocument/2006/relationships/image" Target="../media/image62.emf"/><Relationship Id="rId15" Type="http://schemas.openxmlformats.org/officeDocument/2006/relationships/oleObject" Target="../embeddings/oleObject66.bin"/><Relationship Id="rId23" Type="http://schemas.openxmlformats.org/officeDocument/2006/relationships/image" Target="../media/image70.emf"/><Relationship Id="rId10" Type="http://schemas.openxmlformats.org/officeDocument/2006/relationships/image" Target="../media/image64.wmf"/><Relationship Id="rId19" Type="http://schemas.openxmlformats.org/officeDocument/2006/relationships/oleObject" Target="../embeddings/oleObject68.bin"/><Relationship Id="rId4" Type="http://schemas.openxmlformats.org/officeDocument/2006/relationships/oleObject" Target="../embeddings/oleObject61.bin"/><Relationship Id="rId9" Type="http://schemas.openxmlformats.org/officeDocument/2006/relationships/oleObject" Target="../embeddings/oleObject63.bin"/><Relationship Id="rId14" Type="http://schemas.openxmlformats.org/officeDocument/2006/relationships/image" Target="../media/image66.emf"/><Relationship Id="rId22" Type="http://schemas.openxmlformats.org/officeDocument/2006/relationships/oleObject" Target="../embeddings/oleObject70.bin"/></Relationships>
</file>

<file path=ppt/slides/_rels/slide33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76.bin"/><Relationship Id="rId18" Type="http://schemas.openxmlformats.org/officeDocument/2006/relationships/image" Target="../media/image79.emf"/><Relationship Id="rId26" Type="http://schemas.openxmlformats.org/officeDocument/2006/relationships/image" Target="../media/image83.emf"/><Relationship Id="rId39" Type="http://schemas.openxmlformats.org/officeDocument/2006/relationships/oleObject" Target="../embeddings/oleObject89.bin"/><Relationship Id="rId3" Type="http://schemas.openxmlformats.org/officeDocument/2006/relationships/oleObject" Target="../embeddings/oleObject71.bin"/><Relationship Id="rId21" Type="http://schemas.openxmlformats.org/officeDocument/2006/relationships/oleObject" Target="../embeddings/oleObject80.bin"/><Relationship Id="rId34" Type="http://schemas.openxmlformats.org/officeDocument/2006/relationships/image" Target="../media/image87.emf"/><Relationship Id="rId42" Type="http://schemas.openxmlformats.org/officeDocument/2006/relationships/image" Target="../media/image91.emf"/><Relationship Id="rId47" Type="http://schemas.openxmlformats.org/officeDocument/2006/relationships/oleObject" Target="../embeddings/oleObject93.bin"/><Relationship Id="rId50" Type="http://schemas.openxmlformats.org/officeDocument/2006/relationships/image" Target="../media/image95.emf"/><Relationship Id="rId7" Type="http://schemas.openxmlformats.org/officeDocument/2006/relationships/oleObject" Target="../embeddings/oleObject73.bin"/><Relationship Id="rId12" Type="http://schemas.openxmlformats.org/officeDocument/2006/relationships/image" Target="../media/image76.emf"/><Relationship Id="rId17" Type="http://schemas.openxmlformats.org/officeDocument/2006/relationships/oleObject" Target="../embeddings/oleObject78.bin"/><Relationship Id="rId25" Type="http://schemas.openxmlformats.org/officeDocument/2006/relationships/oleObject" Target="../embeddings/oleObject82.bin"/><Relationship Id="rId33" Type="http://schemas.openxmlformats.org/officeDocument/2006/relationships/oleObject" Target="../embeddings/oleObject86.bin"/><Relationship Id="rId38" Type="http://schemas.openxmlformats.org/officeDocument/2006/relationships/image" Target="../media/image89.emf"/><Relationship Id="rId46" Type="http://schemas.openxmlformats.org/officeDocument/2006/relationships/image" Target="../media/image93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8.emf"/><Relationship Id="rId20" Type="http://schemas.openxmlformats.org/officeDocument/2006/relationships/image" Target="../media/image80.emf"/><Relationship Id="rId29" Type="http://schemas.openxmlformats.org/officeDocument/2006/relationships/oleObject" Target="../embeddings/oleObject84.bin"/><Relationship Id="rId41" Type="http://schemas.openxmlformats.org/officeDocument/2006/relationships/oleObject" Target="../embeddings/oleObject90.bin"/><Relationship Id="rId54" Type="http://schemas.openxmlformats.org/officeDocument/2006/relationships/image" Target="../media/image97.e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73.wmf"/><Relationship Id="rId11" Type="http://schemas.openxmlformats.org/officeDocument/2006/relationships/oleObject" Target="../embeddings/oleObject75.bin"/><Relationship Id="rId24" Type="http://schemas.openxmlformats.org/officeDocument/2006/relationships/image" Target="../media/image82.emf"/><Relationship Id="rId32" Type="http://schemas.openxmlformats.org/officeDocument/2006/relationships/image" Target="../media/image86.emf"/><Relationship Id="rId37" Type="http://schemas.openxmlformats.org/officeDocument/2006/relationships/oleObject" Target="../embeddings/oleObject88.bin"/><Relationship Id="rId40" Type="http://schemas.openxmlformats.org/officeDocument/2006/relationships/image" Target="../media/image90.emf"/><Relationship Id="rId45" Type="http://schemas.openxmlformats.org/officeDocument/2006/relationships/oleObject" Target="../embeddings/oleObject92.bin"/><Relationship Id="rId53" Type="http://schemas.openxmlformats.org/officeDocument/2006/relationships/oleObject" Target="../embeddings/oleObject96.bin"/><Relationship Id="rId5" Type="http://schemas.openxmlformats.org/officeDocument/2006/relationships/oleObject" Target="../embeddings/oleObject72.bin"/><Relationship Id="rId15" Type="http://schemas.openxmlformats.org/officeDocument/2006/relationships/oleObject" Target="../embeddings/oleObject77.bin"/><Relationship Id="rId23" Type="http://schemas.openxmlformats.org/officeDocument/2006/relationships/oleObject" Target="../embeddings/oleObject81.bin"/><Relationship Id="rId28" Type="http://schemas.openxmlformats.org/officeDocument/2006/relationships/image" Target="../media/image84.emf"/><Relationship Id="rId36" Type="http://schemas.openxmlformats.org/officeDocument/2006/relationships/image" Target="../media/image88.emf"/><Relationship Id="rId49" Type="http://schemas.openxmlformats.org/officeDocument/2006/relationships/oleObject" Target="../embeddings/oleObject94.bin"/><Relationship Id="rId10" Type="http://schemas.openxmlformats.org/officeDocument/2006/relationships/image" Target="../media/image75.emf"/><Relationship Id="rId19" Type="http://schemas.openxmlformats.org/officeDocument/2006/relationships/oleObject" Target="../embeddings/oleObject79.bin"/><Relationship Id="rId31" Type="http://schemas.openxmlformats.org/officeDocument/2006/relationships/oleObject" Target="../embeddings/oleObject85.bin"/><Relationship Id="rId44" Type="http://schemas.openxmlformats.org/officeDocument/2006/relationships/image" Target="../media/image92.emf"/><Relationship Id="rId52" Type="http://schemas.openxmlformats.org/officeDocument/2006/relationships/image" Target="../media/image96.emf"/><Relationship Id="rId4" Type="http://schemas.openxmlformats.org/officeDocument/2006/relationships/image" Target="../media/image72.emf"/><Relationship Id="rId9" Type="http://schemas.openxmlformats.org/officeDocument/2006/relationships/oleObject" Target="../embeddings/oleObject74.bin"/><Relationship Id="rId14" Type="http://schemas.openxmlformats.org/officeDocument/2006/relationships/image" Target="../media/image77.emf"/><Relationship Id="rId22" Type="http://schemas.openxmlformats.org/officeDocument/2006/relationships/image" Target="../media/image81.emf"/><Relationship Id="rId27" Type="http://schemas.openxmlformats.org/officeDocument/2006/relationships/oleObject" Target="../embeddings/oleObject83.bin"/><Relationship Id="rId30" Type="http://schemas.openxmlformats.org/officeDocument/2006/relationships/image" Target="../media/image85.emf"/><Relationship Id="rId35" Type="http://schemas.openxmlformats.org/officeDocument/2006/relationships/oleObject" Target="../embeddings/oleObject87.bin"/><Relationship Id="rId43" Type="http://schemas.openxmlformats.org/officeDocument/2006/relationships/oleObject" Target="../embeddings/oleObject91.bin"/><Relationship Id="rId48" Type="http://schemas.openxmlformats.org/officeDocument/2006/relationships/image" Target="../media/image94.emf"/><Relationship Id="rId8" Type="http://schemas.openxmlformats.org/officeDocument/2006/relationships/image" Target="../media/image74.emf"/><Relationship Id="rId51" Type="http://schemas.openxmlformats.org/officeDocument/2006/relationships/oleObject" Target="../embeddings/oleObject95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jpeg"/><Relationship Id="rId13" Type="http://schemas.openxmlformats.org/officeDocument/2006/relationships/oleObject" Target="../embeddings/oleObject101.bin"/><Relationship Id="rId3" Type="http://schemas.openxmlformats.org/officeDocument/2006/relationships/audio" Target="../media/audio1.wav"/><Relationship Id="rId7" Type="http://schemas.openxmlformats.org/officeDocument/2006/relationships/image" Target="../media/image99.emf"/><Relationship Id="rId12" Type="http://schemas.openxmlformats.org/officeDocument/2006/relationships/image" Target="../media/image101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98.bin"/><Relationship Id="rId11" Type="http://schemas.openxmlformats.org/officeDocument/2006/relationships/oleObject" Target="../embeddings/oleObject100.bin"/><Relationship Id="rId5" Type="http://schemas.openxmlformats.org/officeDocument/2006/relationships/image" Target="../media/image98.emf"/><Relationship Id="rId10" Type="http://schemas.openxmlformats.org/officeDocument/2006/relationships/image" Target="../media/image100.emf"/><Relationship Id="rId4" Type="http://schemas.openxmlformats.org/officeDocument/2006/relationships/oleObject" Target="../embeddings/oleObject97.bin"/><Relationship Id="rId9" Type="http://schemas.openxmlformats.org/officeDocument/2006/relationships/oleObject" Target="../embeddings/oleObject99.bin"/><Relationship Id="rId14" Type="http://schemas.openxmlformats.org/officeDocument/2006/relationships/image" Target="../media/image102.e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emf"/><Relationship Id="rId13" Type="http://schemas.openxmlformats.org/officeDocument/2006/relationships/oleObject" Target="../embeddings/oleObject107.bin"/><Relationship Id="rId18" Type="http://schemas.openxmlformats.org/officeDocument/2006/relationships/image" Target="../media/image110.emf"/><Relationship Id="rId26" Type="http://schemas.openxmlformats.org/officeDocument/2006/relationships/image" Target="../media/image114.emf"/><Relationship Id="rId3" Type="http://schemas.openxmlformats.org/officeDocument/2006/relationships/oleObject" Target="../embeddings/oleObject102.bin"/><Relationship Id="rId21" Type="http://schemas.openxmlformats.org/officeDocument/2006/relationships/oleObject" Target="../embeddings/oleObject111.bin"/><Relationship Id="rId34" Type="http://schemas.openxmlformats.org/officeDocument/2006/relationships/image" Target="../media/image118.emf"/><Relationship Id="rId7" Type="http://schemas.openxmlformats.org/officeDocument/2006/relationships/oleObject" Target="../embeddings/oleObject104.bin"/><Relationship Id="rId12" Type="http://schemas.openxmlformats.org/officeDocument/2006/relationships/image" Target="../media/image107.emf"/><Relationship Id="rId17" Type="http://schemas.openxmlformats.org/officeDocument/2006/relationships/oleObject" Target="../embeddings/oleObject109.bin"/><Relationship Id="rId25" Type="http://schemas.openxmlformats.org/officeDocument/2006/relationships/oleObject" Target="../embeddings/oleObject113.bin"/><Relationship Id="rId33" Type="http://schemas.openxmlformats.org/officeDocument/2006/relationships/oleObject" Target="../embeddings/oleObject117.bin"/><Relationship Id="rId38" Type="http://schemas.openxmlformats.org/officeDocument/2006/relationships/image" Target="../media/image120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9.emf"/><Relationship Id="rId20" Type="http://schemas.openxmlformats.org/officeDocument/2006/relationships/image" Target="../media/image111.emf"/><Relationship Id="rId29" Type="http://schemas.openxmlformats.org/officeDocument/2006/relationships/oleObject" Target="../embeddings/oleObject115.bin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04.emf"/><Relationship Id="rId11" Type="http://schemas.openxmlformats.org/officeDocument/2006/relationships/oleObject" Target="../embeddings/oleObject106.bin"/><Relationship Id="rId24" Type="http://schemas.openxmlformats.org/officeDocument/2006/relationships/image" Target="../media/image113.emf"/><Relationship Id="rId32" Type="http://schemas.openxmlformats.org/officeDocument/2006/relationships/image" Target="../media/image117.emf"/><Relationship Id="rId37" Type="http://schemas.openxmlformats.org/officeDocument/2006/relationships/oleObject" Target="../embeddings/oleObject119.bin"/><Relationship Id="rId5" Type="http://schemas.openxmlformats.org/officeDocument/2006/relationships/oleObject" Target="../embeddings/oleObject103.bin"/><Relationship Id="rId15" Type="http://schemas.openxmlformats.org/officeDocument/2006/relationships/oleObject" Target="../embeddings/oleObject108.bin"/><Relationship Id="rId23" Type="http://schemas.openxmlformats.org/officeDocument/2006/relationships/oleObject" Target="../embeddings/oleObject112.bin"/><Relationship Id="rId28" Type="http://schemas.openxmlformats.org/officeDocument/2006/relationships/image" Target="../media/image115.emf"/><Relationship Id="rId36" Type="http://schemas.openxmlformats.org/officeDocument/2006/relationships/image" Target="../media/image119.emf"/><Relationship Id="rId10" Type="http://schemas.openxmlformats.org/officeDocument/2006/relationships/image" Target="../media/image106.emf"/><Relationship Id="rId19" Type="http://schemas.openxmlformats.org/officeDocument/2006/relationships/oleObject" Target="../embeddings/oleObject110.bin"/><Relationship Id="rId31" Type="http://schemas.openxmlformats.org/officeDocument/2006/relationships/oleObject" Target="../embeddings/oleObject116.bin"/><Relationship Id="rId4" Type="http://schemas.openxmlformats.org/officeDocument/2006/relationships/image" Target="../media/image103.emf"/><Relationship Id="rId9" Type="http://schemas.openxmlformats.org/officeDocument/2006/relationships/oleObject" Target="../embeddings/oleObject105.bin"/><Relationship Id="rId14" Type="http://schemas.openxmlformats.org/officeDocument/2006/relationships/image" Target="../media/image108.emf"/><Relationship Id="rId22" Type="http://schemas.openxmlformats.org/officeDocument/2006/relationships/image" Target="../media/image112.emf"/><Relationship Id="rId27" Type="http://schemas.openxmlformats.org/officeDocument/2006/relationships/oleObject" Target="../embeddings/oleObject114.bin"/><Relationship Id="rId30" Type="http://schemas.openxmlformats.org/officeDocument/2006/relationships/image" Target="../media/image116.emf"/><Relationship Id="rId35" Type="http://schemas.openxmlformats.org/officeDocument/2006/relationships/oleObject" Target="../embeddings/oleObject118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emf"/><Relationship Id="rId13" Type="http://schemas.openxmlformats.org/officeDocument/2006/relationships/oleObject" Target="../embeddings/oleObject125.bin"/><Relationship Id="rId18" Type="http://schemas.openxmlformats.org/officeDocument/2006/relationships/image" Target="../media/image128.emf"/><Relationship Id="rId26" Type="http://schemas.openxmlformats.org/officeDocument/2006/relationships/image" Target="../media/image132.emf"/><Relationship Id="rId3" Type="http://schemas.openxmlformats.org/officeDocument/2006/relationships/oleObject" Target="../embeddings/oleObject120.bin"/><Relationship Id="rId21" Type="http://schemas.openxmlformats.org/officeDocument/2006/relationships/oleObject" Target="../embeddings/oleObject129.bin"/><Relationship Id="rId34" Type="http://schemas.openxmlformats.org/officeDocument/2006/relationships/image" Target="../media/image136.emf"/><Relationship Id="rId7" Type="http://schemas.openxmlformats.org/officeDocument/2006/relationships/oleObject" Target="../embeddings/oleObject122.bin"/><Relationship Id="rId12" Type="http://schemas.openxmlformats.org/officeDocument/2006/relationships/image" Target="../media/image125.emf"/><Relationship Id="rId17" Type="http://schemas.openxmlformats.org/officeDocument/2006/relationships/oleObject" Target="../embeddings/oleObject127.bin"/><Relationship Id="rId25" Type="http://schemas.openxmlformats.org/officeDocument/2006/relationships/oleObject" Target="../embeddings/oleObject131.bin"/><Relationship Id="rId33" Type="http://schemas.openxmlformats.org/officeDocument/2006/relationships/oleObject" Target="../embeddings/oleObject135.bin"/><Relationship Id="rId38" Type="http://schemas.openxmlformats.org/officeDocument/2006/relationships/image" Target="../media/image138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7.emf"/><Relationship Id="rId20" Type="http://schemas.openxmlformats.org/officeDocument/2006/relationships/image" Target="../media/image129.emf"/><Relationship Id="rId29" Type="http://schemas.openxmlformats.org/officeDocument/2006/relationships/oleObject" Target="../embeddings/oleObject133.bin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22.emf"/><Relationship Id="rId11" Type="http://schemas.openxmlformats.org/officeDocument/2006/relationships/oleObject" Target="../embeddings/oleObject124.bin"/><Relationship Id="rId24" Type="http://schemas.openxmlformats.org/officeDocument/2006/relationships/image" Target="../media/image131.emf"/><Relationship Id="rId32" Type="http://schemas.openxmlformats.org/officeDocument/2006/relationships/image" Target="../media/image135.emf"/><Relationship Id="rId37" Type="http://schemas.openxmlformats.org/officeDocument/2006/relationships/oleObject" Target="../embeddings/oleObject137.bin"/><Relationship Id="rId5" Type="http://schemas.openxmlformats.org/officeDocument/2006/relationships/oleObject" Target="../embeddings/oleObject121.bin"/><Relationship Id="rId15" Type="http://schemas.openxmlformats.org/officeDocument/2006/relationships/oleObject" Target="../embeddings/oleObject126.bin"/><Relationship Id="rId23" Type="http://schemas.openxmlformats.org/officeDocument/2006/relationships/oleObject" Target="../embeddings/oleObject130.bin"/><Relationship Id="rId28" Type="http://schemas.openxmlformats.org/officeDocument/2006/relationships/image" Target="../media/image133.emf"/><Relationship Id="rId36" Type="http://schemas.openxmlformats.org/officeDocument/2006/relationships/image" Target="../media/image137.emf"/><Relationship Id="rId10" Type="http://schemas.openxmlformats.org/officeDocument/2006/relationships/image" Target="../media/image124.emf"/><Relationship Id="rId19" Type="http://schemas.openxmlformats.org/officeDocument/2006/relationships/oleObject" Target="../embeddings/oleObject128.bin"/><Relationship Id="rId31" Type="http://schemas.openxmlformats.org/officeDocument/2006/relationships/oleObject" Target="../embeddings/oleObject134.bin"/><Relationship Id="rId4" Type="http://schemas.openxmlformats.org/officeDocument/2006/relationships/image" Target="../media/image121.emf"/><Relationship Id="rId9" Type="http://schemas.openxmlformats.org/officeDocument/2006/relationships/oleObject" Target="../embeddings/oleObject123.bin"/><Relationship Id="rId14" Type="http://schemas.openxmlformats.org/officeDocument/2006/relationships/image" Target="../media/image126.emf"/><Relationship Id="rId22" Type="http://schemas.openxmlformats.org/officeDocument/2006/relationships/image" Target="../media/image130.emf"/><Relationship Id="rId27" Type="http://schemas.openxmlformats.org/officeDocument/2006/relationships/oleObject" Target="../embeddings/oleObject132.bin"/><Relationship Id="rId30" Type="http://schemas.openxmlformats.org/officeDocument/2006/relationships/image" Target="../media/image134.emf"/><Relationship Id="rId35" Type="http://schemas.openxmlformats.org/officeDocument/2006/relationships/oleObject" Target="../embeddings/oleObject136.bin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ppt/slides/ppt/slides/ppt/slides/fddl.exe" TargetMode="Externa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ppt/slides/ppt/slides/ppt/slides/fddl.exe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40.wmf"/><Relationship Id="rId5" Type="http://schemas.openxmlformats.org/officeDocument/2006/relationships/oleObject" Target="../embeddings/oleObject139.bin"/><Relationship Id="rId4" Type="http://schemas.openxmlformats.org/officeDocument/2006/relationships/image" Target="../media/image139.w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emf"/><Relationship Id="rId3" Type="http://schemas.openxmlformats.org/officeDocument/2006/relationships/oleObject" Target="../embeddings/oleObject140.bin"/><Relationship Id="rId7" Type="http://schemas.openxmlformats.org/officeDocument/2006/relationships/oleObject" Target="../embeddings/oleObject14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42.emf"/><Relationship Id="rId5" Type="http://schemas.openxmlformats.org/officeDocument/2006/relationships/oleObject" Target="../embeddings/oleObject141.bin"/><Relationship Id="rId10" Type="http://schemas.openxmlformats.org/officeDocument/2006/relationships/image" Target="../media/image144.emf"/><Relationship Id="rId4" Type="http://schemas.openxmlformats.org/officeDocument/2006/relationships/image" Target="../media/image141.emf"/><Relationship Id="rId9" Type="http://schemas.openxmlformats.org/officeDocument/2006/relationships/oleObject" Target="../embeddings/oleObject143.bin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emf"/><Relationship Id="rId3" Type="http://schemas.openxmlformats.org/officeDocument/2006/relationships/oleObject" Target="../embeddings/oleObject144.bin"/><Relationship Id="rId7" Type="http://schemas.openxmlformats.org/officeDocument/2006/relationships/oleObject" Target="../embeddings/oleObject14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46.emf"/><Relationship Id="rId5" Type="http://schemas.openxmlformats.org/officeDocument/2006/relationships/oleObject" Target="../embeddings/oleObject145.bin"/><Relationship Id="rId4" Type="http://schemas.openxmlformats.org/officeDocument/2006/relationships/image" Target="../media/image145.e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emf"/><Relationship Id="rId3" Type="http://schemas.openxmlformats.org/officeDocument/2006/relationships/oleObject" Target="../embeddings/oleObject147.bin"/><Relationship Id="rId7" Type="http://schemas.openxmlformats.org/officeDocument/2006/relationships/oleObject" Target="../embeddings/oleObject14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50.emf"/><Relationship Id="rId5" Type="http://schemas.openxmlformats.org/officeDocument/2006/relationships/oleObject" Target="../embeddings/oleObject148.bin"/><Relationship Id="rId10" Type="http://schemas.openxmlformats.org/officeDocument/2006/relationships/image" Target="../media/image152.emf"/><Relationship Id="rId4" Type="http://schemas.openxmlformats.org/officeDocument/2006/relationships/image" Target="../media/image149.emf"/><Relationship Id="rId9" Type="http://schemas.openxmlformats.org/officeDocument/2006/relationships/oleObject" Target="../embeddings/oleObject150.bin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53.wmf"/><Relationship Id="rId5" Type="http://schemas.openxmlformats.org/officeDocument/2006/relationships/oleObject" Target="../embeddings/oleObject151.bin"/><Relationship Id="rId4" Type="http://schemas.openxmlformats.org/officeDocument/2006/relationships/audio" Target="../media/audio2.wav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4.bin"/><Relationship Id="rId13" Type="http://schemas.openxmlformats.org/officeDocument/2006/relationships/image" Target="../media/image157.emf"/><Relationship Id="rId18" Type="http://schemas.openxmlformats.org/officeDocument/2006/relationships/oleObject" Target="../embeddings/oleObject159.bin"/><Relationship Id="rId3" Type="http://schemas.openxmlformats.org/officeDocument/2006/relationships/oleObject" Target="../embeddings/oleObject152.bin"/><Relationship Id="rId21" Type="http://schemas.openxmlformats.org/officeDocument/2006/relationships/image" Target="../media/image161.emf"/><Relationship Id="rId7" Type="http://schemas.openxmlformats.org/officeDocument/2006/relationships/image" Target="../media/image71.jpeg"/><Relationship Id="rId12" Type="http://schemas.openxmlformats.org/officeDocument/2006/relationships/oleObject" Target="../embeddings/oleObject156.bin"/><Relationship Id="rId17" Type="http://schemas.openxmlformats.org/officeDocument/2006/relationships/image" Target="../media/image159.emf"/><Relationship Id="rId25" Type="http://schemas.openxmlformats.org/officeDocument/2006/relationships/image" Target="../media/image163.e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158.bin"/><Relationship Id="rId20" Type="http://schemas.openxmlformats.org/officeDocument/2006/relationships/oleObject" Target="../embeddings/oleObject160.bin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53.wmf"/><Relationship Id="rId11" Type="http://schemas.openxmlformats.org/officeDocument/2006/relationships/image" Target="../media/image156.emf"/><Relationship Id="rId24" Type="http://schemas.openxmlformats.org/officeDocument/2006/relationships/oleObject" Target="../embeddings/oleObject162.bin"/><Relationship Id="rId5" Type="http://schemas.openxmlformats.org/officeDocument/2006/relationships/oleObject" Target="../embeddings/oleObject153.bin"/><Relationship Id="rId15" Type="http://schemas.openxmlformats.org/officeDocument/2006/relationships/image" Target="../media/image158.emf"/><Relationship Id="rId23" Type="http://schemas.openxmlformats.org/officeDocument/2006/relationships/image" Target="../media/image162.emf"/><Relationship Id="rId10" Type="http://schemas.openxmlformats.org/officeDocument/2006/relationships/oleObject" Target="../embeddings/oleObject155.bin"/><Relationship Id="rId19" Type="http://schemas.openxmlformats.org/officeDocument/2006/relationships/image" Target="../media/image160.emf"/><Relationship Id="rId4" Type="http://schemas.openxmlformats.org/officeDocument/2006/relationships/image" Target="../media/image154.emf"/><Relationship Id="rId9" Type="http://schemas.openxmlformats.org/officeDocument/2006/relationships/image" Target="../media/image155.emf"/><Relationship Id="rId14" Type="http://schemas.openxmlformats.org/officeDocument/2006/relationships/oleObject" Target="../embeddings/oleObject157.bin"/><Relationship Id="rId22" Type="http://schemas.openxmlformats.org/officeDocument/2006/relationships/oleObject" Target="../embeddings/oleObject161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6.emf"/><Relationship Id="rId13" Type="http://schemas.openxmlformats.org/officeDocument/2006/relationships/oleObject" Target="../embeddings/oleObject168.bin"/><Relationship Id="rId3" Type="http://schemas.openxmlformats.org/officeDocument/2006/relationships/oleObject" Target="../embeddings/oleObject163.bin"/><Relationship Id="rId7" Type="http://schemas.openxmlformats.org/officeDocument/2006/relationships/oleObject" Target="../embeddings/oleObject165.bin"/><Relationship Id="rId12" Type="http://schemas.openxmlformats.org/officeDocument/2006/relationships/image" Target="../media/image168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65.emf"/><Relationship Id="rId11" Type="http://schemas.openxmlformats.org/officeDocument/2006/relationships/oleObject" Target="../embeddings/oleObject167.bin"/><Relationship Id="rId5" Type="http://schemas.openxmlformats.org/officeDocument/2006/relationships/oleObject" Target="../embeddings/oleObject164.bin"/><Relationship Id="rId10" Type="http://schemas.openxmlformats.org/officeDocument/2006/relationships/image" Target="../media/image167.emf"/><Relationship Id="rId4" Type="http://schemas.openxmlformats.org/officeDocument/2006/relationships/image" Target="../media/image164.emf"/><Relationship Id="rId9" Type="http://schemas.openxmlformats.org/officeDocument/2006/relationships/oleObject" Target="../embeddings/oleObject166.bin"/><Relationship Id="rId14" Type="http://schemas.openxmlformats.org/officeDocument/2006/relationships/image" Target="../media/image169.emf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1.emf"/><Relationship Id="rId13" Type="http://schemas.openxmlformats.org/officeDocument/2006/relationships/oleObject" Target="../embeddings/oleObject174.bin"/><Relationship Id="rId18" Type="http://schemas.openxmlformats.org/officeDocument/2006/relationships/image" Target="../media/image176.emf"/><Relationship Id="rId3" Type="http://schemas.openxmlformats.org/officeDocument/2006/relationships/oleObject" Target="../embeddings/oleObject169.bin"/><Relationship Id="rId7" Type="http://schemas.openxmlformats.org/officeDocument/2006/relationships/oleObject" Target="../embeddings/oleObject171.bin"/><Relationship Id="rId12" Type="http://schemas.openxmlformats.org/officeDocument/2006/relationships/image" Target="../media/image173.emf"/><Relationship Id="rId17" Type="http://schemas.openxmlformats.org/officeDocument/2006/relationships/oleObject" Target="../embeddings/oleObject17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5.emf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53.wmf"/><Relationship Id="rId11" Type="http://schemas.openxmlformats.org/officeDocument/2006/relationships/oleObject" Target="../embeddings/oleObject173.bin"/><Relationship Id="rId5" Type="http://schemas.openxmlformats.org/officeDocument/2006/relationships/oleObject" Target="../embeddings/oleObject170.bin"/><Relationship Id="rId15" Type="http://schemas.openxmlformats.org/officeDocument/2006/relationships/oleObject" Target="../embeddings/oleObject175.bin"/><Relationship Id="rId10" Type="http://schemas.openxmlformats.org/officeDocument/2006/relationships/image" Target="../media/image172.emf"/><Relationship Id="rId4" Type="http://schemas.openxmlformats.org/officeDocument/2006/relationships/image" Target="../media/image170.emf"/><Relationship Id="rId9" Type="http://schemas.openxmlformats.org/officeDocument/2006/relationships/oleObject" Target="../embeddings/oleObject172.bin"/><Relationship Id="rId14" Type="http://schemas.openxmlformats.org/officeDocument/2006/relationships/image" Target="../media/image174.e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178.png"/><Relationship Id="rId4" Type="http://schemas.openxmlformats.org/officeDocument/2006/relationships/image" Target="../media/image177.wmf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1.emf"/><Relationship Id="rId3" Type="http://schemas.openxmlformats.org/officeDocument/2006/relationships/oleObject" Target="../embeddings/oleObject178.bin"/><Relationship Id="rId7" Type="http://schemas.openxmlformats.org/officeDocument/2006/relationships/oleObject" Target="../embeddings/oleObject18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80.emf"/><Relationship Id="rId5" Type="http://schemas.openxmlformats.org/officeDocument/2006/relationships/oleObject" Target="../embeddings/oleObject179.bin"/><Relationship Id="rId10" Type="http://schemas.openxmlformats.org/officeDocument/2006/relationships/image" Target="../media/image182.emf"/><Relationship Id="rId4" Type="http://schemas.openxmlformats.org/officeDocument/2006/relationships/image" Target="../media/image179.emf"/><Relationship Id="rId9" Type="http://schemas.openxmlformats.org/officeDocument/2006/relationships/oleObject" Target="../embeddings/oleObject181.bin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5.wmf"/><Relationship Id="rId13" Type="http://schemas.openxmlformats.org/officeDocument/2006/relationships/oleObject" Target="../embeddings/oleObject187.bin"/><Relationship Id="rId18" Type="http://schemas.openxmlformats.org/officeDocument/2006/relationships/image" Target="../media/image190.emf"/><Relationship Id="rId26" Type="http://schemas.openxmlformats.org/officeDocument/2006/relationships/image" Target="../media/image194.emf"/><Relationship Id="rId3" Type="http://schemas.openxmlformats.org/officeDocument/2006/relationships/oleObject" Target="../embeddings/oleObject182.bin"/><Relationship Id="rId21" Type="http://schemas.openxmlformats.org/officeDocument/2006/relationships/oleObject" Target="../embeddings/oleObject191.bin"/><Relationship Id="rId34" Type="http://schemas.openxmlformats.org/officeDocument/2006/relationships/image" Target="../media/image198.emf"/><Relationship Id="rId7" Type="http://schemas.openxmlformats.org/officeDocument/2006/relationships/oleObject" Target="../embeddings/oleObject184.bin"/><Relationship Id="rId12" Type="http://schemas.openxmlformats.org/officeDocument/2006/relationships/image" Target="../media/image187.emf"/><Relationship Id="rId17" Type="http://schemas.openxmlformats.org/officeDocument/2006/relationships/oleObject" Target="../embeddings/oleObject189.bin"/><Relationship Id="rId25" Type="http://schemas.openxmlformats.org/officeDocument/2006/relationships/oleObject" Target="../embeddings/oleObject193.bin"/><Relationship Id="rId33" Type="http://schemas.openxmlformats.org/officeDocument/2006/relationships/oleObject" Target="../embeddings/oleObject197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89.emf"/><Relationship Id="rId20" Type="http://schemas.openxmlformats.org/officeDocument/2006/relationships/image" Target="../media/image191.emf"/><Relationship Id="rId29" Type="http://schemas.openxmlformats.org/officeDocument/2006/relationships/oleObject" Target="../embeddings/oleObject195.bin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84.emf"/><Relationship Id="rId11" Type="http://schemas.openxmlformats.org/officeDocument/2006/relationships/oleObject" Target="../embeddings/oleObject186.bin"/><Relationship Id="rId24" Type="http://schemas.openxmlformats.org/officeDocument/2006/relationships/image" Target="../media/image193.emf"/><Relationship Id="rId32" Type="http://schemas.openxmlformats.org/officeDocument/2006/relationships/image" Target="../media/image197.wmf"/><Relationship Id="rId5" Type="http://schemas.openxmlformats.org/officeDocument/2006/relationships/oleObject" Target="../embeddings/oleObject183.bin"/><Relationship Id="rId15" Type="http://schemas.openxmlformats.org/officeDocument/2006/relationships/oleObject" Target="../embeddings/oleObject188.bin"/><Relationship Id="rId23" Type="http://schemas.openxmlformats.org/officeDocument/2006/relationships/oleObject" Target="../embeddings/oleObject192.bin"/><Relationship Id="rId28" Type="http://schemas.openxmlformats.org/officeDocument/2006/relationships/image" Target="../media/image195.emf"/><Relationship Id="rId10" Type="http://schemas.openxmlformats.org/officeDocument/2006/relationships/image" Target="../media/image186.emf"/><Relationship Id="rId19" Type="http://schemas.openxmlformats.org/officeDocument/2006/relationships/oleObject" Target="../embeddings/oleObject190.bin"/><Relationship Id="rId31" Type="http://schemas.openxmlformats.org/officeDocument/2006/relationships/oleObject" Target="../embeddings/oleObject196.bin"/><Relationship Id="rId4" Type="http://schemas.openxmlformats.org/officeDocument/2006/relationships/image" Target="../media/image183.emf"/><Relationship Id="rId9" Type="http://schemas.openxmlformats.org/officeDocument/2006/relationships/oleObject" Target="../embeddings/oleObject185.bin"/><Relationship Id="rId14" Type="http://schemas.openxmlformats.org/officeDocument/2006/relationships/image" Target="../media/image188.emf"/><Relationship Id="rId22" Type="http://schemas.openxmlformats.org/officeDocument/2006/relationships/image" Target="../media/image192.emf"/><Relationship Id="rId27" Type="http://schemas.openxmlformats.org/officeDocument/2006/relationships/oleObject" Target="../embeddings/oleObject194.bin"/><Relationship Id="rId30" Type="http://schemas.openxmlformats.org/officeDocument/2006/relationships/image" Target="../media/image196.emf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8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1.wmf"/><Relationship Id="rId3" Type="http://schemas.openxmlformats.org/officeDocument/2006/relationships/oleObject" Target="../embeddings/oleObject198.bin"/><Relationship Id="rId7" Type="http://schemas.openxmlformats.org/officeDocument/2006/relationships/oleObject" Target="../embeddings/oleObject20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200.emf"/><Relationship Id="rId5" Type="http://schemas.openxmlformats.org/officeDocument/2006/relationships/oleObject" Target="../embeddings/oleObject199.bin"/><Relationship Id="rId4" Type="http://schemas.openxmlformats.org/officeDocument/2006/relationships/image" Target="../media/image199.emf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3.bin"/><Relationship Id="rId13" Type="http://schemas.openxmlformats.org/officeDocument/2006/relationships/image" Target="../media/image206.wmf"/><Relationship Id="rId18" Type="http://schemas.openxmlformats.org/officeDocument/2006/relationships/oleObject" Target="../embeddings/oleObject208.bin"/><Relationship Id="rId26" Type="http://schemas.openxmlformats.org/officeDocument/2006/relationships/oleObject" Target="../embeddings/oleObject212.bin"/><Relationship Id="rId3" Type="http://schemas.openxmlformats.org/officeDocument/2006/relationships/audio" Target="../media/audio1.wav"/><Relationship Id="rId21" Type="http://schemas.openxmlformats.org/officeDocument/2006/relationships/image" Target="../media/image210.emf"/><Relationship Id="rId7" Type="http://schemas.openxmlformats.org/officeDocument/2006/relationships/image" Target="../media/image203.emf"/><Relationship Id="rId12" Type="http://schemas.openxmlformats.org/officeDocument/2006/relationships/oleObject" Target="../embeddings/oleObject205.bin"/><Relationship Id="rId17" Type="http://schemas.openxmlformats.org/officeDocument/2006/relationships/image" Target="../media/image208.emf"/><Relationship Id="rId25" Type="http://schemas.openxmlformats.org/officeDocument/2006/relationships/image" Target="../media/image212.emf"/><Relationship Id="rId33" Type="http://schemas.openxmlformats.org/officeDocument/2006/relationships/image" Target="../media/image216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07.bin"/><Relationship Id="rId20" Type="http://schemas.openxmlformats.org/officeDocument/2006/relationships/oleObject" Target="../embeddings/oleObject209.bin"/><Relationship Id="rId29" Type="http://schemas.openxmlformats.org/officeDocument/2006/relationships/image" Target="../media/image214.emf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202.bin"/><Relationship Id="rId11" Type="http://schemas.openxmlformats.org/officeDocument/2006/relationships/image" Target="../media/image205.emf"/><Relationship Id="rId24" Type="http://schemas.openxmlformats.org/officeDocument/2006/relationships/oleObject" Target="../embeddings/oleObject211.bin"/><Relationship Id="rId32" Type="http://schemas.openxmlformats.org/officeDocument/2006/relationships/oleObject" Target="../embeddings/oleObject215.bin"/><Relationship Id="rId5" Type="http://schemas.openxmlformats.org/officeDocument/2006/relationships/image" Target="../media/image202.emf"/><Relationship Id="rId15" Type="http://schemas.openxmlformats.org/officeDocument/2006/relationships/image" Target="../media/image207.emf"/><Relationship Id="rId23" Type="http://schemas.openxmlformats.org/officeDocument/2006/relationships/image" Target="../media/image211.emf"/><Relationship Id="rId28" Type="http://schemas.openxmlformats.org/officeDocument/2006/relationships/oleObject" Target="../embeddings/oleObject213.bin"/><Relationship Id="rId10" Type="http://schemas.openxmlformats.org/officeDocument/2006/relationships/oleObject" Target="../embeddings/oleObject204.bin"/><Relationship Id="rId19" Type="http://schemas.openxmlformats.org/officeDocument/2006/relationships/image" Target="../media/image209.wmf"/><Relationship Id="rId31" Type="http://schemas.openxmlformats.org/officeDocument/2006/relationships/image" Target="../media/image215.emf"/><Relationship Id="rId4" Type="http://schemas.openxmlformats.org/officeDocument/2006/relationships/oleObject" Target="../embeddings/oleObject201.bin"/><Relationship Id="rId9" Type="http://schemas.openxmlformats.org/officeDocument/2006/relationships/image" Target="../media/image204.emf"/><Relationship Id="rId14" Type="http://schemas.openxmlformats.org/officeDocument/2006/relationships/oleObject" Target="../embeddings/oleObject206.bin"/><Relationship Id="rId22" Type="http://schemas.openxmlformats.org/officeDocument/2006/relationships/oleObject" Target="../embeddings/oleObject210.bin"/><Relationship Id="rId27" Type="http://schemas.openxmlformats.org/officeDocument/2006/relationships/image" Target="../media/image213.emf"/><Relationship Id="rId30" Type="http://schemas.openxmlformats.org/officeDocument/2006/relationships/oleObject" Target="../embeddings/oleObject214.bin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8.bin"/><Relationship Id="rId13" Type="http://schemas.openxmlformats.org/officeDocument/2006/relationships/image" Target="../media/image221.emf"/><Relationship Id="rId18" Type="http://schemas.openxmlformats.org/officeDocument/2006/relationships/oleObject" Target="../embeddings/oleObject223.bin"/><Relationship Id="rId26" Type="http://schemas.openxmlformats.org/officeDocument/2006/relationships/oleObject" Target="../embeddings/oleObject227.bin"/><Relationship Id="rId3" Type="http://schemas.openxmlformats.org/officeDocument/2006/relationships/audio" Target="../media/audio1.wav"/><Relationship Id="rId21" Type="http://schemas.openxmlformats.org/officeDocument/2006/relationships/image" Target="../media/image225.emf"/><Relationship Id="rId7" Type="http://schemas.openxmlformats.org/officeDocument/2006/relationships/image" Target="../media/image218.emf"/><Relationship Id="rId12" Type="http://schemas.openxmlformats.org/officeDocument/2006/relationships/oleObject" Target="../embeddings/oleObject220.bin"/><Relationship Id="rId17" Type="http://schemas.openxmlformats.org/officeDocument/2006/relationships/image" Target="../media/image223.emf"/><Relationship Id="rId25" Type="http://schemas.openxmlformats.org/officeDocument/2006/relationships/image" Target="../media/image227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22.bin"/><Relationship Id="rId20" Type="http://schemas.openxmlformats.org/officeDocument/2006/relationships/oleObject" Target="../embeddings/oleObject224.bin"/><Relationship Id="rId29" Type="http://schemas.openxmlformats.org/officeDocument/2006/relationships/image" Target="../media/image229.emf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217.bin"/><Relationship Id="rId11" Type="http://schemas.openxmlformats.org/officeDocument/2006/relationships/image" Target="../media/image220.emf"/><Relationship Id="rId24" Type="http://schemas.openxmlformats.org/officeDocument/2006/relationships/oleObject" Target="../embeddings/oleObject226.bin"/><Relationship Id="rId5" Type="http://schemas.openxmlformats.org/officeDocument/2006/relationships/image" Target="../media/image217.emf"/><Relationship Id="rId15" Type="http://schemas.openxmlformats.org/officeDocument/2006/relationships/image" Target="../media/image222.emf"/><Relationship Id="rId23" Type="http://schemas.openxmlformats.org/officeDocument/2006/relationships/image" Target="../media/image226.emf"/><Relationship Id="rId28" Type="http://schemas.openxmlformats.org/officeDocument/2006/relationships/oleObject" Target="../embeddings/oleObject228.bin"/><Relationship Id="rId10" Type="http://schemas.openxmlformats.org/officeDocument/2006/relationships/oleObject" Target="../embeddings/oleObject219.bin"/><Relationship Id="rId19" Type="http://schemas.openxmlformats.org/officeDocument/2006/relationships/image" Target="../media/image224.emf"/><Relationship Id="rId31" Type="http://schemas.openxmlformats.org/officeDocument/2006/relationships/image" Target="../media/image230.emf"/><Relationship Id="rId4" Type="http://schemas.openxmlformats.org/officeDocument/2006/relationships/oleObject" Target="../embeddings/oleObject216.bin"/><Relationship Id="rId9" Type="http://schemas.openxmlformats.org/officeDocument/2006/relationships/image" Target="../media/image219.emf"/><Relationship Id="rId14" Type="http://schemas.openxmlformats.org/officeDocument/2006/relationships/oleObject" Target="../embeddings/oleObject221.bin"/><Relationship Id="rId22" Type="http://schemas.openxmlformats.org/officeDocument/2006/relationships/oleObject" Target="../embeddings/oleObject225.bin"/><Relationship Id="rId27" Type="http://schemas.openxmlformats.org/officeDocument/2006/relationships/image" Target="../media/image228.emf"/><Relationship Id="rId30" Type="http://schemas.openxmlformats.org/officeDocument/2006/relationships/oleObject" Target="../embeddings/oleObject229.bin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2.bin"/><Relationship Id="rId13" Type="http://schemas.openxmlformats.org/officeDocument/2006/relationships/image" Target="../media/image121.emf"/><Relationship Id="rId18" Type="http://schemas.openxmlformats.org/officeDocument/2006/relationships/oleObject" Target="../embeddings/oleObject237.bin"/><Relationship Id="rId26" Type="http://schemas.openxmlformats.org/officeDocument/2006/relationships/oleObject" Target="../embeddings/oleObject241.bin"/><Relationship Id="rId3" Type="http://schemas.openxmlformats.org/officeDocument/2006/relationships/audio" Target="../media/audio1.wav"/><Relationship Id="rId21" Type="http://schemas.openxmlformats.org/officeDocument/2006/relationships/image" Target="../media/image125.emf"/><Relationship Id="rId34" Type="http://schemas.openxmlformats.org/officeDocument/2006/relationships/oleObject" Target="../embeddings/oleObject245.bin"/><Relationship Id="rId7" Type="http://schemas.openxmlformats.org/officeDocument/2006/relationships/image" Target="../media/image232.emf"/><Relationship Id="rId12" Type="http://schemas.openxmlformats.org/officeDocument/2006/relationships/oleObject" Target="../embeddings/oleObject234.bin"/><Relationship Id="rId17" Type="http://schemas.openxmlformats.org/officeDocument/2006/relationships/image" Target="../media/image123.emf"/><Relationship Id="rId25" Type="http://schemas.openxmlformats.org/officeDocument/2006/relationships/image" Target="../media/image127.emf"/><Relationship Id="rId33" Type="http://schemas.openxmlformats.org/officeDocument/2006/relationships/image" Target="../media/image138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36.bin"/><Relationship Id="rId20" Type="http://schemas.openxmlformats.org/officeDocument/2006/relationships/oleObject" Target="../embeddings/oleObject238.bin"/><Relationship Id="rId29" Type="http://schemas.openxmlformats.org/officeDocument/2006/relationships/image" Target="../media/image132.emf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231.bin"/><Relationship Id="rId11" Type="http://schemas.openxmlformats.org/officeDocument/2006/relationships/image" Target="../media/image234.emf"/><Relationship Id="rId24" Type="http://schemas.openxmlformats.org/officeDocument/2006/relationships/oleObject" Target="../embeddings/oleObject240.bin"/><Relationship Id="rId32" Type="http://schemas.openxmlformats.org/officeDocument/2006/relationships/oleObject" Target="../embeddings/oleObject244.bin"/><Relationship Id="rId37" Type="http://schemas.openxmlformats.org/officeDocument/2006/relationships/image" Target="../media/image130.emf"/><Relationship Id="rId5" Type="http://schemas.openxmlformats.org/officeDocument/2006/relationships/image" Target="../media/image231.emf"/><Relationship Id="rId15" Type="http://schemas.openxmlformats.org/officeDocument/2006/relationships/image" Target="../media/image122.emf"/><Relationship Id="rId23" Type="http://schemas.openxmlformats.org/officeDocument/2006/relationships/image" Target="../media/image126.emf"/><Relationship Id="rId28" Type="http://schemas.openxmlformats.org/officeDocument/2006/relationships/oleObject" Target="../embeddings/oleObject242.bin"/><Relationship Id="rId36" Type="http://schemas.openxmlformats.org/officeDocument/2006/relationships/oleObject" Target="../embeddings/oleObject246.bin"/><Relationship Id="rId10" Type="http://schemas.openxmlformats.org/officeDocument/2006/relationships/oleObject" Target="../embeddings/oleObject233.bin"/><Relationship Id="rId19" Type="http://schemas.openxmlformats.org/officeDocument/2006/relationships/image" Target="../media/image124.emf"/><Relationship Id="rId31" Type="http://schemas.openxmlformats.org/officeDocument/2006/relationships/image" Target="../media/image133.emf"/><Relationship Id="rId4" Type="http://schemas.openxmlformats.org/officeDocument/2006/relationships/oleObject" Target="../embeddings/oleObject230.bin"/><Relationship Id="rId9" Type="http://schemas.openxmlformats.org/officeDocument/2006/relationships/image" Target="../media/image233.emf"/><Relationship Id="rId14" Type="http://schemas.openxmlformats.org/officeDocument/2006/relationships/oleObject" Target="../embeddings/oleObject235.bin"/><Relationship Id="rId22" Type="http://schemas.openxmlformats.org/officeDocument/2006/relationships/oleObject" Target="../embeddings/oleObject239.bin"/><Relationship Id="rId27" Type="http://schemas.openxmlformats.org/officeDocument/2006/relationships/image" Target="../media/image128.emf"/><Relationship Id="rId30" Type="http://schemas.openxmlformats.org/officeDocument/2006/relationships/oleObject" Target="../embeddings/oleObject243.bin"/><Relationship Id="rId35" Type="http://schemas.openxmlformats.org/officeDocument/2006/relationships/image" Target="../media/image129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7.wmf"/><Relationship Id="rId3" Type="http://schemas.openxmlformats.org/officeDocument/2006/relationships/oleObject" Target="../embeddings/oleObject247.bin"/><Relationship Id="rId7" Type="http://schemas.openxmlformats.org/officeDocument/2006/relationships/oleObject" Target="../embeddings/oleObject24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236.wmf"/><Relationship Id="rId5" Type="http://schemas.openxmlformats.org/officeDocument/2006/relationships/oleObject" Target="../embeddings/oleObject248.bin"/><Relationship Id="rId4" Type="http://schemas.openxmlformats.org/officeDocument/2006/relationships/image" Target="../media/image235.emf"/><Relationship Id="rId9" Type="http://schemas.openxmlformats.org/officeDocument/2006/relationships/image" Target="../media/image178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8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wmf"/><Relationship Id="rId3" Type="http://schemas.openxmlformats.org/officeDocument/2006/relationships/oleObject" Target="../embeddings/oleObject250.bin"/><Relationship Id="rId7" Type="http://schemas.openxmlformats.org/officeDocument/2006/relationships/oleObject" Target="../embeddings/oleObject25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239.emf"/><Relationship Id="rId5" Type="http://schemas.openxmlformats.org/officeDocument/2006/relationships/oleObject" Target="../embeddings/oleObject251.bin"/><Relationship Id="rId4" Type="http://schemas.openxmlformats.org/officeDocument/2006/relationships/image" Target="../media/image238.emf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3.emf"/><Relationship Id="rId13" Type="http://schemas.openxmlformats.org/officeDocument/2006/relationships/oleObject" Target="../embeddings/oleObject258.bin"/><Relationship Id="rId18" Type="http://schemas.openxmlformats.org/officeDocument/2006/relationships/image" Target="../media/image248.emf"/><Relationship Id="rId26" Type="http://schemas.openxmlformats.org/officeDocument/2006/relationships/image" Target="../media/image252.emf"/><Relationship Id="rId3" Type="http://schemas.openxmlformats.org/officeDocument/2006/relationships/oleObject" Target="../embeddings/oleObject253.bin"/><Relationship Id="rId21" Type="http://schemas.openxmlformats.org/officeDocument/2006/relationships/oleObject" Target="../embeddings/oleObject262.bin"/><Relationship Id="rId7" Type="http://schemas.openxmlformats.org/officeDocument/2006/relationships/oleObject" Target="../embeddings/oleObject255.bin"/><Relationship Id="rId12" Type="http://schemas.openxmlformats.org/officeDocument/2006/relationships/image" Target="../media/image245.emf"/><Relationship Id="rId17" Type="http://schemas.openxmlformats.org/officeDocument/2006/relationships/oleObject" Target="../embeddings/oleObject260.bin"/><Relationship Id="rId25" Type="http://schemas.openxmlformats.org/officeDocument/2006/relationships/oleObject" Target="../embeddings/oleObject264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47.emf"/><Relationship Id="rId20" Type="http://schemas.openxmlformats.org/officeDocument/2006/relationships/image" Target="../media/image249.emf"/><Relationship Id="rId1" Type="http://schemas.openxmlformats.org/officeDocument/2006/relationships/vmlDrawing" Target="../drawings/vmlDrawing33.vml"/><Relationship Id="rId6" Type="http://schemas.openxmlformats.org/officeDocument/2006/relationships/image" Target="../media/image242.emf"/><Relationship Id="rId11" Type="http://schemas.openxmlformats.org/officeDocument/2006/relationships/oleObject" Target="../embeddings/oleObject257.bin"/><Relationship Id="rId24" Type="http://schemas.openxmlformats.org/officeDocument/2006/relationships/image" Target="../media/image251.emf"/><Relationship Id="rId5" Type="http://schemas.openxmlformats.org/officeDocument/2006/relationships/oleObject" Target="../embeddings/oleObject254.bin"/><Relationship Id="rId15" Type="http://schemas.openxmlformats.org/officeDocument/2006/relationships/oleObject" Target="../embeddings/oleObject259.bin"/><Relationship Id="rId23" Type="http://schemas.openxmlformats.org/officeDocument/2006/relationships/oleObject" Target="../embeddings/oleObject263.bin"/><Relationship Id="rId28" Type="http://schemas.openxmlformats.org/officeDocument/2006/relationships/image" Target="../media/image253.emf"/><Relationship Id="rId10" Type="http://schemas.openxmlformats.org/officeDocument/2006/relationships/image" Target="../media/image244.emf"/><Relationship Id="rId19" Type="http://schemas.openxmlformats.org/officeDocument/2006/relationships/oleObject" Target="../embeddings/oleObject261.bin"/><Relationship Id="rId4" Type="http://schemas.openxmlformats.org/officeDocument/2006/relationships/image" Target="../media/image241.emf"/><Relationship Id="rId9" Type="http://schemas.openxmlformats.org/officeDocument/2006/relationships/oleObject" Target="../embeddings/oleObject256.bin"/><Relationship Id="rId14" Type="http://schemas.openxmlformats.org/officeDocument/2006/relationships/image" Target="../media/image246.emf"/><Relationship Id="rId22" Type="http://schemas.openxmlformats.org/officeDocument/2006/relationships/image" Target="../media/image250.emf"/><Relationship Id="rId27" Type="http://schemas.openxmlformats.org/officeDocument/2006/relationships/oleObject" Target="../embeddings/oleObject265.bin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6.emf"/><Relationship Id="rId13" Type="http://schemas.openxmlformats.org/officeDocument/2006/relationships/oleObject" Target="../embeddings/oleObject271.bin"/><Relationship Id="rId3" Type="http://schemas.openxmlformats.org/officeDocument/2006/relationships/oleObject" Target="../embeddings/oleObject266.bin"/><Relationship Id="rId7" Type="http://schemas.openxmlformats.org/officeDocument/2006/relationships/oleObject" Target="../embeddings/oleObject268.bin"/><Relationship Id="rId12" Type="http://schemas.openxmlformats.org/officeDocument/2006/relationships/image" Target="../media/image258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255.emf"/><Relationship Id="rId11" Type="http://schemas.openxmlformats.org/officeDocument/2006/relationships/oleObject" Target="../embeddings/oleObject270.bin"/><Relationship Id="rId5" Type="http://schemas.openxmlformats.org/officeDocument/2006/relationships/oleObject" Target="../embeddings/oleObject267.bin"/><Relationship Id="rId10" Type="http://schemas.openxmlformats.org/officeDocument/2006/relationships/image" Target="../media/image257.emf"/><Relationship Id="rId4" Type="http://schemas.openxmlformats.org/officeDocument/2006/relationships/image" Target="../media/image254.emf"/><Relationship Id="rId9" Type="http://schemas.openxmlformats.org/officeDocument/2006/relationships/oleObject" Target="../embeddings/oleObject269.bin"/><Relationship Id="rId14" Type="http://schemas.openxmlformats.org/officeDocument/2006/relationships/image" Target="../media/image259.emf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6.emf"/><Relationship Id="rId13" Type="http://schemas.openxmlformats.org/officeDocument/2006/relationships/oleObject" Target="../embeddings/oleObject277.bin"/><Relationship Id="rId3" Type="http://schemas.openxmlformats.org/officeDocument/2006/relationships/oleObject" Target="../embeddings/oleObject272.bin"/><Relationship Id="rId7" Type="http://schemas.openxmlformats.org/officeDocument/2006/relationships/oleObject" Target="../embeddings/oleObject274.bin"/><Relationship Id="rId12" Type="http://schemas.openxmlformats.org/officeDocument/2006/relationships/image" Target="../media/image258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255.emf"/><Relationship Id="rId11" Type="http://schemas.openxmlformats.org/officeDocument/2006/relationships/oleObject" Target="../embeddings/oleObject276.bin"/><Relationship Id="rId5" Type="http://schemas.openxmlformats.org/officeDocument/2006/relationships/oleObject" Target="../embeddings/oleObject273.bin"/><Relationship Id="rId10" Type="http://schemas.openxmlformats.org/officeDocument/2006/relationships/image" Target="../media/image257.emf"/><Relationship Id="rId4" Type="http://schemas.openxmlformats.org/officeDocument/2006/relationships/image" Target="../media/image254.emf"/><Relationship Id="rId9" Type="http://schemas.openxmlformats.org/officeDocument/2006/relationships/oleObject" Target="../embeddings/oleObject275.bin"/><Relationship Id="rId14" Type="http://schemas.openxmlformats.org/officeDocument/2006/relationships/image" Target="../media/image259.emf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0.bin"/><Relationship Id="rId13" Type="http://schemas.openxmlformats.org/officeDocument/2006/relationships/image" Target="../media/image264.emf"/><Relationship Id="rId18" Type="http://schemas.openxmlformats.org/officeDocument/2006/relationships/oleObject" Target="../embeddings/oleObject285.bin"/><Relationship Id="rId26" Type="http://schemas.openxmlformats.org/officeDocument/2006/relationships/oleObject" Target="../embeddings/oleObject289.bin"/><Relationship Id="rId39" Type="http://schemas.openxmlformats.org/officeDocument/2006/relationships/image" Target="../media/image277.emf"/><Relationship Id="rId3" Type="http://schemas.openxmlformats.org/officeDocument/2006/relationships/notesSlide" Target="../notesSlides/notesSlide5.xml"/><Relationship Id="rId21" Type="http://schemas.openxmlformats.org/officeDocument/2006/relationships/image" Target="../media/image268.emf"/><Relationship Id="rId34" Type="http://schemas.openxmlformats.org/officeDocument/2006/relationships/oleObject" Target="../embeddings/oleObject293.bin"/><Relationship Id="rId42" Type="http://schemas.openxmlformats.org/officeDocument/2006/relationships/oleObject" Target="../embeddings/oleObject297.bin"/><Relationship Id="rId7" Type="http://schemas.openxmlformats.org/officeDocument/2006/relationships/image" Target="../media/image261.emf"/><Relationship Id="rId12" Type="http://schemas.openxmlformats.org/officeDocument/2006/relationships/oleObject" Target="../embeddings/oleObject282.bin"/><Relationship Id="rId17" Type="http://schemas.openxmlformats.org/officeDocument/2006/relationships/image" Target="../media/image266.emf"/><Relationship Id="rId25" Type="http://schemas.openxmlformats.org/officeDocument/2006/relationships/image" Target="../media/image270.emf"/><Relationship Id="rId33" Type="http://schemas.openxmlformats.org/officeDocument/2006/relationships/image" Target="../media/image274.emf"/><Relationship Id="rId38" Type="http://schemas.openxmlformats.org/officeDocument/2006/relationships/oleObject" Target="../embeddings/oleObject295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84.bin"/><Relationship Id="rId20" Type="http://schemas.openxmlformats.org/officeDocument/2006/relationships/oleObject" Target="../embeddings/oleObject286.bin"/><Relationship Id="rId29" Type="http://schemas.openxmlformats.org/officeDocument/2006/relationships/image" Target="../media/image272.emf"/><Relationship Id="rId41" Type="http://schemas.openxmlformats.org/officeDocument/2006/relationships/image" Target="../media/image278.emf"/><Relationship Id="rId1" Type="http://schemas.openxmlformats.org/officeDocument/2006/relationships/vmlDrawing" Target="../drawings/vmlDrawing36.vml"/><Relationship Id="rId6" Type="http://schemas.openxmlformats.org/officeDocument/2006/relationships/oleObject" Target="../embeddings/oleObject279.bin"/><Relationship Id="rId11" Type="http://schemas.openxmlformats.org/officeDocument/2006/relationships/image" Target="../media/image263.emf"/><Relationship Id="rId24" Type="http://schemas.openxmlformats.org/officeDocument/2006/relationships/oleObject" Target="../embeddings/oleObject288.bin"/><Relationship Id="rId32" Type="http://schemas.openxmlformats.org/officeDocument/2006/relationships/oleObject" Target="../embeddings/oleObject292.bin"/><Relationship Id="rId37" Type="http://schemas.openxmlformats.org/officeDocument/2006/relationships/image" Target="../media/image276.emf"/><Relationship Id="rId40" Type="http://schemas.openxmlformats.org/officeDocument/2006/relationships/oleObject" Target="../embeddings/oleObject296.bin"/><Relationship Id="rId45" Type="http://schemas.openxmlformats.org/officeDocument/2006/relationships/image" Target="../media/image280.emf"/><Relationship Id="rId5" Type="http://schemas.openxmlformats.org/officeDocument/2006/relationships/image" Target="../media/image260.emf"/><Relationship Id="rId15" Type="http://schemas.openxmlformats.org/officeDocument/2006/relationships/image" Target="../media/image265.emf"/><Relationship Id="rId23" Type="http://schemas.openxmlformats.org/officeDocument/2006/relationships/image" Target="../media/image269.emf"/><Relationship Id="rId28" Type="http://schemas.openxmlformats.org/officeDocument/2006/relationships/oleObject" Target="../embeddings/oleObject290.bin"/><Relationship Id="rId36" Type="http://schemas.openxmlformats.org/officeDocument/2006/relationships/oleObject" Target="../embeddings/oleObject294.bin"/><Relationship Id="rId10" Type="http://schemas.openxmlformats.org/officeDocument/2006/relationships/oleObject" Target="../embeddings/oleObject281.bin"/><Relationship Id="rId19" Type="http://schemas.openxmlformats.org/officeDocument/2006/relationships/image" Target="../media/image267.emf"/><Relationship Id="rId31" Type="http://schemas.openxmlformats.org/officeDocument/2006/relationships/image" Target="../media/image273.emf"/><Relationship Id="rId44" Type="http://schemas.openxmlformats.org/officeDocument/2006/relationships/oleObject" Target="../embeddings/oleObject298.bin"/><Relationship Id="rId4" Type="http://schemas.openxmlformats.org/officeDocument/2006/relationships/oleObject" Target="../embeddings/oleObject278.bin"/><Relationship Id="rId9" Type="http://schemas.openxmlformats.org/officeDocument/2006/relationships/image" Target="../media/image262.emf"/><Relationship Id="rId14" Type="http://schemas.openxmlformats.org/officeDocument/2006/relationships/oleObject" Target="../embeddings/oleObject283.bin"/><Relationship Id="rId22" Type="http://schemas.openxmlformats.org/officeDocument/2006/relationships/oleObject" Target="../embeddings/oleObject287.bin"/><Relationship Id="rId27" Type="http://schemas.openxmlformats.org/officeDocument/2006/relationships/image" Target="../media/image271.emf"/><Relationship Id="rId30" Type="http://schemas.openxmlformats.org/officeDocument/2006/relationships/oleObject" Target="../embeddings/oleObject291.bin"/><Relationship Id="rId35" Type="http://schemas.openxmlformats.org/officeDocument/2006/relationships/image" Target="../media/image275.emf"/><Relationship Id="rId43" Type="http://schemas.openxmlformats.org/officeDocument/2006/relationships/image" Target="../media/image279.emf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3.emf"/><Relationship Id="rId13" Type="http://schemas.openxmlformats.org/officeDocument/2006/relationships/oleObject" Target="../embeddings/oleObject304.bin"/><Relationship Id="rId3" Type="http://schemas.openxmlformats.org/officeDocument/2006/relationships/oleObject" Target="../embeddings/oleObject299.bin"/><Relationship Id="rId7" Type="http://schemas.openxmlformats.org/officeDocument/2006/relationships/oleObject" Target="../embeddings/oleObject301.bin"/><Relationship Id="rId12" Type="http://schemas.openxmlformats.org/officeDocument/2006/relationships/image" Target="../media/image285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282.emf"/><Relationship Id="rId11" Type="http://schemas.openxmlformats.org/officeDocument/2006/relationships/oleObject" Target="../embeddings/oleObject303.bin"/><Relationship Id="rId5" Type="http://schemas.openxmlformats.org/officeDocument/2006/relationships/oleObject" Target="../embeddings/oleObject300.bin"/><Relationship Id="rId10" Type="http://schemas.openxmlformats.org/officeDocument/2006/relationships/image" Target="../media/image284.emf"/><Relationship Id="rId4" Type="http://schemas.openxmlformats.org/officeDocument/2006/relationships/image" Target="../media/image281.emf"/><Relationship Id="rId9" Type="http://schemas.openxmlformats.org/officeDocument/2006/relationships/oleObject" Target="../embeddings/oleObject302.bin"/><Relationship Id="rId14" Type="http://schemas.openxmlformats.org/officeDocument/2006/relationships/image" Target="../media/image286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9.wmf"/><Relationship Id="rId13" Type="http://schemas.openxmlformats.org/officeDocument/2006/relationships/oleObject" Target="../embeddings/oleObject310.bin"/><Relationship Id="rId18" Type="http://schemas.openxmlformats.org/officeDocument/2006/relationships/image" Target="../media/image294.emf"/><Relationship Id="rId3" Type="http://schemas.openxmlformats.org/officeDocument/2006/relationships/oleObject" Target="../embeddings/oleObject305.bin"/><Relationship Id="rId7" Type="http://schemas.openxmlformats.org/officeDocument/2006/relationships/oleObject" Target="../embeddings/oleObject307.bin"/><Relationship Id="rId12" Type="http://schemas.openxmlformats.org/officeDocument/2006/relationships/image" Target="../media/image291.emf"/><Relationship Id="rId17" Type="http://schemas.openxmlformats.org/officeDocument/2006/relationships/oleObject" Target="../embeddings/oleObject312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93.emf"/><Relationship Id="rId20" Type="http://schemas.openxmlformats.org/officeDocument/2006/relationships/image" Target="../media/image295.emf"/><Relationship Id="rId1" Type="http://schemas.openxmlformats.org/officeDocument/2006/relationships/vmlDrawing" Target="../drawings/vmlDrawing38.vml"/><Relationship Id="rId6" Type="http://schemas.openxmlformats.org/officeDocument/2006/relationships/image" Target="../media/image288.wmf"/><Relationship Id="rId11" Type="http://schemas.openxmlformats.org/officeDocument/2006/relationships/oleObject" Target="../embeddings/oleObject309.bin"/><Relationship Id="rId5" Type="http://schemas.openxmlformats.org/officeDocument/2006/relationships/oleObject" Target="../embeddings/oleObject306.bin"/><Relationship Id="rId15" Type="http://schemas.openxmlformats.org/officeDocument/2006/relationships/oleObject" Target="../embeddings/oleObject311.bin"/><Relationship Id="rId10" Type="http://schemas.openxmlformats.org/officeDocument/2006/relationships/image" Target="../media/image290.emf"/><Relationship Id="rId19" Type="http://schemas.openxmlformats.org/officeDocument/2006/relationships/oleObject" Target="../embeddings/oleObject313.bin"/><Relationship Id="rId4" Type="http://schemas.openxmlformats.org/officeDocument/2006/relationships/image" Target="../media/image287.wmf"/><Relationship Id="rId9" Type="http://schemas.openxmlformats.org/officeDocument/2006/relationships/oleObject" Target="../embeddings/oleObject308.bin"/><Relationship Id="rId14" Type="http://schemas.openxmlformats.org/officeDocument/2006/relationships/image" Target="../media/image292.emf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0.emf"/><Relationship Id="rId13" Type="http://schemas.openxmlformats.org/officeDocument/2006/relationships/oleObject" Target="../embeddings/oleObject319.bin"/><Relationship Id="rId18" Type="http://schemas.openxmlformats.org/officeDocument/2006/relationships/image" Target="../media/image295.emf"/><Relationship Id="rId3" Type="http://schemas.openxmlformats.org/officeDocument/2006/relationships/oleObject" Target="../embeddings/oleObject314.bin"/><Relationship Id="rId7" Type="http://schemas.openxmlformats.org/officeDocument/2006/relationships/oleObject" Target="../embeddings/oleObject316.bin"/><Relationship Id="rId12" Type="http://schemas.openxmlformats.org/officeDocument/2006/relationships/image" Target="../media/image292.emf"/><Relationship Id="rId17" Type="http://schemas.openxmlformats.org/officeDocument/2006/relationships/oleObject" Target="../embeddings/oleObject321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94.emf"/><Relationship Id="rId1" Type="http://schemas.openxmlformats.org/officeDocument/2006/relationships/vmlDrawing" Target="../drawings/vmlDrawing39.vml"/><Relationship Id="rId6" Type="http://schemas.openxmlformats.org/officeDocument/2006/relationships/image" Target="../media/image297.wmf"/><Relationship Id="rId11" Type="http://schemas.openxmlformats.org/officeDocument/2006/relationships/oleObject" Target="../embeddings/oleObject318.bin"/><Relationship Id="rId5" Type="http://schemas.openxmlformats.org/officeDocument/2006/relationships/oleObject" Target="../embeddings/oleObject315.bin"/><Relationship Id="rId15" Type="http://schemas.openxmlformats.org/officeDocument/2006/relationships/oleObject" Target="../embeddings/oleObject320.bin"/><Relationship Id="rId10" Type="http://schemas.openxmlformats.org/officeDocument/2006/relationships/image" Target="../media/image291.emf"/><Relationship Id="rId4" Type="http://schemas.openxmlformats.org/officeDocument/2006/relationships/image" Target="../media/image296.wmf"/><Relationship Id="rId9" Type="http://schemas.openxmlformats.org/officeDocument/2006/relationships/oleObject" Target="../embeddings/oleObject317.bin"/><Relationship Id="rId14" Type="http://schemas.openxmlformats.org/officeDocument/2006/relationships/image" Target="../media/image293.emf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0.emf"/><Relationship Id="rId13" Type="http://schemas.openxmlformats.org/officeDocument/2006/relationships/oleObject" Target="../embeddings/oleObject327.bin"/><Relationship Id="rId18" Type="http://schemas.openxmlformats.org/officeDocument/2006/relationships/image" Target="../media/image295.emf"/><Relationship Id="rId3" Type="http://schemas.openxmlformats.org/officeDocument/2006/relationships/oleObject" Target="../embeddings/oleObject322.bin"/><Relationship Id="rId7" Type="http://schemas.openxmlformats.org/officeDocument/2006/relationships/oleObject" Target="../embeddings/oleObject324.bin"/><Relationship Id="rId12" Type="http://schemas.openxmlformats.org/officeDocument/2006/relationships/image" Target="../media/image292.emf"/><Relationship Id="rId17" Type="http://schemas.openxmlformats.org/officeDocument/2006/relationships/oleObject" Target="../embeddings/oleObject329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94.emf"/><Relationship Id="rId1" Type="http://schemas.openxmlformats.org/officeDocument/2006/relationships/vmlDrawing" Target="../drawings/vmlDrawing40.vml"/><Relationship Id="rId6" Type="http://schemas.openxmlformats.org/officeDocument/2006/relationships/image" Target="../media/image299.wmf"/><Relationship Id="rId11" Type="http://schemas.openxmlformats.org/officeDocument/2006/relationships/oleObject" Target="../embeddings/oleObject326.bin"/><Relationship Id="rId5" Type="http://schemas.openxmlformats.org/officeDocument/2006/relationships/oleObject" Target="../embeddings/oleObject323.bin"/><Relationship Id="rId15" Type="http://schemas.openxmlformats.org/officeDocument/2006/relationships/oleObject" Target="../embeddings/oleObject328.bin"/><Relationship Id="rId10" Type="http://schemas.openxmlformats.org/officeDocument/2006/relationships/image" Target="../media/image291.emf"/><Relationship Id="rId4" Type="http://schemas.openxmlformats.org/officeDocument/2006/relationships/image" Target="../media/image298.wmf"/><Relationship Id="rId9" Type="http://schemas.openxmlformats.org/officeDocument/2006/relationships/oleObject" Target="../embeddings/oleObject325.bin"/><Relationship Id="rId14" Type="http://schemas.openxmlformats.org/officeDocument/2006/relationships/image" Target="../media/image293.emf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2.emf"/><Relationship Id="rId13" Type="http://schemas.openxmlformats.org/officeDocument/2006/relationships/oleObject" Target="../embeddings/oleObject335.bin"/><Relationship Id="rId18" Type="http://schemas.openxmlformats.org/officeDocument/2006/relationships/image" Target="../media/image307.emf"/><Relationship Id="rId26" Type="http://schemas.openxmlformats.org/officeDocument/2006/relationships/image" Target="../media/image311.emf"/><Relationship Id="rId3" Type="http://schemas.openxmlformats.org/officeDocument/2006/relationships/oleObject" Target="../embeddings/oleObject330.bin"/><Relationship Id="rId21" Type="http://schemas.openxmlformats.org/officeDocument/2006/relationships/oleObject" Target="../embeddings/oleObject339.bin"/><Relationship Id="rId7" Type="http://schemas.openxmlformats.org/officeDocument/2006/relationships/oleObject" Target="../embeddings/oleObject332.bin"/><Relationship Id="rId12" Type="http://schemas.openxmlformats.org/officeDocument/2006/relationships/image" Target="../media/image304.emf"/><Relationship Id="rId17" Type="http://schemas.openxmlformats.org/officeDocument/2006/relationships/oleObject" Target="../embeddings/oleObject337.bin"/><Relationship Id="rId25" Type="http://schemas.openxmlformats.org/officeDocument/2006/relationships/oleObject" Target="../embeddings/oleObject341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306.emf"/><Relationship Id="rId20" Type="http://schemas.openxmlformats.org/officeDocument/2006/relationships/image" Target="../media/image308.emf"/><Relationship Id="rId29" Type="http://schemas.openxmlformats.org/officeDocument/2006/relationships/oleObject" Target="../embeddings/oleObject343.bin"/><Relationship Id="rId1" Type="http://schemas.openxmlformats.org/officeDocument/2006/relationships/vmlDrawing" Target="../drawings/vmlDrawing41.vml"/><Relationship Id="rId6" Type="http://schemas.openxmlformats.org/officeDocument/2006/relationships/image" Target="../media/image301.emf"/><Relationship Id="rId11" Type="http://schemas.openxmlformats.org/officeDocument/2006/relationships/oleObject" Target="../embeddings/oleObject334.bin"/><Relationship Id="rId24" Type="http://schemas.openxmlformats.org/officeDocument/2006/relationships/image" Target="../media/image310.emf"/><Relationship Id="rId5" Type="http://schemas.openxmlformats.org/officeDocument/2006/relationships/oleObject" Target="../embeddings/oleObject331.bin"/><Relationship Id="rId15" Type="http://schemas.openxmlformats.org/officeDocument/2006/relationships/oleObject" Target="../embeddings/oleObject336.bin"/><Relationship Id="rId23" Type="http://schemas.openxmlformats.org/officeDocument/2006/relationships/oleObject" Target="../embeddings/oleObject340.bin"/><Relationship Id="rId28" Type="http://schemas.openxmlformats.org/officeDocument/2006/relationships/image" Target="../media/image312.emf"/><Relationship Id="rId10" Type="http://schemas.openxmlformats.org/officeDocument/2006/relationships/image" Target="../media/image303.emf"/><Relationship Id="rId19" Type="http://schemas.openxmlformats.org/officeDocument/2006/relationships/oleObject" Target="../embeddings/oleObject338.bin"/><Relationship Id="rId4" Type="http://schemas.openxmlformats.org/officeDocument/2006/relationships/image" Target="../media/image300.emf"/><Relationship Id="rId9" Type="http://schemas.openxmlformats.org/officeDocument/2006/relationships/oleObject" Target="../embeddings/oleObject333.bin"/><Relationship Id="rId14" Type="http://schemas.openxmlformats.org/officeDocument/2006/relationships/image" Target="../media/image305.emf"/><Relationship Id="rId22" Type="http://schemas.openxmlformats.org/officeDocument/2006/relationships/image" Target="../media/image309.emf"/><Relationship Id="rId27" Type="http://schemas.openxmlformats.org/officeDocument/2006/relationships/oleObject" Target="../embeddings/oleObject342.bin"/><Relationship Id="rId30" Type="http://schemas.openxmlformats.org/officeDocument/2006/relationships/image" Target="../media/image295.emf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6.bin"/><Relationship Id="rId13" Type="http://schemas.openxmlformats.org/officeDocument/2006/relationships/image" Target="../media/image317.emf"/><Relationship Id="rId18" Type="http://schemas.openxmlformats.org/officeDocument/2006/relationships/oleObject" Target="../embeddings/oleObject351.bin"/><Relationship Id="rId26" Type="http://schemas.openxmlformats.org/officeDocument/2006/relationships/oleObject" Target="../embeddings/oleObject355.bin"/><Relationship Id="rId3" Type="http://schemas.openxmlformats.org/officeDocument/2006/relationships/notesSlide" Target="../notesSlides/notesSlide6.xml"/><Relationship Id="rId21" Type="http://schemas.openxmlformats.org/officeDocument/2006/relationships/image" Target="../media/image321.emf"/><Relationship Id="rId34" Type="http://schemas.openxmlformats.org/officeDocument/2006/relationships/oleObject" Target="../embeddings/oleObject359.bin"/><Relationship Id="rId7" Type="http://schemas.openxmlformats.org/officeDocument/2006/relationships/image" Target="../media/image314.emf"/><Relationship Id="rId12" Type="http://schemas.openxmlformats.org/officeDocument/2006/relationships/oleObject" Target="../embeddings/oleObject348.bin"/><Relationship Id="rId17" Type="http://schemas.openxmlformats.org/officeDocument/2006/relationships/image" Target="../media/image319.emf"/><Relationship Id="rId25" Type="http://schemas.openxmlformats.org/officeDocument/2006/relationships/image" Target="../media/image323.emf"/><Relationship Id="rId33" Type="http://schemas.openxmlformats.org/officeDocument/2006/relationships/image" Target="../media/image295.e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350.bin"/><Relationship Id="rId20" Type="http://schemas.openxmlformats.org/officeDocument/2006/relationships/oleObject" Target="../embeddings/oleObject352.bin"/><Relationship Id="rId29" Type="http://schemas.openxmlformats.org/officeDocument/2006/relationships/image" Target="../media/image325.wmf"/><Relationship Id="rId1" Type="http://schemas.openxmlformats.org/officeDocument/2006/relationships/vmlDrawing" Target="../drawings/vmlDrawing42.vml"/><Relationship Id="rId6" Type="http://schemas.openxmlformats.org/officeDocument/2006/relationships/oleObject" Target="../embeddings/oleObject345.bin"/><Relationship Id="rId11" Type="http://schemas.openxmlformats.org/officeDocument/2006/relationships/image" Target="../media/image316.emf"/><Relationship Id="rId24" Type="http://schemas.openxmlformats.org/officeDocument/2006/relationships/oleObject" Target="../embeddings/oleObject354.bin"/><Relationship Id="rId32" Type="http://schemas.openxmlformats.org/officeDocument/2006/relationships/oleObject" Target="../embeddings/oleObject358.bin"/><Relationship Id="rId5" Type="http://schemas.openxmlformats.org/officeDocument/2006/relationships/image" Target="../media/image313.emf"/><Relationship Id="rId15" Type="http://schemas.openxmlformats.org/officeDocument/2006/relationships/image" Target="../media/image318.emf"/><Relationship Id="rId23" Type="http://schemas.openxmlformats.org/officeDocument/2006/relationships/image" Target="../media/image322.emf"/><Relationship Id="rId28" Type="http://schemas.openxmlformats.org/officeDocument/2006/relationships/oleObject" Target="../embeddings/oleObject356.bin"/><Relationship Id="rId10" Type="http://schemas.openxmlformats.org/officeDocument/2006/relationships/oleObject" Target="../embeddings/oleObject347.bin"/><Relationship Id="rId19" Type="http://schemas.openxmlformats.org/officeDocument/2006/relationships/image" Target="../media/image320.emf"/><Relationship Id="rId31" Type="http://schemas.openxmlformats.org/officeDocument/2006/relationships/image" Target="../media/image326.emf"/><Relationship Id="rId4" Type="http://schemas.openxmlformats.org/officeDocument/2006/relationships/oleObject" Target="../embeddings/oleObject344.bin"/><Relationship Id="rId9" Type="http://schemas.openxmlformats.org/officeDocument/2006/relationships/image" Target="../media/image315.emf"/><Relationship Id="rId14" Type="http://schemas.openxmlformats.org/officeDocument/2006/relationships/oleObject" Target="../embeddings/oleObject349.bin"/><Relationship Id="rId22" Type="http://schemas.openxmlformats.org/officeDocument/2006/relationships/oleObject" Target="../embeddings/oleObject353.bin"/><Relationship Id="rId27" Type="http://schemas.openxmlformats.org/officeDocument/2006/relationships/image" Target="../media/image324.wmf"/><Relationship Id="rId30" Type="http://schemas.openxmlformats.org/officeDocument/2006/relationships/oleObject" Target="../embeddings/oleObject357.bin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5.emf"/><Relationship Id="rId13" Type="http://schemas.openxmlformats.org/officeDocument/2006/relationships/oleObject" Target="../embeddings/oleObject365.bin"/><Relationship Id="rId18" Type="http://schemas.openxmlformats.org/officeDocument/2006/relationships/image" Target="../media/image320.emf"/><Relationship Id="rId26" Type="http://schemas.openxmlformats.org/officeDocument/2006/relationships/image" Target="../media/image327.wmf"/><Relationship Id="rId3" Type="http://schemas.openxmlformats.org/officeDocument/2006/relationships/oleObject" Target="../embeddings/oleObject360.bin"/><Relationship Id="rId21" Type="http://schemas.openxmlformats.org/officeDocument/2006/relationships/oleObject" Target="../embeddings/oleObject369.bin"/><Relationship Id="rId34" Type="http://schemas.openxmlformats.org/officeDocument/2006/relationships/image" Target="../media/image329.wmf"/><Relationship Id="rId7" Type="http://schemas.openxmlformats.org/officeDocument/2006/relationships/oleObject" Target="../embeddings/oleObject362.bin"/><Relationship Id="rId12" Type="http://schemas.openxmlformats.org/officeDocument/2006/relationships/image" Target="../media/image317.emf"/><Relationship Id="rId17" Type="http://schemas.openxmlformats.org/officeDocument/2006/relationships/oleObject" Target="../embeddings/oleObject367.bin"/><Relationship Id="rId25" Type="http://schemas.openxmlformats.org/officeDocument/2006/relationships/oleObject" Target="../embeddings/oleObject371.bin"/><Relationship Id="rId33" Type="http://schemas.openxmlformats.org/officeDocument/2006/relationships/oleObject" Target="../embeddings/oleObject375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319.emf"/><Relationship Id="rId20" Type="http://schemas.openxmlformats.org/officeDocument/2006/relationships/image" Target="../media/image321.emf"/><Relationship Id="rId29" Type="http://schemas.openxmlformats.org/officeDocument/2006/relationships/oleObject" Target="../embeddings/oleObject373.bin"/><Relationship Id="rId1" Type="http://schemas.openxmlformats.org/officeDocument/2006/relationships/vmlDrawing" Target="../drawings/vmlDrawing43.vml"/><Relationship Id="rId6" Type="http://schemas.openxmlformats.org/officeDocument/2006/relationships/image" Target="../media/image314.emf"/><Relationship Id="rId11" Type="http://schemas.openxmlformats.org/officeDocument/2006/relationships/oleObject" Target="../embeddings/oleObject364.bin"/><Relationship Id="rId24" Type="http://schemas.openxmlformats.org/officeDocument/2006/relationships/image" Target="../media/image323.emf"/><Relationship Id="rId32" Type="http://schemas.openxmlformats.org/officeDocument/2006/relationships/image" Target="../media/image328.wmf"/><Relationship Id="rId5" Type="http://schemas.openxmlformats.org/officeDocument/2006/relationships/oleObject" Target="../embeddings/oleObject361.bin"/><Relationship Id="rId15" Type="http://schemas.openxmlformats.org/officeDocument/2006/relationships/oleObject" Target="../embeddings/oleObject366.bin"/><Relationship Id="rId23" Type="http://schemas.openxmlformats.org/officeDocument/2006/relationships/oleObject" Target="../embeddings/oleObject370.bin"/><Relationship Id="rId28" Type="http://schemas.openxmlformats.org/officeDocument/2006/relationships/image" Target="../media/image326.emf"/><Relationship Id="rId10" Type="http://schemas.openxmlformats.org/officeDocument/2006/relationships/image" Target="../media/image316.emf"/><Relationship Id="rId19" Type="http://schemas.openxmlformats.org/officeDocument/2006/relationships/oleObject" Target="../embeddings/oleObject368.bin"/><Relationship Id="rId31" Type="http://schemas.openxmlformats.org/officeDocument/2006/relationships/oleObject" Target="../embeddings/oleObject374.bin"/><Relationship Id="rId4" Type="http://schemas.openxmlformats.org/officeDocument/2006/relationships/image" Target="../media/image313.emf"/><Relationship Id="rId9" Type="http://schemas.openxmlformats.org/officeDocument/2006/relationships/oleObject" Target="../embeddings/oleObject363.bin"/><Relationship Id="rId14" Type="http://schemas.openxmlformats.org/officeDocument/2006/relationships/image" Target="../media/image318.emf"/><Relationship Id="rId22" Type="http://schemas.openxmlformats.org/officeDocument/2006/relationships/image" Target="../media/image322.emf"/><Relationship Id="rId27" Type="http://schemas.openxmlformats.org/officeDocument/2006/relationships/oleObject" Target="../embeddings/oleObject372.bin"/><Relationship Id="rId30" Type="http://schemas.openxmlformats.org/officeDocument/2006/relationships/image" Target="../media/image295.emf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2.emf"/><Relationship Id="rId13" Type="http://schemas.openxmlformats.org/officeDocument/2006/relationships/oleObject" Target="../embeddings/oleObject381.bin"/><Relationship Id="rId18" Type="http://schemas.openxmlformats.org/officeDocument/2006/relationships/image" Target="../media/image337.emf"/><Relationship Id="rId26" Type="http://schemas.openxmlformats.org/officeDocument/2006/relationships/image" Target="../media/image341.emf"/><Relationship Id="rId3" Type="http://schemas.openxmlformats.org/officeDocument/2006/relationships/oleObject" Target="../embeddings/oleObject376.bin"/><Relationship Id="rId21" Type="http://schemas.openxmlformats.org/officeDocument/2006/relationships/oleObject" Target="../embeddings/oleObject385.bin"/><Relationship Id="rId7" Type="http://schemas.openxmlformats.org/officeDocument/2006/relationships/oleObject" Target="../embeddings/oleObject378.bin"/><Relationship Id="rId12" Type="http://schemas.openxmlformats.org/officeDocument/2006/relationships/image" Target="../media/image334.emf"/><Relationship Id="rId17" Type="http://schemas.openxmlformats.org/officeDocument/2006/relationships/oleObject" Target="../embeddings/oleObject383.bin"/><Relationship Id="rId25" Type="http://schemas.openxmlformats.org/officeDocument/2006/relationships/oleObject" Target="../embeddings/oleObject387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336.emf"/><Relationship Id="rId20" Type="http://schemas.openxmlformats.org/officeDocument/2006/relationships/image" Target="../media/image338.emf"/><Relationship Id="rId29" Type="http://schemas.openxmlformats.org/officeDocument/2006/relationships/oleObject" Target="../embeddings/oleObject389.bin"/><Relationship Id="rId1" Type="http://schemas.openxmlformats.org/officeDocument/2006/relationships/vmlDrawing" Target="../drawings/vmlDrawing44.vml"/><Relationship Id="rId6" Type="http://schemas.openxmlformats.org/officeDocument/2006/relationships/image" Target="../media/image331.wmf"/><Relationship Id="rId11" Type="http://schemas.openxmlformats.org/officeDocument/2006/relationships/oleObject" Target="../embeddings/oleObject380.bin"/><Relationship Id="rId24" Type="http://schemas.openxmlformats.org/officeDocument/2006/relationships/image" Target="../media/image340.emf"/><Relationship Id="rId5" Type="http://schemas.openxmlformats.org/officeDocument/2006/relationships/oleObject" Target="../embeddings/oleObject377.bin"/><Relationship Id="rId15" Type="http://schemas.openxmlformats.org/officeDocument/2006/relationships/oleObject" Target="../embeddings/oleObject382.bin"/><Relationship Id="rId23" Type="http://schemas.openxmlformats.org/officeDocument/2006/relationships/oleObject" Target="../embeddings/oleObject386.bin"/><Relationship Id="rId28" Type="http://schemas.openxmlformats.org/officeDocument/2006/relationships/image" Target="../media/image342.emf"/><Relationship Id="rId10" Type="http://schemas.openxmlformats.org/officeDocument/2006/relationships/image" Target="../media/image333.emf"/><Relationship Id="rId19" Type="http://schemas.openxmlformats.org/officeDocument/2006/relationships/oleObject" Target="../embeddings/oleObject384.bin"/><Relationship Id="rId4" Type="http://schemas.openxmlformats.org/officeDocument/2006/relationships/image" Target="../media/image330.emf"/><Relationship Id="rId9" Type="http://schemas.openxmlformats.org/officeDocument/2006/relationships/oleObject" Target="../embeddings/oleObject379.bin"/><Relationship Id="rId14" Type="http://schemas.openxmlformats.org/officeDocument/2006/relationships/image" Target="../media/image335.emf"/><Relationship Id="rId22" Type="http://schemas.openxmlformats.org/officeDocument/2006/relationships/image" Target="../media/image339.emf"/><Relationship Id="rId27" Type="http://schemas.openxmlformats.org/officeDocument/2006/relationships/oleObject" Target="../embeddings/oleObject388.bin"/><Relationship Id="rId30" Type="http://schemas.openxmlformats.org/officeDocument/2006/relationships/image" Target="../media/image295.emf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5.emf"/><Relationship Id="rId13" Type="http://schemas.openxmlformats.org/officeDocument/2006/relationships/oleObject" Target="../embeddings/oleObject395.bin"/><Relationship Id="rId18" Type="http://schemas.openxmlformats.org/officeDocument/2006/relationships/image" Target="../media/image350.emf"/><Relationship Id="rId26" Type="http://schemas.openxmlformats.org/officeDocument/2006/relationships/image" Target="../media/image354.emf"/><Relationship Id="rId3" Type="http://schemas.openxmlformats.org/officeDocument/2006/relationships/oleObject" Target="../embeddings/oleObject390.bin"/><Relationship Id="rId21" Type="http://schemas.openxmlformats.org/officeDocument/2006/relationships/oleObject" Target="../embeddings/oleObject399.bin"/><Relationship Id="rId7" Type="http://schemas.openxmlformats.org/officeDocument/2006/relationships/oleObject" Target="../embeddings/oleObject392.bin"/><Relationship Id="rId12" Type="http://schemas.openxmlformats.org/officeDocument/2006/relationships/image" Target="../media/image347.emf"/><Relationship Id="rId17" Type="http://schemas.openxmlformats.org/officeDocument/2006/relationships/oleObject" Target="../embeddings/oleObject397.bin"/><Relationship Id="rId25" Type="http://schemas.openxmlformats.org/officeDocument/2006/relationships/oleObject" Target="../embeddings/oleObject401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349.emf"/><Relationship Id="rId20" Type="http://schemas.openxmlformats.org/officeDocument/2006/relationships/image" Target="../media/image351.emf"/><Relationship Id="rId29" Type="http://schemas.openxmlformats.org/officeDocument/2006/relationships/oleObject" Target="../embeddings/oleObject403.bin"/><Relationship Id="rId1" Type="http://schemas.openxmlformats.org/officeDocument/2006/relationships/vmlDrawing" Target="../drawings/vmlDrawing45.vml"/><Relationship Id="rId6" Type="http://schemas.openxmlformats.org/officeDocument/2006/relationships/image" Target="../media/image344.emf"/><Relationship Id="rId11" Type="http://schemas.openxmlformats.org/officeDocument/2006/relationships/oleObject" Target="../embeddings/oleObject394.bin"/><Relationship Id="rId24" Type="http://schemas.openxmlformats.org/officeDocument/2006/relationships/image" Target="../media/image353.emf"/><Relationship Id="rId32" Type="http://schemas.openxmlformats.org/officeDocument/2006/relationships/image" Target="../media/image327.wmf"/><Relationship Id="rId5" Type="http://schemas.openxmlformats.org/officeDocument/2006/relationships/oleObject" Target="../embeddings/oleObject391.bin"/><Relationship Id="rId15" Type="http://schemas.openxmlformats.org/officeDocument/2006/relationships/oleObject" Target="../embeddings/oleObject396.bin"/><Relationship Id="rId23" Type="http://schemas.openxmlformats.org/officeDocument/2006/relationships/oleObject" Target="../embeddings/oleObject400.bin"/><Relationship Id="rId28" Type="http://schemas.openxmlformats.org/officeDocument/2006/relationships/image" Target="../media/image355.emf"/><Relationship Id="rId10" Type="http://schemas.openxmlformats.org/officeDocument/2006/relationships/image" Target="../media/image346.emf"/><Relationship Id="rId19" Type="http://schemas.openxmlformats.org/officeDocument/2006/relationships/oleObject" Target="../embeddings/oleObject398.bin"/><Relationship Id="rId31" Type="http://schemas.openxmlformats.org/officeDocument/2006/relationships/oleObject" Target="../embeddings/oleObject404.bin"/><Relationship Id="rId4" Type="http://schemas.openxmlformats.org/officeDocument/2006/relationships/image" Target="../media/image343.wmf"/><Relationship Id="rId9" Type="http://schemas.openxmlformats.org/officeDocument/2006/relationships/oleObject" Target="../embeddings/oleObject393.bin"/><Relationship Id="rId14" Type="http://schemas.openxmlformats.org/officeDocument/2006/relationships/image" Target="../media/image348.emf"/><Relationship Id="rId22" Type="http://schemas.openxmlformats.org/officeDocument/2006/relationships/image" Target="../media/image352.emf"/><Relationship Id="rId27" Type="http://schemas.openxmlformats.org/officeDocument/2006/relationships/oleObject" Target="../embeddings/oleObject402.bin"/><Relationship Id="rId30" Type="http://schemas.openxmlformats.org/officeDocument/2006/relationships/image" Target="../media/image295.emf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8.emf"/><Relationship Id="rId13" Type="http://schemas.openxmlformats.org/officeDocument/2006/relationships/oleObject" Target="../embeddings/oleObject410.bin"/><Relationship Id="rId18" Type="http://schemas.openxmlformats.org/officeDocument/2006/relationships/image" Target="../media/image363.emf"/><Relationship Id="rId26" Type="http://schemas.openxmlformats.org/officeDocument/2006/relationships/image" Target="../media/image367.emf"/><Relationship Id="rId3" Type="http://schemas.openxmlformats.org/officeDocument/2006/relationships/oleObject" Target="../embeddings/oleObject405.bin"/><Relationship Id="rId21" Type="http://schemas.openxmlformats.org/officeDocument/2006/relationships/oleObject" Target="../embeddings/oleObject414.bin"/><Relationship Id="rId7" Type="http://schemas.openxmlformats.org/officeDocument/2006/relationships/oleObject" Target="../embeddings/oleObject407.bin"/><Relationship Id="rId12" Type="http://schemas.openxmlformats.org/officeDocument/2006/relationships/image" Target="../media/image360.emf"/><Relationship Id="rId17" Type="http://schemas.openxmlformats.org/officeDocument/2006/relationships/oleObject" Target="../embeddings/oleObject412.bin"/><Relationship Id="rId25" Type="http://schemas.openxmlformats.org/officeDocument/2006/relationships/oleObject" Target="../embeddings/oleObject416.bin"/><Relationship Id="rId33" Type="http://schemas.openxmlformats.org/officeDocument/2006/relationships/oleObject" Target="../embeddings/oleObject420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362.emf"/><Relationship Id="rId20" Type="http://schemas.openxmlformats.org/officeDocument/2006/relationships/image" Target="../media/image364.emf"/><Relationship Id="rId29" Type="http://schemas.openxmlformats.org/officeDocument/2006/relationships/oleObject" Target="../embeddings/oleObject418.bin"/><Relationship Id="rId1" Type="http://schemas.openxmlformats.org/officeDocument/2006/relationships/vmlDrawing" Target="../drawings/vmlDrawing46.vml"/><Relationship Id="rId6" Type="http://schemas.openxmlformats.org/officeDocument/2006/relationships/image" Target="../media/image357.emf"/><Relationship Id="rId11" Type="http://schemas.openxmlformats.org/officeDocument/2006/relationships/oleObject" Target="../embeddings/oleObject409.bin"/><Relationship Id="rId24" Type="http://schemas.openxmlformats.org/officeDocument/2006/relationships/image" Target="../media/image366.emf"/><Relationship Id="rId32" Type="http://schemas.openxmlformats.org/officeDocument/2006/relationships/image" Target="../media/image295.emf"/><Relationship Id="rId5" Type="http://schemas.openxmlformats.org/officeDocument/2006/relationships/oleObject" Target="../embeddings/oleObject406.bin"/><Relationship Id="rId15" Type="http://schemas.openxmlformats.org/officeDocument/2006/relationships/oleObject" Target="../embeddings/oleObject411.bin"/><Relationship Id="rId23" Type="http://schemas.openxmlformats.org/officeDocument/2006/relationships/oleObject" Target="../embeddings/oleObject415.bin"/><Relationship Id="rId28" Type="http://schemas.openxmlformats.org/officeDocument/2006/relationships/image" Target="../media/image368.wmf"/><Relationship Id="rId10" Type="http://schemas.openxmlformats.org/officeDocument/2006/relationships/image" Target="../media/image359.emf"/><Relationship Id="rId19" Type="http://schemas.openxmlformats.org/officeDocument/2006/relationships/oleObject" Target="../embeddings/oleObject413.bin"/><Relationship Id="rId31" Type="http://schemas.openxmlformats.org/officeDocument/2006/relationships/oleObject" Target="../embeddings/oleObject419.bin"/><Relationship Id="rId4" Type="http://schemas.openxmlformats.org/officeDocument/2006/relationships/image" Target="../media/image356.emf"/><Relationship Id="rId9" Type="http://schemas.openxmlformats.org/officeDocument/2006/relationships/oleObject" Target="../embeddings/oleObject408.bin"/><Relationship Id="rId14" Type="http://schemas.openxmlformats.org/officeDocument/2006/relationships/image" Target="../media/image361.emf"/><Relationship Id="rId22" Type="http://schemas.openxmlformats.org/officeDocument/2006/relationships/image" Target="../media/image365.emf"/><Relationship Id="rId27" Type="http://schemas.openxmlformats.org/officeDocument/2006/relationships/oleObject" Target="../embeddings/oleObject417.bin"/><Relationship Id="rId30" Type="http://schemas.openxmlformats.org/officeDocument/2006/relationships/image" Target="../media/image369.wmf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7.vml"/><Relationship Id="rId4" Type="http://schemas.openxmlformats.org/officeDocument/2006/relationships/image" Target="../media/image370.wmf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8.vml"/><Relationship Id="rId4" Type="http://schemas.openxmlformats.org/officeDocument/2006/relationships/image" Target="../media/image371.emf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9.vml"/><Relationship Id="rId4" Type="http://schemas.openxmlformats.org/officeDocument/2006/relationships/image" Target="../media/image372.emf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0.vml"/><Relationship Id="rId4" Type="http://schemas.openxmlformats.org/officeDocument/2006/relationships/image" Target="../media/image372.emf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1.vml"/><Relationship Id="rId6" Type="http://schemas.openxmlformats.org/officeDocument/2006/relationships/image" Target="../media/image374.emf"/><Relationship Id="rId5" Type="http://schemas.openxmlformats.org/officeDocument/2006/relationships/oleObject" Target="../embeddings/oleObject426.bin"/><Relationship Id="rId4" Type="http://schemas.openxmlformats.org/officeDocument/2006/relationships/image" Target="../media/image373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8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2.vml"/><Relationship Id="rId5" Type="http://schemas.openxmlformats.org/officeDocument/2006/relationships/image" Target="../media/image177.wmf"/><Relationship Id="rId4" Type="http://schemas.openxmlformats.org/officeDocument/2006/relationships/oleObject" Target="../embeddings/oleObject427.bin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8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3.vml"/><Relationship Id="rId5" Type="http://schemas.openxmlformats.org/officeDocument/2006/relationships/image" Target="../media/image375.wmf"/><Relationship Id="rId4" Type="http://schemas.openxmlformats.org/officeDocument/2006/relationships/oleObject" Target="../embeddings/oleObject428.bin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8.png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4.vml"/><Relationship Id="rId6" Type="http://schemas.openxmlformats.org/officeDocument/2006/relationships/image" Target="../media/image377.wmf"/><Relationship Id="rId5" Type="http://schemas.openxmlformats.org/officeDocument/2006/relationships/oleObject" Target="../embeddings/oleObject430.bin"/><Relationship Id="rId4" Type="http://schemas.openxmlformats.org/officeDocument/2006/relationships/image" Target="../media/image376.emf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8" name="Rectangle 12"/>
          <p:cNvSpPr>
            <a:spLocks noChangeArrowheads="1"/>
          </p:cNvSpPr>
          <p:nvPr/>
        </p:nvSpPr>
        <p:spPr bwMode="auto">
          <a:xfrm>
            <a:off x="1676400" y="648024"/>
            <a:ext cx="6400800" cy="838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zh-CN" altLang="en-US" sz="4000" b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pitchFamily="18" charset="0"/>
                <a:ea typeface="华文新魏" panose="02010800040101010101" charset="-122"/>
                <a:cs typeface="Times New Roman" panose="02020603050405020304" pitchFamily="18" charset="0"/>
              </a:rPr>
              <a:t>第</a:t>
            </a:r>
            <a:r>
              <a:rPr lang="en-US" altLang="zh-CN" sz="4000" b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pitchFamily="18" charset="0"/>
                <a:ea typeface="华文新魏" panose="02010800040101010101" charset="-122"/>
                <a:cs typeface="Times New Roman" panose="02020603050405020304" pitchFamily="18" charset="0"/>
              </a:rPr>
              <a:t>3</a:t>
            </a:r>
            <a:r>
              <a:rPr lang="zh-CN" altLang="en-US" sz="4000" b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pitchFamily="18" charset="0"/>
                <a:ea typeface="华文新魏" panose="02010800040101010101" charset="-122"/>
                <a:cs typeface="Times New Roman" panose="02020603050405020304" pitchFamily="18" charset="0"/>
              </a:rPr>
              <a:t>章  </a:t>
            </a:r>
            <a:r>
              <a:rPr lang="zh-CN" altLang="en-US" sz="4000" b="1" dirty="0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pitchFamily="18" charset="0"/>
                <a:ea typeface="华文新魏" panose="02010800040101010101" charset="-122"/>
                <a:cs typeface="Times New Roman" panose="02020603050405020304" pitchFamily="18" charset="0"/>
              </a:rPr>
              <a:t>基本放大电路</a:t>
            </a:r>
          </a:p>
        </p:txBody>
      </p:sp>
      <p:sp>
        <p:nvSpPr>
          <p:cNvPr id="4110" name="Rectangle 14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1755910" y="1617538"/>
            <a:ext cx="5410200" cy="4024308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CN" sz="28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3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.1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 </a:t>
            </a:r>
            <a:r>
              <a:rPr lang="zh-CN" altLang="en-US" sz="28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基本放大电路的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组成</a:t>
            </a:r>
            <a:endParaRPr lang="en-US" altLang="zh-CN" sz="2800" b="1" dirty="0" smtClean="0">
              <a:effectLst>
                <a:outerShdw blurRad="38100" dist="38100" dir="2700000" algn="tl">
                  <a:srgbClr val="DDDDDD"/>
                </a:outerShdw>
              </a:effectLst>
              <a:latin typeface="宋体" panose="02010600030101010101" pitchFamily="2" charset="-122"/>
            </a:endParaRPr>
          </a:p>
          <a:p>
            <a:pPr>
              <a:lnSpc>
                <a:spcPct val="114000"/>
              </a:lnSpc>
            </a:pPr>
            <a:r>
              <a:rPr lang="en-US" altLang="zh-CN" sz="2800" b="1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3.2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 </a:t>
            </a:r>
            <a:r>
              <a:rPr lang="zh-CN" altLang="en-US" sz="28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放大电路的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静态分析</a:t>
            </a:r>
            <a:endParaRPr lang="en-US" altLang="zh-CN" sz="2800" b="1" dirty="0" smtClean="0">
              <a:effectLst>
                <a:outerShdw blurRad="38100" dist="38100" dir="2700000" algn="tl">
                  <a:srgbClr val="DDDDDD"/>
                </a:outerShdw>
              </a:effectLst>
              <a:latin typeface="宋体" panose="02010600030101010101" pitchFamily="2" charset="-122"/>
            </a:endParaRPr>
          </a:p>
          <a:p>
            <a:pPr>
              <a:lnSpc>
                <a:spcPct val="114000"/>
              </a:lnSpc>
            </a:pPr>
            <a:r>
              <a:rPr lang="en-US" altLang="zh-CN" sz="28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3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.3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 </a:t>
            </a:r>
            <a:r>
              <a:rPr lang="zh-CN" altLang="en-US" sz="28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放大电路的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动态分析</a:t>
            </a:r>
            <a:endParaRPr lang="en-US" altLang="zh-CN" sz="2800" b="1" dirty="0" smtClean="0">
              <a:effectLst>
                <a:outerShdw blurRad="38100" dist="38100" dir="2700000" algn="tl">
                  <a:srgbClr val="DDDDDD"/>
                </a:outerShdw>
              </a:effectLst>
              <a:latin typeface="宋体" panose="02010600030101010101" pitchFamily="2" charset="-122"/>
            </a:endParaRPr>
          </a:p>
          <a:p>
            <a:pPr>
              <a:lnSpc>
                <a:spcPct val="114000"/>
              </a:lnSpc>
            </a:pPr>
            <a:r>
              <a:rPr lang="en-US" altLang="zh-CN" sz="2800" b="1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3.4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 </a:t>
            </a:r>
            <a:r>
              <a:rPr lang="zh-CN" altLang="en-US" sz="28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静态工作点的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稳定</a:t>
            </a:r>
            <a:endParaRPr lang="en-US" altLang="zh-CN" sz="2800" b="1" dirty="0" smtClean="0">
              <a:effectLst>
                <a:outerShdw blurRad="38100" dist="38100" dir="2700000" algn="tl">
                  <a:srgbClr val="DDDDDD"/>
                </a:outerShdw>
              </a:effectLst>
              <a:latin typeface="宋体" panose="02010600030101010101" pitchFamily="2" charset="-122"/>
            </a:endParaRPr>
          </a:p>
          <a:p>
            <a:pPr>
              <a:lnSpc>
                <a:spcPct val="114000"/>
              </a:lnSpc>
            </a:pPr>
            <a:r>
              <a:rPr lang="en-US" altLang="zh-CN" sz="2800" b="1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3.5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 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射极输出器</a:t>
            </a:r>
            <a:endParaRPr lang="en-US" altLang="zh-CN" sz="2800" b="1" dirty="0" smtClean="0">
              <a:effectLst>
                <a:outerShdw blurRad="38100" dist="38100" dir="2700000" algn="tl">
                  <a:srgbClr val="DDDDDD"/>
                </a:outerShdw>
              </a:effectLst>
              <a:latin typeface="宋体" panose="02010600030101010101" pitchFamily="2" charset="-122"/>
            </a:endParaRPr>
          </a:p>
          <a:p>
            <a:pPr>
              <a:lnSpc>
                <a:spcPct val="114000"/>
              </a:lnSpc>
            </a:pPr>
            <a:r>
              <a:rPr lang="en-US" altLang="zh-CN" sz="2800" b="1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3.6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 </a:t>
            </a:r>
            <a:r>
              <a:rPr lang="zh-CN" altLang="en-US" sz="28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多级放大电路及其级间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耦合</a:t>
            </a:r>
            <a:endParaRPr lang="en-US" altLang="zh-CN" sz="2800" b="1" dirty="0" smtClean="0">
              <a:effectLst>
                <a:outerShdw blurRad="38100" dist="38100" dir="2700000" algn="tl">
                  <a:srgbClr val="DDDDDD"/>
                </a:outerShdw>
              </a:effectLst>
              <a:latin typeface="宋体" panose="02010600030101010101" pitchFamily="2" charset="-122"/>
            </a:endParaRPr>
          </a:p>
          <a:p>
            <a:pPr>
              <a:lnSpc>
                <a:spcPct val="114000"/>
              </a:lnSpc>
            </a:pPr>
            <a:r>
              <a:rPr lang="en-US" altLang="zh-CN" sz="2800" b="1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3.7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 </a:t>
            </a:r>
            <a:r>
              <a:rPr lang="zh-CN" altLang="en-US" sz="28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差动放大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电路</a:t>
            </a:r>
            <a:endParaRPr lang="en-US" altLang="zh-CN" sz="2800" b="1" dirty="0" smtClean="0">
              <a:effectLst>
                <a:outerShdw blurRad="38100" dist="38100" dir="2700000" algn="tl">
                  <a:srgbClr val="DDDDDD"/>
                </a:outerShdw>
              </a:effectLst>
              <a:latin typeface="宋体" panose="02010600030101010101" pitchFamily="2" charset="-122"/>
            </a:endParaRPr>
          </a:p>
          <a:p>
            <a:pPr>
              <a:lnSpc>
                <a:spcPct val="114000"/>
              </a:lnSpc>
            </a:pPr>
            <a:r>
              <a:rPr lang="en-US" altLang="zh-CN" sz="2800" b="1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3.8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 </a:t>
            </a:r>
            <a:r>
              <a:rPr lang="zh-CN" altLang="en-US" sz="28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互补对称功率放大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电路</a:t>
            </a:r>
            <a:endParaRPr lang="zh-CN" altLang="en-US" sz="2800" b="1" dirty="0">
              <a:effectLst>
                <a:outerShdw blurRad="38100" dist="38100" dir="2700000" algn="tl">
                  <a:srgbClr val="DDDDDD"/>
                </a:outerShdw>
              </a:effectLst>
              <a:latin typeface="宋体" panose="02010600030101010101" pitchFamily="2" charset="-122"/>
              <a:hlinkClick r:id="" action="ppaction://noaction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6"/>
          <p:cNvGrpSpPr/>
          <p:nvPr/>
        </p:nvGrpSpPr>
        <p:grpSpPr bwMode="auto">
          <a:xfrm>
            <a:off x="1676400" y="5199063"/>
            <a:ext cx="914400" cy="876300"/>
            <a:chOff x="1056" y="3552"/>
            <a:chExt cx="576" cy="552"/>
          </a:xfrm>
        </p:grpSpPr>
        <p:sp>
          <p:nvSpPr>
            <p:cNvPr id="64529" name="AutoShape 17" descr="宽上对角线"/>
            <p:cNvSpPr>
              <a:spLocks noChangeArrowheads="1"/>
            </p:cNvSpPr>
            <p:nvPr/>
          </p:nvSpPr>
          <p:spPr bwMode="auto">
            <a:xfrm>
              <a:off x="1056" y="3682"/>
              <a:ext cx="576" cy="422"/>
            </a:xfrm>
            <a:prstGeom prst="flowChartProcess">
              <a:avLst/>
            </a:prstGeom>
            <a:pattFill prst="wdUpDiag">
              <a:fgClr>
                <a:srgbClr val="99FF99"/>
              </a:fgClr>
              <a:bgClr>
                <a:srgbClr val="FFFFFF"/>
              </a:bgClr>
            </a:patt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530" name="Freeform 18" descr="宽上对角线"/>
            <p:cNvSpPr/>
            <p:nvPr/>
          </p:nvSpPr>
          <p:spPr bwMode="auto">
            <a:xfrm>
              <a:off x="1056" y="3552"/>
              <a:ext cx="288" cy="130"/>
            </a:xfrm>
            <a:custGeom>
              <a:avLst/>
              <a:gdLst/>
              <a:ahLst/>
              <a:cxnLst>
                <a:cxn ang="0">
                  <a:pos x="0" y="248"/>
                </a:cxn>
                <a:cxn ang="0">
                  <a:pos x="152" y="0"/>
                </a:cxn>
                <a:cxn ang="0">
                  <a:pos x="288" y="248"/>
                </a:cxn>
              </a:cxnLst>
              <a:rect l="0" t="0" r="r" b="b"/>
              <a:pathLst>
                <a:path w="288" h="248">
                  <a:moveTo>
                    <a:pt x="0" y="248"/>
                  </a:moveTo>
                  <a:cubicBezTo>
                    <a:pt x="25" y="207"/>
                    <a:pt x="104" y="0"/>
                    <a:pt x="152" y="0"/>
                  </a:cubicBezTo>
                  <a:cubicBezTo>
                    <a:pt x="200" y="0"/>
                    <a:pt x="260" y="196"/>
                    <a:pt x="288" y="248"/>
                  </a:cubicBezTo>
                </a:path>
              </a:pathLst>
            </a:custGeom>
            <a:pattFill prst="wdUpDiag">
              <a:fgClr>
                <a:srgbClr val="99FF99"/>
              </a:fgClr>
              <a:bgClr>
                <a:srgbClr val="FFFFFF"/>
              </a:bgClr>
            </a:pattFill>
            <a:ln w="38100" cmpd="sng">
              <a:solidFill>
                <a:srgbClr val="FF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531" name="Freeform 19"/>
            <p:cNvSpPr/>
            <p:nvPr/>
          </p:nvSpPr>
          <p:spPr bwMode="auto">
            <a:xfrm flipV="1">
              <a:off x="1344" y="3682"/>
              <a:ext cx="288" cy="139"/>
            </a:xfrm>
            <a:custGeom>
              <a:avLst/>
              <a:gdLst/>
              <a:ahLst/>
              <a:cxnLst>
                <a:cxn ang="0">
                  <a:pos x="0" y="248"/>
                </a:cxn>
                <a:cxn ang="0">
                  <a:pos x="152" y="0"/>
                </a:cxn>
                <a:cxn ang="0">
                  <a:pos x="288" y="248"/>
                </a:cxn>
              </a:cxnLst>
              <a:rect l="0" t="0" r="r" b="b"/>
              <a:pathLst>
                <a:path w="288" h="248">
                  <a:moveTo>
                    <a:pt x="0" y="248"/>
                  </a:moveTo>
                  <a:cubicBezTo>
                    <a:pt x="25" y="207"/>
                    <a:pt x="104" y="0"/>
                    <a:pt x="152" y="0"/>
                  </a:cubicBezTo>
                  <a:cubicBezTo>
                    <a:pt x="200" y="0"/>
                    <a:pt x="260" y="196"/>
                    <a:pt x="288" y="248"/>
                  </a:cubicBezTo>
                </a:path>
              </a:pathLst>
            </a:custGeom>
            <a:solidFill>
              <a:srgbClr val="FFFFF3"/>
            </a:solidFill>
            <a:ln w="38100" cmpd="sng">
              <a:solidFill>
                <a:srgbClr val="FF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64536" name="Line 24"/>
          <p:cNvSpPr>
            <a:spLocks noChangeShapeType="1"/>
          </p:cNvSpPr>
          <p:nvPr/>
        </p:nvSpPr>
        <p:spPr bwMode="auto">
          <a:xfrm>
            <a:off x="2667000" y="5402263"/>
            <a:ext cx="0" cy="6778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sm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268" name="Rectangle 25"/>
          <p:cNvSpPr>
            <a:spLocks noChangeArrowheads="1"/>
          </p:cNvSpPr>
          <p:nvPr/>
        </p:nvSpPr>
        <p:spPr bwMode="auto">
          <a:xfrm>
            <a:off x="2590800" y="5478463"/>
            <a:ext cx="674688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b="1" i="1">
                <a:solidFill>
                  <a:srgbClr val="FF0000"/>
                </a:solidFill>
                <a:effectLst/>
                <a:latin typeface="Times New Roman" panose="02020603050405020304" charset="0"/>
                <a:ea typeface="楷体_GB2312" charset="0"/>
                <a:cs typeface="楷体_GB2312" charset="0"/>
              </a:rPr>
              <a:t>U</a:t>
            </a:r>
            <a:r>
              <a:rPr lang="en-US" altLang="zh-CN" b="1" baseline="-25000">
                <a:solidFill>
                  <a:srgbClr val="FF0000"/>
                </a:solidFill>
                <a:effectLst/>
                <a:latin typeface="Times New Roman" panose="02020603050405020304" charset="0"/>
                <a:ea typeface="楷体_GB2312" charset="0"/>
                <a:cs typeface="楷体_GB2312" charset="0"/>
              </a:rPr>
              <a:t>BE</a:t>
            </a:r>
          </a:p>
        </p:txBody>
      </p:sp>
      <p:grpSp>
        <p:nvGrpSpPr>
          <p:cNvPr id="3" name="Group 27"/>
          <p:cNvGrpSpPr/>
          <p:nvPr/>
        </p:nvGrpSpPr>
        <p:grpSpPr bwMode="auto">
          <a:xfrm>
            <a:off x="3200400" y="5181600"/>
            <a:ext cx="914400" cy="914400"/>
            <a:chOff x="2016" y="3552"/>
            <a:chExt cx="576" cy="576"/>
          </a:xfrm>
        </p:grpSpPr>
        <p:sp>
          <p:nvSpPr>
            <p:cNvPr id="64540" name="AutoShape 28" descr="宽上对角线"/>
            <p:cNvSpPr>
              <a:spLocks noChangeArrowheads="1"/>
            </p:cNvSpPr>
            <p:nvPr/>
          </p:nvSpPr>
          <p:spPr bwMode="auto">
            <a:xfrm>
              <a:off x="2016" y="3698"/>
              <a:ext cx="576" cy="430"/>
            </a:xfrm>
            <a:prstGeom prst="flowChartProcess">
              <a:avLst/>
            </a:prstGeom>
            <a:pattFill prst="wdUpDiag">
              <a:fgClr>
                <a:srgbClr val="99FF99"/>
              </a:fgClr>
              <a:bgClr>
                <a:srgbClr val="FFFFFF"/>
              </a:bgClr>
            </a:patt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541" name="Freeform 29" descr="宽上对角线"/>
            <p:cNvSpPr/>
            <p:nvPr/>
          </p:nvSpPr>
          <p:spPr bwMode="auto">
            <a:xfrm>
              <a:off x="2016" y="3552"/>
              <a:ext cx="288" cy="146"/>
            </a:xfrm>
            <a:custGeom>
              <a:avLst/>
              <a:gdLst/>
              <a:ahLst/>
              <a:cxnLst>
                <a:cxn ang="0">
                  <a:pos x="0" y="248"/>
                </a:cxn>
                <a:cxn ang="0">
                  <a:pos x="152" y="0"/>
                </a:cxn>
                <a:cxn ang="0">
                  <a:pos x="288" y="248"/>
                </a:cxn>
              </a:cxnLst>
              <a:rect l="0" t="0" r="r" b="b"/>
              <a:pathLst>
                <a:path w="288" h="248">
                  <a:moveTo>
                    <a:pt x="0" y="248"/>
                  </a:moveTo>
                  <a:cubicBezTo>
                    <a:pt x="25" y="207"/>
                    <a:pt x="104" y="0"/>
                    <a:pt x="152" y="0"/>
                  </a:cubicBezTo>
                  <a:cubicBezTo>
                    <a:pt x="200" y="0"/>
                    <a:pt x="260" y="196"/>
                    <a:pt x="288" y="248"/>
                  </a:cubicBezTo>
                </a:path>
              </a:pathLst>
            </a:custGeom>
            <a:pattFill prst="wdUpDiag">
              <a:fgClr>
                <a:srgbClr val="99FF99"/>
              </a:fgClr>
              <a:bgClr>
                <a:srgbClr val="FFFFFF"/>
              </a:bgClr>
            </a:pattFill>
            <a:ln w="38100" cmpd="sng">
              <a:solidFill>
                <a:srgbClr val="FF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542" name="Freeform 30"/>
            <p:cNvSpPr/>
            <p:nvPr/>
          </p:nvSpPr>
          <p:spPr bwMode="auto">
            <a:xfrm flipV="1">
              <a:off x="2304" y="3689"/>
              <a:ext cx="288" cy="137"/>
            </a:xfrm>
            <a:custGeom>
              <a:avLst/>
              <a:gdLst/>
              <a:ahLst/>
              <a:cxnLst>
                <a:cxn ang="0">
                  <a:pos x="0" y="248"/>
                </a:cxn>
                <a:cxn ang="0">
                  <a:pos x="152" y="0"/>
                </a:cxn>
                <a:cxn ang="0">
                  <a:pos x="288" y="248"/>
                </a:cxn>
              </a:cxnLst>
              <a:rect l="0" t="0" r="r" b="b"/>
              <a:pathLst>
                <a:path w="288" h="248">
                  <a:moveTo>
                    <a:pt x="0" y="248"/>
                  </a:moveTo>
                  <a:cubicBezTo>
                    <a:pt x="25" y="207"/>
                    <a:pt x="104" y="0"/>
                    <a:pt x="152" y="0"/>
                  </a:cubicBezTo>
                  <a:cubicBezTo>
                    <a:pt x="200" y="0"/>
                    <a:pt x="260" y="196"/>
                    <a:pt x="288" y="248"/>
                  </a:cubicBezTo>
                </a:path>
              </a:pathLst>
            </a:custGeom>
            <a:solidFill>
              <a:srgbClr val="FFFFF3"/>
            </a:solidFill>
            <a:ln w="38100" cmpd="sng">
              <a:solidFill>
                <a:srgbClr val="FF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1270" name="Group 35"/>
          <p:cNvGrpSpPr/>
          <p:nvPr/>
        </p:nvGrpSpPr>
        <p:grpSpPr bwMode="auto">
          <a:xfrm>
            <a:off x="4165600" y="5402263"/>
            <a:ext cx="482600" cy="685800"/>
            <a:chOff x="2624" y="3456"/>
            <a:chExt cx="304" cy="432"/>
          </a:xfrm>
        </p:grpSpPr>
        <p:sp>
          <p:nvSpPr>
            <p:cNvPr id="64548" name="Line 36"/>
            <p:cNvSpPr>
              <a:spLocks noChangeShapeType="1"/>
            </p:cNvSpPr>
            <p:nvPr/>
          </p:nvSpPr>
          <p:spPr bwMode="auto">
            <a:xfrm flipH="1">
              <a:off x="2640" y="3456"/>
              <a:ext cx="0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sm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401" name="Rectangle 37"/>
            <p:cNvSpPr>
              <a:spLocks noChangeArrowheads="1"/>
            </p:cNvSpPr>
            <p:nvPr/>
          </p:nvSpPr>
          <p:spPr bwMode="auto">
            <a:xfrm>
              <a:off x="2624" y="3465"/>
              <a:ext cx="304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 i="1">
                  <a:solidFill>
                    <a:srgbClr val="FF0000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I</a:t>
              </a:r>
              <a:r>
                <a:rPr lang="en-US" altLang="zh-CN" sz="2800" b="1" baseline="-25000">
                  <a:solidFill>
                    <a:srgbClr val="FF0000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B</a:t>
              </a:r>
            </a:p>
          </p:txBody>
        </p:sp>
      </p:grpSp>
      <p:sp>
        <p:nvSpPr>
          <p:cNvPr id="11271" name="Text Box 43"/>
          <p:cNvSpPr txBox="1">
            <a:spLocks noChangeArrowheads="1"/>
          </p:cNvSpPr>
          <p:nvPr/>
        </p:nvSpPr>
        <p:spPr bwMode="auto">
          <a:xfrm>
            <a:off x="563563" y="3900488"/>
            <a:ext cx="4084637" cy="51911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tx2"/>
                </a:solidFill>
                <a:effectLst/>
              </a:rPr>
              <a:t>无输入信号</a:t>
            </a:r>
            <a:r>
              <a:rPr lang="en-US" altLang="zh-CN" sz="2800" b="1">
                <a:solidFill>
                  <a:srgbClr val="FF0000"/>
                </a:solidFill>
                <a:effectLst/>
              </a:rPr>
              <a:t>(</a:t>
            </a:r>
            <a:r>
              <a:rPr lang="en-US" altLang="zh-CN" sz="2800" b="1" i="1">
                <a:solidFill>
                  <a:srgbClr val="FF0000"/>
                </a:solidFill>
                <a:effectLst/>
                <a:ea typeface="楷体_GB2312" charset="0"/>
                <a:cs typeface="楷体_GB2312" charset="0"/>
              </a:rPr>
              <a:t>u</a:t>
            </a:r>
            <a:r>
              <a:rPr lang="en-US" altLang="zh-CN" sz="2800" b="1" i="1" baseline="-25000">
                <a:solidFill>
                  <a:srgbClr val="FF0000"/>
                </a:solidFill>
                <a:effectLst/>
                <a:ea typeface="楷体_GB2312" charset="0"/>
                <a:cs typeface="楷体_GB2312" charset="0"/>
              </a:rPr>
              <a:t>i</a:t>
            </a:r>
            <a:r>
              <a:rPr lang="en-US" altLang="zh-CN" sz="2800" b="1" i="1">
                <a:solidFill>
                  <a:srgbClr val="FF0000"/>
                </a:solidFill>
                <a:effectLst/>
              </a:rPr>
              <a:t> </a:t>
            </a:r>
            <a:r>
              <a:rPr lang="en-US" altLang="zh-CN" sz="2800" b="1">
                <a:solidFill>
                  <a:srgbClr val="FF0000"/>
                </a:solidFill>
                <a:effectLst/>
              </a:rPr>
              <a:t>= 0)</a:t>
            </a:r>
            <a:r>
              <a:rPr lang="zh-CN" altLang="en-US" sz="2800" b="1">
                <a:solidFill>
                  <a:schemeClr val="tx2"/>
                </a:solidFill>
                <a:effectLst/>
              </a:rPr>
              <a:t>时</a:t>
            </a:r>
            <a:r>
              <a:rPr lang="en-US" altLang="zh-CN" sz="2800" b="1">
                <a:solidFill>
                  <a:schemeClr val="tx2"/>
                </a:solidFill>
                <a:effectLst/>
              </a:rPr>
              <a:t>:</a:t>
            </a:r>
          </a:p>
        </p:txBody>
      </p:sp>
      <p:sp>
        <p:nvSpPr>
          <p:cNvPr id="11272" name="Rectangle 44" descr="新闻纸"/>
          <p:cNvSpPr>
            <a:spLocks noChangeArrowheads="1"/>
          </p:cNvSpPr>
          <p:nvPr/>
        </p:nvSpPr>
        <p:spPr bwMode="auto">
          <a:xfrm>
            <a:off x="6324600" y="1873250"/>
            <a:ext cx="1658938" cy="1458913"/>
          </a:xfrm>
          <a:prstGeom prst="rect">
            <a:avLst/>
          </a:prstGeom>
          <a:noFill/>
          <a:ln>
            <a:noFill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spcBef>
                <a:spcPct val="10000"/>
              </a:spcBef>
            </a:pPr>
            <a:r>
              <a:rPr lang="en-US" altLang="zh-CN" sz="2800" b="1" i="1">
                <a:solidFill>
                  <a:schemeClr val="tx2"/>
                </a:solidFill>
                <a:effectLst/>
                <a:latin typeface="Times New Roman" panose="02020603050405020304" charset="0"/>
                <a:ea typeface="楷体_GB2312" charset="0"/>
                <a:cs typeface="楷体_GB2312" charset="0"/>
              </a:rPr>
              <a:t>  u</a:t>
            </a:r>
            <a:r>
              <a:rPr lang="en-US" altLang="zh-CN" sz="2800" b="1" baseline="-25000">
                <a:solidFill>
                  <a:schemeClr val="tx2"/>
                </a:solidFill>
                <a:effectLst/>
                <a:latin typeface="Times New Roman" panose="02020603050405020304" charset="0"/>
                <a:ea typeface="楷体_GB2312" charset="0"/>
                <a:cs typeface="楷体_GB2312" charset="0"/>
              </a:rPr>
              <a:t>o </a:t>
            </a:r>
            <a:r>
              <a:rPr lang="en-US" altLang="zh-CN" sz="2800" b="1">
                <a:solidFill>
                  <a:schemeClr val="tx2"/>
                </a:solidFill>
                <a:effectLst/>
                <a:latin typeface="Times New Roman" panose="02020603050405020304" charset="0"/>
                <a:ea typeface="楷体_GB2312" charset="0"/>
                <a:cs typeface="楷体_GB2312" charset="0"/>
              </a:rPr>
              <a:t>= 0</a:t>
            </a:r>
            <a:endParaRPr lang="en-US" altLang="zh-CN" sz="2800" b="1" baseline="-25000">
              <a:effectLst/>
              <a:latin typeface="Times New Roman" panose="02020603050405020304" charset="0"/>
              <a:ea typeface="楷体_GB2312" charset="0"/>
              <a:cs typeface="楷体_GB2312" charset="0"/>
            </a:endParaRPr>
          </a:p>
          <a:p>
            <a:pPr>
              <a:spcBef>
                <a:spcPct val="10000"/>
              </a:spcBef>
            </a:pPr>
            <a:r>
              <a:rPr lang="en-US" altLang="zh-CN" sz="2800" b="1" i="1">
                <a:solidFill>
                  <a:schemeClr val="tx2"/>
                </a:solidFill>
                <a:effectLst/>
                <a:latin typeface="Times New Roman" panose="02020603050405020304" charset="0"/>
                <a:ea typeface="楷体_GB2312" charset="0"/>
                <a:cs typeface="楷体_GB2312" charset="0"/>
              </a:rPr>
              <a:t>u</a:t>
            </a:r>
            <a:r>
              <a:rPr lang="en-US" altLang="zh-CN" sz="2800" b="1" baseline="-25000">
                <a:solidFill>
                  <a:schemeClr val="tx2"/>
                </a:solidFill>
                <a:effectLst/>
                <a:latin typeface="Times New Roman" panose="02020603050405020304" charset="0"/>
                <a:ea typeface="楷体_GB2312" charset="0"/>
                <a:cs typeface="楷体_GB2312" charset="0"/>
              </a:rPr>
              <a:t>BE </a:t>
            </a:r>
            <a:r>
              <a:rPr lang="en-US" altLang="zh-CN" sz="2800" b="1">
                <a:solidFill>
                  <a:schemeClr val="tx2"/>
                </a:solidFill>
                <a:effectLst/>
                <a:latin typeface="Times New Roman" panose="02020603050405020304" charset="0"/>
                <a:ea typeface="楷体_GB2312" charset="0"/>
                <a:cs typeface="楷体_GB2312" charset="0"/>
              </a:rPr>
              <a:t>= </a:t>
            </a:r>
            <a:r>
              <a:rPr lang="en-US" altLang="zh-CN" sz="2800" b="1" i="1">
                <a:solidFill>
                  <a:schemeClr val="tx2"/>
                </a:solidFill>
                <a:effectLst/>
                <a:latin typeface="Times New Roman" panose="02020603050405020304" charset="0"/>
                <a:ea typeface="楷体_GB2312" charset="0"/>
                <a:cs typeface="楷体_GB2312" charset="0"/>
              </a:rPr>
              <a:t>U</a:t>
            </a:r>
            <a:r>
              <a:rPr lang="en-US" altLang="zh-CN" sz="2800" b="1" baseline="-25000">
                <a:solidFill>
                  <a:schemeClr val="tx2"/>
                </a:solidFill>
                <a:effectLst/>
                <a:latin typeface="Times New Roman" panose="02020603050405020304" charset="0"/>
                <a:ea typeface="楷体_GB2312" charset="0"/>
                <a:cs typeface="楷体_GB2312" charset="0"/>
              </a:rPr>
              <a:t>BE</a:t>
            </a:r>
          </a:p>
          <a:p>
            <a:pPr>
              <a:spcBef>
                <a:spcPct val="10000"/>
              </a:spcBef>
            </a:pPr>
            <a:r>
              <a:rPr lang="en-US" altLang="zh-CN" sz="2800" b="1" i="1">
                <a:solidFill>
                  <a:schemeClr val="tx2"/>
                </a:solidFill>
                <a:effectLst/>
                <a:latin typeface="Times New Roman" panose="02020603050405020304" charset="0"/>
                <a:ea typeface="楷体_GB2312" charset="0"/>
                <a:cs typeface="楷体_GB2312" charset="0"/>
              </a:rPr>
              <a:t>u</a:t>
            </a:r>
            <a:r>
              <a:rPr lang="en-US" altLang="zh-CN" sz="2800" b="1" baseline="-25000">
                <a:solidFill>
                  <a:schemeClr val="tx2"/>
                </a:solidFill>
                <a:effectLst/>
                <a:latin typeface="Times New Roman" panose="02020603050405020304" charset="0"/>
                <a:ea typeface="楷体_GB2312" charset="0"/>
                <a:cs typeface="楷体_GB2312" charset="0"/>
              </a:rPr>
              <a:t>CE </a:t>
            </a:r>
            <a:r>
              <a:rPr lang="en-US" altLang="zh-CN" sz="2800" b="1">
                <a:solidFill>
                  <a:schemeClr val="tx2"/>
                </a:solidFill>
                <a:effectLst/>
                <a:latin typeface="Times New Roman" panose="02020603050405020304" charset="0"/>
                <a:ea typeface="楷体_GB2312" charset="0"/>
                <a:cs typeface="楷体_GB2312" charset="0"/>
              </a:rPr>
              <a:t>= </a:t>
            </a:r>
            <a:r>
              <a:rPr lang="en-US" altLang="zh-CN" sz="2800" b="1" i="1">
                <a:solidFill>
                  <a:schemeClr val="tx2"/>
                </a:solidFill>
                <a:effectLst/>
                <a:latin typeface="Times New Roman" panose="02020603050405020304" charset="0"/>
                <a:ea typeface="楷体_GB2312" charset="0"/>
                <a:cs typeface="楷体_GB2312" charset="0"/>
              </a:rPr>
              <a:t>U</a:t>
            </a:r>
            <a:r>
              <a:rPr lang="en-US" altLang="zh-CN" sz="2800" b="1" baseline="-25000">
                <a:solidFill>
                  <a:schemeClr val="tx2"/>
                </a:solidFill>
                <a:effectLst/>
                <a:latin typeface="Times New Roman" panose="02020603050405020304" charset="0"/>
                <a:ea typeface="楷体_GB2312" charset="0"/>
                <a:cs typeface="楷体_GB2312" charset="0"/>
              </a:rPr>
              <a:t>CE</a:t>
            </a:r>
          </a:p>
        </p:txBody>
      </p:sp>
      <p:grpSp>
        <p:nvGrpSpPr>
          <p:cNvPr id="5" name="Group 45"/>
          <p:cNvGrpSpPr/>
          <p:nvPr/>
        </p:nvGrpSpPr>
        <p:grpSpPr bwMode="auto">
          <a:xfrm>
            <a:off x="6248400" y="4329113"/>
            <a:ext cx="914400" cy="1812925"/>
            <a:chOff x="2976" y="2962"/>
            <a:chExt cx="576" cy="1142"/>
          </a:xfrm>
        </p:grpSpPr>
        <p:sp>
          <p:nvSpPr>
            <p:cNvPr id="64558" name="AutoShape 46" descr="宽上对角线"/>
            <p:cNvSpPr>
              <a:spLocks noChangeArrowheads="1"/>
            </p:cNvSpPr>
            <p:nvPr/>
          </p:nvSpPr>
          <p:spPr bwMode="auto">
            <a:xfrm>
              <a:off x="2976" y="3351"/>
              <a:ext cx="576" cy="753"/>
            </a:xfrm>
            <a:prstGeom prst="flowChartProcess">
              <a:avLst/>
            </a:prstGeom>
            <a:pattFill prst="wdUpDiag">
              <a:fgClr>
                <a:srgbClr val="99FF99"/>
              </a:fgClr>
              <a:bgClr>
                <a:srgbClr val="FFFFFF"/>
              </a:bgClr>
            </a:patt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559" name="Freeform 47" descr="宽上对角线"/>
            <p:cNvSpPr/>
            <p:nvPr/>
          </p:nvSpPr>
          <p:spPr bwMode="auto">
            <a:xfrm>
              <a:off x="2976" y="2962"/>
              <a:ext cx="288" cy="389"/>
            </a:xfrm>
            <a:custGeom>
              <a:avLst/>
              <a:gdLst/>
              <a:ahLst/>
              <a:cxnLst>
                <a:cxn ang="0">
                  <a:pos x="0" y="248"/>
                </a:cxn>
                <a:cxn ang="0">
                  <a:pos x="152" y="0"/>
                </a:cxn>
                <a:cxn ang="0">
                  <a:pos x="288" y="248"/>
                </a:cxn>
              </a:cxnLst>
              <a:rect l="0" t="0" r="r" b="b"/>
              <a:pathLst>
                <a:path w="288" h="248">
                  <a:moveTo>
                    <a:pt x="0" y="248"/>
                  </a:moveTo>
                  <a:cubicBezTo>
                    <a:pt x="25" y="207"/>
                    <a:pt x="104" y="0"/>
                    <a:pt x="152" y="0"/>
                  </a:cubicBezTo>
                  <a:cubicBezTo>
                    <a:pt x="200" y="0"/>
                    <a:pt x="260" y="196"/>
                    <a:pt x="288" y="248"/>
                  </a:cubicBezTo>
                </a:path>
              </a:pathLst>
            </a:custGeom>
            <a:pattFill prst="wdUpDiag">
              <a:fgClr>
                <a:srgbClr val="99FF99"/>
              </a:fgClr>
              <a:bgClr>
                <a:srgbClr val="FFFFFF"/>
              </a:bgClr>
            </a:pattFill>
            <a:ln w="38100" cmpd="sng">
              <a:solidFill>
                <a:srgbClr val="FF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560" name="Freeform 48"/>
            <p:cNvSpPr/>
            <p:nvPr/>
          </p:nvSpPr>
          <p:spPr bwMode="auto">
            <a:xfrm flipV="1">
              <a:off x="3264" y="3351"/>
              <a:ext cx="288" cy="389"/>
            </a:xfrm>
            <a:custGeom>
              <a:avLst/>
              <a:gdLst/>
              <a:ahLst/>
              <a:cxnLst>
                <a:cxn ang="0">
                  <a:pos x="0" y="248"/>
                </a:cxn>
                <a:cxn ang="0">
                  <a:pos x="152" y="0"/>
                </a:cxn>
                <a:cxn ang="0">
                  <a:pos x="288" y="248"/>
                </a:cxn>
              </a:cxnLst>
              <a:rect l="0" t="0" r="r" b="b"/>
              <a:pathLst>
                <a:path w="288" h="248">
                  <a:moveTo>
                    <a:pt x="0" y="248"/>
                  </a:moveTo>
                  <a:cubicBezTo>
                    <a:pt x="25" y="207"/>
                    <a:pt x="104" y="0"/>
                    <a:pt x="152" y="0"/>
                  </a:cubicBezTo>
                  <a:cubicBezTo>
                    <a:pt x="200" y="0"/>
                    <a:pt x="260" y="196"/>
                    <a:pt x="288" y="248"/>
                  </a:cubicBezTo>
                </a:path>
              </a:pathLst>
            </a:custGeom>
            <a:solidFill>
              <a:srgbClr val="D8E3F0"/>
            </a:solidFill>
            <a:ln w="38100" cmpd="sng">
              <a:solidFill>
                <a:srgbClr val="FF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64561" name="Text Box 49"/>
          <p:cNvSpPr txBox="1">
            <a:spLocks noChangeArrowheads="1"/>
          </p:cNvSpPr>
          <p:nvPr/>
        </p:nvSpPr>
        <p:spPr bwMode="auto">
          <a:xfrm>
            <a:off x="6248400" y="5189538"/>
            <a:ext cx="1143000" cy="10985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6600" b="1">
                <a:solidFill>
                  <a:srgbClr val="FF3300"/>
                </a:solidFill>
                <a:effectLst/>
              </a:rPr>
              <a:t>？</a:t>
            </a:r>
          </a:p>
        </p:txBody>
      </p:sp>
      <p:sp>
        <p:nvSpPr>
          <p:cNvPr id="64562" name="Text Box 50"/>
          <p:cNvSpPr txBox="1">
            <a:spLocks noChangeArrowheads="1"/>
          </p:cNvSpPr>
          <p:nvPr/>
        </p:nvSpPr>
        <p:spPr bwMode="auto">
          <a:xfrm>
            <a:off x="563563" y="3879850"/>
            <a:ext cx="3733800" cy="519113"/>
          </a:xfrm>
          <a:prstGeom prst="rect">
            <a:avLst/>
          </a:prstGeom>
          <a:solidFill>
            <a:srgbClr val="F6FAE6"/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有输入信号</a:t>
            </a:r>
            <a:r>
              <a:rPr lang="en-US" altLang="zh-CN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</a:t>
            </a:r>
            <a:r>
              <a:rPr lang="en-US" altLang="zh-CN" sz="2800" b="1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charset="0"/>
                <a:cs typeface="楷体_GB2312" charset="0"/>
              </a:rPr>
              <a:t>u</a:t>
            </a:r>
            <a:r>
              <a:rPr lang="en-US" altLang="zh-CN" sz="2800" b="1" i="1" baseline="-250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charset="0"/>
                <a:cs typeface="楷体_GB2312" charset="0"/>
              </a:rPr>
              <a:t>i</a:t>
            </a:r>
            <a:r>
              <a:rPr lang="en-US" altLang="zh-CN" sz="2800" b="1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≠ 0)</a:t>
            </a:r>
            <a:r>
              <a:rPr lang="zh-CN" alt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时</a:t>
            </a:r>
          </a:p>
        </p:txBody>
      </p:sp>
      <p:sp>
        <p:nvSpPr>
          <p:cNvPr id="64563" name="Rectangle 51" descr="40%"/>
          <p:cNvSpPr>
            <a:spLocks noChangeArrowheads="1"/>
          </p:cNvSpPr>
          <p:nvPr/>
        </p:nvSpPr>
        <p:spPr bwMode="auto">
          <a:xfrm>
            <a:off x="563563" y="3865563"/>
            <a:ext cx="3733800" cy="538162"/>
          </a:xfrm>
          <a:prstGeom prst="rect">
            <a:avLst/>
          </a:prstGeom>
          <a:pattFill prst="pct40">
            <a:fgClr>
              <a:srgbClr val="FFCCCC"/>
            </a:fgClr>
            <a:bgClr>
              <a:srgbClr val="FFFFFF"/>
            </a:bgClr>
          </a:pattFill>
          <a:ln w="19050">
            <a:solidFill>
              <a:srgbClr val="FF0000"/>
            </a:solidFill>
            <a:miter lim="800000"/>
          </a:ln>
        </p:spPr>
        <p:txBody>
          <a:bodyPr>
            <a:spAutoFit/>
          </a:bodyPr>
          <a:lstStyle/>
          <a:p>
            <a:r>
              <a:rPr lang="en-US" altLang="zh-CN" sz="2800" b="1" i="1">
                <a:solidFill>
                  <a:srgbClr val="FF0000"/>
                </a:solidFill>
                <a:effectLst/>
                <a:latin typeface="Times New Roman" panose="02020603050405020304" charset="0"/>
                <a:ea typeface="楷体_GB2312" charset="0"/>
                <a:cs typeface="楷体_GB2312" charset="0"/>
              </a:rPr>
              <a:t> u</a:t>
            </a:r>
            <a:r>
              <a:rPr lang="en-US" altLang="zh-CN" sz="2800" b="1" baseline="-25000">
                <a:solidFill>
                  <a:srgbClr val="FF0000"/>
                </a:solidFill>
                <a:effectLst/>
                <a:latin typeface="Times New Roman" panose="02020603050405020304" charset="0"/>
                <a:ea typeface="楷体_GB2312" charset="0"/>
                <a:cs typeface="楷体_GB2312" charset="0"/>
              </a:rPr>
              <a:t>CE </a:t>
            </a:r>
            <a:r>
              <a:rPr lang="en-US" altLang="zh-CN" sz="2800" b="1" i="1">
                <a:solidFill>
                  <a:srgbClr val="FF0000"/>
                </a:solidFill>
                <a:effectLst/>
                <a:latin typeface="Times New Roman" panose="02020603050405020304" charset="0"/>
                <a:ea typeface="楷体_GB2312" charset="0"/>
                <a:cs typeface="楷体_GB2312" charset="0"/>
              </a:rPr>
              <a:t>= U</a:t>
            </a:r>
            <a:r>
              <a:rPr lang="en-US" altLang="zh-CN" sz="2800" b="1" baseline="-25000">
                <a:solidFill>
                  <a:srgbClr val="FF0000"/>
                </a:solidFill>
                <a:effectLst/>
                <a:latin typeface="Times New Roman" panose="02020603050405020304" charset="0"/>
                <a:ea typeface="楷体_GB2312" charset="0"/>
                <a:cs typeface="楷体_GB2312" charset="0"/>
              </a:rPr>
              <a:t>CC</a:t>
            </a:r>
            <a:r>
              <a:rPr lang="zh-CN" altLang="en-US" sz="2800" b="1" i="1">
                <a:solidFill>
                  <a:srgbClr val="FF0000"/>
                </a:solidFill>
                <a:effectLst/>
                <a:latin typeface="Times New Roman" panose="02020603050405020304" charset="0"/>
                <a:ea typeface="楷体_GB2312" charset="0"/>
                <a:cs typeface="楷体_GB2312" charset="0"/>
              </a:rPr>
              <a:t>－ </a:t>
            </a:r>
            <a:r>
              <a:rPr lang="en-US" altLang="zh-CN" sz="2800" b="1" i="1">
                <a:solidFill>
                  <a:srgbClr val="FF0000"/>
                </a:solidFill>
                <a:effectLst/>
                <a:latin typeface="Times New Roman" panose="02020603050405020304" charset="0"/>
                <a:ea typeface="楷体_GB2312" charset="0"/>
                <a:cs typeface="楷体_GB2312" charset="0"/>
              </a:rPr>
              <a:t>i</a:t>
            </a:r>
            <a:r>
              <a:rPr lang="en-US" altLang="zh-CN" sz="2800" b="1" baseline="-25000">
                <a:solidFill>
                  <a:srgbClr val="FF0000"/>
                </a:solidFill>
                <a:effectLst/>
                <a:latin typeface="Times New Roman" panose="02020603050405020304" charset="0"/>
                <a:ea typeface="楷体_GB2312" charset="0"/>
                <a:cs typeface="楷体_GB2312" charset="0"/>
              </a:rPr>
              <a:t>C</a:t>
            </a:r>
            <a:r>
              <a:rPr lang="en-US" altLang="zh-CN" sz="2800" b="1" i="1" baseline="-25000">
                <a:solidFill>
                  <a:srgbClr val="FF0000"/>
                </a:solidFill>
                <a:effectLst/>
                <a:latin typeface="Times New Roman" panose="02020603050405020304" charset="0"/>
                <a:ea typeface="楷体_GB2312" charset="0"/>
                <a:cs typeface="楷体_GB2312" charset="0"/>
              </a:rPr>
              <a:t> </a:t>
            </a:r>
            <a:r>
              <a:rPr lang="en-US" altLang="zh-CN" sz="2800" b="1" i="1">
                <a:solidFill>
                  <a:srgbClr val="FF0000"/>
                </a:solidFill>
                <a:effectLst/>
                <a:latin typeface="Times New Roman" panose="02020603050405020304" charset="0"/>
                <a:ea typeface="楷体_GB2312" charset="0"/>
                <a:cs typeface="楷体_GB2312" charset="0"/>
              </a:rPr>
              <a:t>R</a:t>
            </a:r>
            <a:r>
              <a:rPr lang="en-US" altLang="zh-CN" sz="2800" b="1" baseline="-25000">
                <a:solidFill>
                  <a:srgbClr val="FF0000"/>
                </a:solidFill>
                <a:effectLst/>
                <a:latin typeface="Times New Roman" panose="02020603050405020304" charset="0"/>
                <a:ea typeface="楷体_GB2312" charset="0"/>
                <a:cs typeface="楷体_GB2312" charset="0"/>
              </a:rPr>
              <a:t>C </a:t>
            </a:r>
            <a:endParaRPr lang="en-US" altLang="zh-CN" sz="2800" b="1">
              <a:solidFill>
                <a:srgbClr val="FF0000"/>
              </a:solidFill>
              <a:effectLst/>
              <a:latin typeface="Times New Roman" panose="02020603050405020304" charset="0"/>
              <a:ea typeface="楷体_GB2312" charset="0"/>
              <a:cs typeface="楷体_GB2312" charset="0"/>
            </a:endParaRPr>
          </a:p>
        </p:txBody>
      </p:sp>
      <p:grpSp>
        <p:nvGrpSpPr>
          <p:cNvPr id="6" name="Group 52"/>
          <p:cNvGrpSpPr/>
          <p:nvPr/>
        </p:nvGrpSpPr>
        <p:grpSpPr bwMode="auto">
          <a:xfrm>
            <a:off x="6286500" y="4303713"/>
            <a:ext cx="914400" cy="1862137"/>
            <a:chOff x="6144" y="2544"/>
            <a:chExt cx="576" cy="1173"/>
          </a:xfrm>
        </p:grpSpPr>
        <p:sp>
          <p:nvSpPr>
            <p:cNvPr id="64565" name="AutoShape 53" descr="宽上对角线"/>
            <p:cNvSpPr>
              <a:spLocks noChangeArrowheads="1"/>
            </p:cNvSpPr>
            <p:nvPr/>
          </p:nvSpPr>
          <p:spPr bwMode="auto">
            <a:xfrm>
              <a:off x="6144" y="2978"/>
              <a:ext cx="576" cy="739"/>
            </a:xfrm>
            <a:prstGeom prst="flowChartProcess">
              <a:avLst/>
            </a:prstGeom>
            <a:pattFill prst="wdUpDiag">
              <a:fgClr>
                <a:srgbClr val="99FF99"/>
              </a:fgClr>
              <a:bgClr>
                <a:srgbClr val="FFFFFF"/>
              </a:bgClr>
            </a:patt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566" name="Freeform 54" descr="宽上对角线"/>
            <p:cNvSpPr/>
            <p:nvPr/>
          </p:nvSpPr>
          <p:spPr bwMode="auto">
            <a:xfrm>
              <a:off x="6432" y="2609"/>
              <a:ext cx="288" cy="375"/>
            </a:xfrm>
            <a:custGeom>
              <a:avLst/>
              <a:gdLst/>
              <a:ahLst/>
              <a:cxnLst>
                <a:cxn ang="0">
                  <a:pos x="0" y="248"/>
                </a:cxn>
                <a:cxn ang="0">
                  <a:pos x="152" y="0"/>
                </a:cxn>
                <a:cxn ang="0">
                  <a:pos x="288" y="248"/>
                </a:cxn>
              </a:cxnLst>
              <a:rect l="0" t="0" r="r" b="b"/>
              <a:pathLst>
                <a:path w="288" h="248">
                  <a:moveTo>
                    <a:pt x="0" y="248"/>
                  </a:moveTo>
                  <a:cubicBezTo>
                    <a:pt x="25" y="207"/>
                    <a:pt x="104" y="0"/>
                    <a:pt x="152" y="0"/>
                  </a:cubicBezTo>
                  <a:cubicBezTo>
                    <a:pt x="200" y="0"/>
                    <a:pt x="260" y="196"/>
                    <a:pt x="288" y="248"/>
                  </a:cubicBezTo>
                </a:path>
              </a:pathLst>
            </a:custGeom>
            <a:pattFill prst="wdUpDiag">
              <a:fgClr>
                <a:srgbClr val="99FF99"/>
              </a:fgClr>
              <a:bgClr>
                <a:srgbClr val="FFFFFF"/>
              </a:bgClr>
            </a:pattFill>
            <a:ln w="38100" cmpd="sng">
              <a:solidFill>
                <a:srgbClr val="FF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567" name="Freeform 55"/>
            <p:cNvSpPr/>
            <p:nvPr/>
          </p:nvSpPr>
          <p:spPr bwMode="auto">
            <a:xfrm flipV="1">
              <a:off x="6144" y="2970"/>
              <a:ext cx="288" cy="374"/>
            </a:xfrm>
            <a:custGeom>
              <a:avLst/>
              <a:gdLst/>
              <a:ahLst/>
              <a:cxnLst>
                <a:cxn ang="0">
                  <a:pos x="0" y="248"/>
                </a:cxn>
                <a:cxn ang="0">
                  <a:pos x="152" y="0"/>
                </a:cxn>
                <a:cxn ang="0">
                  <a:pos x="288" y="248"/>
                </a:cxn>
              </a:cxnLst>
              <a:rect l="0" t="0" r="r" b="b"/>
              <a:pathLst>
                <a:path w="288" h="248">
                  <a:moveTo>
                    <a:pt x="0" y="248"/>
                  </a:moveTo>
                  <a:cubicBezTo>
                    <a:pt x="25" y="207"/>
                    <a:pt x="104" y="0"/>
                    <a:pt x="152" y="0"/>
                  </a:cubicBezTo>
                  <a:cubicBezTo>
                    <a:pt x="200" y="0"/>
                    <a:pt x="260" y="196"/>
                    <a:pt x="288" y="248"/>
                  </a:cubicBezTo>
                </a:path>
              </a:pathLst>
            </a:custGeom>
            <a:solidFill>
              <a:schemeClr val="bg1"/>
            </a:solidFill>
            <a:ln w="38100" cmpd="sng">
              <a:solidFill>
                <a:srgbClr val="FF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568" name="Rectangle 56"/>
            <p:cNvSpPr>
              <a:spLocks noChangeArrowheads="1"/>
            </p:cNvSpPr>
            <p:nvPr/>
          </p:nvSpPr>
          <p:spPr bwMode="auto">
            <a:xfrm>
              <a:off x="6144" y="2544"/>
              <a:ext cx="288" cy="415"/>
            </a:xfrm>
            <a:prstGeom prst="rect">
              <a:avLst/>
            </a:prstGeom>
            <a:solidFill>
              <a:schemeClr val="bg1"/>
            </a:solidFill>
            <a:ln w="38100">
              <a:noFill/>
              <a:miter lim="800000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64572" name="Rectangle 60"/>
          <p:cNvSpPr>
            <a:spLocks noChangeArrowheads="1"/>
          </p:cNvSpPr>
          <p:nvPr/>
        </p:nvSpPr>
        <p:spPr bwMode="auto">
          <a:xfrm>
            <a:off x="7848600" y="2057400"/>
            <a:ext cx="1752600" cy="1828800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zh-CN" altLang="en-US"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573" name="Rectangle 61"/>
          <p:cNvSpPr>
            <a:spLocks noChangeArrowheads="1"/>
          </p:cNvSpPr>
          <p:nvPr/>
        </p:nvSpPr>
        <p:spPr bwMode="auto">
          <a:xfrm>
            <a:off x="5943600" y="1905000"/>
            <a:ext cx="2286000" cy="1458913"/>
          </a:xfrm>
          <a:prstGeom prst="rect">
            <a:avLst/>
          </a:prstGeom>
          <a:solidFill>
            <a:srgbClr val="F6FAE6"/>
          </a:solidFill>
          <a:ln>
            <a:noFill/>
          </a:ln>
        </p:spPr>
        <p:txBody>
          <a:bodyPr lIns="90000" tIns="46800" rIns="90000" bIns="46800" anchor="ctr">
            <a:spAutoFit/>
          </a:bodyPr>
          <a:lstStyle/>
          <a:p>
            <a:pPr>
              <a:spcBef>
                <a:spcPct val="10000"/>
              </a:spcBef>
            </a:pPr>
            <a:r>
              <a:rPr lang="en-US" altLang="zh-CN" sz="2800" b="1" i="1">
                <a:solidFill>
                  <a:srgbClr val="000099"/>
                </a:solidFill>
                <a:effectLst/>
                <a:latin typeface="Times New Roman" panose="02020603050405020304" charset="0"/>
                <a:ea typeface="楷体_GB2312" charset="0"/>
                <a:cs typeface="楷体_GB2312" charset="0"/>
              </a:rPr>
              <a:t>  u</a:t>
            </a:r>
            <a:r>
              <a:rPr lang="en-US" altLang="zh-CN" sz="2800" b="1" baseline="-25000">
                <a:solidFill>
                  <a:srgbClr val="000099"/>
                </a:solidFill>
                <a:effectLst/>
                <a:latin typeface="Times New Roman" panose="02020603050405020304" charset="0"/>
                <a:ea typeface="楷体_GB2312" charset="0"/>
                <a:cs typeface="楷体_GB2312" charset="0"/>
              </a:rPr>
              <a:t>o </a:t>
            </a:r>
            <a:r>
              <a:rPr lang="en-US" altLang="zh-CN" sz="2800" b="1">
                <a:solidFill>
                  <a:srgbClr val="000099"/>
                </a:solidFill>
                <a:effectLst/>
                <a:latin typeface="Times New Roman" panose="02020603050405020304" charset="0"/>
                <a:ea typeface="楷体_GB2312" charset="0"/>
                <a:cs typeface="楷体_GB2312" charset="0"/>
                <a:sym typeface="Symbol" panose="05050102010706020507" charset="0"/>
              </a:rPr>
              <a:t></a:t>
            </a:r>
            <a:r>
              <a:rPr lang="en-US" altLang="zh-CN" sz="2800" b="1">
                <a:solidFill>
                  <a:srgbClr val="000099"/>
                </a:solidFill>
                <a:effectLst/>
                <a:latin typeface="Times New Roman" panose="02020603050405020304" charset="0"/>
                <a:ea typeface="楷体_GB2312" charset="0"/>
                <a:cs typeface="楷体_GB2312" charset="0"/>
              </a:rPr>
              <a:t> 0</a:t>
            </a:r>
            <a:endParaRPr lang="en-US" altLang="zh-CN" sz="2800" b="1" baseline="-25000">
              <a:solidFill>
                <a:srgbClr val="000099"/>
              </a:solidFill>
              <a:effectLst/>
              <a:latin typeface="Times New Roman" panose="02020603050405020304" charset="0"/>
              <a:ea typeface="楷体_GB2312" charset="0"/>
              <a:cs typeface="楷体_GB2312" charset="0"/>
            </a:endParaRPr>
          </a:p>
          <a:p>
            <a:pPr>
              <a:spcBef>
                <a:spcPct val="10000"/>
              </a:spcBef>
            </a:pPr>
            <a:r>
              <a:rPr lang="en-US" altLang="zh-CN" sz="2800" b="1" i="1">
                <a:solidFill>
                  <a:srgbClr val="000099"/>
                </a:solidFill>
                <a:effectLst/>
                <a:latin typeface="Times New Roman" panose="02020603050405020304" charset="0"/>
                <a:ea typeface="楷体_GB2312" charset="0"/>
                <a:cs typeface="楷体_GB2312" charset="0"/>
              </a:rPr>
              <a:t>u</a:t>
            </a:r>
            <a:r>
              <a:rPr lang="en-US" altLang="zh-CN" sz="2800" b="1" baseline="-25000">
                <a:solidFill>
                  <a:srgbClr val="000099"/>
                </a:solidFill>
                <a:effectLst/>
                <a:latin typeface="Times New Roman" panose="02020603050405020304" charset="0"/>
                <a:ea typeface="楷体_GB2312" charset="0"/>
                <a:cs typeface="楷体_GB2312" charset="0"/>
              </a:rPr>
              <a:t>BE </a:t>
            </a:r>
            <a:r>
              <a:rPr lang="en-US" altLang="zh-CN" sz="2800" b="1">
                <a:solidFill>
                  <a:srgbClr val="000099"/>
                </a:solidFill>
                <a:effectLst/>
                <a:latin typeface="Times New Roman" panose="02020603050405020304" charset="0"/>
                <a:ea typeface="楷体_GB2312" charset="0"/>
                <a:cs typeface="楷体_GB2312" charset="0"/>
                <a:sym typeface="Symbol" panose="05050102010706020507" charset="0"/>
              </a:rPr>
              <a:t>= </a:t>
            </a:r>
            <a:r>
              <a:rPr lang="en-US" altLang="zh-CN" sz="2800" b="1" i="1">
                <a:solidFill>
                  <a:srgbClr val="000099"/>
                </a:solidFill>
                <a:effectLst/>
                <a:latin typeface="Times New Roman" panose="02020603050405020304" charset="0"/>
                <a:ea typeface="楷体_GB2312" charset="0"/>
                <a:cs typeface="楷体_GB2312" charset="0"/>
              </a:rPr>
              <a:t>U</a:t>
            </a:r>
            <a:r>
              <a:rPr lang="en-US" altLang="zh-CN" sz="2800" b="1" baseline="-25000">
                <a:solidFill>
                  <a:srgbClr val="000099"/>
                </a:solidFill>
                <a:effectLst/>
                <a:latin typeface="Times New Roman" panose="02020603050405020304" charset="0"/>
                <a:ea typeface="楷体_GB2312" charset="0"/>
                <a:cs typeface="楷体_GB2312" charset="0"/>
              </a:rPr>
              <a:t>BE</a:t>
            </a:r>
            <a:r>
              <a:rPr lang="en-US" altLang="zh-CN" sz="2800" b="1">
                <a:solidFill>
                  <a:srgbClr val="000099"/>
                </a:solidFill>
                <a:effectLst/>
                <a:latin typeface="Times New Roman" panose="02020603050405020304" charset="0"/>
                <a:ea typeface="楷体_GB2312" charset="0"/>
                <a:cs typeface="楷体_GB2312" charset="0"/>
              </a:rPr>
              <a:t>+ </a:t>
            </a:r>
            <a:r>
              <a:rPr lang="en-US" altLang="zh-CN" sz="2800" b="1" i="1">
                <a:solidFill>
                  <a:srgbClr val="000099"/>
                </a:solidFill>
                <a:effectLst/>
                <a:latin typeface="Times New Roman" panose="02020603050405020304" charset="0"/>
                <a:ea typeface="楷体_GB2312" charset="0"/>
                <a:cs typeface="楷体_GB2312" charset="0"/>
              </a:rPr>
              <a:t>u</a:t>
            </a:r>
            <a:r>
              <a:rPr lang="en-US" altLang="zh-CN" sz="2800" b="1" baseline="-25000">
                <a:solidFill>
                  <a:srgbClr val="000099"/>
                </a:solidFill>
                <a:effectLst/>
                <a:latin typeface="Times New Roman" panose="02020603050405020304" charset="0"/>
                <a:ea typeface="楷体_GB2312" charset="0"/>
                <a:cs typeface="楷体_GB2312" charset="0"/>
              </a:rPr>
              <a:t>i</a:t>
            </a:r>
            <a:endParaRPr lang="en-US" altLang="zh-CN" sz="2800" b="1">
              <a:solidFill>
                <a:srgbClr val="000099"/>
              </a:solidFill>
              <a:effectLst/>
              <a:latin typeface="Times New Roman" panose="02020603050405020304" charset="0"/>
              <a:ea typeface="楷体_GB2312" charset="0"/>
              <a:cs typeface="楷体_GB2312" charset="0"/>
            </a:endParaRPr>
          </a:p>
          <a:p>
            <a:pPr>
              <a:spcBef>
                <a:spcPct val="10000"/>
              </a:spcBef>
            </a:pPr>
            <a:r>
              <a:rPr lang="en-US" altLang="zh-CN" sz="2800" b="1" i="1">
                <a:solidFill>
                  <a:srgbClr val="000099"/>
                </a:solidFill>
                <a:effectLst/>
                <a:latin typeface="Times New Roman" panose="02020603050405020304" charset="0"/>
                <a:ea typeface="楷体_GB2312" charset="0"/>
                <a:cs typeface="楷体_GB2312" charset="0"/>
              </a:rPr>
              <a:t>u</a:t>
            </a:r>
            <a:r>
              <a:rPr lang="en-US" altLang="zh-CN" sz="2800" b="1" baseline="-25000">
                <a:solidFill>
                  <a:srgbClr val="000099"/>
                </a:solidFill>
                <a:effectLst/>
                <a:latin typeface="Times New Roman" panose="02020603050405020304" charset="0"/>
                <a:ea typeface="楷体_GB2312" charset="0"/>
                <a:cs typeface="楷体_GB2312" charset="0"/>
              </a:rPr>
              <a:t>CE </a:t>
            </a:r>
            <a:r>
              <a:rPr lang="en-US" altLang="zh-CN" sz="2800" b="1">
                <a:solidFill>
                  <a:srgbClr val="000099"/>
                </a:solidFill>
                <a:effectLst/>
                <a:latin typeface="Times New Roman" panose="02020603050405020304" charset="0"/>
                <a:ea typeface="楷体_GB2312" charset="0"/>
                <a:cs typeface="楷体_GB2312" charset="0"/>
                <a:sym typeface="Symbol" panose="05050102010706020507" charset="0"/>
              </a:rPr>
              <a:t>= </a:t>
            </a:r>
            <a:r>
              <a:rPr lang="en-US" altLang="zh-CN" sz="2800" b="1" i="1">
                <a:solidFill>
                  <a:srgbClr val="000099"/>
                </a:solidFill>
                <a:effectLst/>
                <a:latin typeface="Times New Roman" panose="02020603050405020304" charset="0"/>
                <a:ea typeface="楷体_GB2312" charset="0"/>
                <a:cs typeface="楷体_GB2312" charset="0"/>
              </a:rPr>
              <a:t>U</a:t>
            </a:r>
            <a:r>
              <a:rPr lang="en-US" altLang="zh-CN" sz="2800" b="1" baseline="-25000">
                <a:solidFill>
                  <a:srgbClr val="000099"/>
                </a:solidFill>
                <a:effectLst/>
                <a:latin typeface="Times New Roman" panose="02020603050405020304" charset="0"/>
                <a:ea typeface="楷体_GB2312" charset="0"/>
                <a:cs typeface="楷体_GB2312" charset="0"/>
              </a:rPr>
              <a:t>CE</a:t>
            </a:r>
            <a:r>
              <a:rPr lang="en-US" altLang="zh-CN" sz="2800" b="1">
                <a:solidFill>
                  <a:srgbClr val="000099"/>
                </a:solidFill>
                <a:effectLst/>
                <a:latin typeface="Times New Roman" panose="02020603050405020304" charset="0"/>
                <a:ea typeface="楷体_GB2312" charset="0"/>
                <a:cs typeface="楷体_GB2312" charset="0"/>
              </a:rPr>
              <a:t>+ </a:t>
            </a:r>
            <a:r>
              <a:rPr lang="en-US" altLang="zh-CN" sz="2800" b="1" i="1">
                <a:solidFill>
                  <a:srgbClr val="000099"/>
                </a:solidFill>
                <a:effectLst/>
                <a:latin typeface="Times New Roman" panose="02020603050405020304" charset="0"/>
                <a:ea typeface="楷体_GB2312" charset="0"/>
                <a:cs typeface="楷体_GB2312" charset="0"/>
              </a:rPr>
              <a:t>u</a:t>
            </a:r>
            <a:r>
              <a:rPr lang="en-US" altLang="zh-CN" sz="2800" b="1" baseline="-25000">
                <a:solidFill>
                  <a:srgbClr val="000099"/>
                </a:solidFill>
                <a:effectLst/>
                <a:latin typeface="Times New Roman" panose="02020603050405020304" charset="0"/>
                <a:ea typeface="楷体_GB2312" charset="0"/>
                <a:cs typeface="楷体_GB2312" charset="0"/>
              </a:rPr>
              <a:t>o</a:t>
            </a:r>
          </a:p>
        </p:txBody>
      </p:sp>
      <p:grpSp>
        <p:nvGrpSpPr>
          <p:cNvPr id="7" name="Group 62"/>
          <p:cNvGrpSpPr/>
          <p:nvPr/>
        </p:nvGrpSpPr>
        <p:grpSpPr bwMode="auto">
          <a:xfrm>
            <a:off x="4724400" y="4343400"/>
            <a:ext cx="914400" cy="1812925"/>
            <a:chOff x="3888" y="2967"/>
            <a:chExt cx="576" cy="1142"/>
          </a:xfrm>
        </p:grpSpPr>
        <p:sp>
          <p:nvSpPr>
            <p:cNvPr id="64575" name="AutoShape 63" descr="宽上对角线"/>
            <p:cNvSpPr>
              <a:spLocks noChangeArrowheads="1"/>
            </p:cNvSpPr>
            <p:nvPr/>
          </p:nvSpPr>
          <p:spPr bwMode="auto">
            <a:xfrm>
              <a:off x="3888" y="3356"/>
              <a:ext cx="576" cy="753"/>
            </a:xfrm>
            <a:prstGeom prst="flowChartProcess">
              <a:avLst/>
            </a:prstGeom>
            <a:pattFill prst="wdUpDiag">
              <a:fgClr>
                <a:srgbClr val="99FF99"/>
              </a:fgClr>
              <a:bgClr>
                <a:srgbClr val="FFFFFF"/>
              </a:bgClr>
            </a:patt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1390" name="Group 64"/>
            <p:cNvGrpSpPr/>
            <p:nvPr/>
          </p:nvGrpSpPr>
          <p:grpSpPr bwMode="auto">
            <a:xfrm>
              <a:off x="3888" y="2967"/>
              <a:ext cx="576" cy="778"/>
              <a:chOff x="3888" y="2967"/>
              <a:chExt cx="576" cy="778"/>
            </a:xfrm>
          </p:grpSpPr>
          <p:sp>
            <p:nvSpPr>
              <p:cNvPr id="64577" name="Freeform 65" descr="宽上对角线"/>
              <p:cNvSpPr/>
              <p:nvPr/>
            </p:nvSpPr>
            <p:spPr bwMode="auto">
              <a:xfrm>
                <a:off x="3888" y="2967"/>
                <a:ext cx="288" cy="389"/>
              </a:xfrm>
              <a:custGeom>
                <a:avLst/>
                <a:gdLst/>
                <a:ahLst/>
                <a:cxnLst>
                  <a:cxn ang="0">
                    <a:pos x="0" y="248"/>
                  </a:cxn>
                  <a:cxn ang="0">
                    <a:pos x="152" y="0"/>
                  </a:cxn>
                  <a:cxn ang="0">
                    <a:pos x="288" y="248"/>
                  </a:cxn>
                </a:cxnLst>
                <a:rect l="0" t="0" r="r" b="b"/>
                <a:pathLst>
                  <a:path w="288" h="248">
                    <a:moveTo>
                      <a:pt x="0" y="248"/>
                    </a:moveTo>
                    <a:cubicBezTo>
                      <a:pt x="25" y="207"/>
                      <a:pt x="104" y="0"/>
                      <a:pt x="152" y="0"/>
                    </a:cubicBezTo>
                    <a:cubicBezTo>
                      <a:pt x="200" y="0"/>
                      <a:pt x="260" y="196"/>
                      <a:pt x="288" y="248"/>
                    </a:cubicBezTo>
                  </a:path>
                </a:pathLst>
              </a:custGeom>
              <a:pattFill prst="wdUpDiag">
                <a:fgClr>
                  <a:srgbClr val="99FF99"/>
                </a:fgClr>
                <a:bgClr>
                  <a:srgbClr val="FFFFFF"/>
                </a:bgClr>
              </a:pattFill>
              <a:ln w="38100" cmpd="sng">
                <a:solidFill>
                  <a:srgbClr val="FF0000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4578" name="Freeform 66"/>
              <p:cNvSpPr/>
              <p:nvPr/>
            </p:nvSpPr>
            <p:spPr bwMode="auto">
              <a:xfrm flipV="1">
                <a:off x="4176" y="3356"/>
                <a:ext cx="288" cy="389"/>
              </a:xfrm>
              <a:custGeom>
                <a:avLst/>
                <a:gdLst/>
                <a:ahLst/>
                <a:cxnLst>
                  <a:cxn ang="0">
                    <a:pos x="0" y="248"/>
                  </a:cxn>
                  <a:cxn ang="0">
                    <a:pos x="152" y="0"/>
                  </a:cxn>
                  <a:cxn ang="0">
                    <a:pos x="288" y="248"/>
                  </a:cxn>
                </a:cxnLst>
                <a:rect l="0" t="0" r="r" b="b"/>
                <a:pathLst>
                  <a:path w="288" h="248">
                    <a:moveTo>
                      <a:pt x="0" y="248"/>
                    </a:moveTo>
                    <a:cubicBezTo>
                      <a:pt x="25" y="207"/>
                      <a:pt x="104" y="0"/>
                      <a:pt x="152" y="0"/>
                    </a:cubicBezTo>
                    <a:cubicBezTo>
                      <a:pt x="200" y="0"/>
                      <a:pt x="260" y="196"/>
                      <a:pt x="288" y="248"/>
                    </a:cubicBezTo>
                  </a:path>
                </a:pathLst>
              </a:custGeom>
              <a:solidFill>
                <a:srgbClr val="D4E7F8"/>
              </a:solidFill>
              <a:ln w="38100" cmpd="sng">
                <a:solidFill>
                  <a:srgbClr val="FF0000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11281" name="Group 241"/>
          <p:cNvGrpSpPr/>
          <p:nvPr/>
        </p:nvGrpSpPr>
        <p:grpSpPr bwMode="auto">
          <a:xfrm>
            <a:off x="5638800" y="4953000"/>
            <a:ext cx="496888" cy="1219200"/>
            <a:chOff x="3552" y="3120"/>
            <a:chExt cx="313" cy="768"/>
          </a:xfrm>
        </p:grpSpPr>
        <p:sp>
          <p:nvSpPr>
            <p:cNvPr id="64586" name="Line 74"/>
            <p:cNvSpPr>
              <a:spLocks noChangeShapeType="1"/>
            </p:cNvSpPr>
            <p:nvPr/>
          </p:nvSpPr>
          <p:spPr bwMode="auto">
            <a:xfrm>
              <a:off x="3575" y="3120"/>
              <a:ext cx="0" cy="7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sm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388" name="Rectangle 75"/>
            <p:cNvSpPr>
              <a:spLocks noChangeArrowheads="1"/>
            </p:cNvSpPr>
            <p:nvPr/>
          </p:nvSpPr>
          <p:spPr bwMode="auto">
            <a:xfrm>
              <a:off x="3552" y="3417"/>
              <a:ext cx="313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 i="1">
                  <a:solidFill>
                    <a:srgbClr val="FF0000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I</a:t>
              </a:r>
              <a:r>
                <a:rPr lang="en-US" altLang="zh-CN" sz="2800" b="1" baseline="-25000">
                  <a:solidFill>
                    <a:srgbClr val="FF0000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C</a:t>
              </a:r>
            </a:p>
          </p:txBody>
        </p:sp>
      </p:grpSp>
      <p:sp>
        <p:nvSpPr>
          <p:cNvPr id="64588" name="Rectangle 76"/>
          <p:cNvSpPr>
            <a:spLocks noGrp="1" noChangeArrowheads="1"/>
          </p:cNvSpPr>
          <p:nvPr>
            <p:ph type="title"/>
          </p:nvPr>
        </p:nvSpPr>
        <p:spPr bwMode="auto">
          <a:xfrm>
            <a:off x="568325" y="301625"/>
            <a:ext cx="7508875" cy="612775"/>
          </a:xfr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algn="l" eaLnBrk="1" hangingPunct="1"/>
            <a:r>
              <a:rPr lang="en-US" altLang="zh-CN" sz="3200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宋体" panose="02010600030101010101" pitchFamily="2" charset="-122"/>
              </a:rPr>
              <a:t>3</a:t>
            </a:r>
            <a:r>
              <a:rPr lang="en-US" altLang="zh-CN" sz="3200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.1.3</a:t>
            </a:r>
            <a:r>
              <a:rPr lang="en-US" altLang="zh-CN" sz="3200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3200" b="1" dirty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共射放大电路的电压放大作用</a:t>
            </a:r>
          </a:p>
        </p:txBody>
      </p:sp>
      <p:grpSp>
        <p:nvGrpSpPr>
          <p:cNvPr id="11283" name="Group 137"/>
          <p:cNvGrpSpPr/>
          <p:nvPr/>
        </p:nvGrpSpPr>
        <p:grpSpPr bwMode="auto">
          <a:xfrm>
            <a:off x="1432243" y="609283"/>
            <a:ext cx="4335463" cy="3084513"/>
            <a:chOff x="927" y="433"/>
            <a:chExt cx="2731" cy="1943"/>
          </a:xfrm>
        </p:grpSpPr>
        <p:sp>
          <p:nvSpPr>
            <p:cNvPr id="64650" name="Line 138"/>
            <p:cNvSpPr>
              <a:spLocks noChangeShapeType="1"/>
            </p:cNvSpPr>
            <p:nvPr/>
          </p:nvSpPr>
          <p:spPr bwMode="auto">
            <a:xfrm flipH="1" flipV="1">
              <a:off x="2408" y="587"/>
              <a:ext cx="0" cy="14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651" name="Line 139"/>
            <p:cNvSpPr>
              <a:spLocks noChangeShapeType="1"/>
            </p:cNvSpPr>
            <p:nvPr/>
          </p:nvSpPr>
          <p:spPr bwMode="auto">
            <a:xfrm flipV="1">
              <a:off x="1751" y="578"/>
              <a:ext cx="135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331" name="Rectangle 140"/>
            <p:cNvSpPr>
              <a:spLocks noChangeArrowheads="1"/>
            </p:cNvSpPr>
            <p:nvPr/>
          </p:nvSpPr>
          <p:spPr bwMode="auto">
            <a:xfrm>
              <a:off x="3112" y="433"/>
              <a:ext cx="546" cy="28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+</a:t>
              </a:r>
              <a:r>
                <a:rPr lang="en-US" altLang="zh-CN" sz="2400" b="1" i="1"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U</a:t>
              </a:r>
              <a:r>
                <a:rPr lang="en-US" altLang="zh-CN" sz="2400" b="1" baseline="-25000"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CC</a:t>
              </a:r>
            </a:p>
          </p:txBody>
        </p:sp>
        <p:sp>
          <p:nvSpPr>
            <p:cNvPr id="64653" name="Line 141"/>
            <p:cNvSpPr>
              <a:spLocks noChangeShapeType="1"/>
            </p:cNvSpPr>
            <p:nvPr/>
          </p:nvSpPr>
          <p:spPr bwMode="auto">
            <a:xfrm flipV="1">
              <a:off x="1751" y="1088"/>
              <a:ext cx="0" cy="3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654" name="Line 142"/>
            <p:cNvSpPr>
              <a:spLocks noChangeShapeType="1"/>
            </p:cNvSpPr>
            <p:nvPr/>
          </p:nvSpPr>
          <p:spPr bwMode="auto">
            <a:xfrm rot="16200000" flipH="1">
              <a:off x="1618" y="699"/>
              <a:ext cx="26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655" name="Line 143"/>
            <p:cNvSpPr>
              <a:spLocks noChangeShapeType="1"/>
            </p:cNvSpPr>
            <p:nvPr/>
          </p:nvSpPr>
          <p:spPr bwMode="auto">
            <a:xfrm>
              <a:off x="2264" y="1341"/>
              <a:ext cx="0" cy="22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656" name="Line 144"/>
            <p:cNvSpPr>
              <a:spLocks noChangeShapeType="1"/>
            </p:cNvSpPr>
            <p:nvPr/>
          </p:nvSpPr>
          <p:spPr bwMode="auto">
            <a:xfrm>
              <a:off x="2264" y="1488"/>
              <a:ext cx="137" cy="11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sm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657" name="Line 145"/>
            <p:cNvSpPr>
              <a:spLocks noChangeShapeType="1"/>
            </p:cNvSpPr>
            <p:nvPr/>
          </p:nvSpPr>
          <p:spPr bwMode="auto">
            <a:xfrm flipV="1">
              <a:off x="2264" y="1298"/>
              <a:ext cx="137" cy="1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658" name="Line 146"/>
            <p:cNvSpPr>
              <a:spLocks noChangeShapeType="1"/>
            </p:cNvSpPr>
            <p:nvPr/>
          </p:nvSpPr>
          <p:spPr bwMode="auto">
            <a:xfrm>
              <a:off x="2393" y="1582"/>
              <a:ext cx="0" cy="69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659" name="Line 147"/>
            <p:cNvSpPr>
              <a:spLocks noChangeShapeType="1"/>
            </p:cNvSpPr>
            <p:nvPr/>
          </p:nvSpPr>
          <p:spPr bwMode="auto">
            <a:xfrm flipV="1">
              <a:off x="1077" y="2251"/>
              <a:ext cx="199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339" name="Text Box 148"/>
            <p:cNvSpPr txBox="1">
              <a:spLocks noChangeArrowheads="1"/>
            </p:cNvSpPr>
            <p:nvPr/>
          </p:nvSpPr>
          <p:spPr bwMode="auto">
            <a:xfrm>
              <a:off x="1414" y="804"/>
              <a:ext cx="324" cy="28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>
                  <a:solidFill>
                    <a:schemeClr val="tx1"/>
                  </a:solidFill>
                  <a:effectLst/>
                  <a:ea typeface="楷体_GB2312" charset="0"/>
                  <a:cs typeface="楷体_GB2312" charset="0"/>
                </a:rPr>
                <a:t>R</a:t>
              </a:r>
              <a:r>
                <a:rPr lang="en-US" altLang="zh-CN" b="1" baseline="-25000">
                  <a:solidFill>
                    <a:schemeClr val="tx1"/>
                  </a:solidFill>
                  <a:effectLst/>
                  <a:ea typeface="楷体_GB2312" charset="0"/>
                  <a:cs typeface="楷体_GB2312" charset="0"/>
                </a:rPr>
                <a:t>B</a:t>
              </a:r>
            </a:p>
          </p:txBody>
        </p:sp>
        <p:sp>
          <p:nvSpPr>
            <p:cNvPr id="64661" name="Rectangle 149"/>
            <p:cNvSpPr>
              <a:spLocks noChangeArrowheads="1"/>
            </p:cNvSpPr>
            <p:nvPr/>
          </p:nvSpPr>
          <p:spPr bwMode="auto">
            <a:xfrm>
              <a:off x="2357" y="688"/>
              <a:ext cx="92" cy="289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 sz="2400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662" name="Rectangle 150"/>
            <p:cNvSpPr>
              <a:spLocks noChangeArrowheads="1"/>
            </p:cNvSpPr>
            <p:nvPr/>
          </p:nvSpPr>
          <p:spPr bwMode="auto">
            <a:xfrm>
              <a:off x="1704" y="827"/>
              <a:ext cx="92" cy="289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 sz="2400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1342" name="Group 151"/>
            <p:cNvGrpSpPr/>
            <p:nvPr/>
          </p:nvGrpSpPr>
          <p:grpSpPr bwMode="auto">
            <a:xfrm>
              <a:off x="1415" y="1349"/>
              <a:ext cx="67" cy="202"/>
              <a:chOff x="3454" y="2018"/>
              <a:chExt cx="96" cy="328"/>
            </a:xfrm>
          </p:grpSpPr>
          <p:sp>
            <p:nvSpPr>
              <p:cNvPr id="64664" name="Line 152"/>
              <p:cNvSpPr>
                <a:spLocks noChangeShapeType="1"/>
              </p:cNvSpPr>
              <p:nvPr/>
            </p:nvSpPr>
            <p:spPr bwMode="auto">
              <a:xfrm>
                <a:off x="3454" y="2018"/>
                <a:ext cx="0" cy="32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4665" name="Line 153"/>
              <p:cNvSpPr>
                <a:spLocks noChangeShapeType="1"/>
              </p:cNvSpPr>
              <p:nvPr/>
            </p:nvSpPr>
            <p:spPr bwMode="auto">
              <a:xfrm>
                <a:off x="3550" y="2018"/>
                <a:ext cx="0" cy="32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64666" name="Line 154"/>
            <p:cNvSpPr>
              <a:spLocks noChangeShapeType="1"/>
            </p:cNvSpPr>
            <p:nvPr/>
          </p:nvSpPr>
          <p:spPr bwMode="auto">
            <a:xfrm flipV="1">
              <a:off x="1099" y="1452"/>
              <a:ext cx="31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1344" name="Group 155"/>
            <p:cNvGrpSpPr/>
            <p:nvPr/>
          </p:nvGrpSpPr>
          <p:grpSpPr bwMode="auto">
            <a:xfrm flipH="1">
              <a:off x="2711" y="998"/>
              <a:ext cx="67" cy="202"/>
              <a:chOff x="3454" y="2018"/>
              <a:chExt cx="96" cy="328"/>
            </a:xfrm>
          </p:grpSpPr>
          <p:sp>
            <p:nvSpPr>
              <p:cNvPr id="64668" name="Line 156"/>
              <p:cNvSpPr>
                <a:spLocks noChangeShapeType="1"/>
              </p:cNvSpPr>
              <p:nvPr/>
            </p:nvSpPr>
            <p:spPr bwMode="auto">
              <a:xfrm>
                <a:off x="3454" y="2018"/>
                <a:ext cx="0" cy="32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4669" name="Line 157"/>
              <p:cNvSpPr>
                <a:spLocks noChangeShapeType="1"/>
              </p:cNvSpPr>
              <p:nvPr/>
            </p:nvSpPr>
            <p:spPr bwMode="auto">
              <a:xfrm>
                <a:off x="3550" y="2018"/>
                <a:ext cx="0" cy="32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64670" name="Line 158"/>
            <p:cNvSpPr>
              <a:spLocks noChangeShapeType="1"/>
            </p:cNvSpPr>
            <p:nvPr/>
          </p:nvSpPr>
          <p:spPr bwMode="auto">
            <a:xfrm flipV="1">
              <a:off x="2396" y="1097"/>
              <a:ext cx="33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346" name="Text Box 159"/>
            <p:cNvSpPr txBox="1">
              <a:spLocks noChangeArrowheads="1"/>
            </p:cNvSpPr>
            <p:nvPr/>
          </p:nvSpPr>
          <p:spPr bwMode="auto">
            <a:xfrm>
              <a:off x="2045" y="663"/>
              <a:ext cx="331" cy="28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>
                  <a:solidFill>
                    <a:schemeClr val="tx1"/>
                  </a:solidFill>
                  <a:effectLst/>
                  <a:ea typeface="楷体_GB2312" charset="0"/>
                  <a:cs typeface="楷体_GB2312" charset="0"/>
                </a:rPr>
                <a:t>R</a:t>
              </a:r>
              <a:r>
                <a:rPr lang="en-US" altLang="zh-CN" b="1" baseline="-25000">
                  <a:solidFill>
                    <a:schemeClr val="tx1"/>
                  </a:solidFill>
                  <a:effectLst/>
                  <a:ea typeface="楷体_GB2312" charset="0"/>
                  <a:cs typeface="楷体_GB2312" charset="0"/>
                </a:rPr>
                <a:t>C</a:t>
              </a:r>
            </a:p>
          </p:txBody>
        </p:sp>
        <p:sp>
          <p:nvSpPr>
            <p:cNvPr id="11347" name="Text Box 160"/>
            <p:cNvSpPr txBox="1">
              <a:spLocks noChangeArrowheads="1"/>
            </p:cNvSpPr>
            <p:nvPr/>
          </p:nvSpPr>
          <p:spPr bwMode="auto">
            <a:xfrm>
              <a:off x="1320" y="1076"/>
              <a:ext cx="303" cy="28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>
                  <a:effectLst/>
                  <a:ea typeface="楷体_GB2312" charset="0"/>
                  <a:cs typeface="楷体_GB2312" charset="0"/>
                </a:rPr>
                <a:t>C</a:t>
              </a:r>
              <a:r>
                <a:rPr lang="en-US" altLang="zh-CN" b="1" baseline="-25000">
                  <a:effectLst/>
                  <a:ea typeface="楷体_GB2312" charset="0"/>
                  <a:cs typeface="楷体_GB2312" charset="0"/>
                </a:rPr>
                <a:t>1</a:t>
              </a:r>
            </a:p>
          </p:txBody>
        </p:sp>
        <p:sp>
          <p:nvSpPr>
            <p:cNvPr id="11348" name="Text Box 161"/>
            <p:cNvSpPr txBox="1">
              <a:spLocks noChangeArrowheads="1"/>
            </p:cNvSpPr>
            <p:nvPr/>
          </p:nvSpPr>
          <p:spPr bwMode="auto">
            <a:xfrm>
              <a:off x="2628" y="759"/>
              <a:ext cx="303" cy="28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>
                  <a:effectLst/>
                  <a:ea typeface="楷体_GB2312" charset="0"/>
                  <a:cs typeface="楷体_GB2312" charset="0"/>
                </a:rPr>
                <a:t>C</a:t>
              </a:r>
              <a:r>
                <a:rPr lang="en-US" altLang="zh-CN" b="1" baseline="-25000">
                  <a:effectLst/>
                  <a:ea typeface="楷体_GB2312" charset="0"/>
                  <a:cs typeface="楷体_GB2312" charset="0"/>
                </a:rPr>
                <a:t>2</a:t>
              </a:r>
            </a:p>
          </p:txBody>
        </p:sp>
        <p:sp>
          <p:nvSpPr>
            <p:cNvPr id="11349" name="Text Box 162"/>
            <p:cNvSpPr txBox="1">
              <a:spLocks noChangeArrowheads="1"/>
            </p:cNvSpPr>
            <p:nvPr/>
          </p:nvSpPr>
          <p:spPr bwMode="auto">
            <a:xfrm>
              <a:off x="2300" y="1313"/>
              <a:ext cx="241" cy="28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effectLst/>
                  <a:ea typeface="楷体_GB2312" charset="0"/>
                  <a:cs typeface="楷体_GB2312" charset="0"/>
                </a:rPr>
                <a:t>T</a:t>
              </a:r>
            </a:p>
          </p:txBody>
        </p:sp>
        <p:sp>
          <p:nvSpPr>
            <p:cNvPr id="11350" name="Text Box 163"/>
            <p:cNvSpPr txBox="1">
              <a:spLocks noChangeArrowheads="1"/>
            </p:cNvSpPr>
            <p:nvPr/>
          </p:nvSpPr>
          <p:spPr bwMode="auto">
            <a:xfrm>
              <a:off x="1470" y="1256"/>
              <a:ext cx="367" cy="2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effectLst/>
                </a:rPr>
                <a:t>+</a:t>
              </a:r>
            </a:p>
          </p:txBody>
        </p:sp>
        <p:sp>
          <p:nvSpPr>
            <p:cNvPr id="11351" name="Text Box 164"/>
            <p:cNvSpPr txBox="1">
              <a:spLocks noChangeArrowheads="1"/>
            </p:cNvSpPr>
            <p:nvPr/>
          </p:nvSpPr>
          <p:spPr bwMode="auto">
            <a:xfrm>
              <a:off x="2526" y="891"/>
              <a:ext cx="367" cy="2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effectLst/>
                </a:rPr>
                <a:t>+</a:t>
              </a:r>
            </a:p>
          </p:txBody>
        </p:sp>
        <p:sp>
          <p:nvSpPr>
            <p:cNvPr id="64677" name="Line 165"/>
            <p:cNvSpPr>
              <a:spLocks noChangeShapeType="1"/>
            </p:cNvSpPr>
            <p:nvPr/>
          </p:nvSpPr>
          <p:spPr bwMode="auto">
            <a:xfrm flipV="1">
              <a:off x="1475" y="1455"/>
              <a:ext cx="79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353" name="Rectangle 166"/>
            <p:cNvSpPr>
              <a:spLocks noChangeArrowheads="1"/>
            </p:cNvSpPr>
            <p:nvPr/>
          </p:nvSpPr>
          <p:spPr bwMode="auto">
            <a:xfrm>
              <a:off x="927" y="1689"/>
              <a:ext cx="439" cy="289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 i="1">
                  <a:solidFill>
                    <a:srgbClr val="2E1FE9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u</a:t>
              </a:r>
              <a:r>
                <a:rPr lang="en-US" altLang="zh-CN" sz="2400" b="1" baseline="-25000">
                  <a:solidFill>
                    <a:srgbClr val="2E1FE9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i</a:t>
              </a:r>
            </a:p>
          </p:txBody>
        </p:sp>
        <p:sp>
          <p:nvSpPr>
            <p:cNvPr id="11354" name="Rectangle 167"/>
            <p:cNvSpPr>
              <a:spLocks noChangeArrowheads="1"/>
            </p:cNvSpPr>
            <p:nvPr/>
          </p:nvSpPr>
          <p:spPr bwMode="auto">
            <a:xfrm>
              <a:off x="1096" y="1430"/>
              <a:ext cx="222" cy="28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>
                  <a:solidFill>
                    <a:srgbClr val="FF0000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+</a:t>
              </a:r>
            </a:p>
          </p:txBody>
        </p:sp>
        <p:sp>
          <p:nvSpPr>
            <p:cNvPr id="11355" name="Rectangle 168"/>
            <p:cNvSpPr>
              <a:spLocks noChangeArrowheads="1"/>
            </p:cNvSpPr>
            <p:nvPr/>
          </p:nvSpPr>
          <p:spPr bwMode="auto">
            <a:xfrm>
              <a:off x="1111" y="2015"/>
              <a:ext cx="209" cy="28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>
                  <a:solidFill>
                    <a:srgbClr val="FF0000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–</a:t>
              </a:r>
            </a:p>
          </p:txBody>
        </p:sp>
        <p:sp>
          <p:nvSpPr>
            <p:cNvPr id="11356" name="Rectangle 169"/>
            <p:cNvSpPr>
              <a:spLocks noChangeArrowheads="1"/>
            </p:cNvSpPr>
            <p:nvPr/>
          </p:nvSpPr>
          <p:spPr bwMode="auto">
            <a:xfrm>
              <a:off x="2964" y="1522"/>
              <a:ext cx="282" cy="28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 i="1">
                  <a:solidFill>
                    <a:srgbClr val="2E1FE9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u</a:t>
              </a:r>
              <a:r>
                <a:rPr lang="en-US" altLang="zh-CN" sz="2400" b="1" baseline="-25000">
                  <a:solidFill>
                    <a:srgbClr val="2E1FE9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o</a:t>
              </a:r>
            </a:p>
          </p:txBody>
        </p:sp>
        <p:sp>
          <p:nvSpPr>
            <p:cNvPr id="11357" name="Rectangle 170"/>
            <p:cNvSpPr>
              <a:spLocks noChangeArrowheads="1"/>
            </p:cNvSpPr>
            <p:nvPr/>
          </p:nvSpPr>
          <p:spPr bwMode="auto">
            <a:xfrm flipH="1">
              <a:off x="2544" y="1056"/>
              <a:ext cx="1056" cy="28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>
                  <a:solidFill>
                    <a:srgbClr val="FF0000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+</a:t>
              </a:r>
            </a:p>
          </p:txBody>
        </p:sp>
        <p:sp>
          <p:nvSpPr>
            <p:cNvPr id="64683" name="Rectangle 171"/>
            <p:cNvSpPr>
              <a:spLocks noChangeArrowheads="1"/>
            </p:cNvSpPr>
            <p:nvPr/>
          </p:nvSpPr>
          <p:spPr bwMode="auto">
            <a:xfrm>
              <a:off x="2944" y="1980"/>
              <a:ext cx="209" cy="289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panose="02020603050405020304" charset="0"/>
                  <a:ea typeface="楷体_GB2312" charset="0"/>
                  <a:cs typeface="楷体_GB2312" charset="0"/>
                </a:rPr>
                <a:t>–</a:t>
              </a:r>
            </a:p>
          </p:txBody>
        </p:sp>
        <p:sp>
          <p:nvSpPr>
            <p:cNvPr id="11359" name="Text Box 172"/>
            <p:cNvSpPr txBox="1">
              <a:spLocks noChangeArrowheads="1"/>
            </p:cNvSpPr>
            <p:nvPr/>
          </p:nvSpPr>
          <p:spPr bwMode="auto">
            <a:xfrm>
              <a:off x="2041" y="1396"/>
              <a:ext cx="367" cy="2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  <a:effectLst/>
                </a:rPr>
                <a:t>+</a:t>
              </a:r>
            </a:p>
          </p:txBody>
        </p:sp>
        <p:sp>
          <p:nvSpPr>
            <p:cNvPr id="11360" name="Text Box 173"/>
            <p:cNvSpPr txBox="1">
              <a:spLocks noChangeArrowheads="1"/>
            </p:cNvSpPr>
            <p:nvPr/>
          </p:nvSpPr>
          <p:spPr bwMode="auto">
            <a:xfrm>
              <a:off x="2484" y="1107"/>
              <a:ext cx="366" cy="2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  <a:effectLst/>
                </a:rPr>
                <a:t>+</a:t>
              </a:r>
            </a:p>
          </p:txBody>
        </p:sp>
        <p:sp>
          <p:nvSpPr>
            <p:cNvPr id="64686" name="Rectangle 174"/>
            <p:cNvSpPr>
              <a:spLocks noChangeArrowheads="1"/>
            </p:cNvSpPr>
            <p:nvPr/>
          </p:nvSpPr>
          <p:spPr bwMode="auto">
            <a:xfrm>
              <a:off x="2193" y="1647"/>
              <a:ext cx="211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panose="02020603050405020304" charset="0"/>
                  <a:ea typeface="楷体_GB2312" charset="0"/>
                  <a:cs typeface="楷体_GB2312" charset="0"/>
                </a:rPr>
                <a:t>–</a:t>
              </a:r>
            </a:p>
          </p:txBody>
        </p:sp>
        <p:sp>
          <p:nvSpPr>
            <p:cNvPr id="11362" name="Rectangle 175"/>
            <p:cNvSpPr>
              <a:spLocks noChangeArrowheads="1"/>
            </p:cNvSpPr>
            <p:nvPr/>
          </p:nvSpPr>
          <p:spPr bwMode="auto">
            <a:xfrm>
              <a:off x="1962" y="1488"/>
              <a:ext cx="483" cy="289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 i="1">
                  <a:solidFill>
                    <a:srgbClr val="2E1FE9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u</a:t>
              </a:r>
              <a:r>
                <a:rPr lang="en-US" altLang="zh-CN" sz="2400" b="1" baseline="-25000">
                  <a:solidFill>
                    <a:srgbClr val="2E1FE9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BE</a:t>
              </a:r>
            </a:p>
          </p:txBody>
        </p:sp>
        <p:sp>
          <p:nvSpPr>
            <p:cNvPr id="11363" name="Rectangle 176"/>
            <p:cNvSpPr>
              <a:spLocks noChangeArrowheads="1"/>
            </p:cNvSpPr>
            <p:nvPr/>
          </p:nvSpPr>
          <p:spPr bwMode="auto">
            <a:xfrm>
              <a:off x="2404" y="1311"/>
              <a:ext cx="483" cy="289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 i="1">
                  <a:solidFill>
                    <a:srgbClr val="2E1FE9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u</a:t>
              </a:r>
              <a:r>
                <a:rPr lang="en-US" altLang="zh-CN" sz="2400" b="1" baseline="-25000">
                  <a:solidFill>
                    <a:srgbClr val="2E1FE9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CE</a:t>
              </a:r>
            </a:p>
          </p:txBody>
        </p:sp>
        <p:sp>
          <p:nvSpPr>
            <p:cNvPr id="64689" name="Rectangle 177"/>
            <p:cNvSpPr>
              <a:spLocks noChangeArrowheads="1"/>
            </p:cNvSpPr>
            <p:nvPr/>
          </p:nvSpPr>
          <p:spPr bwMode="auto">
            <a:xfrm>
              <a:off x="2480" y="1546"/>
              <a:ext cx="209" cy="289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panose="02020603050405020304" charset="0"/>
                  <a:ea typeface="楷体_GB2312" charset="0"/>
                  <a:cs typeface="楷体_GB2312" charset="0"/>
                </a:rPr>
                <a:t>–</a:t>
              </a:r>
            </a:p>
          </p:txBody>
        </p:sp>
        <p:sp>
          <p:nvSpPr>
            <p:cNvPr id="64690" name="Line 178"/>
            <p:cNvSpPr>
              <a:spLocks noChangeShapeType="1"/>
            </p:cNvSpPr>
            <p:nvPr/>
          </p:nvSpPr>
          <p:spPr bwMode="auto">
            <a:xfrm>
              <a:off x="2338" y="1080"/>
              <a:ext cx="2" cy="26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sm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366" name="Rectangle 179"/>
            <p:cNvSpPr>
              <a:spLocks noChangeArrowheads="1"/>
            </p:cNvSpPr>
            <p:nvPr/>
          </p:nvSpPr>
          <p:spPr bwMode="auto">
            <a:xfrm>
              <a:off x="1986" y="1020"/>
              <a:ext cx="483" cy="289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 i="1">
                  <a:solidFill>
                    <a:srgbClr val="2E1FE9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i</a:t>
              </a:r>
              <a:r>
                <a:rPr lang="en-US" altLang="zh-CN" sz="2400" b="1" baseline="-25000">
                  <a:solidFill>
                    <a:srgbClr val="2E1FE9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C</a:t>
              </a:r>
            </a:p>
          </p:txBody>
        </p:sp>
        <p:sp>
          <p:nvSpPr>
            <p:cNvPr id="64692" name="Line 180"/>
            <p:cNvSpPr>
              <a:spLocks noChangeShapeType="1"/>
            </p:cNvSpPr>
            <p:nvPr/>
          </p:nvSpPr>
          <p:spPr bwMode="auto">
            <a:xfrm>
              <a:off x="1833" y="1406"/>
              <a:ext cx="31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sm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368" name="Rectangle 181"/>
            <p:cNvSpPr>
              <a:spLocks noChangeArrowheads="1"/>
            </p:cNvSpPr>
            <p:nvPr/>
          </p:nvSpPr>
          <p:spPr bwMode="auto">
            <a:xfrm>
              <a:off x="1778" y="1094"/>
              <a:ext cx="483" cy="289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 i="1">
                  <a:solidFill>
                    <a:srgbClr val="2E1FE9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i</a:t>
              </a:r>
              <a:r>
                <a:rPr lang="en-US" altLang="zh-CN" sz="2400" b="1" baseline="-25000">
                  <a:solidFill>
                    <a:srgbClr val="2E1FE9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B</a:t>
              </a:r>
            </a:p>
          </p:txBody>
        </p:sp>
        <p:sp>
          <p:nvSpPr>
            <p:cNvPr id="64694" name="Line 182"/>
            <p:cNvSpPr>
              <a:spLocks noChangeShapeType="1"/>
            </p:cNvSpPr>
            <p:nvPr/>
          </p:nvSpPr>
          <p:spPr bwMode="auto">
            <a:xfrm flipH="1">
              <a:off x="2440" y="1864"/>
              <a:ext cx="0" cy="26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sm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370" name="Rectangle 183"/>
            <p:cNvSpPr>
              <a:spLocks noChangeArrowheads="1"/>
            </p:cNvSpPr>
            <p:nvPr/>
          </p:nvSpPr>
          <p:spPr bwMode="auto">
            <a:xfrm>
              <a:off x="2327" y="1820"/>
              <a:ext cx="483" cy="289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 i="1">
                  <a:solidFill>
                    <a:srgbClr val="2E1FE9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i</a:t>
              </a:r>
              <a:r>
                <a:rPr lang="en-US" altLang="zh-CN" sz="2400" b="1" baseline="-25000">
                  <a:solidFill>
                    <a:srgbClr val="2E1FE9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E</a:t>
              </a:r>
            </a:p>
          </p:txBody>
        </p:sp>
        <p:sp>
          <p:nvSpPr>
            <p:cNvPr id="64696" name="Oval 184"/>
            <p:cNvSpPr>
              <a:spLocks noChangeArrowheads="1"/>
            </p:cNvSpPr>
            <p:nvPr/>
          </p:nvSpPr>
          <p:spPr bwMode="auto">
            <a:xfrm>
              <a:off x="3085" y="560"/>
              <a:ext cx="56" cy="4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2400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697" name="Oval 185"/>
            <p:cNvSpPr>
              <a:spLocks noChangeArrowheads="1"/>
            </p:cNvSpPr>
            <p:nvPr/>
          </p:nvSpPr>
          <p:spPr bwMode="auto">
            <a:xfrm>
              <a:off x="3056" y="1074"/>
              <a:ext cx="56" cy="4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2400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698" name="Oval 186"/>
            <p:cNvSpPr>
              <a:spLocks noChangeArrowheads="1"/>
            </p:cNvSpPr>
            <p:nvPr/>
          </p:nvSpPr>
          <p:spPr bwMode="auto">
            <a:xfrm>
              <a:off x="3039" y="2220"/>
              <a:ext cx="56" cy="4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2400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699" name="Oval 187"/>
            <p:cNvSpPr>
              <a:spLocks noChangeArrowheads="1"/>
            </p:cNvSpPr>
            <p:nvPr/>
          </p:nvSpPr>
          <p:spPr bwMode="auto">
            <a:xfrm>
              <a:off x="1040" y="1430"/>
              <a:ext cx="56" cy="4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2400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700" name="Oval 188"/>
            <p:cNvSpPr>
              <a:spLocks noChangeArrowheads="1"/>
            </p:cNvSpPr>
            <p:nvPr/>
          </p:nvSpPr>
          <p:spPr bwMode="auto">
            <a:xfrm>
              <a:off x="1028" y="2221"/>
              <a:ext cx="56" cy="4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2400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701" name="Line 189"/>
            <p:cNvSpPr>
              <a:spLocks noChangeShapeType="1"/>
            </p:cNvSpPr>
            <p:nvPr/>
          </p:nvSpPr>
          <p:spPr bwMode="auto">
            <a:xfrm>
              <a:off x="2784" y="1104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702" name="Line 190"/>
            <p:cNvSpPr>
              <a:spLocks noChangeShapeType="1"/>
            </p:cNvSpPr>
            <p:nvPr/>
          </p:nvSpPr>
          <p:spPr bwMode="auto">
            <a:xfrm>
              <a:off x="2400" y="960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1378" name="Group 191"/>
            <p:cNvGrpSpPr/>
            <p:nvPr/>
          </p:nvGrpSpPr>
          <p:grpSpPr bwMode="auto">
            <a:xfrm>
              <a:off x="2285" y="2208"/>
              <a:ext cx="189" cy="168"/>
              <a:chOff x="2305" y="2232"/>
              <a:chExt cx="189" cy="168"/>
            </a:xfrm>
          </p:grpSpPr>
          <p:grpSp>
            <p:nvGrpSpPr>
              <p:cNvPr id="11379" name="Group 192"/>
              <p:cNvGrpSpPr/>
              <p:nvPr/>
            </p:nvGrpSpPr>
            <p:grpSpPr bwMode="auto">
              <a:xfrm>
                <a:off x="2305" y="2292"/>
                <a:ext cx="189" cy="108"/>
                <a:chOff x="2898" y="3684"/>
                <a:chExt cx="204" cy="204"/>
              </a:xfrm>
            </p:grpSpPr>
            <p:sp>
              <p:nvSpPr>
                <p:cNvPr id="64705" name="Line 193"/>
                <p:cNvSpPr>
                  <a:spLocks noChangeShapeType="1"/>
                </p:cNvSpPr>
                <p:nvPr/>
              </p:nvSpPr>
              <p:spPr bwMode="auto">
                <a:xfrm>
                  <a:off x="3001" y="3684"/>
                  <a:ext cx="0" cy="20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4706" name="Line 194"/>
                <p:cNvSpPr>
                  <a:spLocks noChangeShapeType="1"/>
                </p:cNvSpPr>
                <p:nvPr/>
              </p:nvSpPr>
              <p:spPr bwMode="auto">
                <a:xfrm>
                  <a:off x="2898" y="3877"/>
                  <a:ext cx="204" cy="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64707" name="Oval 195"/>
              <p:cNvSpPr>
                <a:spLocks noChangeArrowheads="1"/>
              </p:cNvSpPr>
              <p:nvPr/>
            </p:nvSpPr>
            <p:spPr bwMode="auto">
              <a:xfrm>
                <a:off x="2373" y="2232"/>
                <a:ext cx="56" cy="46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2400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11284" name="Group 209"/>
          <p:cNvGrpSpPr/>
          <p:nvPr/>
        </p:nvGrpSpPr>
        <p:grpSpPr bwMode="auto">
          <a:xfrm>
            <a:off x="1371600" y="4419600"/>
            <a:ext cx="1639888" cy="1912938"/>
            <a:chOff x="864" y="2784"/>
            <a:chExt cx="1033" cy="1205"/>
          </a:xfrm>
        </p:grpSpPr>
        <p:sp>
          <p:nvSpPr>
            <p:cNvPr id="11323" name="Text Box 210"/>
            <p:cNvSpPr txBox="1">
              <a:spLocks noChangeArrowheads="1"/>
            </p:cNvSpPr>
            <p:nvPr/>
          </p:nvSpPr>
          <p:spPr bwMode="auto">
            <a:xfrm>
              <a:off x="960" y="2784"/>
              <a:ext cx="472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i="1">
                  <a:solidFill>
                    <a:srgbClr val="2E1FE9"/>
                  </a:solidFill>
                  <a:effectLst/>
                  <a:ea typeface="楷体_GB2312" charset="0"/>
                  <a:cs typeface="楷体_GB2312" charset="0"/>
                </a:rPr>
                <a:t>u</a:t>
              </a:r>
              <a:r>
                <a:rPr lang="en-US" altLang="zh-CN" b="1" baseline="-25000">
                  <a:solidFill>
                    <a:srgbClr val="2E1FE9"/>
                  </a:solidFill>
                  <a:effectLst/>
                  <a:ea typeface="楷体_GB2312" charset="0"/>
                  <a:cs typeface="楷体_GB2312" charset="0"/>
                </a:rPr>
                <a:t>BE</a:t>
              </a:r>
            </a:p>
          </p:txBody>
        </p:sp>
        <p:sp>
          <p:nvSpPr>
            <p:cNvPr id="64723" name="Line 211"/>
            <p:cNvSpPr>
              <a:spLocks noChangeShapeType="1"/>
            </p:cNvSpPr>
            <p:nvPr/>
          </p:nvSpPr>
          <p:spPr bwMode="auto">
            <a:xfrm flipV="1">
              <a:off x="1056" y="3413"/>
              <a:ext cx="672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724" name="Line 212"/>
            <p:cNvSpPr>
              <a:spLocks noChangeShapeType="1"/>
            </p:cNvSpPr>
            <p:nvPr/>
          </p:nvSpPr>
          <p:spPr bwMode="auto">
            <a:xfrm flipH="1" flipV="1">
              <a:off x="1056" y="3029"/>
              <a:ext cx="0" cy="7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725" name="Line 213"/>
            <p:cNvSpPr>
              <a:spLocks noChangeShapeType="1"/>
            </p:cNvSpPr>
            <p:nvPr/>
          </p:nvSpPr>
          <p:spPr bwMode="auto">
            <a:xfrm>
              <a:off x="1056" y="3821"/>
              <a:ext cx="7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327" name="Rectangle 214"/>
            <p:cNvSpPr>
              <a:spLocks noChangeArrowheads="1"/>
            </p:cNvSpPr>
            <p:nvPr/>
          </p:nvSpPr>
          <p:spPr bwMode="auto">
            <a:xfrm>
              <a:off x="1728" y="3701"/>
              <a:ext cx="169" cy="2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b="1" i="1"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t</a:t>
              </a:r>
            </a:p>
          </p:txBody>
        </p:sp>
        <p:sp>
          <p:nvSpPr>
            <p:cNvPr id="11328" name="Text Box 215"/>
            <p:cNvSpPr txBox="1">
              <a:spLocks noChangeArrowheads="1"/>
            </p:cNvSpPr>
            <p:nvPr/>
          </p:nvSpPr>
          <p:spPr bwMode="auto">
            <a:xfrm>
              <a:off x="864" y="3720"/>
              <a:ext cx="220" cy="23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 b="1" i="1">
                  <a:effectLst/>
                </a:rPr>
                <a:t>O</a:t>
              </a:r>
            </a:p>
          </p:txBody>
        </p:sp>
      </p:grpSp>
      <p:grpSp>
        <p:nvGrpSpPr>
          <p:cNvPr id="11285" name="Group 216"/>
          <p:cNvGrpSpPr/>
          <p:nvPr/>
        </p:nvGrpSpPr>
        <p:grpSpPr bwMode="auto">
          <a:xfrm>
            <a:off x="2895600" y="4471988"/>
            <a:ext cx="1639888" cy="1911350"/>
            <a:chOff x="1824" y="2817"/>
            <a:chExt cx="1033" cy="1204"/>
          </a:xfrm>
        </p:grpSpPr>
        <p:sp>
          <p:nvSpPr>
            <p:cNvPr id="11317" name="Text Box 217"/>
            <p:cNvSpPr txBox="1">
              <a:spLocks noChangeArrowheads="1"/>
            </p:cNvSpPr>
            <p:nvPr/>
          </p:nvSpPr>
          <p:spPr bwMode="auto">
            <a:xfrm>
              <a:off x="1920" y="2817"/>
              <a:ext cx="472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i="1">
                  <a:solidFill>
                    <a:srgbClr val="2E1FE9"/>
                  </a:solidFill>
                  <a:effectLst/>
                  <a:ea typeface="楷体_GB2312" charset="0"/>
                  <a:cs typeface="楷体_GB2312" charset="0"/>
                </a:rPr>
                <a:t>i</a:t>
              </a:r>
              <a:r>
                <a:rPr lang="en-US" altLang="zh-CN" b="1" baseline="-25000">
                  <a:solidFill>
                    <a:srgbClr val="2E1FE9"/>
                  </a:solidFill>
                  <a:effectLst/>
                  <a:ea typeface="楷体_GB2312" charset="0"/>
                  <a:cs typeface="楷体_GB2312" charset="0"/>
                </a:rPr>
                <a:t>B</a:t>
              </a:r>
            </a:p>
          </p:txBody>
        </p:sp>
        <p:sp>
          <p:nvSpPr>
            <p:cNvPr id="64730" name="Line 218"/>
            <p:cNvSpPr>
              <a:spLocks noChangeShapeType="1"/>
            </p:cNvSpPr>
            <p:nvPr/>
          </p:nvSpPr>
          <p:spPr bwMode="auto">
            <a:xfrm flipV="1">
              <a:off x="2016" y="3413"/>
              <a:ext cx="672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731" name="Line 219"/>
            <p:cNvSpPr>
              <a:spLocks noChangeShapeType="1"/>
            </p:cNvSpPr>
            <p:nvPr/>
          </p:nvSpPr>
          <p:spPr bwMode="auto">
            <a:xfrm flipH="1" flipV="1">
              <a:off x="2016" y="3032"/>
              <a:ext cx="0" cy="8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732" name="Line 220"/>
            <p:cNvSpPr>
              <a:spLocks noChangeShapeType="1"/>
            </p:cNvSpPr>
            <p:nvPr/>
          </p:nvSpPr>
          <p:spPr bwMode="auto">
            <a:xfrm>
              <a:off x="2016" y="3845"/>
              <a:ext cx="7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321" name="Rectangle 221"/>
            <p:cNvSpPr>
              <a:spLocks noChangeArrowheads="1"/>
            </p:cNvSpPr>
            <p:nvPr/>
          </p:nvSpPr>
          <p:spPr bwMode="auto">
            <a:xfrm>
              <a:off x="2688" y="3733"/>
              <a:ext cx="169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b="1" i="1"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t</a:t>
              </a:r>
            </a:p>
          </p:txBody>
        </p:sp>
        <p:sp>
          <p:nvSpPr>
            <p:cNvPr id="11322" name="Rectangle 222"/>
            <p:cNvSpPr>
              <a:spLocks noChangeArrowheads="1"/>
            </p:cNvSpPr>
            <p:nvPr/>
          </p:nvSpPr>
          <p:spPr bwMode="auto">
            <a:xfrm>
              <a:off x="1824" y="3744"/>
              <a:ext cx="220" cy="23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 i="1">
                  <a:effectLst/>
                  <a:latin typeface="Times New Roman" panose="02020603050405020304" charset="0"/>
                </a:rPr>
                <a:t>O</a:t>
              </a:r>
            </a:p>
          </p:txBody>
        </p:sp>
      </p:grpSp>
      <p:grpSp>
        <p:nvGrpSpPr>
          <p:cNvPr id="11286" name="Group 223"/>
          <p:cNvGrpSpPr/>
          <p:nvPr/>
        </p:nvGrpSpPr>
        <p:grpSpPr bwMode="auto">
          <a:xfrm>
            <a:off x="4398645" y="3779520"/>
            <a:ext cx="1662113" cy="2579688"/>
            <a:chOff x="2784" y="2400"/>
            <a:chExt cx="1047" cy="1625"/>
          </a:xfrm>
        </p:grpSpPr>
        <p:sp>
          <p:nvSpPr>
            <p:cNvPr id="11311" name="Text Box 224"/>
            <p:cNvSpPr txBox="1">
              <a:spLocks noChangeArrowheads="1"/>
            </p:cNvSpPr>
            <p:nvPr/>
          </p:nvSpPr>
          <p:spPr bwMode="auto">
            <a:xfrm>
              <a:off x="2880" y="2400"/>
              <a:ext cx="472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i="1">
                  <a:solidFill>
                    <a:srgbClr val="2E1FE9"/>
                  </a:solidFill>
                  <a:effectLst/>
                  <a:ea typeface="楷体_GB2312" charset="0"/>
                  <a:cs typeface="楷体_GB2312" charset="0"/>
                </a:rPr>
                <a:t>i</a:t>
              </a:r>
              <a:r>
                <a:rPr lang="en-US" altLang="zh-CN" b="1" baseline="-25000">
                  <a:solidFill>
                    <a:srgbClr val="2E1FE9"/>
                  </a:solidFill>
                  <a:effectLst/>
                  <a:ea typeface="楷体_GB2312" charset="0"/>
                  <a:cs typeface="楷体_GB2312" charset="0"/>
                </a:rPr>
                <a:t>C</a:t>
              </a:r>
            </a:p>
          </p:txBody>
        </p:sp>
        <p:sp>
          <p:nvSpPr>
            <p:cNvPr id="64737" name="Line 225"/>
            <p:cNvSpPr>
              <a:spLocks noChangeShapeType="1"/>
            </p:cNvSpPr>
            <p:nvPr/>
          </p:nvSpPr>
          <p:spPr bwMode="auto">
            <a:xfrm flipV="1">
              <a:off x="2976" y="3120"/>
              <a:ext cx="672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738" name="Line 226"/>
            <p:cNvSpPr>
              <a:spLocks noChangeShapeType="1"/>
            </p:cNvSpPr>
            <p:nvPr/>
          </p:nvSpPr>
          <p:spPr bwMode="auto">
            <a:xfrm flipH="1" flipV="1">
              <a:off x="2976" y="2592"/>
              <a:ext cx="0" cy="12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739" name="Line 227"/>
            <p:cNvSpPr>
              <a:spLocks noChangeShapeType="1"/>
            </p:cNvSpPr>
            <p:nvPr/>
          </p:nvSpPr>
          <p:spPr bwMode="auto">
            <a:xfrm>
              <a:off x="2976" y="3888"/>
              <a:ext cx="7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315" name="Rectangle 228"/>
            <p:cNvSpPr>
              <a:spLocks noChangeArrowheads="1"/>
            </p:cNvSpPr>
            <p:nvPr/>
          </p:nvSpPr>
          <p:spPr bwMode="auto">
            <a:xfrm>
              <a:off x="3662" y="3737"/>
              <a:ext cx="169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b="1" i="1"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t</a:t>
              </a:r>
            </a:p>
          </p:txBody>
        </p:sp>
        <p:sp>
          <p:nvSpPr>
            <p:cNvPr id="11316" name="Rectangle 229"/>
            <p:cNvSpPr>
              <a:spLocks noChangeArrowheads="1"/>
            </p:cNvSpPr>
            <p:nvPr/>
          </p:nvSpPr>
          <p:spPr bwMode="auto">
            <a:xfrm>
              <a:off x="2784" y="3753"/>
              <a:ext cx="220" cy="23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 i="1">
                  <a:effectLst/>
                  <a:latin typeface="Times New Roman" panose="02020603050405020304" charset="0"/>
                </a:rPr>
                <a:t>O</a:t>
              </a:r>
            </a:p>
          </p:txBody>
        </p:sp>
      </p:grpSp>
      <p:grpSp>
        <p:nvGrpSpPr>
          <p:cNvPr id="11287" name="Group 230"/>
          <p:cNvGrpSpPr/>
          <p:nvPr/>
        </p:nvGrpSpPr>
        <p:grpSpPr bwMode="auto">
          <a:xfrm>
            <a:off x="5943600" y="3744913"/>
            <a:ext cx="1639888" cy="2732087"/>
            <a:chOff x="3767" y="2309"/>
            <a:chExt cx="1033" cy="1721"/>
          </a:xfrm>
        </p:grpSpPr>
        <p:sp>
          <p:nvSpPr>
            <p:cNvPr id="11305" name="Text Box 231"/>
            <p:cNvSpPr txBox="1">
              <a:spLocks noChangeArrowheads="1"/>
            </p:cNvSpPr>
            <p:nvPr/>
          </p:nvSpPr>
          <p:spPr bwMode="auto">
            <a:xfrm>
              <a:off x="3863" y="2309"/>
              <a:ext cx="472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i="1">
                  <a:solidFill>
                    <a:srgbClr val="2E1FE9"/>
                  </a:solidFill>
                  <a:effectLst/>
                  <a:ea typeface="楷体_GB2312" charset="0"/>
                  <a:cs typeface="楷体_GB2312" charset="0"/>
                </a:rPr>
                <a:t>u</a:t>
              </a:r>
              <a:r>
                <a:rPr lang="en-US" altLang="zh-CN" b="1" baseline="-25000">
                  <a:solidFill>
                    <a:srgbClr val="2E1FE9"/>
                  </a:solidFill>
                  <a:effectLst/>
                  <a:ea typeface="楷体_GB2312" charset="0"/>
                  <a:cs typeface="楷体_GB2312" charset="0"/>
                </a:rPr>
                <a:t>CE</a:t>
              </a:r>
            </a:p>
          </p:txBody>
        </p:sp>
        <p:sp>
          <p:nvSpPr>
            <p:cNvPr id="64744" name="Line 232"/>
            <p:cNvSpPr>
              <a:spLocks noChangeShapeType="1"/>
            </p:cNvSpPr>
            <p:nvPr/>
          </p:nvSpPr>
          <p:spPr bwMode="auto">
            <a:xfrm flipV="1">
              <a:off x="3959" y="3077"/>
              <a:ext cx="672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745" name="Line 233"/>
            <p:cNvSpPr>
              <a:spLocks noChangeShapeType="1"/>
            </p:cNvSpPr>
            <p:nvPr/>
          </p:nvSpPr>
          <p:spPr bwMode="auto">
            <a:xfrm flipH="1" flipV="1">
              <a:off x="3959" y="2549"/>
              <a:ext cx="0" cy="12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746" name="Line 234"/>
            <p:cNvSpPr>
              <a:spLocks noChangeShapeType="1"/>
            </p:cNvSpPr>
            <p:nvPr/>
          </p:nvSpPr>
          <p:spPr bwMode="auto">
            <a:xfrm>
              <a:off x="3959" y="3845"/>
              <a:ext cx="7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309" name="Rectangle 235"/>
            <p:cNvSpPr>
              <a:spLocks noChangeArrowheads="1"/>
            </p:cNvSpPr>
            <p:nvPr/>
          </p:nvSpPr>
          <p:spPr bwMode="auto">
            <a:xfrm>
              <a:off x="4631" y="3742"/>
              <a:ext cx="169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b="1" i="1"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t</a:t>
              </a:r>
            </a:p>
          </p:txBody>
        </p:sp>
        <p:sp>
          <p:nvSpPr>
            <p:cNvPr id="11310" name="Rectangle 236"/>
            <p:cNvSpPr>
              <a:spLocks noChangeArrowheads="1"/>
            </p:cNvSpPr>
            <p:nvPr/>
          </p:nvSpPr>
          <p:spPr bwMode="auto">
            <a:xfrm>
              <a:off x="3767" y="3753"/>
              <a:ext cx="220" cy="23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 i="1">
                  <a:effectLst/>
                  <a:latin typeface="Times New Roman" panose="02020603050405020304" charset="0"/>
                </a:rPr>
                <a:t>O</a:t>
              </a:r>
            </a:p>
          </p:txBody>
        </p:sp>
      </p:grpSp>
      <p:grpSp>
        <p:nvGrpSpPr>
          <p:cNvPr id="19" name="Group 238"/>
          <p:cNvGrpSpPr/>
          <p:nvPr/>
        </p:nvGrpSpPr>
        <p:grpSpPr bwMode="auto">
          <a:xfrm>
            <a:off x="14288" y="4610100"/>
            <a:ext cx="1662112" cy="1181100"/>
            <a:chOff x="-48" y="2890"/>
            <a:chExt cx="1047" cy="744"/>
          </a:xfrm>
        </p:grpSpPr>
        <p:sp>
          <p:nvSpPr>
            <p:cNvPr id="11299" name="Text Box 3"/>
            <p:cNvSpPr txBox="1">
              <a:spLocks noChangeArrowheads="1"/>
            </p:cNvSpPr>
            <p:nvPr/>
          </p:nvSpPr>
          <p:spPr bwMode="auto">
            <a:xfrm>
              <a:off x="100" y="2890"/>
              <a:ext cx="376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i="1">
                  <a:solidFill>
                    <a:srgbClr val="2E1FE9"/>
                  </a:solidFill>
                  <a:effectLst/>
                  <a:ea typeface="楷体_GB2312" charset="0"/>
                  <a:cs typeface="楷体_GB2312" charset="0"/>
                </a:rPr>
                <a:t>u</a:t>
              </a:r>
              <a:r>
                <a:rPr lang="en-US" altLang="zh-CN" b="1" i="1" baseline="-25000">
                  <a:solidFill>
                    <a:srgbClr val="2E1FE9"/>
                  </a:solidFill>
                  <a:effectLst/>
                  <a:ea typeface="楷体_GB2312" charset="0"/>
                  <a:cs typeface="楷体_GB2312" charset="0"/>
                </a:rPr>
                <a:t>i</a:t>
              </a:r>
              <a:endParaRPr lang="en-US" altLang="zh-CN" b="1" i="1">
                <a:solidFill>
                  <a:srgbClr val="2E1FE9"/>
                </a:solidFill>
                <a:effectLst/>
                <a:ea typeface="楷体_GB2312" charset="0"/>
                <a:cs typeface="楷体_GB2312" charset="0"/>
              </a:endParaRPr>
            </a:p>
          </p:txBody>
        </p:sp>
        <p:sp>
          <p:nvSpPr>
            <p:cNvPr id="64517" name="Line 5"/>
            <p:cNvSpPr>
              <a:spLocks noChangeShapeType="1"/>
            </p:cNvSpPr>
            <p:nvPr/>
          </p:nvSpPr>
          <p:spPr bwMode="auto">
            <a:xfrm flipV="1">
              <a:off x="158" y="3106"/>
              <a:ext cx="0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518" name="Line 6"/>
            <p:cNvSpPr>
              <a:spLocks noChangeShapeType="1"/>
            </p:cNvSpPr>
            <p:nvPr/>
          </p:nvSpPr>
          <p:spPr bwMode="auto">
            <a:xfrm>
              <a:off x="158" y="3394"/>
              <a:ext cx="7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519" name="Freeform 7"/>
            <p:cNvSpPr/>
            <p:nvPr/>
          </p:nvSpPr>
          <p:spPr bwMode="auto">
            <a:xfrm>
              <a:off x="158" y="3250"/>
              <a:ext cx="576" cy="288"/>
            </a:xfrm>
            <a:custGeom>
              <a:avLst/>
              <a:gdLst/>
              <a:ahLst/>
              <a:cxnLst>
                <a:cxn ang="0">
                  <a:pos x="0" y="240"/>
                </a:cxn>
                <a:cxn ang="0">
                  <a:pos x="144" y="0"/>
                </a:cxn>
                <a:cxn ang="0">
                  <a:pos x="288" y="240"/>
                </a:cxn>
                <a:cxn ang="0">
                  <a:pos x="440" y="480"/>
                </a:cxn>
                <a:cxn ang="0">
                  <a:pos x="576" y="240"/>
                </a:cxn>
              </a:cxnLst>
              <a:rect l="0" t="0" r="r" b="b"/>
              <a:pathLst>
                <a:path w="576" h="480">
                  <a:moveTo>
                    <a:pt x="0" y="240"/>
                  </a:moveTo>
                  <a:cubicBezTo>
                    <a:pt x="48" y="120"/>
                    <a:pt x="96" y="0"/>
                    <a:pt x="144" y="0"/>
                  </a:cubicBezTo>
                  <a:cubicBezTo>
                    <a:pt x="192" y="0"/>
                    <a:pt x="239" y="160"/>
                    <a:pt x="288" y="240"/>
                  </a:cubicBezTo>
                  <a:cubicBezTo>
                    <a:pt x="337" y="320"/>
                    <a:pt x="392" y="480"/>
                    <a:pt x="440" y="480"/>
                  </a:cubicBezTo>
                  <a:cubicBezTo>
                    <a:pt x="488" y="480"/>
                    <a:pt x="548" y="290"/>
                    <a:pt x="576" y="240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303" name="Rectangle 8"/>
            <p:cNvSpPr>
              <a:spLocks noChangeArrowheads="1"/>
            </p:cNvSpPr>
            <p:nvPr/>
          </p:nvSpPr>
          <p:spPr bwMode="auto">
            <a:xfrm>
              <a:off x="830" y="3282"/>
              <a:ext cx="169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b="1" i="1"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t</a:t>
              </a:r>
            </a:p>
          </p:txBody>
        </p:sp>
        <p:sp>
          <p:nvSpPr>
            <p:cNvPr id="11304" name="Rectangle 237"/>
            <p:cNvSpPr>
              <a:spLocks noChangeArrowheads="1"/>
            </p:cNvSpPr>
            <p:nvPr/>
          </p:nvSpPr>
          <p:spPr bwMode="auto">
            <a:xfrm>
              <a:off x="-48" y="3264"/>
              <a:ext cx="220" cy="23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 i="1">
                  <a:effectLst/>
                  <a:latin typeface="Times New Roman" panose="02020603050405020304" charset="0"/>
                </a:rPr>
                <a:t>O</a:t>
              </a:r>
            </a:p>
          </p:txBody>
        </p:sp>
      </p:grpSp>
      <p:grpSp>
        <p:nvGrpSpPr>
          <p:cNvPr id="11289" name="Group 242"/>
          <p:cNvGrpSpPr/>
          <p:nvPr/>
        </p:nvGrpSpPr>
        <p:grpSpPr bwMode="auto">
          <a:xfrm>
            <a:off x="7086600" y="4953000"/>
            <a:ext cx="776288" cy="1219200"/>
            <a:chOff x="4464" y="3120"/>
            <a:chExt cx="489" cy="768"/>
          </a:xfrm>
        </p:grpSpPr>
        <p:sp>
          <p:nvSpPr>
            <p:cNvPr id="64553" name="Line 41"/>
            <p:cNvSpPr>
              <a:spLocks noChangeShapeType="1"/>
            </p:cNvSpPr>
            <p:nvPr/>
          </p:nvSpPr>
          <p:spPr bwMode="auto">
            <a:xfrm>
              <a:off x="4512" y="3120"/>
              <a:ext cx="0" cy="7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sm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98" name="Rectangle 42"/>
            <p:cNvSpPr>
              <a:spLocks noChangeArrowheads="1"/>
            </p:cNvSpPr>
            <p:nvPr/>
          </p:nvSpPr>
          <p:spPr bwMode="auto">
            <a:xfrm>
              <a:off x="4464" y="3417"/>
              <a:ext cx="489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 i="1">
                  <a:solidFill>
                    <a:srgbClr val="FF0000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U</a:t>
              </a:r>
              <a:r>
                <a:rPr lang="en-US" altLang="zh-CN" sz="2800" b="1" baseline="-25000">
                  <a:solidFill>
                    <a:srgbClr val="FF0000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CE</a:t>
              </a:r>
            </a:p>
          </p:txBody>
        </p:sp>
      </p:grpSp>
      <p:grpSp>
        <p:nvGrpSpPr>
          <p:cNvPr id="21" name="Group 240"/>
          <p:cNvGrpSpPr/>
          <p:nvPr/>
        </p:nvGrpSpPr>
        <p:grpSpPr bwMode="auto">
          <a:xfrm>
            <a:off x="7391400" y="3748088"/>
            <a:ext cx="1676400" cy="1890712"/>
            <a:chOff x="4656" y="2361"/>
            <a:chExt cx="1056" cy="1191"/>
          </a:xfrm>
        </p:grpSpPr>
        <p:sp>
          <p:nvSpPr>
            <p:cNvPr id="64522" name="Line 10"/>
            <p:cNvSpPr>
              <a:spLocks noChangeShapeType="1"/>
            </p:cNvSpPr>
            <p:nvPr/>
          </p:nvSpPr>
          <p:spPr bwMode="auto">
            <a:xfrm flipV="1">
              <a:off x="4840" y="2544"/>
              <a:ext cx="0" cy="10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523" name="Line 11"/>
            <p:cNvSpPr>
              <a:spLocks noChangeShapeType="1"/>
            </p:cNvSpPr>
            <p:nvPr/>
          </p:nvSpPr>
          <p:spPr bwMode="auto">
            <a:xfrm>
              <a:off x="4832" y="3120"/>
              <a:ext cx="7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93" name="Text Box 12"/>
            <p:cNvSpPr txBox="1">
              <a:spLocks noChangeArrowheads="1"/>
            </p:cNvSpPr>
            <p:nvPr/>
          </p:nvSpPr>
          <p:spPr bwMode="auto">
            <a:xfrm>
              <a:off x="4808" y="2361"/>
              <a:ext cx="376" cy="327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 i="1">
                  <a:solidFill>
                    <a:srgbClr val="2E1FE9"/>
                  </a:solidFill>
                  <a:effectLst/>
                  <a:ea typeface="楷体_GB2312" charset="0"/>
                  <a:cs typeface="楷体_GB2312" charset="0"/>
                </a:rPr>
                <a:t>u</a:t>
              </a:r>
              <a:r>
                <a:rPr lang="en-US" altLang="zh-CN" sz="2800" b="1" i="1" baseline="-25000">
                  <a:solidFill>
                    <a:srgbClr val="2E1FE9"/>
                  </a:solidFill>
                  <a:effectLst/>
                  <a:ea typeface="楷体_GB2312" charset="0"/>
                  <a:cs typeface="楷体_GB2312" charset="0"/>
                </a:rPr>
                <a:t>o</a:t>
              </a:r>
            </a:p>
          </p:txBody>
        </p:sp>
        <p:sp>
          <p:nvSpPr>
            <p:cNvPr id="64525" name="Freeform 13"/>
            <p:cNvSpPr/>
            <p:nvPr/>
          </p:nvSpPr>
          <p:spPr bwMode="auto">
            <a:xfrm flipV="1">
              <a:off x="4848" y="2734"/>
              <a:ext cx="576" cy="754"/>
            </a:xfrm>
            <a:custGeom>
              <a:avLst/>
              <a:gdLst/>
              <a:ahLst/>
              <a:cxnLst>
                <a:cxn ang="0">
                  <a:pos x="0" y="240"/>
                </a:cxn>
                <a:cxn ang="0">
                  <a:pos x="144" y="0"/>
                </a:cxn>
                <a:cxn ang="0">
                  <a:pos x="288" y="240"/>
                </a:cxn>
                <a:cxn ang="0">
                  <a:pos x="440" y="480"/>
                </a:cxn>
                <a:cxn ang="0">
                  <a:pos x="576" y="240"/>
                </a:cxn>
              </a:cxnLst>
              <a:rect l="0" t="0" r="r" b="b"/>
              <a:pathLst>
                <a:path w="576" h="480">
                  <a:moveTo>
                    <a:pt x="0" y="240"/>
                  </a:moveTo>
                  <a:cubicBezTo>
                    <a:pt x="48" y="120"/>
                    <a:pt x="96" y="0"/>
                    <a:pt x="144" y="0"/>
                  </a:cubicBezTo>
                  <a:cubicBezTo>
                    <a:pt x="192" y="0"/>
                    <a:pt x="239" y="160"/>
                    <a:pt x="288" y="240"/>
                  </a:cubicBezTo>
                  <a:cubicBezTo>
                    <a:pt x="337" y="320"/>
                    <a:pt x="392" y="480"/>
                    <a:pt x="440" y="480"/>
                  </a:cubicBezTo>
                  <a:cubicBezTo>
                    <a:pt x="488" y="480"/>
                    <a:pt x="548" y="290"/>
                    <a:pt x="576" y="240"/>
                  </a:cubicBezTo>
                </a:path>
              </a:pathLst>
            </a:custGeom>
            <a:noFill/>
            <a:ln w="38100" cmpd="sng">
              <a:solidFill>
                <a:srgbClr val="FF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95" name="Rectangle 14"/>
            <p:cNvSpPr>
              <a:spLocks noChangeArrowheads="1"/>
            </p:cNvSpPr>
            <p:nvPr/>
          </p:nvSpPr>
          <p:spPr bwMode="auto">
            <a:xfrm>
              <a:off x="5534" y="2985"/>
              <a:ext cx="178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 i="1"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t</a:t>
              </a:r>
            </a:p>
          </p:txBody>
        </p:sp>
        <p:sp>
          <p:nvSpPr>
            <p:cNvPr id="11296" name="Rectangle 239"/>
            <p:cNvSpPr>
              <a:spLocks noChangeArrowheads="1"/>
            </p:cNvSpPr>
            <p:nvPr/>
          </p:nvSpPr>
          <p:spPr bwMode="auto">
            <a:xfrm>
              <a:off x="4656" y="3024"/>
              <a:ext cx="220" cy="23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 i="1">
                  <a:effectLst/>
                  <a:latin typeface="Times New Roman" panose="02020603050405020304" charset="0"/>
                </a:rPr>
                <a:t>O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4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645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0" dur="500"/>
                                        <p:tgtEl>
                                          <p:spTgt spid="64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7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457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45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645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645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61" grpId="0" autoUpdateAnimBg="0"/>
      <p:bldP spid="64562" grpId="0" animBg="1" autoUpdateAnimBg="0"/>
      <p:bldP spid="64563" grpId="0" animBg="1" autoUpdateAnimBg="0"/>
      <p:bldP spid="64573" grpId="0" build="p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2667000" cy="685800"/>
          </a:xfr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algn="l" eaLnBrk="1" hangingPunct="1"/>
            <a:r>
              <a:rPr lang="zh-CN" altLang="en-US" sz="32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结论：</a:t>
            </a:r>
          </a:p>
        </p:txBody>
      </p:sp>
      <p:sp>
        <p:nvSpPr>
          <p:cNvPr id="66563" name="Rectangle 3"/>
          <p:cNvSpPr>
            <a:spLocks noChangeArrowheads="1"/>
          </p:cNvSpPr>
          <p:nvPr/>
        </p:nvSpPr>
        <p:spPr bwMode="auto">
          <a:xfrm>
            <a:off x="381000" y="152400"/>
            <a:ext cx="1600200" cy="609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>
              <a:defRPr/>
            </a:pPr>
            <a:endParaRPr lang="zh-CN" altLang="zh-CN" sz="4400" b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charset="0"/>
              <a:ea typeface="楷体_GB2312" pitchFamily="49" charset="-122"/>
              <a:cs typeface="+mn-cs"/>
            </a:endParaRPr>
          </a:p>
        </p:txBody>
      </p:sp>
      <p:sp>
        <p:nvSpPr>
          <p:cNvPr id="66608" name="Rectangle 48"/>
          <p:cNvSpPr>
            <a:spLocks noChangeArrowheads="1"/>
          </p:cNvSpPr>
          <p:nvPr/>
        </p:nvSpPr>
        <p:spPr bwMode="auto">
          <a:xfrm>
            <a:off x="609600" y="817563"/>
            <a:ext cx="8001000" cy="15446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800" b="1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(2) </a:t>
            </a:r>
            <a:r>
              <a:rPr lang="zh-CN" altLang="en-US" sz="2800" b="1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加上输入信号电压后，各电极电流和电压的大</a:t>
            </a:r>
          </a:p>
          <a:p>
            <a:pPr>
              <a:spcBef>
                <a:spcPct val="20000"/>
              </a:spcBef>
            </a:pPr>
            <a:r>
              <a:rPr lang="zh-CN" altLang="en-US" sz="2800" b="1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    小均发生了变化，都在直流量的基础上叠加了</a:t>
            </a:r>
          </a:p>
          <a:p>
            <a:pPr>
              <a:spcBef>
                <a:spcPct val="20000"/>
              </a:spcBef>
            </a:pPr>
            <a:r>
              <a:rPr lang="zh-CN" altLang="en-US" sz="2800" b="1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    一个交流量，但方向始终不变。</a:t>
            </a:r>
          </a:p>
        </p:txBody>
      </p:sp>
      <p:sp>
        <p:nvSpPr>
          <p:cNvPr id="66619" name="AutoShape 59"/>
          <p:cNvSpPr>
            <a:spLocks noChangeArrowheads="1"/>
          </p:cNvSpPr>
          <p:nvPr/>
        </p:nvSpPr>
        <p:spPr bwMode="auto">
          <a:xfrm>
            <a:off x="2667000" y="4016375"/>
            <a:ext cx="838200" cy="457200"/>
          </a:xfrm>
          <a:prstGeom prst="notchedRightArrow">
            <a:avLst>
              <a:gd name="adj1" fmla="val 50000"/>
              <a:gd name="adj2" fmla="val 45833"/>
            </a:avLst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lin ang="0" scaled="1"/>
          </a:gradFill>
          <a:ln w="1270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6630" name="Text Box 70"/>
          <p:cNvSpPr txBox="1">
            <a:spLocks noChangeArrowheads="1"/>
          </p:cNvSpPr>
          <p:nvPr/>
        </p:nvSpPr>
        <p:spPr bwMode="auto">
          <a:xfrm>
            <a:off x="5638800" y="3787775"/>
            <a:ext cx="838200" cy="5191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effectLst/>
              </a:rPr>
              <a:t>+</a:t>
            </a:r>
          </a:p>
        </p:txBody>
      </p:sp>
      <p:sp>
        <p:nvSpPr>
          <p:cNvPr id="66631" name="AutoShape 71" descr="80%"/>
          <p:cNvSpPr>
            <a:spLocks noChangeArrowheads="1"/>
          </p:cNvSpPr>
          <p:nvPr/>
        </p:nvSpPr>
        <p:spPr bwMode="auto">
          <a:xfrm>
            <a:off x="1447800" y="3025775"/>
            <a:ext cx="2133600" cy="609600"/>
          </a:xfrm>
          <a:prstGeom prst="wedgeRoundRectCallout">
            <a:avLst>
              <a:gd name="adj1" fmla="val -54764"/>
              <a:gd name="adj2" fmla="val 110940"/>
              <a:gd name="adj3" fmla="val 16667"/>
            </a:avLst>
          </a:prstGeom>
          <a:pattFill prst="pct80">
            <a:fgClr>
              <a:srgbClr val="FFCC99"/>
            </a:fgClr>
            <a:bgClr>
              <a:schemeClr val="bg1"/>
            </a:bgClr>
          </a:pattFill>
          <a:ln w="28575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zh-CN" altLang="en-US" sz="2800" b="1">
                <a:effectLst/>
                <a:latin typeface="Times New Roman" panose="02020603050405020304" charset="0"/>
              </a:rPr>
              <a:t>集电极电流</a:t>
            </a:r>
          </a:p>
        </p:txBody>
      </p:sp>
      <p:sp>
        <p:nvSpPr>
          <p:cNvPr id="66632" name="AutoShape 72" descr="75%"/>
          <p:cNvSpPr>
            <a:spLocks noChangeArrowheads="1"/>
          </p:cNvSpPr>
          <p:nvPr/>
        </p:nvSpPr>
        <p:spPr bwMode="auto">
          <a:xfrm>
            <a:off x="4648200" y="2492375"/>
            <a:ext cx="1828800" cy="609600"/>
          </a:xfrm>
          <a:prstGeom prst="wedgeRoundRectCallout">
            <a:avLst>
              <a:gd name="adj1" fmla="val -45310"/>
              <a:gd name="adj2" fmla="val 230991"/>
              <a:gd name="adj3" fmla="val 16667"/>
            </a:avLst>
          </a:prstGeom>
          <a:pattFill prst="pct75">
            <a:fgClr>
              <a:srgbClr val="FFFF00"/>
            </a:fgClr>
            <a:bgClr>
              <a:schemeClr val="bg1"/>
            </a:bgClr>
          </a:pattFill>
          <a:ln w="28575">
            <a:solidFill>
              <a:srgbClr val="FF3300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zh-CN" altLang="en-US" sz="2800" b="1">
                <a:effectLst/>
                <a:latin typeface="Times New Roman" panose="02020603050405020304" charset="0"/>
              </a:rPr>
              <a:t>直流分量</a:t>
            </a:r>
          </a:p>
        </p:txBody>
      </p:sp>
      <p:sp>
        <p:nvSpPr>
          <p:cNvPr id="66633" name="AutoShape 73" descr="75%"/>
          <p:cNvSpPr>
            <a:spLocks noChangeArrowheads="1"/>
          </p:cNvSpPr>
          <p:nvPr/>
        </p:nvSpPr>
        <p:spPr bwMode="auto">
          <a:xfrm>
            <a:off x="6858000" y="2339975"/>
            <a:ext cx="1828800" cy="609600"/>
          </a:xfrm>
          <a:prstGeom prst="wedgeRoundRectCallout">
            <a:avLst>
              <a:gd name="adj1" fmla="val -44356"/>
              <a:gd name="adj2" fmla="val 169532"/>
              <a:gd name="adj3" fmla="val 16667"/>
            </a:avLst>
          </a:prstGeom>
          <a:pattFill prst="pct75">
            <a:fgClr>
              <a:srgbClr val="FFFF99"/>
            </a:fgClr>
            <a:bgClr>
              <a:schemeClr val="bg1"/>
            </a:bgClr>
          </a:pattFill>
          <a:ln w="28575">
            <a:solidFill>
              <a:srgbClr val="FF0000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zh-CN" altLang="en-US" sz="2800" b="1">
                <a:effectLst/>
                <a:latin typeface="Times New Roman" panose="02020603050405020304" charset="0"/>
              </a:rPr>
              <a:t>交流分量</a:t>
            </a:r>
          </a:p>
        </p:txBody>
      </p:sp>
      <p:sp>
        <p:nvSpPr>
          <p:cNvPr id="66635" name="AutoShape 75" descr="75%"/>
          <p:cNvSpPr>
            <a:spLocks noChangeArrowheads="1"/>
          </p:cNvSpPr>
          <p:nvPr/>
        </p:nvSpPr>
        <p:spPr bwMode="auto">
          <a:xfrm>
            <a:off x="6172200" y="5540375"/>
            <a:ext cx="1828800" cy="609600"/>
          </a:xfrm>
          <a:prstGeom prst="wedgeRoundRectCallout">
            <a:avLst>
              <a:gd name="adj1" fmla="val 18056"/>
              <a:gd name="adj2" fmla="val -168491"/>
              <a:gd name="adj3" fmla="val 16667"/>
            </a:avLst>
          </a:prstGeom>
          <a:pattFill prst="pct75">
            <a:fgClr>
              <a:srgbClr val="00FF00"/>
            </a:fgClr>
            <a:bgClr>
              <a:srgbClr val="FFFFFF"/>
            </a:bgClr>
          </a:pattFill>
          <a:ln w="28575">
            <a:solidFill>
              <a:srgbClr val="FF0000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zh-CN" altLang="en-US" sz="2800" b="1">
                <a:solidFill>
                  <a:srgbClr val="FF0000"/>
                </a:solidFill>
                <a:effectLst/>
                <a:latin typeface="Times New Roman" panose="02020603050405020304" charset="0"/>
              </a:rPr>
              <a:t>动态分析</a:t>
            </a:r>
          </a:p>
        </p:txBody>
      </p:sp>
      <p:grpSp>
        <p:nvGrpSpPr>
          <p:cNvPr id="2" name="Group 121"/>
          <p:cNvGrpSpPr/>
          <p:nvPr/>
        </p:nvGrpSpPr>
        <p:grpSpPr bwMode="auto">
          <a:xfrm>
            <a:off x="444500" y="3033395"/>
            <a:ext cx="2141538" cy="2620963"/>
            <a:chOff x="260" y="1906"/>
            <a:chExt cx="1349" cy="1651"/>
          </a:xfrm>
        </p:grpSpPr>
        <p:grpSp>
          <p:nvGrpSpPr>
            <p:cNvPr id="12320" name="Group 49"/>
            <p:cNvGrpSpPr/>
            <p:nvPr/>
          </p:nvGrpSpPr>
          <p:grpSpPr bwMode="auto">
            <a:xfrm>
              <a:off x="480" y="2252"/>
              <a:ext cx="806" cy="1142"/>
              <a:chOff x="538" y="2314"/>
              <a:chExt cx="806" cy="1142"/>
            </a:xfrm>
          </p:grpSpPr>
          <p:grpSp>
            <p:nvGrpSpPr>
              <p:cNvPr id="12326" name="Group 50"/>
              <p:cNvGrpSpPr/>
              <p:nvPr/>
            </p:nvGrpSpPr>
            <p:grpSpPr bwMode="auto">
              <a:xfrm>
                <a:off x="538" y="2314"/>
                <a:ext cx="806" cy="1142"/>
                <a:chOff x="538" y="2314"/>
                <a:chExt cx="806" cy="1142"/>
              </a:xfrm>
            </p:grpSpPr>
            <p:sp>
              <p:nvSpPr>
                <p:cNvPr id="66611" name="AutoShape 51" descr="宽上对角线"/>
                <p:cNvSpPr>
                  <a:spLocks noChangeArrowheads="1"/>
                </p:cNvSpPr>
                <p:nvPr/>
              </p:nvSpPr>
              <p:spPr bwMode="auto">
                <a:xfrm>
                  <a:off x="538" y="2703"/>
                  <a:ext cx="806" cy="753"/>
                </a:xfrm>
                <a:prstGeom prst="flowChartProcess">
                  <a:avLst/>
                </a:prstGeom>
                <a:pattFill prst="wdUpDiag">
                  <a:fgClr>
                    <a:srgbClr val="99FF99"/>
                  </a:fgClr>
                  <a:bgClr>
                    <a:srgbClr val="FFFFFF"/>
                  </a:bgClr>
                </a:pattFill>
                <a:ln w="9525">
                  <a:noFill/>
                  <a:miter lim="800000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6612" name="Freeform 52" descr="宽上对角线"/>
                <p:cNvSpPr/>
                <p:nvPr/>
              </p:nvSpPr>
              <p:spPr bwMode="auto">
                <a:xfrm>
                  <a:off x="538" y="2314"/>
                  <a:ext cx="403" cy="389"/>
                </a:xfrm>
                <a:custGeom>
                  <a:avLst/>
                  <a:gdLst/>
                  <a:ahLst/>
                  <a:cxnLst>
                    <a:cxn ang="0">
                      <a:pos x="0" y="248"/>
                    </a:cxn>
                    <a:cxn ang="0">
                      <a:pos x="152" y="0"/>
                    </a:cxn>
                    <a:cxn ang="0">
                      <a:pos x="288" y="248"/>
                    </a:cxn>
                  </a:cxnLst>
                  <a:rect l="0" t="0" r="r" b="b"/>
                  <a:pathLst>
                    <a:path w="288" h="248">
                      <a:moveTo>
                        <a:pt x="0" y="248"/>
                      </a:moveTo>
                      <a:cubicBezTo>
                        <a:pt x="25" y="207"/>
                        <a:pt x="104" y="0"/>
                        <a:pt x="152" y="0"/>
                      </a:cubicBezTo>
                      <a:cubicBezTo>
                        <a:pt x="200" y="0"/>
                        <a:pt x="260" y="196"/>
                        <a:pt x="288" y="248"/>
                      </a:cubicBezTo>
                    </a:path>
                  </a:pathLst>
                </a:custGeom>
                <a:pattFill prst="wdUpDiag">
                  <a:fgClr>
                    <a:srgbClr val="99FF99"/>
                  </a:fgClr>
                  <a:bgClr>
                    <a:srgbClr val="FFFFFF"/>
                  </a:bgClr>
                </a:pattFill>
                <a:ln w="38100" cmpd="sng">
                  <a:solidFill>
                    <a:srgbClr val="FF0000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66613" name="Freeform 53"/>
              <p:cNvSpPr/>
              <p:nvPr/>
            </p:nvSpPr>
            <p:spPr bwMode="auto">
              <a:xfrm flipV="1">
                <a:off x="941" y="2688"/>
                <a:ext cx="403" cy="389"/>
              </a:xfrm>
              <a:custGeom>
                <a:avLst/>
                <a:gdLst/>
                <a:ahLst/>
                <a:cxnLst>
                  <a:cxn ang="0">
                    <a:pos x="0" y="248"/>
                  </a:cxn>
                  <a:cxn ang="0">
                    <a:pos x="152" y="0"/>
                  </a:cxn>
                  <a:cxn ang="0">
                    <a:pos x="288" y="248"/>
                  </a:cxn>
                </a:cxnLst>
                <a:rect l="0" t="0" r="r" b="b"/>
                <a:pathLst>
                  <a:path w="288" h="248">
                    <a:moveTo>
                      <a:pt x="0" y="248"/>
                    </a:moveTo>
                    <a:cubicBezTo>
                      <a:pt x="25" y="207"/>
                      <a:pt x="104" y="0"/>
                      <a:pt x="152" y="0"/>
                    </a:cubicBezTo>
                    <a:cubicBezTo>
                      <a:pt x="200" y="0"/>
                      <a:pt x="260" y="196"/>
                      <a:pt x="288" y="248"/>
                    </a:cubicBezTo>
                  </a:path>
                </a:pathLst>
              </a:custGeom>
              <a:solidFill>
                <a:srgbClr val="D8E3F0"/>
              </a:solidFill>
              <a:ln w="38100" cmpd="sng">
                <a:solidFill>
                  <a:srgbClr val="FF0000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2321" name="Text Box 55"/>
            <p:cNvSpPr txBox="1">
              <a:spLocks noChangeArrowheads="1"/>
            </p:cNvSpPr>
            <p:nvPr/>
          </p:nvSpPr>
          <p:spPr bwMode="auto">
            <a:xfrm>
              <a:off x="288" y="1906"/>
              <a:ext cx="661" cy="327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 i="1">
                  <a:solidFill>
                    <a:srgbClr val="2E1FE9"/>
                  </a:solidFill>
                  <a:effectLst/>
                  <a:ea typeface="楷体_GB2312" charset="0"/>
                  <a:cs typeface="楷体_GB2312" charset="0"/>
                </a:rPr>
                <a:t>i</a:t>
              </a:r>
              <a:r>
                <a:rPr lang="en-US" altLang="zh-CN" sz="2800" b="1" baseline="-25000">
                  <a:solidFill>
                    <a:srgbClr val="2E1FE9"/>
                  </a:solidFill>
                  <a:effectLst/>
                  <a:ea typeface="楷体_GB2312" charset="0"/>
                  <a:cs typeface="楷体_GB2312" charset="0"/>
                </a:rPr>
                <a:t>C</a:t>
              </a:r>
            </a:p>
          </p:txBody>
        </p:sp>
        <p:sp>
          <p:nvSpPr>
            <p:cNvPr id="66616" name="Line 56"/>
            <p:cNvSpPr>
              <a:spLocks noChangeShapeType="1"/>
            </p:cNvSpPr>
            <p:nvPr/>
          </p:nvSpPr>
          <p:spPr bwMode="auto">
            <a:xfrm flipH="1" flipV="1">
              <a:off x="470" y="2117"/>
              <a:ext cx="0" cy="12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6617" name="Line 57"/>
            <p:cNvSpPr>
              <a:spLocks noChangeShapeType="1"/>
            </p:cNvSpPr>
            <p:nvPr/>
          </p:nvSpPr>
          <p:spPr bwMode="auto">
            <a:xfrm>
              <a:off x="470" y="3389"/>
              <a:ext cx="100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324" name="Rectangle 58"/>
            <p:cNvSpPr>
              <a:spLocks noChangeArrowheads="1"/>
            </p:cNvSpPr>
            <p:nvPr/>
          </p:nvSpPr>
          <p:spPr bwMode="auto">
            <a:xfrm>
              <a:off x="1431" y="3230"/>
              <a:ext cx="178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 i="1"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t</a:t>
              </a:r>
            </a:p>
          </p:txBody>
        </p:sp>
        <p:sp>
          <p:nvSpPr>
            <p:cNvPr id="12325" name="Rectangle 120"/>
            <p:cNvSpPr>
              <a:spLocks noChangeArrowheads="1"/>
            </p:cNvSpPr>
            <p:nvPr/>
          </p:nvSpPr>
          <p:spPr bwMode="auto">
            <a:xfrm>
              <a:off x="260" y="3264"/>
              <a:ext cx="220" cy="23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 i="1">
                  <a:effectLst/>
                  <a:latin typeface="Times New Roman" panose="02020603050405020304" charset="0"/>
                </a:rPr>
                <a:t>O</a:t>
              </a:r>
            </a:p>
          </p:txBody>
        </p:sp>
      </p:grpSp>
      <p:grpSp>
        <p:nvGrpSpPr>
          <p:cNvPr id="5" name="Group 124"/>
          <p:cNvGrpSpPr/>
          <p:nvPr/>
        </p:nvGrpSpPr>
        <p:grpSpPr bwMode="auto">
          <a:xfrm>
            <a:off x="3536950" y="3025775"/>
            <a:ext cx="2178050" cy="2613025"/>
            <a:chOff x="2228" y="1906"/>
            <a:chExt cx="1372" cy="1646"/>
          </a:xfrm>
        </p:grpSpPr>
        <p:sp>
          <p:nvSpPr>
            <p:cNvPr id="12311" name="Text Box 62"/>
            <p:cNvSpPr txBox="1">
              <a:spLocks noChangeArrowheads="1"/>
            </p:cNvSpPr>
            <p:nvPr/>
          </p:nvSpPr>
          <p:spPr bwMode="auto">
            <a:xfrm>
              <a:off x="2256" y="1906"/>
              <a:ext cx="661" cy="327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 i="1">
                  <a:solidFill>
                    <a:srgbClr val="2E1FE9"/>
                  </a:solidFill>
                  <a:effectLst/>
                  <a:ea typeface="楷体_GB2312" charset="0"/>
                  <a:cs typeface="楷体_GB2312" charset="0"/>
                </a:rPr>
                <a:t>i</a:t>
              </a:r>
              <a:r>
                <a:rPr lang="en-US" altLang="zh-CN" sz="2800" b="1" baseline="-25000">
                  <a:solidFill>
                    <a:srgbClr val="2E1FE9"/>
                  </a:solidFill>
                  <a:effectLst/>
                  <a:ea typeface="楷体_GB2312" charset="0"/>
                  <a:cs typeface="楷体_GB2312" charset="0"/>
                </a:rPr>
                <a:t>C</a:t>
              </a:r>
            </a:p>
          </p:txBody>
        </p:sp>
        <p:sp>
          <p:nvSpPr>
            <p:cNvPr id="66623" name="Line 63"/>
            <p:cNvSpPr>
              <a:spLocks noChangeShapeType="1"/>
            </p:cNvSpPr>
            <p:nvPr/>
          </p:nvSpPr>
          <p:spPr bwMode="auto">
            <a:xfrm flipV="1">
              <a:off x="2438" y="2645"/>
              <a:ext cx="942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6624" name="Line 64"/>
            <p:cNvSpPr>
              <a:spLocks noChangeShapeType="1"/>
            </p:cNvSpPr>
            <p:nvPr/>
          </p:nvSpPr>
          <p:spPr bwMode="auto">
            <a:xfrm flipH="1" flipV="1">
              <a:off x="2438" y="2117"/>
              <a:ext cx="0" cy="12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6625" name="Line 65"/>
            <p:cNvSpPr>
              <a:spLocks noChangeShapeType="1"/>
            </p:cNvSpPr>
            <p:nvPr/>
          </p:nvSpPr>
          <p:spPr bwMode="auto">
            <a:xfrm>
              <a:off x="2438" y="3389"/>
              <a:ext cx="100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315" name="Rectangle 66"/>
            <p:cNvSpPr>
              <a:spLocks noChangeArrowheads="1"/>
            </p:cNvSpPr>
            <p:nvPr/>
          </p:nvSpPr>
          <p:spPr bwMode="auto">
            <a:xfrm>
              <a:off x="3422" y="3225"/>
              <a:ext cx="178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 i="1"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t</a:t>
              </a:r>
            </a:p>
          </p:txBody>
        </p:sp>
        <p:grpSp>
          <p:nvGrpSpPr>
            <p:cNvPr id="12316" name="Group 67"/>
            <p:cNvGrpSpPr/>
            <p:nvPr/>
          </p:nvGrpSpPr>
          <p:grpSpPr bwMode="auto">
            <a:xfrm>
              <a:off x="3216" y="2626"/>
              <a:ext cx="313" cy="768"/>
              <a:chOff x="1680" y="3120"/>
              <a:chExt cx="313" cy="768"/>
            </a:xfrm>
          </p:grpSpPr>
          <p:sp>
            <p:nvSpPr>
              <p:cNvPr id="66628" name="Line 68"/>
              <p:cNvSpPr>
                <a:spLocks noChangeShapeType="1"/>
              </p:cNvSpPr>
              <p:nvPr/>
            </p:nvSpPr>
            <p:spPr bwMode="auto">
              <a:xfrm>
                <a:off x="1680" y="3120"/>
                <a:ext cx="0" cy="76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triangle" w="sm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319" name="Rectangle 69"/>
              <p:cNvSpPr>
                <a:spLocks noChangeArrowheads="1"/>
              </p:cNvSpPr>
              <p:nvPr/>
            </p:nvSpPr>
            <p:spPr bwMode="auto">
              <a:xfrm>
                <a:off x="1680" y="3360"/>
                <a:ext cx="313" cy="3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800" b="1" i="1">
                    <a:solidFill>
                      <a:srgbClr val="FF0000"/>
                    </a:solidFill>
                    <a:effectLst/>
                    <a:latin typeface="Times New Roman" panose="02020603050405020304" charset="0"/>
                    <a:ea typeface="楷体_GB2312" charset="0"/>
                    <a:cs typeface="楷体_GB2312" charset="0"/>
                  </a:rPr>
                  <a:t>I</a:t>
                </a:r>
                <a:r>
                  <a:rPr lang="en-US" altLang="zh-CN" sz="2800" b="1" baseline="-25000">
                    <a:solidFill>
                      <a:srgbClr val="FF0000"/>
                    </a:solidFill>
                    <a:effectLst/>
                    <a:latin typeface="Times New Roman" panose="02020603050405020304" charset="0"/>
                    <a:ea typeface="楷体_GB2312" charset="0"/>
                    <a:cs typeface="楷体_GB2312" charset="0"/>
                  </a:rPr>
                  <a:t>C</a:t>
                </a:r>
              </a:p>
            </p:txBody>
          </p:sp>
        </p:grpSp>
        <p:sp>
          <p:nvSpPr>
            <p:cNvPr id="12317" name="Rectangle 122"/>
            <p:cNvSpPr>
              <a:spLocks noChangeArrowheads="1"/>
            </p:cNvSpPr>
            <p:nvPr/>
          </p:nvSpPr>
          <p:spPr bwMode="auto">
            <a:xfrm>
              <a:off x="2228" y="3264"/>
              <a:ext cx="220" cy="23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 i="1">
                  <a:effectLst/>
                  <a:latin typeface="Times New Roman" panose="02020603050405020304" charset="0"/>
                </a:rPr>
                <a:t>O</a:t>
              </a:r>
            </a:p>
          </p:txBody>
        </p:sp>
      </p:grpSp>
      <p:grpSp>
        <p:nvGrpSpPr>
          <p:cNvPr id="7" name="Group 125"/>
          <p:cNvGrpSpPr/>
          <p:nvPr/>
        </p:nvGrpSpPr>
        <p:grpSpPr bwMode="auto">
          <a:xfrm>
            <a:off x="6172200" y="3025775"/>
            <a:ext cx="2133600" cy="1784350"/>
            <a:chOff x="3888" y="1906"/>
            <a:chExt cx="1344" cy="1124"/>
          </a:xfrm>
        </p:grpSpPr>
        <p:sp>
          <p:nvSpPr>
            <p:cNvPr id="66637" name="Freeform 77" descr="宽上对角线"/>
            <p:cNvSpPr/>
            <p:nvPr/>
          </p:nvSpPr>
          <p:spPr bwMode="auto">
            <a:xfrm>
              <a:off x="4080" y="2252"/>
              <a:ext cx="403" cy="389"/>
            </a:xfrm>
            <a:custGeom>
              <a:avLst/>
              <a:gdLst/>
              <a:ahLst/>
              <a:cxnLst>
                <a:cxn ang="0">
                  <a:pos x="0" y="248"/>
                </a:cxn>
                <a:cxn ang="0">
                  <a:pos x="152" y="0"/>
                </a:cxn>
                <a:cxn ang="0">
                  <a:pos x="288" y="248"/>
                </a:cxn>
              </a:cxnLst>
              <a:rect l="0" t="0" r="r" b="b"/>
              <a:pathLst>
                <a:path w="288" h="248">
                  <a:moveTo>
                    <a:pt x="0" y="248"/>
                  </a:moveTo>
                  <a:cubicBezTo>
                    <a:pt x="25" y="207"/>
                    <a:pt x="104" y="0"/>
                    <a:pt x="152" y="0"/>
                  </a:cubicBezTo>
                  <a:cubicBezTo>
                    <a:pt x="200" y="0"/>
                    <a:pt x="260" y="196"/>
                    <a:pt x="288" y="248"/>
                  </a:cubicBezTo>
                </a:path>
              </a:pathLst>
            </a:custGeom>
            <a:noFill/>
            <a:ln w="38100" cmpd="sng">
              <a:solidFill>
                <a:srgbClr val="FF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6638" name="Freeform 78"/>
            <p:cNvSpPr/>
            <p:nvPr/>
          </p:nvSpPr>
          <p:spPr bwMode="auto">
            <a:xfrm flipV="1">
              <a:off x="4483" y="2641"/>
              <a:ext cx="403" cy="389"/>
            </a:xfrm>
            <a:custGeom>
              <a:avLst/>
              <a:gdLst/>
              <a:ahLst/>
              <a:cxnLst>
                <a:cxn ang="0">
                  <a:pos x="0" y="248"/>
                </a:cxn>
                <a:cxn ang="0">
                  <a:pos x="152" y="0"/>
                </a:cxn>
                <a:cxn ang="0">
                  <a:pos x="288" y="248"/>
                </a:cxn>
              </a:cxnLst>
              <a:rect l="0" t="0" r="r" b="b"/>
              <a:pathLst>
                <a:path w="288" h="248">
                  <a:moveTo>
                    <a:pt x="0" y="248"/>
                  </a:moveTo>
                  <a:cubicBezTo>
                    <a:pt x="25" y="207"/>
                    <a:pt x="104" y="0"/>
                    <a:pt x="152" y="0"/>
                  </a:cubicBezTo>
                  <a:cubicBezTo>
                    <a:pt x="200" y="0"/>
                    <a:pt x="260" y="196"/>
                    <a:pt x="288" y="248"/>
                  </a:cubicBezTo>
                </a:path>
              </a:pathLst>
            </a:custGeom>
            <a:noFill/>
            <a:ln w="38100" cmpd="sng">
              <a:solidFill>
                <a:srgbClr val="FF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305" name="Text Box 79"/>
            <p:cNvSpPr txBox="1">
              <a:spLocks noChangeArrowheads="1"/>
            </p:cNvSpPr>
            <p:nvPr/>
          </p:nvSpPr>
          <p:spPr bwMode="auto">
            <a:xfrm>
              <a:off x="3888" y="1906"/>
              <a:ext cx="661" cy="327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 i="1">
                  <a:solidFill>
                    <a:srgbClr val="2E1FE9"/>
                  </a:solidFill>
                  <a:effectLst/>
                  <a:ea typeface="楷体_GB2312" charset="0"/>
                  <a:cs typeface="楷体_GB2312" charset="0"/>
                </a:rPr>
                <a:t>i</a:t>
              </a:r>
              <a:r>
                <a:rPr lang="en-US" altLang="zh-CN" sz="2800" b="1" baseline="-25000">
                  <a:solidFill>
                    <a:srgbClr val="2E1FE9"/>
                  </a:solidFill>
                  <a:effectLst/>
                  <a:ea typeface="楷体_GB2312" charset="0"/>
                  <a:cs typeface="楷体_GB2312" charset="0"/>
                </a:rPr>
                <a:t>C</a:t>
              </a:r>
            </a:p>
          </p:txBody>
        </p:sp>
        <p:sp>
          <p:nvSpPr>
            <p:cNvPr id="66640" name="Line 80"/>
            <p:cNvSpPr>
              <a:spLocks noChangeShapeType="1"/>
            </p:cNvSpPr>
            <p:nvPr/>
          </p:nvSpPr>
          <p:spPr bwMode="auto">
            <a:xfrm flipH="1" flipV="1">
              <a:off x="4080" y="2098"/>
              <a:ext cx="0" cy="8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6641" name="Line 81"/>
            <p:cNvSpPr>
              <a:spLocks noChangeShapeType="1"/>
            </p:cNvSpPr>
            <p:nvPr/>
          </p:nvSpPr>
          <p:spPr bwMode="auto">
            <a:xfrm>
              <a:off x="4079" y="2626"/>
              <a:ext cx="100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308" name="Rectangle 82"/>
            <p:cNvSpPr>
              <a:spLocks noChangeArrowheads="1"/>
            </p:cNvSpPr>
            <p:nvPr/>
          </p:nvSpPr>
          <p:spPr bwMode="auto">
            <a:xfrm>
              <a:off x="5054" y="2482"/>
              <a:ext cx="178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 i="1"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t</a:t>
              </a:r>
            </a:p>
          </p:txBody>
        </p:sp>
        <p:sp>
          <p:nvSpPr>
            <p:cNvPr id="12309" name="Rectangle 83"/>
            <p:cNvSpPr>
              <a:spLocks noChangeArrowheads="1"/>
            </p:cNvSpPr>
            <p:nvPr/>
          </p:nvSpPr>
          <p:spPr bwMode="auto">
            <a:xfrm>
              <a:off x="4416" y="2194"/>
              <a:ext cx="245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 i="1">
                  <a:solidFill>
                    <a:srgbClr val="FF0000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i</a:t>
              </a:r>
              <a:r>
                <a:rPr lang="en-US" altLang="zh-CN" sz="2800" b="1" baseline="-25000">
                  <a:solidFill>
                    <a:srgbClr val="FF0000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c</a:t>
              </a:r>
            </a:p>
          </p:txBody>
        </p:sp>
        <p:sp>
          <p:nvSpPr>
            <p:cNvPr id="12310" name="Rectangle 123"/>
            <p:cNvSpPr>
              <a:spLocks noChangeArrowheads="1"/>
            </p:cNvSpPr>
            <p:nvPr/>
          </p:nvSpPr>
          <p:spPr bwMode="auto">
            <a:xfrm>
              <a:off x="3888" y="2496"/>
              <a:ext cx="220" cy="23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 i="1">
                  <a:effectLst/>
                  <a:latin typeface="Times New Roman" panose="02020603050405020304" charset="0"/>
                </a:rPr>
                <a:t>O</a:t>
              </a:r>
            </a:p>
          </p:txBody>
        </p:sp>
      </p:grpSp>
      <p:sp>
        <p:nvSpPr>
          <p:cNvPr id="66634" name="AutoShape 74" descr="75%"/>
          <p:cNvSpPr>
            <a:spLocks noChangeArrowheads="1"/>
          </p:cNvSpPr>
          <p:nvPr/>
        </p:nvSpPr>
        <p:spPr bwMode="auto">
          <a:xfrm>
            <a:off x="3352800" y="5616575"/>
            <a:ext cx="1828800" cy="609600"/>
          </a:xfrm>
          <a:prstGeom prst="wedgeRoundRectCallout">
            <a:avLst>
              <a:gd name="adj1" fmla="val 17361"/>
              <a:gd name="adj2" fmla="val -207292"/>
              <a:gd name="adj3" fmla="val 16667"/>
            </a:avLst>
          </a:prstGeom>
          <a:pattFill prst="pct75">
            <a:fgClr>
              <a:srgbClr val="00FF00"/>
            </a:fgClr>
            <a:bgClr>
              <a:srgbClr val="FFFFFF"/>
            </a:bgClr>
          </a:pattFill>
          <a:ln w="28575">
            <a:solidFill>
              <a:srgbClr val="006600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zh-CN" altLang="en-US" sz="2800" b="1">
                <a:solidFill>
                  <a:schemeClr val="accent2"/>
                </a:solidFill>
                <a:effectLst/>
                <a:latin typeface="Times New Roman" panose="02020603050405020304" charset="0"/>
              </a:rPr>
              <a:t>静态分析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6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6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66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66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66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608" grpId="0" bldLvl="0" animBg="1" autoUpdateAnimBg="0"/>
      <p:bldP spid="66619" grpId="0" animBg="1"/>
      <p:bldP spid="66630" grpId="0" autoUpdateAnimBg="0"/>
      <p:bldP spid="66631" grpId="0" animBg="1" autoUpdateAnimBg="0"/>
      <p:bldP spid="66632" grpId="0" animBg="1" autoUpdateAnimBg="0"/>
      <p:bldP spid="66633" grpId="0" animBg="1" autoUpdateAnimBg="0"/>
      <p:bldP spid="66635" grpId="0" animBg="1" autoUpdateAnimBg="0"/>
      <p:bldP spid="66634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2667000" cy="685800"/>
          </a:xfr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algn="l" eaLnBrk="1" hangingPunct="1"/>
            <a:r>
              <a:rPr lang="zh-CN" altLang="en-US" sz="32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结论：</a:t>
            </a:r>
          </a:p>
        </p:txBody>
      </p:sp>
      <p:sp>
        <p:nvSpPr>
          <p:cNvPr id="244739" name="Rectangle 3"/>
          <p:cNvSpPr>
            <a:spLocks noChangeArrowheads="1"/>
          </p:cNvSpPr>
          <p:nvPr/>
        </p:nvSpPr>
        <p:spPr bwMode="auto">
          <a:xfrm>
            <a:off x="381000" y="152400"/>
            <a:ext cx="1600200" cy="609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>
              <a:defRPr/>
            </a:pPr>
            <a:endParaRPr lang="zh-CN" altLang="zh-CN" sz="4400" b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charset="0"/>
              <a:ea typeface="楷体_GB2312" pitchFamily="49" charset="-122"/>
              <a:cs typeface="+mn-cs"/>
            </a:endParaRPr>
          </a:p>
        </p:txBody>
      </p:sp>
      <p:sp>
        <p:nvSpPr>
          <p:cNvPr id="244778" name="Rectangle 42"/>
          <p:cNvSpPr>
            <a:spLocks noChangeArrowheads="1"/>
          </p:cNvSpPr>
          <p:nvPr/>
        </p:nvSpPr>
        <p:spPr bwMode="auto">
          <a:xfrm>
            <a:off x="595313" y="838200"/>
            <a:ext cx="7832725" cy="12033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(3) </a:t>
            </a:r>
            <a:r>
              <a:rPr lang="zh-CN" altLang="en-US" sz="2800" b="1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若参数选取得当，输出电压可比输入电压大，</a:t>
            </a:r>
          </a:p>
          <a:p>
            <a:pPr>
              <a:lnSpc>
                <a:spcPct val="130000"/>
              </a:lnSpc>
            </a:pPr>
            <a:r>
              <a:rPr lang="zh-CN" altLang="en-US" sz="2800" b="1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    即电路具有电压放大作用</a:t>
            </a:r>
            <a:r>
              <a:rPr lang="zh-CN" alt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。</a:t>
            </a:r>
          </a:p>
        </p:txBody>
      </p:sp>
      <p:sp>
        <p:nvSpPr>
          <p:cNvPr id="244779" name="Rectangle 43"/>
          <p:cNvSpPr>
            <a:spLocks noChangeArrowheads="1"/>
          </p:cNvSpPr>
          <p:nvPr/>
        </p:nvSpPr>
        <p:spPr bwMode="auto">
          <a:xfrm>
            <a:off x="735013" y="4398963"/>
            <a:ext cx="7418387" cy="12033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(4) </a:t>
            </a: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输出电压与输入电压在相位上相差</a:t>
            </a:r>
            <a:r>
              <a:rPr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180°</a:t>
            </a: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，</a:t>
            </a:r>
          </a:p>
          <a:p>
            <a:pPr>
              <a:lnSpc>
                <a:spcPct val="130000"/>
              </a:lnSpc>
            </a:pP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    即共发射极电路具有反相作用。</a:t>
            </a:r>
          </a:p>
        </p:txBody>
      </p:sp>
      <p:grpSp>
        <p:nvGrpSpPr>
          <p:cNvPr id="2" name="Group 58"/>
          <p:cNvGrpSpPr/>
          <p:nvPr/>
        </p:nvGrpSpPr>
        <p:grpSpPr bwMode="auto">
          <a:xfrm>
            <a:off x="1663700" y="2605088"/>
            <a:ext cx="2427288" cy="1190625"/>
            <a:chOff x="1048" y="1641"/>
            <a:chExt cx="1529" cy="750"/>
          </a:xfrm>
        </p:grpSpPr>
        <p:sp>
          <p:nvSpPr>
            <p:cNvPr id="13326" name="Text Box 45"/>
            <p:cNvSpPr txBox="1">
              <a:spLocks noChangeArrowheads="1"/>
            </p:cNvSpPr>
            <p:nvPr/>
          </p:nvSpPr>
          <p:spPr bwMode="auto">
            <a:xfrm>
              <a:off x="1048" y="1641"/>
              <a:ext cx="680" cy="327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 i="1">
                  <a:solidFill>
                    <a:srgbClr val="2E1FE9"/>
                  </a:solidFill>
                  <a:effectLst/>
                  <a:ea typeface="楷体_GB2312" charset="0"/>
                  <a:cs typeface="楷体_GB2312" charset="0"/>
                </a:rPr>
                <a:t>u</a:t>
              </a:r>
              <a:r>
                <a:rPr lang="en-US" altLang="zh-CN" sz="2800" b="1" baseline="-25000">
                  <a:solidFill>
                    <a:srgbClr val="2E1FE9"/>
                  </a:solidFill>
                  <a:effectLst/>
                  <a:ea typeface="楷体_GB2312" charset="0"/>
                  <a:cs typeface="楷体_GB2312" charset="0"/>
                </a:rPr>
                <a:t>i</a:t>
              </a:r>
            </a:p>
          </p:txBody>
        </p:sp>
        <p:sp>
          <p:nvSpPr>
            <p:cNvPr id="244783" name="Line 47"/>
            <p:cNvSpPr>
              <a:spLocks noChangeShapeType="1"/>
            </p:cNvSpPr>
            <p:nvPr/>
          </p:nvSpPr>
          <p:spPr bwMode="auto">
            <a:xfrm flipV="1">
              <a:off x="1263" y="1863"/>
              <a:ext cx="0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arrow" w="sm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4784" name="Line 48"/>
            <p:cNvSpPr>
              <a:spLocks noChangeShapeType="1"/>
            </p:cNvSpPr>
            <p:nvPr/>
          </p:nvSpPr>
          <p:spPr bwMode="auto">
            <a:xfrm>
              <a:off x="1263" y="2151"/>
              <a:ext cx="1185" cy="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4785" name="Freeform 49"/>
            <p:cNvSpPr/>
            <p:nvPr/>
          </p:nvSpPr>
          <p:spPr bwMode="auto">
            <a:xfrm>
              <a:off x="1263" y="2007"/>
              <a:ext cx="1029" cy="288"/>
            </a:xfrm>
            <a:custGeom>
              <a:avLst/>
              <a:gdLst/>
              <a:ahLst/>
              <a:cxnLst>
                <a:cxn ang="0">
                  <a:pos x="0" y="240"/>
                </a:cxn>
                <a:cxn ang="0">
                  <a:pos x="144" y="0"/>
                </a:cxn>
                <a:cxn ang="0">
                  <a:pos x="288" y="240"/>
                </a:cxn>
                <a:cxn ang="0">
                  <a:pos x="440" y="480"/>
                </a:cxn>
                <a:cxn ang="0">
                  <a:pos x="576" y="240"/>
                </a:cxn>
              </a:cxnLst>
              <a:rect l="0" t="0" r="r" b="b"/>
              <a:pathLst>
                <a:path w="576" h="480">
                  <a:moveTo>
                    <a:pt x="0" y="240"/>
                  </a:moveTo>
                  <a:cubicBezTo>
                    <a:pt x="48" y="120"/>
                    <a:pt x="96" y="0"/>
                    <a:pt x="144" y="0"/>
                  </a:cubicBezTo>
                  <a:cubicBezTo>
                    <a:pt x="192" y="0"/>
                    <a:pt x="239" y="160"/>
                    <a:pt x="288" y="240"/>
                  </a:cubicBezTo>
                  <a:cubicBezTo>
                    <a:pt x="337" y="320"/>
                    <a:pt x="392" y="480"/>
                    <a:pt x="440" y="480"/>
                  </a:cubicBezTo>
                  <a:cubicBezTo>
                    <a:pt x="488" y="480"/>
                    <a:pt x="548" y="290"/>
                    <a:pt x="576" y="240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330" name="Rectangle 50"/>
            <p:cNvSpPr>
              <a:spLocks noChangeArrowheads="1"/>
            </p:cNvSpPr>
            <p:nvPr/>
          </p:nvSpPr>
          <p:spPr bwMode="auto">
            <a:xfrm>
              <a:off x="2400" y="2007"/>
              <a:ext cx="177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 i="1"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t</a:t>
              </a:r>
            </a:p>
          </p:txBody>
        </p:sp>
        <p:sp>
          <p:nvSpPr>
            <p:cNvPr id="13331" name="Rectangle 57"/>
            <p:cNvSpPr>
              <a:spLocks noChangeArrowheads="1"/>
            </p:cNvSpPr>
            <p:nvPr/>
          </p:nvSpPr>
          <p:spPr bwMode="auto">
            <a:xfrm>
              <a:off x="1056" y="2016"/>
              <a:ext cx="220" cy="23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 i="1">
                  <a:effectLst/>
                  <a:latin typeface="Times New Roman" panose="02020603050405020304" charset="0"/>
                </a:rPr>
                <a:t>O</a:t>
              </a:r>
            </a:p>
          </p:txBody>
        </p:sp>
      </p:grpSp>
      <p:grpSp>
        <p:nvGrpSpPr>
          <p:cNvPr id="3" name="Group 60"/>
          <p:cNvGrpSpPr/>
          <p:nvPr/>
        </p:nvGrpSpPr>
        <p:grpSpPr bwMode="auto">
          <a:xfrm>
            <a:off x="4953000" y="2286000"/>
            <a:ext cx="2624138" cy="1890713"/>
            <a:chOff x="3408" y="1440"/>
            <a:chExt cx="1653" cy="1191"/>
          </a:xfrm>
        </p:grpSpPr>
        <p:sp>
          <p:nvSpPr>
            <p:cNvPr id="244788" name="Line 52"/>
            <p:cNvSpPr>
              <a:spLocks noChangeShapeType="1"/>
            </p:cNvSpPr>
            <p:nvPr/>
          </p:nvSpPr>
          <p:spPr bwMode="auto">
            <a:xfrm flipV="1">
              <a:off x="3622" y="1623"/>
              <a:ext cx="0" cy="10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4789" name="Line 53"/>
            <p:cNvSpPr>
              <a:spLocks noChangeShapeType="1"/>
            </p:cNvSpPr>
            <p:nvPr/>
          </p:nvSpPr>
          <p:spPr bwMode="auto">
            <a:xfrm>
              <a:off x="3603" y="2182"/>
              <a:ext cx="13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322" name="Text Box 54"/>
            <p:cNvSpPr txBox="1">
              <a:spLocks noChangeArrowheads="1"/>
            </p:cNvSpPr>
            <p:nvPr/>
          </p:nvSpPr>
          <p:spPr bwMode="auto">
            <a:xfrm>
              <a:off x="3455" y="1440"/>
              <a:ext cx="693" cy="327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 i="1">
                  <a:solidFill>
                    <a:srgbClr val="2E1FE9"/>
                  </a:solidFill>
                  <a:effectLst/>
                  <a:ea typeface="楷体_GB2312" charset="0"/>
                  <a:cs typeface="楷体_GB2312" charset="0"/>
                </a:rPr>
                <a:t>u</a:t>
              </a:r>
              <a:r>
                <a:rPr lang="en-US" altLang="zh-CN" sz="2800" b="1" baseline="-25000">
                  <a:solidFill>
                    <a:srgbClr val="2E1FE9"/>
                  </a:solidFill>
                  <a:effectLst/>
                  <a:ea typeface="楷体_GB2312" charset="0"/>
                  <a:cs typeface="楷体_GB2312" charset="0"/>
                </a:rPr>
                <a:t>o</a:t>
              </a:r>
            </a:p>
          </p:txBody>
        </p:sp>
        <p:sp>
          <p:nvSpPr>
            <p:cNvPr id="244791" name="Freeform 55"/>
            <p:cNvSpPr/>
            <p:nvPr/>
          </p:nvSpPr>
          <p:spPr bwMode="auto">
            <a:xfrm flipV="1">
              <a:off x="3622" y="1796"/>
              <a:ext cx="1062" cy="754"/>
            </a:xfrm>
            <a:custGeom>
              <a:avLst/>
              <a:gdLst/>
              <a:ahLst/>
              <a:cxnLst>
                <a:cxn ang="0">
                  <a:pos x="0" y="240"/>
                </a:cxn>
                <a:cxn ang="0">
                  <a:pos x="144" y="0"/>
                </a:cxn>
                <a:cxn ang="0">
                  <a:pos x="288" y="240"/>
                </a:cxn>
                <a:cxn ang="0">
                  <a:pos x="440" y="480"/>
                </a:cxn>
                <a:cxn ang="0">
                  <a:pos x="576" y="240"/>
                </a:cxn>
              </a:cxnLst>
              <a:rect l="0" t="0" r="r" b="b"/>
              <a:pathLst>
                <a:path w="576" h="480">
                  <a:moveTo>
                    <a:pt x="0" y="240"/>
                  </a:moveTo>
                  <a:cubicBezTo>
                    <a:pt x="48" y="120"/>
                    <a:pt x="96" y="0"/>
                    <a:pt x="144" y="0"/>
                  </a:cubicBezTo>
                  <a:cubicBezTo>
                    <a:pt x="192" y="0"/>
                    <a:pt x="239" y="160"/>
                    <a:pt x="288" y="240"/>
                  </a:cubicBezTo>
                  <a:cubicBezTo>
                    <a:pt x="337" y="320"/>
                    <a:pt x="392" y="480"/>
                    <a:pt x="440" y="480"/>
                  </a:cubicBezTo>
                  <a:cubicBezTo>
                    <a:pt x="488" y="480"/>
                    <a:pt x="548" y="290"/>
                    <a:pt x="576" y="240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324" name="Rectangle 56"/>
            <p:cNvSpPr>
              <a:spLocks noChangeArrowheads="1"/>
            </p:cNvSpPr>
            <p:nvPr/>
          </p:nvSpPr>
          <p:spPr bwMode="auto">
            <a:xfrm>
              <a:off x="4883" y="2038"/>
              <a:ext cx="178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 i="1"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t</a:t>
              </a:r>
            </a:p>
          </p:txBody>
        </p:sp>
        <p:sp>
          <p:nvSpPr>
            <p:cNvPr id="13325" name="Rectangle 59"/>
            <p:cNvSpPr>
              <a:spLocks noChangeArrowheads="1"/>
            </p:cNvSpPr>
            <p:nvPr/>
          </p:nvSpPr>
          <p:spPr bwMode="auto">
            <a:xfrm>
              <a:off x="3408" y="2064"/>
              <a:ext cx="398" cy="231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sz="1800" b="1" i="1">
                  <a:effectLst/>
                  <a:latin typeface="Times New Roman" panose="02020603050405020304" charset="0"/>
                </a:rPr>
                <a:t>O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4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779" grpId="0" bldLvl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14375"/>
            <a:ext cx="3760788" cy="533400"/>
          </a:xfr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algn="l" eaLnBrk="1" hangingPunct="1"/>
            <a:r>
              <a:rPr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1.  </a:t>
            </a: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实现放大的条件 </a:t>
            </a:r>
          </a:p>
        </p:txBody>
      </p:sp>
      <p:sp>
        <p:nvSpPr>
          <p:cNvPr id="69635" name="Text Box 3"/>
          <p:cNvSpPr txBox="1">
            <a:spLocks noChangeArrowheads="1"/>
          </p:cNvSpPr>
          <p:nvPr/>
        </p:nvSpPr>
        <p:spPr bwMode="auto">
          <a:xfrm>
            <a:off x="614240" y="1616206"/>
            <a:ext cx="8259418" cy="3972499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wrap="square" lIns="90000" tIns="46800" rIns="90000" bIns="46800" anchor="ctr">
            <a:spAutoFit/>
          </a:bodyPr>
          <a:lstStyle>
            <a:lvl1pPr marL="571500" indent="-5715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20000"/>
              </a:spcBef>
            </a:pPr>
            <a:r>
              <a:rPr lang="en-US" altLang="zh-CN" sz="2800" b="1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(1) </a:t>
            </a:r>
            <a:r>
              <a:rPr lang="zh-CN" altLang="en-US" sz="28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晶体管必须工作在放大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区，发射结</a:t>
            </a:r>
            <a:r>
              <a:rPr lang="zh-CN" altLang="en-US" sz="28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正偏，集</a:t>
            </a:r>
          </a:p>
          <a:p>
            <a:pPr eaLnBrk="1" hangingPunct="1">
              <a:lnSpc>
                <a:spcPct val="125000"/>
              </a:lnSpc>
              <a:spcBef>
                <a:spcPct val="20000"/>
              </a:spcBef>
            </a:pPr>
            <a:r>
              <a:rPr lang="zh-CN" altLang="en-US" sz="28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   电结反偏。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</a:pPr>
            <a:r>
              <a:rPr lang="en-US" altLang="zh-CN" sz="2800" b="1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(2) </a:t>
            </a:r>
            <a:r>
              <a:rPr lang="zh-CN" altLang="en-US" sz="28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正确设置静态工作点，使晶体管工作于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放大区</a:t>
            </a:r>
            <a:r>
              <a:rPr lang="zh-CN" altLang="en-US" sz="28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。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</a:pPr>
            <a:r>
              <a:rPr lang="en-US" altLang="zh-CN" sz="2800" b="1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(3) </a:t>
            </a:r>
            <a:r>
              <a:rPr lang="zh-CN" altLang="en-US" sz="28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输入回路将变化的电压转化成变化的基极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电流。</a:t>
            </a:r>
            <a:endParaRPr lang="zh-CN" altLang="en-US" sz="2800" b="1" dirty="0">
              <a:effectLst>
                <a:outerShdw blurRad="38100" dist="38100" dir="2700000" algn="tl">
                  <a:srgbClr val="DDDDDD"/>
                </a:outerShdw>
              </a:effectLst>
              <a:latin typeface="宋体" panose="02010600030101010101" pitchFamily="2" charset="-122"/>
            </a:endParaRPr>
          </a:p>
          <a:p>
            <a:pPr eaLnBrk="1" hangingPunct="1">
              <a:lnSpc>
                <a:spcPct val="125000"/>
              </a:lnSpc>
              <a:spcBef>
                <a:spcPct val="20000"/>
              </a:spcBef>
            </a:pPr>
            <a:r>
              <a:rPr lang="en-US" altLang="zh-CN" sz="2800" b="1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(4) </a:t>
            </a:r>
            <a:r>
              <a:rPr lang="zh-CN" altLang="en-US" sz="28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输出回路将变化的集电极电流转化成变化的</a:t>
            </a:r>
          </a:p>
          <a:p>
            <a:pPr eaLnBrk="1" hangingPunct="1">
              <a:lnSpc>
                <a:spcPct val="125000"/>
              </a:lnSpc>
              <a:spcBef>
                <a:spcPct val="20000"/>
              </a:spcBef>
            </a:pPr>
            <a:r>
              <a:rPr lang="zh-CN" altLang="en-US" sz="28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   集电极电压，经电容耦合只输出交流信号。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5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533400"/>
            <a:ext cx="4953000" cy="685800"/>
          </a:xfr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algn="l"/>
            <a:r>
              <a:rPr lang="en-US" altLang="zh-CN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2. </a:t>
            </a:r>
            <a:r>
              <a:rPr lang="zh-CN" altLang="en-US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直流通路和交流通路 </a:t>
            </a:r>
          </a:p>
        </p:txBody>
      </p:sp>
      <p:sp>
        <p:nvSpPr>
          <p:cNvPr id="70659" name="Rectangle 3"/>
          <p:cNvSpPr>
            <a:spLocks noChangeArrowheads="1"/>
          </p:cNvSpPr>
          <p:nvPr/>
        </p:nvSpPr>
        <p:spPr bwMode="auto">
          <a:xfrm>
            <a:off x="468313" y="990600"/>
            <a:ext cx="8153400" cy="21431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sz="2800" b="1"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  </a:t>
            </a:r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因电容对交、直流的作用不同。在放大电路中如果电容的容量足够大，可以认为它对交流分量不起作用，即对交流短路。而对直流可以看成开路。这样，交直流所走的通路是不同的。</a:t>
            </a:r>
          </a:p>
        </p:txBody>
      </p:sp>
      <p:sp>
        <p:nvSpPr>
          <p:cNvPr id="70660" name="Rectangle 4"/>
          <p:cNvSpPr>
            <a:spLocks noChangeArrowheads="1"/>
          </p:cNvSpPr>
          <p:nvPr/>
        </p:nvSpPr>
        <p:spPr bwMode="auto">
          <a:xfrm>
            <a:off x="468313" y="3124200"/>
            <a:ext cx="8599487" cy="1031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直流通路：</a:t>
            </a:r>
            <a:r>
              <a:rPr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无信号时电流（直流电流）的通路，          </a:t>
            </a:r>
          </a:p>
          <a:p>
            <a:pPr>
              <a:spcBef>
                <a:spcPct val="20000"/>
              </a:spcBef>
            </a:pPr>
            <a:r>
              <a:rPr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          用来计算静态工作点。</a:t>
            </a:r>
          </a:p>
        </p:txBody>
      </p:sp>
      <p:sp>
        <p:nvSpPr>
          <p:cNvPr id="70661" name="Rectangle 5"/>
          <p:cNvSpPr>
            <a:spLocks noChangeArrowheads="1"/>
          </p:cNvSpPr>
          <p:nvPr/>
        </p:nvSpPr>
        <p:spPr bwMode="auto">
          <a:xfrm>
            <a:off x="468313" y="4114800"/>
            <a:ext cx="8599487" cy="15446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交流通路：</a:t>
            </a:r>
            <a:r>
              <a:rPr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有信号时交流分量（变化量）的通路，</a:t>
            </a:r>
          </a:p>
          <a:p>
            <a:pPr>
              <a:spcBef>
                <a:spcPct val="20000"/>
              </a:spcBef>
            </a:pPr>
            <a:r>
              <a:rPr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          用来计算电压放大倍数、输入电阻、</a:t>
            </a:r>
          </a:p>
          <a:p>
            <a:pPr>
              <a:spcBef>
                <a:spcPct val="20000"/>
              </a:spcBef>
            </a:pPr>
            <a:r>
              <a:rPr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          输出电阻等动态参数。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0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0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70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 autoUpdateAnimBg="0"/>
      <p:bldP spid="70660" grpId="0" autoUpdateAnimBg="0"/>
      <p:bldP spid="70661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2"/>
          <p:cNvSpPr txBox="1">
            <a:spLocks noChangeArrowheads="1"/>
          </p:cNvSpPr>
          <p:nvPr/>
        </p:nvSpPr>
        <p:spPr bwMode="auto">
          <a:xfrm>
            <a:off x="749300" y="381000"/>
            <a:ext cx="6489700" cy="519113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lIns="90000" tIns="46800" rIns="90000" bIns="46800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例：</a:t>
            </a:r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画出下图放大电路的直流通路</a:t>
            </a:r>
          </a:p>
        </p:txBody>
      </p:sp>
      <p:sp>
        <p:nvSpPr>
          <p:cNvPr id="71683" name="Text Box 3" descr="80%"/>
          <p:cNvSpPr txBox="1">
            <a:spLocks noChangeArrowheads="1"/>
          </p:cNvSpPr>
          <p:nvPr/>
        </p:nvSpPr>
        <p:spPr bwMode="auto">
          <a:xfrm>
            <a:off x="5145088" y="4362450"/>
            <a:ext cx="1885950" cy="519113"/>
          </a:xfrm>
          <a:prstGeom prst="rect">
            <a:avLst/>
          </a:prstGeom>
          <a:pattFill prst="pct80">
            <a:fgClr>
              <a:srgbClr val="FFCC99"/>
            </a:fgClr>
            <a:bgClr>
              <a:srgbClr val="FFFFFF"/>
            </a:bgClr>
          </a:pattFill>
          <a:ln>
            <a:noFill/>
          </a:ln>
        </p:spPr>
        <p:txBody>
          <a:bodyPr lIns="90000" tIns="46800" rIns="90000" bIns="46800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effectLst/>
              </a:rPr>
              <a:t>直流通路</a:t>
            </a:r>
          </a:p>
        </p:txBody>
      </p:sp>
      <p:sp>
        <p:nvSpPr>
          <p:cNvPr id="71684" name="Rectangle 4" descr="80%"/>
          <p:cNvSpPr>
            <a:spLocks noChangeArrowheads="1"/>
          </p:cNvSpPr>
          <p:nvPr/>
        </p:nvSpPr>
        <p:spPr bwMode="auto">
          <a:xfrm>
            <a:off x="685800" y="5472113"/>
            <a:ext cx="8686800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直流通路用来计算静态工作点</a:t>
            </a:r>
            <a:r>
              <a:rPr lang="en-US" altLang="zh-CN" sz="2800" b="1" i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Q </a:t>
            </a:r>
            <a:r>
              <a:rPr lang="en-US" altLang="zh-CN" sz="2800" b="1">
                <a:solidFill>
                  <a:srgbClr val="000099"/>
                </a:solidFill>
                <a:effectLst/>
                <a:latin typeface="Times New Roman" panose="02020603050405020304" charset="0"/>
              </a:rPr>
              <a:t>( </a:t>
            </a:r>
            <a:r>
              <a:rPr lang="en-US" altLang="zh-CN" sz="2800" b="1" i="1">
                <a:solidFill>
                  <a:srgbClr val="CC0000"/>
                </a:solidFill>
                <a:effectLst/>
                <a:latin typeface="Times New Roman" panose="02020603050405020304" charset="0"/>
                <a:ea typeface="楷体_GB2312" charset="0"/>
                <a:cs typeface="楷体_GB2312" charset="0"/>
              </a:rPr>
              <a:t>I</a:t>
            </a:r>
            <a:r>
              <a:rPr lang="en-US" altLang="zh-CN" sz="2800" b="1" baseline="-25000">
                <a:solidFill>
                  <a:srgbClr val="CC0000"/>
                </a:solidFill>
                <a:effectLst/>
                <a:latin typeface="Times New Roman" panose="02020603050405020304" charset="0"/>
                <a:ea typeface="楷体_GB2312" charset="0"/>
                <a:cs typeface="楷体_GB2312" charset="0"/>
              </a:rPr>
              <a:t>B</a:t>
            </a:r>
            <a:r>
              <a:rPr lang="en-US" altLang="zh-CN" sz="2800" b="1">
                <a:solidFill>
                  <a:srgbClr val="CC0000"/>
                </a:solidFill>
                <a:effectLst/>
                <a:latin typeface="Times New Roman" panose="02020603050405020304" charset="0"/>
              </a:rPr>
              <a:t> </a:t>
            </a:r>
            <a:r>
              <a:rPr lang="zh-CN" altLang="en-US" sz="2800" b="1">
                <a:solidFill>
                  <a:srgbClr val="CC0000"/>
                </a:solidFill>
                <a:effectLst/>
                <a:latin typeface="Times New Roman" panose="02020603050405020304" charset="0"/>
              </a:rPr>
              <a:t>、 </a:t>
            </a:r>
            <a:r>
              <a:rPr lang="en-US" altLang="zh-CN" sz="2800" b="1" i="1">
                <a:solidFill>
                  <a:srgbClr val="CC0000"/>
                </a:solidFill>
                <a:effectLst/>
                <a:latin typeface="Times New Roman" panose="02020603050405020304" charset="0"/>
                <a:ea typeface="楷体_GB2312" charset="0"/>
                <a:cs typeface="楷体_GB2312" charset="0"/>
              </a:rPr>
              <a:t>I</a:t>
            </a:r>
            <a:r>
              <a:rPr lang="en-US" altLang="zh-CN" sz="2800" b="1" baseline="-25000">
                <a:solidFill>
                  <a:srgbClr val="CC0000"/>
                </a:solidFill>
                <a:effectLst/>
                <a:latin typeface="Times New Roman" panose="02020603050405020304" charset="0"/>
                <a:ea typeface="楷体_GB2312" charset="0"/>
                <a:cs typeface="楷体_GB2312" charset="0"/>
              </a:rPr>
              <a:t>C</a:t>
            </a:r>
            <a:r>
              <a:rPr lang="en-US" altLang="zh-CN" sz="2800" b="1">
                <a:solidFill>
                  <a:srgbClr val="CC0000"/>
                </a:solidFill>
                <a:effectLst/>
                <a:latin typeface="Times New Roman" panose="02020603050405020304" charset="0"/>
              </a:rPr>
              <a:t> </a:t>
            </a:r>
            <a:r>
              <a:rPr lang="zh-CN" altLang="en-US" sz="2800" b="1">
                <a:solidFill>
                  <a:srgbClr val="CC0000"/>
                </a:solidFill>
                <a:effectLst/>
                <a:latin typeface="Times New Roman" panose="02020603050405020304" charset="0"/>
              </a:rPr>
              <a:t>、 </a:t>
            </a:r>
            <a:r>
              <a:rPr lang="en-US" altLang="zh-CN" sz="2800" b="1" i="1">
                <a:solidFill>
                  <a:srgbClr val="CC0000"/>
                </a:solidFill>
                <a:effectLst/>
                <a:latin typeface="Times New Roman" panose="02020603050405020304" charset="0"/>
                <a:ea typeface="楷体_GB2312" charset="0"/>
                <a:cs typeface="楷体_GB2312" charset="0"/>
              </a:rPr>
              <a:t>U</a:t>
            </a:r>
            <a:r>
              <a:rPr lang="en-US" altLang="zh-CN" sz="2800" b="1" baseline="-25000">
                <a:solidFill>
                  <a:srgbClr val="CC0000"/>
                </a:solidFill>
                <a:effectLst/>
                <a:latin typeface="Times New Roman" panose="02020603050405020304" charset="0"/>
                <a:ea typeface="楷体_GB2312" charset="0"/>
                <a:cs typeface="楷体_GB2312" charset="0"/>
              </a:rPr>
              <a:t>CE</a:t>
            </a:r>
            <a:r>
              <a:rPr lang="en-US" altLang="zh-CN" sz="2800" b="1">
                <a:solidFill>
                  <a:srgbClr val="000099"/>
                </a:solidFill>
                <a:effectLst/>
                <a:latin typeface="Times New Roman" panose="02020603050405020304" charset="0"/>
              </a:rPr>
              <a:t> )</a:t>
            </a:r>
          </a:p>
        </p:txBody>
      </p:sp>
      <p:sp>
        <p:nvSpPr>
          <p:cNvPr id="71685" name="Rectangle 5" descr="40%"/>
          <p:cNvSpPr>
            <a:spLocks noChangeArrowheads="1"/>
          </p:cNvSpPr>
          <p:nvPr/>
        </p:nvSpPr>
        <p:spPr bwMode="auto">
          <a:xfrm>
            <a:off x="787400" y="1057275"/>
            <a:ext cx="7770813" cy="547688"/>
          </a:xfrm>
          <a:prstGeom prst="rect">
            <a:avLst/>
          </a:prstGeom>
          <a:pattFill prst="pct40">
            <a:fgClr>
              <a:srgbClr val="FFCCCC"/>
            </a:fgClr>
            <a:bgClr>
              <a:srgbClr val="FFFFFF"/>
            </a:bgClr>
          </a:pattFill>
          <a:ln w="28575">
            <a:solidFill>
              <a:schemeClr val="accent2"/>
            </a:solidFill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effectLst/>
                <a:latin typeface="Times New Roman" panose="02020603050405020304" charset="0"/>
                <a:sym typeface="Symbol" panose="05050102010706020507" charset="0"/>
              </a:rPr>
              <a:t>对直流信号电容 </a:t>
            </a:r>
            <a:r>
              <a:rPr lang="en-US" altLang="zh-CN" sz="2800" b="1" i="1">
                <a:solidFill>
                  <a:srgbClr val="FF0000"/>
                </a:solidFill>
                <a:effectLst/>
                <a:latin typeface="Times New Roman" panose="02020603050405020304" charset="0"/>
                <a:sym typeface="Symbol" panose="05050102010706020507" charset="0"/>
              </a:rPr>
              <a:t>C </a:t>
            </a:r>
            <a:r>
              <a:rPr lang="zh-CN" altLang="en-US" sz="2800" b="1">
                <a:solidFill>
                  <a:srgbClr val="FF0000"/>
                </a:solidFill>
                <a:effectLst/>
                <a:latin typeface="Times New Roman" panose="02020603050405020304" charset="0"/>
                <a:sym typeface="Symbol" panose="05050102010706020507" charset="0"/>
              </a:rPr>
              <a:t>可看作开路（即将电容断开）</a:t>
            </a:r>
          </a:p>
        </p:txBody>
      </p:sp>
      <p:sp>
        <p:nvSpPr>
          <p:cNvPr id="71686" name="AutoShape 6"/>
          <p:cNvSpPr>
            <a:spLocks noChangeArrowheads="1"/>
          </p:cNvSpPr>
          <p:nvPr/>
        </p:nvSpPr>
        <p:spPr bwMode="auto">
          <a:xfrm>
            <a:off x="579438" y="2552700"/>
            <a:ext cx="1020762" cy="520700"/>
          </a:xfrm>
          <a:prstGeom prst="wedgeRoundRectCallout">
            <a:avLst>
              <a:gd name="adj1" fmla="val 57620"/>
              <a:gd name="adj2" fmla="val 129880"/>
              <a:gd name="adj3" fmla="val 16667"/>
            </a:avLst>
          </a:prstGeom>
          <a:noFill/>
          <a:ln w="28575">
            <a:solidFill>
              <a:srgbClr val="339933"/>
            </a:solidFill>
            <a:miter lim="800000"/>
          </a:ln>
        </p:spPr>
        <p:txBody>
          <a:bodyPr anchor="ctr"/>
          <a:lstStyle/>
          <a:p>
            <a:pPr algn="ctr"/>
            <a:r>
              <a:rPr lang="zh-CN" altLang="en-US" sz="2800" b="1">
                <a:solidFill>
                  <a:srgbClr val="006600"/>
                </a:solidFill>
                <a:effectLst/>
                <a:latin typeface="Times New Roman" panose="02020603050405020304" charset="0"/>
                <a:ea typeface="楷体_GB2312" charset="0"/>
                <a:cs typeface="楷体_GB2312" charset="0"/>
              </a:rPr>
              <a:t>断开</a:t>
            </a:r>
          </a:p>
        </p:txBody>
      </p:sp>
      <p:sp>
        <p:nvSpPr>
          <p:cNvPr id="71687" name="AutoShape 7"/>
          <p:cNvSpPr>
            <a:spLocks noChangeArrowheads="1"/>
          </p:cNvSpPr>
          <p:nvPr/>
        </p:nvSpPr>
        <p:spPr bwMode="auto">
          <a:xfrm>
            <a:off x="4005263" y="2022475"/>
            <a:ext cx="1023937" cy="557213"/>
          </a:xfrm>
          <a:prstGeom prst="wedgeRoundRectCallout">
            <a:avLst>
              <a:gd name="adj1" fmla="val -74495"/>
              <a:gd name="adj2" fmla="val 87037"/>
              <a:gd name="adj3" fmla="val 16667"/>
            </a:avLst>
          </a:prstGeom>
          <a:noFill/>
          <a:ln w="28575">
            <a:solidFill>
              <a:srgbClr val="339933"/>
            </a:solidFill>
            <a:miter lim="800000"/>
          </a:ln>
        </p:spPr>
        <p:txBody>
          <a:bodyPr anchor="ctr"/>
          <a:lstStyle/>
          <a:p>
            <a:pPr algn="ctr"/>
            <a:r>
              <a:rPr lang="zh-CN" altLang="en-US" sz="2800" b="1">
                <a:solidFill>
                  <a:srgbClr val="006600"/>
                </a:solidFill>
                <a:effectLst/>
                <a:latin typeface="Times New Roman" panose="02020603050405020304" charset="0"/>
                <a:ea typeface="楷体_GB2312" charset="0"/>
                <a:cs typeface="楷体_GB2312" charset="0"/>
              </a:rPr>
              <a:t>断开</a:t>
            </a:r>
          </a:p>
        </p:txBody>
      </p:sp>
      <p:sp>
        <p:nvSpPr>
          <p:cNvPr id="71691" name="AutoShape 11"/>
          <p:cNvSpPr>
            <a:spLocks noChangeArrowheads="1"/>
          </p:cNvSpPr>
          <p:nvPr/>
        </p:nvSpPr>
        <p:spPr bwMode="auto">
          <a:xfrm>
            <a:off x="5029200" y="3186113"/>
            <a:ext cx="838200" cy="457200"/>
          </a:xfrm>
          <a:prstGeom prst="notchedRightArrow">
            <a:avLst>
              <a:gd name="adj1" fmla="val 50000"/>
              <a:gd name="adj2" fmla="val 45833"/>
            </a:avLst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lin ang="0" scaled="1"/>
          </a:gra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" name="Group 79"/>
          <p:cNvGrpSpPr/>
          <p:nvPr/>
        </p:nvGrpSpPr>
        <p:grpSpPr bwMode="auto">
          <a:xfrm>
            <a:off x="5638800" y="1789113"/>
            <a:ext cx="2971800" cy="3087687"/>
            <a:chOff x="3648" y="1031"/>
            <a:chExt cx="1872" cy="1945"/>
          </a:xfrm>
        </p:grpSpPr>
        <p:sp>
          <p:nvSpPr>
            <p:cNvPr id="16459" name="Rectangle 80"/>
            <p:cNvSpPr>
              <a:spLocks noChangeArrowheads="1"/>
            </p:cNvSpPr>
            <p:nvPr/>
          </p:nvSpPr>
          <p:spPr bwMode="auto">
            <a:xfrm>
              <a:off x="4979" y="1031"/>
              <a:ext cx="541" cy="28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+</a:t>
              </a:r>
              <a:r>
                <a:rPr lang="en-US" altLang="zh-CN" sz="2400" b="1" i="1"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U</a:t>
              </a:r>
              <a:r>
                <a:rPr lang="en-US" altLang="zh-CN" sz="2400" b="1" baseline="-25000"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CC</a:t>
              </a:r>
            </a:p>
          </p:txBody>
        </p:sp>
        <p:sp>
          <p:nvSpPr>
            <p:cNvPr id="71761" name="Line 81"/>
            <p:cNvSpPr>
              <a:spLocks noChangeShapeType="1"/>
            </p:cNvSpPr>
            <p:nvPr/>
          </p:nvSpPr>
          <p:spPr bwMode="auto">
            <a:xfrm flipV="1">
              <a:off x="3987" y="1750"/>
              <a:ext cx="0" cy="41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762" name="Line 82"/>
            <p:cNvSpPr>
              <a:spLocks noChangeShapeType="1"/>
            </p:cNvSpPr>
            <p:nvPr/>
          </p:nvSpPr>
          <p:spPr bwMode="auto">
            <a:xfrm rot="16200000" flipH="1">
              <a:off x="3842" y="1295"/>
              <a:ext cx="29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6462" name="Group 83"/>
            <p:cNvGrpSpPr/>
            <p:nvPr/>
          </p:nvGrpSpPr>
          <p:grpSpPr bwMode="auto">
            <a:xfrm>
              <a:off x="4500" y="1966"/>
              <a:ext cx="156" cy="384"/>
              <a:chOff x="4500" y="2064"/>
              <a:chExt cx="156" cy="384"/>
            </a:xfrm>
          </p:grpSpPr>
          <p:sp>
            <p:nvSpPr>
              <p:cNvPr id="71764" name="Line 84"/>
              <p:cNvSpPr>
                <a:spLocks noChangeShapeType="1"/>
              </p:cNvSpPr>
              <p:nvPr/>
            </p:nvSpPr>
            <p:spPr bwMode="auto">
              <a:xfrm>
                <a:off x="4500" y="2088"/>
                <a:ext cx="0" cy="26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1765" name="Line 85"/>
              <p:cNvSpPr>
                <a:spLocks noChangeShapeType="1"/>
              </p:cNvSpPr>
              <p:nvPr/>
            </p:nvSpPr>
            <p:spPr bwMode="auto">
              <a:xfrm>
                <a:off x="4500" y="2264"/>
                <a:ext cx="156" cy="1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sm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1766" name="Line 86"/>
              <p:cNvSpPr>
                <a:spLocks noChangeShapeType="1"/>
              </p:cNvSpPr>
              <p:nvPr/>
            </p:nvSpPr>
            <p:spPr bwMode="auto">
              <a:xfrm flipV="1">
                <a:off x="4500" y="2064"/>
                <a:ext cx="137" cy="12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71767" name="Line 87"/>
            <p:cNvSpPr>
              <a:spLocks noChangeShapeType="1"/>
            </p:cNvSpPr>
            <p:nvPr/>
          </p:nvSpPr>
          <p:spPr bwMode="auto">
            <a:xfrm>
              <a:off x="4642" y="2304"/>
              <a:ext cx="0" cy="6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464" name="Text Box 88"/>
            <p:cNvSpPr txBox="1">
              <a:spLocks noChangeArrowheads="1"/>
            </p:cNvSpPr>
            <p:nvPr/>
          </p:nvSpPr>
          <p:spPr bwMode="auto">
            <a:xfrm>
              <a:off x="3648" y="1469"/>
              <a:ext cx="328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>
                  <a:solidFill>
                    <a:schemeClr val="tx1"/>
                  </a:solidFill>
                  <a:effectLst/>
                  <a:ea typeface="楷体_GB2312" charset="0"/>
                  <a:cs typeface="楷体_GB2312" charset="0"/>
                </a:rPr>
                <a:t>R</a:t>
              </a:r>
              <a:r>
                <a:rPr lang="en-US" altLang="zh-CN" b="1" baseline="-25000">
                  <a:solidFill>
                    <a:schemeClr val="tx1"/>
                  </a:solidFill>
                  <a:effectLst/>
                  <a:ea typeface="楷体_GB2312" charset="0"/>
                  <a:cs typeface="楷体_GB2312" charset="0"/>
                </a:rPr>
                <a:t>B</a:t>
              </a:r>
            </a:p>
          </p:txBody>
        </p:sp>
        <p:sp>
          <p:nvSpPr>
            <p:cNvPr id="71769" name="Rectangle 89"/>
            <p:cNvSpPr>
              <a:spLocks noChangeArrowheads="1"/>
            </p:cNvSpPr>
            <p:nvPr/>
          </p:nvSpPr>
          <p:spPr bwMode="auto">
            <a:xfrm>
              <a:off x="4593" y="1392"/>
              <a:ext cx="92" cy="30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770" name="Rectangle 90"/>
            <p:cNvSpPr>
              <a:spLocks noChangeArrowheads="1"/>
            </p:cNvSpPr>
            <p:nvPr/>
          </p:nvSpPr>
          <p:spPr bwMode="auto">
            <a:xfrm>
              <a:off x="3940" y="1440"/>
              <a:ext cx="92" cy="30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467" name="Text Box 91"/>
            <p:cNvSpPr txBox="1">
              <a:spLocks noChangeArrowheads="1"/>
            </p:cNvSpPr>
            <p:nvPr/>
          </p:nvSpPr>
          <p:spPr bwMode="auto">
            <a:xfrm>
              <a:off x="4279" y="1298"/>
              <a:ext cx="334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>
                  <a:solidFill>
                    <a:schemeClr val="tx1"/>
                  </a:solidFill>
                  <a:effectLst/>
                  <a:ea typeface="楷体_GB2312" charset="0"/>
                  <a:cs typeface="楷体_GB2312" charset="0"/>
                </a:rPr>
                <a:t>R</a:t>
              </a:r>
              <a:r>
                <a:rPr lang="en-US" altLang="zh-CN" b="1" baseline="-25000">
                  <a:solidFill>
                    <a:schemeClr val="tx1"/>
                  </a:solidFill>
                  <a:effectLst/>
                  <a:ea typeface="楷体_GB2312" charset="0"/>
                  <a:cs typeface="楷体_GB2312" charset="0"/>
                </a:rPr>
                <a:t>C</a:t>
              </a:r>
            </a:p>
          </p:txBody>
        </p:sp>
        <p:sp>
          <p:nvSpPr>
            <p:cNvPr id="16468" name="Text Box 92"/>
            <p:cNvSpPr txBox="1">
              <a:spLocks noChangeArrowheads="1"/>
            </p:cNvSpPr>
            <p:nvPr/>
          </p:nvSpPr>
          <p:spPr bwMode="auto">
            <a:xfrm>
              <a:off x="4535" y="1987"/>
              <a:ext cx="242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effectLst/>
                  <a:ea typeface="楷体_GB2312" charset="0"/>
                  <a:cs typeface="楷体_GB2312" charset="0"/>
                </a:rPr>
                <a:t>T</a:t>
              </a:r>
            </a:p>
          </p:txBody>
        </p:sp>
        <p:sp>
          <p:nvSpPr>
            <p:cNvPr id="71773" name="Line 93"/>
            <p:cNvSpPr>
              <a:spLocks noChangeShapeType="1"/>
            </p:cNvSpPr>
            <p:nvPr/>
          </p:nvSpPr>
          <p:spPr bwMode="auto">
            <a:xfrm flipV="1">
              <a:off x="3993" y="2137"/>
              <a:ext cx="50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470" name="Text Box 94"/>
            <p:cNvSpPr txBox="1">
              <a:spLocks noChangeArrowheads="1"/>
            </p:cNvSpPr>
            <p:nvPr/>
          </p:nvSpPr>
          <p:spPr bwMode="auto">
            <a:xfrm>
              <a:off x="4277" y="2056"/>
              <a:ext cx="367" cy="2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  <a:effectLst/>
                </a:rPr>
                <a:t>+</a:t>
              </a:r>
            </a:p>
          </p:txBody>
        </p:sp>
        <p:sp>
          <p:nvSpPr>
            <p:cNvPr id="16471" name="Text Box 95"/>
            <p:cNvSpPr txBox="1">
              <a:spLocks noChangeArrowheads="1"/>
            </p:cNvSpPr>
            <p:nvPr/>
          </p:nvSpPr>
          <p:spPr bwMode="auto">
            <a:xfrm>
              <a:off x="4720" y="1805"/>
              <a:ext cx="366" cy="2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  <a:effectLst/>
                </a:rPr>
                <a:t>+</a:t>
              </a:r>
            </a:p>
          </p:txBody>
        </p:sp>
        <p:sp>
          <p:nvSpPr>
            <p:cNvPr id="71776" name="Rectangle 96"/>
            <p:cNvSpPr>
              <a:spLocks noChangeArrowheads="1"/>
            </p:cNvSpPr>
            <p:nvPr/>
          </p:nvSpPr>
          <p:spPr bwMode="auto">
            <a:xfrm>
              <a:off x="4429" y="2361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>
                  <a:solidFill>
                    <a:srgbClr val="FF00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panose="02020603050405020304" charset="0"/>
                  <a:ea typeface="楷体_GB2312" charset="0"/>
                  <a:cs typeface="楷体_GB2312" charset="0"/>
                </a:rPr>
                <a:t>–</a:t>
              </a:r>
            </a:p>
          </p:txBody>
        </p:sp>
        <p:sp>
          <p:nvSpPr>
            <p:cNvPr id="16473" name="Rectangle 97"/>
            <p:cNvSpPr>
              <a:spLocks noChangeArrowheads="1"/>
            </p:cNvSpPr>
            <p:nvPr/>
          </p:nvSpPr>
          <p:spPr bwMode="auto">
            <a:xfrm>
              <a:off x="4192" y="2211"/>
              <a:ext cx="483" cy="289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 i="1">
                  <a:solidFill>
                    <a:srgbClr val="2E1FE9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U</a:t>
              </a:r>
              <a:r>
                <a:rPr lang="en-US" altLang="zh-CN" sz="2400" b="1" baseline="-25000">
                  <a:solidFill>
                    <a:srgbClr val="2E1FE9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BE</a:t>
              </a:r>
            </a:p>
          </p:txBody>
        </p:sp>
        <p:sp>
          <p:nvSpPr>
            <p:cNvPr id="16474" name="Rectangle 98"/>
            <p:cNvSpPr>
              <a:spLocks noChangeArrowheads="1"/>
            </p:cNvSpPr>
            <p:nvPr/>
          </p:nvSpPr>
          <p:spPr bwMode="auto">
            <a:xfrm>
              <a:off x="4640" y="2082"/>
              <a:ext cx="483" cy="289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 i="1">
                  <a:solidFill>
                    <a:srgbClr val="2E1FE9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U</a:t>
              </a:r>
              <a:r>
                <a:rPr lang="en-US" altLang="zh-CN" sz="2400" b="1" baseline="-25000">
                  <a:solidFill>
                    <a:srgbClr val="2E1FE9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CE</a:t>
              </a:r>
            </a:p>
          </p:txBody>
        </p:sp>
        <p:sp>
          <p:nvSpPr>
            <p:cNvPr id="16475" name="Rectangle 99"/>
            <p:cNvSpPr>
              <a:spLocks noChangeArrowheads="1"/>
            </p:cNvSpPr>
            <p:nvPr/>
          </p:nvSpPr>
          <p:spPr bwMode="auto">
            <a:xfrm>
              <a:off x="4715" y="2268"/>
              <a:ext cx="210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–</a:t>
              </a:r>
            </a:p>
          </p:txBody>
        </p:sp>
        <p:sp>
          <p:nvSpPr>
            <p:cNvPr id="71780" name="Line 100"/>
            <p:cNvSpPr>
              <a:spLocks noChangeShapeType="1"/>
            </p:cNvSpPr>
            <p:nvPr/>
          </p:nvSpPr>
          <p:spPr bwMode="auto">
            <a:xfrm>
              <a:off x="4574" y="1674"/>
              <a:ext cx="2" cy="31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sm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477" name="Rectangle 101"/>
            <p:cNvSpPr>
              <a:spLocks noChangeArrowheads="1"/>
            </p:cNvSpPr>
            <p:nvPr/>
          </p:nvSpPr>
          <p:spPr bwMode="auto">
            <a:xfrm>
              <a:off x="4222" y="1632"/>
              <a:ext cx="483" cy="289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 i="1">
                  <a:solidFill>
                    <a:srgbClr val="2E1FE9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I</a:t>
              </a:r>
              <a:r>
                <a:rPr lang="en-US" altLang="zh-CN" sz="2400" b="1" baseline="-25000">
                  <a:solidFill>
                    <a:srgbClr val="2E1FE9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C</a:t>
              </a:r>
            </a:p>
          </p:txBody>
        </p:sp>
        <p:sp>
          <p:nvSpPr>
            <p:cNvPr id="71782" name="Line 102"/>
            <p:cNvSpPr>
              <a:spLocks noChangeShapeType="1"/>
            </p:cNvSpPr>
            <p:nvPr/>
          </p:nvSpPr>
          <p:spPr bwMode="auto">
            <a:xfrm>
              <a:off x="4100" y="2064"/>
              <a:ext cx="31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sm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479" name="Rectangle 103"/>
            <p:cNvSpPr>
              <a:spLocks noChangeArrowheads="1"/>
            </p:cNvSpPr>
            <p:nvPr/>
          </p:nvSpPr>
          <p:spPr bwMode="auto">
            <a:xfrm>
              <a:off x="3987" y="1776"/>
              <a:ext cx="483" cy="289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 i="1">
                  <a:solidFill>
                    <a:srgbClr val="2E1FE9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I</a:t>
              </a:r>
              <a:r>
                <a:rPr lang="en-US" altLang="zh-CN" sz="2400" b="1" baseline="-25000">
                  <a:solidFill>
                    <a:srgbClr val="2E1FE9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B</a:t>
              </a:r>
            </a:p>
          </p:txBody>
        </p:sp>
        <p:sp>
          <p:nvSpPr>
            <p:cNvPr id="71784" name="Oval 104"/>
            <p:cNvSpPr>
              <a:spLocks noChangeArrowheads="1"/>
            </p:cNvSpPr>
            <p:nvPr/>
          </p:nvSpPr>
          <p:spPr bwMode="auto">
            <a:xfrm>
              <a:off x="4937" y="1142"/>
              <a:ext cx="56" cy="5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785" name="Line 105"/>
            <p:cNvSpPr>
              <a:spLocks noChangeShapeType="1"/>
            </p:cNvSpPr>
            <p:nvPr/>
          </p:nvSpPr>
          <p:spPr bwMode="auto">
            <a:xfrm>
              <a:off x="4552" y="2968"/>
              <a:ext cx="189" cy="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786" name="Line 106"/>
            <p:cNvSpPr>
              <a:spLocks noChangeShapeType="1"/>
            </p:cNvSpPr>
            <p:nvPr/>
          </p:nvSpPr>
          <p:spPr bwMode="auto">
            <a:xfrm>
              <a:off x="3984" y="1152"/>
              <a:ext cx="9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787" name="Line 107"/>
            <p:cNvSpPr>
              <a:spLocks noChangeShapeType="1"/>
            </p:cNvSpPr>
            <p:nvPr/>
          </p:nvSpPr>
          <p:spPr bwMode="auto">
            <a:xfrm>
              <a:off x="4633" y="1152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788" name="Line 108"/>
            <p:cNvSpPr>
              <a:spLocks noChangeShapeType="1"/>
            </p:cNvSpPr>
            <p:nvPr/>
          </p:nvSpPr>
          <p:spPr bwMode="auto">
            <a:xfrm>
              <a:off x="4645" y="1693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789" name="Line 109"/>
            <p:cNvSpPr>
              <a:spLocks noChangeShapeType="1"/>
            </p:cNvSpPr>
            <p:nvPr/>
          </p:nvSpPr>
          <p:spPr bwMode="auto">
            <a:xfrm>
              <a:off x="4720" y="2490"/>
              <a:ext cx="2" cy="31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sm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486" name="Rectangle 110"/>
            <p:cNvSpPr>
              <a:spLocks noChangeArrowheads="1"/>
            </p:cNvSpPr>
            <p:nvPr/>
          </p:nvSpPr>
          <p:spPr bwMode="auto">
            <a:xfrm>
              <a:off x="4608" y="2496"/>
              <a:ext cx="483" cy="289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 i="1">
                  <a:solidFill>
                    <a:srgbClr val="2E1FE9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I</a:t>
              </a:r>
              <a:r>
                <a:rPr lang="en-US" altLang="zh-CN" sz="2400" b="1" baseline="-25000">
                  <a:solidFill>
                    <a:srgbClr val="2E1FE9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E</a:t>
              </a:r>
            </a:p>
          </p:txBody>
        </p:sp>
      </p:grpSp>
      <p:grpSp>
        <p:nvGrpSpPr>
          <p:cNvPr id="16394" name="Group 176"/>
          <p:cNvGrpSpPr/>
          <p:nvPr/>
        </p:nvGrpSpPr>
        <p:grpSpPr bwMode="auto">
          <a:xfrm>
            <a:off x="533400" y="1597025"/>
            <a:ext cx="4611688" cy="3736975"/>
            <a:chOff x="336" y="1006"/>
            <a:chExt cx="2905" cy="2354"/>
          </a:xfrm>
        </p:grpSpPr>
        <p:sp>
          <p:nvSpPr>
            <p:cNvPr id="71792" name="Line 112"/>
            <p:cNvSpPr>
              <a:spLocks noChangeShapeType="1"/>
            </p:cNvSpPr>
            <p:nvPr/>
          </p:nvSpPr>
          <p:spPr bwMode="auto">
            <a:xfrm flipH="1" flipV="1">
              <a:off x="2024" y="1157"/>
              <a:ext cx="0" cy="17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793" name="Line 113"/>
            <p:cNvSpPr>
              <a:spLocks noChangeShapeType="1"/>
            </p:cNvSpPr>
            <p:nvPr/>
          </p:nvSpPr>
          <p:spPr bwMode="auto">
            <a:xfrm flipV="1">
              <a:off x="1392" y="1152"/>
              <a:ext cx="12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397" name="Rectangle 114"/>
            <p:cNvSpPr>
              <a:spLocks noChangeArrowheads="1"/>
            </p:cNvSpPr>
            <p:nvPr/>
          </p:nvSpPr>
          <p:spPr bwMode="auto">
            <a:xfrm>
              <a:off x="2610" y="1006"/>
              <a:ext cx="631" cy="289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 i="1"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+U</a:t>
              </a:r>
              <a:r>
                <a:rPr lang="en-US" altLang="zh-CN" sz="2400" b="1" baseline="-25000"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CC</a:t>
              </a:r>
            </a:p>
          </p:txBody>
        </p:sp>
        <p:sp>
          <p:nvSpPr>
            <p:cNvPr id="16398" name="Text Box 115"/>
            <p:cNvSpPr txBox="1">
              <a:spLocks noChangeArrowheads="1"/>
            </p:cNvSpPr>
            <p:nvPr/>
          </p:nvSpPr>
          <p:spPr bwMode="auto">
            <a:xfrm>
              <a:off x="336" y="2330"/>
              <a:ext cx="368" cy="288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>
                  <a:solidFill>
                    <a:schemeClr val="tx1"/>
                  </a:solidFill>
                  <a:effectLst/>
                  <a:ea typeface="楷体_GB2312" charset="0"/>
                  <a:cs typeface="楷体_GB2312" charset="0"/>
                </a:rPr>
                <a:t>R</a:t>
              </a:r>
              <a:r>
                <a:rPr lang="en-US" altLang="zh-CN" b="1" baseline="-25000">
                  <a:solidFill>
                    <a:schemeClr val="tx1"/>
                  </a:solidFill>
                  <a:effectLst/>
                  <a:ea typeface="楷体_GB2312" charset="0"/>
                  <a:cs typeface="楷体_GB2312" charset="0"/>
                </a:rPr>
                <a:t>S</a:t>
              </a:r>
            </a:p>
          </p:txBody>
        </p:sp>
        <p:sp>
          <p:nvSpPr>
            <p:cNvPr id="16399" name="Text Box 116"/>
            <p:cNvSpPr txBox="1">
              <a:spLocks noChangeArrowheads="1"/>
            </p:cNvSpPr>
            <p:nvPr/>
          </p:nvSpPr>
          <p:spPr bwMode="auto">
            <a:xfrm>
              <a:off x="378" y="2810"/>
              <a:ext cx="259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>
                  <a:solidFill>
                    <a:srgbClr val="2E1FE9"/>
                  </a:solidFill>
                  <a:effectLst/>
                  <a:ea typeface="楷体_GB2312" charset="0"/>
                  <a:cs typeface="楷体_GB2312" charset="0"/>
                </a:rPr>
                <a:t>e</a:t>
              </a:r>
              <a:r>
                <a:rPr lang="en-US" altLang="zh-CN" b="1" baseline="-25000">
                  <a:solidFill>
                    <a:srgbClr val="2E1FE9"/>
                  </a:solidFill>
                  <a:effectLst/>
                  <a:ea typeface="楷体_GB2312" charset="0"/>
                  <a:cs typeface="楷体_GB2312" charset="0"/>
                </a:rPr>
                <a:t>s</a:t>
              </a:r>
            </a:p>
          </p:txBody>
        </p:sp>
        <p:sp>
          <p:nvSpPr>
            <p:cNvPr id="71797" name="Line 117"/>
            <p:cNvSpPr>
              <a:spLocks noChangeShapeType="1"/>
            </p:cNvSpPr>
            <p:nvPr/>
          </p:nvSpPr>
          <p:spPr bwMode="auto">
            <a:xfrm flipV="1">
              <a:off x="1392" y="1885"/>
              <a:ext cx="0" cy="3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798" name="Line 118"/>
            <p:cNvSpPr>
              <a:spLocks noChangeShapeType="1"/>
            </p:cNvSpPr>
            <p:nvPr/>
          </p:nvSpPr>
          <p:spPr bwMode="auto">
            <a:xfrm rot="5400000">
              <a:off x="1176" y="1368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799" name="Line 119"/>
            <p:cNvSpPr>
              <a:spLocks noChangeShapeType="1"/>
            </p:cNvSpPr>
            <p:nvPr/>
          </p:nvSpPr>
          <p:spPr bwMode="auto">
            <a:xfrm>
              <a:off x="1880" y="2096"/>
              <a:ext cx="0" cy="26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800" name="Line 120"/>
            <p:cNvSpPr>
              <a:spLocks noChangeShapeType="1"/>
            </p:cNvSpPr>
            <p:nvPr/>
          </p:nvSpPr>
          <p:spPr bwMode="auto">
            <a:xfrm rot="-266974">
              <a:off x="1882" y="2259"/>
              <a:ext cx="137" cy="13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sm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801" name="Line 121"/>
            <p:cNvSpPr>
              <a:spLocks noChangeShapeType="1"/>
            </p:cNvSpPr>
            <p:nvPr/>
          </p:nvSpPr>
          <p:spPr bwMode="auto">
            <a:xfrm flipV="1">
              <a:off x="1880" y="2064"/>
              <a:ext cx="137" cy="12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802" name="Line 122"/>
            <p:cNvSpPr>
              <a:spLocks noChangeShapeType="1"/>
            </p:cNvSpPr>
            <p:nvPr/>
          </p:nvSpPr>
          <p:spPr bwMode="auto">
            <a:xfrm flipV="1">
              <a:off x="693" y="3198"/>
              <a:ext cx="199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406" name="Text Box 123"/>
            <p:cNvSpPr txBox="1">
              <a:spLocks noChangeArrowheads="1"/>
            </p:cNvSpPr>
            <p:nvPr/>
          </p:nvSpPr>
          <p:spPr bwMode="auto">
            <a:xfrm>
              <a:off x="1056" y="1488"/>
              <a:ext cx="328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>
                  <a:solidFill>
                    <a:schemeClr val="tx1"/>
                  </a:solidFill>
                  <a:effectLst/>
                  <a:ea typeface="楷体_GB2312" charset="0"/>
                  <a:cs typeface="楷体_GB2312" charset="0"/>
                </a:rPr>
                <a:t>R</a:t>
              </a:r>
              <a:r>
                <a:rPr lang="en-US" altLang="zh-CN" b="1" baseline="-25000">
                  <a:solidFill>
                    <a:schemeClr val="tx1"/>
                  </a:solidFill>
                  <a:effectLst/>
                  <a:ea typeface="楷体_GB2312" charset="0"/>
                  <a:cs typeface="楷体_GB2312" charset="0"/>
                </a:rPr>
                <a:t>B</a:t>
              </a:r>
            </a:p>
          </p:txBody>
        </p:sp>
        <p:sp>
          <p:nvSpPr>
            <p:cNvPr id="71804" name="Rectangle 124"/>
            <p:cNvSpPr>
              <a:spLocks noChangeArrowheads="1"/>
            </p:cNvSpPr>
            <p:nvPr/>
          </p:nvSpPr>
          <p:spPr bwMode="auto">
            <a:xfrm>
              <a:off x="1973" y="1328"/>
              <a:ext cx="92" cy="30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805" name="Rectangle 125"/>
            <p:cNvSpPr>
              <a:spLocks noChangeArrowheads="1"/>
            </p:cNvSpPr>
            <p:nvPr/>
          </p:nvSpPr>
          <p:spPr bwMode="auto">
            <a:xfrm>
              <a:off x="1344" y="1584"/>
              <a:ext cx="92" cy="30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6409" name="Group 126"/>
            <p:cNvGrpSpPr/>
            <p:nvPr/>
          </p:nvGrpSpPr>
          <p:grpSpPr bwMode="auto">
            <a:xfrm>
              <a:off x="1031" y="2106"/>
              <a:ext cx="67" cy="245"/>
              <a:chOff x="3454" y="2018"/>
              <a:chExt cx="96" cy="328"/>
            </a:xfrm>
          </p:grpSpPr>
          <p:sp>
            <p:nvSpPr>
              <p:cNvPr id="71807" name="Line 127"/>
              <p:cNvSpPr>
                <a:spLocks noChangeShapeType="1"/>
              </p:cNvSpPr>
              <p:nvPr/>
            </p:nvSpPr>
            <p:spPr bwMode="auto">
              <a:xfrm>
                <a:off x="3454" y="2018"/>
                <a:ext cx="0" cy="32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1808" name="Line 128"/>
              <p:cNvSpPr>
                <a:spLocks noChangeShapeType="1"/>
              </p:cNvSpPr>
              <p:nvPr/>
            </p:nvSpPr>
            <p:spPr bwMode="auto">
              <a:xfrm>
                <a:off x="3550" y="2018"/>
                <a:ext cx="0" cy="32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71809" name="Line 129"/>
            <p:cNvSpPr>
              <a:spLocks noChangeShapeType="1"/>
            </p:cNvSpPr>
            <p:nvPr/>
          </p:nvSpPr>
          <p:spPr bwMode="auto">
            <a:xfrm flipV="1">
              <a:off x="693" y="2230"/>
              <a:ext cx="3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6411" name="Group 130"/>
            <p:cNvGrpSpPr/>
            <p:nvPr/>
          </p:nvGrpSpPr>
          <p:grpSpPr bwMode="auto">
            <a:xfrm flipH="1">
              <a:off x="2327" y="1681"/>
              <a:ext cx="67" cy="245"/>
              <a:chOff x="3454" y="2018"/>
              <a:chExt cx="96" cy="328"/>
            </a:xfrm>
          </p:grpSpPr>
          <p:sp>
            <p:nvSpPr>
              <p:cNvPr id="71811" name="Line 131"/>
              <p:cNvSpPr>
                <a:spLocks noChangeShapeType="1"/>
              </p:cNvSpPr>
              <p:nvPr/>
            </p:nvSpPr>
            <p:spPr bwMode="auto">
              <a:xfrm>
                <a:off x="3454" y="2018"/>
                <a:ext cx="0" cy="32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1812" name="Line 132"/>
              <p:cNvSpPr>
                <a:spLocks noChangeShapeType="1"/>
              </p:cNvSpPr>
              <p:nvPr/>
            </p:nvSpPr>
            <p:spPr bwMode="auto">
              <a:xfrm>
                <a:off x="3550" y="2018"/>
                <a:ext cx="0" cy="32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71813" name="Line 133"/>
            <p:cNvSpPr>
              <a:spLocks noChangeShapeType="1"/>
            </p:cNvSpPr>
            <p:nvPr/>
          </p:nvSpPr>
          <p:spPr bwMode="auto">
            <a:xfrm flipH="1">
              <a:off x="2394" y="1788"/>
              <a:ext cx="29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814" name="Line 134"/>
            <p:cNvSpPr>
              <a:spLocks noChangeShapeType="1"/>
            </p:cNvSpPr>
            <p:nvPr/>
          </p:nvSpPr>
          <p:spPr bwMode="auto">
            <a:xfrm flipV="1">
              <a:off x="2016" y="1789"/>
              <a:ext cx="31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414" name="Text Box 135"/>
            <p:cNvSpPr txBox="1">
              <a:spLocks noChangeArrowheads="1"/>
            </p:cNvSpPr>
            <p:nvPr/>
          </p:nvSpPr>
          <p:spPr bwMode="auto">
            <a:xfrm>
              <a:off x="1659" y="1306"/>
              <a:ext cx="334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>
                  <a:solidFill>
                    <a:schemeClr val="tx1"/>
                  </a:solidFill>
                  <a:effectLst/>
                  <a:ea typeface="楷体_GB2312" charset="0"/>
                  <a:cs typeface="楷体_GB2312" charset="0"/>
                </a:rPr>
                <a:t>R</a:t>
              </a:r>
              <a:r>
                <a:rPr lang="en-US" altLang="zh-CN" b="1" baseline="-25000">
                  <a:solidFill>
                    <a:schemeClr val="tx1"/>
                  </a:solidFill>
                  <a:effectLst/>
                  <a:ea typeface="楷体_GB2312" charset="0"/>
                  <a:cs typeface="楷体_GB2312" charset="0"/>
                </a:rPr>
                <a:t>C</a:t>
              </a:r>
            </a:p>
          </p:txBody>
        </p:sp>
        <p:sp>
          <p:nvSpPr>
            <p:cNvPr id="16415" name="Text Box 136"/>
            <p:cNvSpPr txBox="1">
              <a:spLocks noChangeArrowheads="1"/>
            </p:cNvSpPr>
            <p:nvPr/>
          </p:nvSpPr>
          <p:spPr bwMode="auto">
            <a:xfrm>
              <a:off x="935" y="1806"/>
              <a:ext cx="306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>
                  <a:effectLst/>
                  <a:ea typeface="楷体_GB2312" charset="0"/>
                  <a:cs typeface="楷体_GB2312" charset="0"/>
                </a:rPr>
                <a:t>C</a:t>
              </a:r>
              <a:r>
                <a:rPr lang="en-US" altLang="zh-CN" b="1" baseline="-25000">
                  <a:effectLst/>
                  <a:ea typeface="楷体_GB2312" charset="0"/>
                  <a:cs typeface="楷体_GB2312" charset="0"/>
                </a:rPr>
                <a:t>1</a:t>
              </a:r>
              <a:endParaRPr lang="en-US" altLang="zh-CN" b="1">
                <a:effectLst/>
                <a:ea typeface="楷体_GB2312" charset="0"/>
                <a:cs typeface="楷体_GB2312" charset="0"/>
              </a:endParaRPr>
            </a:p>
          </p:txBody>
        </p:sp>
        <p:sp>
          <p:nvSpPr>
            <p:cNvPr id="16416" name="Text Box 137"/>
            <p:cNvSpPr txBox="1">
              <a:spLocks noChangeArrowheads="1"/>
            </p:cNvSpPr>
            <p:nvPr/>
          </p:nvSpPr>
          <p:spPr bwMode="auto">
            <a:xfrm>
              <a:off x="2243" y="1423"/>
              <a:ext cx="306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>
                  <a:effectLst/>
                  <a:ea typeface="楷体_GB2312" charset="0"/>
                  <a:cs typeface="楷体_GB2312" charset="0"/>
                </a:rPr>
                <a:t>C</a:t>
              </a:r>
              <a:r>
                <a:rPr lang="en-US" altLang="zh-CN" b="1" baseline="-25000">
                  <a:effectLst/>
                  <a:ea typeface="楷体_GB2312" charset="0"/>
                  <a:cs typeface="楷体_GB2312" charset="0"/>
                </a:rPr>
                <a:t>2</a:t>
              </a:r>
              <a:endParaRPr lang="en-US" altLang="zh-CN" b="1">
                <a:effectLst/>
                <a:ea typeface="楷体_GB2312" charset="0"/>
                <a:cs typeface="楷体_GB2312" charset="0"/>
              </a:endParaRPr>
            </a:p>
          </p:txBody>
        </p:sp>
        <p:sp>
          <p:nvSpPr>
            <p:cNvPr id="16417" name="Text Box 138"/>
            <p:cNvSpPr txBox="1">
              <a:spLocks noChangeArrowheads="1"/>
            </p:cNvSpPr>
            <p:nvPr/>
          </p:nvSpPr>
          <p:spPr bwMode="auto">
            <a:xfrm>
              <a:off x="1920" y="2093"/>
              <a:ext cx="242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effectLst/>
                  <a:ea typeface="楷体_GB2312" charset="0"/>
                  <a:cs typeface="楷体_GB2312" charset="0"/>
                </a:rPr>
                <a:t>T</a:t>
              </a:r>
            </a:p>
          </p:txBody>
        </p:sp>
        <p:sp>
          <p:nvSpPr>
            <p:cNvPr id="16418" name="Text Box 139"/>
            <p:cNvSpPr txBox="1">
              <a:spLocks noChangeArrowheads="1"/>
            </p:cNvSpPr>
            <p:nvPr/>
          </p:nvSpPr>
          <p:spPr bwMode="auto">
            <a:xfrm>
              <a:off x="1086" y="1993"/>
              <a:ext cx="367" cy="2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effectLst/>
                </a:rPr>
                <a:t>+</a:t>
              </a:r>
            </a:p>
          </p:txBody>
        </p:sp>
        <p:sp>
          <p:nvSpPr>
            <p:cNvPr id="16419" name="Text Box 140"/>
            <p:cNvSpPr txBox="1">
              <a:spLocks noChangeArrowheads="1"/>
            </p:cNvSpPr>
            <p:nvPr/>
          </p:nvSpPr>
          <p:spPr bwMode="auto">
            <a:xfrm>
              <a:off x="2142" y="1551"/>
              <a:ext cx="367" cy="2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effectLst/>
                </a:rPr>
                <a:t>+</a:t>
              </a:r>
            </a:p>
          </p:txBody>
        </p:sp>
        <p:sp>
          <p:nvSpPr>
            <p:cNvPr id="71821" name="Line 141"/>
            <p:cNvSpPr>
              <a:spLocks noChangeShapeType="1"/>
            </p:cNvSpPr>
            <p:nvPr/>
          </p:nvSpPr>
          <p:spPr bwMode="auto">
            <a:xfrm>
              <a:off x="693" y="2652"/>
              <a:ext cx="0" cy="5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822" name="Rectangle 142"/>
            <p:cNvSpPr>
              <a:spLocks noChangeArrowheads="1"/>
            </p:cNvSpPr>
            <p:nvPr/>
          </p:nvSpPr>
          <p:spPr bwMode="auto">
            <a:xfrm>
              <a:off x="649" y="2355"/>
              <a:ext cx="92" cy="30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823" name="Oval 143"/>
            <p:cNvSpPr>
              <a:spLocks noChangeArrowheads="1"/>
            </p:cNvSpPr>
            <p:nvPr/>
          </p:nvSpPr>
          <p:spPr bwMode="auto">
            <a:xfrm>
              <a:off x="576" y="2876"/>
              <a:ext cx="227" cy="22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423" name="Text Box 144"/>
            <p:cNvSpPr txBox="1">
              <a:spLocks noChangeArrowheads="1"/>
            </p:cNvSpPr>
            <p:nvPr/>
          </p:nvSpPr>
          <p:spPr bwMode="auto">
            <a:xfrm>
              <a:off x="526" y="2644"/>
              <a:ext cx="222" cy="288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  <a:effectLst/>
                  <a:ea typeface="楷体_GB2312" charset="0"/>
                  <a:cs typeface="楷体_GB2312" charset="0"/>
                </a:rPr>
                <a:t>+</a:t>
              </a:r>
            </a:p>
          </p:txBody>
        </p:sp>
        <p:sp>
          <p:nvSpPr>
            <p:cNvPr id="16424" name="Text Box 145"/>
            <p:cNvSpPr txBox="1">
              <a:spLocks noChangeArrowheads="1"/>
            </p:cNvSpPr>
            <p:nvPr/>
          </p:nvSpPr>
          <p:spPr bwMode="auto">
            <a:xfrm>
              <a:off x="526" y="2990"/>
              <a:ext cx="134" cy="288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  <a:effectLst/>
                  <a:ea typeface="楷体_GB2312" charset="0"/>
                  <a:cs typeface="楷体_GB2312" charset="0"/>
                </a:rPr>
                <a:t>–</a:t>
              </a:r>
            </a:p>
          </p:txBody>
        </p:sp>
        <p:sp>
          <p:nvSpPr>
            <p:cNvPr id="71826" name="Line 146"/>
            <p:cNvSpPr>
              <a:spLocks noChangeShapeType="1"/>
            </p:cNvSpPr>
            <p:nvPr/>
          </p:nvSpPr>
          <p:spPr bwMode="auto">
            <a:xfrm>
              <a:off x="2681" y="2695"/>
              <a:ext cx="0" cy="51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827" name="Rectangle 147"/>
            <p:cNvSpPr>
              <a:spLocks noChangeArrowheads="1"/>
            </p:cNvSpPr>
            <p:nvPr/>
          </p:nvSpPr>
          <p:spPr bwMode="auto">
            <a:xfrm>
              <a:off x="2632" y="2391"/>
              <a:ext cx="92" cy="30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427" name="Text Box 148"/>
            <p:cNvSpPr txBox="1">
              <a:spLocks noChangeArrowheads="1"/>
            </p:cNvSpPr>
            <p:nvPr/>
          </p:nvSpPr>
          <p:spPr bwMode="auto">
            <a:xfrm>
              <a:off x="2356" y="2344"/>
              <a:ext cx="329" cy="288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>
                  <a:solidFill>
                    <a:schemeClr val="tx1"/>
                  </a:solidFill>
                  <a:effectLst/>
                  <a:ea typeface="楷体_GB2312" charset="0"/>
                  <a:cs typeface="楷体_GB2312" charset="0"/>
                </a:rPr>
                <a:t>R</a:t>
              </a:r>
              <a:r>
                <a:rPr lang="en-US" altLang="zh-CN" b="1" baseline="-25000">
                  <a:solidFill>
                    <a:schemeClr val="tx1"/>
                  </a:solidFill>
                  <a:effectLst/>
                  <a:ea typeface="楷体_GB2312" charset="0"/>
                  <a:cs typeface="楷体_GB2312" charset="0"/>
                </a:rPr>
                <a:t>L</a:t>
              </a:r>
            </a:p>
          </p:txBody>
        </p:sp>
        <p:sp>
          <p:nvSpPr>
            <p:cNvPr id="71829" name="Line 149"/>
            <p:cNvSpPr>
              <a:spLocks noChangeShapeType="1"/>
            </p:cNvSpPr>
            <p:nvPr/>
          </p:nvSpPr>
          <p:spPr bwMode="auto">
            <a:xfrm flipV="1">
              <a:off x="1091" y="2234"/>
              <a:ext cx="79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429" name="Rectangle 150"/>
            <p:cNvSpPr>
              <a:spLocks noChangeArrowheads="1"/>
            </p:cNvSpPr>
            <p:nvPr/>
          </p:nvSpPr>
          <p:spPr bwMode="auto">
            <a:xfrm>
              <a:off x="720" y="2538"/>
              <a:ext cx="439" cy="289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 i="1">
                  <a:solidFill>
                    <a:srgbClr val="2E1FE9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u</a:t>
              </a:r>
              <a:r>
                <a:rPr lang="en-US" altLang="zh-CN" sz="2400" b="1" baseline="-25000">
                  <a:solidFill>
                    <a:srgbClr val="2E1FE9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i</a:t>
              </a:r>
            </a:p>
          </p:txBody>
        </p:sp>
        <p:sp>
          <p:nvSpPr>
            <p:cNvPr id="16430" name="Rectangle 151"/>
            <p:cNvSpPr>
              <a:spLocks noChangeArrowheads="1"/>
            </p:cNvSpPr>
            <p:nvPr/>
          </p:nvSpPr>
          <p:spPr bwMode="auto">
            <a:xfrm>
              <a:off x="832" y="2216"/>
              <a:ext cx="223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+</a:t>
              </a:r>
            </a:p>
          </p:txBody>
        </p:sp>
        <p:sp>
          <p:nvSpPr>
            <p:cNvPr id="16431" name="Rectangle 152"/>
            <p:cNvSpPr>
              <a:spLocks noChangeArrowheads="1"/>
            </p:cNvSpPr>
            <p:nvPr/>
          </p:nvSpPr>
          <p:spPr bwMode="auto">
            <a:xfrm>
              <a:off x="836" y="2925"/>
              <a:ext cx="210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–</a:t>
              </a:r>
            </a:p>
          </p:txBody>
        </p:sp>
        <p:sp>
          <p:nvSpPr>
            <p:cNvPr id="16432" name="Rectangle 153"/>
            <p:cNvSpPr>
              <a:spLocks noChangeArrowheads="1"/>
            </p:cNvSpPr>
            <p:nvPr/>
          </p:nvSpPr>
          <p:spPr bwMode="auto">
            <a:xfrm>
              <a:off x="2714" y="2387"/>
              <a:ext cx="282" cy="28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 i="1">
                  <a:solidFill>
                    <a:srgbClr val="2E1FE9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u</a:t>
              </a:r>
              <a:r>
                <a:rPr lang="en-US" altLang="zh-CN" sz="2400" b="1" baseline="-25000">
                  <a:solidFill>
                    <a:srgbClr val="2E1FE9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o</a:t>
              </a:r>
            </a:p>
          </p:txBody>
        </p:sp>
        <p:sp>
          <p:nvSpPr>
            <p:cNvPr id="16433" name="Rectangle 154"/>
            <p:cNvSpPr>
              <a:spLocks noChangeArrowheads="1"/>
            </p:cNvSpPr>
            <p:nvPr/>
          </p:nvSpPr>
          <p:spPr bwMode="auto">
            <a:xfrm>
              <a:off x="2728" y="2160"/>
              <a:ext cx="223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+</a:t>
              </a:r>
            </a:p>
          </p:txBody>
        </p:sp>
        <p:sp>
          <p:nvSpPr>
            <p:cNvPr id="71835" name="Rectangle 155"/>
            <p:cNvSpPr>
              <a:spLocks noChangeArrowheads="1"/>
            </p:cNvSpPr>
            <p:nvPr/>
          </p:nvSpPr>
          <p:spPr bwMode="auto">
            <a:xfrm>
              <a:off x="2738" y="2667"/>
              <a:ext cx="210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panose="02020603050405020304" charset="0"/>
                  <a:ea typeface="楷体_GB2312" charset="0"/>
                  <a:cs typeface="楷体_GB2312" charset="0"/>
                </a:rPr>
                <a:t>–</a:t>
              </a:r>
            </a:p>
          </p:txBody>
        </p:sp>
        <p:sp>
          <p:nvSpPr>
            <p:cNvPr id="71836" name="Line 156"/>
            <p:cNvSpPr>
              <a:spLocks noChangeShapeType="1"/>
            </p:cNvSpPr>
            <p:nvPr/>
          </p:nvSpPr>
          <p:spPr bwMode="auto">
            <a:xfrm flipH="1">
              <a:off x="2681" y="1796"/>
              <a:ext cx="1" cy="58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436" name="Text Box 157"/>
            <p:cNvSpPr txBox="1">
              <a:spLocks noChangeArrowheads="1"/>
            </p:cNvSpPr>
            <p:nvPr/>
          </p:nvSpPr>
          <p:spPr bwMode="auto">
            <a:xfrm>
              <a:off x="1657" y="2162"/>
              <a:ext cx="367" cy="2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  <a:effectLst/>
                </a:rPr>
                <a:t>+</a:t>
              </a:r>
            </a:p>
          </p:txBody>
        </p:sp>
        <p:sp>
          <p:nvSpPr>
            <p:cNvPr id="16437" name="Text Box 158"/>
            <p:cNvSpPr txBox="1">
              <a:spLocks noChangeArrowheads="1"/>
            </p:cNvSpPr>
            <p:nvPr/>
          </p:nvSpPr>
          <p:spPr bwMode="auto">
            <a:xfrm>
              <a:off x="2100" y="1813"/>
              <a:ext cx="366" cy="2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  <a:effectLst/>
                </a:rPr>
                <a:t>+</a:t>
              </a:r>
            </a:p>
          </p:txBody>
        </p:sp>
        <p:sp>
          <p:nvSpPr>
            <p:cNvPr id="71839" name="Rectangle 159"/>
            <p:cNvSpPr>
              <a:spLocks noChangeArrowheads="1"/>
            </p:cNvSpPr>
            <p:nvPr/>
          </p:nvSpPr>
          <p:spPr bwMode="auto">
            <a:xfrm>
              <a:off x="1809" y="246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>
                  <a:solidFill>
                    <a:srgbClr val="FF00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panose="02020603050405020304" charset="0"/>
                  <a:ea typeface="楷体_GB2312" charset="0"/>
                  <a:cs typeface="楷体_GB2312" charset="0"/>
                </a:rPr>
                <a:t>–</a:t>
              </a:r>
            </a:p>
          </p:txBody>
        </p:sp>
        <p:sp>
          <p:nvSpPr>
            <p:cNvPr id="16439" name="Rectangle 160"/>
            <p:cNvSpPr>
              <a:spLocks noChangeArrowheads="1"/>
            </p:cNvSpPr>
            <p:nvPr/>
          </p:nvSpPr>
          <p:spPr bwMode="auto">
            <a:xfrm>
              <a:off x="1581" y="2304"/>
              <a:ext cx="483" cy="289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 i="1">
                  <a:solidFill>
                    <a:srgbClr val="2E1FE9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u</a:t>
              </a:r>
              <a:r>
                <a:rPr lang="en-US" altLang="zh-CN" sz="2400" b="1" baseline="-25000">
                  <a:solidFill>
                    <a:srgbClr val="2E1FE9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BE</a:t>
              </a:r>
            </a:p>
          </p:txBody>
        </p:sp>
        <p:sp>
          <p:nvSpPr>
            <p:cNvPr id="16440" name="Rectangle 161"/>
            <p:cNvSpPr>
              <a:spLocks noChangeArrowheads="1"/>
            </p:cNvSpPr>
            <p:nvPr/>
          </p:nvSpPr>
          <p:spPr bwMode="auto">
            <a:xfrm>
              <a:off x="2016" y="2090"/>
              <a:ext cx="483" cy="289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 i="1">
                  <a:solidFill>
                    <a:srgbClr val="2E1FE9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u</a:t>
              </a:r>
              <a:r>
                <a:rPr lang="en-US" altLang="zh-CN" sz="2400" b="1" baseline="-25000">
                  <a:solidFill>
                    <a:srgbClr val="2E1FE9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CE</a:t>
              </a:r>
            </a:p>
          </p:txBody>
        </p:sp>
        <p:sp>
          <p:nvSpPr>
            <p:cNvPr id="71842" name="Rectangle 162"/>
            <p:cNvSpPr>
              <a:spLocks noChangeArrowheads="1"/>
            </p:cNvSpPr>
            <p:nvPr/>
          </p:nvSpPr>
          <p:spPr bwMode="auto">
            <a:xfrm>
              <a:off x="2095" y="2374"/>
              <a:ext cx="210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panose="02020603050405020304" charset="0"/>
                  <a:ea typeface="楷体_GB2312" charset="0"/>
                  <a:cs typeface="楷体_GB2312" charset="0"/>
                </a:rPr>
                <a:t>–</a:t>
              </a:r>
            </a:p>
          </p:txBody>
        </p:sp>
        <p:sp>
          <p:nvSpPr>
            <p:cNvPr id="16442" name="Rectangle 163"/>
            <p:cNvSpPr>
              <a:spLocks noChangeArrowheads="1"/>
            </p:cNvSpPr>
            <p:nvPr/>
          </p:nvSpPr>
          <p:spPr bwMode="auto">
            <a:xfrm>
              <a:off x="1602" y="1742"/>
              <a:ext cx="483" cy="289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 i="1">
                  <a:solidFill>
                    <a:srgbClr val="2E1FE9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i</a:t>
              </a:r>
              <a:r>
                <a:rPr lang="en-US" altLang="zh-CN" sz="2400" b="1" baseline="-25000">
                  <a:solidFill>
                    <a:srgbClr val="2E1FE9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C</a:t>
              </a:r>
            </a:p>
          </p:txBody>
        </p:sp>
        <p:sp>
          <p:nvSpPr>
            <p:cNvPr id="71844" name="Line 164"/>
            <p:cNvSpPr>
              <a:spLocks noChangeShapeType="1"/>
            </p:cNvSpPr>
            <p:nvPr/>
          </p:nvSpPr>
          <p:spPr bwMode="auto">
            <a:xfrm>
              <a:off x="1449" y="2175"/>
              <a:ext cx="31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sm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444" name="Rectangle 165"/>
            <p:cNvSpPr>
              <a:spLocks noChangeArrowheads="1"/>
            </p:cNvSpPr>
            <p:nvPr/>
          </p:nvSpPr>
          <p:spPr bwMode="auto">
            <a:xfrm>
              <a:off x="1344" y="1872"/>
              <a:ext cx="483" cy="289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 i="1">
                  <a:solidFill>
                    <a:srgbClr val="2E1FE9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i</a:t>
              </a:r>
              <a:r>
                <a:rPr lang="en-US" altLang="zh-CN" sz="2400" b="1" baseline="-25000">
                  <a:solidFill>
                    <a:srgbClr val="2E1FE9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B</a:t>
              </a:r>
            </a:p>
          </p:txBody>
        </p:sp>
        <p:sp>
          <p:nvSpPr>
            <p:cNvPr id="71846" name="Line 166"/>
            <p:cNvSpPr>
              <a:spLocks noChangeShapeType="1"/>
            </p:cNvSpPr>
            <p:nvPr/>
          </p:nvSpPr>
          <p:spPr bwMode="auto">
            <a:xfrm>
              <a:off x="2079" y="2729"/>
              <a:ext cx="0" cy="31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sm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446" name="Rectangle 167"/>
            <p:cNvSpPr>
              <a:spLocks noChangeArrowheads="1"/>
            </p:cNvSpPr>
            <p:nvPr/>
          </p:nvSpPr>
          <p:spPr bwMode="auto">
            <a:xfrm>
              <a:off x="1946" y="2683"/>
              <a:ext cx="483" cy="289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 i="1">
                  <a:solidFill>
                    <a:srgbClr val="2E1FE9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i</a:t>
              </a:r>
              <a:r>
                <a:rPr lang="en-US" altLang="zh-CN" sz="2400" b="1" baseline="-25000">
                  <a:solidFill>
                    <a:srgbClr val="2E1FE9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E</a:t>
              </a:r>
            </a:p>
          </p:txBody>
        </p:sp>
        <p:sp>
          <p:nvSpPr>
            <p:cNvPr id="71848" name="Line 168"/>
            <p:cNvSpPr>
              <a:spLocks noChangeShapeType="1"/>
            </p:cNvSpPr>
            <p:nvPr/>
          </p:nvSpPr>
          <p:spPr bwMode="auto">
            <a:xfrm>
              <a:off x="2016" y="3168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849" name="Line 169"/>
            <p:cNvSpPr>
              <a:spLocks noChangeShapeType="1"/>
            </p:cNvSpPr>
            <p:nvPr/>
          </p:nvSpPr>
          <p:spPr bwMode="auto">
            <a:xfrm>
              <a:off x="1920" y="3360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850" name="Oval 170"/>
            <p:cNvSpPr>
              <a:spLocks noChangeArrowheads="1"/>
            </p:cNvSpPr>
            <p:nvPr/>
          </p:nvSpPr>
          <p:spPr bwMode="auto">
            <a:xfrm>
              <a:off x="1989" y="3168"/>
              <a:ext cx="48" cy="4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851" name="Line 171"/>
            <p:cNvSpPr>
              <a:spLocks noChangeShapeType="1"/>
            </p:cNvSpPr>
            <p:nvPr/>
          </p:nvSpPr>
          <p:spPr bwMode="auto">
            <a:xfrm>
              <a:off x="694" y="2225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852" name="Line 172"/>
            <p:cNvSpPr>
              <a:spLocks noChangeShapeType="1"/>
            </p:cNvSpPr>
            <p:nvPr/>
          </p:nvSpPr>
          <p:spPr bwMode="auto">
            <a:xfrm>
              <a:off x="2016" y="1632"/>
              <a:ext cx="0" cy="4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853" name="Line 173"/>
            <p:cNvSpPr>
              <a:spLocks noChangeShapeType="1"/>
            </p:cNvSpPr>
            <p:nvPr/>
          </p:nvSpPr>
          <p:spPr bwMode="auto">
            <a:xfrm>
              <a:off x="2016" y="2377"/>
              <a:ext cx="0" cy="8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854" name="Line 174"/>
            <p:cNvSpPr>
              <a:spLocks noChangeShapeType="1"/>
            </p:cNvSpPr>
            <p:nvPr/>
          </p:nvSpPr>
          <p:spPr bwMode="auto">
            <a:xfrm>
              <a:off x="1968" y="1824"/>
              <a:ext cx="0" cy="24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sm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855" name="Oval 175"/>
            <p:cNvSpPr>
              <a:spLocks noChangeArrowheads="1"/>
            </p:cNvSpPr>
            <p:nvPr/>
          </p:nvSpPr>
          <p:spPr bwMode="auto">
            <a:xfrm>
              <a:off x="2617" y="1129"/>
              <a:ext cx="48" cy="4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16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1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1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1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1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6" dur="500"/>
                                        <p:tgtEl>
                                          <p:spTgt spid="71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3" grpId="0" animBg="1" autoUpdateAnimBg="0"/>
      <p:bldP spid="71684" grpId="0" autoUpdateAnimBg="0"/>
      <p:bldP spid="71685" grpId="0" animBg="1" autoUpdateAnimBg="0"/>
      <p:bldP spid="71686" grpId="0" animBg="1" autoUpdateAnimBg="0"/>
      <p:bldP spid="71687" grpId="0" animBg="1" autoUpdateAnimBg="0"/>
      <p:bldP spid="7169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3"/>
          <p:cNvGrpSpPr/>
          <p:nvPr/>
        </p:nvGrpSpPr>
        <p:grpSpPr bwMode="auto">
          <a:xfrm>
            <a:off x="3581400" y="4038600"/>
            <a:ext cx="5305425" cy="2362200"/>
            <a:chOff x="2256" y="2544"/>
            <a:chExt cx="3342" cy="1488"/>
          </a:xfrm>
        </p:grpSpPr>
        <p:grpSp>
          <p:nvGrpSpPr>
            <p:cNvPr id="17488" name="Group 54"/>
            <p:cNvGrpSpPr/>
            <p:nvPr/>
          </p:nvGrpSpPr>
          <p:grpSpPr bwMode="auto">
            <a:xfrm>
              <a:off x="3985" y="3876"/>
              <a:ext cx="163" cy="156"/>
              <a:chOff x="2898" y="3648"/>
              <a:chExt cx="204" cy="240"/>
            </a:xfrm>
          </p:grpSpPr>
          <p:grpSp>
            <p:nvGrpSpPr>
              <p:cNvPr id="17523" name="Group 55"/>
              <p:cNvGrpSpPr/>
              <p:nvPr/>
            </p:nvGrpSpPr>
            <p:grpSpPr bwMode="auto">
              <a:xfrm>
                <a:off x="2898" y="3684"/>
                <a:ext cx="204" cy="204"/>
                <a:chOff x="2898" y="3684"/>
                <a:chExt cx="204" cy="204"/>
              </a:xfrm>
            </p:grpSpPr>
            <p:sp>
              <p:nvSpPr>
                <p:cNvPr id="72760" name="Line 56"/>
                <p:cNvSpPr>
                  <a:spLocks noChangeShapeType="1"/>
                </p:cNvSpPr>
                <p:nvPr/>
              </p:nvSpPr>
              <p:spPr bwMode="auto">
                <a:xfrm>
                  <a:off x="3001" y="3682"/>
                  <a:ext cx="0" cy="20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72761" name="Line 57"/>
                <p:cNvSpPr>
                  <a:spLocks noChangeShapeType="1"/>
                </p:cNvSpPr>
                <p:nvPr/>
              </p:nvSpPr>
              <p:spPr bwMode="auto">
                <a:xfrm>
                  <a:off x="2898" y="3876"/>
                  <a:ext cx="204" cy="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72762" name="Oval 58"/>
              <p:cNvSpPr>
                <a:spLocks noChangeArrowheads="1"/>
              </p:cNvSpPr>
              <p:nvPr/>
            </p:nvSpPr>
            <p:spPr bwMode="auto">
              <a:xfrm>
                <a:off x="2976" y="3648"/>
                <a:ext cx="49" cy="48"/>
              </a:xfrm>
              <a:prstGeom prst="ellipse">
                <a:avLst/>
              </a:prstGeom>
              <a:solidFill>
                <a:srgbClr val="006666"/>
              </a:solidFill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72763" name="Line 59"/>
            <p:cNvSpPr>
              <a:spLocks noChangeShapeType="1"/>
            </p:cNvSpPr>
            <p:nvPr/>
          </p:nvSpPr>
          <p:spPr bwMode="auto">
            <a:xfrm flipV="1">
              <a:off x="4561" y="3397"/>
              <a:ext cx="0" cy="49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490" name="Text Box 60"/>
            <p:cNvSpPr txBox="1">
              <a:spLocks noChangeArrowheads="1"/>
            </p:cNvSpPr>
            <p:nvPr/>
          </p:nvSpPr>
          <p:spPr bwMode="auto">
            <a:xfrm>
              <a:off x="3255" y="3176"/>
              <a:ext cx="653" cy="327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>
                  <a:effectLst/>
                  <a:ea typeface="楷体_GB2312" charset="0"/>
                  <a:cs typeface="楷体_GB2312" charset="0"/>
                </a:rPr>
                <a:t>R</a:t>
              </a:r>
              <a:r>
                <a:rPr lang="en-US" altLang="zh-CN" sz="2800" b="1" baseline="-25000">
                  <a:effectLst/>
                  <a:ea typeface="楷体_GB2312" charset="0"/>
                  <a:cs typeface="楷体_GB2312" charset="0"/>
                </a:rPr>
                <a:t>B</a:t>
              </a:r>
              <a:endParaRPr lang="en-US" altLang="zh-CN" sz="2800" b="1">
                <a:effectLst/>
                <a:ea typeface="楷体_GB2312" charset="0"/>
                <a:cs typeface="楷体_GB2312" charset="0"/>
              </a:endParaRPr>
            </a:p>
          </p:txBody>
        </p:sp>
        <p:sp>
          <p:nvSpPr>
            <p:cNvPr id="72765" name="Line 61"/>
            <p:cNvSpPr>
              <a:spLocks noChangeShapeType="1"/>
            </p:cNvSpPr>
            <p:nvPr/>
          </p:nvSpPr>
          <p:spPr bwMode="auto">
            <a:xfrm>
              <a:off x="3370" y="2828"/>
              <a:ext cx="0" cy="3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766" name="Line 62"/>
            <p:cNvSpPr>
              <a:spLocks noChangeShapeType="1"/>
            </p:cNvSpPr>
            <p:nvPr/>
          </p:nvSpPr>
          <p:spPr bwMode="auto">
            <a:xfrm flipV="1">
              <a:off x="3370" y="3512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767" name="Rectangle 63"/>
            <p:cNvSpPr>
              <a:spLocks noChangeArrowheads="1"/>
            </p:cNvSpPr>
            <p:nvPr/>
          </p:nvSpPr>
          <p:spPr bwMode="auto">
            <a:xfrm>
              <a:off x="3308" y="3166"/>
              <a:ext cx="105" cy="32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768" name="Line 64"/>
            <p:cNvSpPr>
              <a:spLocks noChangeShapeType="1"/>
            </p:cNvSpPr>
            <p:nvPr/>
          </p:nvSpPr>
          <p:spPr bwMode="auto">
            <a:xfrm flipV="1">
              <a:off x="2679" y="2821"/>
              <a:ext cx="122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769" name="Line 65"/>
            <p:cNvSpPr>
              <a:spLocks noChangeShapeType="1"/>
            </p:cNvSpPr>
            <p:nvPr/>
          </p:nvSpPr>
          <p:spPr bwMode="auto">
            <a:xfrm>
              <a:off x="3903" y="2682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770" name="Line 66"/>
            <p:cNvSpPr>
              <a:spLocks noChangeShapeType="1"/>
            </p:cNvSpPr>
            <p:nvPr/>
          </p:nvSpPr>
          <p:spPr bwMode="auto">
            <a:xfrm>
              <a:off x="3903" y="2876"/>
              <a:ext cx="158" cy="1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sm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771" name="Line 67"/>
            <p:cNvSpPr>
              <a:spLocks noChangeShapeType="1"/>
            </p:cNvSpPr>
            <p:nvPr/>
          </p:nvSpPr>
          <p:spPr bwMode="auto">
            <a:xfrm flipV="1">
              <a:off x="3903" y="2640"/>
              <a:ext cx="158" cy="13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772" name="Line 68"/>
            <p:cNvSpPr>
              <a:spLocks noChangeShapeType="1"/>
            </p:cNvSpPr>
            <p:nvPr/>
          </p:nvSpPr>
          <p:spPr bwMode="auto">
            <a:xfrm>
              <a:off x="2679" y="3896"/>
              <a:ext cx="245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773" name="Line 69"/>
            <p:cNvSpPr>
              <a:spLocks noChangeShapeType="1"/>
            </p:cNvSpPr>
            <p:nvPr/>
          </p:nvSpPr>
          <p:spPr bwMode="auto">
            <a:xfrm flipH="1" flipV="1">
              <a:off x="4061" y="2552"/>
              <a:ext cx="10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500" name="Text Box 70"/>
            <p:cNvSpPr txBox="1">
              <a:spLocks noChangeArrowheads="1"/>
            </p:cNvSpPr>
            <p:nvPr/>
          </p:nvSpPr>
          <p:spPr bwMode="auto">
            <a:xfrm>
              <a:off x="4080" y="3080"/>
              <a:ext cx="484" cy="327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>
                  <a:effectLst/>
                  <a:ea typeface="楷体_GB2312" charset="0"/>
                  <a:cs typeface="楷体_GB2312" charset="0"/>
                </a:rPr>
                <a:t>R</a:t>
              </a:r>
              <a:r>
                <a:rPr lang="en-US" altLang="zh-CN" sz="2800" b="1" baseline="-25000">
                  <a:effectLst/>
                  <a:ea typeface="楷体_GB2312" charset="0"/>
                  <a:cs typeface="楷体_GB2312" charset="0"/>
                </a:rPr>
                <a:t>C</a:t>
              </a:r>
              <a:endParaRPr lang="en-US" altLang="zh-CN" sz="2800" b="1">
                <a:effectLst/>
                <a:ea typeface="楷体_GB2312" charset="0"/>
                <a:cs typeface="楷体_GB2312" charset="0"/>
              </a:endParaRPr>
            </a:p>
          </p:txBody>
        </p:sp>
        <p:sp>
          <p:nvSpPr>
            <p:cNvPr id="72775" name="Line 71"/>
            <p:cNvSpPr>
              <a:spLocks noChangeShapeType="1"/>
            </p:cNvSpPr>
            <p:nvPr/>
          </p:nvSpPr>
          <p:spPr bwMode="auto">
            <a:xfrm>
              <a:off x="4561" y="2552"/>
              <a:ext cx="0" cy="5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776" name="Rectangle 72"/>
            <p:cNvSpPr>
              <a:spLocks noChangeArrowheads="1"/>
            </p:cNvSpPr>
            <p:nvPr/>
          </p:nvSpPr>
          <p:spPr bwMode="auto">
            <a:xfrm>
              <a:off x="4508" y="3085"/>
              <a:ext cx="106" cy="32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503" name="Text Box 73"/>
            <p:cNvSpPr txBox="1">
              <a:spLocks noChangeArrowheads="1"/>
            </p:cNvSpPr>
            <p:nvPr/>
          </p:nvSpPr>
          <p:spPr bwMode="auto">
            <a:xfrm>
              <a:off x="2679" y="3172"/>
              <a:ext cx="461" cy="327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2E1FE9"/>
                  </a:solidFill>
                  <a:effectLst/>
                  <a:ea typeface="楷体_GB2312" charset="0"/>
                  <a:cs typeface="楷体_GB2312" charset="0"/>
                </a:rPr>
                <a:t>u</a:t>
              </a:r>
              <a:r>
                <a:rPr lang="en-US" altLang="zh-CN" sz="2800" b="1" baseline="-25000">
                  <a:solidFill>
                    <a:srgbClr val="2E1FE9"/>
                  </a:solidFill>
                  <a:effectLst/>
                  <a:ea typeface="楷体_GB2312" charset="0"/>
                  <a:cs typeface="楷体_GB2312" charset="0"/>
                </a:rPr>
                <a:t>i</a:t>
              </a:r>
            </a:p>
          </p:txBody>
        </p:sp>
        <p:sp>
          <p:nvSpPr>
            <p:cNvPr id="17504" name="Text Box 74"/>
            <p:cNvSpPr txBox="1">
              <a:spLocks noChangeArrowheads="1"/>
            </p:cNvSpPr>
            <p:nvPr/>
          </p:nvSpPr>
          <p:spPr bwMode="auto">
            <a:xfrm>
              <a:off x="5060" y="3088"/>
              <a:ext cx="538" cy="327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2E1FE9"/>
                  </a:solidFill>
                  <a:effectLst/>
                  <a:ea typeface="楷体_GB2312" charset="0"/>
                  <a:cs typeface="楷体_GB2312" charset="0"/>
                </a:rPr>
                <a:t>u</a:t>
              </a:r>
              <a:r>
                <a:rPr lang="en-US" altLang="zh-CN" b="1" baseline="-25000">
                  <a:solidFill>
                    <a:srgbClr val="2E1FE9"/>
                  </a:solidFill>
                  <a:effectLst/>
                  <a:ea typeface="楷体_GB2312" charset="0"/>
                  <a:cs typeface="楷体_GB2312" charset="0"/>
                </a:rPr>
                <a:t>O</a:t>
              </a:r>
            </a:p>
          </p:txBody>
        </p:sp>
        <p:sp>
          <p:nvSpPr>
            <p:cNvPr id="72779" name="Line 75"/>
            <p:cNvSpPr>
              <a:spLocks noChangeShapeType="1"/>
            </p:cNvSpPr>
            <p:nvPr/>
          </p:nvSpPr>
          <p:spPr bwMode="auto">
            <a:xfrm flipH="1">
              <a:off x="5137" y="3435"/>
              <a:ext cx="0" cy="46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780" name="Line 76"/>
            <p:cNvSpPr>
              <a:spLocks noChangeShapeType="1"/>
            </p:cNvSpPr>
            <p:nvPr/>
          </p:nvSpPr>
          <p:spPr bwMode="auto">
            <a:xfrm flipH="1" flipV="1">
              <a:off x="5137" y="2552"/>
              <a:ext cx="0" cy="5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781" name="Rectangle 77"/>
            <p:cNvSpPr>
              <a:spLocks noChangeArrowheads="1"/>
            </p:cNvSpPr>
            <p:nvPr/>
          </p:nvSpPr>
          <p:spPr bwMode="auto">
            <a:xfrm>
              <a:off x="5079" y="3097"/>
              <a:ext cx="106" cy="31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508" name="Text Box 78"/>
            <p:cNvSpPr txBox="1">
              <a:spLocks noChangeArrowheads="1"/>
            </p:cNvSpPr>
            <p:nvPr/>
          </p:nvSpPr>
          <p:spPr bwMode="auto">
            <a:xfrm>
              <a:off x="4656" y="3080"/>
              <a:ext cx="516" cy="327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>
                  <a:effectLst/>
                  <a:ea typeface="楷体_GB2312" charset="0"/>
                  <a:cs typeface="楷体_GB2312" charset="0"/>
                </a:rPr>
                <a:t>R</a:t>
              </a:r>
              <a:r>
                <a:rPr lang="en-US" altLang="zh-CN" sz="2800" b="1" baseline="-25000">
                  <a:effectLst/>
                  <a:ea typeface="楷体_GB2312" charset="0"/>
                  <a:cs typeface="楷体_GB2312" charset="0"/>
                </a:rPr>
                <a:t>L</a:t>
              </a:r>
              <a:endParaRPr lang="en-US" altLang="zh-CN" sz="2800" b="1">
                <a:effectLst/>
                <a:ea typeface="楷体_GB2312" charset="0"/>
                <a:cs typeface="楷体_GB2312" charset="0"/>
              </a:endParaRPr>
            </a:p>
          </p:txBody>
        </p:sp>
        <p:sp>
          <p:nvSpPr>
            <p:cNvPr id="72783" name="Line 79"/>
            <p:cNvSpPr>
              <a:spLocks noChangeShapeType="1"/>
            </p:cNvSpPr>
            <p:nvPr/>
          </p:nvSpPr>
          <p:spPr bwMode="auto">
            <a:xfrm flipH="1">
              <a:off x="4061" y="3014"/>
              <a:ext cx="0" cy="92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784" name="Line 80"/>
            <p:cNvSpPr>
              <a:spLocks noChangeShapeType="1"/>
            </p:cNvSpPr>
            <p:nvPr/>
          </p:nvSpPr>
          <p:spPr bwMode="auto">
            <a:xfrm>
              <a:off x="2679" y="3282"/>
              <a:ext cx="0" cy="61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785" name="Oval 81" descr="新闻纸"/>
            <p:cNvSpPr>
              <a:spLocks noChangeArrowheads="1"/>
            </p:cNvSpPr>
            <p:nvPr/>
          </p:nvSpPr>
          <p:spPr bwMode="auto">
            <a:xfrm>
              <a:off x="2563" y="3525"/>
              <a:ext cx="218" cy="21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786" name="Rectangle 82"/>
            <p:cNvSpPr>
              <a:spLocks noChangeArrowheads="1"/>
            </p:cNvSpPr>
            <p:nvPr/>
          </p:nvSpPr>
          <p:spPr bwMode="auto">
            <a:xfrm>
              <a:off x="2621" y="2974"/>
              <a:ext cx="106" cy="32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513" name="Text Box 83"/>
            <p:cNvSpPr txBox="1">
              <a:spLocks noChangeArrowheads="1"/>
            </p:cNvSpPr>
            <p:nvPr/>
          </p:nvSpPr>
          <p:spPr bwMode="auto">
            <a:xfrm>
              <a:off x="2256" y="2957"/>
              <a:ext cx="444" cy="327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>
                  <a:effectLst/>
                  <a:ea typeface="楷体_GB2312" charset="0"/>
                  <a:cs typeface="楷体_GB2312" charset="0"/>
                </a:rPr>
                <a:t>R</a:t>
              </a:r>
              <a:r>
                <a:rPr lang="en-US" altLang="zh-CN" sz="2800" b="1" baseline="-25000">
                  <a:effectLst/>
                  <a:ea typeface="楷体_GB2312" charset="0"/>
                  <a:cs typeface="楷体_GB2312" charset="0"/>
                </a:rPr>
                <a:t>S</a:t>
              </a:r>
              <a:endParaRPr lang="en-US" altLang="zh-CN" sz="2800" b="1">
                <a:effectLst/>
                <a:ea typeface="楷体_GB2312" charset="0"/>
                <a:cs typeface="楷体_GB2312" charset="0"/>
              </a:endParaRPr>
            </a:p>
          </p:txBody>
        </p:sp>
        <p:sp>
          <p:nvSpPr>
            <p:cNvPr id="17514" name="Rectangle 84" descr="新闻纸"/>
            <p:cNvSpPr>
              <a:spLocks noChangeArrowheads="1"/>
            </p:cNvSpPr>
            <p:nvPr/>
          </p:nvSpPr>
          <p:spPr bwMode="auto">
            <a:xfrm>
              <a:off x="2256" y="3417"/>
              <a:ext cx="423" cy="327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2E1FE9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e</a:t>
              </a:r>
              <a:r>
                <a:rPr lang="en-US" altLang="zh-CN" sz="2800" b="1" baseline="-25000">
                  <a:solidFill>
                    <a:srgbClr val="2E1FE9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s</a:t>
              </a:r>
            </a:p>
          </p:txBody>
        </p:sp>
        <p:sp>
          <p:nvSpPr>
            <p:cNvPr id="17515" name="Text Box 85"/>
            <p:cNvSpPr txBox="1">
              <a:spLocks noChangeArrowheads="1"/>
            </p:cNvSpPr>
            <p:nvPr/>
          </p:nvSpPr>
          <p:spPr bwMode="auto">
            <a:xfrm>
              <a:off x="2815" y="2765"/>
              <a:ext cx="242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effectLst/>
                  <a:ea typeface="楷体_GB2312" charset="0"/>
                  <a:cs typeface="楷体_GB2312" charset="0"/>
                </a:rPr>
                <a:t>+</a:t>
              </a:r>
            </a:p>
          </p:txBody>
        </p:sp>
        <p:sp>
          <p:nvSpPr>
            <p:cNvPr id="17516" name="Text Box 86"/>
            <p:cNvSpPr txBox="1">
              <a:spLocks noChangeArrowheads="1"/>
            </p:cNvSpPr>
            <p:nvPr/>
          </p:nvSpPr>
          <p:spPr bwMode="auto">
            <a:xfrm>
              <a:off x="2499" y="3295"/>
              <a:ext cx="242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effectLst/>
                  <a:ea typeface="楷体_GB2312" charset="0"/>
                  <a:cs typeface="楷体_GB2312" charset="0"/>
                </a:rPr>
                <a:t>+</a:t>
              </a:r>
            </a:p>
          </p:txBody>
        </p:sp>
        <p:sp>
          <p:nvSpPr>
            <p:cNvPr id="17517" name="Text Box 87"/>
            <p:cNvSpPr txBox="1">
              <a:spLocks noChangeArrowheads="1"/>
            </p:cNvSpPr>
            <p:nvPr/>
          </p:nvSpPr>
          <p:spPr bwMode="auto">
            <a:xfrm>
              <a:off x="2794" y="3602"/>
              <a:ext cx="217" cy="327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effectLst/>
                  <a:ea typeface="楷体_GB2312" charset="0"/>
                  <a:cs typeface="楷体_GB2312" charset="0"/>
                </a:rPr>
                <a:t>–</a:t>
              </a:r>
            </a:p>
          </p:txBody>
        </p:sp>
        <p:sp>
          <p:nvSpPr>
            <p:cNvPr id="17518" name="Text Box 88"/>
            <p:cNvSpPr txBox="1">
              <a:spLocks noChangeArrowheads="1"/>
            </p:cNvSpPr>
            <p:nvPr/>
          </p:nvSpPr>
          <p:spPr bwMode="auto">
            <a:xfrm>
              <a:off x="5214" y="2834"/>
              <a:ext cx="223" cy="327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effectLst/>
                  <a:ea typeface="楷体_GB2312" charset="0"/>
                  <a:cs typeface="楷体_GB2312" charset="0"/>
                </a:rPr>
                <a:t>+</a:t>
              </a:r>
            </a:p>
          </p:txBody>
        </p:sp>
        <p:sp>
          <p:nvSpPr>
            <p:cNvPr id="17519" name="Text Box 89"/>
            <p:cNvSpPr txBox="1">
              <a:spLocks noChangeArrowheads="1"/>
            </p:cNvSpPr>
            <p:nvPr/>
          </p:nvSpPr>
          <p:spPr bwMode="auto">
            <a:xfrm>
              <a:off x="5192" y="3372"/>
              <a:ext cx="226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effectLst/>
                  <a:ea typeface="楷体_GB2312" charset="0"/>
                  <a:cs typeface="楷体_GB2312" charset="0"/>
                </a:rPr>
                <a:t>–</a:t>
              </a:r>
            </a:p>
          </p:txBody>
        </p:sp>
        <p:sp>
          <p:nvSpPr>
            <p:cNvPr id="17520" name="Text Box 90"/>
            <p:cNvSpPr txBox="1">
              <a:spLocks noChangeArrowheads="1"/>
            </p:cNvSpPr>
            <p:nvPr/>
          </p:nvSpPr>
          <p:spPr bwMode="auto">
            <a:xfrm>
              <a:off x="2491" y="3640"/>
              <a:ext cx="226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effectLst/>
                  <a:ea typeface="楷体_GB2312" charset="0"/>
                  <a:cs typeface="楷体_GB2312" charset="0"/>
                </a:rPr>
                <a:t>–</a:t>
              </a:r>
            </a:p>
          </p:txBody>
        </p:sp>
        <p:sp>
          <p:nvSpPr>
            <p:cNvPr id="72795" name="Line 91"/>
            <p:cNvSpPr>
              <a:spLocks noChangeShapeType="1"/>
            </p:cNvSpPr>
            <p:nvPr/>
          </p:nvSpPr>
          <p:spPr bwMode="auto">
            <a:xfrm>
              <a:off x="2679" y="2821"/>
              <a:ext cx="0" cy="15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796" name="Line 92"/>
            <p:cNvSpPr>
              <a:spLocks noChangeShapeType="1"/>
            </p:cNvSpPr>
            <p:nvPr/>
          </p:nvSpPr>
          <p:spPr bwMode="auto">
            <a:xfrm>
              <a:off x="4069" y="2544"/>
              <a:ext cx="0" cy="1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72797" name="Text Box 93"/>
          <p:cNvSpPr txBox="1">
            <a:spLocks noChangeArrowheads="1"/>
          </p:cNvSpPr>
          <p:nvPr/>
        </p:nvSpPr>
        <p:spPr bwMode="auto">
          <a:xfrm>
            <a:off x="457200" y="242888"/>
            <a:ext cx="7848600" cy="519112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lIns="90000" tIns="46800" rIns="90000" bIns="46800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对交流信号</a:t>
            </a:r>
            <a:r>
              <a:rPr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(</a:t>
            </a: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有输入信号</a:t>
            </a:r>
            <a:r>
              <a:rPr lang="en-US" altLang="zh-CN" sz="2800" b="1" i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u</a:t>
            </a:r>
            <a:r>
              <a:rPr lang="en-US" altLang="zh-CN" sz="2800" b="1" i="1" baseline="-25000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i</a:t>
            </a: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时的交流分量</a:t>
            </a:r>
            <a:r>
              <a:rPr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)</a:t>
            </a:r>
          </a:p>
        </p:txBody>
      </p:sp>
      <p:sp>
        <p:nvSpPr>
          <p:cNvPr id="72798" name="Text Box 94" descr="40%"/>
          <p:cNvSpPr txBox="1">
            <a:spLocks noChangeArrowheads="1"/>
          </p:cNvSpPr>
          <p:nvPr/>
        </p:nvSpPr>
        <p:spPr bwMode="auto">
          <a:xfrm>
            <a:off x="5410200" y="1020763"/>
            <a:ext cx="3352800" cy="2255837"/>
          </a:xfrm>
          <a:prstGeom prst="rect">
            <a:avLst/>
          </a:prstGeom>
          <a:pattFill prst="pct40">
            <a:fgClr>
              <a:srgbClr val="FFCC99"/>
            </a:fgClr>
            <a:bgClr>
              <a:srgbClr val="FFFFFF"/>
            </a:bgClr>
          </a:pattFill>
          <a:ln w="28575">
            <a:solidFill>
              <a:srgbClr val="006600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2800" b="1" i="1">
                <a:solidFill>
                  <a:srgbClr val="FF0000"/>
                </a:solidFill>
                <a:effectLst/>
              </a:rPr>
              <a:t>    X</a:t>
            </a:r>
            <a:r>
              <a:rPr lang="en-US" altLang="zh-CN" sz="2800" b="1" i="1" baseline="-25000">
                <a:solidFill>
                  <a:srgbClr val="FF0000"/>
                </a:solidFill>
                <a:effectLst/>
              </a:rPr>
              <a:t>C </a:t>
            </a:r>
            <a:r>
              <a:rPr lang="en-US" altLang="zh-CN" sz="2800" b="1">
                <a:solidFill>
                  <a:srgbClr val="FF0000"/>
                </a:solidFill>
                <a:effectLst/>
                <a:sym typeface="Symbol" panose="05050102010706020507" charset="0"/>
              </a:rPr>
              <a:t> 0</a:t>
            </a:r>
            <a:r>
              <a:rPr lang="zh-CN" altLang="en-US" sz="2800" b="1">
                <a:solidFill>
                  <a:srgbClr val="FF0000"/>
                </a:solidFill>
                <a:effectLst/>
                <a:sym typeface="Symbol" panose="05050102010706020507" charset="0"/>
              </a:rPr>
              <a:t>，</a:t>
            </a:r>
            <a:r>
              <a:rPr lang="en-US" altLang="zh-CN" sz="2800" b="1" i="1">
                <a:solidFill>
                  <a:srgbClr val="FF0000"/>
                </a:solidFill>
                <a:effectLst/>
                <a:sym typeface="Symbol" panose="05050102010706020507" charset="0"/>
              </a:rPr>
              <a:t>C </a:t>
            </a:r>
            <a:r>
              <a:rPr lang="zh-CN" altLang="en-US" sz="2800" b="1">
                <a:solidFill>
                  <a:srgbClr val="FF0000"/>
                </a:solidFill>
                <a:effectLst/>
                <a:sym typeface="Symbol" panose="05050102010706020507" charset="0"/>
              </a:rPr>
              <a:t>可看作短路。忽略电源的内阻，电源的端电压恒定，直流电源对交流可看作短路。</a:t>
            </a:r>
            <a:endParaRPr lang="zh-CN" altLang="en-US" sz="2800" b="1">
              <a:solidFill>
                <a:srgbClr val="FF0000"/>
              </a:solidFill>
              <a:effectLst/>
            </a:endParaRPr>
          </a:p>
        </p:txBody>
      </p:sp>
      <p:grpSp>
        <p:nvGrpSpPr>
          <p:cNvPr id="5" name="Group 98"/>
          <p:cNvGrpSpPr/>
          <p:nvPr/>
        </p:nvGrpSpPr>
        <p:grpSpPr bwMode="auto">
          <a:xfrm>
            <a:off x="3429000" y="914400"/>
            <a:ext cx="1216025" cy="3238500"/>
            <a:chOff x="4116" y="912"/>
            <a:chExt cx="972" cy="2580"/>
          </a:xfrm>
        </p:grpSpPr>
        <p:sp>
          <p:nvSpPr>
            <p:cNvPr id="72803" name="Line 99"/>
            <p:cNvSpPr>
              <a:spLocks noChangeShapeType="1"/>
            </p:cNvSpPr>
            <p:nvPr/>
          </p:nvSpPr>
          <p:spPr bwMode="auto">
            <a:xfrm>
              <a:off x="4116" y="912"/>
              <a:ext cx="97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804" name="Line 100"/>
            <p:cNvSpPr>
              <a:spLocks noChangeShapeType="1"/>
            </p:cNvSpPr>
            <p:nvPr/>
          </p:nvSpPr>
          <p:spPr bwMode="auto">
            <a:xfrm>
              <a:off x="5077" y="923"/>
              <a:ext cx="0" cy="2569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805" name="Line 101"/>
            <p:cNvSpPr>
              <a:spLocks noChangeShapeType="1"/>
            </p:cNvSpPr>
            <p:nvPr/>
          </p:nvSpPr>
          <p:spPr bwMode="auto">
            <a:xfrm>
              <a:off x="4320" y="3492"/>
              <a:ext cx="768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72806" name="AutoShape 102"/>
          <p:cNvSpPr>
            <a:spLocks noChangeArrowheads="1"/>
          </p:cNvSpPr>
          <p:nvPr/>
        </p:nvSpPr>
        <p:spPr bwMode="auto">
          <a:xfrm>
            <a:off x="1066800" y="2820988"/>
            <a:ext cx="1066800" cy="520700"/>
          </a:xfrm>
          <a:prstGeom prst="wedgeRoundRectCallout">
            <a:avLst>
              <a:gd name="adj1" fmla="val -43602"/>
              <a:gd name="adj2" fmla="val -87806"/>
              <a:gd name="adj3" fmla="val 16667"/>
            </a:avLst>
          </a:prstGeom>
          <a:noFill/>
          <a:ln w="28575">
            <a:solidFill>
              <a:srgbClr val="2E1FE9"/>
            </a:solidFill>
            <a:miter lim="800000"/>
          </a:ln>
        </p:spPr>
        <p:txBody>
          <a:bodyPr anchor="ctr"/>
          <a:lstStyle/>
          <a:p>
            <a:pPr algn="ctr"/>
            <a:r>
              <a:rPr lang="zh-CN" altLang="en-US" sz="2800" b="1">
                <a:solidFill>
                  <a:srgbClr val="006600"/>
                </a:solidFill>
                <a:effectLst/>
                <a:latin typeface="Times New Roman" panose="02020603050405020304" charset="0"/>
                <a:ea typeface="楷体_GB2312" charset="0"/>
                <a:cs typeface="楷体_GB2312" charset="0"/>
              </a:rPr>
              <a:t>短路</a:t>
            </a:r>
          </a:p>
        </p:txBody>
      </p:sp>
      <p:sp>
        <p:nvSpPr>
          <p:cNvPr id="72807" name="AutoShape 103"/>
          <p:cNvSpPr>
            <a:spLocks noChangeArrowheads="1"/>
          </p:cNvSpPr>
          <p:nvPr/>
        </p:nvSpPr>
        <p:spPr bwMode="auto">
          <a:xfrm>
            <a:off x="3505200" y="2209800"/>
            <a:ext cx="1020763" cy="520700"/>
          </a:xfrm>
          <a:prstGeom prst="wedgeRoundRectCallout">
            <a:avLst>
              <a:gd name="adj1" fmla="val -79394"/>
              <a:gd name="adj2" fmla="val -98782"/>
              <a:gd name="adj3" fmla="val 16667"/>
            </a:avLst>
          </a:prstGeom>
          <a:noFill/>
          <a:ln w="28575">
            <a:solidFill>
              <a:srgbClr val="2E1FE9"/>
            </a:solidFill>
            <a:miter lim="800000"/>
          </a:ln>
        </p:spPr>
        <p:txBody>
          <a:bodyPr anchor="ctr"/>
          <a:lstStyle/>
          <a:p>
            <a:pPr algn="ctr"/>
            <a:r>
              <a:rPr lang="zh-CN" altLang="en-US" sz="2800" b="1">
                <a:solidFill>
                  <a:srgbClr val="006600"/>
                </a:solidFill>
                <a:effectLst/>
                <a:latin typeface="Times New Roman" panose="02020603050405020304" charset="0"/>
                <a:ea typeface="楷体_GB2312" charset="0"/>
                <a:cs typeface="楷体_GB2312" charset="0"/>
              </a:rPr>
              <a:t>短路</a:t>
            </a:r>
          </a:p>
        </p:txBody>
      </p:sp>
      <p:sp>
        <p:nvSpPr>
          <p:cNvPr id="72808" name="AutoShape 104"/>
          <p:cNvSpPr>
            <a:spLocks noChangeArrowheads="1"/>
          </p:cNvSpPr>
          <p:nvPr/>
        </p:nvSpPr>
        <p:spPr bwMode="auto">
          <a:xfrm>
            <a:off x="3581400" y="1447800"/>
            <a:ext cx="1828800" cy="457200"/>
          </a:xfrm>
          <a:prstGeom prst="wedgeRoundRectCallout">
            <a:avLst>
              <a:gd name="adj1" fmla="val -32898"/>
              <a:gd name="adj2" fmla="val -153125"/>
              <a:gd name="adj3" fmla="val 16667"/>
            </a:avLst>
          </a:prstGeom>
          <a:noFill/>
          <a:ln w="28575">
            <a:solidFill>
              <a:srgbClr val="2E1FE9"/>
            </a:solidFill>
            <a:miter lim="800000"/>
          </a:ln>
        </p:spPr>
        <p:txBody>
          <a:bodyPr anchor="ctr"/>
          <a:lstStyle/>
          <a:p>
            <a:pPr algn="ctr"/>
            <a:r>
              <a:rPr lang="zh-CN" altLang="en-US" sz="2800" b="1">
                <a:solidFill>
                  <a:srgbClr val="006600"/>
                </a:solidFill>
                <a:effectLst/>
                <a:latin typeface="Times New Roman" panose="02020603050405020304" charset="0"/>
                <a:ea typeface="楷体_GB2312" charset="0"/>
                <a:cs typeface="楷体_GB2312" charset="0"/>
              </a:rPr>
              <a:t>对地短路</a:t>
            </a:r>
          </a:p>
        </p:txBody>
      </p:sp>
      <p:sp>
        <p:nvSpPr>
          <p:cNvPr id="72809" name="Text Box 105" descr="40%"/>
          <p:cNvSpPr txBox="1">
            <a:spLocks noChangeArrowheads="1"/>
          </p:cNvSpPr>
          <p:nvPr/>
        </p:nvSpPr>
        <p:spPr bwMode="auto">
          <a:xfrm>
            <a:off x="5943600" y="3354388"/>
            <a:ext cx="2514600" cy="519112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交流通路</a:t>
            </a:r>
          </a:p>
        </p:txBody>
      </p:sp>
      <p:sp>
        <p:nvSpPr>
          <p:cNvPr id="72810" name="Rectangle 106" descr="40%"/>
          <p:cNvSpPr>
            <a:spLocks noChangeArrowheads="1"/>
          </p:cNvSpPr>
          <p:nvPr/>
        </p:nvSpPr>
        <p:spPr bwMode="auto">
          <a:xfrm>
            <a:off x="609600" y="4524375"/>
            <a:ext cx="2971800" cy="18002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8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  </a:t>
            </a:r>
            <a:r>
              <a:rPr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用来计算电压放大倍数、输入电阻、输出电阻等动态参数。</a:t>
            </a:r>
          </a:p>
        </p:txBody>
      </p:sp>
      <p:sp>
        <p:nvSpPr>
          <p:cNvPr id="72811" name="AutoShape 107"/>
          <p:cNvSpPr>
            <a:spLocks noChangeArrowheads="1"/>
          </p:cNvSpPr>
          <p:nvPr/>
        </p:nvSpPr>
        <p:spPr bwMode="auto">
          <a:xfrm rot="2027997">
            <a:off x="5105400" y="3733800"/>
            <a:ext cx="838200" cy="457200"/>
          </a:xfrm>
          <a:prstGeom prst="notchedRightArrow">
            <a:avLst>
              <a:gd name="adj1" fmla="val 50000"/>
              <a:gd name="adj2" fmla="val 45833"/>
            </a:avLst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lin ang="0" scaled="1"/>
          </a:gra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7420" name="Group 108"/>
          <p:cNvGrpSpPr/>
          <p:nvPr/>
        </p:nvGrpSpPr>
        <p:grpSpPr bwMode="auto">
          <a:xfrm>
            <a:off x="0" y="685800"/>
            <a:ext cx="4583113" cy="3733800"/>
            <a:chOff x="336" y="1008"/>
            <a:chExt cx="2887" cy="2352"/>
          </a:xfrm>
        </p:grpSpPr>
        <p:sp>
          <p:nvSpPr>
            <p:cNvPr id="72813" name="Line 109"/>
            <p:cNvSpPr>
              <a:spLocks noChangeShapeType="1"/>
            </p:cNvSpPr>
            <p:nvPr/>
          </p:nvSpPr>
          <p:spPr bwMode="auto">
            <a:xfrm flipH="1" flipV="1">
              <a:off x="2024" y="1157"/>
              <a:ext cx="0" cy="17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814" name="Line 110"/>
            <p:cNvSpPr>
              <a:spLocks noChangeShapeType="1"/>
            </p:cNvSpPr>
            <p:nvPr/>
          </p:nvSpPr>
          <p:spPr bwMode="auto">
            <a:xfrm flipV="1">
              <a:off x="1392" y="1152"/>
              <a:ext cx="12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423" name="Rectangle 111"/>
            <p:cNvSpPr>
              <a:spLocks noChangeArrowheads="1"/>
            </p:cNvSpPr>
            <p:nvPr/>
          </p:nvSpPr>
          <p:spPr bwMode="auto">
            <a:xfrm>
              <a:off x="2592" y="1008"/>
              <a:ext cx="631" cy="289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 i="1">
                  <a:solidFill>
                    <a:schemeClr val="tx1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+U</a:t>
              </a:r>
              <a:r>
                <a:rPr lang="en-US" altLang="zh-CN" sz="2400" b="1" baseline="-25000">
                  <a:solidFill>
                    <a:schemeClr val="tx1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CC</a:t>
              </a:r>
            </a:p>
          </p:txBody>
        </p:sp>
        <p:sp>
          <p:nvSpPr>
            <p:cNvPr id="17424" name="Text Box 112"/>
            <p:cNvSpPr txBox="1">
              <a:spLocks noChangeArrowheads="1"/>
            </p:cNvSpPr>
            <p:nvPr/>
          </p:nvSpPr>
          <p:spPr bwMode="auto">
            <a:xfrm>
              <a:off x="336" y="2330"/>
              <a:ext cx="368" cy="289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>
                  <a:solidFill>
                    <a:schemeClr val="tx1"/>
                  </a:solidFill>
                  <a:effectLst/>
                  <a:ea typeface="楷体_GB2312" charset="0"/>
                  <a:cs typeface="楷体_GB2312" charset="0"/>
                </a:rPr>
                <a:t>R</a:t>
              </a:r>
              <a:r>
                <a:rPr lang="en-US" altLang="zh-CN" b="1" baseline="-25000">
                  <a:solidFill>
                    <a:schemeClr val="tx1"/>
                  </a:solidFill>
                  <a:effectLst/>
                  <a:ea typeface="楷体_GB2312" charset="0"/>
                  <a:cs typeface="楷体_GB2312" charset="0"/>
                </a:rPr>
                <a:t>S</a:t>
              </a:r>
            </a:p>
          </p:txBody>
        </p:sp>
        <p:sp>
          <p:nvSpPr>
            <p:cNvPr id="17425" name="Text Box 113"/>
            <p:cNvSpPr txBox="1">
              <a:spLocks noChangeArrowheads="1"/>
            </p:cNvSpPr>
            <p:nvPr/>
          </p:nvSpPr>
          <p:spPr bwMode="auto">
            <a:xfrm>
              <a:off x="378" y="2810"/>
              <a:ext cx="259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>
                  <a:solidFill>
                    <a:srgbClr val="2E1FE9"/>
                  </a:solidFill>
                  <a:effectLst/>
                  <a:ea typeface="楷体_GB2312" charset="0"/>
                  <a:cs typeface="楷体_GB2312" charset="0"/>
                </a:rPr>
                <a:t>e</a:t>
              </a:r>
              <a:r>
                <a:rPr lang="en-US" altLang="zh-CN" b="1" baseline="-25000">
                  <a:solidFill>
                    <a:srgbClr val="2E1FE9"/>
                  </a:solidFill>
                  <a:effectLst/>
                  <a:ea typeface="楷体_GB2312" charset="0"/>
                  <a:cs typeface="楷体_GB2312" charset="0"/>
                </a:rPr>
                <a:t>s</a:t>
              </a:r>
            </a:p>
          </p:txBody>
        </p:sp>
        <p:sp>
          <p:nvSpPr>
            <p:cNvPr id="72818" name="Line 114"/>
            <p:cNvSpPr>
              <a:spLocks noChangeShapeType="1"/>
            </p:cNvSpPr>
            <p:nvPr/>
          </p:nvSpPr>
          <p:spPr bwMode="auto">
            <a:xfrm flipV="1">
              <a:off x="1392" y="1885"/>
              <a:ext cx="0" cy="3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819" name="Line 115"/>
            <p:cNvSpPr>
              <a:spLocks noChangeShapeType="1"/>
            </p:cNvSpPr>
            <p:nvPr/>
          </p:nvSpPr>
          <p:spPr bwMode="auto">
            <a:xfrm rot="5400000">
              <a:off x="1176" y="1368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820" name="Line 116"/>
            <p:cNvSpPr>
              <a:spLocks noChangeShapeType="1"/>
            </p:cNvSpPr>
            <p:nvPr/>
          </p:nvSpPr>
          <p:spPr bwMode="auto">
            <a:xfrm>
              <a:off x="1880" y="2096"/>
              <a:ext cx="0" cy="26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821" name="Line 117"/>
            <p:cNvSpPr>
              <a:spLocks noChangeShapeType="1"/>
            </p:cNvSpPr>
            <p:nvPr/>
          </p:nvSpPr>
          <p:spPr bwMode="auto">
            <a:xfrm rot="-266974">
              <a:off x="1882" y="2259"/>
              <a:ext cx="137" cy="13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sm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822" name="Line 118"/>
            <p:cNvSpPr>
              <a:spLocks noChangeShapeType="1"/>
            </p:cNvSpPr>
            <p:nvPr/>
          </p:nvSpPr>
          <p:spPr bwMode="auto">
            <a:xfrm flipV="1">
              <a:off x="1880" y="2064"/>
              <a:ext cx="137" cy="12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823" name="Line 119"/>
            <p:cNvSpPr>
              <a:spLocks noChangeShapeType="1"/>
            </p:cNvSpPr>
            <p:nvPr/>
          </p:nvSpPr>
          <p:spPr bwMode="auto">
            <a:xfrm flipV="1">
              <a:off x="693" y="3198"/>
              <a:ext cx="199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432" name="Text Box 120"/>
            <p:cNvSpPr txBox="1">
              <a:spLocks noChangeArrowheads="1"/>
            </p:cNvSpPr>
            <p:nvPr/>
          </p:nvSpPr>
          <p:spPr bwMode="auto">
            <a:xfrm>
              <a:off x="1058" y="1488"/>
              <a:ext cx="324" cy="28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>
                  <a:solidFill>
                    <a:schemeClr val="tx1"/>
                  </a:solidFill>
                  <a:effectLst/>
                  <a:ea typeface="楷体_GB2312" charset="0"/>
                  <a:cs typeface="楷体_GB2312" charset="0"/>
                </a:rPr>
                <a:t>R</a:t>
              </a:r>
              <a:r>
                <a:rPr lang="en-US" altLang="zh-CN" b="1" baseline="-25000">
                  <a:solidFill>
                    <a:schemeClr val="tx1"/>
                  </a:solidFill>
                  <a:effectLst/>
                  <a:ea typeface="楷体_GB2312" charset="0"/>
                  <a:cs typeface="楷体_GB2312" charset="0"/>
                </a:rPr>
                <a:t>B</a:t>
              </a:r>
            </a:p>
          </p:txBody>
        </p:sp>
        <p:sp>
          <p:nvSpPr>
            <p:cNvPr id="72825" name="Rectangle 121"/>
            <p:cNvSpPr>
              <a:spLocks noChangeArrowheads="1"/>
            </p:cNvSpPr>
            <p:nvPr/>
          </p:nvSpPr>
          <p:spPr bwMode="auto">
            <a:xfrm>
              <a:off x="1973" y="1328"/>
              <a:ext cx="92" cy="30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826" name="Rectangle 122"/>
            <p:cNvSpPr>
              <a:spLocks noChangeArrowheads="1"/>
            </p:cNvSpPr>
            <p:nvPr/>
          </p:nvSpPr>
          <p:spPr bwMode="auto">
            <a:xfrm>
              <a:off x="1344" y="1584"/>
              <a:ext cx="92" cy="30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7435" name="Group 123"/>
            <p:cNvGrpSpPr/>
            <p:nvPr/>
          </p:nvGrpSpPr>
          <p:grpSpPr bwMode="auto">
            <a:xfrm>
              <a:off x="1031" y="2106"/>
              <a:ext cx="67" cy="245"/>
              <a:chOff x="3454" y="2018"/>
              <a:chExt cx="96" cy="328"/>
            </a:xfrm>
          </p:grpSpPr>
          <p:sp>
            <p:nvSpPr>
              <p:cNvPr id="72828" name="Line 124"/>
              <p:cNvSpPr>
                <a:spLocks noChangeShapeType="1"/>
              </p:cNvSpPr>
              <p:nvPr/>
            </p:nvSpPr>
            <p:spPr bwMode="auto">
              <a:xfrm>
                <a:off x="3454" y="2018"/>
                <a:ext cx="0" cy="32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2829" name="Line 125"/>
              <p:cNvSpPr>
                <a:spLocks noChangeShapeType="1"/>
              </p:cNvSpPr>
              <p:nvPr/>
            </p:nvSpPr>
            <p:spPr bwMode="auto">
              <a:xfrm>
                <a:off x="3550" y="2018"/>
                <a:ext cx="0" cy="32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72830" name="Line 126"/>
            <p:cNvSpPr>
              <a:spLocks noChangeShapeType="1"/>
            </p:cNvSpPr>
            <p:nvPr/>
          </p:nvSpPr>
          <p:spPr bwMode="auto">
            <a:xfrm flipV="1">
              <a:off x="693" y="2230"/>
              <a:ext cx="3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7437" name="Group 127"/>
            <p:cNvGrpSpPr/>
            <p:nvPr/>
          </p:nvGrpSpPr>
          <p:grpSpPr bwMode="auto">
            <a:xfrm flipH="1">
              <a:off x="2327" y="1681"/>
              <a:ext cx="67" cy="245"/>
              <a:chOff x="3454" y="2018"/>
              <a:chExt cx="96" cy="328"/>
            </a:xfrm>
          </p:grpSpPr>
          <p:sp>
            <p:nvSpPr>
              <p:cNvPr id="72832" name="Line 128"/>
              <p:cNvSpPr>
                <a:spLocks noChangeShapeType="1"/>
              </p:cNvSpPr>
              <p:nvPr/>
            </p:nvSpPr>
            <p:spPr bwMode="auto">
              <a:xfrm>
                <a:off x="3454" y="2018"/>
                <a:ext cx="0" cy="32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2833" name="Line 129"/>
              <p:cNvSpPr>
                <a:spLocks noChangeShapeType="1"/>
              </p:cNvSpPr>
              <p:nvPr/>
            </p:nvSpPr>
            <p:spPr bwMode="auto">
              <a:xfrm>
                <a:off x="3550" y="2018"/>
                <a:ext cx="0" cy="32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72834" name="Line 130"/>
            <p:cNvSpPr>
              <a:spLocks noChangeShapeType="1"/>
            </p:cNvSpPr>
            <p:nvPr/>
          </p:nvSpPr>
          <p:spPr bwMode="auto">
            <a:xfrm flipH="1">
              <a:off x="2394" y="1788"/>
              <a:ext cx="29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835" name="Line 131"/>
            <p:cNvSpPr>
              <a:spLocks noChangeShapeType="1"/>
            </p:cNvSpPr>
            <p:nvPr/>
          </p:nvSpPr>
          <p:spPr bwMode="auto">
            <a:xfrm flipV="1">
              <a:off x="2016" y="1789"/>
              <a:ext cx="31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440" name="Text Box 132"/>
            <p:cNvSpPr txBox="1">
              <a:spLocks noChangeArrowheads="1"/>
            </p:cNvSpPr>
            <p:nvPr/>
          </p:nvSpPr>
          <p:spPr bwMode="auto">
            <a:xfrm>
              <a:off x="1661" y="1306"/>
              <a:ext cx="331" cy="28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>
                  <a:solidFill>
                    <a:schemeClr val="tx1"/>
                  </a:solidFill>
                  <a:effectLst/>
                  <a:ea typeface="楷体_GB2312" charset="0"/>
                  <a:cs typeface="楷体_GB2312" charset="0"/>
                </a:rPr>
                <a:t>R</a:t>
              </a:r>
              <a:r>
                <a:rPr lang="en-US" altLang="zh-CN" b="1" baseline="-25000">
                  <a:solidFill>
                    <a:schemeClr val="tx1"/>
                  </a:solidFill>
                  <a:effectLst/>
                  <a:ea typeface="楷体_GB2312" charset="0"/>
                  <a:cs typeface="楷体_GB2312" charset="0"/>
                </a:rPr>
                <a:t>C</a:t>
              </a:r>
            </a:p>
          </p:txBody>
        </p:sp>
        <p:sp>
          <p:nvSpPr>
            <p:cNvPr id="17441" name="Text Box 133"/>
            <p:cNvSpPr txBox="1">
              <a:spLocks noChangeArrowheads="1"/>
            </p:cNvSpPr>
            <p:nvPr/>
          </p:nvSpPr>
          <p:spPr bwMode="auto">
            <a:xfrm>
              <a:off x="935" y="1806"/>
              <a:ext cx="306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>
                  <a:effectLst/>
                  <a:ea typeface="楷体_GB2312" charset="0"/>
                  <a:cs typeface="楷体_GB2312" charset="0"/>
                </a:rPr>
                <a:t>C</a:t>
              </a:r>
              <a:r>
                <a:rPr lang="en-US" altLang="zh-CN" b="1" baseline="-25000">
                  <a:effectLst/>
                  <a:ea typeface="楷体_GB2312" charset="0"/>
                  <a:cs typeface="楷体_GB2312" charset="0"/>
                </a:rPr>
                <a:t>1</a:t>
              </a:r>
              <a:endParaRPr lang="en-US" altLang="zh-CN" b="1">
                <a:effectLst/>
                <a:ea typeface="楷体_GB2312" charset="0"/>
                <a:cs typeface="楷体_GB2312" charset="0"/>
              </a:endParaRPr>
            </a:p>
          </p:txBody>
        </p:sp>
        <p:sp>
          <p:nvSpPr>
            <p:cNvPr id="17442" name="Text Box 134"/>
            <p:cNvSpPr txBox="1">
              <a:spLocks noChangeArrowheads="1"/>
            </p:cNvSpPr>
            <p:nvPr/>
          </p:nvSpPr>
          <p:spPr bwMode="auto">
            <a:xfrm>
              <a:off x="2243" y="1423"/>
              <a:ext cx="306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>
                  <a:effectLst/>
                  <a:ea typeface="楷体_GB2312" charset="0"/>
                  <a:cs typeface="楷体_GB2312" charset="0"/>
                </a:rPr>
                <a:t>C</a:t>
              </a:r>
              <a:r>
                <a:rPr lang="en-US" altLang="zh-CN" b="1" baseline="-25000">
                  <a:effectLst/>
                  <a:ea typeface="楷体_GB2312" charset="0"/>
                  <a:cs typeface="楷体_GB2312" charset="0"/>
                </a:rPr>
                <a:t>2</a:t>
              </a:r>
              <a:endParaRPr lang="en-US" altLang="zh-CN" b="1">
                <a:effectLst/>
                <a:ea typeface="楷体_GB2312" charset="0"/>
                <a:cs typeface="楷体_GB2312" charset="0"/>
              </a:endParaRPr>
            </a:p>
          </p:txBody>
        </p:sp>
        <p:sp>
          <p:nvSpPr>
            <p:cNvPr id="17443" name="Text Box 135"/>
            <p:cNvSpPr txBox="1">
              <a:spLocks noChangeArrowheads="1"/>
            </p:cNvSpPr>
            <p:nvPr/>
          </p:nvSpPr>
          <p:spPr bwMode="auto">
            <a:xfrm>
              <a:off x="1920" y="2093"/>
              <a:ext cx="242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effectLst/>
                  <a:ea typeface="楷体_GB2312" charset="0"/>
                  <a:cs typeface="楷体_GB2312" charset="0"/>
                </a:rPr>
                <a:t>T</a:t>
              </a:r>
            </a:p>
          </p:txBody>
        </p:sp>
        <p:sp>
          <p:nvSpPr>
            <p:cNvPr id="17444" name="Text Box 136"/>
            <p:cNvSpPr txBox="1">
              <a:spLocks noChangeArrowheads="1"/>
            </p:cNvSpPr>
            <p:nvPr/>
          </p:nvSpPr>
          <p:spPr bwMode="auto">
            <a:xfrm>
              <a:off x="1086" y="1993"/>
              <a:ext cx="367" cy="2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effectLst/>
                </a:rPr>
                <a:t>+</a:t>
              </a:r>
            </a:p>
          </p:txBody>
        </p:sp>
        <p:sp>
          <p:nvSpPr>
            <p:cNvPr id="17445" name="Text Box 137"/>
            <p:cNvSpPr txBox="1">
              <a:spLocks noChangeArrowheads="1"/>
            </p:cNvSpPr>
            <p:nvPr/>
          </p:nvSpPr>
          <p:spPr bwMode="auto">
            <a:xfrm>
              <a:off x="2142" y="1551"/>
              <a:ext cx="367" cy="2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effectLst/>
                </a:rPr>
                <a:t>+</a:t>
              </a:r>
            </a:p>
          </p:txBody>
        </p:sp>
        <p:sp>
          <p:nvSpPr>
            <p:cNvPr id="72842" name="Line 138"/>
            <p:cNvSpPr>
              <a:spLocks noChangeShapeType="1"/>
            </p:cNvSpPr>
            <p:nvPr/>
          </p:nvSpPr>
          <p:spPr bwMode="auto">
            <a:xfrm>
              <a:off x="693" y="2652"/>
              <a:ext cx="0" cy="5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843" name="Rectangle 139"/>
            <p:cNvSpPr>
              <a:spLocks noChangeArrowheads="1"/>
            </p:cNvSpPr>
            <p:nvPr/>
          </p:nvSpPr>
          <p:spPr bwMode="auto">
            <a:xfrm>
              <a:off x="649" y="2355"/>
              <a:ext cx="92" cy="30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844" name="Oval 140"/>
            <p:cNvSpPr>
              <a:spLocks noChangeArrowheads="1"/>
            </p:cNvSpPr>
            <p:nvPr/>
          </p:nvSpPr>
          <p:spPr bwMode="auto">
            <a:xfrm>
              <a:off x="576" y="2876"/>
              <a:ext cx="227" cy="22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449" name="Text Box 141"/>
            <p:cNvSpPr txBox="1">
              <a:spLocks noChangeArrowheads="1"/>
            </p:cNvSpPr>
            <p:nvPr/>
          </p:nvSpPr>
          <p:spPr bwMode="auto">
            <a:xfrm>
              <a:off x="526" y="2644"/>
              <a:ext cx="222" cy="288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  <a:effectLst/>
                  <a:ea typeface="楷体_GB2312" charset="0"/>
                  <a:cs typeface="楷体_GB2312" charset="0"/>
                </a:rPr>
                <a:t>+</a:t>
              </a:r>
            </a:p>
          </p:txBody>
        </p:sp>
        <p:sp>
          <p:nvSpPr>
            <p:cNvPr id="17450" name="Text Box 142"/>
            <p:cNvSpPr txBox="1">
              <a:spLocks noChangeArrowheads="1"/>
            </p:cNvSpPr>
            <p:nvPr/>
          </p:nvSpPr>
          <p:spPr bwMode="auto">
            <a:xfrm>
              <a:off x="526" y="2990"/>
              <a:ext cx="134" cy="288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  <a:effectLst/>
                  <a:ea typeface="楷体_GB2312" charset="0"/>
                  <a:cs typeface="楷体_GB2312" charset="0"/>
                </a:rPr>
                <a:t>–</a:t>
              </a:r>
            </a:p>
          </p:txBody>
        </p:sp>
        <p:sp>
          <p:nvSpPr>
            <p:cNvPr id="72847" name="Line 143"/>
            <p:cNvSpPr>
              <a:spLocks noChangeShapeType="1"/>
            </p:cNvSpPr>
            <p:nvPr/>
          </p:nvSpPr>
          <p:spPr bwMode="auto">
            <a:xfrm>
              <a:off x="2681" y="2695"/>
              <a:ext cx="0" cy="51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848" name="Rectangle 144"/>
            <p:cNvSpPr>
              <a:spLocks noChangeArrowheads="1"/>
            </p:cNvSpPr>
            <p:nvPr/>
          </p:nvSpPr>
          <p:spPr bwMode="auto">
            <a:xfrm>
              <a:off x="2632" y="2391"/>
              <a:ext cx="92" cy="30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453" name="Text Box 145"/>
            <p:cNvSpPr txBox="1">
              <a:spLocks noChangeArrowheads="1"/>
            </p:cNvSpPr>
            <p:nvPr/>
          </p:nvSpPr>
          <p:spPr bwMode="auto">
            <a:xfrm>
              <a:off x="2356" y="2344"/>
              <a:ext cx="329" cy="288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>
                  <a:solidFill>
                    <a:schemeClr val="tx1"/>
                  </a:solidFill>
                  <a:effectLst/>
                  <a:ea typeface="楷体_GB2312" charset="0"/>
                  <a:cs typeface="楷体_GB2312" charset="0"/>
                </a:rPr>
                <a:t>R</a:t>
              </a:r>
              <a:r>
                <a:rPr lang="en-US" altLang="zh-CN" b="1" baseline="-25000">
                  <a:solidFill>
                    <a:schemeClr val="tx1"/>
                  </a:solidFill>
                  <a:effectLst/>
                  <a:ea typeface="楷体_GB2312" charset="0"/>
                  <a:cs typeface="楷体_GB2312" charset="0"/>
                </a:rPr>
                <a:t>L</a:t>
              </a:r>
            </a:p>
          </p:txBody>
        </p:sp>
        <p:sp>
          <p:nvSpPr>
            <p:cNvPr id="72850" name="Line 146"/>
            <p:cNvSpPr>
              <a:spLocks noChangeShapeType="1"/>
            </p:cNvSpPr>
            <p:nvPr/>
          </p:nvSpPr>
          <p:spPr bwMode="auto">
            <a:xfrm flipV="1">
              <a:off x="1091" y="2234"/>
              <a:ext cx="79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455" name="Rectangle 147"/>
            <p:cNvSpPr>
              <a:spLocks noChangeArrowheads="1"/>
            </p:cNvSpPr>
            <p:nvPr/>
          </p:nvSpPr>
          <p:spPr bwMode="auto">
            <a:xfrm>
              <a:off x="720" y="2538"/>
              <a:ext cx="439" cy="289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 i="1">
                  <a:solidFill>
                    <a:srgbClr val="2E1FE9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u</a:t>
              </a:r>
              <a:r>
                <a:rPr lang="en-US" altLang="zh-CN" sz="2400" b="1" baseline="-25000">
                  <a:solidFill>
                    <a:srgbClr val="2E1FE9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i</a:t>
              </a:r>
            </a:p>
          </p:txBody>
        </p:sp>
        <p:sp>
          <p:nvSpPr>
            <p:cNvPr id="17456" name="Rectangle 148"/>
            <p:cNvSpPr>
              <a:spLocks noChangeArrowheads="1"/>
            </p:cNvSpPr>
            <p:nvPr/>
          </p:nvSpPr>
          <p:spPr bwMode="auto">
            <a:xfrm>
              <a:off x="832" y="2216"/>
              <a:ext cx="223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+</a:t>
              </a:r>
            </a:p>
          </p:txBody>
        </p:sp>
        <p:sp>
          <p:nvSpPr>
            <p:cNvPr id="17457" name="Rectangle 149"/>
            <p:cNvSpPr>
              <a:spLocks noChangeArrowheads="1"/>
            </p:cNvSpPr>
            <p:nvPr/>
          </p:nvSpPr>
          <p:spPr bwMode="auto">
            <a:xfrm>
              <a:off x="836" y="2925"/>
              <a:ext cx="210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–</a:t>
              </a:r>
            </a:p>
          </p:txBody>
        </p:sp>
        <p:sp>
          <p:nvSpPr>
            <p:cNvPr id="17458" name="Rectangle 150"/>
            <p:cNvSpPr>
              <a:spLocks noChangeArrowheads="1"/>
            </p:cNvSpPr>
            <p:nvPr/>
          </p:nvSpPr>
          <p:spPr bwMode="auto">
            <a:xfrm>
              <a:off x="2714" y="2387"/>
              <a:ext cx="282" cy="28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 i="1">
                  <a:solidFill>
                    <a:srgbClr val="2E1FE9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u</a:t>
              </a:r>
              <a:r>
                <a:rPr lang="en-US" altLang="zh-CN" sz="2400" b="1" baseline="-25000">
                  <a:solidFill>
                    <a:srgbClr val="2E1FE9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o</a:t>
              </a:r>
            </a:p>
          </p:txBody>
        </p:sp>
        <p:sp>
          <p:nvSpPr>
            <p:cNvPr id="17459" name="Rectangle 151"/>
            <p:cNvSpPr>
              <a:spLocks noChangeArrowheads="1"/>
            </p:cNvSpPr>
            <p:nvPr/>
          </p:nvSpPr>
          <p:spPr bwMode="auto">
            <a:xfrm>
              <a:off x="2728" y="2160"/>
              <a:ext cx="223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+</a:t>
              </a:r>
            </a:p>
          </p:txBody>
        </p:sp>
        <p:sp>
          <p:nvSpPr>
            <p:cNvPr id="72856" name="Rectangle 152"/>
            <p:cNvSpPr>
              <a:spLocks noChangeArrowheads="1"/>
            </p:cNvSpPr>
            <p:nvPr/>
          </p:nvSpPr>
          <p:spPr bwMode="auto">
            <a:xfrm>
              <a:off x="2738" y="2667"/>
              <a:ext cx="210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panose="02020603050405020304" charset="0"/>
                  <a:ea typeface="楷体_GB2312" charset="0"/>
                  <a:cs typeface="楷体_GB2312" charset="0"/>
                </a:rPr>
                <a:t>–</a:t>
              </a:r>
            </a:p>
          </p:txBody>
        </p:sp>
        <p:sp>
          <p:nvSpPr>
            <p:cNvPr id="72857" name="Line 153"/>
            <p:cNvSpPr>
              <a:spLocks noChangeShapeType="1"/>
            </p:cNvSpPr>
            <p:nvPr/>
          </p:nvSpPr>
          <p:spPr bwMode="auto">
            <a:xfrm flipH="1">
              <a:off x="2681" y="1796"/>
              <a:ext cx="1" cy="58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462" name="Text Box 154"/>
            <p:cNvSpPr txBox="1">
              <a:spLocks noChangeArrowheads="1"/>
            </p:cNvSpPr>
            <p:nvPr/>
          </p:nvSpPr>
          <p:spPr bwMode="auto">
            <a:xfrm>
              <a:off x="1657" y="2162"/>
              <a:ext cx="367" cy="2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  <a:effectLst/>
                </a:rPr>
                <a:t>+</a:t>
              </a:r>
            </a:p>
          </p:txBody>
        </p:sp>
        <p:sp>
          <p:nvSpPr>
            <p:cNvPr id="17463" name="Text Box 155"/>
            <p:cNvSpPr txBox="1">
              <a:spLocks noChangeArrowheads="1"/>
            </p:cNvSpPr>
            <p:nvPr/>
          </p:nvSpPr>
          <p:spPr bwMode="auto">
            <a:xfrm>
              <a:off x="2100" y="1813"/>
              <a:ext cx="366" cy="2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  <a:effectLst/>
                </a:rPr>
                <a:t>+</a:t>
              </a:r>
            </a:p>
          </p:txBody>
        </p:sp>
        <p:sp>
          <p:nvSpPr>
            <p:cNvPr id="72860" name="Rectangle 156"/>
            <p:cNvSpPr>
              <a:spLocks noChangeArrowheads="1"/>
            </p:cNvSpPr>
            <p:nvPr/>
          </p:nvSpPr>
          <p:spPr bwMode="auto">
            <a:xfrm>
              <a:off x="1809" y="246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>
                  <a:solidFill>
                    <a:srgbClr val="FF00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panose="02020603050405020304" charset="0"/>
                  <a:ea typeface="楷体_GB2312" charset="0"/>
                  <a:cs typeface="楷体_GB2312" charset="0"/>
                </a:rPr>
                <a:t>–</a:t>
              </a:r>
            </a:p>
          </p:txBody>
        </p:sp>
        <p:sp>
          <p:nvSpPr>
            <p:cNvPr id="17465" name="Rectangle 157"/>
            <p:cNvSpPr>
              <a:spLocks noChangeArrowheads="1"/>
            </p:cNvSpPr>
            <p:nvPr/>
          </p:nvSpPr>
          <p:spPr bwMode="auto">
            <a:xfrm>
              <a:off x="1581" y="2304"/>
              <a:ext cx="483" cy="289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 i="1">
                  <a:solidFill>
                    <a:srgbClr val="2E1FE9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u</a:t>
              </a:r>
              <a:r>
                <a:rPr lang="en-US" altLang="zh-CN" sz="2400" b="1" baseline="-25000">
                  <a:solidFill>
                    <a:srgbClr val="2E1FE9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BE</a:t>
              </a:r>
            </a:p>
          </p:txBody>
        </p:sp>
        <p:sp>
          <p:nvSpPr>
            <p:cNvPr id="17466" name="Rectangle 158"/>
            <p:cNvSpPr>
              <a:spLocks noChangeArrowheads="1"/>
            </p:cNvSpPr>
            <p:nvPr/>
          </p:nvSpPr>
          <p:spPr bwMode="auto">
            <a:xfrm>
              <a:off x="2016" y="2090"/>
              <a:ext cx="483" cy="289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 i="1">
                  <a:solidFill>
                    <a:srgbClr val="2E1FE9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u</a:t>
              </a:r>
              <a:r>
                <a:rPr lang="en-US" altLang="zh-CN" sz="2400" b="1" baseline="-25000">
                  <a:solidFill>
                    <a:srgbClr val="2E1FE9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CE</a:t>
              </a:r>
            </a:p>
          </p:txBody>
        </p:sp>
        <p:sp>
          <p:nvSpPr>
            <p:cNvPr id="72863" name="Rectangle 159"/>
            <p:cNvSpPr>
              <a:spLocks noChangeArrowheads="1"/>
            </p:cNvSpPr>
            <p:nvPr/>
          </p:nvSpPr>
          <p:spPr bwMode="auto">
            <a:xfrm>
              <a:off x="2095" y="2374"/>
              <a:ext cx="210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panose="02020603050405020304" charset="0"/>
                  <a:ea typeface="楷体_GB2312" charset="0"/>
                  <a:cs typeface="楷体_GB2312" charset="0"/>
                </a:rPr>
                <a:t>–</a:t>
              </a:r>
            </a:p>
          </p:txBody>
        </p:sp>
        <p:sp>
          <p:nvSpPr>
            <p:cNvPr id="17468" name="Rectangle 160"/>
            <p:cNvSpPr>
              <a:spLocks noChangeArrowheads="1"/>
            </p:cNvSpPr>
            <p:nvPr/>
          </p:nvSpPr>
          <p:spPr bwMode="auto">
            <a:xfrm>
              <a:off x="1602" y="1742"/>
              <a:ext cx="483" cy="289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 i="1">
                  <a:solidFill>
                    <a:srgbClr val="2E1FE9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i</a:t>
              </a:r>
              <a:r>
                <a:rPr lang="en-US" altLang="zh-CN" sz="2400" b="1" baseline="-25000">
                  <a:solidFill>
                    <a:srgbClr val="2E1FE9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C</a:t>
              </a:r>
            </a:p>
          </p:txBody>
        </p:sp>
        <p:sp>
          <p:nvSpPr>
            <p:cNvPr id="72865" name="Line 161"/>
            <p:cNvSpPr>
              <a:spLocks noChangeShapeType="1"/>
            </p:cNvSpPr>
            <p:nvPr/>
          </p:nvSpPr>
          <p:spPr bwMode="auto">
            <a:xfrm>
              <a:off x="1449" y="2175"/>
              <a:ext cx="31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sm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470" name="Rectangle 162"/>
            <p:cNvSpPr>
              <a:spLocks noChangeArrowheads="1"/>
            </p:cNvSpPr>
            <p:nvPr/>
          </p:nvSpPr>
          <p:spPr bwMode="auto">
            <a:xfrm>
              <a:off x="1343" y="1880"/>
              <a:ext cx="483" cy="289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 i="1">
                  <a:solidFill>
                    <a:srgbClr val="2E1FE9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i</a:t>
              </a:r>
              <a:r>
                <a:rPr lang="en-US" altLang="zh-CN" sz="2400" b="1" baseline="-25000">
                  <a:solidFill>
                    <a:srgbClr val="2E1FE9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B</a:t>
              </a:r>
            </a:p>
          </p:txBody>
        </p:sp>
        <p:sp>
          <p:nvSpPr>
            <p:cNvPr id="72867" name="Line 163"/>
            <p:cNvSpPr>
              <a:spLocks noChangeShapeType="1"/>
            </p:cNvSpPr>
            <p:nvPr/>
          </p:nvSpPr>
          <p:spPr bwMode="auto">
            <a:xfrm>
              <a:off x="2079" y="2729"/>
              <a:ext cx="0" cy="31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sm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472" name="Rectangle 164"/>
            <p:cNvSpPr>
              <a:spLocks noChangeArrowheads="1"/>
            </p:cNvSpPr>
            <p:nvPr/>
          </p:nvSpPr>
          <p:spPr bwMode="auto">
            <a:xfrm>
              <a:off x="1946" y="2683"/>
              <a:ext cx="483" cy="289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 i="1">
                  <a:solidFill>
                    <a:srgbClr val="2E1FE9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i</a:t>
              </a:r>
              <a:r>
                <a:rPr lang="en-US" altLang="zh-CN" sz="2400" b="1" baseline="-25000">
                  <a:solidFill>
                    <a:srgbClr val="2E1FE9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E</a:t>
              </a:r>
            </a:p>
          </p:txBody>
        </p:sp>
        <p:sp>
          <p:nvSpPr>
            <p:cNvPr id="72869" name="Line 165"/>
            <p:cNvSpPr>
              <a:spLocks noChangeShapeType="1"/>
            </p:cNvSpPr>
            <p:nvPr/>
          </p:nvSpPr>
          <p:spPr bwMode="auto">
            <a:xfrm>
              <a:off x="2016" y="3168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870" name="Line 166"/>
            <p:cNvSpPr>
              <a:spLocks noChangeShapeType="1"/>
            </p:cNvSpPr>
            <p:nvPr/>
          </p:nvSpPr>
          <p:spPr bwMode="auto">
            <a:xfrm>
              <a:off x="1920" y="3360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871" name="Oval 167"/>
            <p:cNvSpPr>
              <a:spLocks noChangeArrowheads="1"/>
            </p:cNvSpPr>
            <p:nvPr/>
          </p:nvSpPr>
          <p:spPr bwMode="auto">
            <a:xfrm>
              <a:off x="1989" y="3168"/>
              <a:ext cx="48" cy="4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872" name="Line 168"/>
            <p:cNvSpPr>
              <a:spLocks noChangeShapeType="1"/>
            </p:cNvSpPr>
            <p:nvPr/>
          </p:nvSpPr>
          <p:spPr bwMode="auto">
            <a:xfrm>
              <a:off x="694" y="2225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873" name="Line 169"/>
            <p:cNvSpPr>
              <a:spLocks noChangeShapeType="1"/>
            </p:cNvSpPr>
            <p:nvPr/>
          </p:nvSpPr>
          <p:spPr bwMode="auto">
            <a:xfrm>
              <a:off x="2016" y="1632"/>
              <a:ext cx="0" cy="4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874" name="Line 170"/>
            <p:cNvSpPr>
              <a:spLocks noChangeShapeType="1"/>
            </p:cNvSpPr>
            <p:nvPr/>
          </p:nvSpPr>
          <p:spPr bwMode="auto">
            <a:xfrm>
              <a:off x="2016" y="2377"/>
              <a:ext cx="0" cy="8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875" name="Line 171"/>
            <p:cNvSpPr>
              <a:spLocks noChangeShapeType="1"/>
            </p:cNvSpPr>
            <p:nvPr/>
          </p:nvSpPr>
          <p:spPr bwMode="auto">
            <a:xfrm>
              <a:off x="1968" y="1824"/>
              <a:ext cx="0" cy="24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sm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876" name="Oval 172"/>
            <p:cNvSpPr>
              <a:spLocks noChangeArrowheads="1"/>
            </p:cNvSpPr>
            <p:nvPr/>
          </p:nvSpPr>
          <p:spPr bwMode="auto">
            <a:xfrm>
              <a:off x="2617" y="1129"/>
              <a:ext cx="48" cy="4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27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2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2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2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72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2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2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98" grpId="0" animBg="1" autoUpdateAnimBg="0"/>
      <p:bldP spid="72806" grpId="0" bldLvl="0" animBg="1" autoUpdateAnimBg="0"/>
      <p:bldP spid="72807" grpId="0" bldLvl="0" animBg="1" autoUpdateAnimBg="0"/>
      <p:bldP spid="72808" grpId="0" bldLvl="0" animBg="1" autoUpdateAnimBg="0"/>
      <p:bldP spid="72809" grpId="0" autoUpdateAnimBg="0"/>
      <p:bldP spid="72810" grpId="0" autoUpdateAnimBg="0"/>
      <p:bldP spid="728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533400" y="381000"/>
            <a:ext cx="7924800" cy="914400"/>
          </a:xfr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eaLnBrk="1" hangingPunct="1"/>
            <a:r>
              <a:rPr lang="en-US" altLang="zh-CN" sz="3600" b="1" dirty="0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华文新魏" panose="02010800040101010101" charset="-122"/>
                <a:cs typeface="华文新魏" panose="02010800040101010101" charset="-122"/>
              </a:rPr>
              <a:t>3</a:t>
            </a:r>
            <a:r>
              <a:rPr lang="en-US" altLang="zh-CN" sz="3600" b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华文新魏" panose="02010800040101010101" charset="-122"/>
                <a:cs typeface="华文新魏" panose="02010800040101010101" charset="-122"/>
              </a:rPr>
              <a:t>.2</a:t>
            </a:r>
            <a:r>
              <a:rPr lang="en-US" altLang="zh-CN" sz="3600" b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  </a:t>
            </a:r>
            <a:r>
              <a:rPr lang="zh-CN" altLang="en-US" sz="3600" b="1" dirty="0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放大电路的静态分析</a:t>
            </a:r>
          </a:p>
        </p:txBody>
      </p:sp>
      <p:sp>
        <p:nvSpPr>
          <p:cNvPr id="73731" name="Rectangle 3"/>
          <p:cNvSpPr>
            <a:spLocks noChangeArrowheads="1"/>
          </p:cNvSpPr>
          <p:nvPr/>
        </p:nvSpPr>
        <p:spPr bwMode="auto">
          <a:xfrm>
            <a:off x="533400" y="1069975"/>
            <a:ext cx="8763000" cy="5619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"/>
              </a:spcBef>
            </a:pP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静态：</a:t>
            </a:r>
            <a:r>
              <a:rPr lang="zh-CN" altLang="en-US" sz="2800" b="1">
                <a:effectLst/>
                <a:latin typeface="宋体" panose="02010600030101010101" pitchFamily="2" charset="-122"/>
              </a:rPr>
              <a:t>放大电路无信号输入（</a:t>
            </a:r>
            <a:r>
              <a:rPr lang="en-US" altLang="zh-CN" sz="2800" b="1" i="1">
                <a:effectLst/>
                <a:latin typeface="Times New Roman" panose="02020603050405020304" charset="0"/>
              </a:rPr>
              <a:t>u</a:t>
            </a:r>
            <a:r>
              <a:rPr lang="en-US" altLang="zh-CN" sz="2800" b="1" baseline="-25000">
                <a:effectLst/>
                <a:latin typeface="Times New Roman" panose="02020603050405020304" charset="0"/>
              </a:rPr>
              <a:t>i</a:t>
            </a:r>
            <a:r>
              <a:rPr lang="en-US" altLang="zh-CN" sz="2800" b="1" i="1" baseline="-25000">
                <a:effectLst/>
                <a:latin typeface="Times New Roman" panose="02020603050405020304" charset="0"/>
              </a:rPr>
              <a:t> </a:t>
            </a:r>
            <a:r>
              <a:rPr lang="en-US" altLang="zh-CN" sz="2800" b="1" i="1">
                <a:effectLst/>
                <a:latin typeface="Times New Roman" panose="02020603050405020304" charset="0"/>
              </a:rPr>
              <a:t>= </a:t>
            </a:r>
            <a:r>
              <a:rPr lang="en-US" altLang="zh-CN" sz="2800" b="1">
                <a:effectLst/>
                <a:latin typeface="Times New Roman" panose="02020603050405020304" charset="0"/>
              </a:rPr>
              <a:t>0</a:t>
            </a:r>
            <a:r>
              <a:rPr lang="zh-CN" altLang="en-US" sz="2800" b="1">
                <a:effectLst/>
                <a:latin typeface="宋体" panose="02010600030101010101" pitchFamily="2" charset="-122"/>
              </a:rPr>
              <a:t>）时的工作状态。</a:t>
            </a:r>
          </a:p>
        </p:txBody>
      </p:sp>
      <p:sp>
        <p:nvSpPr>
          <p:cNvPr id="73732" name="Rectangle 4"/>
          <p:cNvSpPr>
            <a:spLocks noChangeArrowheads="1"/>
          </p:cNvSpPr>
          <p:nvPr/>
        </p:nvSpPr>
        <p:spPr bwMode="auto">
          <a:xfrm>
            <a:off x="533400" y="2482850"/>
            <a:ext cx="6584950" cy="16732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分析方法：</a:t>
            </a:r>
            <a:r>
              <a:rPr lang="zh-CN" altLang="en-US" sz="2800" b="1">
                <a:solidFill>
                  <a:schemeClr val="tx1"/>
                </a:solidFill>
                <a:effectLst/>
                <a:latin typeface="宋体" panose="02010600030101010101" pitchFamily="2" charset="-122"/>
              </a:rPr>
              <a:t>估算法、图解法。</a:t>
            </a: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分析对象：</a:t>
            </a:r>
            <a:r>
              <a:rPr lang="zh-CN" altLang="en-US" sz="2800" b="1">
                <a:effectLst/>
                <a:latin typeface="宋体" panose="02010600030101010101" pitchFamily="2" charset="-122"/>
              </a:rPr>
              <a:t>各极电压电流的直流分量。</a:t>
            </a: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所用电路：</a:t>
            </a:r>
            <a:r>
              <a:rPr lang="zh-CN" altLang="en-US" sz="2800" b="1">
                <a:solidFill>
                  <a:schemeClr val="tx1"/>
                </a:solidFill>
                <a:effectLst/>
                <a:latin typeface="宋体" panose="02010600030101010101" pitchFamily="2" charset="-122"/>
              </a:rPr>
              <a:t>放大电路的直流通路。</a:t>
            </a:r>
          </a:p>
        </p:txBody>
      </p:sp>
      <p:sp>
        <p:nvSpPr>
          <p:cNvPr id="73733" name="Rectangle 5"/>
          <p:cNvSpPr>
            <a:spLocks noChangeArrowheads="1"/>
          </p:cNvSpPr>
          <p:nvPr/>
        </p:nvSpPr>
        <p:spPr bwMode="auto">
          <a:xfrm>
            <a:off x="533400" y="4138613"/>
            <a:ext cx="8305800" cy="20129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"/>
              </a:spcBef>
            </a:pP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设置</a:t>
            </a:r>
            <a:r>
              <a:rPr lang="en-US" altLang="zh-CN" sz="2800" b="1" i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Q</a:t>
            </a: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点的目的：</a:t>
            </a:r>
          </a:p>
          <a:p>
            <a:pPr>
              <a:lnSpc>
                <a:spcPct val="110000"/>
              </a:lnSpc>
              <a:spcBef>
                <a:spcPct val="5000"/>
              </a:spcBef>
            </a:pPr>
            <a:r>
              <a:rPr lang="zh-CN" altLang="en-US" sz="2800" b="1">
                <a:effectLst/>
                <a:latin typeface="Times New Roman" panose="02020603050405020304" charset="0"/>
              </a:rPr>
              <a:t>     </a:t>
            </a:r>
            <a:r>
              <a:rPr lang="en-US" altLang="zh-CN" sz="2800" b="1">
                <a:solidFill>
                  <a:srgbClr val="000099"/>
                </a:solidFill>
                <a:effectLst/>
                <a:latin typeface="Times New Roman" panose="02020603050405020304" charset="0"/>
              </a:rPr>
              <a:t>(1)</a:t>
            </a:r>
            <a:r>
              <a:rPr lang="en-US" altLang="zh-CN" sz="28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  </a:t>
            </a:r>
            <a:r>
              <a:rPr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使放大电路的放大信号不失真；</a:t>
            </a:r>
          </a:p>
          <a:p>
            <a:pPr>
              <a:lnSpc>
                <a:spcPct val="110000"/>
              </a:lnSpc>
              <a:spcBef>
                <a:spcPct val="5000"/>
              </a:spcBef>
            </a:pPr>
            <a:r>
              <a:rPr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  </a:t>
            </a:r>
            <a:r>
              <a:rPr lang="en-US" altLang="zh-CN" sz="28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(</a:t>
            </a:r>
            <a:r>
              <a:rPr lang="en-US" altLang="zh-CN" sz="28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2)</a:t>
            </a:r>
            <a:r>
              <a:rPr lang="en-US" altLang="zh-CN" sz="28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 </a:t>
            </a:r>
            <a:r>
              <a:rPr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使放大电路工作在较佳的工作状态，静态是动态的基础。</a:t>
            </a:r>
          </a:p>
        </p:txBody>
      </p:sp>
      <p:sp>
        <p:nvSpPr>
          <p:cNvPr id="73734" name="Rectangle 6"/>
          <p:cNvSpPr>
            <a:spLocks noChangeArrowheads="1"/>
          </p:cNvSpPr>
          <p:nvPr/>
        </p:nvSpPr>
        <p:spPr bwMode="auto">
          <a:xfrm>
            <a:off x="2362200" y="2047875"/>
            <a:ext cx="6858000" cy="5619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altLang="zh-CN" sz="2800" b="1">
                <a:solidFill>
                  <a:schemeClr val="tx1"/>
                </a:solidFill>
                <a:effectLst/>
                <a:latin typeface="Times New Roman" panose="02020603050405020304" charset="0"/>
              </a:rPr>
              <a:t>——</a:t>
            </a:r>
            <a:r>
              <a:rPr lang="zh-CN" altLang="en-US" sz="2800" b="1">
                <a:solidFill>
                  <a:schemeClr val="tx1"/>
                </a:solidFill>
                <a:effectLst/>
                <a:latin typeface="宋体" panose="02010600030101010101" pitchFamily="2" charset="-122"/>
              </a:rPr>
              <a:t>静态工作点</a:t>
            </a:r>
            <a:r>
              <a:rPr lang="en-US" altLang="zh-CN" sz="2800" b="1" i="1">
                <a:solidFill>
                  <a:schemeClr val="tx1"/>
                </a:solidFill>
                <a:effectLst/>
                <a:latin typeface="Times New Roman" panose="02020603050405020304" charset="0"/>
              </a:rPr>
              <a:t>Q</a:t>
            </a:r>
            <a:r>
              <a:rPr lang="zh-CN" altLang="en-US" sz="2800" b="1">
                <a:solidFill>
                  <a:schemeClr val="tx1"/>
                </a:solidFill>
                <a:effectLst/>
                <a:latin typeface="宋体" panose="02010600030101010101" pitchFamily="2" charset="-122"/>
              </a:rPr>
              <a:t>：</a:t>
            </a:r>
            <a:r>
              <a:rPr lang="en-US" altLang="zh-CN" sz="2800" b="1" i="1">
                <a:solidFill>
                  <a:schemeClr val="tx1"/>
                </a:solidFill>
                <a:effectLst/>
                <a:latin typeface="Times New Roman" panose="02020603050405020304" charset="0"/>
              </a:rPr>
              <a:t>I</a:t>
            </a:r>
            <a:r>
              <a:rPr lang="en-US" altLang="zh-CN" sz="2800" b="1" baseline="-25000">
                <a:solidFill>
                  <a:schemeClr val="tx1"/>
                </a:solidFill>
                <a:effectLst/>
                <a:latin typeface="Times New Roman" panose="02020603050405020304" charset="0"/>
              </a:rPr>
              <a:t>B</a:t>
            </a:r>
            <a:r>
              <a:rPr lang="zh-CN" altLang="en-US" sz="2800" b="1">
                <a:solidFill>
                  <a:schemeClr val="tx1"/>
                </a:solidFill>
                <a:effectLst/>
                <a:latin typeface="宋体" panose="02010600030101010101" pitchFamily="2" charset="-122"/>
              </a:rPr>
              <a:t>、</a:t>
            </a:r>
            <a:r>
              <a:rPr lang="en-US" altLang="zh-CN" sz="2800" b="1" i="1">
                <a:solidFill>
                  <a:schemeClr val="tx1"/>
                </a:solidFill>
                <a:effectLst/>
                <a:latin typeface="Times New Roman" panose="02020603050405020304" charset="0"/>
              </a:rPr>
              <a:t>I</a:t>
            </a:r>
            <a:r>
              <a:rPr lang="en-US" altLang="zh-CN" sz="2800" b="1" baseline="-25000">
                <a:solidFill>
                  <a:schemeClr val="tx1"/>
                </a:solidFill>
                <a:effectLst/>
                <a:latin typeface="Times New Roman" panose="02020603050405020304" charset="0"/>
              </a:rPr>
              <a:t>C</a:t>
            </a:r>
            <a:r>
              <a:rPr lang="zh-CN" altLang="en-US" sz="2800" b="1">
                <a:solidFill>
                  <a:schemeClr val="tx1"/>
                </a:solidFill>
                <a:effectLst/>
                <a:latin typeface="Times New Roman" panose="02020603050405020304" charset="0"/>
              </a:rPr>
              <a:t>、</a:t>
            </a:r>
            <a:r>
              <a:rPr lang="en-US" altLang="zh-CN" sz="2800" b="1" i="1">
                <a:solidFill>
                  <a:schemeClr val="tx1"/>
                </a:solidFill>
                <a:effectLst/>
                <a:latin typeface="Times New Roman" panose="02020603050405020304" charset="0"/>
              </a:rPr>
              <a:t>U</a:t>
            </a:r>
            <a:r>
              <a:rPr lang="en-US" altLang="zh-CN" sz="2800" b="1" baseline="-25000">
                <a:solidFill>
                  <a:schemeClr val="tx1"/>
                </a:solidFill>
                <a:effectLst/>
                <a:latin typeface="Times New Roman" panose="02020603050405020304" charset="0"/>
              </a:rPr>
              <a:t>CE</a:t>
            </a:r>
            <a:r>
              <a:rPr lang="en-US" altLang="zh-CN" sz="2800" b="1" baseline="-25000">
                <a:solidFill>
                  <a:schemeClr val="tx1"/>
                </a:solidFill>
                <a:effectLst/>
                <a:latin typeface="宋体" panose="02010600030101010101" pitchFamily="2" charset="-122"/>
              </a:rPr>
              <a:t> </a:t>
            </a:r>
            <a:r>
              <a:rPr lang="zh-CN" altLang="en-US" sz="2800" b="1">
                <a:solidFill>
                  <a:schemeClr val="tx1"/>
                </a:solidFill>
                <a:effectLst/>
                <a:latin typeface="宋体" panose="02010600030101010101" pitchFamily="2" charset="-122"/>
              </a:rPr>
              <a:t>。</a:t>
            </a:r>
          </a:p>
        </p:txBody>
      </p:sp>
      <p:sp>
        <p:nvSpPr>
          <p:cNvPr id="73735" name="Rectangle 7"/>
          <p:cNvSpPr>
            <a:spLocks noChangeArrowheads="1"/>
          </p:cNvSpPr>
          <p:nvPr/>
        </p:nvSpPr>
        <p:spPr bwMode="auto">
          <a:xfrm>
            <a:off x="552450" y="1555750"/>
            <a:ext cx="5913438" cy="561975"/>
          </a:xfrm>
          <a:prstGeom prst="rect">
            <a:avLst/>
          </a:prstGeom>
          <a:noFill/>
          <a:ln>
            <a:noFill/>
          </a:ln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rgbClr val="CC0000"/>
                </a:solidFill>
                <a:effectLst/>
                <a:latin typeface="宋体" panose="02010600030101010101" pitchFamily="2" charset="-122"/>
              </a:rPr>
              <a:t>静态分析：</a:t>
            </a:r>
            <a:r>
              <a:rPr lang="zh-CN" altLang="en-US" sz="2800" b="1">
                <a:effectLst/>
                <a:latin typeface="宋体" panose="02010600030101010101" pitchFamily="2" charset="-122"/>
              </a:rPr>
              <a:t>确定放大电路的静态值。</a:t>
            </a:r>
          </a:p>
        </p:txBody>
      </p:sp>
    </p:spTree>
    <p:extLst>
      <p:ext uri="{BB962C8B-B14F-4D97-AF65-F5344CB8AC3E}">
        <p14:creationId xmlns:p14="http://schemas.microsoft.com/office/powerpoint/2010/main" val="3700199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73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3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737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73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737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737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7" dur="500"/>
                                        <p:tgtEl>
                                          <p:spTgt spid="737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2" dur="500"/>
                                        <p:tgtEl>
                                          <p:spTgt spid="737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7" dur="500"/>
                                        <p:tgtEl>
                                          <p:spTgt spid="737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1" grpId="0" autoUpdateAnimBg="0"/>
      <p:bldP spid="73732" grpId="0" build="p" autoUpdateAnimBg="0"/>
      <p:bldP spid="73733" grpId="0" build="p" autoUpdateAnimBg="0"/>
      <p:bldP spid="73734" grpId="0" build="p" autoUpdateAnimBg="0"/>
      <p:bldP spid="73735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19075"/>
            <a:ext cx="5688013" cy="542925"/>
          </a:xfrm>
          <a:ln>
            <a:miter lim="800000"/>
          </a:ln>
        </p:spPr>
        <p:txBody>
          <a:bodyPr vert="horz" wrap="square" lIns="91440" tIns="45720" rIns="91440" bIns="45720" numCol="1" anchor="t" anchorCtr="0" compatLnSpc="1">
            <a:normAutofit fontScale="90000"/>
          </a:bodyPr>
          <a:lstStyle/>
          <a:p>
            <a:pPr algn="l" eaLnBrk="1" hangingPunct="1"/>
            <a:r>
              <a:rPr lang="en-US" altLang="zh-CN" sz="3200" b="1" dirty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宋体" panose="02010600030101010101" pitchFamily="2" charset="-122"/>
              </a:rPr>
              <a:t>3</a:t>
            </a:r>
            <a:r>
              <a:rPr lang="en-US" altLang="zh-CN" sz="3200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.2.1</a:t>
            </a:r>
            <a:r>
              <a:rPr lang="en-US" altLang="zh-CN" sz="3200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3200" b="1" dirty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用估算法确定静态值</a:t>
            </a:r>
          </a:p>
        </p:txBody>
      </p:sp>
      <p:sp>
        <p:nvSpPr>
          <p:cNvPr id="74755" name="Text Box 3"/>
          <p:cNvSpPr txBox="1">
            <a:spLocks noChangeArrowheads="1"/>
          </p:cNvSpPr>
          <p:nvPr/>
        </p:nvSpPr>
        <p:spPr bwMode="auto">
          <a:xfrm>
            <a:off x="533400" y="722313"/>
            <a:ext cx="5162550" cy="519112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lIns="90000" tIns="46800" rIns="90000" bIns="46800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1.</a:t>
            </a:r>
            <a:r>
              <a:rPr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 </a:t>
            </a: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直流通路估算 </a:t>
            </a:r>
            <a:r>
              <a:rPr lang="en-US" altLang="zh-CN" sz="2800" b="1" i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I</a:t>
            </a:r>
            <a:r>
              <a:rPr lang="en-US" altLang="zh-CN" sz="2800" b="1" baseline="-25000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B</a:t>
            </a:r>
            <a:endParaRPr lang="en-US" altLang="zh-CN" sz="2800" b="1">
              <a:solidFill>
                <a:srgbClr val="CC0000"/>
              </a:solidFill>
              <a:effectLst>
                <a:outerShdw blurRad="38100" dist="38100" dir="2700000" algn="tl">
                  <a:srgbClr val="DDDDDD"/>
                </a:outerShdw>
              </a:effectLst>
            </a:endParaRPr>
          </a:p>
        </p:txBody>
      </p:sp>
      <p:graphicFrame>
        <p:nvGraphicFramePr>
          <p:cNvPr id="74757" name="Object 5"/>
          <p:cNvGraphicFramePr>
            <a:graphicFrameLocks noChangeAspect="1"/>
          </p:cNvGraphicFramePr>
          <p:nvPr/>
        </p:nvGraphicFramePr>
        <p:xfrm>
          <a:off x="4478338" y="1719263"/>
          <a:ext cx="3294062" cy="1023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Equation" r:id="rId3" imgW="1778000" imgH="508000" progId="Equation.3">
                  <p:embed/>
                </p:oleObj>
              </mc:Choice>
              <mc:Fallback>
                <p:oleObj name="Equation" r:id="rId3" imgW="1778000" imgH="508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8338" y="1719263"/>
                        <a:ext cx="3294062" cy="1023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8" name="Object 6"/>
          <p:cNvGraphicFramePr>
            <a:graphicFrameLocks noChangeAspect="1"/>
          </p:cNvGraphicFramePr>
          <p:nvPr/>
        </p:nvGraphicFramePr>
        <p:xfrm>
          <a:off x="6113463" y="3217863"/>
          <a:ext cx="171767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Equation" r:id="rId5" imgW="787400" imgH="457200" progId="Equation.3">
                  <p:embed/>
                </p:oleObj>
              </mc:Choice>
              <mc:Fallback>
                <p:oleObj name="Equation" r:id="rId5" imgW="7874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3463" y="3217863"/>
                        <a:ext cx="1717675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59" name="Text Box 7"/>
          <p:cNvSpPr txBox="1">
            <a:spLocks noChangeArrowheads="1"/>
          </p:cNvSpPr>
          <p:nvPr/>
        </p:nvSpPr>
        <p:spPr bwMode="auto">
          <a:xfrm>
            <a:off x="923925" y="5064125"/>
            <a:ext cx="3581400" cy="5191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tx1"/>
                </a:solidFill>
                <a:effectLst/>
              </a:rPr>
              <a:t>根据电流放大作用</a:t>
            </a:r>
          </a:p>
        </p:txBody>
      </p:sp>
      <p:graphicFrame>
        <p:nvGraphicFramePr>
          <p:cNvPr id="74760" name="Object 8"/>
          <p:cNvGraphicFramePr>
            <a:graphicFrameLocks noChangeAspect="1"/>
          </p:cNvGraphicFramePr>
          <p:nvPr/>
        </p:nvGraphicFramePr>
        <p:xfrm>
          <a:off x="4065588" y="5043488"/>
          <a:ext cx="2478087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Equation" r:id="rId7" imgW="1308100" imgH="228600" progId="Equation.3">
                  <p:embed/>
                </p:oleObj>
              </mc:Choice>
              <mc:Fallback>
                <p:oleObj name="Equation" r:id="rId7" imgW="13081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5588" y="5043488"/>
                        <a:ext cx="2478087" cy="595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1" name="Object 9"/>
          <p:cNvGraphicFramePr>
            <a:graphicFrameLocks noChangeAspect="1"/>
          </p:cNvGraphicFramePr>
          <p:nvPr/>
        </p:nvGraphicFramePr>
        <p:xfrm>
          <a:off x="6705600" y="5043488"/>
          <a:ext cx="1905000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公式" r:id="rId9" imgW="1016000" imgH="228600" progId="Equation.3">
                  <p:embed/>
                </p:oleObj>
              </mc:Choice>
              <mc:Fallback>
                <p:oleObj name="公式" r:id="rId9" imgW="1016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5043488"/>
                        <a:ext cx="1905000" cy="595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62" name="Text Box 10"/>
          <p:cNvSpPr txBox="1">
            <a:spLocks noChangeArrowheads="1"/>
          </p:cNvSpPr>
          <p:nvPr/>
        </p:nvSpPr>
        <p:spPr bwMode="auto">
          <a:xfrm>
            <a:off x="609600" y="4451350"/>
            <a:ext cx="5638800" cy="654050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2. </a:t>
            </a: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由直流通路估算</a:t>
            </a:r>
            <a:r>
              <a:rPr lang="en-US" altLang="zh-CN" sz="2800" b="1" i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U</a:t>
            </a:r>
            <a:r>
              <a:rPr lang="en-US" altLang="zh-CN" sz="2800" b="1" baseline="-25000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CE</a:t>
            </a:r>
            <a:r>
              <a:rPr lang="zh-CN" altLang="en-US" sz="2800" b="1" i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、</a:t>
            </a:r>
            <a:r>
              <a:rPr lang="en-US" altLang="zh-CN" sz="2800" b="1" i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I</a:t>
            </a:r>
            <a:r>
              <a:rPr lang="en-US" altLang="zh-CN" sz="2800" b="1" baseline="-25000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C</a:t>
            </a:r>
          </a:p>
        </p:txBody>
      </p:sp>
      <p:sp>
        <p:nvSpPr>
          <p:cNvPr id="74763" name="Rectangle 11"/>
          <p:cNvSpPr>
            <a:spLocks noChangeArrowheads="1"/>
          </p:cNvSpPr>
          <p:nvPr/>
        </p:nvSpPr>
        <p:spPr bwMode="auto">
          <a:xfrm>
            <a:off x="4356100" y="2628900"/>
            <a:ext cx="2935288" cy="5191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2800" b="1">
                <a:solidFill>
                  <a:srgbClr val="000099"/>
                </a:solidFill>
                <a:effectLst/>
                <a:latin typeface="Times New Roman" panose="02020603050405020304" charset="0"/>
                <a:ea typeface="楷体_GB2312" charset="0"/>
                <a:cs typeface="楷体_GB2312" charset="0"/>
              </a:rPr>
              <a:t>当</a:t>
            </a:r>
            <a:r>
              <a:rPr lang="en-US" altLang="zh-CN" sz="2800" b="1" i="1">
                <a:solidFill>
                  <a:srgbClr val="000099"/>
                </a:solidFill>
                <a:effectLst/>
                <a:latin typeface="Times New Roman" panose="02020603050405020304" charset="0"/>
                <a:ea typeface="楷体_GB2312" charset="0"/>
                <a:cs typeface="楷体_GB2312" charset="0"/>
              </a:rPr>
              <a:t>U</a:t>
            </a:r>
            <a:r>
              <a:rPr lang="en-US" altLang="zh-CN" sz="2800" b="1" baseline="-25000">
                <a:solidFill>
                  <a:srgbClr val="000099"/>
                </a:solidFill>
                <a:effectLst/>
                <a:latin typeface="Times New Roman" panose="02020603050405020304" charset="0"/>
                <a:ea typeface="楷体_GB2312" charset="0"/>
                <a:cs typeface="楷体_GB2312" charset="0"/>
              </a:rPr>
              <a:t>BE</a:t>
            </a:r>
            <a:r>
              <a:rPr lang="en-US" altLang="zh-CN" sz="2800" b="1">
                <a:solidFill>
                  <a:srgbClr val="000099"/>
                </a:solidFill>
                <a:effectLst/>
                <a:latin typeface="Times New Roman" panose="02020603050405020304" charset="0"/>
                <a:ea typeface="楷体_GB2312" charset="0"/>
                <a:cs typeface="楷体_GB2312" charset="0"/>
              </a:rPr>
              <a:t>&lt;&lt; </a:t>
            </a:r>
            <a:r>
              <a:rPr lang="en-US" altLang="zh-CN" sz="2800" b="1" i="1">
                <a:solidFill>
                  <a:srgbClr val="000099"/>
                </a:solidFill>
                <a:effectLst/>
                <a:latin typeface="Times New Roman" panose="02020603050405020304" charset="0"/>
                <a:ea typeface="楷体_GB2312" charset="0"/>
                <a:cs typeface="楷体_GB2312" charset="0"/>
              </a:rPr>
              <a:t>U</a:t>
            </a:r>
            <a:r>
              <a:rPr lang="en-US" altLang="zh-CN" sz="2800" b="1" baseline="-25000">
                <a:solidFill>
                  <a:srgbClr val="000099"/>
                </a:solidFill>
                <a:effectLst/>
                <a:latin typeface="Times New Roman" panose="02020603050405020304" charset="0"/>
                <a:ea typeface="楷体_GB2312" charset="0"/>
                <a:cs typeface="楷体_GB2312" charset="0"/>
              </a:rPr>
              <a:t>CC</a:t>
            </a:r>
            <a:r>
              <a:rPr lang="zh-CN" altLang="en-US" sz="2800" b="1">
                <a:solidFill>
                  <a:srgbClr val="000099"/>
                </a:solidFill>
                <a:effectLst/>
                <a:latin typeface="Times New Roman" panose="02020603050405020304" charset="0"/>
                <a:ea typeface="楷体_GB2312" charset="0"/>
                <a:cs typeface="楷体_GB2312" charset="0"/>
              </a:rPr>
              <a:t>时，</a:t>
            </a:r>
          </a:p>
        </p:txBody>
      </p:sp>
      <p:grpSp>
        <p:nvGrpSpPr>
          <p:cNvPr id="2" name="Group 14"/>
          <p:cNvGrpSpPr/>
          <p:nvPr/>
        </p:nvGrpSpPr>
        <p:grpSpPr bwMode="auto">
          <a:xfrm>
            <a:off x="1322388" y="3197225"/>
            <a:ext cx="1076325" cy="1074738"/>
            <a:chOff x="816" y="2025"/>
            <a:chExt cx="678" cy="677"/>
          </a:xfrm>
        </p:grpSpPr>
        <p:sp>
          <p:nvSpPr>
            <p:cNvPr id="74767" name="Line 15"/>
            <p:cNvSpPr>
              <a:spLocks noChangeShapeType="1"/>
            </p:cNvSpPr>
            <p:nvPr/>
          </p:nvSpPr>
          <p:spPr bwMode="auto">
            <a:xfrm>
              <a:off x="816" y="2025"/>
              <a:ext cx="549" cy="0"/>
            </a:xfrm>
            <a:prstGeom prst="line">
              <a:avLst/>
            </a:prstGeom>
            <a:noFill/>
            <a:ln w="28575">
              <a:solidFill>
                <a:srgbClr val="005C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768" name="Line 16"/>
            <p:cNvSpPr>
              <a:spLocks noChangeShapeType="1"/>
            </p:cNvSpPr>
            <p:nvPr/>
          </p:nvSpPr>
          <p:spPr bwMode="auto">
            <a:xfrm>
              <a:off x="1354" y="2036"/>
              <a:ext cx="140" cy="169"/>
            </a:xfrm>
            <a:prstGeom prst="line">
              <a:avLst/>
            </a:prstGeom>
            <a:noFill/>
            <a:ln w="28575">
              <a:solidFill>
                <a:srgbClr val="005C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769" name="Line 17"/>
            <p:cNvSpPr>
              <a:spLocks noChangeShapeType="1"/>
            </p:cNvSpPr>
            <p:nvPr/>
          </p:nvSpPr>
          <p:spPr bwMode="auto">
            <a:xfrm>
              <a:off x="1494" y="2217"/>
              <a:ext cx="0" cy="485"/>
            </a:xfrm>
            <a:prstGeom prst="line">
              <a:avLst/>
            </a:prstGeom>
            <a:noFill/>
            <a:ln w="28575">
              <a:solidFill>
                <a:srgbClr val="005C00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" name="Group 18"/>
          <p:cNvGrpSpPr/>
          <p:nvPr/>
        </p:nvGrpSpPr>
        <p:grpSpPr bwMode="auto">
          <a:xfrm>
            <a:off x="2617788" y="1600200"/>
            <a:ext cx="430212" cy="2595563"/>
            <a:chOff x="1705" y="971"/>
            <a:chExt cx="271" cy="1694"/>
          </a:xfrm>
        </p:grpSpPr>
        <p:sp>
          <p:nvSpPr>
            <p:cNvPr id="74771" name="Line 19"/>
            <p:cNvSpPr>
              <a:spLocks noChangeShapeType="1"/>
            </p:cNvSpPr>
            <p:nvPr/>
          </p:nvSpPr>
          <p:spPr bwMode="auto">
            <a:xfrm flipH="1" flipV="1">
              <a:off x="1705" y="971"/>
              <a:ext cx="271" cy="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772" name="Line 20"/>
            <p:cNvSpPr>
              <a:spLocks noChangeShapeType="1"/>
            </p:cNvSpPr>
            <p:nvPr/>
          </p:nvSpPr>
          <p:spPr bwMode="auto">
            <a:xfrm>
              <a:off x="1717" y="983"/>
              <a:ext cx="0" cy="168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" name="Group 24"/>
          <p:cNvGrpSpPr/>
          <p:nvPr/>
        </p:nvGrpSpPr>
        <p:grpSpPr bwMode="auto">
          <a:xfrm>
            <a:off x="1295400" y="1371600"/>
            <a:ext cx="1565275" cy="1846263"/>
            <a:chOff x="816" y="827"/>
            <a:chExt cx="969" cy="1211"/>
          </a:xfrm>
        </p:grpSpPr>
        <p:sp>
          <p:nvSpPr>
            <p:cNvPr id="74777" name="Line 25"/>
            <p:cNvSpPr>
              <a:spLocks noChangeShapeType="1"/>
            </p:cNvSpPr>
            <p:nvPr/>
          </p:nvSpPr>
          <p:spPr bwMode="auto">
            <a:xfrm flipH="1">
              <a:off x="827" y="827"/>
              <a:ext cx="958" cy="0"/>
            </a:xfrm>
            <a:prstGeom prst="line">
              <a:avLst/>
            </a:prstGeom>
            <a:noFill/>
            <a:ln w="28575">
              <a:solidFill>
                <a:srgbClr val="2E1FE9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778" name="Line 26"/>
            <p:cNvSpPr>
              <a:spLocks noChangeShapeType="1"/>
            </p:cNvSpPr>
            <p:nvPr/>
          </p:nvSpPr>
          <p:spPr bwMode="auto">
            <a:xfrm>
              <a:off x="816" y="838"/>
              <a:ext cx="0" cy="1200"/>
            </a:xfrm>
            <a:prstGeom prst="line">
              <a:avLst/>
            </a:prstGeom>
            <a:noFill/>
            <a:ln w="28575">
              <a:solidFill>
                <a:srgbClr val="2E1FE9"/>
              </a:solidFill>
              <a:rou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9470" name="Group 27"/>
          <p:cNvGrpSpPr/>
          <p:nvPr/>
        </p:nvGrpSpPr>
        <p:grpSpPr bwMode="auto">
          <a:xfrm>
            <a:off x="917575" y="1295400"/>
            <a:ext cx="2968625" cy="3087688"/>
            <a:chOff x="578" y="816"/>
            <a:chExt cx="1870" cy="1945"/>
          </a:xfrm>
        </p:grpSpPr>
        <p:sp>
          <p:nvSpPr>
            <p:cNvPr id="19474" name="Rectangle 28"/>
            <p:cNvSpPr>
              <a:spLocks noChangeArrowheads="1"/>
            </p:cNvSpPr>
            <p:nvPr/>
          </p:nvSpPr>
          <p:spPr bwMode="auto">
            <a:xfrm>
              <a:off x="1907" y="816"/>
              <a:ext cx="541" cy="28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>
                  <a:solidFill>
                    <a:schemeClr val="tx1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+</a:t>
              </a:r>
              <a:r>
                <a:rPr lang="en-US" altLang="zh-CN" sz="2400" b="1" i="1">
                  <a:solidFill>
                    <a:schemeClr val="tx1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U</a:t>
              </a:r>
              <a:r>
                <a:rPr lang="en-US" altLang="zh-CN" sz="2400" b="1" baseline="-25000">
                  <a:solidFill>
                    <a:schemeClr val="tx1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CC</a:t>
              </a:r>
            </a:p>
          </p:txBody>
        </p:sp>
        <p:sp>
          <p:nvSpPr>
            <p:cNvPr id="74781" name="Line 29"/>
            <p:cNvSpPr>
              <a:spLocks noChangeShapeType="1"/>
            </p:cNvSpPr>
            <p:nvPr/>
          </p:nvSpPr>
          <p:spPr bwMode="auto">
            <a:xfrm flipV="1">
              <a:off x="915" y="1535"/>
              <a:ext cx="0" cy="41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782" name="Line 30"/>
            <p:cNvSpPr>
              <a:spLocks noChangeShapeType="1"/>
            </p:cNvSpPr>
            <p:nvPr/>
          </p:nvSpPr>
          <p:spPr bwMode="auto">
            <a:xfrm rot="16200000" flipH="1">
              <a:off x="770" y="1080"/>
              <a:ext cx="29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9477" name="Group 31"/>
            <p:cNvGrpSpPr/>
            <p:nvPr/>
          </p:nvGrpSpPr>
          <p:grpSpPr bwMode="auto">
            <a:xfrm>
              <a:off x="1428" y="1751"/>
              <a:ext cx="156" cy="384"/>
              <a:chOff x="4500" y="2064"/>
              <a:chExt cx="156" cy="384"/>
            </a:xfrm>
          </p:grpSpPr>
          <p:sp>
            <p:nvSpPr>
              <p:cNvPr id="74784" name="Line 32"/>
              <p:cNvSpPr>
                <a:spLocks noChangeShapeType="1"/>
              </p:cNvSpPr>
              <p:nvPr/>
            </p:nvSpPr>
            <p:spPr bwMode="auto">
              <a:xfrm>
                <a:off x="4500" y="2088"/>
                <a:ext cx="0" cy="26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4785" name="Line 33"/>
              <p:cNvSpPr>
                <a:spLocks noChangeShapeType="1"/>
              </p:cNvSpPr>
              <p:nvPr/>
            </p:nvSpPr>
            <p:spPr bwMode="auto">
              <a:xfrm>
                <a:off x="4500" y="2264"/>
                <a:ext cx="156" cy="1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sm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4786" name="Line 34"/>
              <p:cNvSpPr>
                <a:spLocks noChangeShapeType="1"/>
              </p:cNvSpPr>
              <p:nvPr/>
            </p:nvSpPr>
            <p:spPr bwMode="auto">
              <a:xfrm flipV="1">
                <a:off x="4500" y="2064"/>
                <a:ext cx="137" cy="12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74787" name="Line 35"/>
            <p:cNvSpPr>
              <a:spLocks noChangeShapeType="1"/>
            </p:cNvSpPr>
            <p:nvPr/>
          </p:nvSpPr>
          <p:spPr bwMode="auto">
            <a:xfrm>
              <a:off x="1570" y="2089"/>
              <a:ext cx="0" cy="6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479" name="Text Box 36"/>
            <p:cNvSpPr txBox="1">
              <a:spLocks noChangeArrowheads="1"/>
            </p:cNvSpPr>
            <p:nvPr/>
          </p:nvSpPr>
          <p:spPr bwMode="auto">
            <a:xfrm>
              <a:off x="578" y="1254"/>
              <a:ext cx="324" cy="28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>
                  <a:solidFill>
                    <a:schemeClr val="tx1"/>
                  </a:solidFill>
                  <a:effectLst/>
                  <a:ea typeface="楷体_GB2312" charset="0"/>
                  <a:cs typeface="楷体_GB2312" charset="0"/>
                </a:rPr>
                <a:t>R</a:t>
              </a:r>
              <a:r>
                <a:rPr lang="en-US" altLang="zh-CN" b="1" baseline="-25000">
                  <a:solidFill>
                    <a:schemeClr val="tx1"/>
                  </a:solidFill>
                  <a:effectLst/>
                  <a:ea typeface="楷体_GB2312" charset="0"/>
                  <a:cs typeface="楷体_GB2312" charset="0"/>
                </a:rPr>
                <a:t>B</a:t>
              </a:r>
            </a:p>
          </p:txBody>
        </p:sp>
        <p:sp>
          <p:nvSpPr>
            <p:cNvPr id="74789" name="Rectangle 37"/>
            <p:cNvSpPr>
              <a:spLocks noChangeArrowheads="1"/>
            </p:cNvSpPr>
            <p:nvPr/>
          </p:nvSpPr>
          <p:spPr bwMode="auto">
            <a:xfrm>
              <a:off x="1521" y="1177"/>
              <a:ext cx="92" cy="30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790" name="Rectangle 38"/>
            <p:cNvSpPr>
              <a:spLocks noChangeArrowheads="1"/>
            </p:cNvSpPr>
            <p:nvPr/>
          </p:nvSpPr>
          <p:spPr bwMode="auto">
            <a:xfrm>
              <a:off x="868" y="1225"/>
              <a:ext cx="92" cy="30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482" name="Text Box 39"/>
            <p:cNvSpPr txBox="1">
              <a:spLocks noChangeArrowheads="1"/>
            </p:cNvSpPr>
            <p:nvPr/>
          </p:nvSpPr>
          <p:spPr bwMode="auto">
            <a:xfrm>
              <a:off x="1209" y="1083"/>
              <a:ext cx="331" cy="28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>
                  <a:solidFill>
                    <a:schemeClr val="tx1"/>
                  </a:solidFill>
                  <a:effectLst/>
                  <a:ea typeface="楷体_GB2312" charset="0"/>
                  <a:cs typeface="楷体_GB2312" charset="0"/>
                </a:rPr>
                <a:t>R</a:t>
              </a:r>
              <a:r>
                <a:rPr lang="en-US" altLang="zh-CN" b="1" baseline="-25000">
                  <a:solidFill>
                    <a:schemeClr val="tx1"/>
                  </a:solidFill>
                  <a:effectLst/>
                  <a:ea typeface="楷体_GB2312" charset="0"/>
                  <a:cs typeface="楷体_GB2312" charset="0"/>
                </a:rPr>
                <a:t>C</a:t>
              </a:r>
            </a:p>
          </p:txBody>
        </p:sp>
        <p:sp>
          <p:nvSpPr>
            <p:cNvPr id="19483" name="Text Box 40"/>
            <p:cNvSpPr txBox="1">
              <a:spLocks noChangeArrowheads="1"/>
            </p:cNvSpPr>
            <p:nvPr/>
          </p:nvSpPr>
          <p:spPr bwMode="auto">
            <a:xfrm>
              <a:off x="1463" y="1772"/>
              <a:ext cx="242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effectLst/>
                  <a:ea typeface="楷体_GB2312" charset="0"/>
                  <a:cs typeface="楷体_GB2312" charset="0"/>
                </a:rPr>
                <a:t>T</a:t>
              </a:r>
            </a:p>
          </p:txBody>
        </p:sp>
        <p:sp>
          <p:nvSpPr>
            <p:cNvPr id="74793" name="Line 41"/>
            <p:cNvSpPr>
              <a:spLocks noChangeShapeType="1"/>
            </p:cNvSpPr>
            <p:nvPr/>
          </p:nvSpPr>
          <p:spPr bwMode="auto">
            <a:xfrm flipV="1">
              <a:off x="921" y="1922"/>
              <a:ext cx="50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485" name="Text Box 42"/>
            <p:cNvSpPr txBox="1">
              <a:spLocks noChangeArrowheads="1"/>
            </p:cNvSpPr>
            <p:nvPr/>
          </p:nvSpPr>
          <p:spPr bwMode="auto">
            <a:xfrm>
              <a:off x="1205" y="1841"/>
              <a:ext cx="367" cy="2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  <a:effectLst/>
                </a:rPr>
                <a:t>+</a:t>
              </a:r>
            </a:p>
          </p:txBody>
        </p:sp>
        <p:sp>
          <p:nvSpPr>
            <p:cNvPr id="19486" name="Text Box 43"/>
            <p:cNvSpPr txBox="1">
              <a:spLocks noChangeArrowheads="1"/>
            </p:cNvSpPr>
            <p:nvPr/>
          </p:nvSpPr>
          <p:spPr bwMode="auto">
            <a:xfrm>
              <a:off x="1648" y="1590"/>
              <a:ext cx="366" cy="2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  <a:effectLst/>
                </a:rPr>
                <a:t>+</a:t>
              </a:r>
            </a:p>
          </p:txBody>
        </p:sp>
        <p:sp>
          <p:nvSpPr>
            <p:cNvPr id="74796" name="Rectangle 44"/>
            <p:cNvSpPr>
              <a:spLocks noChangeArrowheads="1"/>
            </p:cNvSpPr>
            <p:nvPr/>
          </p:nvSpPr>
          <p:spPr bwMode="auto">
            <a:xfrm>
              <a:off x="1357" y="214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>
                  <a:solidFill>
                    <a:srgbClr val="FF00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panose="02020603050405020304" charset="0"/>
                  <a:ea typeface="楷体_GB2312" charset="0"/>
                  <a:cs typeface="楷体_GB2312" charset="0"/>
                </a:rPr>
                <a:t>–</a:t>
              </a:r>
            </a:p>
          </p:txBody>
        </p:sp>
        <p:sp>
          <p:nvSpPr>
            <p:cNvPr id="19488" name="Rectangle 45"/>
            <p:cNvSpPr>
              <a:spLocks noChangeArrowheads="1"/>
            </p:cNvSpPr>
            <p:nvPr/>
          </p:nvSpPr>
          <p:spPr bwMode="auto">
            <a:xfrm>
              <a:off x="1120" y="1996"/>
              <a:ext cx="483" cy="289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 i="1">
                  <a:solidFill>
                    <a:srgbClr val="2E1FE9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U</a:t>
              </a:r>
              <a:r>
                <a:rPr lang="en-US" altLang="zh-CN" sz="2400" b="1" baseline="-25000">
                  <a:solidFill>
                    <a:srgbClr val="2E1FE9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BE</a:t>
              </a:r>
            </a:p>
          </p:txBody>
        </p:sp>
        <p:sp>
          <p:nvSpPr>
            <p:cNvPr id="19489" name="Rectangle 46"/>
            <p:cNvSpPr>
              <a:spLocks noChangeArrowheads="1"/>
            </p:cNvSpPr>
            <p:nvPr/>
          </p:nvSpPr>
          <p:spPr bwMode="auto">
            <a:xfrm>
              <a:off x="1568" y="1867"/>
              <a:ext cx="483" cy="289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 i="1">
                  <a:solidFill>
                    <a:srgbClr val="2E1FE9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U</a:t>
              </a:r>
              <a:r>
                <a:rPr lang="en-US" altLang="zh-CN" sz="2400" b="1" baseline="-25000">
                  <a:solidFill>
                    <a:srgbClr val="2E1FE9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CE</a:t>
              </a:r>
            </a:p>
          </p:txBody>
        </p:sp>
        <p:sp>
          <p:nvSpPr>
            <p:cNvPr id="19490" name="Rectangle 47"/>
            <p:cNvSpPr>
              <a:spLocks noChangeArrowheads="1"/>
            </p:cNvSpPr>
            <p:nvPr/>
          </p:nvSpPr>
          <p:spPr bwMode="auto">
            <a:xfrm>
              <a:off x="1643" y="2053"/>
              <a:ext cx="210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–</a:t>
              </a:r>
            </a:p>
          </p:txBody>
        </p:sp>
        <p:sp>
          <p:nvSpPr>
            <p:cNvPr id="74800" name="Line 48"/>
            <p:cNvSpPr>
              <a:spLocks noChangeShapeType="1"/>
            </p:cNvSpPr>
            <p:nvPr/>
          </p:nvSpPr>
          <p:spPr bwMode="auto">
            <a:xfrm>
              <a:off x="1502" y="1459"/>
              <a:ext cx="2" cy="31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sm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492" name="Rectangle 49"/>
            <p:cNvSpPr>
              <a:spLocks noChangeArrowheads="1"/>
            </p:cNvSpPr>
            <p:nvPr/>
          </p:nvSpPr>
          <p:spPr bwMode="auto">
            <a:xfrm>
              <a:off x="1150" y="1417"/>
              <a:ext cx="483" cy="289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 i="1">
                  <a:solidFill>
                    <a:srgbClr val="2E1FE9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I</a:t>
              </a:r>
              <a:r>
                <a:rPr lang="en-US" altLang="zh-CN" sz="2400" b="1" baseline="-25000">
                  <a:solidFill>
                    <a:srgbClr val="2E1FE9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C</a:t>
              </a:r>
            </a:p>
          </p:txBody>
        </p:sp>
        <p:sp>
          <p:nvSpPr>
            <p:cNvPr id="74802" name="Line 50"/>
            <p:cNvSpPr>
              <a:spLocks noChangeShapeType="1"/>
            </p:cNvSpPr>
            <p:nvPr/>
          </p:nvSpPr>
          <p:spPr bwMode="auto">
            <a:xfrm>
              <a:off x="1028" y="1849"/>
              <a:ext cx="31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sm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494" name="Rectangle 51"/>
            <p:cNvSpPr>
              <a:spLocks noChangeArrowheads="1"/>
            </p:cNvSpPr>
            <p:nvPr/>
          </p:nvSpPr>
          <p:spPr bwMode="auto">
            <a:xfrm>
              <a:off x="915" y="1561"/>
              <a:ext cx="483" cy="289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 i="1">
                  <a:solidFill>
                    <a:srgbClr val="2E1FE9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I</a:t>
              </a:r>
              <a:r>
                <a:rPr lang="en-US" altLang="zh-CN" sz="2400" b="1" baseline="-25000">
                  <a:solidFill>
                    <a:srgbClr val="2E1FE9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B</a:t>
              </a:r>
            </a:p>
          </p:txBody>
        </p:sp>
        <p:sp>
          <p:nvSpPr>
            <p:cNvPr id="74804" name="Oval 52"/>
            <p:cNvSpPr>
              <a:spLocks noChangeArrowheads="1"/>
            </p:cNvSpPr>
            <p:nvPr/>
          </p:nvSpPr>
          <p:spPr bwMode="auto">
            <a:xfrm>
              <a:off x="1865" y="927"/>
              <a:ext cx="56" cy="5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805" name="Line 53"/>
            <p:cNvSpPr>
              <a:spLocks noChangeShapeType="1"/>
            </p:cNvSpPr>
            <p:nvPr/>
          </p:nvSpPr>
          <p:spPr bwMode="auto">
            <a:xfrm>
              <a:off x="1480" y="2753"/>
              <a:ext cx="189" cy="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806" name="Line 54"/>
            <p:cNvSpPr>
              <a:spLocks noChangeShapeType="1"/>
            </p:cNvSpPr>
            <p:nvPr/>
          </p:nvSpPr>
          <p:spPr bwMode="auto">
            <a:xfrm>
              <a:off x="912" y="937"/>
              <a:ext cx="9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807" name="Line 55"/>
            <p:cNvSpPr>
              <a:spLocks noChangeShapeType="1"/>
            </p:cNvSpPr>
            <p:nvPr/>
          </p:nvSpPr>
          <p:spPr bwMode="auto">
            <a:xfrm>
              <a:off x="1561" y="937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808" name="Line 56"/>
            <p:cNvSpPr>
              <a:spLocks noChangeShapeType="1"/>
            </p:cNvSpPr>
            <p:nvPr/>
          </p:nvSpPr>
          <p:spPr bwMode="auto">
            <a:xfrm>
              <a:off x="1573" y="1478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74809" name="Text Box 57"/>
          <p:cNvSpPr txBox="1">
            <a:spLocks noChangeArrowheads="1"/>
          </p:cNvSpPr>
          <p:nvPr/>
        </p:nvSpPr>
        <p:spPr bwMode="auto">
          <a:xfrm>
            <a:off x="3810000" y="914400"/>
            <a:ext cx="5162550" cy="519113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lIns="90000" tIns="46800" rIns="90000" bIns="46800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</a:rPr>
              <a:t>由</a:t>
            </a:r>
            <a:r>
              <a:rPr lang="en-US" altLang="zh-CN" sz="2800" b="1">
                <a:effectLst>
                  <a:outerShdw blurRad="38100" dist="38100" dir="2700000" algn="tl">
                    <a:srgbClr val="DDDDDD"/>
                  </a:outerShdw>
                </a:effectLst>
              </a:rPr>
              <a:t>KVL:  </a:t>
            </a:r>
            <a:r>
              <a:rPr lang="en-US" altLang="zh-CN" sz="2800" b="1" i="1">
                <a:effectLst>
                  <a:outerShdw blurRad="38100" dist="38100" dir="2700000" algn="tl">
                    <a:srgbClr val="DDDDDD"/>
                  </a:outerShdw>
                </a:effectLst>
              </a:rPr>
              <a:t>U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DDDDDD"/>
                  </a:outerShdw>
                </a:effectLst>
              </a:rPr>
              <a:t>CC </a:t>
            </a:r>
            <a:r>
              <a:rPr lang="en-US" altLang="zh-CN" sz="2800" b="1">
                <a:effectLst>
                  <a:outerShdw blurRad="38100" dist="38100" dir="2700000" algn="tl">
                    <a:srgbClr val="DDDDDD"/>
                  </a:outerShdw>
                </a:effectLst>
              </a:rPr>
              <a:t>= </a:t>
            </a:r>
            <a:r>
              <a:rPr lang="en-US" altLang="zh-CN" sz="2800" b="1" i="1">
                <a:effectLst>
                  <a:outerShdw blurRad="38100" dist="38100" dir="2700000" algn="tl">
                    <a:srgbClr val="DDDDDD"/>
                  </a:outerShdw>
                </a:effectLst>
              </a:rPr>
              <a:t>I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DDDDDD"/>
                  </a:outerShdw>
                </a:effectLst>
              </a:rPr>
              <a:t>B </a:t>
            </a:r>
            <a:r>
              <a:rPr lang="en-US" altLang="zh-CN" sz="2800" b="1" i="1">
                <a:effectLst>
                  <a:outerShdw blurRad="38100" dist="38100" dir="2700000" algn="tl">
                    <a:srgbClr val="DDDDDD"/>
                  </a:outerShdw>
                </a:effectLst>
              </a:rPr>
              <a:t>R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DDDDDD"/>
                  </a:outerShdw>
                </a:effectLst>
              </a:rPr>
              <a:t>B</a:t>
            </a:r>
            <a:r>
              <a:rPr lang="en-US" altLang="zh-CN" sz="2800" b="1">
                <a:effectLst>
                  <a:outerShdw blurRad="38100" dist="38100" dir="2700000" algn="tl">
                    <a:srgbClr val="DDDDDD"/>
                  </a:outerShdw>
                </a:effectLst>
              </a:rPr>
              <a:t>+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DDDDDD"/>
                  </a:outerShdw>
                </a:effectLst>
              </a:rPr>
              <a:t> </a:t>
            </a:r>
            <a:r>
              <a:rPr lang="en-US" altLang="zh-CN" sz="2800" b="1" i="1">
                <a:effectLst>
                  <a:outerShdw blurRad="38100" dist="38100" dir="2700000" algn="tl">
                    <a:srgbClr val="DDDDDD"/>
                  </a:outerShdw>
                </a:effectLst>
              </a:rPr>
              <a:t>U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DDDDDD"/>
                  </a:outerShdw>
                </a:effectLst>
              </a:rPr>
              <a:t>BE</a:t>
            </a:r>
          </a:p>
        </p:txBody>
      </p:sp>
      <p:sp>
        <p:nvSpPr>
          <p:cNvPr id="74810" name="Text Box 58"/>
          <p:cNvSpPr txBox="1">
            <a:spLocks noChangeArrowheads="1"/>
          </p:cNvSpPr>
          <p:nvPr/>
        </p:nvSpPr>
        <p:spPr bwMode="auto">
          <a:xfrm>
            <a:off x="838200" y="5715000"/>
            <a:ext cx="5162550" cy="519113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lIns="90000" tIns="46800" rIns="90000" bIns="46800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</a:rPr>
              <a:t>由</a:t>
            </a:r>
            <a:r>
              <a:rPr lang="en-US" altLang="zh-CN" sz="2800" b="1">
                <a:effectLst>
                  <a:outerShdw blurRad="38100" dist="38100" dir="2700000" algn="tl">
                    <a:srgbClr val="DDDDDD"/>
                  </a:outerShdw>
                </a:effectLst>
              </a:rPr>
              <a:t>KVL:  </a:t>
            </a:r>
            <a:r>
              <a:rPr lang="en-US" altLang="zh-CN" sz="2800" b="1" i="1">
                <a:effectLst>
                  <a:outerShdw blurRad="38100" dist="38100" dir="2700000" algn="tl">
                    <a:srgbClr val="DDDDDD"/>
                  </a:outerShdw>
                </a:effectLst>
              </a:rPr>
              <a:t>U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DDDDDD"/>
                  </a:outerShdw>
                </a:effectLst>
              </a:rPr>
              <a:t>CC </a:t>
            </a:r>
            <a:r>
              <a:rPr lang="en-US" altLang="zh-CN" sz="2800" b="1">
                <a:effectLst>
                  <a:outerShdw blurRad="38100" dist="38100" dir="2700000" algn="tl">
                    <a:srgbClr val="DDDDDD"/>
                  </a:outerShdw>
                </a:effectLst>
              </a:rPr>
              <a:t>= </a:t>
            </a:r>
            <a:r>
              <a:rPr lang="en-US" altLang="zh-CN" sz="2800" b="1" i="1">
                <a:effectLst>
                  <a:outerShdw blurRad="38100" dist="38100" dir="2700000" algn="tl">
                    <a:srgbClr val="DDDDDD"/>
                  </a:outerShdw>
                </a:effectLst>
              </a:rPr>
              <a:t>I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DDDDDD"/>
                  </a:outerShdw>
                </a:effectLst>
              </a:rPr>
              <a:t>C </a:t>
            </a:r>
            <a:r>
              <a:rPr lang="en-US" altLang="zh-CN" sz="2800" b="1" i="1">
                <a:effectLst>
                  <a:outerShdw blurRad="38100" dist="38100" dir="2700000" algn="tl">
                    <a:srgbClr val="DDDDDD"/>
                  </a:outerShdw>
                </a:effectLst>
              </a:rPr>
              <a:t>R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DDDDDD"/>
                  </a:outerShdw>
                </a:effectLst>
              </a:rPr>
              <a:t>C</a:t>
            </a:r>
            <a:r>
              <a:rPr lang="en-US" altLang="zh-CN" sz="2800" b="1">
                <a:effectLst>
                  <a:outerShdw blurRad="38100" dist="38100" dir="2700000" algn="tl">
                    <a:srgbClr val="DDDDDD"/>
                  </a:outerShdw>
                </a:effectLst>
              </a:rPr>
              <a:t>+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DDDDDD"/>
                  </a:outerShdw>
                </a:effectLst>
              </a:rPr>
              <a:t> </a:t>
            </a:r>
            <a:r>
              <a:rPr lang="en-US" altLang="zh-CN" sz="2800" b="1" i="1">
                <a:effectLst>
                  <a:outerShdw blurRad="38100" dist="38100" dir="2700000" algn="tl">
                    <a:srgbClr val="DDDDDD"/>
                  </a:outerShdw>
                </a:effectLst>
              </a:rPr>
              <a:t>U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DDDDDD"/>
                  </a:outerShdw>
                </a:effectLst>
              </a:rPr>
              <a:t>CE</a:t>
            </a:r>
          </a:p>
        </p:txBody>
      </p:sp>
      <p:sp>
        <p:nvSpPr>
          <p:cNvPr id="74811" name="Text Box 59"/>
          <p:cNvSpPr txBox="1">
            <a:spLocks noChangeArrowheads="1"/>
          </p:cNvSpPr>
          <p:nvPr/>
        </p:nvSpPr>
        <p:spPr bwMode="auto">
          <a:xfrm>
            <a:off x="5105400" y="5729288"/>
            <a:ext cx="3886200" cy="519112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lIns="90000" tIns="46800" rIns="90000" bIns="46800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所以  </a:t>
            </a:r>
            <a:r>
              <a:rPr lang="en-US" altLang="zh-CN" sz="2800" b="1" i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U</a:t>
            </a:r>
            <a:r>
              <a:rPr lang="en-US" altLang="zh-CN" sz="2800" b="1" baseline="-25000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CE </a:t>
            </a:r>
            <a:r>
              <a:rPr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= </a:t>
            </a:r>
            <a:r>
              <a:rPr lang="en-US" altLang="zh-CN" sz="2800" b="1" i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U</a:t>
            </a:r>
            <a:r>
              <a:rPr lang="en-US" altLang="zh-CN" sz="2800" b="1" baseline="-25000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CC </a:t>
            </a:r>
            <a:r>
              <a:rPr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Times New Roman" panose="02020603050405020304" charset="0"/>
              </a:rPr>
              <a:t>–</a:t>
            </a:r>
            <a:r>
              <a:rPr lang="en-US" altLang="zh-CN" sz="2800" b="1" baseline="-25000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 </a:t>
            </a:r>
            <a:r>
              <a:rPr lang="en-US" altLang="zh-CN" sz="2800" b="1" i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I</a:t>
            </a:r>
            <a:r>
              <a:rPr lang="en-US" altLang="zh-CN" sz="2800" b="1" baseline="-25000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C </a:t>
            </a:r>
            <a:r>
              <a:rPr lang="en-US" altLang="zh-CN" sz="2800" b="1" i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R</a:t>
            </a:r>
            <a:r>
              <a:rPr lang="en-US" altLang="zh-CN" sz="2800" b="1" baseline="-25000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C </a:t>
            </a:r>
          </a:p>
        </p:txBody>
      </p:sp>
    </p:spTree>
    <p:extLst>
      <p:ext uri="{BB962C8B-B14F-4D97-AF65-F5344CB8AC3E}">
        <p14:creationId xmlns:p14="http://schemas.microsoft.com/office/powerpoint/2010/main" val="1866449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48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4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4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4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4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4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74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4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748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74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" grpId="0" build="p" autoUpdateAnimBg="0"/>
      <p:bldP spid="74759" grpId="0" autoUpdateAnimBg="0"/>
      <p:bldP spid="74762" grpId="0" autoUpdateAnimBg="0"/>
      <p:bldP spid="74763" grpId="0" autoUpdateAnimBg="0"/>
      <p:bldP spid="74809" grpId="0" build="p" autoUpdateAnimBg="0"/>
      <p:bldP spid="74810" grpId="0" build="p" autoUpdateAnimBg="0"/>
      <p:bldP spid="74811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2"/>
          <p:cNvSpPr txBox="1">
            <a:spLocks noChangeArrowheads="1"/>
          </p:cNvSpPr>
          <p:nvPr/>
        </p:nvSpPr>
        <p:spPr bwMode="auto">
          <a:xfrm>
            <a:off x="436563" y="396875"/>
            <a:ext cx="5473700" cy="519113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lIns="90000" tIns="46800" rIns="90000" bIns="46800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例</a:t>
            </a:r>
            <a:r>
              <a:rPr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1</a:t>
            </a: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：</a:t>
            </a:r>
            <a:r>
              <a:rPr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用估算法计算静态工作点。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433388" y="793750"/>
            <a:ext cx="8096250" cy="6477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spAutoFit/>
          </a:bodyPr>
          <a:lstStyle>
            <a:lvl1pPr marL="1238250" indent="-12382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2800" b="1">
                <a:solidFill>
                  <a:schemeClr val="tx1"/>
                </a:solidFill>
                <a:effectLst/>
                <a:latin typeface="宋体" panose="02010600030101010101" pitchFamily="2" charset="-122"/>
              </a:rPr>
              <a:t>已知：</a:t>
            </a:r>
            <a:r>
              <a:rPr lang="en-US" altLang="zh-CN" sz="2800" b="1" i="1">
                <a:solidFill>
                  <a:schemeClr val="tx1"/>
                </a:solidFill>
                <a:effectLst/>
              </a:rPr>
              <a:t>U</a:t>
            </a:r>
            <a:r>
              <a:rPr lang="en-US" altLang="zh-CN" sz="2800" b="1" baseline="-25000">
                <a:solidFill>
                  <a:schemeClr val="tx1"/>
                </a:solidFill>
                <a:effectLst/>
              </a:rPr>
              <a:t>CC</a:t>
            </a:r>
            <a:r>
              <a:rPr lang="en-US" altLang="zh-CN" sz="2800" b="1">
                <a:solidFill>
                  <a:schemeClr val="tx1"/>
                </a:solidFill>
                <a:effectLst/>
              </a:rPr>
              <a:t>=12V</a:t>
            </a:r>
            <a:r>
              <a:rPr lang="zh-CN" altLang="en-US" sz="2800" b="1">
                <a:solidFill>
                  <a:schemeClr val="tx1"/>
                </a:solidFill>
                <a:effectLst/>
              </a:rPr>
              <a:t>，</a:t>
            </a:r>
            <a:r>
              <a:rPr lang="en-US" altLang="zh-CN" sz="2800" b="1" i="1">
                <a:solidFill>
                  <a:schemeClr val="tx1"/>
                </a:solidFill>
                <a:effectLst/>
              </a:rPr>
              <a:t>R</a:t>
            </a:r>
            <a:r>
              <a:rPr lang="en-US" altLang="zh-CN" sz="2800" b="1" baseline="-25000">
                <a:solidFill>
                  <a:schemeClr val="tx1"/>
                </a:solidFill>
                <a:effectLst/>
              </a:rPr>
              <a:t>C</a:t>
            </a:r>
            <a:r>
              <a:rPr lang="en-US" altLang="zh-CN" sz="2800" b="1">
                <a:solidFill>
                  <a:schemeClr val="tx1"/>
                </a:solidFill>
                <a:effectLst/>
              </a:rPr>
              <a:t>=4k</a:t>
            </a:r>
            <a:r>
              <a:rPr lang="en-US" altLang="zh-CN" sz="2800" b="1">
                <a:solidFill>
                  <a:schemeClr val="tx1"/>
                </a:solidFill>
                <a:effectLst/>
                <a:sym typeface="Symbol" panose="05050102010706020507" charset="0"/>
              </a:rPr>
              <a:t></a:t>
            </a:r>
            <a:r>
              <a:rPr lang="zh-CN" altLang="en-US" sz="2800" b="1">
                <a:solidFill>
                  <a:schemeClr val="tx1"/>
                </a:solidFill>
                <a:effectLst/>
                <a:sym typeface="Symbol" panose="05050102010706020507" charset="0"/>
              </a:rPr>
              <a:t>，</a:t>
            </a:r>
            <a:r>
              <a:rPr lang="en-US" altLang="zh-CN" sz="2800" b="1" i="1">
                <a:solidFill>
                  <a:schemeClr val="tx1"/>
                </a:solidFill>
                <a:effectLst/>
                <a:sym typeface="Symbol" panose="05050102010706020507" charset="0"/>
              </a:rPr>
              <a:t>R</a:t>
            </a:r>
            <a:r>
              <a:rPr lang="en-US" altLang="zh-CN" sz="2800" b="1" baseline="-25000">
                <a:solidFill>
                  <a:schemeClr val="tx1"/>
                </a:solidFill>
                <a:effectLst/>
                <a:sym typeface="Symbol" panose="05050102010706020507" charset="0"/>
              </a:rPr>
              <a:t>B</a:t>
            </a:r>
            <a:r>
              <a:rPr lang="en-US" altLang="zh-CN" sz="2800" b="1">
                <a:solidFill>
                  <a:schemeClr val="tx1"/>
                </a:solidFill>
                <a:effectLst/>
                <a:sym typeface="Symbol" panose="05050102010706020507" charset="0"/>
              </a:rPr>
              <a:t>=300k</a:t>
            </a:r>
            <a:r>
              <a:rPr lang="zh-CN" altLang="en-US" sz="2800" b="1">
                <a:solidFill>
                  <a:schemeClr val="tx1"/>
                </a:solidFill>
                <a:effectLst/>
                <a:sym typeface="Symbol" panose="05050102010706020507" charset="0"/>
              </a:rPr>
              <a:t>，</a:t>
            </a:r>
            <a:r>
              <a:rPr lang="zh-CN" altLang="en-US" sz="2800" b="1" i="1">
                <a:solidFill>
                  <a:schemeClr val="tx1"/>
                </a:solidFill>
                <a:effectLst/>
                <a:sym typeface="Symbol" panose="05050102010706020507" charset="0"/>
              </a:rPr>
              <a:t> </a:t>
            </a:r>
            <a:r>
              <a:rPr lang="en-US" altLang="zh-CN" sz="2800" b="1">
                <a:solidFill>
                  <a:schemeClr val="tx1"/>
                </a:solidFill>
                <a:effectLst/>
                <a:sym typeface="Symbol" panose="05050102010706020507" charset="0"/>
              </a:rPr>
              <a:t>=37.5</a:t>
            </a:r>
            <a:r>
              <a:rPr lang="zh-CN" altLang="en-US" sz="2800" b="1">
                <a:solidFill>
                  <a:schemeClr val="tx1"/>
                </a:solidFill>
                <a:effectLst/>
                <a:latin typeface="宋体" panose="02010600030101010101" pitchFamily="2" charset="-122"/>
                <a:sym typeface="Symbol" panose="05050102010706020507" charset="0"/>
              </a:rPr>
              <a:t>。</a:t>
            </a:r>
          </a:p>
        </p:txBody>
      </p:sp>
      <p:sp>
        <p:nvSpPr>
          <p:cNvPr id="75780" name="Text Box 4"/>
          <p:cNvSpPr txBox="1">
            <a:spLocks noChangeArrowheads="1"/>
          </p:cNvSpPr>
          <p:nvPr/>
        </p:nvSpPr>
        <p:spPr bwMode="auto">
          <a:xfrm>
            <a:off x="581025" y="2511425"/>
            <a:ext cx="1181100" cy="519113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ffectLst/>
              </a:rPr>
              <a:t>解：</a:t>
            </a:r>
          </a:p>
        </p:txBody>
      </p:sp>
      <p:sp>
        <p:nvSpPr>
          <p:cNvPr id="75781" name="Rectangle 5"/>
          <p:cNvSpPr>
            <a:spLocks noChangeArrowheads="1"/>
          </p:cNvSpPr>
          <p:nvPr/>
        </p:nvSpPr>
        <p:spPr bwMode="auto">
          <a:xfrm>
            <a:off x="990600" y="5334000"/>
            <a:ext cx="61722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注意：</a:t>
            </a:r>
            <a:r>
              <a:rPr lang="zh-CN" altLang="en-US" sz="2800" b="1">
                <a:solidFill>
                  <a:srgbClr val="005C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电路中</a:t>
            </a:r>
            <a:r>
              <a:rPr lang="en-US" altLang="zh-CN" sz="2800" b="1" i="1">
                <a:solidFill>
                  <a:srgbClr val="005C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I</a:t>
            </a:r>
            <a:r>
              <a:rPr lang="en-US" altLang="zh-CN" sz="2800" b="1" baseline="-25000">
                <a:solidFill>
                  <a:srgbClr val="005C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B</a:t>
            </a:r>
            <a:r>
              <a:rPr lang="en-US" altLang="zh-CN" sz="2800" b="1" i="1" baseline="-25000">
                <a:solidFill>
                  <a:srgbClr val="005C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 </a:t>
            </a:r>
            <a:r>
              <a:rPr lang="zh-CN" altLang="en-US" sz="2800" b="1">
                <a:solidFill>
                  <a:srgbClr val="005C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和 </a:t>
            </a:r>
            <a:r>
              <a:rPr lang="en-US" altLang="zh-CN" sz="2800" b="1" i="1">
                <a:solidFill>
                  <a:srgbClr val="005C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I</a:t>
            </a:r>
            <a:r>
              <a:rPr lang="en-US" altLang="zh-CN" sz="2800" b="1" baseline="-25000">
                <a:solidFill>
                  <a:srgbClr val="005C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C</a:t>
            </a:r>
            <a:r>
              <a:rPr lang="en-US" altLang="zh-CN" sz="2800" b="1" i="1" baseline="-25000">
                <a:solidFill>
                  <a:srgbClr val="005C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 </a:t>
            </a:r>
            <a:r>
              <a:rPr lang="zh-CN" altLang="en-US" sz="2800" b="1">
                <a:solidFill>
                  <a:srgbClr val="005C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的数量级不同</a:t>
            </a:r>
          </a:p>
        </p:txBody>
      </p:sp>
      <p:graphicFrame>
        <p:nvGraphicFramePr>
          <p:cNvPr id="75782" name="Object 6"/>
          <p:cNvGraphicFramePr>
            <a:graphicFrameLocks noChangeAspect="1"/>
          </p:cNvGraphicFramePr>
          <p:nvPr/>
        </p:nvGraphicFramePr>
        <p:xfrm>
          <a:off x="1228725" y="2346325"/>
          <a:ext cx="5019675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Equation" r:id="rId3" imgW="2590800" imgH="508000" progId="Equation.3">
                  <p:embed/>
                </p:oleObj>
              </mc:Choice>
              <mc:Fallback>
                <p:oleObj name="Equation" r:id="rId3" imgW="2590800" imgH="508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8725" y="2346325"/>
                        <a:ext cx="5019675" cy="1082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3" name="Object 7"/>
          <p:cNvGraphicFramePr>
            <a:graphicFrameLocks noChangeAspect="1"/>
          </p:cNvGraphicFramePr>
          <p:nvPr/>
        </p:nvGraphicFramePr>
        <p:xfrm>
          <a:off x="1001713" y="3411538"/>
          <a:ext cx="5627687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Equation" r:id="rId5" imgW="2946400" imgH="279400" progId="Equation.3">
                  <p:embed/>
                </p:oleObj>
              </mc:Choice>
              <mc:Fallback>
                <p:oleObj name="Equation" r:id="rId5" imgW="2946400" imgH="279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1713" y="3411538"/>
                        <a:ext cx="5627687" cy="63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4" name="Object 8"/>
          <p:cNvGraphicFramePr>
            <a:graphicFrameLocks noChangeAspect="1"/>
          </p:cNvGraphicFramePr>
          <p:nvPr/>
        </p:nvGraphicFramePr>
        <p:xfrm>
          <a:off x="990600" y="4173538"/>
          <a:ext cx="3975100" cy="1042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公式" r:id="rId7" imgW="2006600" imgH="482600" progId="Equation.3">
                  <p:embed/>
                </p:oleObj>
              </mc:Choice>
              <mc:Fallback>
                <p:oleObj name="公式" r:id="rId7" imgW="20066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173538"/>
                        <a:ext cx="3975100" cy="1042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489" name="Group 12"/>
          <p:cNvGrpSpPr/>
          <p:nvPr/>
        </p:nvGrpSpPr>
        <p:grpSpPr bwMode="auto">
          <a:xfrm>
            <a:off x="6015038" y="1371600"/>
            <a:ext cx="2971800" cy="3087688"/>
            <a:chOff x="576" y="816"/>
            <a:chExt cx="1872" cy="1945"/>
          </a:xfrm>
        </p:grpSpPr>
        <p:sp>
          <p:nvSpPr>
            <p:cNvPr id="20490" name="Rectangle 13"/>
            <p:cNvSpPr>
              <a:spLocks noChangeArrowheads="1"/>
            </p:cNvSpPr>
            <p:nvPr/>
          </p:nvSpPr>
          <p:spPr bwMode="auto">
            <a:xfrm>
              <a:off x="1907" y="816"/>
              <a:ext cx="541" cy="28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+</a:t>
              </a:r>
              <a:r>
                <a:rPr lang="en-US" altLang="zh-CN" sz="2400" b="1" i="1"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U</a:t>
              </a:r>
              <a:r>
                <a:rPr lang="en-US" altLang="zh-CN" sz="2400" b="1" baseline="-25000"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CC</a:t>
              </a:r>
            </a:p>
          </p:txBody>
        </p:sp>
        <p:sp>
          <p:nvSpPr>
            <p:cNvPr id="75790" name="Line 14"/>
            <p:cNvSpPr>
              <a:spLocks noChangeShapeType="1"/>
            </p:cNvSpPr>
            <p:nvPr/>
          </p:nvSpPr>
          <p:spPr bwMode="auto">
            <a:xfrm flipV="1">
              <a:off x="915" y="1535"/>
              <a:ext cx="0" cy="41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5791" name="Line 15"/>
            <p:cNvSpPr>
              <a:spLocks noChangeShapeType="1"/>
            </p:cNvSpPr>
            <p:nvPr/>
          </p:nvSpPr>
          <p:spPr bwMode="auto">
            <a:xfrm rot="16200000" flipH="1">
              <a:off x="770" y="1080"/>
              <a:ext cx="29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20493" name="Group 16"/>
            <p:cNvGrpSpPr/>
            <p:nvPr/>
          </p:nvGrpSpPr>
          <p:grpSpPr bwMode="auto">
            <a:xfrm>
              <a:off x="1428" y="1751"/>
              <a:ext cx="156" cy="384"/>
              <a:chOff x="4500" y="2064"/>
              <a:chExt cx="156" cy="384"/>
            </a:xfrm>
          </p:grpSpPr>
          <p:sp>
            <p:nvSpPr>
              <p:cNvPr id="75793" name="Line 17"/>
              <p:cNvSpPr>
                <a:spLocks noChangeShapeType="1"/>
              </p:cNvSpPr>
              <p:nvPr/>
            </p:nvSpPr>
            <p:spPr bwMode="auto">
              <a:xfrm>
                <a:off x="4500" y="2088"/>
                <a:ext cx="0" cy="26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5794" name="Line 18"/>
              <p:cNvSpPr>
                <a:spLocks noChangeShapeType="1"/>
              </p:cNvSpPr>
              <p:nvPr/>
            </p:nvSpPr>
            <p:spPr bwMode="auto">
              <a:xfrm>
                <a:off x="4500" y="2264"/>
                <a:ext cx="156" cy="1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sm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5795" name="Line 19"/>
              <p:cNvSpPr>
                <a:spLocks noChangeShapeType="1"/>
              </p:cNvSpPr>
              <p:nvPr/>
            </p:nvSpPr>
            <p:spPr bwMode="auto">
              <a:xfrm flipV="1">
                <a:off x="4500" y="2064"/>
                <a:ext cx="137" cy="12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75796" name="Line 20"/>
            <p:cNvSpPr>
              <a:spLocks noChangeShapeType="1"/>
            </p:cNvSpPr>
            <p:nvPr/>
          </p:nvSpPr>
          <p:spPr bwMode="auto">
            <a:xfrm>
              <a:off x="1570" y="2089"/>
              <a:ext cx="0" cy="6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495" name="Text Box 21"/>
            <p:cNvSpPr txBox="1">
              <a:spLocks noChangeArrowheads="1"/>
            </p:cNvSpPr>
            <p:nvPr/>
          </p:nvSpPr>
          <p:spPr bwMode="auto">
            <a:xfrm>
              <a:off x="576" y="1254"/>
              <a:ext cx="328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>
                  <a:solidFill>
                    <a:schemeClr val="tx1"/>
                  </a:solidFill>
                  <a:effectLst/>
                  <a:ea typeface="楷体_GB2312" charset="0"/>
                  <a:cs typeface="楷体_GB2312" charset="0"/>
                </a:rPr>
                <a:t>R</a:t>
              </a:r>
              <a:r>
                <a:rPr lang="en-US" altLang="zh-CN" b="1" baseline="-25000">
                  <a:solidFill>
                    <a:schemeClr val="tx1"/>
                  </a:solidFill>
                  <a:effectLst/>
                  <a:ea typeface="楷体_GB2312" charset="0"/>
                  <a:cs typeface="楷体_GB2312" charset="0"/>
                </a:rPr>
                <a:t>B</a:t>
              </a:r>
            </a:p>
          </p:txBody>
        </p:sp>
        <p:sp>
          <p:nvSpPr>
            <p:cNvPr id="75798" name="Rectangle 22"/>
            <p:cNvSpPr>
              <a:spLocks noChangeArrowheads="1"/>
            </p:cNvSpPr>
            <p:nvPr/>
          </p:nvSpPr>
          <p:spPr bwMode="auto">
            <a:xfrm>
              <a:off x="1521" y="1177"/>
              <a:ext cx="92" cy="30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5799" name="Rectangle 23"/>
            <p:cNvSpPr>
              <a:spLocks noChangeArrowheads="1"/>
            </p:cNvSpPr>
            <p:nvPr/>
          </p:nvSpPr>
          <p:spPr bwMode="auto">
            <a:xfrm>
              <a:off x="868" y="1225"/>
              <a:ext cx="92" cy="30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498" name="Text Box 24"/>
            <p:cNvSpPr txBox="1">
              <a:spLocks noChangeArrowheads="1"/>
            </p:cNvSpPr>
            <p:nvPr/>
          </p:nvSpPr>
          <p:spPr bwMode="auto">
            <a:xfrm>
              <a:off x="1207" y="1083"/>
              <a:ext cx="334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>
                  <a:solidFill>
                    <a:schemeClr val="tx1"/>
                  </a:solidFill>
                  <a:effectLst/>
                  <a:ea typeface="楷体_GB2312" charset="0"/>
                  <a:cs typeface="楷体_GB2312" charset="0"/>
                </a:rPr>
                <a:t>R</a:t>
              </a:r>
              <a:r>
                <a:rPr lang="en-US" altLang="zh-CN" b="1" baseline="-25000">
                  <a:solidFill>
                    <a:schemeClr val="tx1"/>
                  </a:solidFill>
                  <a:effectLst/>
                  <a:ea typeface="楷体_GB2312" charset="0"/>
                  <a:cs typeface="楷体_GB2312" charset="0"/>
                </a:rPr>
                <a:t>C</a:t>
              </a:r>
            </a:p>
          </p:txBody>
        </p:sp>
        <p:sp>
          <p:nvSpPr>
            <p:cNvPr id="20499" name="Text Box 25"/>
            <p:cNvSpPr txBox="1">
              <a:spLocks noChangeArrowheads="1"/>
            </p:cNvSpPr>
            <p:nvPr/>
          </p:nvSpPr>
          <p:spPr bwMode="auto">
            <a:xfrm>
              <a:off x="1463" y="1772"/>
              <a:ext cx="242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effectLst/>
                  <a:ea typeface="楷体_GB2312" charset="0"/>
                  <a:cs typeface="楷体_GB2312" charset="0"/>
                </a:rPr>
                <a:t>T</a:t>
              </a:r>
            </a:p>
          </p:txBody>
        </p:sp>
        <p:sp>
          <p:nvSpPr>
            <p:cNvPr id="75802" name="Line 26"/>
            <p:cNvSpPr>
              <a:spLocks noChangeShapeType="1"/>
            </p:cNvSpPr>
            <p:nvPr/>
          </p:nvSpPr>
          <p:spPr bwMode="auto">
            <a:xfrm flipV="1">
              <a:off x="921" y="1922"/>
              <a:ext cx="50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501" name="Text Box 27"/>
            <p:cNvSpPr txBox="1">
              <a:spLocks noChangeArrowheads="1"/>
            </p:cNvSpPr>
            <p:nvPr/>
          </p:nvSpPr>
          <p:spPr bwMode="auto">
            <a:xfrm>
              <a:off x="1205" y="1841"/>
              <a:ext cx="367" cy="2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  <a:effectLst/>
                </a:rPr>
                <a:t>+</a:t>
              </a:r>
            </a:p>
          </p:txBody>
        </p:sp>
        <p:sp>
          <p:nvSpPr>
            <p:cNvPr id="20502" name="Text Box 28"/>
            <p:cNvSpPr txBox="1">
              <a:spLocks noChangeArrowheads="1"/>
            </p:cNvSpPr>
            <p:nvPr/>
          </p:nvSpPr>
          <p:spPr bwMode="auto">
            <a:xfrm>
              <a:off x="1648" y="1590"/>
              <a:ext cx="366" cy="2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  <a:effectLst/>
                </a:rPr>
                <a:t>+</a:t>
              </a:r>
            </a:p>
          </p:txBody>
        </p:sp>
        <p:sp>
          <p:nvSpPr>
            <p:cNvPr id="75805" name="Rectangle 29"/>
            <p:cNvSpPr>
              <a:spLocks noChangeArrowheads="1"/>
            </p:cNvSpPr>
            <p:nvPr/>
          </p:nvSpPr>
          <p:spPr bwMode="auto">
            <a:xfrm>
              <a:off x="1357" y="214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>
                  <a:solidFill>
                    <a:srgbClr val="FF00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panose="02020603050405020304" charset="0"/>
                  <a:ea typeface="楷体_GB2312" charset="0"/>
                  <a:cs typeface="楷体_GB2312" charset="0"/>
                </a:rPr>
                <a:t>–</a:t>
              </a:r>
            </a:p>
          </p:txBody>
        </p:sp>
        <p:sp>
          <p:nvSpPr>
            <p:cNvPr id="20504" name="Rectangle 30"/>
            <p:cNvSpPr>
              <a:spLocks noChangeArrowheads="1"/>
            </p:cNvSpPr>
            <p:nvPr/>
          </p:nvSpPr>
          <p:spPr bwMode="auto">
            <a:xfrm>
              <a:off x="1120" y="1996"/>
              <a:ext cx="483" cy="289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 i="1">
                  <a:solidFill>
                    <a:srgbClr val="2E1FE9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U</a:t>
              </a:r>
              <a:r>
                <a:rPr lang="en-US" altLang="zh-CN" sz="2400" b="1" baseline="-25000">
                  <a:solidFill>
                    <a:srgbClr val="2E1FE9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BE</a:t>
              </a:r>
            </a:p>
          </p:txBody>
        </p:sp>
        <p:sp>
          <p:nvSpPr>
            <p:cNvPr id="20505" name="Rectangle 31"/>
            <p:cNvSpPr>
              <a:spLocks noChangeArrowheads="1"/>
            </p:cNvSpPr>
            <p:nvPr/>
          </p:nvSpPr>
          <p:spPr bwMode="auto">
            <a:xfrm>
              <a:off x="1568" y="1867"/>
              <a:ext cx="483" cy="289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 i="1">
                  <a:solidFill>
                    <a:srgbClr val="2E1FE9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U</a:t>
              </a:r>
              <a:r>
                <a:rPr lang="en-US" altLang="zh-CN" sz="2400" b="1" baseline="-25000">
                  <a:solidFill>
                    <a:srgbClr val="2E1FE9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CE</a:t>
              </a:r>
            </a:p>
          </p:txBody>
        </p:sp>
        <p:sp>
          <p:nvSpPr>
            <p:cNvPr id="20506" name="Rectangle 32"/>
            <p:cNvSpPr>
              <a:spLocks noChangeArrowheads="1"/>
            </p:cNvSpPr>
            <p:nvPr/>
          </p:nvSpPr>
          <p:spPr bwMode="auto">
            <a:xfrm>
              <a:off x="1643" y="2053"/>
              <a:ext cx="210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–</a:t>
              </a:r>
            </a:p>
          </p:txBody>
        </p:sp>
        <p:sp>
          <p:nvSpPr>
            <p:cNvPr id="75809" name="Line 33"/>
            <p:cNvSpPr>
              <a:spLocks noChangeShapeType="1"/>
            </p:cNvSpPr>
            <p:nvPr/>
          </p:nvSpPr>
          <p:spPr bwMode="auto">
            <a:xfrm>
              <a:off x="1502" y="1459"/>
              <a:ext cx="2" cy="31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sm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508" name="Rectangle 34"/>
            <p:cNvSpPr>
              <a:spLocks noChangeArrowheads="1"/>
            </p:cNvSpPr>
            <p:nvPr/>
          </p:nvSpPr>
          <p:spPr bwMode="auto">
            <a:xfrm>
              <a:off x="1150" y="1417"/>
              <a:ext cx="483" cy="289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 i="1">
                  <a:solidFill>
                    <a:srgbClr val="2E1FE9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I</a:t>
              </a:r>
              <a:r>
                <a:rPr lang="en-US" altLang="zh-CN" sz="2400" b="1" baseline="-25000">
                  <a:solidFill>
                    <a:srgbClr val="2E1FE9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C</a:t>
              </a:r>
            </a:p>
          </p:txBody>
        </p:sp>
        <p:sp>
          <p:nvSpPr>
            <p:cNvPr id="75811" name="Line 35"/>
            <p:cNvSpPr>
              <a:spLocks noChangeShapeType="1"/>
            </p:cNvSpPr>
            <p:nvPr/>
          </p:nvSpPr>
          <p:spPr bwMode="auto">
            <a:xfrm>
              <a:off x="1028" y="1849"/>
              <a:ext cx="31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sm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510" name="Rectangle 36"/>
            <p:cNvSpPr>
              <a:spLocks noChangeArrowheads="1"/>
            </p:cNvSpPr>
            <p:nvPr/>
          </p:nvSpPr>
          <p:spPr bwMode="auto">
            <a:xfrm>
              <a:off x="915" y="1561"/>
              <a:ext cx="483" cy="289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 i="1">
                  <a:solidFill>
                    <a:srgbClr val="2E1FE9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I</a:t>
              </a:r>
              <a:r>
                <a:rPr lang="en-US" altLang="zh-CN" sz="2400" b="1" baseline="-25000">
                  <a:solidFill>
                    <a:srgbClr val="2E1FE9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B</a:t>
              </a:r>
            </a:p>
          </p:txBody>
        </p:sp>
        <p:sp>
          <p:nvSpPr>
            <p:cNvPr id="75813" name="Oval 37"/>
            <p:cNvSpPr>
              <a:spLocks noChangeArrowheads="1"/>
            </p:cNvSpPr>
            <p:nvPr/>
          </p:nvSpPr>
          <p:spPr bwMode="auto">
            <a:xfrm>
              <a:off x="1865" y="927"/>
              <a:ext cx="56" cy="5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5814" name="Line 38"/>
            <p:cNvSpPr>
              <a:spLocks noChangeShapeType="1"/>
            </p:cNvSpPr>
            <p:nvPr/>
          </p:nvSpPr>
          <p:spPr bwMode="auto">
            <a:xfrm>
              <a:off x="1480" y="2753"/>
              <a:ext cx="189" cy="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5815" name="Line 39"/>
            <p:cNvSpPr>
              <a:spLocks noChangeShapeType="1"/>
            </p:cNvSpPr>
            <p:nvPr/>
          </p:nvSpPr>
          <p:spPr bwMode="auto">
            <a:xfrm>
              <a:off x="912" y="937"/>
              <a:ext cx="9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5816" name="Line 40"/>
            <p:cNvSpPr>
              <a:spLocks noChangeShapeType="1"/>
            </p:cNvSpPr>
            <p:nvPr/>
          </p:nvSpPr>
          <p:spPr bwMode="auto">
            <a:xfrm>
              <a:off x="1561" y="937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5817" name="Line 41"/>
            <p:cNvSpPr>
              <a:spLocks noChangeShapeType="1"/>
            </p:cNvSpPr>
            <p:nvPr/>
          </p:nvSpPr>
          <p:spPr bwMode="auto">
            <a:xfrm>
              <a:off x="1573" y="1478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993881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57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5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5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5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5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0" grpId="0" build="p" autoUpdateAnimBg="0"/>
      <p:bldP spid="75781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381000" y="1247011"/>
            <a:ext cx="1981200" cy="457200"/>
          </a:xfrm>
          <a:ln>
            <a:miter lim="800000"/>
          </a:ln>
        </p:spPr>
        <p:txBody>
          <a:bodyPr vert="horz" wrap="square" lIns="91440" tIns="45720" rIns="91440" bIns="45720" numCol="1" anchor="t" anchorCtr="0" compatLnSpc="1">
            <a:normAutofit fontScale="90000"/>
          </a:bodyPr>
          <a:lstStyle/>
          <a:p>
            <a:pPr eaLnBrk="1" hangingPunct="1">
              <a:defRPr/>
            </a:pPr>
            <a:r>
              <a:rPr lang="zh-CN" altLang="en-US" sz="2800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j-cs"/>
              </a:rPr>
              <a:t>本章要求：</a:t>
            </a:r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508000" y="1772612"/>
            <a:ext cx="8204788" cy="3390801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marL="457200" indent="-457200">
              <a:lnSpc>
                <a:spcPct val="105000"/>
              </a:lnSpc>
              <a:spcBef>
                <a:spcPct val="5000"/>
              </a:spcBef>
            </a:pPr>
            <a:r>
              <a:rPr lang="en-US" altLang="zh-CN" sz="28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1.  </a:t>
            </a:r>
            <a:r>
              <a:rPr lang="zh-CN" altLang="en-US" sz="28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理解单管交流放大电路的放大作用和共发射极、</a:t>
            </a:r>
          </a:p>
          <a:p>
            <a:pPr marL="457200" indent="-457200">
              <a:lnSpc>
                <a:spcPct val="105000"/>
              </a:lnSpc>
              <a:spcBef>
                <a:spcPct val="5000"/>
              </a:spcBef>
            </a:pPr>
            <a:r>
              <a:rPr lang="zh-CN" altLang="en-US" sz="28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     共集电极放大电路的性能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特点；</a:t>
            </a:r>
            <a:endParaRPr lang="zh-CN" altLang="en-US" sz="2800" b="1" dirty="0">
              <a:effectLst>
                <a:outerShdw blurRad="38100" dist="38100" dir="2700000" algn="tl">
                  <a:srgbClr val="DDDDDD"/>
                </a:outerShdw>
              </a:effectLst>
              <a:latin typeface="Times New Roman" panose="02020603050405020304" charset="0"/>
            </a:endParaRPr>
          </a:p>
          <a:p>
            <a:pPr>
              <a:lnSpc>
                <a:spcPct val="105000"/>
              </a:lnSpc>
              <a:spcBef>
                <a:spcPct val="5000"/>
              </a:spcBef>
            </a:pPr>
            <a:r>
              <a:rPr lang="en-US" altLang="zh-CN" sz="2800" b="1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2.  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掌握</a:t>
            </a:r>
            <a:r>
              <a:rPr lang="zh-CN" altLang="en-US" sz="28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静态工作点的估算方法和放大电路的微变等</a:t>
            </a:r>
          </a:p>
          <a:p>
            <a:pPr marL="457200" indent="-457200">
              <a:lnSpc>
                <a:spcPct val="105000"/>
              </a:lnSpc>
              <a:spcBef>
                <a:spcPct val="5000"/>
              </a:spcBef>
            </a:pPr>
            <a:r>
              <a:rPr lang="zh-CN" altLang="en-US" sz="28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     效电路分析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法；</a:t>
            </a:r>
            <a:endParaRPr lang="zh-CN" altLang="en-US" sz="2800" b="1" dirty="0">
              <a:effectLst>
                <a:outerShdw blurRad="38100" dist="38100" dir="2700000" algn="tl">
                  <a:srgbClr val="DDDDDD"/>
                </a:outerShdw>
              </a:effectLst>
              <a:latin typeface="Times New Roman" panose="02020603050405020304" charset="0"/>
            </a:endParaRPr>
          </a:p>
          <a:p>
            <a:pPr>
              <a:lnSpc>
                <a:spcPct val="105000"/>
              </a:lnSpc>
              <a:spcBef>
                <a:spcPct val="5000"/>
              </a:spcBef>
            </a:pPr>
            <a:r>
              <a:rPr lang="en-US" altLang="zh-CN" sz="2800" b="1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3.  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了解多级</a:t>
            </a:r>
            <a:r>
              <a:rPr lang="zh-CN" altLang="en-US" sz="28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放大的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概念、电路特点和分析方法；</a:t>
            </a:r>
            <a:endParaRPr lang="en-US" altLang="zh-CN" sz="2800" b="1" dirty="0" smtClean="0">
              <a:effectLst>
                <a:outerShdw blurRad="38100" dist="38100" dir="2700000" algn="tl">
                  <a:srgbClr val="DDDDDD"/>
                </a:outerShdw>
              </a:effectLst>
              <a:latin typeface="Times New Roman" panose="02020603050405020304" charset="0"/>
            </a:endParaRPr>
          </a:p>
          <a:p>
            <a:pPr>
              <a:lnSpc>
                <a:spcPct val="105000"/>
              </a:lnSpc>
              <a:spcBef>
                <a:spcPct val="5000"/>
              </a:spcBef>
            </a:pPr>
            <a:r>
              <a:rPr lang="en-US" altLang="zh-CN" sz="2800" b="1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4.  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了</a:t>
            </a:r>
            <a:r>
              <a:rPr lang="zh-CN" altLang="en-US" sz="28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解差动放大电路的工作原理和性能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特点；</a:t>
            </a:r>
            <a:endParaRPr lang="zh-CN" altLang="en-US" sz="2800" b="1" dirty="0">
              <a:effectLst>
                <a:outerShdw blurRad="38100" dist="38100" dir="2700000" algn="tl">
                  <a:srgbClr val="DDDDDD"/>
                </a:outerShdw>
              </a:effectLst>
              <a:latin typeface="Times New Roman" panose="02020603050405020304" charset="0"/>
            </a:endParaRPr>
          </a:p>
          <a:p>
            <a:pPr marL="457200" indent="-457200">
              <a:lnSpc>
                <a:spcPct val="105000"/>
              </a:lnSpc>
              <a:spcBef>
                <a:spcPct val="5000"/>
              </a:spcBef>
            </a:pPr>
            <a:r>
              <a:rPr lang="en-US" altLang="zh-CN" sz="2800" b="1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5.  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了解</a:t>
            </a:r>
            <a:r>
              <a:rPr lang="zh-CN" altLang="en-US" sz="28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功率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放大</a:t>
            </a:r>
            <a:r>
              <a:rPr lang="zh-CN" altLang="en-US" sz="28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电路的工作原理和性能特点。</a:t>
            </a:r>
          </a:p>
        </p:txBody>
      </p:sp>
      <p:sp>
        <p:nvSpPr>
          <p:cNvPr id="54279" name="Rectangle 7"/>
          <p:cNvSpPr>
            <a:spLocks noChangeArrowheads="1"/>
          </p:cNvSpPr>
          <p:nvPr/>
        </p:nvSpPr>
        <p:spPr bwMode="auto">
          <a:xfrm>
            <a:off x="1981200" y="228600"/>
            <a:ext cx="6400800" cy="838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zh-CN" altLang="en-US" sz="4000" b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</a:t>
            </a:r>
            <a:r>
              <a:rPr lang="en-US" altLang="zh-CN" sz="4000" b="1" dirty="0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华文新魏" panose="02010800040101010101" charset="-122"/>
                <a:cs typeface="华文新魏" panose="02010800040101010101" charset="-122"/>
              </a:rPr>
              <a:t>3</a:t>
            </a:r>
            <a:r>
              <a:rPr lang="zh-CN" altLang="en-US" sz="4000" b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章  </a:t>
            </a:r>
            <a:r>
              <a:rPr lang="zh-CN" altLang="en-US" sz="4000" b="1" dirty="0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基本放大电路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2"/>
          <p:cNvSpPr txBox="1">
            <a:spLocks noChangeArrowheads="1"/>
          </p:cNvSpPr>
          <p:nvPr/>
        </p:nvSpPr>
        <p:spPr bwMode="auto">
          <a:xfrm>
            <a:off x="609600" y="639763"/>
            <a:ext cx="8382000" cy="519112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lIns="90000" tIns="46800" rIns="90000" bIns="46800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例</a:t>
            </a:r>
            <a:r>
              <a:rPr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2</a:t>
            </a: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：</a:t>
            </a:r>
            <a:r>
              <a:rPr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用估算法计算图示电路的静态工作点。</a:t>
            </a:r>
          </a:p>
        </p:txBody>
      </p:sp>
      <p:graphicFrame>
        <p:nvGraphicFramePr>
          <p:cNvPr id="76803" name="Object 3"/>
          <p:cNvGraphicFramePr>
            <a:graphicFrameLocks noChangeAspect="1"/>
          </p:cNvGraphicFramePr>
          <p:nvPr/>
        </p:nvGraphicFramePr>
        <p:xfrm>
          <a:off x="4416425" y="4673600"/>
          <a:ext cx="3911600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Equation" r:id="rId3" imgW="2108200" imgH="241300" progId="Equation.3">
                  <p:embed/>
                </p:oleObj>
              </mc:Choice>
              <mc:Fallback>
                <p:oleObj name="Equation" r:id="rId3" imgW="21082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6425" y="4673600"/>
                        <a:ext cx="3911600" cy="623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4" name="Object 4"/>
          <p:cNvGraphicFramePr>
            <a:graphicFrameLocks noChangeAspect="1"/>
          </p:cNvGraphicFramePr>
          <p:nvPr/>
        </p:nvGraphicFramePr>
        <p:xfrm>
          <a:off x="3886200" y="2987675"/>
          <a:ext cx="3328988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Equation" r:id="rId5" imgW="1676400" imgH="533400" progId="Equation.3">
                  <p:embed/>
                </p:oleObj>
              </mc:Choice>
              <mc:Fallback>
                <p:oleObj name="Equation" r:id="rId5" imgW="1676400" imgH="533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2987675"/>
                        <a:ext cx="3328988" cy="1127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5" name="Object 5"/>
          <p:cNvGraphicFramePr>
            <a:graphicFrameLocks noChangeAspect="1"/>
          </p:cNvGraphicFramePr>
          <p:nvPr/>
        </p:nvGraphicFramePr>
        <p:xfrm>
          <a:off x="3795713" y="4016375"/>
          <a:ext cx="1785937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Equation" r:id="rId7" imgW="698500" imgH="241300" progId="Equation.3">
                  <p:embed/>
                </p:oleObj>
              </mc:Choice>
              <mc:Fallback>
                <p:oleObj name="Equation" r:id="rId7" imgW="6985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5713" y="4016375"/>
                        <a:ext cx="1785937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6" name="Object 6"/>
          <p:cNvGraphicFramePr>
            <a:graphicFrameLocks noChangeAspect="1"/>
          </p:cNvGraphicFramePr>
          <p:nvPr/>
        </p:nvGraphicFramePr>
        <p:xfrm>
          <a:off x="3678238" y="1739900"/>
          <a:ext cx="3927475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Equation" r:id="rId9" imgW="2108200" imgH="241300" progId="Equation.3">
                  <p:embed/>
                </p:oleObj>
              </mc:Choice>
              <mc:Fallback>
                <p:oleObj name="Equation" r:id="rId9" imgW="21082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8238" y="1739900"/>
                        <a:ext cx="3927475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7" name="Object 7"/>
          <p:cNvGraphicFramePr>
            <a:graphicFrameLocks noChangeAspect="1"/>
          </p:cNvGraphicFramePr>
          <p:nvPr/>
        </p:nvGraphicFramePr>
        <p:xfrm>
          <a:off x="4378325" y="2405063"/>
          <a:ext cx="4156075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公式" r:id="rId11" imgW="2336800" imgH="228600" progId="Equation.3">
                  <p:embed/>
                </p:oleObj>
              </mc:Choice>
              <mc:Fallback>
                <p:oleObj name="公式" r:id="rId11" imgW="23368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8325" y="2405063"/>
                        <a:ext cx="4156075" cy="566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08" name="Rectangle 8"/>
          <p:cNvSpPr>
            <a:spLocks noChangeArrowheads="1"/>
          </p:cNvSpPr>
          <p:nvPr/>
        </p:nvSpPr>
        <p:spPr bwMode="auto">
          <a:xfrm>
            <a:off x="914400" y="5334000"/>
            <a:ext cx="7467600" cy="94615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  </a:t>
            </a:r>
            <a:r>
              <a:rPr lang="zh-CN" alt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由例</a:t>
            </a:r>
            <a:r>
              <a:rPr lang="en-US" altLang="zh-CN" sz="28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1</a:t>
            </a:r>
            <a:r>
              <a:rPr lang="zh-CN" alt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、例</a:t>
            </a:r>
            <a:r>
              <a:rPr lang="en-US" altLang="zh-CN" sz="28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2</a:t>
            </a:r>
            <a:r>
              <a:rPr lang="zh-CN" alt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可知，当电路不同时，计算</a:t>
            </a:r>
            <a:r>
              <a:rPr lang="zh-CN" alt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charset="0"/>
              </a:rPr>
              <a:t>静态值的公式也不同。</a:t>
            </a:r>
            <a:endParaRPr lang="zh-CN" altLang="en-US" sz="2800" b="1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宋体" panose="02010600030101010101" pitchFamily="2" charset="-122"/>
            </a:endParaRPr>
          </a:p>
        </p:txBody>
      </p:sp>
      <p:sp>
        <p:nvSpPr>
          <p:cNvPr id="76809" name="Rectangle 9"/>
          <p:cNvSpPr>
            <a:spLocks noChangeArrowheads="1"/>
          </p:cNvSpPr>
          <p:nvPr/>
        </p:nvSpPr>
        <p:spPr bwMode="auto">
          <a:xfrm>
            <a:off x="3651250" y="1219200"/>
            <a:ext cx="2382838" cy="5191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2800" b="1">
                <a:solidFill>
                  <a:schemeClr val="tx1"/>
                </a:solidFill>
                <a:effectLst/>
                <a:latin typeface="宋体" panose="02010600030101010101" pitchFamily="2" charset="-122"/>
              </a:rPr>
              <a:t>由</a:t>
            </a:r>
            <a:r>
              <a:rPr lang="en-US" altLang="zh-CN" sz="2800" b="1">
                <a:solidFill>
                  <a:schemeClr val="tx1"/>
                </a:solidFill>
                <a:effectLst/>
                <a:latin typeface="Times New Roman" panose="02020603050405020304" charset="0"/>
              </a:rPr>
              <a:t>KVL</a:t>
            </a:r>
            <a:r>
              <a:rPr lang="zh-CN" altLang="en-US" sz="2800" b="1">
                <a:solidFill>
                  <a:schemeClr val="tx1"/>
                </a:solidFill>
                <a:effectLst/>
                <a:latin typeface="Times New Roman" panose="02020603050405020304" charset="0"/>
              </a:rPr>
              <a:t>可得：</a:t>
            </a:r>
          </a:p>
        </p:txBody>
      </p:sp>
      <p:sp>
        <p:nvSpPr>
          <p:cNvPr id="76810" name="Rectangle 10"/>
          <p:cNvSpPr>
            <a:spLocks noChangeArrowheads="1"/>
          </p:cNvSpPr>
          <p:nvPr/>
        </p:nvSpPr>
        <p:spPr bwMode="auto">
          <a:xfrm>
            <a:off x="2232025" y="4687888"/>
            <a:ext cx="2389188" cy="5191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2800" b="1">
                <a:solidFill>
                  <a:schemeClr val="tx1"/>
                </a:solidFill>
                <a:effectLst/>
                <a:latin typeface="宋体" panose="02010600030101010101" pitchFamily="2" charset="-122"/>
              </a:rPr>
              <a:t>由</a:t>
            </a:r>
            <a:r>
              <a:rPr lang="en-US" altLang="zh-CN" sz="2800" b="1">
                <a:solidFill>
                  <a:schemeClr val="tx1"/>
                </a:solidFill>
                <a:effectLst/>
                <a:latin typeface="Times New Roman" panose="02020603050405020304" charset="0"/>
              </a:rPr>
              <a:t>KVL</a:t>
            </a:r>
            <a:r>
              <a:rPr lang="zh-CN" altLang="en-US" sz="2800" b="1">
                <a:solidFill>
                  <a:schemeClr val="tx1"/>
                </a:solidFill>
                <a:effectLst/>
                <a:latin typeface="Times New Roman" panose="02020603050405020304" charset="0"/>
              </a:rPr>
              <a:t>可得：</a:t>
            </a:r>
          </a:p>
        </p:txBody>
      </p:sp>
      <p:grpSp>
        <p:nvGrpSpPr>
          <p:cNvPr id="2" name="Group 14"/>
          <p:cNvGrpSpPr/>
          <p:nvPr/>
        </p:nvGrpSpPr>
        <p:grpSpPr bwMode="auto">
          <a:xfrm>
            <a:off x="798513" y="1485900"/>
            <a:ext cx="1676400" cy="3086100"/>
            <a:chOff x="503" y="936"/>
            <a:chExt cx="1056" cy="1944"/>
          </a:xfrm>
        </p:grpSpPr>
        <p:sp>
          <p:nvSpPr>
            <p:cNvPr id="76815" name="Line 15"/>
            <p:cNvSpPr>
              <a:spLocks noChangeShapeType="1"/>
            </p:cNvSpPr>
            <p:nvPr/>
          </p:nvSpPr>
          <p:spPr bwMode="auto">
            <a:xfrm>
              <a:off x="509" y="2135"/>
              <a:ext cx="576" cy="0"/>
            </a:xfrm>
            <a:prstGeom prst="line">
              <a:avLst/>
            </a:prstGeom>
            <a:noFill/>
            <a:ln w="28575">
              <a:solidFill>
                <a:srgbClr val="2E1FE9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6816" name="Line 16"/>
            <p:cNvSpPr>
              <a:spLocks noChangeShapeType="1"/>
            </p:cNvSpPr>
            <p:nvPr/>
          </p:nvSpPr>
          <p:spPr bwMode="auto">
            <a:xfrm>
              <a:off x="1074" y="2146"/>
              <a:ext cx="147" cy="168"/>
            </a:xfrm>
            <a:prstGeom prst="line">
              <a:avLst/>
            </a:prstGeom>
            <a:noFill/>
            <a:ln w="28575">
              <a:solidFill>
                <a:srgbClr val="2E1FE9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6817" name="Line 17"/>
            <p:cNvSpPr>
              <a:spLocks noChangeShapeType="1"/>
            </p:cNvSpPr>
            <p:nvPr/>
          </p:nvSpPr>
          <p:spPr bwMode="auto">
            <a:xfrm>
              <a:off x="505" y="936"/>
              <a:ext cx="0" cy="1200"/>
            </a:xfrm>
            <a:prstGeom prst="line">
              <a:avLst/>
            </a:prstGeom>
            <a:noFill/>
            <a:ln w="28575">
              <a:solidFill>
                <a:srgbClr val="2E1FE9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6818" name="Line 18"/>
            <p:cNvSpPr>
              <a:spLocks noChangeShapeType="1"/>
            </p:cNvSpPr>
            <p:nvPr/>
          </p:nvSpPr>
          <p:spPr bwMode="auto">
            <a:xfrm>
              <a:off x="503" y="936"/>
              <a:ext cx="1056" cy="0"/>
            </a:xfrm>
            <a:prstGeom prst="line">
              <a:avLst/>
            </a:prstGeom>
            <a:noFill/>
            <a:ln w="28575">
              <a:solidFill>
                <a:srgbClr val="2E1FE9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6819" name="Line 19"/>
            <p:cNvSpPr>
              <a:spLocks noChangeShapeType="1"/>
            </p:cNvSpPr>
            <p:nvPr/>
          </p:nvSpPr>
          <p:spPr bwMode="auto">
            <a:xfrm>
              <a:off x="1226" y="2304"/>
              <a:ext cx="0" cy="576"/>
            </a:xfrm>
            <a:prstGeom prst="line">
              <a:avLst/>
            </a:prstGeom>
            <a:noFill/>
            <a:ln w="28575">
              <a:solidFill>
                <a:srgbClr val="2E1FE9"/>
              </a:solidFill>
              <a:round/>
              <a:tailEnd type="triangle" w="sm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" name="Group 20"/>
          <p:cNvGrpSpPr/>
          <p:nvPr/>
        </p:nvGrpSpPr>
        <p:grpSpPr bwMode="auto">
          <a:xfrm>
            <a:off x="2193925" y="1824038"/>
            <a:ext cx="381000" cy="2670175"/>
            <a:chOff x="1344" y="1149"/>
            <a:chExt cx="240" cy="1682"/>
          </a:xfrm>
        </p:grpSpPr>
        <p:sp>
          <p:nvSpPr>
            <p:cNvPr id="76821" name="Line 21"/>
            <p:cNvSpPr>
              <a:spLocks noChangeShapeType="1"/>
            </p:cNvSpPr>
            <p:nvPr/>
          </p:nvSpPr>
          <p:spPr bwMode="auto">
            <a:xfrm>
              <a:off x="1368" y="1149"/>
              <a:ext cx="0" cy="168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6822" name="Line 22"/>
            <p:cNvSpPr>
              <a:spLocks noChangeShapeType="1"/>
            </p:cNvSpPr>
            <p:nvPr/>
          </p:nvSpPr>
          <p:spPr bwMode="auto">
            <a:xfrm>
              <a:off x="1344" y="1152"/>
              <a:ext cx="24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1517" name="Group 23"/>
          <p:cNvGrpSpPr/>
          <p:nvPr/>
        </p:nvGrpSpPr>
        <p:grpSpPr bwMode="auto">
          <a:xfrm>
            <a:off x="460375" y="1447800"/>
            <a:ext cx="2970213" cy="3276600"/>
            <a:chOff x="578" y="816"/>
            <a:chExt cx="1871" cy="2064"/>
          </a:xfrm>
        </p:grpSpPr>
        <p:sp>
          <p:nvSpPr>
            <p:cNvPr id="21518" name="Rectangle 24"/>
            <p:cNvSpPr>
              <a:spLocks noChangeArrowheads="1"/>
            </p:cNvSpPr>
            <p:nvPr/>
          </p:nvSpPr>
          <p:spPr bwMode="auto">
            <a:xfrm>
              <a:off x="1584" y="2275"/>
              <a:ext cx="483" cy="289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 i="1">
                  <a:solidFill>
                    <a:srgbClr val="2E1FE9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I</a:t>
              </a:r>
              <a:r>
                <a:rPr lang="en-US" altLang="zh-CN" sz="2400" b="1" baseline="-25000">
                  <a:solidFill>
                    <a:srgbClr val="2E1FE9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E</a:t>
              </a:r>
            </a:p>
          </p:txBody>
        </p:sp>
        <p:sp>
          <p:nvSpPr>
            <p:cNvPr id="76825" name="Line 25"/>
            <p:cNvSpPr>
              <a:spLocks noChangeShapeType="1"/>
            </p:cNvSpPr>
            <p:nvPr/>
          </p:nvSpPr>
          <p:spPr bwMode="auto">
            <a:xfrm flipH="1">
              <a:off x="1682" y="2304"/>
              <a:ext cx="4" cy="33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sm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21520" name="Group 26"/>
            <p:cNvGrpSpPr/>
            <p:nvPr/>
          </p:nvGrpSpPr>
          <p:grpSpPr bwMode="auto">
            <a:xfrm>
              <a:off x="578" y="816"/>
              <a:ext cx="1871" cy="2064"/>
              <a:chOff x="578" y="816"/>
              <a:chExt cx="1871" cy="2064"/>
            </a:xfrm>
          </p:grpSpPr>
          <p:sp>
            <p:nvSpPr>
              <p:cNvPr id="21521" name="Rectangle 27"/>
              <p:cNvSpPr>
                <a:spLocks noChangeArrowheads="1"/>
              </p:cNvSpPr>
              <p:nvPr/>
            </p:nvSpPr>
            <p:spPr bwMode="auto">
              <a:xfrm>
                <a:off x="1865" y="816"/>
                <a:ext cx="584" cy="2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0000" tIns="46800" rIns="90000" bIns="46800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400" b="1">
                    <a:solidFill>
                      <a:schemeClr val="tx1"/>
                    </a:solidFill>
                    <a:effectLst/>
                    <a:latin typeface="Times New Roman" panose="02020603050405020304" charset="0"/>
                    <a:ea typeface="楷体_GB2312" charset="0"/>
                    <a:cs typeface="楷体_GB2312" charset="0"/>
                  </a:rPr>
                  <a:t>+</a:t>
                </a:r>
                <a:r>
                  <a:rPr lang="en-US" altLang="zh-CN" sz="2400" b="1" i="1">
                    <a:solidFill>
                      <a:schemeClr val="tx1"/>
                    </a:solidFill>
                    <a:effectLst/>
                    <a:latin typeface="Times New Roman" panose="02020603050405020304" charset="0"/>
                    <a:ea typeface="楷体_GB2312" charset="0"/>
                    <a:cs typeface="楷体_GB2312" charset="0"/>
                  </a:rPr>
                  <a:t>U</a:t>
                </a:r>
                <a:r>
                  <a:rPr lang="en-US" altLang="zh-CN" sz="2400" b="1" baseline="-25000">
                    <a:solidFill>
                      <a:schemeClr val="tx1"/>
                    </a:solidFill>
                    <a:effectLst/>
                    <a:latin typeface="Times New Roman" panose="02020603050405020304" charset="0"/>
                    <a:ea typeface="楷体_GB2312" charset="0"/>
                    <a:cs typeface="楷体_GB2312" charset="0"/>
                  </a:rPr>
                  <a:t>CC</a:t>
                </a:r>
              </a:p>
            </p:txBody>
          </p:sp>
          <p:sp>
            <p:nvSpPr>
              <p:cNvPr id="76828" name="Line 28"/>
              <p:cNvSpPr>
                <a:spLocks noChangeShapeType="1"/>
              </p:cNvSpPr>
              <p:nvPr/>
            </p:nvSpPr>
            <p:spPr bwMode="auto">
              <a:xfrm flipV="1">
                <a:off x="915" y="1535"/>
                <a:ext cx="0" cy="41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6829" name="Line 29"/>
              <p:cNvSpPr>
                <a:spLocks noChangeShapeType="1"/>
              </p:cNvSpPr>
              <p:nvPr/>
            </p:nvSpPr>
            <p:spPr bwMode="auto">
              <a:xfrm rot="16200000" flipH="1">
                <a:off x="770" y="1080"/>
                <a:ext cx="29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grpSp>
            <p:nvGrpSpPr>
              <p:cNvPr id="21524" name="Group 30"/>
              <p:cNvGrpSpPr/>
              <p:nvPr/>
            </p:nvGrpSpPr>
            <p:grpSpPr bwMode="auto">
              <a:xfrm>
                <a:off x="1428" y="1751"/>
                <a:ext cx="156" cy="384"/>
                <a:chOff x="4500" y="2064"/>
                <a:chExt cx="156" cy="384"/>
              </a:xfrm>
            </p:grpSpPr>
            <p:sp>
              <p:nvSpPr>
                <p:cNvPr id="76831" name="Line 31"/>
                <p:cNvSpPr>
                  <a:spLocks noChangeShapeType="1"/>
                </p:cNvSpPr>
                <p:nvPr/>
              </p:nvSpPr>
              <p:spPr bwMode="auto">
                <a:xfrm>
                  <a:off x="4500" y="2088"/>
                  <a:ext cx="0" cy="269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med" len="lg"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76832" name="Line 32"/>
                <p:cNvSpPr>
                  <a:spLocks noChangeShapeType="1"/>
                </p:cNvSpPr>
                <p:nvPr/>
              </p:nvSpPr>
              <p:spPr bwMode="auto">
                <a:xfrm>
                  <a:off x="4500" y="2264"/>
                  <a:ext cx="156" cy="18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triangle" w="sm" len="lg"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76833" name="Line 33"/>
                <p:cNvSpPr>
                  <a:spLocks noChangeShapeType="1"/>
                </p:cNvSpPr>
                <p:nvPr/>
              </p:nvSpPr>
              <p:spPr bwMode="auto">
                <a:xfrm flipV="1">
                  <a:off x="4500" y="2064"/>
                  <a:ext cx="137" cy="12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med" len="lg"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76834" name="Line 34"/>
              <p:cNvSpPr>
                <a:spLocks noChangeShapeType="1"/>
              </p:cNvSpPr>
              <p:nvPr/>
            </p:nvSpPr>
            <p:spPr bwMode="auto">
              <a:xfrm>
                <a:off x="1577" y="2112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1526" name="Text Box 35"/>
              <p:cNvSpPr txBox="1">
                <a:spLocks noChangeArrowheads="1"/>
              </p:cNvSpPr>
              <p:nvPr/>
            </p:nvSpPr>
            <p:spPr bwMode="auto">
              <a:xfrm>
                <a:off x="578" y="1254"/>
                <a:ext cx="324" cy="2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000" tIns="46800" rIns="90000" bIns="46800"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b="1" i="1" dirty="0">
                    <a:solidFill>
                      <a:schemeClr val="tx1"/>
                    </a:solidFill>
                    <a:effectLst/>
                    <a:ea typeface="楷体_GB2312" charset="0"/>
                    <a:cs typeface="楷体_GB2312" charset="0"/>
                  </a:rPr>
                  <a:t>R</a:t>
                </a:r>
                <a:r>
                  <a:rPr lang="en-US" altLang="zh-CN" b="1" baseline="-25000" dirty="0">
                    <a:solidFill>
                      <a:schemeClr val="tx1"/>
                    </a:solidFill>
                    <a:effectLst/>
                    <a:ea typeface="楷体_GB2312" charset="0"/>
                    <a:cs typeface="楷体_GB2312" charset="0"/>
                  </a:rPr>
                  <a:t>B</a:t>
                </a:r>
              </a:p>
            </p:txBody>
          </p:sp>
          <p:sp>
            <p:nvSpPr>
              <p:cNvPr id="76836" name="Rectangle 36"/>
              <p:cNvSpPr>
                <a:spLocks noChangeArrowheads="1"/>
              </p:cNvSpPr>
              <p:nvPr/>
            </p:nvSpPr>
            <p:spPr bwMode="auto">
              <a:xfrm>
                <a:off x="1521" y="1177"/>
                <a:ext cx="92" cy="30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none" w="sm" len="sm"/>
                <a:tailEnd type="none" w="med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6837" name="Rectangle 37"/>
              <p:cNvSpPr>
                <a:spLocks noChangeArrowheads="1"/>
              </p:cNvSpPr>
              <p:nvPr/>
            </p:nvSpPr>
            <p:spPr bwMode="auto">
              <a:xfrm>
                <a:off x="868" y="1225"/>
                <a:ext cx="92" cy="30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none" w="sm" len="sm"/>
                <a:tailEnd type="none" w="med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1529" name="Text Box 38"/>
              <p:cNvSpPr txBox="1">
                <a:spLocks noChangeArrowheads="1"/>
              </p:cNvSpPr>
              <p:nvPr/>
            </p:nvSpPr>
            <p:spPr bwMode="auto">
              <a:xfrm>
                <a:off x="1209" y="1083"/>
                <a:ext cx="331" cy="2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000" tIns="46800" rIns="90000" bIns="46800"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b="1" i="1">
                    <a:solidFill>
                      <a:schemeClr val="tx1"/>
                    </a:solidFill>
                    <a:effectLst/>
                    <a:ea typeface="楷体_GB2312" charset="0"/>
                    <a:cs typeface="楷体_GB2312" charset="0"/>
                  </a:rPr>
                  <a:t>R</a:t>
                </a:r>
                <a:r>
                  <a:rPr lang="en-US" altLang="zh-CN" b="1" baseline="-25000">
                    <a:solidFill>
                      <a:schemeClr val="tx1"/>
                    </a:solidFill>
                    <a:effectLst/>
                    <a:ea typeface="楷体_GB2312" charset="0"/>
                    <a:cs typeface="楷体_GB2312" charset="0"/>
                  </a:rPr>
                  <a:t>C</a:t>
                </a:r>
              </a:p>
            </p:txBody>
          </p:sp>
          <p:sp>
            <p:nvSpPr>
              <p:cNvPr id="21530" name="Text Box 39"/>
              <p:cNvSpPr txBox="1">
                <a:spLocks noChangeArrowheads="1"/>
              </p:cNvSpPr>
              <p:nvPr/>
            </p:nvSpPr>
            <p:spPr bwMode="auto">
              <a:xfrm>
                <a:off x="1463" y="1772"/>
                <a:ext cx="242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000" tIns="46800" rIns="90000" bIns="46800"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b="1">
                    <a:effectLst/>
                    <a:ea typeface="楷体_GB2312" charset="0"/>
                    <a:cs typeface="楷体_GB2312" charset="0"/>
                  </a:rPr>
                  <a:t>T</a:t>
                </a:r>
              </a:p>
            </p:txBody>
          </p:sp>
          <p:sp>
            <p:nvSpPr>
              <p:cNvPr id="76840" name="Line 40"/>
              <p:cNvSpPr>
                <a:spLocks noChangeShapeType="1"/>
              </p:cNvSpPr>
              <p:nvPr/>
            </p:nvSpPr>
            <p:spPr bwMode="auto">
              <a:xfrm flipV="1">
                <a:off x="921" y="1922"/>
                <a:ext cx="5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1532" name="Text Box 41"/>
              <p:cNvSpPr txBox="1">
                <a:spLocks noChangeArrowheads="1"/>
              </p:cNvSpPr>
              <p:nvPr/>
            </p:nvSpPr>
            <p:spPr bwMode="auto">
              <a:xfrm>
                <a:off x="1205" y="1841"/>
                <a:ext cx="367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>
                    <a:solidFill>
                      <a:srgbClr val="FF0000"/>
                    </a:solidFill>
                    <a:effectLst/>
                  </a:rPr>
                  <a:t>+</a:t>
                </a:r>
              </a:p>
            </p:txBody>
          </p:sp>
          <p:sp>
            <p:nvSpPr>
              <p:cNvPr id="21533" name="Text Box 42"/>
              <p:cNvSpPr txBox="1">
                <a:spLocks noChangeArrowheads="1"/>
              </p:cNvSpPr>
              <p:nvPr/>
            </p:nvSpPr>
            <p:spPr bwMode="auto">
              <a:xfrm>
                <a:off x="1648" y="1590"/>
                <a:ext cx="366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>
                    <a:solidFill>
                      <a:srgbClr val="FF0000"/>
                    </a:solidFill>
                    <a:effectLst/>
                  </a:rPr>
                  <a:t>+</a:t>
                </a:r>
              </a:p>
            </p:txBody>
          </p:sp>
          <p:sp>
            <p:nvSpPr>
              <p:cNvPr id="76843" name="Rectangle 43"/>
              <p:cNvSpPr>
                <a:spLocks noChangeArrowheads="1"/>
              </p:cNvSpPr>
              <p:nvPr/>
            </p:nvSpPr>
            <p:spPr bwMode="auto">
              <a:xfrm>
                <a:off x="1372" y="2112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b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Times New Roman" panose="02020603050405020304" charset="0"/>
                    <a:ea typeface="楷体_GB2312" charset="0"/>
                    <a:cs typeface="楷体_GB2312" charset="0"/>
                  </a:rPr>
                  <a:t>–</a:t>
                </a:r>
              </a:p>
            </p:txBody>
          </p:sp>
          <p:sp>
            <p:nvSpPr>
              <p:cNvPr id="21535" name="Rectangle 44"/>
              <p:cNvSpPr>
                <a:spLocks noChangeArrowheads="1"/>
              </p:cNvSpPr>
              <p:nvPr/>
            </p:nvSpPr>
            <p:spPr bwMode="auto">
              <a:xfrm>
                <a:off x="1101" y="1968"/>
                <a:ext cx="483" cy="2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400" b="1" i="1">
                    <a:solidFill>
                      <a:srgbClr val="2E1FE9"/>
                    </a:solidFill>
                    <a:effectLst/>
                    <a:latin typeface="Times New Roman" panose="02020603050405020304" charset="0"/>
                    <a:ea typeface="楷体_GB2312" charset="0"/>
                    <a:cs typeface="楷体_GB2312" charset="0"/>
                  </a:rPr>
                  <a:t>U</a:t>
                </a:r>
                <a:r>
                  <a:rPr lang="en-US" altLang="zh-CN" sz="2400" b="1" baseline="-25000">
                    <a:solidFill>
                      <a:srgbClr val="2E1FE9"/>
                    </a:solidFill>
                    <a:effectLst/>
                    <a:latin typeface="Times New Roman" panose="02020603050405020304" charset="0"/>
                    <a:ea typeface="楷体_GB2312" charset="0"/>
                    <a:cs typeface="楷体_GB2312" charset="0"/>
                  </a:rPr>
                  <a:t>BE</a:t>
                </a:r>
              </a:p>
            </p:txBody>
          </p:sp>
          <p:sp>
            <p:nvSpPr>
              <p:cNvPr id="21536" name="Rectangle 45"/>
              <p:cNvSpPr>
                <a:spLocks noChangeArrowheads="1"/>
              </p:cNvSpPr>
              <p:nvPr/>
            </p:nvSpPr>
            <p:spPr bwMode="auto">
              <a:xfrm>
                <a:off x="1568" y="1867"/>
                <a:ext cx="483" cy="2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400" b="1" i="1">
                    <a:solidFill>
                      <a:srgbClr val="2E1FE9"/>
                    </a:solidFill>
                    <a:effectLst/>
                    <a:latin typeface="Times New Roman" panose="02020603050405020304" charset="0"/>
                    <a:ea typeface="楷体_GB2312" charset="0"/>
                    <a:cs typeface="楷体_GB2312" charset="0"/>
                  </a:rPr>
                  <a:t>U</a:t>
                </a:r>
                <a:r>
                  <a:rPr lang="en-US" altLang="zh-CN" sz="2400" b="1" baseline="-25000">
                    <a:solidFill>
                      <a:srgbClr val="2E1FE9"/>
                    </a:solidFill>
                    <a:effectLst/>
                    <a:latin typeface="Times New Roman" panose="02020603050405020304" charset="0"/>
                    <a:ea typeface="楷体_GB2312" charset="0"/>
                    <a:cs typeface="楷体_GB2312" charset="0"/>
                  </a:rPr>
                  <a:t>CE</a:t>
                </a:r>
              </a:p>
            </p:txBody>
          </p:sp>
          <p:sp>
            <p:nvSpPr>
              <p:cNvPr id="21537" name="Rectangle 46"/>
              <p:cNvSpPr>
                <a:spLocks noChangeArrowheads="1"/>
              </p:cNvSpPr>
              <p:nvPr/>
            </p:nvSpPr>
            <p:spPr bwMode="auto">
              <a:xfrm>
                <a:off x="1643" y="2053"/>
                <a:ext cx="210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b="1">
                    <a:solidFill>
                      <a:srgbClr val="FF0000"/>
                    </a:solidFill>
                    <a:effectLst/>
                    <a:latin typeface="Times New Roman" panose="02020603050405020304" charset="0"/>
                    <a:ea typeface="楷体_GB2312" charset="0"/>
                    <a:cs typeface="楷体_GB2312" charset="0"/>
                  </a:rPr>
                  <a:t>–</a:t>
                </a:r>
              </a:p>
            </p:txBody>
          </p:sp>
          <p:sp>
            <p:nvSpPr>
              <p:cNvPr id="76847" name="Line 47"/>
              <p:cNvSpPr>
                <a:spLocks noChangeShapeType="1"/>
              </p:cNvSpPr>
              <p:nvPr/>
            </p:nvSpPr>
            <p:spPr bwMode="auto">
              <a:xfrm>
                <a:off x="1502" y="1459"/>
                <a:ext cx="2" cy="31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tailEnd type="triangle" w="sm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1539" name="Rectangle 48"/>
              <p:cNvSpPr>
                <a:spLocks noChangeArrowheads="1"/>
              </p:cNvSpPr>
              <p:nvPr/>
            </p:nvSpPr>
            <p:spPr bwMode="auto">
              <a:xfrm>
                <a:off x="1150" y="1417"/>
                <a:ext cx="483" cy="2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400" b="1" i="1">
                    <a:solidFill>
                      <a:srgbClr val="2E1FE9"/>
                    </a:solidFill>
                    <a:effectLst/>
                    <a:latin typeface="Times New Roman" panose="02020603050405020304" charset="0"/>
                    <a:ea typeface="楷体_GB2312" charset="0"/>
                    <a:cs typeface="楷体_GB2312" charset="0"/>
                  </a:rPr>
                  <a:t>I</a:t>
                </a:r>
                <a:r>
                  <a:rPr lang="en-US" altLang="zh-CN" sz="2400" b="1" baseline="-25000">
                    <a:solidFill>
                      <a:srgbClr val="2E1FE9"/>
                    </a:solidFill>
                    <a:effectLst/>
                    <a:latin typeface="Times New Roman" panose="02020603050405020304" charset="0"/>
                    <a:ea typeface="楷体_GB2312" charset="0"/>
                    <a:cs typeface="楷体_GB2312" charset="0"/>
                  </a:rPr>
                  <a:t>C</a:t>
                </a:r>
              </a:p>
            </p:txBody>
          </p:sp>
          <p:sp>
            <p:nvSpPr>
              <p:cNvPr id="76849" name="Line 49"/>
              <p:cNvSpPr>
                <a:spLocks noChangeShapeType="1"/>
              </p:cNvSpPr>
              <p:nvPr/>
            </p:nvSpPr>
            <p:spPr bwMode="auto">
              <a:xfrm>
                <a:off x="1028" y="1849"/>
                <a:ext cx="316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tailEnd type="triangle" w="sm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1541" name="Rectangle 50"/>
              <p:cNvSpPr>
                <a:spLocks noChangeArrowheads="1"/>
              </p:cNvSpPr>
              <p:nvPr/>
            </p:nvSpPr>
            <p:spPr bwMode="auto">
              <a:xfrm>
                <a:off x="915" y="1561"/>
                <a:ext cx="483" cy="2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400" b="1" i="1">
                    <a:solidFill>
                      <a:srgbClr val="2E1FE9"/>
                    </a:solidFill>
                    <a:effectLst/>
                    <a:latin typeface="Times New Roman" panose="02020603050405020304" charset="0"/>
                    <a:ea typeface="楷体_GB2312" charset="0"/>
                    <a:cs typeface="楷体_GB2312" charset="0"/>
                  </a:rPr>
                  <a:t>I</a:t>
                </a:r>
                <a:r>
                  <a:rPr lang="en-US" altLang="zh-CN" sz="2400" b="1" baseline="-25000">
                    <a:solidFill>
                      <a:srgbClr val="2E1FE9"/>
                    </a:solidFill>
                    <a:effectLst/>
                    <a:latin typeface="Times New Roman" panose="02020603050405020304" charset="0"/>
                    <a:ea typeface="楷体_GB2312" charset="0"/>
                    <a:cs typeface="楷体_GB2312" charset="0"/>
                  </a:rPr>
                  <a:t>B</a:t>
                </a:r>
              </a:p>
            </p:txBody>
          </p:sp>
          <p:sp>
            <p:nvSpPr>
              <p:cNvPr id="76851" name="Oval 51"/>
              <p:cNvSpPr>
                <a:spLocks noChangeArrowheads="1"/>
              </p:cNvSpPr>
              <p:nvPr/>
            </p:nvSpPr>
            <p:spPr bwMode="auto">
              <a:xfrm>
                <a:off x="1865" y="927"/>
                <a:ext cx="56" cy="5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6852" name="Line 52"/>
              <p:cNvSpPr>
                <a:spLocks noChangeShapeType="1"/>
              </p:cNvSpPr>
              <p:nvPr/>
            </p:nvSpPr>
            <p:spPr bwMode="auto">
              <a:xfrm>
                <a:off x="1480" y="2872"/>
                <a:ext cx="189" cy="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6853" name="Line 53"/>
              <p:cNvSpPr>
                <a:spLocks noChangeShapeType="1"/>
              </p:cNvSpPr>
              <p:nvPr/>
            </p:nvSpPr>
            <p:spPr bwMode="auto">
              <a:xfrm>
                <a:off x="912" y="937"/>
                <a:ext cx="96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anchor="ctr"/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6854" name="Line 54"/>
              <p:cNvSpPr>
                <a:spLocks noChangeShapeType="1"/>
              </p:cNvSpPr>
              <p:nvPr/>
            </p:nvSpPr>
            <p:spPr bwMode="auto">
              <a:xfrm>
                <a:off x="1561" y="937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anchor="ctr"/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6855" name="Line 55"/>
              <p:cNvSpPr>
                <a:spLocks noChangeShapeType="1"/>
              </p:cNvSpPr>
              <p:nvPr/>
            </p:nvSpPr>
            <p:spPr bwMode="auto">
              <a:xfrm>
                <a:off x="1573" y="1478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6856" name="Rectangle 56"/>
              <p:cNvSpPr>
                <a:spLocks noChangeArrowheads="1"/>
              </p:cNvSpPr>
              <p:nvPr/>
            </p:nvSpPr>
            <p:spPr bwMode="auto">
              <a:xfrm>
                <a:off x="1536" y="2335"/>
                <a:ext cx="92" cy="30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none" w="sm" len="sm"/>
                <a:tailEnd type="none" w="med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6857" name="Line 57"/>
              <p:cNvSpPr>
                <a:spLocks noChangeShapeType="1"/>
              </p:cNvSpPr>
              <p:nvPr/>
            </p:nvSpPr>
            <p:spPr bwMode="auto">
              <a:xfrm>
                <a:off x="1584" y="2640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55" name="Text Box 35"/>
          <p:cNvSpPr txBox="1">
            <a:spLocks noChangeArrowheads="1"/>
          </p:cNvSpPr>
          <p:nvPr/>
        </p:nvSpPr>
        <p:spPr bwMode="auto">
          <a:xfrm>
            <a:off x="1375114" y="3844777"/>
            <a:ext cx="523198" cy="463846"/>
          </a:xfrm>
          <a:prstGeom prst="rect">
            <a:avLst/>
          </a:prstGeom>
          <a:noFill/>
          <a:ln>
            <a:noFill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b="1" i="1" dirty="0" smtClean="0">
                <a:solidFill>
                  <a:schemeClr val="tx1"/>
                </a:solidFill>
                <a:effectLst/>
                <a:ea typeface="楷体_GB2312" charset="0"/>
                <a:cs typeface="楷体_GB2312" charset="0"/>
              </a:rPr>
              <a:t>R</a:t>
            </a:r>
            <a:r>
              <a:rPr lang="en-US" altLang="zh-CN" sz="1400" b="1" dirty="0" smtClean="0">
                <a:solidFill>
                  <a:schemeClr val="tx1"/>
                </a:solidFill>
                <a:effectLst/>
                <a:ea typeface="楷体_GB2312" charset="0"/>
                <a:cs typeface="楷体_GB2312" charset="0"/>
              </a:rPr>
              <a:t>E</a:t>
            </a:r>
            <a:endParaRPr lang="en-US" altLang="zh-CN" b="1" baseline="-25000" dirty="0">
              <a:solidFill>
                <a:schemeClr val="tx1"/>
              </a:solidFill>
              <a:effectLst/>
              <a:ea typeface="楷体_GB2312" charset="0"/>
              <a:cs typeface="楷体_GB231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7451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6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6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6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6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6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6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6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6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8" grpId="0" animBg="1" autoUpdateAnimBg="0"/>
      <p:bldP spid="76809" grpId="0" autoUpdateAnimBg="0"/>
      <p:bldP spid="76810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6725" y="530225"/>
            <a:ext cx="6238875" cy="528638"/>
          </a:xfrm>
          <a:ln>
            <a:miter lim="800000"/>
          </a:ln>
        </p:spPr>
        <p:txBody>
          <a:bodyPr vert="horz" wrap="square" lIns="91440" tIns="45720" rIns="91440" bIns="45720" numCol="1" anchor="ctr" anchorCtr="0" compatLnSpc="1">
            <a:normAutofit fontScale="90000"/>
          </a:bodyPr>
          <a:lstStyle/>
          <a:p>
            <a:pPr algn="l" eaLnBrk="1" hangingPunct="1"/>
            <a:r>
              <a:rPr lang="en-US" altLang="zh-CN" sz="3200" b="1" dirty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宋体" panose="02010600030101010101" pitchFamily="2" charset="-122"/>
              </a:rPr>
              <a:t>3</a:t>
            </a:r>
            <a:r>
              <a:rPr lang="en-US" altLang="zh-CN" sz="3200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.2.2</a:t>
            </a:r>
            <a:r>
              <a:rPr lang="en-US" altLang="zh-CN" sz="3200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3200" b="1" dirty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用图解法确定静态值</a:t>
            </a:r>
          </a:p>
        </p:txBody>
      </p:sp>
      <p:sp>
        <p:nvSpPr>
          <p:cNvPr id="77827" name="Rectangle 3" descr="40%"/>
          <p:cNvSpPr>
            <a:spLocks noChangeArrowheads="1"/>
          </p:cNvSpPr>
          <p:nvPr/>
        </p:nvSpPr>
        <p:spPr bwMode="auto">
          <a:xfrm>
            <a:off x="1208088" y="1073150"/>
            <a:ext cx="4964112" cy="519113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用作图的方法确定静态值</a:t>
            </a:r>
            <a:endParaRPr lang="zh-CN" altLang="en-US" sz="2800" b="1">
              <a:solidFill>
                <a:schemeClr val="tx1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宋体" panose="02010600030101010101" pitchFamily="2" charset="-122"/>
              <a:ea typeface="楷体_GB2312" charset="0"/>
              <a:cs typeface="楷体_GB2312" charset="0"/>
            </a:endParaRPr>
          </a:p>
        </p:txBody>
      </p:sp>
      <p:sp>
        <p:nvSpPr>
          <p:cNvPr id="77828" name="Rectangle 4"/>
          <p:cNvSpPr>
            <a:spLocks noChangeArrowheads="1"/>
          </p:cNvSpPr>
          <p:nvPr/>
        </p:nvSpPr>
        <p:spPr bwMode="auto">
          <a:xfrm>
            <a:off x="492125" y="3344863"/>
            <a:ext cx="4918075" cy="966787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spcBef>
                <a:spcPct val="5000"/>
              </a:spcBef>
            </a:pP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步骤：</a:t>
            </a:r>
          </a:p>
          <a:p>
            <a:pPr>
              <a:spcBef>
                <a:spcPct val="5000"/>
              </a:spcBef>
            </a:pPr>
            <a:r>
              <a:rPr lang="zh-CN" altLang="en-US" sz="2800" b="1">
                <a:solidFill>
                  <a:srgbClr val="005C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        </a:t>
            </a:r>
            <a:r>
              <a:rPr lang="en-US" altLang="zh-CN" sz="28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1. </a:t>
            </a:r>
            <a:r>
              <a:rPr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用估算法确定</a:t>
            </a:r>
            <a:r>
              <a:rPr lang="en-US" altLang="zh-CN" sz="2800" b="1" i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I</a:t>
            </a:r>
            <a:r>
              <a:rPr lang="en-US" altLang="zh-CN" sz="2800" b="1" baseline="-2500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B  </a:t>
            </a:r>
          </a:p>
        </p:txBody>
      </p:sp>
      <p:sp>
        <p:nvSpPr>
          <p:cNvPr id="77829" name="Rectangle 5" descr="40%"/>
          <p:cNvSpPr>
            <a:spLocks noChangeArrowheads="1"/>
          </p:cNvSpPr>
          <p:nvPr/>
        </p:nvSpPr>
        <p:spPr bwMode="auto">
          <a:xfrm>
            <a:off x="457200" y="1516063"/>
            <a:ext cx="4683125" cy="1862137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spcBef>
                <a:spcPct val="5000"/>
              </a:spcBef>
            </a:pP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优点：</a:t>
            </a:r>
          </a:p>
          <a:p>
            <a:pPr>
              <a:spcBef>
                <a:spcPct val="5000"/>
              </a:spcBef>
            </a:pP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    </a:t>
            </a:r>
            <a:r>
              <a:rPr lang="zh-CN" altLang="en-US" sz="2800" b="1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能直观地分析和了解静</a:t>
            </a:r>
          </a:p>
          <a:p>
            <a:pPr>
              <a:spcBef>
                <a:spcPct val="5000"/>
              </a:spcBef>
            </a:pPr>
            <a:r>
              <a:rPr lang="zh-CN" altLang="en-US" sz="2800" b="1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    态值的变化对放大电路</a:t>
            </a:r>
          </a:p>
          <a:p>
            <a:pPr>
              <a:spcBef>
                <a:spcPct val="5000"/>
              </a:spcBef>
            </a:pPr>
            <a:r>
              <a:rPr lang="zh-CN" altLang="en-US" sz="2800" b="1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    的影响</a:t>
            </a:r>
            <a:r>
              <a:rPr lang="zh-CN" alt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。</a:t>
            </a:r>
            <a:endParaRPr lang="zh-CN" altLang="en-US" sz="2800" b="1">
              <a:solidFill>
                <a:schemeClr val="tx2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Times New Roman" panose="02020603050405020304" charset="0"/>
              <a:ea typeface="楷体_GB2312" charset="0"/>
              <a:cs typeface="楷体_GB2312" charset="0"/>
            </a:endParaRPr>
          </a:p>
        </p:txBody>
      </p:sp>
      <p:sp>
        <p:nvSpPr>
          <p:cNvPr id="77830" name="Rectangle 6"/>
          <p:cNvSpPr>
            <a:spLocks noChangeArrowheads="1"/>
          </p:cNvSpPr>
          <p:nvPr/>
        </p:nvSpPr>
        <p:spPr bwMode="auto">
          <a:xfrm>
            <a:off x="1202422" y="4270406"/>
            <a:ext cx="4391244" cy="525401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2. </a:t>
            </a:r>
            <a:r>
              <a:rPr lang="zh-CN" altLang="en-US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由输出特性确定</a:t>
            </a:r>
            <a:r>
              <a:rPr lang="en-US" altLang="zh-CN" sz="280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楷体_GB2312" charset="0"/>
                <a:cs typeface="楷体_GB2312" charset="0"/>
              </a:rPr>
              <a:t>I</a:t>
            </a:r>
            <a:r>
              <a:rPr lang="en-US" altLang="zh-CN" sz="2800" b="1" baseline="-25000" dirty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楷体_GB2312" charset="0"/>
                <a:cs typeface="楷体_GB2312" charset="0"/>
              </a:rPr>
              <a:t>C</a:t>
            </a:r>
            <a:r>
              <a:rPr lang="en-US" altLang="zh-CN" sz="2800" b="1" i="1" baseline="-25000" dirty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楷体_GB2312" charset="0"/>
                <a:cs typeface="楷体_GB2312" charset="0"/>
              </a:rPr>
              <a:t> </a:t>
            </a:r>
            <a:r>
              <a:rPr lang="zh-CN" altLang="en-US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和</a:t>
            </a:r>
            <a:r>
              <a:rPr lang="en-US" altLang="zh-CN" sz="2800" b="1" i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楷体_GB2312" charset="0"/>
                <a:cs typeface="楷体_GB2312" charset="0"/>
              </a:rPr>
              <a:t>U</a:t>
            </a:r>
            <a:r>
              <a:rPr lang="en-US" altLang="zh-CN" sz="2800" b="1" baseline="-25000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楷体_GB2312" charset="0"/>
                <a:cs typeface="楷体_GB2312" charset="0"/>
              </a:rPr>
              <a:t>CE</a:t>
            </a:r>
            <a:endParaRPr lang="en-US" altLang="zh-CN" sz="2800" b="1" baseline="-25000" dirty="0">
              <a:solidFill>
                <a:srgbClr val="000099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Times New Roman" panose="02020603050405020304" charset="0"/>
              <a:ea typeface="楷体_GB2312" charset="0"/>
              <a:cs typeface="楷体_GB2312" charset="0"/>
            </a:endParaRPr>
          </a:p>
        </p:txBody>
      </p:sp>
      <p:grpSp>
        <p:nvGrpSpPr>
          <p:cNvPr id="2" name="Group 44"/>
          <p:cNvGrpSpPr/>
          <p:nvPr/>
        </p:nvGrpSpPr>
        <p:grpSpPr bwMode="auto">
          <a:xfrm>
            <a:off x="1524000" y="4876800"/>
            <a:ext cx="3733800" cy="1231900"/>
            <a:chOff x="960" y="3072"/>
            <a:chExt cx="2352" cy="776"/>
          </a:xfrm>
        </p:grpSpPr>
        <p:graphicFrame>
          <p:nvGraphicFramePr>
            <p:cNvPr id="22567" name="Object 8"/>
            <p:cNvGraphicFramePr>
              <a:graphicFrameLocks noChangeAspect="1"/>
            </p:cNvGraphicFramePr>
            <p:nvPr/>
          </p:nvGraphicFramePr>
          <p:xfrm>
            <a:off x="1053" y="3408"/>
            <a:ext cx="2259" cy="4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0" name="公式" r:id="rId3" imgW="1714500" imgH="330200" progId="Equation.3">
                    <p:embed/>
                  </p:oleObj>
                </mc:Choice>
                <mc:Fallback>
                  <p:oleObj name="公式" r:id="rId3" imgW="1714500" imgH="330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3" y="3408"/>
                          <a:ext cx="2259" cy="4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68" name="Rectangle 9"/>
            <p:cNvSpPr>
              <a:spLocks noChangeArrowheads="1"/>
            </p:cNvSpPr>
            <p:nvPr/>
          </p:nvSpPr>
          <p:spPr bwMode="auto">
            <a:xfrm>
              <a:off x="960" y="3072"/>
              <a:ext cx="1880" cy="327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 i="1"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U</a:t>
              </a:r>
              <a:r>
                <a:rPr lang="en-US" altLang="zh-CN" sz="2800" b="1" baseline="-25000"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CE</a:t>
              </a:r>
              <a:r>
                <a:rPr lang="en-US" altLang="zh-CN" sz="2800" b="1" i="1" baseline="-25000"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 </a:t>
              </a:r>
              <a:r>
                <a:rPr lang="en-US" altLang="zh-CN" sz="2800" b="1" i="1"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= U</a:t>
              </a:r>
              <a:r>
                <a:rPr lang="en-US" altLang="zh-CN" sz="2800" b="1" baseline="-25000"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CC</a:t>
              </a:r>
              <a:r>
                <a:rPr lang="en-US" altLang="zh-CN" sz="2800" b="1" i="1"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– I</a:t>
              </a:r>
              <a:r>
                <a:rPr lang="en-US" altLang="zh-CN" sz="2800" b="1" baseline="-25000"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C</a:t>
              </a:r>
              <a:r>
                <a:rPr lang="en-US" altLang="zh-CN" sz="2800" b="1" i="1"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R</a:t>
              </a:r>
              <a:r>
                <a:rPr lang="en-US" altLang="zh-CN" sz="2800" b="1" baseline="-25000"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C  </a:t>
              </a:r>
            </a:p>
          </p:txBody>
        </p:sp>
        <p:sp>
          <p:nvSpPr>
            <p:cNvPr id="77834" name="AutoShape 10"/>
            <p:cNvSpPr/>
            <p:nvPr/>
          </p:nvSpPr>
          <p:spPr bwMode="auto">
            <a:xfrm>
              <a:off x="968" y="3197"/>
              <a:ext cx="88" cy="403"/>
            </a:xfrm>
            <a:prstGeom prst="leftBrace">
              <a:avLst>
                <a:gd name="adj1" fmla="val 38163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2536" name="Group 14"/>
          <p:cNvGrpSpPr/>
          <p:nvPr/>
        </p:nvGrpSpPr>
        <p:grpSpPr bwMode="auto">
          <a:xfrm>
            <a:off x="5794375" y="1363662"/>
            <a:ext cx="2954338" cy="3095626"/>
            <a:chOff x="578" y="811"/>
            <a:chExt cx="1861" cy="1950"/>
          </a:xfrm>
        </p:grpSpPr>
        <p:sp>
          <p:nvSpPr>
            <p:cNvPr id="22538" name="Rectangle 15"/>
            <p:cNvSpPr>
              <a:spLocks noChangeArrowheads="1"/>
            </p:cNvSpPr>
            <p:nvPr/>
          </p:nvSpPr>
          <p:spPr bwMode="auto">
            <a:xfrm>
              <a:off x="1854" y="811"/>
              <a:ext cx="585" cy="28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>
                  <a:solidFill>
                    <a:schemeClr val="tx1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+</a:t>
              </a:r>
              <a:r>
                <a:rPr lang="en-US" altLang="zh-CN" sz="2400" b="1" i="1">
                  <a:solidFill>
                    <a:schemeClr val="tx1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U</a:t>
              </a:r>
              <a:r>
                <a:rPr lang="en-US" altLang="zh-CN" sz="2400" b="1" baseline="-25000">
                  <a:solidFill>
                    <a:schemeClr val="tx1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CC</a:t>
              </a:r>
            </a:p>
          </p:txBody>
        </p:sp>
        <p:sp>
          <p:nvSpPr>
            <p:cNvPr id="77840" name="Line 16"/>
            <p:cNvSpPr>
              <a:spLocks noChangeShapeType="1"/>
            </p:cNvSpPr>
            <p:nvPr/>
          </p:nvSpPr>
          <p:spPr bwMode="auto">
            <a:xfrm flipV="1">
              <a:off x="915" y="1535"/>
              <a:ext cx="0" cy="41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7841" name="Line 17"/>
            <p:cNvSpPr>
              <a:spLocks noChangeShapeType="1"/>
            </p:cNvSpPr>
            <p:nvPr/>
          </p:nvSpPr>
          <p:spPr bwMode="auto">
            <a:xfrm rot="16200000" flipH="1">
              <a:off x="770" y="1080"/>
              <a:ext cx="29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22541" name="Group 18"/>
            <p:cNvGrpSpPr/>
            <p:nvPr/>
          </p:nvGrpSpPr>
          <p:grpSpPr bwMode="auto">
            <a:xfrm>
              <a:off x="1428" y="1751"/>
              <a:ext cx="156" cy="384"/>
              <a:chOff x="4500" y="2064"/>
              <a:chExt cx="156" cy="384"/>
            </a:xfrm>
          </p:grpSpPr>
          <p:sp>
            <p:nvSpPr>
              <p:cNvPr id="77843" name="Line 19"/>
              <p:cNvSpPr>
                <a:spLocks noChangeShapeType="1"/>
              </p:cNvSpPr>
              <p:nvPr/>
            </p:nvSpPr>
            <p:spPr bwMode="auto">
              <a:xfrm>
                <a:off x="4500" y="2088"/>
                <a:ext cx="0" cy="26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7844" name="Line 20"/>
              <p:cNvSpPr>
                <a:spLocks noChangeShapeType="1"/>
              </p:cNvSpPr>
              <p:nvPr/>
            </p:nvSpPr>
            <p:spPr bwMode="auto">
              <a:xfrm>
                <a:off x="4500" y="2264"/>
                <a:ext cx="156" cy="1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sm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7845" name="Line 21"/>
              <p:cNvSpPr>
                <a:spLocks noChangeShapeType="1"/>
              </p:cNvSpPr>
              <p:nvPr/>
            </p:nvSpPr>
            <p:spPr bwMode="auto">
              <a:xfrm flipV="1">
                <a:off x="4500" y="2064"/>
                <a:ext cx="137" cy="12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77846" name="Line 22"/>
            <p:cNvSpPr>
              <a:spLocks noChangeShapeType="1"/>
            </p:cNvSpPr>
            <p:nvPr/>
          </p:nvSpPr>
          <p:spPr bwMode="auto">
            <a:xfrm>
              <a:off x="1570" y="2089"/>
              <a:ext cx="0" cy="6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543" name="Text Box 23"/>
            <p:cNvSpPr txBox="1">
              <a:spLocks noChangeArrowheads="1"/>
            </p:cNvSpPr>
            <p:nvPr/>
          </p:nvSpPr>
          <p:spPr bwMode="auto">
            <a:xfrm>
              <a:off x="578" y="1254"/>
              <a:ext cx="324" cy="28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>
                  <a:solidFill>
                    <a:schemeClr val="tx1"/>
                  </a:solidFill>
                  <a:effectLst/>
                  <a:ea typeface="楷体_GB2312" charset="0"/>
                  <a:cs typeface="楷体_GB2312" charset="0"/>
                </a:rPr>
                <a:t>R</a:t>
              </a:r>
              <a:r>
                <a:rPr lang="en-US" altLang="zh-CN" b="1" baseline="-25000">
                  <a:solidFill>
                    <a:schemeClr val="tx1"/>
                  </a:solidFill>
                  <a:effectLst/>
                  <a:ea typeface="楷体_GB2312" charset="0"/>
                  <a:cs typeface="楷体_GB2312" charset="0"/>
                </a:rPr>
                <a:t>B</a:t>
              </a:r>
            </a:p>
          </p:txBody>
        </p:sp>
        <p:sp>
          <p:nvSpPr>
            <p:cNvPr id="77848" name="Rectangle 24"/>
            <p:cNvSpPr>
              <a:spLocks noChangeArrowheads="1"/>
            </p:cNvSpPr>
            <p:nvPr/>
          </p:nvSpPr>
          <p:spPr bwMode="auto">
            <a:xfrm>
              <a:off x="1521" y="1177"/>
              <a:ext cx="92" cy="30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7849" name="Rectangle 25"/>
            <p:cNvSpPr>
              <a:spLocks noChangeArrowheads="1"/>
            </p:cNvSpPr>
            <p:nvPr/>
          </p:nvSpPr>
          <p:spPr bwMode="auto">
            <a:xfrm>
              <a:off x="868" y="1225"/>
              <a:ext cx="92" cy="30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546" name="Text Box 26"/>
            <p:cNvSpPr txBox="1">
              <a:spLocks noChangeArrowheads="1"/>
            </p:cNvSpPr>
            <p:nvPr/>
          </p:nvSpPr>
          <p:spPr bwMode="auto">
            <a:xfrm>
              <a:off x="1209" y="1083"/>
              <a:ext cx="331" cy="28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>
                  <a:solidFill>
                    <a:schemeClr val="tx1"/>
                  </a:solidFill>
                  <a:effectLst/>
                  <a:ea typeface="楷体_GB2312" charset="0"/>
                  <a:cs typeface="楷体_GB2312" charset="0"/>
                </a:rPr>
                <a:t>R</a:t>
              </a:r>
              <a:r>
                <a:rPr lang="en-US" altLang="zh-CN" b="1" baseline="-25000">
                  <a:solidFill>
                    <a:schemeClr val="tx1"/>
                  </a:solidFill>
                  <a:effectLst/>
                  <a:ea typeface="楷体_GB2312" charset="0"/>
                  <a:cs typeface="楷体_GB2312" charset="0"/>
                </a:rPr>
                <a:t>C</a:t>
              </a:r>
            </a:p>
          </p:txBody>
        </p:sp>
        <p:sp>
          <p:nvSpPr>
            <p:cNvPr id="22547" name="Text Box 27"/>
            <p:cNvSpPr txBox="1">
              <a:spLocks noChangeArrowheads="1"/>
            </p:cNvSpPr>
            <p:nvPr/>
          </p:nvSpPr>
          <p:spPr bwMode="auto">
            <a:xfrm>
              <a:off x="1463" y="1772"/>
              <a:ext cx="242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effectLst/>
                  <a:ea typeface="楷体_GB2312" charset="0"/>
                  <a:cs typeface="楷体_GB2312" charset="0"/>
                </a:rPr>
                <a:t>T</a:t>
              </a:r>
            </a:p>
          </p:txBody>
        </p:sp>
        <p:sp>
          <p:nvSpPr>
            <p:cNvPr id="77852" name="Line 28"/>
            <p:cNvSpPr>
              <a:spLocks noChangeShapeType="1"/>
            </p:cNvSpPr>
            <p:nvPr/>
          </p:nvSpPr>
          <p:spPr bwMode="auto">
            <a:xfrm flipV="1">
              <a:off x="921" y="1922"/>
              <a:ext cx="50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549" name="Text Box 29"/>
            <p:cNvSpPr txBox="1">
              <a:spLocks noChangeArrowheads="1"/>
            </p:cNvSpPr>
            <p:nvPr/>
          </p:nvSpPr>
          <p:spPr bwMode="auto">
            <a:xfrm>
              <a:off x="1205" y="1841"/>
              <a:ext cx="367" cy="2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  <a:effectLst/>
                </a:rPr>
                <a:t>+</a:t>
              </a:r>
            </a:p>
          </p:txBody>
        </p:sp>
        <p:sp>
          <p:nvSpPr>
            <p:cNvPr id="22550" name="Text Box 30"/>
            <p:cNvSpPr txBox="1">
              <a:spLocks noChangeArrowheads="1"/>
            </p:cNvSpPr>
            <p:nvPr/>
          </p:nvSpPr>
          <p:spPr bwMode="auto">
            <a:xfrm>
              <a:off x="1648" y="1590"/>
              <a:ext cx="366" cy="2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  <a:effectLst/>
                </a:rPr>
                <a:t>+</a:t>
              </a:r>
            </a:p>
          </p:txBody>
        </p:sp>
        <p:sp>
          <p:nvSpPr>
            <p:cNvPr id="77855" name="Rectangle 31"/>
            <p:cNvSpPr>
              <a:spLocks noChangeArrowheads="1"/>
            </p:cNvSpPr>
            <p:nvPr/>
          </p:nvSpPr>
          <p:spPr bwMode="auto">
            <a:xfrm>
              <a:off x="1357" y="214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>
                  <a:solidFill>
                    <a:srgbClr val="FF00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panose="02020603050405020304" charset="0"/>
                  <a:ea typeface="楷体_GB2312" charset="0"/>
                  <a:cs typeface="楷体_GB2312" charset="0"/>
                </a:rPr>
                <a:t>–</a:t>
              </a:r>
            </a:p>
          </p:txBody>
        </p:sp>
        <p:sp>
          <p:nvSpPr>
            <p:cNvPr id="22552" name="Rectangle 32"/>
            <p:cNvSpPr>
              <a:spLocks noChangeArrowheads="1"/>
            </p:cNvSpPr>
            <p:nvPr/>
          </p:nvSpPr>
          <p:spPr bwMode="auto">
            <a:xfrm>
              <a:off x="1120" y="1996"/>
              <a:ext cx="483" cy="289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 i="1">
                  <a:solidFill>
                    <a:srgbClr val="2E1FE9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U</a:t>
              </a:r>
              <a:r>
                <a:rPr lang="en-US" altLang="zh-CN" sz="2400" b="1" baseline="-25000">
                  <a:solidFill>
                    <a:srgbClr val="2E1FE9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BE</a:t>
              </a:r>
            </a:p>
          </p:txBody>
        </p:sp>
        <p:sp>
          <p:nvSpPr>
            <p:cNvPr id="22553" name="Rectangle 33"/>
            <p:cNvSpPr>
              <a:spLocks noChangeArrowheads="1"/>
            </p:cNvSpPr>
            <p:nvPr/>
          </p:nvSpPr>
          <p:spPr bwMode="auto">
            <a:xfrm>
              <a:off x="1569" y="1858"/>
              <a:ext cx="483" cy="289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 i="1">
                  <a:solidFill>
                    <a:srgbClr val="2E1FE9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U</a:t>
              </a:r>
              <a:r>
                <a:rPr lang="en-US" altLang="zh-CN" sz="2400" b="1" baseline="-25000">
                  <a:solidFill>
                    <a:srgbClr val="2E1FE9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CE</a:t>
              </a:r>
            </a:p>
          </p:txBody>
        </p:sp>
        <p:sp>
          <p:nvSpPr>
            <p:cNvPr id="22554" name="Rectangle 34"/>
            <p:cNvSpPr>
              <a:spLocks noChangeArrowheads="1"/>
            </p:cNvSpPr>
            <p:nvPr/>
          </p:nvSpPr>
          <p:spPr bwMode="auto">
            <a:xfrm>
              <a:off x="1644" y="2044"/>
              <a:ext cx="210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–</a:t>
              </a:r>
            </a:p>
          </p:txBody>
        </p:sp>
        <p:sp>
          <p:nvSpPr>
            <p:cNvPr id="77859" name="Line 35"/>
            <p:cNvSpPr>
              <a:spLocks noChangeShapeType="1"/>
            </p:cNvSpPr>
            <p:nvPr/>
          </p:nvSpPr>
          <p:spPr bwMode="auto">
            <a:xfrm>
              <a:off x="1502" y="1459"/>
              <a:ext cx="2" cy="31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sm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556" name="Rectangle 36"/>
            <p:cNvSpPr>
              <a:spLocks noChangeArrowheads="1"/>
            </p:cNvSpPr>
            <p:nvPr/>
          </p:nvSpPr>
          <p:spPr bwMode="auto">
            <a:xfrm>
              <a:off x="1151" y="1408"/>
              <a:ext cx="483" cy="289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 i="1">
                  <a:solidFill>
                    <a:srgbClr val="2E1FE9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I</a:t>
              </a:r>
              <a:r>
                <a:rPr lang="en-US" altLang="zh-CN" sz="2400" b="1" baseline="-25000">
                  <a:solidFill>
                    <a:srgbClr val="2E1FE9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C</a:t>
              </a:r>
            </a:p>
          </p:txBody>
        </p:sp>
        <p:sp>
          <p:nvSpPr>
            <p:cNvPr id="77861" name="Line 37"/>
            <p:cNvSpPr>
              <a:spLocks noChangeShapeType="1"/>
            </p:cNvSpPr>
            <p:nvPr/>
          </p:nvSpPr>
          <p:spPr bwMode="auto">
            <a:xfrm>
              <a:off x="1028" y="1849"/>
              <a:ext cx="31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sm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558" name="Rectangle 38"/>
            <p:cNvSpPr>
              <a:spLocks noChangeArrowheads="1"/>
            </p:cNvSpPr>
            <p:nvPr/>
          </p:nvSpPr>
          <p:spPr bwMode="auto">
            <a:xfrm>
              <a:off x="916" y="1544"/>
              <a:ext cx="483" cy="289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 i="1">
                  <a:solidFill>
                    <a:srgbClr val="2E1FE9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I</a:t>
              </a:r>
              <a:r>
                <a:rPr lang="en-US" altLang="zh-CN" sz="2400" b="1" baseline="-25000">
                  <a:solidFill>
                    <a:srgbClr val="2E1FE9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B</a:t>
              </a:r>
            </a:p>
          </p:txBody>
        </p:sp>
        <p:sp>
          <p:nvSpPr>
            <p:cNvPr id="77863" name="Oval 39"/>
            <p:cNvSpPr>
              <a:spLocks noChangeArrowheads="1"/>
            </p:cNvSpPr>
            <p:nvPr/>
          </p:nvSpPr>
          <p:spPr bwMode="auto">
            <a:xfrm>
              <a:off x="1865" y="927"/>
              <a:ext cx="56" cy="5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7864" name="Line 40"/>
            <p:cNvSpPr>
              <a:spLocks noChangeShapeType="1"/>
            </p:cNvSpPr>
            <p:nvPr/>
          </p:nvSpPr>
          <p:spPr bwMode="auto">
            <a:xfrm>
              <a:off x="1480" y="2753"/>
              <a:ext cx="189" cy="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7865" name="Line 41"/>
            <p:cNvSpPr>
              <a:spLocks noChangeShapeType="1"/>
            </p:cNvSpPr>
            <p:nvPr/>
          </p:nvSpPr>
          <p:spPr bwMode="auto">
            <a:xfrm>
              <a:off x="912" y="937"/>
              <a:ext cx="9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7866" name="Line 42"/>
            <p:cNvSpPr>
              <a:spLocks noChangeShapeType="1"/>
            </p:cNvSpPr>
            <p:nvPr/>
          </p:nvSpPr>
          <p:spPr bwMode="auto">
            <a:xfrm>
              <a:off x="1561" y="937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7867" name="Line 43"/>
            <p:cNvSpPr>
              <a:spLocks noChangeShapeType="1"/>
            </p:cNvSpPr>
            <p:nvPr/>
          </p:nvSpPr>
          <p:spPr bwMode="auto">
            <a:xfrm>
              <a:off x="1573" y="1478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77870" name="AutoShape 46" descr="40%"/>
          <p:cNvSpPr>
            <a:spLocks noChangeArrowheads="1"/>
          </p:cNvSpPr>
          <p:nvPr/>
        </p:nvSpPr>
        <p:spPr bwMode="auto">
          <a:xfrm>
            <a:off x="5029200" y="4800600"/>
            <a:ext cx="2971800" cy="609600"/>
          </a:xfrm>
          <a:prstGeom prst="wedgeRoundRectCallout">
            <a:avLst>
              <a:gd name="adj1" fmla="val -74037"/>
              <a:gd name="adj2" fmla="val 17708"/>
              <a:gd name="adj3" fmla="val 16667"/>
            </a:avLst>
          </a:prstGeom>
          <a:pattFill prst="pct40">
            <a:fgClr>
              <a:schemeClr val="accent1"/>
            </a:fgClr>
            <a:bgClr>
              <a:srgbClr val="FFFFFF"/>
            </a:bgClr>
          </a:pattFill>
          <a:ln w="19050">
            <a:solidFill>
              <a:srgbClr val="FF0000"/>
            </a:solidFill>
            <a:miter lim="800000"/>
          </a:ln>
          <a:effectLst/>
        </p:spPr>
        <p:txBody>
          <a:bodyPr/>
          <a:lstStyle/>
          <a:p>
            <a:pPr algn="ctr"/>
            <a:r>
              <a:rPr lang="zh-CN" altLang="en-US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直流负载线方程</a:t>
            </a:r>
          </a:p>
        </p:txBody>
      </p:sp>
    </p:spTree>
    <p:extLst>
      <p:ext uri="{BB962C8B-B14F-4D97-AF65-F5344CB8AC3E}">
        <p14:creationId xmlns:p14="http://schemas.microsoft.com/office/powerpoint/2010/main" val="470503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7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7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7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7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77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 bldLvl="0" animBg="1" autoUpdateAnimBg="0"/>
      <p:bldP spid="77828" grpId="0" autoUpdateAnimBg="0"/>
      <p:bldP spid="77829" grpId="0" bldLvl="0" animBg="1" autoUpdateAnimBg="0"/>
      <p:bldP spid="77830" grpId="0" autoUpdateAnimBg="0"/>
      <p:bldP spid="77870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5410200" cy="762000"/>
          </a:xfr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algn="l" eaLnBrk="1" hangingPunct="1"/>
            <a:r>
              <a:rPr lang="en-US" altLang="zh-CN" sz="3200" b="1" dirty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宋体" panose="02010600030101010101" pitchFamily="2" charset="-122"/>
              </a:rPr>
              <a:t>3</a:t>
            </a:r>
            <a:r>
              <a:rPr lang="en-US" altLang="zh-CN" sz="3200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.2.2</a:t>
            </a:r>
            <a:r>
              <a:rPr lang="en-US" altLang="zh-CN" sz="3200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3200" b="1" dirty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用图解法确定静态值</a:t>
            </a:r>
          </a:p>
        </p:txBody>
      </p:sp>
      <p:grpSp>
        <p:nvGrpSpPr>
          <p:cNvPr id="2" name="Group 59"/>
          <p:cNvGrpSpPr/>
          <p:nvPr/>
        </p:nvGrpSpPr>
        <p:grpSpPr bwMode="auto">
          <a:xfrm>
            <a:off x="4038600" y="4103688"/>
            <a:ext cx="3244850" cy="1001712"/>
            <a:chOff x="2784" y="2372"/>
            <a:chExt cx="2044" cy="631"/>
          </a:xfrm>
        </p:grpSpPr>
        <p:graphicFrame>
          <p:nvGraphicFramePr>
            <p:cNvPr id="23607" name="Object 4" descr="90%"/>
            <p:cNvGraphicFramePr>
              <a:graphicFrameLocks noChangeAspect="1"/>
            </p:cNvGraphicFramePr>
            <p:nvPr/>
          </p:nvGraphicFramePr>
          <p:xfrm>
            <a:off x="3321" y="2372"/>
            <a:ext cx="1507" cy="6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0" name="Equation" r:id="rId3" imgW="1308100" imgH="508000" progId="Equation.3">
                    <p:embed/>
                  </p:oleObj>
                </mc:Choice>
                <mc:Fallback>
                  <p:oleObj name="Equation" r:id="rId3" imgW="1308100" imgH="508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21" y="2372"/>
                          <a:ext cx="1507" cy="631"/>
                        </a:xfrm>
                        <a:prstGeom prst="rect">
                          <a:avLst/>
                        </a:prstGeom>
                        <a:pattFill prst="pct90">
                          <a:fgClr>
                            <a:srgbClr val="CCFF33"/>
                          </a:fgClr>
                          <a:bgClr>
                            <a:schemeClr val="bg1"/>
                          </a:bgClr>
                        </a:pattFill>
                        <a:ln w="28575">
                          <a:solidFill>
                            <a:srgbClr val="008000"/>
                          </a:solidFill>
                          <a:miter lim="800000"/>
                          <a:headEnd/>
                          <a:tailEnd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8853" name="Line 5"/>
            <p:cNvSpPr>
              <a:spLocks noChangeShapeType="1"/>
            </p:cNvSpPr>
            <p:nvPr/>
          </p:nvSpPr>
          <p:spPr bwMode="auto">
            <a:xfrm flipH="1" flipV="1">
              <a:off x="2784" y="2592"/>
              <a:ext cx="576" cy="24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" name="Group 6"/>
          <p:cNvGrpSpPr/>
          <p:nvPr/>
        </p:nvGrpSpPr>
        <p:grpSpPr bwMode="auto">
          <a:xfrm>
            <a:off x="3319780" y="4824095"/>
            <a:ext cx="523875" cy="655638"/>
            <a:chOff x="2112" y="3427"/>
            <a:chExt cx="330" cy="413"/>
          </a:xfrm>
        </p:grpSpPr>
        <p:sp>
          <p:nvSpPr>
            <p:cNvPr id="23606" name="Text Box 8"/>
            <p:cNvSpPr txBox="1">
              <a:spLocks noChangeArrowheads="1"/>
            </p:cNvSpPr>
            <p:nvPr/>
          </p:nvSpPr>
          <p:spPr bwMode="auto">
            <a:xfrm>
              <a:off x="2112" y="3427"/>
              <a:ext cx="330" cy="365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3200" b="1" i="1">
                  <a:solidFill>
                    <a:schemeClr val="tx1"/>
                  </a:solidFill>
                  <a:effectLst/>
                  <a:ea typeface="楷体_GB2312" charset="0"/>
                  <a:cs typeface="楷体_GB2312" charset="0"/>
                  <a:sym typeface="Symbol" panose="05050102010706020507" charset="0"/>
                </a:rPr>
                <a:t></a:t>
              </a:r>
            </a:p>
          </p:txBody>
        </p:sp>
        <p:sp>
          <p:nvSpPr>
            <p:cNvPr id="78855" name="Freeform 7"/>
            <p:cNvSpPr/>
            <p:nvPr/>
          </p:nvSpPr>
          <p:spPr bwMode="auto">
            <a:xfrm>
              <a:off x="2112" y="3744"/>
              <a:ext cx="240" cy="96"/>
            </a:xfrm>
            <a:custGeom>
              <a:avLst/>
              <a:gdLst/>
              <a:ahLst/>
              <a:cxnLst>
                <a:cxn ang="0">
                  <a:pos x="0" y="24"/>
                </a:cxn>
                <a:cxn ang="0">
                  <a:pos x="144" y="24"/>
                </a:cxn>
                <a:cxn ang="0">
                  <a:pos x="192" y="168"/>
                </a:cxn>
              </a:cxnLst>
              <a:rect l="0" t="0" r="r" b="b"/>
              <a:pathLst>
                <a:path w="192" h="168">
                  <a:moveTo>
                    <a:pt x="0" y="24"/>
                  </a:moveTo>
                  <a:cubicBezTo>
                    <a:pt x="56" y="12"/>
                    <a:pt x="112" y="0"/>
                    <a:pt x="144" y="24"/>
                  </a:cubicBezTo>
                  <a:cubicBezTo>
                    <a:pt x="176" y="48"/>
                    <a:pt x="184" y="144"/>
                    <a:pt x="192" y="168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" name="Group 62"/>
          <p:cNvGrpSpPr/>
          <p:nvPr/>
        </p:nvGrpSpPr>
        <p:grpSpPr bwMode="auto">
          <a:xfrm>
            <a:off x="6096000" y="5014913"/>
            <a:ext cx="2681288" cy="1225550"/>
            <a:chOff x="3840" y="3159"/>
            <a:chExt cx="1689" cy="772"/>
          </a:xfrm>
        </p:grpSpPr>
        <p:graphicFrame>
          <p:nvGraphicFramePr>
            <p:cNvPr id="23603" name="Object 10"/>
            <p:cNvGraphicFramePr>
              <a:graphicFrameLocks noChangeAspect="1"/>
            </p:cNvGraphicFramePr>
            <p:nvPr/>
          </p:nvGraphicFramePr>
          <p:xfrm>
            <a:off x="4032" y="3159"/>
            <a:ext cx="1128" cy="5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1" name="Equation" r:id="rId5" imgW="1066800" imgH="508000" progId="Equation.3">
                    <p:embed/>
                  </p:oleObj>
                </mc:Choice>
                <mc:Fallback>
                  <p:oleObj name="Equation" r:id="rId5" imgW="1066800" imgH="508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3159"/>
                          <a:ext cx="1128" cy="5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8859" name="Rectangle 11"/>
            <p:cNvSpPr>
              <a:spLocks noChangeArrowheads="1"/>
            </p:cNvSpPr>
            <p:nvPr/>
          </p:nvSpPr>
          <p:spPr bwMode="auto">
            <a:xfrm>
              <a:off x="3840" y="3604"/>
              <a:ext cx="1689" cy="327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panose="02020603050405020304" charset="0"/>
                </a:rPr>
                <a:t>直流负载线斜率</a:t>
              </a:r>
            </a:p>
          </p:txBody>
        </p:sp>
      </p:grpSp>
      <p:sp>
        <p:nvSpPr>
          <p:cNvPr id="78860" name="Line 12"/>
          <p:cNvSpPr>
            <a:spLocks noChangeShapeType="1"/>
          </p:cNvSpPr>
          <p:nvPr/>
        </p:nvSpPr>
        <p:spPr bwMode="auto">
          <a:xfrm>
            <a:off x="1211263" y="3981450"/>
            <a:ext cx="144462" cy="0"/>
          </a:xfrm>
          <a:prstGeom prst="line">
            <a:avLst/>
          </a:prstGeom>
          <a:noFill/>
          <a:ln w="38100">
            <a:noFill/>
            <a:rou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endParaRPr lang="zh-CN" altLang="en-US"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8861" name="Line 13"/>
          <p:cNvSpPr>
            <a:spLocks noChangeShapeType="1"/>
          </p:cNvSpPr>
          <p:nvPr/>
        </p:nvSpPr>
        <p:spPr bwMode="auto">
          <a:xfrm>
            <a:off x="1655763" y="3316288"/>
            <a:ext cx="1925637" cy="2170112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zh-CN" altLang="en-US"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5" name="Group 14"/>
          <p:cNvGrpSpPr/>
          <p:nvPr/>
        </p:nvGrpSpPr>
        <p:grpSpPr bwMode="auto">
          <a:xfrm>
            <a:off x="735013" y="4140200"/>
            <a:ext cx="1925637" cy="519113"/>
            <a:chOff x="1039" y="1982"/>
            <a:chExt cx="1213" cy="327"/>
          </a:xfrm>
        </p:grpSpPr>
        <p:sp>
          <p:nvSpPr>
            <p:cNvPr id="78863" name="Line 15"/>
            <p:cNvSpPr>
              <a:spLocks noChangeShapeType="1"/>
            </p:cNvSpPr>
            <p:nvPr/>
          </p:nvSpPr>
          <p:spPr bwMode="auto">
            <a:xfrm flipH="1" flipV="1">
              <a:off x="1643" y="2181"/>
              <a:ext cx="609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prstDash val="dash"/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602" name="Rectangle 16"/>
            <p:cNvSpPr>
              <a:spLocks noChangeArrowheads="1"/>
            </p:cNvSpPr>
            <p:nvPr/>
          </p:nvSpPr>
          <p:spPr bwMode="auto">
            <a:xfrm>
              <a:off x="1039" y="1982"/>
              <a:ext cx="641" cy="327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 i="1">
                  <a:solidFill>
                    <a:schemeClr val="tx1"/>
                  </a:solidFill>
                  <a:effectLst/>
                  <a:latin typeface="Times New Roman" panose="02020603050405020304" charset="0"/>
                </a:rPr>
                <a:t>I</a:t>
              </a:r>
              <a:r>
                <a:rPr lang="en-US" altLang="zh-CN" sz="2800" b="1" baseline="-25000">
                  <a:solidFill>
                    <a:schemeClr val="tx1"/>
                  </a:solidFill>
                  <a:effectLst/>
                  <a:latin typeface="Times New Roman" panose="02020603050405020304" charset="0"/>
                </a:rPr>
                <a:t>CQ</a:t>
              </a:r>
            </a:p>
          </p:txBody>
        </p:sp>
      </p:grpSp>
      <p:grpSp>
        <p:nvGrpSpPr>
          <p:cNvPr id="6" name="Group 17"/>
          <p:cNvGrpSpPr/>
          <p:nvPr/>
        </p:nvGrpSpPr>
        <p:grpSpPr bwMode="auto">
          <a:xfrm>
            <a:off x="2060575" y="4476750"/>
            <a:ext cx="1168400" cy="1425575"/>
            <a:chOff x="2258" y="2346"/>
            <a:chExt cx="736" cy="933"/>
          </a:xfrm>
        </p:grpSpPr>
        <p:sp>
          <p:nvSpPr>
            <p:cNvPr id="78866" name="Line 18"/>
            <p:cNvSpPr>
              <a:spLocks noChangeShapeType="1"/>
            </p:cNvSpPr>
            <p:nvPr/>
          </p:nvSpPr>
          <p:spPr bwMode="auto">
            <a:xfrm>
              <a:off x="2654" y="2346"/>
              <a:ext cx="0" cy="65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prstDash val="dash"/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599" name="Rectangle 19"/>
            <p:cNvSpPr>
              <a:spLocks noChangeArrowheads="1"/>
            </p:cNvSpPr>
            <p:nvPr/>
          </p:nvSpPr>
          <p:spPr bwMode="auto">
            <a:xfrm>
              <a:off x="2258" y="2939"/>
              <a:ext cx="736" cy="34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 i="1">
                  <a:solidFill>
                    <a:schemeClr val="tx1"/>
                  </a:solidFill>
                  <a:effectLst/>
                  <a:latin typeface="Times New Roman" panose="02020603050405020304" charset="0"/>
                  <a:ea typeface="华文新魏" panose="02010800040101010101" charset="-122"/>
                  <a:cs typeface="华文新魏" panose="02010800040101010101" charset="-122"/>
                </a:rPr>
                <a:t>U</a:t>
              </a:r>
              <a:r>
                <a:rPr lang="en-US" altLang="zh-CN" sz="2800" b="1" baseline="-25000">
                  <a:solidFill>
                    <a:schemeClr val="tx1"/>
                  </a:solidFill>
                  <a:effectLst/>
                  <a:latin typeface="Times New Roman" panose="02020603050405020304" charset="0"/>
                  <a:ea typeface="华文新魏" panose="02010800040101010101" charset="-122"/>
                  <a:cs typeface="华文新魏" panose="02010800040101010101" charset="-122"/>
                </a:rPr>
                <a:t>CEQ</a:t>
              </a:r>
            </a:p>
          </p:txBody>
        </p:sp>
        <p:sp>
          <p:nvSpPr>
            <p:cNvPr id="78868" name="Line 20"/>
            <p:cNvSpPr>
              <a:spLocks noChangeShapeType="1"/>
            </p:cNvSpPr>
            <p:nvPr/>
          </p:nvSpPr>
          <p:spPr bwMode="auto">
            <a:xfrm rot="16200000" flipV="1">
              <a:off x="2623" y="3013"/>
              <a:ext cx="64" cy="1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7" name="Group 24"/>
          <p:cNvGrpSpPr/>
          <p:nvPr/>
        </p:nvGrpSpPr>
        <p:grpSpPr bwMode="auto">
          <a:xfrm>
            <a:off x="990600" y="2881313"/>
            <a:ext cx="719138" cy="954087"/>
            <a:chOff x="1093" y="1166"/>
            <a:chExt cx="560" cy="624"/>
          </a:xfrm>
        </p:grpSpPr>
        <p:graphicFrame>
          <p:nvGraphicFramePr>
            <p:cNvPr id="23596" name="Object 25"/>
            <p:cNvGraphicFramePr>
              <a:graphicFrameLocks noChangeAspect="1"/>
            </p:cNvGraphicFramePr>
            <p:nvPr/>
          </p:nvGraphicFramePr>
          <p:xfrm>
            <a:off x="1093" y="1166"/>
            <a:ext cx="530" cy="6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2" name="Equation" r:id="rId7" imgW="355600" imgH="482600" progId="Equation.3">
                    <p:embed/>
                  </p:oleObj>
                </mc:Choice>
                <mc:Fallback>
                  <p:oleObj name="Equation" r:id="rId7" imgW="355600" imgH="482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93" y="1166"/>
                          <a:ext cx="530" cy="6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8874" name="Line 26"/>
            <p:cNvSpPr>
              <a:spLocks noChangeShapeType="1"/>
            </p:cNvSpPr>
            <p:nvPr/>
          </p:nvSpPr>
          <p:spPr bwMode="auto">
            <a:xfrm flipH="1">
              <a:off x="1605" y="1440"/>
              <a:ext cx="4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78875" name="Line 27"/>
          <p:cNvSpPr>
            <a:spLocks noChangeShapeType="1"/>
          </p:cNvSpPr>
          <p:nvPr/>
        </p:nvSpPr>
        <p:spPr bwMode="auto">
          <a:xfrm>
            <a:off x="3581400" y="5565775"/>
            <a:ext cx="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ffectLst/>
        </p:spPr>
        <p:txBody>
          <a:bodyPr anchor="ctr"/>
          <a:lstStyle/>
          <a:p>
            <a:pPr>
              <a:defRPr/>
            </a:pPr>
            <a:endParaRPr lang="zh-CN" altLang="en-US"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8" name="Group 28"/>
          <p:cNvGrpSpPr/>
          <p:nvPr/>
        </p:nvGrpSpPr>
        <p:grpSpPr bwMode="auto">
          <a:xfrm>
            <a:off x="3227388" y="5418138"/>
            <a:ext cx="949325" cy="601662"/>
            <a:chOff x="2609" y="2736"/>
            <a:chExt cx="598" cy="379"/>
          </a:xfrm>
        </p:grpSpPr>
        <p:grpSp>
          <p:nvGrpSpPr>
            <p:cNvPr id="23592" name="Group 29"/>
            <p:cNvGrpSpPr/>
            <p:nvPr/>
          </p:nvGrpSpPr>
          <p:grpSpPr bwMode="auto">
            <a:xfrm>
              <a:off x="2609" y="2750"/>
              <a:ext cx="598" cy="365"/>
              <a:chOff x="1754" y="3792"/>
              <a:chExt cx="598" cy="365"/>
            </a:xfrm>
          </p:grpSpPr>
          <p:sp>
            <p:nvSpPr>
              <p:cNvPr id="78878" name="Line 30"/>
              <p:cNvSpPr>
                <a:spLocks noChangeShapeType="1"/>
              </p:cNvSpPr>
              <p:nvPr/>
            </p:nvSpPr>
            <p:spPr bwMode="auto">
              <a:xfrm flipV="1">
                <a:off x="1975" y="3792"/>
                <a:ext cx="0" cy="72"/>
              </a:xfrm>
              <a:prstGeom prst="line">
                <a:avLst/>
              </a:prstGeom>
              <a:noFill/>
              <a:ln w="38100">
                <a:noFill/>
                <a:rou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3595" name="Text Box 31"/>
              <p:cNvSpPr txBox="1">
                <a:spLocks noChangeArrowheads="1"/>
              </p:cNvSpPr>
              <p:nvPr/>
            </p:nvSpPr>
            <p:spPr bwMode="auto">
              <a:xfrm>
                <a:off x="1754" y="3830"/>
                <a:ext cx="598" cy="3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6800" rIns="90000" bIns="46800"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800" b="1" i="1">
                    <a:effectLst/>
                    <a:ea typeface="楷体_GB2312" charset="0"/>
                    <a:cs typeface="楷体_GB2312" charset="0"/>
                  </a:rPr>
                  <a:t>U</a:t>
                </a:r>
                <a:r>
                  <a:rPr lang="en-US" altLang="zh-CN" sz="2800" b="1" baseline="-25000">
                    <a:effectLst/>
                    <a:ea typeface="楷体_GB2312" charset="0"/>
                    <a:cs typeface="楷体_GB2312" charset="0"/>
                  </a:rPr>
                  <a:t>CC</a:t>
                </a:r>
                <a:endParaRPr lang="en-US" altLang="zh-CN" sz="2800" b="1">
                  <a:effectLst/>
                  <a:ea typeface="楷体_GB2312" charset="0"/>
                  <a:cs typeface="楷体_GB2312" charset="0"/>
                </a:endParaRPr>
              </a:p>
            </p:txBody>
          </p:sp>
        </p:grpSp>
        <p:sp>
          <p:nvSpPr>
            <p:cNvPr id="78880" name="Line 32"/>
            <p:cNvSpPr>
              <a:spLocks noChangeShapeType="1"/>
            </p:cNvSpPr>
            <p:nvPr/>
          </p:nvSpPr>
          <p:spPr bwMode="auto">
            <a:xfrm flipV="1">
              <a:off x="2832" y="2736"/>
              <a:ext cx="0" cy="8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3565" name="Group 60"/>
          <p:cNvGrpSpPr/>
          <p:nvPr/>
        </p:nvGrpSpPr>
        <p:grpSpPr bwMode="auto">
          <a:xfrm>
            <a:off x="1447800" y="900113"/>
            <a:ext cx="3733800" cy="1285875"/>
            <a:chOff x="912" y="567"/>
            <a:chExt cx="2352" cy="810"/>
          </a:xfrm>
        </p:grpSpPr>
        <p:graphicFrame>
          <p:nvGraphicFramePr>
            <p:cNvPr id="23589" name="Object 34"/>
            <p:cNvGraphicFramePr>
              <a:graphicFrameLocks noChangeAspect="1"/>
            </p:cNvGraphicFramePr>
            <p:nvPr/>
          </p:nvGraphicFramePr>
          <p:xfrm>
            <a:off x="1050" y="962"/>
            <a:ext cx="2214" cy="4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3" name="公式" r:id="rId9" imgW="1714500" imgH="330200" progId="Equation.3">
                    <p:embed/>
                  </p:oleObj>
                </mc:Choice>
                <mc:Fallback>
                  <p:oleObj name="公式" r:id="rId9" imgW="1714500" imgH="330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0" y="962"/>
                          <a:ext cx="2214" cy="4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8883" name="Rectangle 35"/>
            <p:cNvSpPr>
              <a:spLocks noChangeArrowheads="1"/>
            </p:cNvSpPr>
            <p:nvPr/>
          </p:nvSpPr>
          <p:spPr bwMode="auto">
            <a:xfrm>
              <a:off x="1055" y="567"/>
              <a:ext cx="1603" cy="327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 i="1"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panose="02020603050405020304" charset="0"/>
                  <a:ea typeface="楷体_GB2312" charset="0"/>
                  <a:cs typeface="楷体_GB2312" charset="0"/>
                </a:rPr>
                <a:t>U</a:t>
              </a:r>
              <a:r>
                <a:rPr lang="en-US" altLang="zh-CN" sz="2800" b="1" baseline="-25000"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panose="02020603050405020304" charset="0"/>
                  <a:ea typeface="楷体_GB2312" charset="0"/>
                  <a:cs typeface="楷体_GB2312" charset="0"/>
                </a:rPr>
                <a:t>CE</a:t>
              </a:r>
              <a:r>
                <a:rPr lang="en-US" altLang="zh-CN" sz="2800" b="1" i="1" baseline="-25000"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panose="02020603050405020304" charset="0"/>
                  <a:ea typeface="楷体_GB2312" charset="0"/>
                  <a:cs typeface="楷体_GB2312" charset="0"/>
                </a:rPr>
                <a:t> </a:t>
              </a:r>
              <a:r>
                <a:rPr lang="en-US" altLang="zh-CN" sz="2800" b="1" i="1"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panose="02020603050405020304" charset="0"/>
                  <a:ea typeface="楷体_GB2312" charset="0"/>
                  <a:cs typeface="楷体_GB2312" charset="0"/>
                </a:rPr>
                <a:t>=U</a:t>
              </a:r>
              <a:r>
                <a:rPr lang="en-US" altLang="zh-CN" sz="2800" b="1" baseline="-25000"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panose="02020603050405020304" charset="0"/>
                  <a:ea typeface="楷体_GB2312" charset="0"/>
                  <a:cs typeface="楷体_GB2312" charset="0"/>
                </a:rPr>
                <a:t>CC</a:t>
              </a:r>
              <a:r>
                <a:rPr lang="en-US" altLang="zh-CN" sz="2800" b="1" i="1"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panose="02020603050405020304" charset="0"/>
                  <a:ea typeface="楷体_GB2312" charset="0"/>
                  <a:cs typeface="楷体_GB2312" charset="0"/>
                </a:rPr>
                <a:t>–I</a:t>
              </a:r>
              <a:r>
                <a:rPr lang="en-US" altLang="zh-CN" sz="2800" b="1" baseline="-25000"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panose="02020603050405020304" charset="0"/>
                  <a:ea typeface="楷体_GB2312" charset="0"/>
                  <a:cs typeface="楷体_GB2312" charset="0"/>
                </a:rPr>
                <a:t>C</a:t>
              </a:r>
              <a:r>
                <a:rPr lang="en-US" altLang="zh-CN" sz="2800" b="1" i="1"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panose="02020603050405020304" charset="0"/>
                  <a:ea typeface="楷体_GB2312" charset="0"/>
                  <a:cs typeface="楷体_GB2312" charset="0"/>
                </a:rPr>
                <a:t>R</a:t>
              </a:r>
              <a:r>
                <a:rPr lang="en-US" altLang="zh-CN" sz="2800" b="1" baseline="-25000"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panose="02020603050405020304" charset="0"/>
                  <a:ea typeface="楷体_GB2312" charset="0"/>
                  <a:cs typeface="楷体_GB2312" charset="0"/>
                </a:rPr>
                <a:t>C</a:t>
              </a:r>
            </a:p>
          </p:txBody>
        </p:sp>
        <p:sp>
          <p:nvSpPr>
            <p:cNvPr id="78884" name="AutoShape 36"/>
            <p:cNvSpPr/>
            <p:nvPr/>
          </p:nvSpPr>
          <p:spPr bwMode="auto">
            <a:xfrm>
              <a:off x="912" y="738"/>
              <a:ext cx="86" cy="381"/>
            </a:xfrm>
            <a:prstGeom prst="leftBrace">
              <a:avLst>
                <a:gd name="adj1" fmla="val 36919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1" name="Group 37"/>
          <p:cNvGrpSpPr/>
          <p:nvPr/>
        </p:nvGrpSpPr>
        <p:grpSpPr bwMode="auto">
          <a:xfrm>
            <a:off x="1612900" y="2119313"/>
            <a:ext cx="4330700" cy="3900487"/>
            <a:chOff x="1208" y="990"/>
            <a:chExt cx="2728" cy="2457"/>
          </a:xfrm>
        </p:grpSpPr>
        <p:grpSp>
          <p:nvGrpSpPr>
            <p:cNvPr id="23573" name="Group 38"/>
            <p:cNvGrpSpPr/>
            <p:nvPr/>
          </p:nvGrpSpPr>
          <p:grpSpPr bwMode="auto">
            <a:xfrm>
              <a:off x="1208" y="990"/>
              <a:ext cx="2663" cy="2194"/>
              <a:chOff x="3264" y="1361"/>
              <a:chExt cx="1851" cy="2194"/>
            </a:xfrm>
          </p:grpSpPr>
          <p:sp>
            <p:nvSpPr>
              <p:cNvPr id="23576" name="Text Box 39"/>
              <p:cNvSpPr txBox="1">
                <a:spLocks noChangeArrowheads="1"/>
              </p:cNvSpPr>
              <p:nvPr/>
            </p:nvSpPr>
            <p:spPr bwMode="auto">
              <a:xfrm>
                <a:off x="3315" y="1361"/>
                <a:ext cx="1154" cy="3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6800" rIns="90000" bIns="46800"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zh-CN" sz="2800" b="1">
                  <a:effectLst/>
                  <a:ea typeface="楷体_GB2312" charset="0"/>
                  <a:cs typeface="楷体_GB2312" charset="0"/>
                </a:endParaRPr>
              </a:p>
            </p:txBody>
          </p:sp>
          <p:sp>
            <p:nvSpPr>
              <p:cNvPr id="23577" name="Text Box 40"/>
              <p:cNvSpPr txBox="1">
                <a:spLocks noChangeArrowheads="1"/>
              </p:cNvSpPr>
              <p:nvPr/>
            </p:nvSpPr>
            <p:spPr bwMode="auto">
              <a:xfrm>
                <a:off x="5036" y="3228"/>
                <a:ext cx="79" cy="3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000" tIns="46800" rIns="90000" bIns="46800"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endParaRPr lang="zh-CN" sz="2800" b="1">
                  <a:effectLst/>
                  <a:ea typeface="楷体_GB2312" charset="0"/>
                  <a:cs typeface="楷体_GB2312" charset="0"/>
                </a:endParaRPr>
              </a:p>
            </p:txBody>
          </p:sp>
          <p:grpSp>
            <p:nvGrpSpPr>
              <p:cNvPr id="23578" name="Group 41"/>
              <p:cNvGrpSpPr/>
              <p:nvPr/>
            </p:nvGrpSpPr>
            <p:grpSpPr bwMode="auto">
              <a:xfrm>
                <a:off x="3264" y="1585"/>
                <a:ext cx="1584" cy="1896"/>
                <a:chOff x="3180" y="1585"/>
                <a:chExt cx="1584" cy="1896"/>
              </a:xfrm>
            </p:grpSpPr>
            <p:sp>
              <p:nvSpPr>
                <p:cNvPr id="78890" name="Line 42"/>
                <p:cNvSpPr>
                  <a:spLocks noChangeShapeType="1"/>
                </p:cNvSpPr>
                <p:nvPr/>
              </p:nvSpPr>
              <p:spPr bwMode="auto">
                <a:xfrm flipV="1">
                  <a:off x="3180" y="3481"/>
                  <a:ext cx="1584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triangle" w="med" len="lg"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grpSp>
              <p:nvGrpSpPr>
                <p:cNvPr id="23580" name="Group 43"/>
                <p:cNvGrpSpPr/>
                <p:nvPr/>
              </p:nvGrpSpPr>
              <p:grpSpPr bwMode="auto">
                <a:xfrm>
                  <a:off x="3181" y="1585"/>
                  <a:ext cx="1288" cy="1896"/>
                  <a:chOff x="3181" y="1753"/>
                  <a:chExt cx="1288" cy="1896"/>
                </a:xfrm>
              </p:grpSpPr>
              <p:sp>
                <p:nvSpPr>
                  <p:cNvPr id="78892" name="Line 44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3192" y="1753"/>
                    <a:ext cx="0" cy="1896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none" w="sm" len="sm"/>
                    <a:tailEnd type="triangle" w="med" len="lg"/>
                  </a:ln>
                  <a:effectLst/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grpSp>
                <p:nvGrpSpPr>
                  <p:cNvPr id="23582" name="Group 45"/>
                  <p:cNvGrpSpPr/>
                  <p:nvPr/>
                </p:nvGrpSpPr>
                <p:grpSpPr bwMode="auto">
                  <a:xfrm>
                    <a:off x="3181" y="2028"/>
                    <a:ext cx="1288" cy="1609"/>
                    <a:chOff x="3181" y="1260"/>
                    <a:chExt cx="2387" cy="2377"/>
                  </a:xfrm>
                </p:grpSpPr>
                <p:sp>
                  <p:nvSpPr>
                    <p:cNvPr id="78894" name="Freeform 46"/>
                    <p:cNvSpPr/>
                    <p:nvPr/>
                  </p:nvSpPr>
                  <p:spPr bwMode="auto">
                    <a:xfrm>
                      <a:off x="3178" y="3506"/>
                      <a:ext cx="2393" cy="130"/>
                    </a:xfrm>
                    <a:custGeom>
                      <a:avLst/>
                      <a:gdLst/>
                      <a:ahLst/>
                      <a:cxnLst>
                        <a:cxn ang="0">
                          <a:pos x="19" y="131"/>
                        </a:cxn>
                        <a:cxn ang="0">
                          <a:pos x="69" y="95"/>
                        </a:cxn>
                        <a:cxn ang="0">
                          <a:pos x="431" y="24"/>
                        </a:cxn>
                        <a:cxn ang="0">
                          <a:pos x="2387" y="0"/>
                        </a:cxn>
                      </a:cxnLst>
                      <a:rect l="0" t="0" r="r" b="b"/>
                      <a:pathLst>
                        <a:path w="2387" h="131">
                          <a:moveTo>
                            <a:pt x="19" y="131"/>
                          </a:moveTo>
                          <a:cubicBezTo>
                            <a:pt x="27" y="125"/>
                            <a:pt x="0" y="113"/>
                            <a:pt x="69" y="95"/>
                          </a:cubicBezTo>
                          <a:cubicBezTo>
                            <a:pt x="138" y="77"/>
                            <a:pt x="45" y="40"/>
                            <a:pt x="431" y="24"/>
                          </a:cubicBezTo>
                          <a:cubicBezTo>
                            <a:pt x="817" y="8"/>
                            <a:pt x="1980" y="5"/>
                            <a:pt x="2387" y="0"/>
                          </a:cubicBezTo>
                        </a:path>
                      </a:pathLst>
                    </a:custGeom>
                    <a:noFill/>
                    <a:ln w="381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lg"/>
                    </a:ln>
                    <a:effectLst/>
                  </p:spPr>
                  <p:txBody>
                    <a:bodyPr wrap="none" lIns="90000" tIns="46800" rIns="90000" bIns="46800" anchor="ctr">
                      <a:spAutoFit/>
                    </a:bodyPr>
                    <a:lstStyle/>
                    <a:p>
                      <a:pPr>
                        <a:defRPr/>
                      </a:pPr>
                      <a:endParaRPr lang="zh-CN" altLang="en-US">
                        <a:latin typeface="Times New Roman" panose="02020603050405020304" charset="0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  <p:sp>
                  <p:nvSpPr>
                    <p:cNvPr id="78895" name="Freeform 47"/>
                    <p:cNvSpPr/>
                    <p:nvPr/>
                  </p:nvSpPr>
                  <p:spPr bwMode="auto">
                    <a:xfrm>
                      <a:off x="3200" y="3133"/>
                      <a:ext cx="2308" cy="504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15" y="314"/>
                        </a:cxn>
                        <a:cxn ang="0">
                          <a:pos x="52" y="276"/>
                        </a:cxn>
                        <a:cxn ang="0">
                          <a:pos x="172" y="156"/>
                        </a:cxn>
                        <a:cxn ang="0">
                          <a:pos x="340" y="72"/>
                        </a:cxn>
                        <a:cxn ang="0">
                          <a:pos x="748" y="48"/>
                        </a:cxn>
                        <a:cxn ang="0">
                          <a:pos x="2308" y="0"/>
                        </a:cxn>
                      </a:cxnLst>
                      <a:rect l="0" t="0" r="r" b="b"/>
                      <a:pathLst>
                        <a:path w="2308" h="504">
                          <a:moveTo>
                            <a:pt x="0" y="504"/>
                          </a:moveTo>
                          <a:cubicBezTo>
                            <a:pt x="3" y="472"/>
                            <a:pt x="6" y="352"/>
                            <a:pt x="15" y="314"/>
                          </a:cubicBezTo>
                          <a:cubicBezTo>
                            <a:pt x="24" y="276"/>
                            <a:pt x="26" y="302"/>
                            <a:pt x="52" y="276"/>
                          </a:cubicBezTo>
                          <a:cubicBezTo>
                            <a:pt x="78" y="250"/>
                            <a:pt x="124" y="190"/>
                            <a:pt x="172" y="156"/>
                          </a:cubicBezTo>
                          <a:cubicBezTo>
                            <a:pt x="220" y="122"/>
                            <a:pt x="244" y="90"/>
                            <a:pt x="340" y="72"/>
                          </a:cubicBezTo>
                          <a:cubicBezTo>
                            <a:pt x="436" y="54"/>
                            <a:pt x="420" y="60"/>
                            <a:pt x="748" y="48"/>
                          </a:cubicBezTo>
                          <a:cubicBezTo>
                            <a:pt x="1076" y="36"/>
                            <a:pt x="1983" y="10"/>
                            <a:pt x="2308" y="0"/>
                          </a:cubicBezTo>
                        </a:path>
                      </a:pathLst>
                    </a:custGeom>
                    <a:noFill/>
                    <a:ln w="381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lg"/>
                    </a:ln>
                    <a:effectLst/>
                  </p:spPr>
                  <p:txBody>
                    <a:bodyPr wrap="none" lIns="90000" tIns="46800" rIns="90000" bIns="46800" anchor="ctr">
                      <a:spAutoFit/>
                    </a:bodyPr>
                    <a:lstStyle/>
                    <a:p>
                      <a:pPr>
                        <a:defRPr/>
                      </a:pPr>
                      <a:endParaRPr lang="zh-CN" altLang="en-US">
                        <a:latin typeface="Times New Roman" panose="02020603050405020304" charset="0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  <p:sp>
                  <p:nvSpPr>
                    <p:cNvPr id="78896" name="Freeform 48"/>
                    <p:cNvSpPr/>
                    <p:nvPr/>
                  </p:nvSpPr>
                  <p:spPr bwMode="auto">
                    <a:xfrm>
                      <a:off x="3196" y="2689"/>
                      <a:ext cx="2303" cy="948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948"/>
                        </a:cxn>
                        <a:cxn ang="0">
                          <a:pos x="55" y="408"/>
                        </a:cxn>
                        <a:cxn ang="0">
                          <a:pos x="211" y="156"/>
                        </a:cxn>
                        <a:cxn ang="0">
                          <a:pos x="413" y="69"/>
                        </a:cxn>
                        <a:cxn ang="0">
                          <a:pos x="1207" y="12"/>
                        </a:cxn>
                        <a:cxn ang="0">
                          <a:pos x="2299" y="0"/>
                        </a:cxn>
                      </a:cxnLst>
                      <a:rect l="0" t="0" r="r" b="b"/>
                      <a:pathLst>
                        <a:path w="2299" h="948">
                          <a:moveTo>
                            <a:pt x="0" y="948"/>
                          </a:moveTo>
                          <a:cubicBezTo>
                            <a:pt x="9" y="858"/>
                            <a:pt x="20" y="540"/>
                            <a:pt x="55" y="408"/>
                          </a:cubicBezTo>
                          <a:cubicBezTo>
                            <a:pt x="90" y="276"/>
                            <a:pt x="151" y="212"/>
                            <a:pt x="211" y="156"/>
                          </a:cubicBezTo>
                          <a:cubicBezTo>
                            <a:pt x="271" y="100"/>
                            <a:pt x="247" y="93"/>
                            <a:pt x="413" y="69"/>
                          </a:cubicBezTo>
                          <a:cubicBezTo>
                            <a:pt x="579" y="45"/>
                            <a:pt x="893" y="23"/>
                            <a:pt x="1207" y="12"/>
                          </a:cubicBezTo>
                          <a:cubicBezTo>
                            <a:pt x="1521" y="1"/>
                            <a:pt x="2072" y="2"/>
                            <a:pt x="2299" y="0"/>
                          </a:cubicBezTo>
                        </a:path>
                      </a:pathLst>
                    </a:custGeom>
                    <a:noFill/>
                    <a:ln w="381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lg"/>
                    </a:ln>
                    <a:effectLst/>
                  </p:spPr>
                  <p:txBody>
                    <a:bodyPr wrap="none" lIns="90000" tIns="46800" rIns="90000" bIns="46800" anchor="ctr">
                      <a:spAutoFit/>
                    </a:bodyPr>
                    <a:lstStyle/>
                    <a:p>
                      <a:pPr>
                        <a:defRPr/>
                      </a:pPr>
                      <a:endParaRPr lang="zh-CN" altLang="en-US">
                        <a:latin typeface="Times New Roman" panose="02020603050405020304" charset="0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  <p:sp>
                  <p:nvSpPr>
                    <p:cNvPr id="78897" name="Freeform 49"/>
                    <p:cNvSpPr/>
                    <p:nvPr/>
                  </p:nvSpPr>
                  <p:spPr bwMode="auto">
                    <a:xfrm>
                      <a:off x="3200" y="2222"/>
                      <a:ext cx="2263" cy="1380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1380"/>
                        </a:cxn>
                        <a:cxn ang="0">
                          <a:pos x="73" y="525"/>
                        </a:cxn>
                        <a:cxn ang="0">
                          <a:pos x="155" y="157"/>
                        </a:cxn>
                        <a:cxn ang="0">
                          <a:pos x="483" y="50"/>
                        </a:cxn>
                        <a:cxn ang="0">
                          <a:pos x="2260" y="0"/>
                        </a:cxn>
                      </a:cxnLst>
                      <a:rect l="0" t="0" r="r" b="b"/>
                      <a:pathLst>
                        <a:path w="2260" h="1380">
                          <a:moveTo>
                            <a:pt x="0" y="1380"/>
                          </a:moveTo>
                          <a:cubicBezTo>
                            <a:pt x="12" y="1237"/>
                            <a:pt x="48" y="729"/>
                            <a:pt x="73" y="525"/>
                          </a:cubicBezTo>
                          <a:cubicBezTo>
                            <a:pt x="99" y="321"/>
                            <a:pt x="86" y="236"/>
                            <a:pt x="155" y="157"/>
                          </a:cubicBezTo>
                          <a:cubicBezTo>
                            <a:pt x="223" y="77"/>
                            <a:pt x="132" y="76"/>
                            <a:pt x="483" y="50"/>
                          </a:cubicBezTo>
                          <a:cubicBezTo>
                            <a:pt x="834" y="24"/>
                            <a:pt x="1890" y="10"/>
                            <a:pt x="2260" y="0"/>
                          </a:cubicBezTo>
                        </a:path>
                      </a:pathLst>
                    </a:custGeom>
                    <a:noFill/>
                    <a:ln w="381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lg"/>
                    </a:ln>
                    <a:effectLst/>
                  </p:spPr>
                  <p:txBody>
                    <a:bodyPr wrap="none" lIns="90000" tIns="46800" rIns="90000" bIns="46800" anchor="ctr">
                      <a:spAutoFit/>
                    </a:bodyPr>
                    <a:lstStyle/>
                    <a:p>
                      <a:pPr>
                        <a:defRPr/>
                      </a:pPr>
                      <a:endParaRPr lang="zh-CN" altLang="en-US">
                        <a:latin typeface="Times New Roman" panose="02020603050405020304" charset="0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  <p:sp>
                  <p:nvSpPr>
                    <p:cNvPr id="78898" name="Freeform 50"/>
                    <p:cNvSpPr/>
                    <p:nvPr/>
                  </p:nvSpPr>
                  <p:spPr bwMode="auto">
                    <a:xfrm>
                      <a:off x="3200" y="1813"/>
                      <a:ext cx="2227" cy="1789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1788"/>
                        </a:cxn>
                        <a:cxn ang="0">
                          <a:pos x="89" y="754"/>
                        </a:cxn>
                        <a:cxn ang="0">
                          <a:pos x="112" y="312"/>
                        </a:cxn>
                        <a:cxn ang="0">
                          <a:pos x="209" y="125"/>
                        </a:cxn>
                        <a:cxn ang="0">
                          <a:pos x="640" y="36"/>
                        </a:cxn>
                        <a:cxn ang="0">
                          <a:pos x="2224" y="0"/>
                        </a:cxn>
                      </a:cxnLst>
                      <a:rect l="0" t="0" r="r" b="b"/>
                      <a:pathLst>
                        <a:path w="2224" h="1788">
                          <a:moveTo>
                            <a:pt x="0" y="1788"/>
                          </a:moveTo>
                          <a:cubicBezTo>
                            <a:pt x="15" y="1616"/>
                            <a:pt x="70" y="1000"/>
                            <a:pt x="89" y="754"/>
                          </a:cubicBezTo>
                          <a:cubicBezTo>
                            <a:pt x="108" y="508"/>
                            <a:pt x="92" y="417"/>
                            <a:pt x="112" y="312"/>
                          </a:cubicBezTo>
                          <a:cubicBezTo>
                            <a:pt x="132" y="207"/>
                            <a:pt x="121" y="171"/>
                            <a:pt x="209" y="125"/>
                          </a:cubicBezTo>
                          <a:cubicBezTo>
                            <a:pt x="297" y="79"/>
                            <a:pt x="304" y="57"/>
                            <a:pt x="640" y="36"/>
                          </a:cubicBezTo>
                          <a:cubicBezTo>
                            <a:pt x="976" y="15"/>
                            <a:pt x="1894" y="8"/>
                            <a:pt x="2224" y="0"/>
                          </a:cubicBezTo>
                        </a:path>
                      </a:pathLst>
                    </a:custGeom>
                    <a:noFill/>
                    <a:ln w="381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lg"/>
                    </a:ln>
                    <a:effectLst/>
                  </p:spPr>
                  <p:txBody>
                    <a:bodyPr wrap="none" lIns="90000" tIns="46800" rIns="90000" bIns="46800" anchor="ctr">
                      <a:spAutoFit/>
                    </a:bodyPr>
                    <a:lstStyle/>
                    <a:p>
                      <a:pPr>
                        <a:defRPr/>
                      </a:pPr>
                      <a:endParaRPr lang="zh-CN" altLang="en-US">
                        <a:latin typeface="Times New Roman" panose="02020603050405020304" charset="0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  <p:sp>
                  <p:nvSpPr>
                    <p:cNvPr id="78899" name="Freeform 51"/>
                    <p:cNvSpPr/>
                    <p:nvPr/>
                  </p:nvSpPr>
                  <p:spPr bwMode="auto">
                    <a:xfrm>
                      <a:off x="3200" y="1260"/>
                      <a:ext cx="2214" cy="237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377"/>
                        </a:cxn>
                        <a:cxn ang="0">
                          <a:pos x="93" y="1248"/>
                        </a:cxn>
                        <a:cxn ang="0">
                          <a:pos x="186" y="369"/>
                        </a:cxn>
                        <a:cxn ang="0">
                          <a:pos x="532" y="61"/>
                        </a:cxn>
                        <a:cxn ang="0">
                          <a:pos x="2212" y="1"/>
                        </a:cxn>
                      </a:cxnLst>
                      <a:rect l="0" t="0" r="r" b="b"/>
                      <a:pathLst>
                        <a:path w="2212" h="2377">
                          <a:moveTo>
                            <a:pt x="0" y="2377"/>
                          </a:moveTo>
                          <a:cubicBezTo>
                            <a:pt x="15" y="2189"/>
                            <a:pt x="62" y="1583"/>
                            <a:pt x="93" y="1248"/>
                          </a:cubicBezTo>
                          <a:cubicBezTo>
                            <a:pt x="124" y="914"/>
                            <a:pt x="113" y="567"/>
                            <a:pt x="186" y="369"/>
                          </a:cubicBezTo>
                          <a:cubicBezTo>
                            <a:pt x="259" y="171"/>
                            <a:pt x="194" y="122"/>
                            <a:pt x="532" y="61"/>
                          </a:cubicBezTo>
                          <a:cubicBezTo>
                            <a:pt x="870" y="0"/>
                            <a:pt x="1862" y="13"/>
                            <a:pt x="2212" y="1"/>
                          </a:cubicBezTo>
                        </a:path>
                      </a:pathLst>
                    </a:custGeom>
                    <a:noFill/>
                    <a:ln w="381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med" len="lg"/>
                    </a:ln>
                    <a:effectLst/>
                  </p:spPr>
                  <p:txBody>
                    <a:bodyPr wrap="none" lIns="90000" tIns="46800" rIns="90000" bIns="46800" anchor="ctr">
                      <a:spAutoFit/>
                    </a:bodyPr>
                    <a:lstStyle/>
                    <a:p>
                      <a:pPr>
                        <a:defRPr/>
                      </a:pPr>
                      <a:endParaRPr lang="zh-CN" altLang="en-US">
                        <a:latin typeface="Times New Roman" panose="02020603050405020304" charset="0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</p:grpSp>
            </p:grpSp>
          </p:grpSp>
        </p:grpSp>
        <p:sp>
          <p:nvSpPr>
            <p:cNvPr id="23574" name="Rectangle 52"/>
            <p:cNvSpPr>
              <a:spLocks noChangeArrowheads="1"/>
            </p:cNvSpPr>
            <p:nvPr/>
          </p:nvSpPr>
          <p:spPr bwMode="auto">
            <a:xfrm>
              <a:off x="3185" y="3120"/>
              <a:ext cx="751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 i="1"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U</a:t>
              </a:r>
              <a:r>
                <a:rPr lang="en-US" altLang="zh-CN" sz="2800" b="1" baseline="-25000"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CE </a:t>
              </a:r>
              <a:r>
                <a:rPr lang="en-US" altLang="zh-CN" sz="2800" b="1"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/V</a:t>
              </a:r>
            </a:p>
          </p:txBody>
        </p:sp>
        <p:sp>
          <p:nvSpPr>
            <p:cNvPr id="23575" name="Rectangle 53"/>
            <p:cNvSpPr>
              <a:spLocks noChangeArrowheads="1"/>
            </p:cNvSpPr>
            <p:nvPr/>
          </p:nvSpPr>
          <p:spPr bwMode="auto">
            <a:xfrm>
              <a:off x="1248" y="1113"/>
              <a:ext cx="724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 i="1"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I</a:t>
              </a:r>
              <a:r>
                <a:rPr lang="en-US" altLang="zh-CN" sz="2800" b="1" baseline="-25000"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C</a:t>
              </a:r>
              <a:r>
                <a:rPr lang="en-US" altLang="zh-CN" sz="2800" b="1"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/mA</a:t>
              </a:r>
            </a:p>
          </p:txBody>
        </p:sp>
      </p:grpSp>
      <p:sp>
        <p:nvSpPr>
          <p:cNvPr id="78902" name="AutoShape 54" descr="40%"/>
          <p:cNvSpPr>
            <a:spLocks noChangeArrowheads="1"/>
          </p:cNvSpPr>
          <p:nvPr/>
        </p:nvSpPr>
        <p:spPr bwMode="auto">
          <a:xfrm>
            <a:off x="2133600" y="2819400"/>
            <a:ext cx="2209800" cy="592138"/>
          </a:xfrm>
          <a:prstGeom prst="wedgeRoundRectCallout">
            <a:avLst>
              <a:gd name="adj1" fmla="val -48278"/>
              <a:gd name="adj2" fmla="val 115417"/>
              <a:gd name="adj3" fmla="val 16667"/>
            </a:avLst>
          </a:prstGeom>
          <a:pattFill prst="pct40">
            <a:fgClr>
              <a:srgbClr val="66FF66"/>
            </a:fgClr>
            <a:bgClr>
              <a:srgbClr val="FFFFFF"/>
            </a:bgClr>
          </a:pattFill>
          <a:ln w="38100">
            <a:solidFill>
              <a:srgbClr val="2E1FE9"/>
            </a:solidFill>
            <a:miter lim="800000"/>
          </a:ln>
        </p:spPr>
        <p:txBody>
          <a:bodyPr lIns="90000" tIns="46800" rIns="90000" bIns="46800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>
                <a:solidFill>
                  <a:schemeClr val="tx2"/>
                </a:solidFill>
                <a:effectLst/>
                <a:latin typeface="Times New Roman" panose="02020603050405020304" charset="0"/>
                <a:ea typeface="楷体_GB2312" charset="0"/>
                <a:cs typeface="楷体_GB2312" charset="0"/>
              </a:rPr>
              <a:t>直流负载线</a:t>
            </a:r>
          </a:p>
        </p:txBody>
      </p:sp>
      <p:grpSp>
        <p:nvGrpSpPr>
          <p:cNvPr id="16" name="Group 55"/>
          <p:cNvGrpSpPr/>
          <p:nvPr/>
        </p:nvGrpSpPr>
        <p:grpSpPr bwMode="auto">
          <a:xfrm>
            <a:off x="2576513" y="3938588"/>
            <a:ext cx="701675" cy="582612"/>
            <a:chOff x="2292" y="2969"/>
            <a:chExt cx="408" cy="367"/>
          </a:xfrm>
        </p:grpSpPr>
        <p:sp>
          <p:nvSpPr>
            <p:cNvPr id="78904" name="Oval 56"/>
            <p:cNvSpPr>
              <a:spLocks noChangeArrowheads="1"/>
            </p:cNvSpPr>
            <p:nvPr/>
          </p:nvSpPr>
          <p:spPr bwMode="auto">
            <a:xfrm>
              <a:off x="2292" y="3240"/>
              <a:ext cx="96" cy="96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accent2"/>
              </a:solidFill>
              <a:rou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572" name="Text Box 57"/>
            <p:cNvSpPr txBox="1">
              <a:spLocks noChangeArrowheads="1"/>
            </p:cNvSpPr>
            <p:nvPr/>
          </p:nvSpPr>
          <p:spPr bwMode="auto">
            <a:xfrm>
              <a:off x="2328" y="2969"/>
              <a:ext cx="372" cy="327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>
                  <a:solidFill>
                    <a:schemeClr val="accent2"/>
                  </a:solidFill>
                  <a:effectLst/>
                  <a:ea typeface="楷体_GB2312" charset="0"/>
                  <a:cs typeface="楷体_GB2312" charset="0"/>
                </a:rPr>
                <a:t>Q</a:t>
              </a:r>
            </a:p>
          </p:txBody>
        </p:sp>
      </p:grpSp>
      <p:sp>
        <p:nvSpPr>
          <p:cNvPr id="78906" name="AutoShape 58" descr="40%"/>
          <p:cNvSpPr>
            <a:spLocks noChangeArrowheads="1"/>
          </p:cNvSpPr>
          <p:nvPr/>
        </p:nvSpPr>
        <p:spPr bwMode="auto">
          <a:xfrm>
            <a:off x="4724400" y="2057400"/>
            <a:ext cx="2667000" cy="1965325"/>
          </a:xfrm>
          <a:prstGeom prst="wedgeRoundRectCallout">
            <a:avLst>
              <a:gd name="adj1" fmla="val -125356"/>
              <a:gd name="adj2" fmla="val 71727"/>
              <a:gd name="adj3" fmla="val 16667"/>
            </a:avLst>
          </a:prstGeom>
          <a:pattFill prst="pct40">
            <a:fgClr>
              <a:srgbClr val="FFCCCC"/>
            </a:fgClr>
            <a:bgClr>
              <a:srgbClr val="FFFFFF"/>
            </a:bgClr>
          </a:pattFill>
          <a:ln w="28575">
            <a:solidFill>
              <a:srgbClr val="005C00"/>
            </a:solidFill>
            <a:miter lim="800000"/>
          </a:ln>
        </p:spPr>
        <p:txBody>
          <a:bodyPr lIns="90000" tIns="46800" rIns="90000" bIns="46800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3300"/>
                </a:solidFill>
                <a:effectLst/>
                <a:latin typeface="宋体" panose="02010600030101010101" pitchFamily="2" charset="-122"/>
              </a:rPr>
              <a:t>由</a:t>
            </a:r>
            <a:r>
              <a:rPr lang="en-US" altLang="zh-CN" sz="2800" b="1" i="1">
                <a:solidFill>
                  <a:srgbClr val="FF3300"/>
                </a:solidFill>
                <a:effectLst/>
                <a:latin typeface="Times New Roman" panose="02020603050405020304" charset="0"/>
                <a:ea typeface="楷体_GB2312" charset="0"/>
                <a:cs typeface="楷体_GB2312" charset="0"/>
              </a:rPr>
              <a:t>I</a:t>
            </a:r>
            <a:r>
              <a:rPr lang="en-US" altLang="zh-CN" sz="2800" b="1" baseline="-25000">
                <a:solidFill>
                  <a:srgbClr val="FF3300"/>
                </a:solidFill>
                <a:effectLst/>
                <a:latin typeface="Times New Roman" panose="02020603050405020304" charset="0"/>
                <a:ea typeface="楷体_GB2312" charset="0"/>
                <a:cs typeface="楷体_GB2312" charset="0"/>
              </a:rPr>
              <a:t>B</a:t>
            </a:r>
            <a:r>
              <a:rPr lang="zh-CN" altLang="en-US" sz="2800" b="1">
                <a:solidFill>
                  <a:srgbClr val="FF3300"/>
                </a:solidFill>
                <a:effectLst/>
                <a:latin typeface="宋体" panose="02010600030101010101" pitchFamily="2" charset="-122"/>
              </a:rPr>
              <a:t>确定的那条输出特性与直流负载线的交点就是</a:t>
            </a:r>
            <a:r>
              <a:rPr lang="en-US" altLang="zh-CN" sz="2800" b="1" i="1">
                <a:solidFill>
                  <a:srgbClr val="FF3300"/>
                </a:solidFill>
                <a:effectLst/>
                <a:latin typeface="Times New Roman" panose="02020603050405020304" charset="0"/>
              </a:rPr>
              <a:t>Q</a:t>
            </a:r>
            <a:r>
              <a:rPr lang="zh-CN" altLang="en-US" sz="2800" b="1">
                <a:solidFill>
                  <a:srgbClr val="FF3300"/>
                </a:solidFill>
                <a:effectLst/>
                <a:latin typeface="宋体" panose="02010600030101010101" pitchFamily="2" charset="-122"/>
              </a:rPr>
              <a:t>点</a:t>
            </a:r>
          </a:p>
        </p:txBody>
      </p:sp>
      <p:sp>
        <p:nvSpPr>
          <p:cNvPr id="78909" name="Text Box 61"/>
          <p:cNvSpPr txBox="1">
            <a:spLocks noChangeArrowheads="1"/>
          </p:cNvSpPr>
          <p:nvPr/>
        </p:nvSpPr>
        <p:spPr bwMode="auto">
          <a:xfrm>
            <a:off x="1308100" y="5319713"/>
            <a:ext cx="368300" cy="3968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i="1">
                <a:effectLst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4010137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8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78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78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902" grpId="0" bldLvl="0" animBg="1" autoUpdateAnimBg="0"/>
      <p:bldP spid="78906" grpId="0" animBg="1" autoUpdateAnimBg="0"/>
      <p:bldP spid="78909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1752600" y="279400"/>
            <a:ext cx="5791200" cy="609600"/>
          </a:xfrm>
          <a:ln>
            <a:miter lim="800000"/>
          </a:ln>
        </p:spPr>
        <p:txBody>
          <a:bodyPr vert="horz" wrap="square" lIns="91440" tIns="45720" rIns="91440" bIns="45720" numCol="1" anchor="t" anchorCtr="0" compatLnSpc="1">
            <a:normAutofit fontScale="90000"/>
          </a:bodyPr>
          <a:lstStyle/>
          <a:p>
            <a:pPr algn="l" eaLnBrk="1" hangingPunct="1"/>
            <a:r>
              <a:rPr lang="en-US" altLang="zh-CN" sz="3600" b="1" dirty="0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华文新魏" panose="02010800040101010101" charset="-122"/>
                <a:cs typeface="华文新魏" panose="02010800040101010101" charset="-122"/>
              </a:rPr>
              <a:t>3</a:t>
            </a:r>
            <a:r>
              <a:rPr lang="en-US" altLang="zh-CN" sz="3600" b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华文新魏" panose="02010800040101010101" charset="-122"/>
                <a:cs typeface="华文新魏" panose="02010800040101010101" charset="-122"/>
              </a:rPr>
              <a:t>.3</a:t>
            </a:r>
            <a:r>
              <a:rPr lang="en-US" altLang="zh-CN" sz="3600" b="1" dirty="0" smtClean="0">
                <a:solidFill>
                  <a:srgbClr val="CC00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  </a:t>
            </a:r>
            <a:r>
              <a:rPr lang="zh-CN" altLang="en-US" sz="3600" b="1" dirty="0">
                <a:solidFill>
                  <a:srgbClr val="CC00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放大电路的动态分析</a:t>
            </a:r>
          </a:p>
        </p:txBody>
      </p:sp>
      <p:sp>
        <p:nvSpPr>
          <p:cNvPr id="79875" name="Rectangle 3"/>
          <p:cNvSpPr>
            <a:spLocks noChangeArrowheads="1"/>
          </p:cNvSpPr>
          <p:nvPr/>
        </p:nvSpPr>
        <p:spPr bwMode="auto">
          <a:xfrm>
            <a:off x="533400" y="838200"/>
            <a:ext cx="8458200" cy="5619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动态：</a:t>
            </a:r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放大电路有信号输入（</a:t>
            </a:r>
            <a:r>
              <a:rPr lang="en-US" altLang="zh-CN" sz="2800" b="1" i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u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i</a:t>
            </a:r>
            <a:r>
              <a:rPr lang="en-US" altLang="zh-CN" sz="2800" b="1" i="1" baseline="-2500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 </a:t>
            </a:r>
            <a:r>
              <a:rPr lang="en-US" altLang="zh-CN" sz="28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sym typeface="Symbol" panose="05050102010706020507" charset="0"/>
              </a:rPr>
              <a:t></a:t>
            </a:r>
            <a:r>
              <a:rPr lang="en-US" altLang="zh-CN" sz="2800" b="1"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0</a:t>
            </a:r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）时的工作状态。</a:t>
            </a:r>
          </a:p>
        </p:txBody>
      </p:sp>
      <p:sp>
        <p:nvSpPr>
          <p:cNvPr id="79876" name="Rectangle 4"/>
          <p:cNvSpPr>
            <a:spLocks noChangeArrowheads="1"/>
          </p:cNvSpPr>
          <p:nvPr/>
        </p:nvSpPr>
        <p:spPr bwMode="auto">
          <a:xfrm>
            <a:off x="457200" y="3357563"/>
            <a:ext cx="6323013" cy="18002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分析方法：</a:t>
            </a:r>
          </a:p>
          <a:p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    </a:t>
            </a:r>
            <a:r>
              <a:rPr lang="zh-CN" altLang="en-US" sz="2800" b="1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微变等效电路法，图解法。</a:t>
            </a:r>
          </a:p>
          <a:p>
            <a:r>
              <a:rPr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所用电路：</a:t>
            </a:r>
          </a:p>
          <a:p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  </a:t>
            </a:r>
            <a:r>
              <a:rPr lang="zh-CN" altLang="en-US" sz="2800" b="1">
                <a:solidFill>
                  <a:schemeClr val="tx1"/>
                </a:solidFill>
                <a:effectLst/>
                <a:latin typeface="宋体" panose="02010600030101010101" pitchFamily="2" charset="-122"/>
              </a:rPr>
              <a:t>  放大电路的交流通路。</a:t>
            </a:r>
          </a:p>
        </p:txBody>
      </p:sp>
      <p:sp>
        <p:nvSpPr>
          <p:cNvPr id="79877" name="Rectangle 5"/>
          <p:cNvSpPr>
            <a:spLocks noChangeArrowheads="1"/>
          </p:cNvSpPr>
          <p:nvPr/>
        </p:nvSpPr>
        <p:spPr bwMode="auto">
          <a:xfrm>
            <a:off x="533400" y="1341438"/>
            <a:ext cx="8718550" cy="9540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动态分析</a:t>
            </a:r>
            <a:r>
              <a:rPr lang="en-US" altLang="zh-CN" sz="28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: </a:t>
            </a:r>
          </a:p>
          <a:p>
            <a:r>
              <a:rPr lang="en-US" altLang="zh-CN" sz="2800" b="1"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    </a:t>
            </a:r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计算电压放大倍数</a:t>
            </a:r>
            <a:r>
              <a:rPr lang="en-US" altLang="zh-CN" sz="2800" b="1" i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A</a:t>
            </a:r>
            <a:r>
              <a:rPr lang="en-US" altLang="zh-CN" sz="2800" b="1" i="1" baseline="-2500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u</a:t>
            </a:r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、输入电阻</a:t>
            </a:r>
            <a:r>
              <a:rPr lang="en-US" altLang="zh-CN" sz="2800" b="1" i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r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i</a:t>
            </a:r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、输出电阻</a:t>
            </a:r>
            <a:r>
              <a:rPr lang="en-US" altLang="zh-CN" sz="2800" b="1" i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r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o</a:t>
            </a:r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等。</a:t>
            </a:r>
          </a:p>
        </p:txBody>
      </p:sp>
      <p:sp>
        <p:nvSpPr>
          <p:cNvPr id="79878" name="Rectangle 6"/>
          <p:cNvSpPr>
            <a:spLocks noChangeArrowheads="1"/>
          </p:cNvSpPr>
          <p:nvPr/>
        </p:nvSpPr>
        <p:spPr bwMode="auto">
          <a:xfrm>
            <a:off x="457200" y="2349500"/>
            <a:ext cx="6505575" cy="9461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分析对象：</a:t>
            </a:r>
          </a:p>
          <a:p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    </a:t>
            </a:r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各极电压和电流的交流分量。</a:t>
            </a:r>
          </a:p>
        </p:txBody>
      </p:sp>
      <p:sp>
        <p:nvSpPr>
          <p:cNvPr id="79879" name="Rectangle 7"/>
          <p:cNvSpPr>
            <a:spLocks noChangeArrowheads="1"/>
          </p:cNvSpPr>
          <p:nvPr/>
        </p:nvSpPr>
        <p:spPr bwMode="auto">
          <a:xfrm>
            <a:off x="457200" y="5103813"/>
            <a:ext cx="7924800" cy="13731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目的：</a:t>
            </a:r>
          </a:p>
          <a:p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    </a:t>
            </a:r>
            <a:r>
              <a:rPr lang="zh-CN" altLang="en-US" sz="2800" b="1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找出</a:t>
            </a:r>
            <a:r>
              <a:rPr lang="en-US" altLang="zh-CN" sz="2800" b="1" i="1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A</a:t>
            </a:r>
            <a:r>
              <a:rPr lang="en-US" altLang="zh-CN" sz="2800" b="1" i="1" baseline="-250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u</a:t>
            </a:r>
            <a:r>
              <a:rPr lang="zh-CN" altLang="en-US" sz="2800" b="1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、 </a:t>
            </a:r>
            <a:r>
              <a:rPr lang="en-US" altLang="zh-CN" sz="2800" b="1" i="1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r</a:t>
            </a:r>
            <a:r>
              <a:rPr lang="en-US" altLang="zh-CN" sz="2800" b="1" baseline="-250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i</a:t>
            </a:r>
            <a:r>
              <a:rPr lang="zh-CN" altLang="en-US" sz="2800" b="1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、 </a:t>
            </a:r>
            <a:r>
              <a:rPr lang="en-US" altLang="zh-CN" sz="2800" b="1" i="1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r</a:t>
            </a:r>
            <a:r>
              <a:rPr lang="en-US" altLang="zh-CN" sz="2800" b="1" baseline="-250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o</a:t>
            </a:r>
            <a:r>
              <a:rPr lang="zh-CN" altLang="en-US" sz="2800" b="1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与电路参数的关系，为设计</a:t>
            </a:r>
          </a:p>
          <a:p>
            <a:r>
              <a:rPr lang="zh-CN" altLang="en-US" sz="2800" b="1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    打基础。</a:t>
            </a:r>
          </a:p>
        </p:txBody>
      </p:sp>
    </p:spTree>
    <p:extLst>
      <p:ext uri="{BB962C8B-B14F-4D97-AF65-F5344CB8AC3E}">
        <p14:creationId xmlns:p14="http://schemas.microsoft.com/office/powerpoint/2010/main" val="1788065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9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798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798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9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9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" grpId="0" autoUpdateAnimBg="0"/>
      <p:bldP spid="79876" grpId="0" bldLvl="0" animBg="1" autoUpdateAnimBg="0"/>
      <p:bldP spid="79877" grpId="0" autoUpdateAnimBg="0"/>
      <p:bldP spid="79878" grpId="0" build="p" autoUpdateAnimBg="0"/>
      <p:bldP spid="79879" grpId="0" bldLvl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533400" y="381000"/>
            <a:ext cx="4419600" cy="523875"/>
          </a:xfrm>
          <a:ln>
            <a:miter lim="800000"/>
          </a:ln>
        </p:spPr>
        <p:txBody>
          <a:bodyPr vert="horz" wrap="square" lIns="91440" tIns="45720" rIns="91440" bIns="45720" numCol="1" anchor="t" anchorCtr="0" compatLnSpc="1">
            <a:normAutofit fontScale="92500" lnSpcReduction="10000"/>
          </a:bodyPr>
          <a:lstStyle/>
          <a:p>
            <a:pPr algn="l" eaLnBrk="1" hangingPunct="1"/>
            <a:r>
              <a:rPr lang="en-US" altLang="zh-CN" b="1" dirty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宋体" panose="02010600030101010101" pitchFamily="2" charset="-122"/>
              </a:rPr>
              <a:t>3</a:t>
            </a:r>
            <a:r>
              <a:rPr lang="en-US" altLang="zh-CN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.3.1   </a:t>
            </a:r>
            <a:r>
              <a:rPr lang="zh-CN" altLang="en-US" b="1" dirty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微变等效电路法</a:t>
            </a:r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554038" y="1646238"/>
            <a:ext cx="8356600" cy="561975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CN" sz="2800" b="1">
                <a:solidFill>
                  <a:schemeClr val="tx2"/>
                </a:solidFill>
                <a:effectLst/>
                <a:latin typeface="宋体" panose="02010600030101010101" pitchFamily="2" charset="-122"/>
              </a:rPr>
              <a:t>  </a:t>
            </a:r>
          </a:p>
        </p:txBody>
      </p:sp>
      <p:sp>
        <p:nvSpPr>
          <p:cNvPr id="80900" name="Rectangle 4"/>
          <p:cNvSpPr>
            <a:spLocks noChangeArrowheads="1"/>
          </p:cNvSpPr>
          <p:nvPr/>
        </p:nvSpPr>
        <p:spPr bwMode="auto">
          <a:xfrm>
            <a:off x="511175" y="842963"/>
            <a:ext cx="8351838" cy="1928812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微变等效电路：</a:t>
            </a:r>
          </a:p>
          <a:p>
            <a:pPr>
              <a:lnSpc>
                <a:spcPct val="110000"/>
              </a:lnSpc>
            </a:pPr>
            <a:r>
              <a:rPr lang="zh-CN" altLang="en-US" sz="2800" b="1">
                <a:solidFill>
                  <a:schemeClr val="tx2"/>
                </a:solidFill>
                <a:effectLst/>
                <a:latin typeface="宋体" panose="02010600030101010101" pitchFamily="2" charset="-122"/>
              </a:rPr>
              <a:t> </a:t>
            </a:r>
            <a:r>
              <a:rPr lang="zh-CN" altLang="en-US" sz="2800" b="1">
                <a:solidFill>
                  <a:schemeClr val="tx1"/>
                </a:solidFill>
                <a:effectLst/>
                <a:latin typeface="宋体" panose="02010600030101010101" pitchFamily="2" charset="-122"/>
              </a:rPr>
              <a:t> 把非线性元件晶体管所组成的放大电路等效为一个线性电路。即把非线性的晶体管线性化，等效为一个线性元件。</a:t>
            </a:r>
          </a:p>
        </p:txBody>
      </p:sp>
      <p:sp>
        <p:nvSpPr>
          <p:cNvPr id="80901" name="Text Box 5"/>
          <p:cNvSpPr txBox="1">
            <a:spLocks noChangeArrowheads="1"/>
          </p:cNvSpPr>
          <p:nvPr/>
        </p:nvSpPr>
        <p:spPr bwMode="auto">
          <a:xfrm>
            <a:off x="546100" y="2706688"/>
            <a:ext cx="8348663" cy="1971675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lIns="90000" tIns="46800" rIns="90000" bIns="46800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线性化的条件：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800" b="1">
                <a:solidFill>
                  <a:schemeClr val="tx2"/>
                </a:solidFill>
                <a:effectLst/>
                <a:latin typeface="宋体" panose="02010600030101010101" pitchFamily="2" charset="-122"/>
              </a:rPr>
              <a:t>  </a:t>
            </a:r>
            <a:r>
              <a:rPr lang="zh-CN" altLang="en-US" sz="2800" b="1">
                <a:solidFill>
                  <a:schemeClr val="tx1"/>
                </a:solidFill>
                <a:effectLst/>
                <a:latin typeface="宋体" panose="02010600030101010101" pitchFamily="2" charset="-122"/>
              </a:rPr>
              <a:t>晶体管在小信号（微变量）情况下工作。因此，在静态工作点附近小范围内的特性曲线可用直线近似代替。</a:t>
            </a:r>
          </a:p>
        </p:txBody>
      </p:sp>
      <p:sp>
        <p:nvSpPr>
          <p:cNvPr id="80902" name="Rectangle 6"/>
          <p:cNvSpPr>
            <a:spLocks noChangeArrowheads="1"/>
          </p:cNvSpPr>
          <p:nvPr/>
        </p:nvSpPr>
        <p:spPr bwMode="auto">
          <a:xfrm>
            <a:off x="541338" y="4637088"/>
            <a:ext cx="8351837" cy="1458912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微变等效电路法：</a:t>
            </a:r>
          </a:p>
          <a:p>
            <a:pPr>
              <a:lnSpc>
                <a:spcPct val="110000"/>
              </a:lnSpc>
            </a:pPr>
            <a:r>
              <a:rPr lang="zh-CN" altLang="en-US" sz="2800" b="1">
                <a:solidFill>
                  <a:schemeClr val="tx2"/>
                </a:solidFill>
                <a:effectLst/>
                <a:latin typeface="宋体" panose="02010600030101010101" pitchFamily="2" charset="-122"/>
              </a:rPr>
              <a:t>  </a:t>
            </a:r>
            <a:r>
              <a:rPr lang="zh-CN" altLang="en-US" sz="2800" b="1">
                <a:solidFill>
                  <a:schemeClr val="tx1"/>
                </a:solidFill>
                <a:effectLst/>
                <a:latin typeface="宋体" panose="02010600030101010101" pitchFamily="2" charset="-122"/>
              </a:rPr>
              <a:t>利用放大电路的微变等效电路分析计算放大电路电压放大倍数</a:t>
            </a:r>
            <a:r>
              <a:rPr lang="en-US" altLang="zh-CN" sz="2800" b="1" i="1">
                <a:solidFill>
                  <a:schemeClr val="tx1"/>
                </a:solidFill>
                <a:effectLst/>
                <a:latin typeface="Times New Roman" panose="02020603050405020304" charset="0"/>
              </a:rPr>
              <a:t>A</a:t>
            </a:r>
            <a:r>
              <a:rPr lang="en-US" altLang="zh-CN" sz="2800" b="1" i="1" baseline="-25000">
                <a:solidFill>
                  <a:schemeClr val="tx1"/>
                </a:solidFill>
                <a:effectLst/>
                <a:latin typeface="Times New Roman" panose="02020603050405020304" charset="0"/>
              </a:rPr>
              <a:t>u</a:t>
            </a:r>
            <a:r>
              <a:rPr lang="zh-CN" altLang="en-US" sz="2800" b="1">
                <a:solidFill>
                  <a:schemeClr val="tx1"/>
                </a:solidFill>
                <a:effectLst/>
                <a:latin typeface="宋体" panose="02010600030101010101" pitchFamily="2" charset="-122"/>
              </a:rPr>
              <a:t>、输入电阻</a:t>
            </a:r>
            <a:r>
              <a:rPr lang="en-US" altLang="zh-CN" sz="2800" b="1" i="1">
                <a:solidFill>
                  <a:schemeClr val="tx1"/>
                </a:solidFill>
                <a:effectLst/>
                <a:latin typeface="Times New Roman" panose="02020603050405020304" charset="0"/>
              </a:rPr>
              <a:t>r</a:t>
            </a:r>
            <a:r>
              <a:rPr lang="en-US" altLang="zh-CN" sz="2800" b="1" baseline="-25000">
                <a:solidFill>
                  <a:schemeClr val="tx1"/>
                </a:solidFill>
                <a:effectLst/>
                <a:latin typeface="Times New Roman" panose="02020603050405020304" charset="0"/>
              </a:rPr>
              <a:t>i</a:t>
            </a:r>
            <a:r>
              <a:rPr lang="zh-CN" altLang="en-US" sz="2800" b="1">
                <a:solidFill>
                  <a:schemeClr val="tx1"/>
                </a:solidFill>
                <a:effectLst/>
                <a:latin typeface="宋体" panose="02010600030101010101" pitchFamily="2" charset="-122"/>
              </a:rPr>
              <a:t>、输出电阻</a:t>
            </a:r>
            <a:r>
              <a:rPr lang="en-US" altLang="zh-CN" sz="2800" b="1" i="1">
                <a:solidFill>
                  <a:schemeClr val="tx1"/>
                </a:solidFill>
                <a:effectLst/>
                <a:latin typeface="Times New Roman" panose="02020603050405020304" charset="0"/>
              </a:rPr>
              <a:t>r</a:t>
            </a:r>
            <a:r>
              <a:rPr lang="en-US" altLang="zh-CN" sz="2800" b="1" baseline="-25000">
                <a:solidFill>
                  <a:schemeClr val="tx1"/>
                </a:solidFill>
                <a:effectLst/>
                <a:latin typeface="Times New Roman" panose="02020603050405020304" charset="0"/>
              </a:rPr>
              <a:t>o</a:t>
            </a:r>
            <a:r>
              <a:rPr lang="zh-CN" altLang="en-US" sz="2800" b="1">
                <a:solidFill>
                  <a:schemeClr val="tx1"/>
                </a:solidFill>
                <a:effectLst/>
                <a:latin typeface="宋体" panose="02010600030101010101" pitchFamily="2" charset="-122"/>
              </a:rPr>
              <a:t>等</a:t>
            </a:r>
            <a:r>
              <a:rPr lang="zh-CN" altLang="en-US" sz="2800" b="1">
                <a:effectLst/>
                <a:latin typeface="宋体" panose="0201060003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632579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0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0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0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0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9" grpId="0" autoUpdateAnimBg="0"/>
      <p:bldP spid="80900" grpId="0" bldLvl="0" animBg="1" autoUpdateAnimBg="0"/>
      <p:bldP spid="80901" grpId="0" bldLvl="0" animBg="1" autoUpdateAnimBg="0"/>
      <p:bldP spid="80902" grpId="0" bldLvl="0" animBg="1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2"/>
          <p:cNvSpPr txBox="1">
            <a:spLocks noChangeArrowheads="1"/>
          </p:cNvSpPr>
          <p:nvPr/>
        </p:nvSpPr>
        <p:spPr bwMode="auto">
          <a:xfrm>
            <a:off x="523875" y="1089025"/>
            <a:ext cx="8175625" cy="519113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lIns="90000" tIns="46800" rIns="90000" bIns="46800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 </a:t>
            </a:r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晶体管的微变等效电路可从晶体管特性曲线求出。</a:t>
            </a:r>
          </a:p>
        </p:txBody>
      </p:sp>
      <p:sp>
        <p:nvSpPr>
          <p:cNvPr id="81933" name="Text Box 13"/>
          <p:cNvSpPr txBox="1">
            <a:spLocks noChangeArrowheads="1"/>
          </p:cNvSpPr>
          <p:nvPr/>
        </p:nvSpPr>
        <p:spPr bwMode="auto">
          <a:xfrm>
            <a:off x="3232150" y="1589088"/>
            <a:ext cx="5299075" cy="1373187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lIns="90000" tIns="46800" rIns="90000" bIns="46800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    </a:t>
            </a:r>
            <a:r>
              <a:rPr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当信号很小时，在静态工作点附近的输入特性在小范围内可近似线性化。</a:t>
            </a:r>
          </a:p>
        </p:txBody>
      </p:sp>
      <p:grpSp>
        <p:nvGrpSpPr>
          <p:cNvPr id="2" name="Group 14"/>
          <p:cNvGrpSpPr/>
          <p:nvPr/>
        </p:nvGrpSpPr>
        <p:grpSpPr bwMode="auto">
          <a:xfrm>
            <a:off x="1600200" y="3032125"/>
            <a:ext cx="1047750" cy="1622425"/>
            <a:chOff x="1368" y="2484"/>
            <a:chExt cx="660" cy="1164"/>
          </a:xfrm>
        </p:grpSpPr>
        <p:grpSp>
          <p:nvGrpSpPr>
            <p:cNvPr id="26661" name="Group 15"/>
            <p:cNvGrpSpPr/>
            <p:nvPr/>
          </p:nvGrpSpPr>
          <p:grpSpPr bwMode="auto">
            <a:xfrm>
              <a:off x="1644" y="2484"/>
              <a:ext cx="108" cy="1164"/>
              <a:chOff x="1644" y="2484"/>
              <a:chExt cx="108" cy="1164"/>
            </a:xfrm>
          </p:grpSpPr>
          <p:sp>
            <p:nvSpPr>
              <p:cNvPr id="81936" name="Line 16"/>
              <p:cNvSpPr>
                <a:spLocks noChangeShapeType="1"/>
              </p:cNvSpPr>
              <p:nvPr/>
            </p:nvSpPr>
            <p:spPr bwMode="auto">
              <a:xfrm>
                <a:off x="1644" y="2989"/>
                <a:ext cx="0" cy="647"/>
              </a:xfrm>
              <a:prstGeom prst="line">
                <a:avLst/>
              </a:prstGeom>
              <a:noFill/>
              <a:ln w="38100">
                <a:solidFill>
                  <a:srgbClr val="2E1FE9"/>
                </a:solidFill>
                <a:rou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1937" name="Line 17"/>
              <p:cNvSpPr>
                <a:spLocks noChangeShapeType="1"/>
              </p:cNvSpPr>
              <p:nvPr/>
            </p:nvSpPr>
            <p:spPr bwMode="auto">
              <a:xfrm>
                <a:off x="1752" y="2484"/>
                <a:ext cx="0" cy="1164"/>
              </a:xfrm>
              <a:prstGeom prst="line">
                <a:avLst/>
              </a:prstGeom>
              <a:noFill/>
              <a:ln w="38100">
                <a:solidFill>
                  <a:srgbClr val="2E1FE9"/>
                </a:solidFill>
                <a:rou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6662" name="Group 18"/>
            <p:cNvGrpSpPr/>
            <p:nvPr/>
          </p:nvGrpSpPr>
          <p:grpSpPr bwMode="auto">
            <a:xfrm>
              <a:off x="1368" y="3408"/>
              <a:ext cx="660" cy="12"/>
              <a:chOff x="1368" y="3408"/>
              <a:chExt cx="660" cy="12"/>
            </a:xfrm>
          </p:grpSpPr>
          <p:sp>
            <p:nvSpPr>
              <p:cNvPr id="81939" name="Line 19"/>
              <p:cNvSpPr>
                <a:spLocks noChangeShapeType="1"/>
              </p:cNvSpPr>
              <p:nvPr/>
            </p:nvSpPr>
            <p:spPr bwMode="auto">
              <a:xfrm>
                <a:off x="1368" y="3408"/>
                <a:ext cx="264" cy="0"/>
              </a:xfrm>
              <a:prstGeom prst="line">
                <a:avLst/>
              </a:prstGeom>
              <a:noFill/>
              <a:ln w="38100">
                <a:solidFill>
                  <a:srgbClr val="2E1FE9"/>
                </a:solidFill>
                <a:round/>
                <a:tailEnd type="triangle" w="med" len="med"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1940" name="Line 20"/>
              <p:cNvSpPr>
                <a:spLocks noChangeShapeType="1"/>
              </p:cNvSpPr>
              <p:nvPr/>
            </p:nvSpPr>
            <p:spPr bwMode="auto">
              <a:xfrm flipH="1">
                <a:off x="1764" y="3420"/>
                <a:ext cx="264" cy="0"/>
              </a:xfrm>
              <a:prstGeom prst="line">
                <a:avLst/>
              </a:prstGeom>
              <a:noFill/>
              <a:ln w="38100">
                <a:solidFill>
                  <a:srgbClr val="2E1FE9"/>
                </a:solidFill>
                <a:round/>
                <a:tailEnd type="triangle" w="med" len="med"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81941" name="Rectangle 21"/>
          <p:cNvSpPr>
            <a:spLocks noChangeArrowheads="1"/>
          </p:cNvSpPr>
          <p:nvPr/>
        </p:nvSpPr>
        <p:spPr bwMode="auto">
          <a:xfrm>
            <a:off x="381000" y="679450"/>
            <a:ext cx="4441825" cy="519113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1.  </a:t>
            </a: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晶体管的微变等效电路</a:t>
            </a:r>
          </a:p>
        </p:txBody>
      </p:sp>
      <p:sp>
        <p:nvSpPr>
          <p:cNvPr id="81942" name="Text Box 22"/>
          <p:cNvSpPr txBox="1">
            <a:spLocks noChangeArrowheads="1"/>
          </p:cNvSpPr>
          <p:nvPr/>
        </p:nvSpPr>
        <p:spPr bwMode="auto">
          <a:xfrm>
            <a:off x="2166938" y="3875088"/>
            <a:ext cx="1276350" cy="457200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lIns="90000" tIns="46800" rIns="90000" bIns="46800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楷体_GB2312" charset="0"/>
                <a:cs typeface="楷体_GB2312" charset="0"/>
                <a:sym typeface="Symbol" panose="05050102010706020507" charset="0"/>
              </a:rPr>
              <a:t></a:t>
            </a:r>
            <a:r>
              <a:rPr lang="en-US" altLang="zh-CN" b="1" i="1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楷体_GB2312" charset="0"/>
                <a:cs typeface="楷体_GB2312" charset="0"/>
              </a:rPr>
              <a:t>U</a:t>
            </a:r>
            <a:r>
              <a:rPr lang="en-US" altLang="zh-CN" b="1" baseline="-250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楷体_GB2312" charset="0"/>
                <a:cs typeface="楷体_GB2312" charset="0"/>
              </a:rPr>
              <a:t>BE</a:t>
            </a:r>
          </a:p>
        </p:txBody>
      </p:sp>
      <p:grpSp>
        <p:nvGrpSpPr>
          <p:cNvPr id="5" name="Group 23"/>
          <p:cNvGrpSpPr/>
          <p:nvPr/>
        </p:nvGrpSpPr>
        <p:grpSpPr bwMode="auto">
          <a:xfrm>
            <a:off x="304800" y="3036888"/>
            <a:ext cx="1919288" cy="838200"/>
            <a:chOff x="456" y="2484"/>
            <a:chExt cx="1356" cy="528"/>
          </a:xfrm>
        </p:grpSpPr>
        <p:sp>
          <p:nvSpPr>
            <p:cNvPr id="81944" name="Line 24"/>
            <p:cNvSpPr>
              <a:spLocks noChangeShapeType="1"/>
            </p:cNvSpPr>
            <p:nvPr/>
          </p:nvSpPr>
          <p:spPr bwMode="auto">
            <a:xfrm>
              <a:off x="948" y="2484"/>
              <a:ext cx="0" cy="528"/>
            </a:xfrm>
            <a:prstGeom prst="line">
              <a:avLst/>
            </a:prstGeom>
            <a:noFill/>
            <a:ln w="38100">
              <a:solidFill>
                <a:srgbClr val="2E1FE9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26656" name="Group 25"/>
            <p:cNvGrpSpPr/>
            <p:nvPr/>
          </p:nvGrpSpPr>
          <p:grpSpPr bwMode="auto">
            <a:xfrm>
              <a:off x="456" y="2484"/>
              <a:ext cx="1356" cy="528"/>
              <a:chOff x="456" y="2484"/>
              <a:chExt cx="1356" cy="528"/>
            </a:xfrm>
          </p:grpSpPr>
          <p:grpSp>
            <p:nvGrpSpPr>
              <p:cNvPr id="26657" name="Group 26"/>
              <p:cNvGrpSpPr/>
              <p:nvPr/>
            </p:nvGrpSpPr>
            <p:grpSpPr bwMode="auto">
              <a:xfrm>
                <a:off x="900" y="2484"/>
                <a:ext cx="912" cy="528"/>
                <a:chOff x="900" y="2484"/>
                <a:chExt cx="912" cy="528"/>
              </a:xfrm>
            </p:grpSpPr>
            <p:sp>
              <p:nvSpPr>
                <p:cNvPr id="81947" name="Line 27"/>
                <p:cNvSpPr>
                  <a:spLocks noChangeShapeType="1"/>
                </p:cNvSpPr>
                <p:nvPr/>
              </p:nvSpPr>
              <p:spPr bwMode="auto">
                <a:xfrm>
                  <a:off x="900" y="2484"/>
                  <a:ext cx="912" cy="0"/>
                </a:xfrm>
                <a:prstGeom prst="line">
                  <a:avLst/>
                </a:prstGeom>
                <a:noFill/>
                <a:ln w="38100">
                  <a:solidFill>
                    <a:srgbClr val="2E1FE9"/>
                  </a:solidFill>
                  <a:round/>
                </a:ln>
                <a:effectLst/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81948" name="Line 28"/>
                <p:cNvSpPr>
                  <a:spLocks noChangeShapeType="1"/>
                </p:cNvSpPr>
                <p:nvPr/>
              </p:nvSpPr>
              <p:spPr bwMode="auto">
                <a:xfrm>
                  <a:off x="900" y="3012"/>
                  <a:ext cx="912" cy="0"/>
                </a:xfrm>
                <a:prstGeom prst="line">
                  <a:avLst/>
                </a:prstGeom>
                <a:noFill/>
                <a:ln w="38100">
                  <a:solidFill>
                    <a:srgbClr val="2E1FE9"/>
                  </a:solidFill>
                  <a:round/>
                </a:ln>
                <a:effectLst/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81949" name="Text Box 29"/>
              <p:cNvSpPr txBox="1">
                <a:spLocks noChangeArrowheads="1"/>
              </p:cNvSpPr>
              <p:nvPr/>
            </p:nvSpPr>
            <p:spPr bwMode="auto">
              <a:xfrm>
                <a:off x="456" y="2597"/>
                <a:ext cx="684" cy="288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</p:spPr>
            <p:txBody>
              <a:bodyPr lIns="90000" tIns="46800" rIns="90000" bIns="46800"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ea typeface="楷体_GB2312" charset="0"/>
                    <a:cs typeface="楷体_GB2312" charset="0"/>
                    <a:sym typeface="Symbol" panose="05050102010706020507" charset="0"/>
                  </a:rPr>
                  <a:t></a:t>
                </a:r>
                <a:r>
                  <a:rPr lang="en-US" altLang="zh-CN" b="1" i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ea typeface="楷体_GB2312" charset="0"/>
                    <a:cs typeface="楷体_GB2312" charset="0"/>
                    <a:sym typeface="Symbol" panose="05050102010706020507" charset="0"/>
                  </a:rPr>
                  <a:t>I</a:t>
                </a:r>
                <a:r>
                  <a:rPr lang="en-US" altLang="zh-CN" b="1" baseline="-250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ea typeface="楷体_GB2312" charset="0"/>
                    <a:cs typeface="楷体_GB2312" charset="0"/>
                    <a:sym typeface="Symbol" panose="05050102010706020507" charset="0"/>
                  </a:rPr>
                  <a:t>B</a:t>
                </a:r>
              </a:p>
            </p:txBody>
          </p:sp>
        </p:grpSp>
      </p:grpSp>
      <p:sp>
        <p:nvSpPr>
          <p:cNvPr id="81950" name="Rectangle 30"/>
          <p:cNvSpPr>
            <a:spLocks noChangeArrowheads="1"/>
          </p:cNvSpPr>
          <p:nvPr/>
        </p:nvSpPr>
        <p:spPr bwMode="auto">
          <a:xfrm>
            <a:off x="4308475" y="701675"/>
            <a:ext cx="5175250" cy="2895600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endParaRPr lang="zh-CN" altLang="en-US"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951" name="Text Box 31"/>
          <p:cNvSpPr txBox="1">
            <a:spLocks noChangeArrowheads="1"/>
          </p:cNvSpPr>
          <p:nvPr/>
        </p:nvSpPr>
        <p:spPr bwMode="auto">
          <a:xfrm>
            <a:off x="266700" y="5221288"/>
            <a:ext cx="3471863" cy="519112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lIns="90000" tIns="46800" rIns="90000" bIns="46800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对于小功率三极管：</a:t>
            </a:r>
          </a:p>
        </p:txBody>
      </p:sp>
      <p:graphicFrame>
        <p:nvGraphicFramePr>
          <p:cNvPr id="81952" name="Object 32"/>
          <p:cNvGraphicFramePr>
            <a:graphicFrameLocks noChangeAspect="1"/>
          </p:cNvGraphicFramePr>
          <p:nvPr/>
        </p:nvGraphicFramePr>
        <p:xfrm>
          <a:off x="387350" y="5605463"/>
          <a:ext cx="4032250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name="Equation" r:id="rId3" imgW="2476500" imgH="508000" progId="Equation.3">
                  <p:embed/>
                </p:oleObj>
              </mc:Choice>
              <mc:Fallback>
                <p:oleObj name="Equation" r:id="rId3" imgW="2476500" imgH="508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350" y="5605463"/>
                        <a:ext cx="4032250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53" name="Rectangle 33"/>
          <p:cNvSpPr>
            <a:spLocks noChangeArrowheads="1"/>
          </p:cNvSpPr>
          <p:nvPr/>
        </p:nvSpPr>
        <p:spPr bwMode="auto">
          <a:xfrm>
            <a:off x="4471988" y="5675313"/>
            <a:ext cx="4492625" cy="519112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b="1" i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r</a:t>
            </a:r>
            <a:r>
              <a:rPr lang="en-US" altLang="zh-CN" sz="2800" b="1" baseline="-2500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be</a:t>
            </a:r>
            <a:r>
              <a:rPr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一般为几百欧到几千欧。</a:t>
            </a:r>
          </a:p>
        </p:txBody>
      </p:sp>
      <p:graphicFrame>
        <p:nvGraphicFramePr>
          <p:cNvPr id="81954" name="Object 34"/>
          <p:cNvGraphicFramePr>
            <a:graphicFrameLocks noChangeAspect="1"/>
          </p:cNvGraphicFramePr>
          <p:nvPr/>
        </p:nvGraphicFramePr>
        <p:xfrm>
          <a:off x="4876800" y="2971800"/>
          <a:ext cx="2425700" cy="106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name="Equation" r:id="rId5" imgW="1244600" imgH="508000" progId="Equation.3">
                  <p:embed/>
                </p:oleObj>
              </mc:Choice>
              <mc:Fallback>
                <p:oleObj name="Equation" r:id="rId5" imgW="1244600" imgH="508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2971800"/>
                        <a:ext cx="2425700" cy="1065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55" name="Rectangle 35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498475" y="152400"/>
            <a:ext cx="4419600" cy="523875"/>
          </a:xfrm>
          <a:ln>
            <a:miter lim="800000"/>
          </a:ln>
        </p:spPr>
        <p:txBody>
          <a:bodyPr vert="horz" wrap="square" lIns="91440" tIns="45720" rIns="91440" bIns="45720" numCol="1" anchor="t" anchorCtr="0" compatLnSpc="1">
            <a:normAutofit fontScale="92500" lnSpcReduction="10000"/>
          </a:bodyPr>
          <a:lstStyle/>
          <a:p>
            <a:pPr algn="l" eaLnBrk="1" hangingPunct="1"/>
            <a:r>
              <a:rPr lang="en-US" altLang="zh-CN" b="1" dirty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宋体" panose="02010600030101010101" pitchFamily="2" charset="-122"/>
              </a:rPr>
              <a:t>3</a:t>
            </a:r>
            <a:r>
              <a:rPr lang="en-US" altLang="zh-CN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.3.1   </a:t>
            </a:r>
            <a:r>
              <a:rPr lang="zh-CN" altLang="en-US" b="1" dirty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微变等效电路法</a:t>
            </a:r>
          </a:p>
        </p:txBody>
      </p:sp>
      <p:sp>
        <p:nvSpPr>
          <p:cNvPr id="81956" name="Text Box 36"/>
          <p:cNvSpPr txBox="1">
            <a:spLocks noChangeArrowheads="1"/>
          </p:cNvSpPr>
          <p:nvPr/>
        </p:nvSpPr>
        <p:spPr bwMode="auto">
          <a:xfrm>
            <a:off x="531813" y="1538288"/>
            <a:ext cx="2743200" cy="519112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lIns="90000" tIns="46800" rIns="90000" bIns="46800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33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(1)  </a:t>
            </a:r>
            <a:r>
              <a:rPr lang="zh-CN" altLang="en-US" sz="2800" b="1">
                <a:solidFill>
                  <a:srgbClr val="0033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输入回路</a:t>
            </a:r>
          </a:p>
        </p:txBody>
      </p:sp>
      <p:sp>
        <p:nvSpPr>
          <p:cNvPr id="81957" name="Text Box 37"/>
          <p:cNvSpPr txBox="1">
            <a:spLocks noChangeArrowheads="1"/>
          </p:cNvSpPr>
          <p:nvPr/>
        </p:nvSpPr>
        <p:spPr bwMode="auto">
          <a:xfrm>
            <a:off x="1785938" y="2995613"/>
            <a:ext cx="404812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 i="1">
                <a:effectLst>
                  <a:outerShdw blurRad="38100" dist="38100" dir="2700000" algn="tl">
                    <a:srgbClr val="DDDDDD"/>
                  </a:outerShdw>
                </a:effectLst>
                <a:ea typeface="楷体_GB2312" charset="0"/>
                <a:cs typeface="楷体_GB2312" charset="0"/>
              </a:rPr>
              <a:t>Q</a:t>
            </a:r>
          </a:p>
        </p:txBody>
      </p:sp>
      <p:graphicFrame>
        <p:nvGraphicFramePr>
          <p:cNvPr id="81959" name="Object 39"/>
          <p:cNvGraphicFramePr>
            <a:graphicFrameLocks noChangeAspect="1"/>
          </p:cNvGraphicFramePr>
          <p:nvPr/>
        </p:nvGraphicFramePr>
        <p:xfrm>
          <a:off x="7073900" y="2903538"/>
          <a:ext cx="1689100" cy="1169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name="公式" r:id="rId7" imgW="762000" imgH="508000" progId="Equation.3">
                  <p:embed/>
                </p:oleObj>
              </mc:Choice>
              <mc:Fallback>
                <p:oleObj name="公式" r:id="rId7" imgW="762000" imgH="508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73900" y="2903538"/>
                        <a:ext cx="1689100" cy="1169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60" name="Text Box 40"/>
          <p:cNvSpPr txBox="1">
            <a:spLocks noChangeArrowheads="1"/>
          </p:cNvSpPr>
          <p:nvPr/>
        </p:nvSpPr>
        <p:spPr bwMode="auto">
          <a:xfrm>
            <a:off x="1239838" y="4724400"/>
            <a:ext cx="1524000" cy="457200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lIns="90000" tIns="46800" rIns="90000" bIns="46800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输入特性</a:t>
            </a:r>
          </a:p>
        </p:txBody>
      </p:sp>
      <p:sp>
        <p:nvSpPr>
          <p:cNvPr id="81961" name="Text Box 41"/>
          <p:cNvSpPr txBox="1">
            <a:spLocks noChangeArrowheads="1"/>
          </p:cNvSpPr>
          <p:nvPr/>
        </p:nvSpPr>
        <p:spPr bwMode="auto">
          <a:xfrm>
            <a:off x="3330575" y="2967038"/>
            <a:ext cx="1766888" cy="946150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lIns="90000" tIns="46800" rIns="90000" bIns="46800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晶体管的</a:t>
            </a:r>
          </a:p>
          <a:p>
            <a:pPr eaLnBrk="1" hangingPunct="1"/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输入电阻</a:t>
            </a:r>
          </a:p>
        </p:txBody>
      </p:sp>
      <p:sp>
        <p:nvSpPr>
          <p:cNvPr id="81962" name="Text Box 42"/>
          <p:cNvSpPr txBox="1">
            <a:spLocks noChangeArrowheads="1"/>
          </p:cNvSpPr>
          <p:nvPr/>
        </p:nvSpPr>
        <p:spPr bwMode="auto">
          <a:xfrm>
            <a:off x="3648075" y="3960813"/>
            <a:ext cx="5068888" cy="1373187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lIns="90000" tIns="46800" rIns="90000" bIns="46800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    </a:t>
            </a:r>
            <a:r>
              <a:rPr lang="zh-CN" altLang="en-US" sz="2800" b="1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晶体管的输入回路</a:t>
            </a:r>
            <a:r>
              <a:rPr lang="en-US" altLang="zh-CN" sz="2800" b="1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(B</a:t>
            </a:r>
            <a:r>
              <a:rPr lang="zh-CN" altLang="en-US" sz="2800" b="1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、</a:t>
            </a:r>
            <a:r>
              <a:rPr lang="en-US" altLang="zh-CN" sz="2800" b="1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E</a:t>
            </a:r>
            <a:r>
              <a:rPr lang="zh-CN" altLang="en-US" sz="2800" b="1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之间</a:t>
            </a:r>
            <a:r>
              <a:rPr lang="en-US" altLang="zh-CN" sz="2800" b="1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)</a:t>
            </a:r>
            <a:r>
              <a:rPr lang="zh-CN" altLang="en-US" sz="2800" b="1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可用</a:t>
            </a:r>
            <a:r>
              <a:rPr lang="en-US" altLang="zh-CN" sz="2800" b="1" i="1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r</a:t>
            </a:r>
            <a:r>
              <a:rPr lang="en-US" altLang="zh-CN" sz="2800" b="1" baseline="-250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be</a:t>
            </a:r>
            <a:r>
              <a:rPr lang="zh-CN" altLang="en-US" sz="2800" b="1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等效代替，即由</a:t>
            </a:r>
            <a:r>
              <a:rPr lang="en-US" altLang="zh-CN" sz="2800" b="1" i="1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r</a:t>
            </a:r>
            <a:r>
              <a:rPr lang="en-US" altLang="zh-CN" sz="2800" b="1" baseline="-250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be</a:t>
            </a:r>
            <a:r>
              <a:rPr lang="zh-CN" altLang="en-US" sz="2800" b="1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来确定</a:t>
            </a:r>
            <a:r>
              <a:rPr lang="en-US" altLang="zh-CN" sz="2800" b="1" i="1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u</a:t>
            </a:r>
            <a:r>
              <a:rPr lang="en-US" altLang="zh-CN" sz="2800" b="1" baseline="-250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be</a:t>
            </a:r>
            <a:r>
              <a:rPr lang="zh-CN" altLang="en-US" sz="2800" b="1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和 </a:t>
            </a:r>
            <a:r>
              <a:rPr lang="en-US" altLang="zh-CN" sz="2800" b="1" i="1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i</a:t>
            </a:r>
            <a:r>
              <a:rPr lang="en-US" altLang="zh-CN" sz="2800" b="1" baseline="-250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b</a:t>
            </a:r>
            <a:r>
              <a:rPr lang="zh-CN" altLang="en-US" sz="2800" b="1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之间的关系。</a:t>
            </a:r>
          </a:p>
        </p:txBody>
      </p:sp>
      <p:grpSp>
        <p:nvGrpSpPr>
          <p:cNvPr id="8" name="Group 48"/>
          <p:cNvGrpSpPr/>
          <p:nvPr/>
        </p:nvGrpSpPr>
        <p:grpSpPr bwMode="auto">
          <a:xfrm>
            <a:off x="838200" y="2286000"/>
            <a:ext cx="2576513" cy="2590800"/>
            <a:chOff x="528" y="1440"/>
            <a:chExt cx="1623" cy="1632"/>
          </a:xfrm>
        </p:grpSpPr>
        <p:sp>
          <p:nvSpPr>
            <p:cNvPr id="81924" name="Line 4"/>
            <p:cNvSpPr>
              <a:spLocks noChangeShapeType="1"/>
            </p:cNvSpPr>
            <p:nvPr/>
          </p:nvSpPr>
          <p:spPr bwMode="auto">
            <a:xfrm flipV="1">
              <a:off x="739" y="1563"/>
              <a:ext cx="0" cy="138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925" name="Line 5"/>
            <p:cNvSpPr>
              <a:spLocks noChangeShapeType="1"/>
            </p:cNvSpPr>
            <p:nvPr/>
          </p:nvSpPr>
          <p:spPr bwMode="auto">
            <a:xfrm flipV="1">
              <a:off x="739" y="2926"/>
              <a:ext cx="1032" cy="1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926" name="Text Box 6"/>
            <p:cNvSpPr txBox="1">
              <a:spLocks noChangeArrowheads="1"/>
            </p:cNvSpPr>
            <p:nvPr/>
          </p:nvSpPr>
          <p:spPr bwMode="auto">
            <a:xfrm>
              <a:off x="672" y="1440"/>
              <a:ext cx="480" cy="288"/>
            </a:xfrm>
            <a:prstGeom prst="rect">
              <a:avLst/>
            </a:prstGeom>
            <a:noFill/>
            <a:ln w="381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>
                  <a:effectLst>
                    <a:outerShdw blurRad="38100" dist="38100" dir="2700000" algn="tl">
                      <a:srgbClr val="DDDDDD"/>
                    </a:outerShdw>
                  </a:effectLst>
                  <a:ea typeface="楷体_GB2312" charset="0"/>
                  <a:cs typeface="楷体_GB2312" charset="0"/>
                </a:rPr>
                <a:t>I</a:t>
              </a:r>
              <a:r>
                <a:rPr lang="en-US" altLang="zh-CN" b="1" baseline="-25000">
                  <a:effectLst>
                    <a:outerShdw blurRad="38100" dist="38100" dir="2700000" algn="tl">
                      <a:srgbClr val="DDDDDD"/>
                    </a:outerShdw>
                  </a:effectLst>
                  <a:ea typeface="楷体_GB2312" charset="0"/>
                  <a:cs typeface="楷体_GB2312" charset="0"/>
                </a:rPr>
                <a:t>B</a:t>
              </a:r>
              <a:endParaRPr lang="en-US" altLang="zh-CN" b="1">
                <a:effectLst>
                  <a:outerShdw blurRad="38100" dist="38100" dir="2700000" algn="tl">
                    <a:srgbClr val="DDDDDD"/>
                  </a:outerShdw>
                </a:effectLst>
                <a:ea typeface="楷体_GB2312" charset="0"/>
                <a:cs typeface="楷体_GB2312" charset="0"/>
              </a:endParaRPr>
            </a:p>
          </p:txBody>
        </p:sp>
        <p:sp>
          <p:nvSpPr>
            <p:cNvPr id="81927" name="Text Box 7"/>
            <p:cNvSpPr txBox="1">
              <a:spLocks noChangeArrowheads="1"/>
            </p:cNvSpPr>
            <p:nvPr/>
          </p:nvSpPr>
          <p:spPr bwMode="auto">
            <a:xfrm>
              <a:off x="1728" y="2764"/>
              <a:ext cx="423" cy="288"/>
            </a:xfrm>
            <a:prstGeom prst="rect">
              <a:avLst/>
            </a:prstGeom>
            <a:noFill/>
            <a:ln w="381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>
                  <a:effectLst>
                    <a:outerShdw blurRad="38100" dist="38100" dir="2700000" algn="tl">
                      <a:srgbClr val="DDDDDD"/>
                    </a:outerShdw>
                  </a:effectLst>
                  <a:ea typeface="楷体_GB2312" charset="0"/>
                  <a:cs typeface="楷体_GB2312" charset="0"/>
                </a:rPr>
                <a:t>U</a:t>
              </a:r>
              <a:r>
                <a:rPr lang="en-US" altLang="zh-CN" b="1" baseline="-25000">
                  <a:effectLst>
                    <a:outerShdw blurRad="38100" dist="38100" dir="2700000" algn="tl">
                      <a:srgbClr val="DDDDDD"/>
                    </a:outerShdw>
                  </a:effectLst>
                  <a:ea typeface="楷体_GB2312" charset="0"/>
                  <a:cs typeface="楷体_GB2312" charset="0"/>
                </a:rPr>
                <a:t>BE</a:t>
              </a:r>
              <a:endParaRPr lang="en-US" altLang="zh-CN" b="1">
                <a:effectLst>
                  <a:outerShdw blurRad="38100" dist="38100" dir="2700000" algn="tl">
                    <a:srgbClr val="DDDDDD"/>
                  </a:outerShdw>
                </a:effectLst>
                <a:ea typeface="楷体_GB2312" charset="0"/>
                <a:cs typeface="楷体_GB2312" charset="0"/>
              </a:endParaRPr>
            </a:p>
          </p:txBody>
        </p:sp>
        <p:sp>
          <p:nvSpPr>
            <p:cNvPr id="81928" name="Freeform 8"/>
            <p:cNvSpPr/>
            <p:nvPr/>
          </p:nvSpPr>
          <p:spPr bwMode="auto">
            <a:xfrm>
              <a:off x="739" y="1733"/>
              <a:ext cx="672" cy="1192"/>
            </a:xfrm>
            <a:custGeom>
              <a:avLst/>
              <a:gdLst/>
              <a:ahLst/>
              <a:cxnLst>
                <a:cxn ang="0">
                  <a:pos x="0" y="2280"/>
                </a:cxn>
                <a:cxn ang="0">
                  <a:pos x="456" y="2256"/>
                </a:cxn>
                <a:cxn ang="0">
                  <a:pos x="648" y="2220"/>
                </a:cxn>
                <a:cxn ang="0">
                  <a:pos x="900" y="1968"/>
                </a:cxn>
                <a:cxn ang="0">
                  <a:pos x="1080" y="1308"/>
                </a:cxn>
                <a:cxn ang="0">
                  <a:pos x="1344" y="0"/>
                </a:cxn>
              </a:cxnLst>
              <a:rect l="0" t="0" r="r" b="b"/>
              <a:pathLst>
                <a:path w="1344" h="2280">
                  <a:moveTo>
                    <a:pt x="0" y="2280"/>
                  </a:moveTo>
                  <a:cubicBezTo>
                    <a:pt x="174" y="2273"/>
                    <a:pt x="348" y="2266"/>
                    <a:pt x="456" y="2256"/>
                  </a:cubicBezTo>
                  <a:cubicBezTo>
                    <a:pt x="564" y="2246"/>
                    <a:pt x="574" y="2268"/>
                    <a:pt x="648" y="2220"/>
                  </a:cubicBezTo>
                  <a:cubicBezTo>
                    <a:pt x="722" y="2172"/>
                    <a:pt x="828" y="2120"/>
                    <a:pt x="900" y="1968"/>
                  </a:cubicBezTo>
                  <a:cubicBezTo>
                    <a:pt x="972" y="1816"/>
                    <a:pt x="1006" y="1636"/>
                    <a:pt x="1080" y="1308"/>
                  </a:cubicBezTo>
                  <a:cubicBezTo>
                    <a:pt x="1154" y="980"/>
                    <a:pt x="1289" y="272"/>
                    <a:pt x="1344" y="0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929" name="Oval 9"/>
            <p:cNvSpPr>
              <a:spLocks noChangeArrowheads="1"/>
            </p:cNvSpPr>
            <p:nvPr/>
          </p:nvSpPr>
          <p:spPr bwMode="auto">
            <a:xfrm>
              <a:off x="1303" y="2134"/>
              <a:ext cx="72" cy="67"/>
            </a:xfrm>
            <a:prstGeom prst="ellipse">
              <a:avLst/>
            </a:prstGeom>
            <a:solidFill>
              <a:srgbClr val="FF3300"/>
            </a:solidFill>
            <a:ln w="38100">
              <a:solidFill>
                <a:srgbClr val="FF3300"/>
              </a:solidFill>
              <a:rou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931" name="Line 11"/>
            <p:cNvSpPr>
              <a:spLocks noChangeShapeType="1"/>
            </p:cNvSpPr>
            <p:nvPr/>
          </p:nvSpPr>
          <p:spPr bwMode="auto">
            <a:xfrm>
              <a:off x="667" y="2162"/>
              <a:ext cx="756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932" name="Line 12"/>
            <p:cNvSpPr>
              <a:spLocks noChangeShapeType="1"/>
            </p:cNvSpPr>
            <p:nvPr/>
          </p:nvSpPr>
          <p:spPr bwMode="auto">
            <a:xfrm>
              <a:off x="1339" y="2134"/>
              <a:ext cx="0" cy="859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654" name="Text Box 46"/>
            <p:cNvSpPr txBox="1">
              <a:spLocks noChangeArrowheads="1"/>
            </p:cNvSpPr>
            <p:nvPr/>
          </p:nvSpPr>
          <p:spPr bwMode="auto">
            <a:xfrm>
              <a:off x="528" y="2822"/>
              <a:ext cx="232" cy="25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 i="1">
                  <a:effectLst/>
                </a:rPr>
                <a:t>O</a:t>
              </a:r>
            </a:p>
          </p:txBody>
        </p:sp>
      </p:grpSp>
      <p:sp>
        <p:nvSpPr>
          <p:cNvPr id="81958" name="Line 38"/>
          <p:cNvSpPr>
            <a:spLocks noChangeShapeType="1"/>
          </p:cNvSpPr>
          <p:nvPr/>
        </p:nvSpPr>
        <p:spPr bwMode="auto">
          <a:xfrm flipH="1">
            <a:off x="2011363" y="3043238"/>
            <a:ext cx="160337" cy="842962"/>
          </a:xfrm>
          <a:prstGeom prst="line">
            <a:avLst/>
          </a:prstGeom>
          <a:noFill/>
          <a:ln w="57150">
            <a:solidFill>
              <a:srgbClr val="00B050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3490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1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1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19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81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819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81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81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81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81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81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81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81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2" grpId="0" autoUpdateAnimBg="0"/>
      <p:bldP spid="81933" grpId="0" build="p" autoUpdateAnimBg="0"/>
      <p:bldP spid="81941" grpId="0" autoUpdateAnimBg="0"/>
      <p:bldP spid="81942" grpId="0" build="p" autoUpdateAnimBg="0" advAuto="0"/>
      <p:bldP spid="81951" grpId="0" bldLvl="0" animBg="1" autoUpdateAnimBg="0"/>
      <p:bldP spid="81953" grpId="0" autoUpdateAnimBg="0"/>
      <p:bldP spid="81956" grpId="0" autoUpdateAnimBg="0"/>
      <p:bldP spid="81957" grpId="0" autoUpdateAnimBg="0"/>
      <p:bldP spid="81960" grpId="0" autoUpdateAnimBg="0"/>
      <p:bldP spid="81961" grpId="0" autoUpdateAnimBg="0"/>
      <p:bldP spid="81962" grpId="0" bldLvl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ext Box 2"/>
          <p:cNvSpPr txBox="1">
            <a:spLocks noChangeArrowheads="1"/>
          </p:cNvSpPr>
          <p:nvPr/>
        </p:nvSpPr>
        <p:spPr bwMode="auto">
          <a:xfrm>
            <a:off x="609600" y="395288"/>
            <a:ext cx="2819400" cy="519112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lIns="90000" tIns="46800" rIns="90000" bIns="46800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33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(2) </a:t>
            </a:r>
            <a:r>
              <a:rPr lang="zh-CN" altLang="en-US" sz="2800" b="1">
                <a:solidFill>
                  <a:srgbClr val="0033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输出回路</a:t>
            </a:r>
          </a:p>
        </p:txBody>
      </p:sp>
      <p:graphicFrame>
        <p:nvGraphicFramePr>
          <p:cNvPr id="82947" name="Object 3"/>
          <p:cNvGraphicFramePr>
            <a:graphicFrameLocks noChangeAspect="1"/>
          </p:cNvGraphicFramePr>
          <p:nvPr/>
        </p:nvGraphicFramePr>
        <p:xfrm>
          <a:off x="5935663" y="1401763"/>
          <a:ext cx="1914525" cy="1293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" name="Equation" r:id="rId3" imgW="939800" imgH="609600" progId="Equation.3">
                  <p:embed/>
                </p:oleObj>
              </mc:Choice>
              <mc:Fallback>
                <p:oleObj name="Equation" r:id="rId3" imgW="939800" imgH="60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5663" y="1401763"/>
                        <a:ext cx="1914525" cy="1293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48" name="Text Box 4"/>
          <p:cNvSpPr txBox="1">
            <a:spLocks noChangeArrowheads="1"/>
          </p:cNvSpPr>
          <p:nvPr/>
        </p:nvSpPr>
        <p:spPr bwMode="auto">
          <a:xfrm>
            <a:off x="5091113" y="4953000"/>
            <a:ext cx="3930650" cy="13938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"/>
              </a:spcBef>
            </a:pPr>
            <a:r>
              <a:rPr lang="en-US" altLang="zh-CN" sz="2800" b="1" i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r</a:t>
            </a:r>
            <a:r>
              <a:rPr lang="en-US" altLang="zh-CN" sz="2800" b="1" baseline="-2500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ce</a:t>
            </a:r>
            <a:r>
              <a:rPr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愈大，恒流特性愈好</a:t>
            </a:r>
          </a:p>
          <a:p>
            <a:pPr>
              <a:spcBef>
                <a:spcPct val="5000"/>
              </a:spcBef>
            </a:pPr>
            <a:r>
              <a:rPr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因</a:t>
            </a:r>
            <a:r>
              <a:rPr lang="en-US" altLang="zh-CN" sz="2800" b="1" i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r</a:t>
            </a:r>
            <a:r>
              <a:rPr lang="en-US" altLang="zh-CN" sz="2800" b="1" baseline="-2500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ce</a:t>
            </a:r>
            <a:r>
              <a:rPr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阻值很高，一般忽略不计。</a:t>
            </a:r>
          </a:p>
        </p:txBody>
      </p:sp>
      <p:sp>
        <p:nvSpPr>
          <p:cNvPr id="82949" name="Text Box 5"/>
          <p:cNvSpPr txBox="1">
            <a:spLocks noChangeArrowheads="1"/>
          </p:cNvSpPr>
          <p:nvPr/>
        </p:nvSpPr>
        <p:spPr bwMode="auto">
          <a:xfrm>
            <a:off x="465138" y="5097463"/>
            <a:ext cx="1730375" cy="9461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晶体管的输出电阻</a:t>
            </a:r>
          </a:p>
        </p:txBody>
      </p:sp>
      <p:sp>
        <p:nvSpPr>
          <p:cNvPr id="82950" name="Text Box 6"/>
          <p:cNvSpPr txBox="1">
            <a:spLocks noChangeArrowheads="1"/>
          </p:cNvSpPr>
          <p:nvPr/>
        </p:nvSpPr>
        <p:spPr bwMode="auto">
          <a:xfrm>
            <a:off x="1371600" y="3733800"/>
            <a:ext cx="1524000" cy="457200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lIns="90000" tIns="46800" rIns="90000" bIns="46800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输出特性</a:t>
            </a:r>
          </a:p>
        </p:txBody>
      </p:sp>
      <p:grpSp>
        <p:nvGrpSpPr>
          <p:cNvPr id="2" name="Group 7"/>
          <p:cNvGrpSpPr/>
          <p:nvPr/>
        </p:nvGrpSpPr>
        <p:grpSpPr bwMode="auto">
          <a:xfrm>
            <a:off x="381000" y="917575"/>
            <a:ext cx="3506788" cy="3186113"/>
            <a:chOff x="208" y="761"/>
            <a:chExt cx="2209" cy="2007"/>
          </a:xfrm>
        </p:grpSpPr>
        <p:sp>
          <p:nvSpPr>
            <p:cNvPr id="82952" name="Text Box 8"/>
            <p:cNvSpPr txBox="1">
              <a:spLocks noChangeArrowheads="1"/>
            </p:cNvSpPr>
            <p:nvPr/>
          </p:nvSpPr>
          <p:spPr bwMode="auto">
            <a:xfrm>
              <a:off x="208" y="761"/>
              <a:ext cx="332" cy="327"/>
            </a:xfrm>
            <a:prstGeom prst="rect">
              <a:avLst/>
            </a:prstGeom>
            <a:noFill/>
            <a:ln w="381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>
                  <a:effectLst>
                    <a:outerShdw blurRad="38100" dist="38100" dir="2700000" algn="tl">
                      <a:srgbClr val="DDDDDD"/>
                    </a:outerShdw>
                  </a:effectLst>
                  <a:ea typeface="楷体_GB2312" charset="0"/>
                  <a:cs typeface="楷体_GB2312" charset="0"/>
                </a:rPr>
                <a:t>I</a:t>
              </a:r>
              <a:r>
                <a:rPr lang="en-US" altLang="zh-CN" sz="2800" b="1" baseline="-25000">
                  <a:effectLst>
                    <a:outerShdw blurRad="38100" dist="38100" dir="2700000" algn="tl">
                      <a:srgbClr val="DDDDDD"/>
                    </a:outerShdw>
                  </a:effectLst>
                  <a:ea typeface="楷体_GB2312" charset="0"/>
                  <a:cs typeface="楷体_GB2312" charset="0"/>
                </a:rPr>
                <a:t>C</a:t>
              </a:r>
              <a:endParaRPr lang="en-US" altLang="zh-CN" sz="2800" b="1">
                <a:effectLst>
                  <a:outerShdw blurRad="38100" dist="38100" dir="2700000" algn="tl">
                    <a:srgbClr val="DDDDDD"/>
                  </a:outerShdw>
                </a:effectLst>
                <a:ea typeface="楷体_GB2312" charset="0"/>
                <a:cs typeface="楷体_GB2312" charset="0"/>
              </a:endParaRPr>
            </a:p>
          </p:txBody>
        </p:sp>
        <p:sp>
          <p:nvSpPr>
            <p:cNvPr id="82953" name="Text Box 9"/>
            <p:cNvSpPr txBox="1">
              <a:spLocks noChangeArrowheads="1"/>
            </p:cNvSpPr>
            <p:nvPr/>
          </p:nvSpPr>
          <p:spPr bwMode="auto">
            <a:xfrm>
              <a:off x="1930" y="2441"/>
              <a:ext cx="487" cy="327"/>
            </a:xfrm>
            <a:prstGeom prst="rect">
              <a:avLst/>
            </a:prstGeom>
            <a:noFill/>
            <a:ln w="381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>
                  <a:effectLst>
                    <a:outerShdw blurRad="38100" dist="38100" dir="2700000" algn="tl">
                      <a:srgbClr val="DDDDDD"/>
                    </a:outerShdw>
                  </a:effectLst>
                  <a:ea typeface="楷体_GB2312" charset="0"/>
                  <a:cs typeface="楷体_GB2312" charset="0"/>
                </a:rPr>
                <a:t>U</a:t>
              </a:r>
              <a:r>
                <a:rPr lang="en-US" altLang="zh-CN" sz="2800" b="1" baseline="-25000">
                  <a:effectLst>
                    <a:outerShdw blurRad="38100" dist="38100" dir="2700000" algn="tl">
                      <a:srgbClr val="DDDDDD"/>
                    </a:outerShdw>
                  </a:effectLst>
                  <a:ea typeface="楷体_GB2312" charset="0"/>
                  <a:cs typeface="楷体_GB2312" charset="0"/>
                </a:rPr>
                <a:t>CE</a:t>
              </a:r>
              <a:endParaRPr lang="en-US" altLang="zh-CN" sz="2800" b="1">
                <a:effectLst>
                  <a:outerShdw blurRad="38100" dist="38100" dir="2700000" algn="tl">
                    <a:srgbClr val="DDDDDD"/>
                  </a:outerShdw>
                </a:effectLst>
                <a:ea typeface="楷体_GB2312" charset="0"/>
                <a:cs typeface="楷体_GB2312" charset="0"/>
              </a:endParaRPr>
            </a:p>
          </p:txBody>
        </p:sp>
        <p:sp>
          <p:nvSpPr>
            <p:cNvPr id="82954" name="Line 10"/>
            <p:cNvSpPr>
              <a:spLocks noChangeShapeType="1"/>
            </p:cNvSpPr>
            <p:nvPr/>
          </p:nvSpPr>
          <p:spPr bwMode="auto">
            <a:xfrm flipV="1">
              <a:off x="494" y="2458"/>
              <a:ext cx="177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955" name="Line 11"/>
            <p:cNvSpPr>
              <a:spLocks noChangeShapeType="1"/>
            </p:cNvSpPr>
            <p:nvPr/>
          </p:nvSpPr>
          <p:spPr bwMode="auto">
            <a:xfrm flipH="1" flipV="1">
              <a:off x="507" y="878"/>
              <a:ext cx="0" cy="15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956" name="Freeform 12"/>
            <p:cNvSpPr/>
            <p:nvPr/>
          </p:nvSpPr>
          <p:spPr bwMode="auto">
            <a:xfrm>
              <a:off x="507" y="2164"/>
              <a:ext cx="1398" cy="284"/>
            </a:xfrm>
            <a:custGeom>
              <a:avLst/>
              <a:gdLst/>
              <a:ahLst/>
              <a:cxnLst>
                <a:cxn ang="0">
                  <a:pos x="0" y="504"/>
                </a:cxn>
                <a:cxn ang="0">
                  <a:pos x="15" y="314"/>
                </a:cxn>
                <a:cxn ang="0">
                  <a:pos x="52" y="276"/>
                </a:cxn>
                <a:cxn ang="0">
                  <a:pos x="172" y="156"/>
                </a:cxn>
                <a:cxn ang="0">
                  <a:pos x="340" y="72"/>
                </a:cxn>
                <a:cxn ang="0">
                  <a:pos x="748" y="48"/>
                </a:cxn>
                <a:cxn ang="0">
                  <a:pos x="2308" y="0"/>
                </a:cxn>
              </a:cxnLst>
              <a:rect l="0" t="0" r="r" b="b"/>
              <a:pathLst>
                <a:path w="2308" h="504">
                  <a:moveTo>
                    <a:pt x="0" y="504"/>
                  </a:moveTo>
                  <a:cubicBezTo>
                    <a:pt x="3" y="472"/>
                    <a:pt x="6" y="352"/>
                    <a:pt x="15" y="314"/>
                  </a:cubicBezTo>
                  <a:cubicBezTo>
                    <a:pt x="24" y="276"/>
                    <a:pt x="26" y="302"/>
                    <a:pt x="52" y="276"/>
                  </a:cubicBezTo>
                  <a:cubicBezTo>
                    <a:pt x="78" y="250"/>
                    <a:pt x="124" y="190"/>
                    <a:pt x="172" y="156"/>
                  </a:cubicBezTo>
                  <a:cubicBezTo>
                    <a:pt x="220" y="122"/>
                    <a:pt x="244" y="90"/>
                    <a:pt x="340" y="72"/>
                  </a:cubicBezTo>
                  <a:cubicBezTo>
                    <a:pt x="436" y="54"/>
                    <a:pt x="420" y="60"/>
                    <a:pt x="748" y="48"/>
                  </a:cubicBezTo>
                  <a:cubicBezTo>
                    <a:pt x="1076" y="36"/>
                    <a:pt x="1983" y="10"/>
                    <a:pt x="2308" y="0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957" name="Freeform 13"/>
            <p:cNvSpPr/>
            <p:nvPr/>
          </p:nvSpPr>
          <p:spPr bwMode="auto">
            <a:xfrm>
              <a:off x="505" y="1834"/>
              <a:ext cx="1392" cy="614"/>
            </a:xfrm>
            <a:custGeom>
              <a:avLst/>
              <a:gdLst/>
              <a:ahLst/>
              <a:cxnLst>
                <a:cxn ang="0">
                  <a:pos x="0" y="948"/>
                </a:cxn>
                <a:cxn ang="0">
                  <a:pos x="55" y="408"/>
                </a:cxn>
                <a:cxn ang="0">
                  <a:pos x="211" y="156"/>
                </a:cxn>
                <a:cxn ang="0">
                  <a:pos x="413" y="69"/>
                </a:cxn>
                <a:cxn ang="0">
                  <a:pos x="1207" y="12"/>
                </a:cxn>
                <a:cxn ang="0">
                  <a:pos x="2299" y="0"/>
                </a:cxn>
              </a:cxnLst>
              <a:rect l="0" t="0" r="r" b="b"/>
              <a:pathLst>
                <a:path w="2299" h="948">
                  <a:moveTo>
                    <a:pt x="0" y="948"/>
                  </a:moveTo>
                  <a:cubicBezTo>
                    <a:pt x="9" y="858"/>
                    <a:pt x="20" y="540"/>
                    <a:pt x="55" y="408"/>
                  </a:cubicBezTo>
                  <a:cubicBezTo>
                    <a:pt x="90" y="276"/>
                    <a:pt x="151" y="212"/>
                    <a:pt x="211" y="156"/>
                  </a:cubicBezTo>
                  <a:cubicBezTo>
                    <a:pt x="271" y="100"/>
                    <a:pt x="247" y="93"/>
                    <a:pt x="413" y="69"/>
                  </a:cubicBezTo>
                  <a:cubicBezTo>
                    <a:pt x="579" y="45"/>
                    <a:pt x="893" y="23"/>
                    <a:pt x="1207" y="12"/>
                  </a:cubicBezTo>
                  <a:cubicBezTo>
                    <a:pt x="1521" y="1"/>
                    <a:pt x="2072" y="2"/>
                    <a:pt x="2299" y="0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958" name="Freeform 14"/>
            <p:cNvSpPr/>
            <p:nvPr/>
          </p:nvSpPr>
          <p:spPr bwMode="auto">
            <a:xfrm>
              <a:off x="507" y="1107"/>
              <a:ext cx="1339" cy="1341"/>
            </a:xfrm>
            <a:custGeom>
              <a:avLst/>
              <a:gdLst/>
              <a:ahLst/>
              <a:cxnLst>
                <a:cxn ang="0">
                  <a:pos x="0" y="2377"/>
                </a:cxn>
                <a:cxn ang="0">
                  <a:pos x="93" y="1248"/>
                </a:cxn>
                <a:cxn ang="0">
                  <a:pos x="186" y="369"/>
                </a:cxn>
                <a:cxn ang="0">
                  <a:pos x="532" y="61"/>
                </a:cxn>
                <a:cxn ang="0">
                  <a:pos x="2212" y="1"/>
                </a:cxn>
              </a:cxnLst>
              <a:rect l="0" t="0" r="r" b="b"/>
              <a:pathLst>
                <a:path w="2212" h="2377">
                  <a:moveTo>
                    <a:pt x="0" y="2377"/>
                  </a:moveTo>
                  <a:cubicBezTo>
                    <a:pt x="15" y="2189"/>
                    <a:pt x="62" y="1583"/>
                    <a:pt x="93" y="1248"/>
                  </a:cubicBezTo>
                  <a:cubicBezTo>
                    <a:pt x="124" y="914"/>
                    <a:pt x="113" y="567"/>
                    <a:pt x="186" y="369"/>
                  </a:cubicBezTo>
                  <a:cubicBezTo>
                    <a:pt x="259" y="171"/>
                    <a:pt x="194" y="122"/>
                    <a:pt x="532" y="61"/>
                  </a:cubicBezTo>
                  <a:cubicBezTo>
                    <a:pt x="870" y="0"/>
                    <a:pt x="1862" y="13"/>
                    <a:pt x="2212" y="1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959" name="Oval 15"/>
            <p:cNvSpPr>
              <a:spLocks noChangeArrowheads="1"/>
            </p:cNvSpPr>
            <p:nvPr/>
          </p:nvSpPr>
          <p:spPr bwMode="auto">
            <a:xfrm>
              <a:off x="1272" y="1810"/>
              <a:ext cx="45" cy="45"/>
            </a:xfrm>
            <a:prstGeom prst="ellipse">
              <a:avLst/>
            </a:prstGeom>
            <a:solidFill>
              <a:srgbClr val="FF3300"/>
            </a:solidFill>
            <a:ln w="38100">
              <a:solidFill>
                <a:srgbClr val="FF3300"/>
              </a:solidFill>
              <a:rou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960" name="Freeform 16"/>
            <p:cNvSpPr/>
            <p:nvPr/>
          </p:nvSpPr>
          <p:spPr bwMode="auto">
            <a:xfrm>
              <a:off x="556" y="1455"/>
              <a:ext cx="1392" cy="614"/>
            </a:xfrm>
            <a:custGeom>
              <a:avLst/>
              <a:gdLst/>
              <a:ahLst/>
              <a:cxnLst>
                <a:cxn ang="0">
                  <a:pos x="0" y="948"/>
                </a:cxn>
                <a:cxn ang="0">
                  <a:pos x="55" y="408"/>
                </a:cxn>
                <a:cxn ang="0">
                  <a:pos x="211" y="156"/>
                </a:cxn>
                <a:cxn ang="0">
                  <a:pos x="413" y="69"/>
                </a:cxn>
                <a:cxn ang="0">
                  <a:pos x="1207" y="12"/>
                </a:cxn>
                <a:cxn ang="0">
                  <a:pos x="2299" y="0"/>
                </a:cxn>
              </a:cxnLst>
              <a:rect l="0" t="0" r="r" b="b"/>
              <a:pathLst>
                <a:path w="2299" h="948">
                  <a:moveTo>
                    <a:pt x="0" y="948"/>
                  </a:moveTo>
                  <a:cubicBezTo>
                    <a:pt x="9" y="858"/>
                    <a:pt x="20" y="540"/>
                    <a:pt x="55" y="408"/>
                  </a:cubicBezTo>
                  <a:cubicBezTo>
                    <a:pt x="90" y="276"/>
                    <a:pt x="151" y="212"/>
                    <a:pt x="211" y="156"/>
                  </a:cubicBezTo>
                  <a:cubicBezTo>
                    <a:pt x="271" y="100"/>
                    <a:pt x="247" y="93"/>
                    <a:pt x="413" y="69"/>
                  </a:cubicBezTo>
                  <a:cubicBezTo>
                    <a:pt x="579" y="45"/>
                    <a:pt x="893" y="23"/>
                    <a:pt x="1207" y="12"/>
                  </a:cubicBezTo>
                  <a:cubicBezTo>
                    <a:pt x="1521" y="1"/>
                    <a:pt x="2072" y="2"/>
                    <a:pt x="2299" y="0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961" name="Text Box 17"/>
            <p:cNvSpPr txBox="1">
              <a:spLocks noChangeArrowheads="1"/>
            </p:cNvSpPr>
            <p:nvPr/>
          </p:nvSpPr>
          <p:spPr bwMode="auto">
            <a:xfrm>
              <a:off x="1035" y="1526"/>
              <a:ext cx="278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 i="1">
                  <a:effectLst>
                    <a:outerShdw blurRad="38100" dist="38100" dir="2700000" algn="tl">
                      <a:srgbClr val="DDDDDD"/>
                    </a:outerShdw>
                  </a:effectLst>
                  <a:ea typeface="楷体_GB2312" charset="0"/>
                  <a:cs typeface="楷体_GB2312" charset="0"/>
                </a:rPr>
                <a:t>Q</a:t>
              </a:r>
            </a:p>
          </p:txBody>
        </p:sp>
      </p:grpSp>
      <p:sp>
        <p:nvSpPr>
          <p:cNvPr id="82962" name="Text Box 18"/>
          <p:cNvSpPr txBox="1">
            <a:spLocks noChangeArrowheads="1"/>
          </p:cNvSpPr>
          <p:nvPr/>
        </p:nvSpPr>
        <p:spPr bwMode="auto">
          <a:xfrm>
            <a:off x="3886200" y="490538"/>
            <a:ext cx="4689475" cy="1031875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lIns="90000" tIns="46800" rIns="90000" bIns="46800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CN" sz="28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    </a:t>
            </a:r>
            <a:r>
              <a:rPr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输出特性在线性工作区是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一组近似等距的平行直线。</a:t>
            </a:r>
          </a:p>
        </p:txBody>
      </p:sp>
      <p:graphicFrame>
        <p:nvGraphicFramePr>
          <p:cNvPr id="82963" name="Object 19"/>
          <p:cNvGraphicFramePr>
            <a:graphicFrameLocks noChangeAspect="1"/>
          </p:cNvGraphicFramePr>
          <p:nvPr/>
        </p:nvGraphicFramePr>
        <p:xfrm>
          <a:off x="7558088" y="1347788"/>
          <a:ext cx="1433512" cy="1427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9" name="Equation" r:id="rId5" imgW="609600" imgH="609600" progId="Equation.3">
                  <p:embed/>
                </p:oleObj>
              </mc:Choice>
              <mc:Fallback>
                <p:oleObj name="Equation" r:id="rId5" imgW="609600" imgH="60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8088" y="1347788"/>
                        <a:ext cx="1433512" cy="1427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64" name="Text Box 20"/>
          <p:cNvSpPr txBox="1">
            <a:spLocks noChangeArrowheads="1"/>
          </p:cNvSpPr>
          <p:nvPr/>
        </p:nvSpPr>
        <p:spPr bwMode="auto">
          <a:xfrm>
            <a:off x="3913188" y="1485900"/>
            <a:ext cx="2232025" cy="946150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lIns="90000" tIns="46800" rIns="90000" bIns="46800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晶体管的电流放大系数</a:t>
            </a:r>
          </a:p>
        </p:txBody>
      </p:sp>
      <p:sp>
        <p:nvSpPr>
          <p:cNvPr id="82965" name="Text Box 21"/>
          <p:cNvSpPr txBox="1">
            <a:spLocks noChangeArrowheads="1"/>
          </p:cNvSpPr>
          <p:nvPr/>
        </p:nvSpPr>
        <p:spPr bwMode="auto">
          <a:xfrm>
            <a:off x="3983038" y="2601913"/>
            <a:ext cx="4932362" cy="1971675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lIns="90000" tIns="46800" rIns="90000" bIns="46800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   </a:t>
            </a:r>
            <a:r>
              <a:rPr lang="en-US" altLang="zh-CN" sz="2800" b="1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 </a:t>
            </a:r>
            <a:r>
              <a:rPr lang="zh-CN" altLang="en-US" sz="2800" b="1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晶体管的输出回路</a:t>
            </a:r>
            <a:r>
              <a:rPr lang="en-US" altLang="zh-CN" sz="2800" b="1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(C</a:t>
            </a:r>
            <a:r>
              <a:rPr lang="zh-CN" altLang="en-US" sz="2800" b="1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、</a:t>
            </a:r>
            <a:r>
              <a:rPr lang="en-US" altLang="zh-CN" sz="2800" b="1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E</a:t>
            </a:r>
            <a:r>
              <a:rPr lang="zh-CN" altLang="en-US" sz="2800" b="1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之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800" b="1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间</a:t>
            </a:r>
            <a:r>
              <a:rPr lang="en-US" altLang="zh-CN" sz="2800" b="1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)</a:t>
            </a:r>
            <a:r>
              <a:rPr lang="zh-CN" altLang="en-US" sz="2800" b="1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可用一受控电流源  </a:t>
            </a:r>
            <a:r>
              <a:rPr lang="en-US" altLang="zh-CN" sz="2800" b="1" i="1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i</a:t>
            </a:r>
            <a:r>
              <a:rPr lang="en-US" altLang="zh-CN" sz="2800" b="1" baseline="-250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c</a:t>
            </a:r>
            <a:r>
              <a:rPr lang="en-US" altLang="zh-CN" sz="2800" b="1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=</a:t>
            </a:r>
            <a:r>
              <a:rPr lang="en-US" altLang="zh-CN" sz="2800" b="1" i="1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sym typeface="Symbol" panose="05050102010706020507" charset="0"/>
              </a:rPr>
              <a:t> i</a:t>
            </a:r>
            <a:r>
              <a:rPr lang="en-US" altLang="zh-CN" sz="2800" b="1" baseline="-250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b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800" b="1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等效代替，即由</a:t>
            </a:r>
            <a:r>
              <a:rPr lang="zh-CN" altLang="en-US" sz="2800" b="1" i="1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sym typeface="Symbol" panose="05050102010706020507" charset="0"/>
              </a:rPr>
              <a:t></a:t>
            </a:r>
            <a:r>
              <a:rPr lang="zh-CN" altLang="en-US" sz="2800" b="1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来确定</a:t>
            </a:r>
            <a:r>
              <a:rPr lang="en-US" altLang="zh-CN" sz="2800" b="1" i="1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i</a:t>
            </a:r>
            <a:r>
              <a:rPr lang="en-US" altLang="zh-CN" sz="2800" b="1" baseline="-250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c</a:t>
            </a:r>
            <a:r>
              <a:rPr lang="zh-CN" altLang="en-US" sz="2800" b="1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和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800" b="1" i="1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i</a:t>
            </a:r>
            <a:r>
              <a:rPr lang="en-US" altLang="zh-CN" sz="2800" b="1" baseline="-250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b</a:t>
            </a:r>
            <a:r>
              <a:rPr lang="zh-CN" altLang="en-US" sz="2800" b="1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之间的关系。</a:t>
            </a:r>
          </a:p>
        </p:txBody>
      </p:sp>
      <p:sp>
        <p:nvSpPr>
          <p:cNvPr id="82966" name="Line 22"/>
          <p:cNvSpPr>
            <a:spLocks noChangeShapeType="1"/>
          </p:cNvSpPr>
          <p:nvPr/>
        </p:nvSpPr>
        <p:spPr bwMode="auto">
          <a:xfrm>
            <a:off x="2111375" y="2022475"/>
            <a:ext cx="0" cy="1614488"/>
          </a:xfrm>
          <a:prstGeom prst="line">
            <a:avLst/>
          </a:prstGeom>
          <a:noFill/>
          <a:ln w="28575">
            <a:solidFill>
              <a:srgbClr val="3399FF"/>
            </a:solidFill>
            <a:prstDash val="dash"/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2967" name="Rectangle 23"/>
          <p:cNvSpPr>
            <a:spLocks noChangeArrowheads="1"/>
          </p:cNvSpPr>
          <p:nvPr/>
        </p:nvSpPr>
        <p:spPr bwMode="auto">
          <a:xfrm>
            <a:off x="593725" y="4473575"/>
            <a:ext cx="7366000" cy="519113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b="1" i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sym typeface="Symbol" panose="05050102010706020507" charset="0"/>
              </a:rPr>
              <a:t></a:t>
            </a:r>
            <a:r>
              <a:rPr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一般在</a:t>
            </a:r>
            <a:r>
              <a:rPr lang="en-US" altLang="zh-CN" sz="28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20</a:t>
            </a:r>
            <a:r>
              <a:rPr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～</a:t>
            </a:r>
            <a:r>
              <a:rPr lang="en-US" altLang="zh-CN" sz="28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200</a:t>
            </a:r>
            <a:r>
              <a:rPr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之间，在手册中常用</a:t>
            </a:r>
            <a:r>
              <a:rPr lang="en-US" altLang="zh-CN" sz="2800" b="1" i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h</a:t>
            </a:r>
            <a:r>
              <a:rPr lang="en-US" altLang="zh-CN" sz="2800" b="1" baseline="-2500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fe</a:t>
            </a:r>
            <a:r>
              <a:rPr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表示。</a:t>
            </a:r>
          </a:p>
        </p:txBody>
      </p:sp>
      <p:graphicFrame>
        <p:nvGraphicFramePr>
          <p:cNvPr id="82968" name="Object 24"/>
          <p:cNvGraphicFramePr>
            <a:graphicFrameLocks noChangeAspect="1"/>
          </p:cNvGraphicFramePr>
          <p:nvPr/>
        </p:nvGraphicFramePr>
        <p:xfrm>
          <a:off x="2019300" y="5060950"/>
          <a:ext cx="2063750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0" name="Equation" r:id="rId7" imgW="1092200" imgH="609600" progId="Equation.3">
                  <p:embed/>
                </p:oleObj>
              </mc:Choice>
              <mc:Fallback>
                <p:oleObj name="Equation" r:id="rId7" imgW="1092200" imgH="60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9300" y="5060950"/>
                        <a:ext cx="2063750" cy="1209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69" name="Object 25"/>
          <p:cNvGraphicFramePr>
            <a:graphicFrameLocks noChangeAspect="1"/>
          </p:cNvGraphicFramePr>
          <p:nvPr/>
        </p:nvGraphicFramePr>
        <p:xfrm>
          <a:off x="3748088" y="4968875"/>
          <a:ext cx="1433512" cy="1427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1" name="公式" r:id="rId9" imgW="609600" imgH="609600" progId="Equation.3">
                  <p:embed/>
                </p:oleObj>
              </mc:Choice>
              <mc:Fallback>
                <p:oleObj name="公式" r:id="rId9" imgW="609600" imgH="60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8088" y="4968875"/>
                        <a:ext cx="1433512" cy="1427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73" name="Text Box 29"/>
          <p:cNvSpPr txBox="1">
            <a:spLocks noChangeArrowheads="1"/>
          </p:cNvSpPr>
          <p:nvPr/>
        </p:nvSpPr>
        <p:spPr bwMode="auto">
          <a:xfrm>
            <a:off x="533400" y="3413125"/>
            <a:ext cx="368300" cy="3968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i="1">
                <a:effectLst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332900780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82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2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2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2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2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2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2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2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2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2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2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82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8" grpId="0" autoUpdateAnimBg="0"/>
      <p:bldP spid="82949" grpId="0" autoUpdateAnimBg="0"/>
      <p:bldP spid="82950" grpId="0" autoUpdateAnimBg="0"/>
      <p:bldP spid="82962" grpId="0" build="p" autoUpdateAnimBg="0"/>
      <p:bldP spid="82964" grpId="0" autoUpdateAnimBg="0"/>
      <p:bldP spid="82965" grpId="0" bldLvl="0" animBg="1" autoUpdateAnimBg="0"/>
      <p:bldP spid="82967" grpId="0" autoUpdateAnimBg="0"/>
      <p:bldP spid="82973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 bwMode="auto">
          <a:xfrm>
            <a:off x="914400" y="2425700"/>
            <a:ext cx="2819400" cy="2590800"/>
            <a:chOff x="576" y="1528"/>
            <a:chExt cx="1776" cy="1632"/>
          </a:xfrm>
        </p:grpSpPr>
        <p:sp>
          <p:nvSpPr>
            <p:cNvPr id="83971" name="Line 3"/>
            <p:cNvSpPr>
              <a:spLocks noChangeShapeType="1"/>
            </p:cNvSpPr>
            <p:nvPr/>
          </p:nvSpPr>
          <p:spPr bwMode="auto">
            <a:xfrm>
              <a:off x="642" y="2300"/>
              <a:ext cx="564" cy="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3972" name="Line 4"/>
            <p:cNvSpPr>
              <a:spLocks noChangeShapeType="1"/>
            </p:cNvSpPr>
            <p:nvPr/>
          </p:nvSpPr>
          <p:spPr bwMode="auto">
            <a:xfrm>
              <a:off x="1194" y="2123"/>
              <a:ext cx="0" cy="3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3973" name="Line 5"/>
            <p:cNvSpPr>
              <a:spLocks noChangeShapeType="1"/>
            </p:cNvSpPr>
            <p:nvPr/>
          </p:nvSpPr>
          <p:spPr bwMode="auto">
            <a:xfrm>
              <a:off x="1194" y="2358"/>
              <a:ext cx="198" cy="18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sm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3974" name="Line 6"/>
            <p:cNvSpPr>
              <a:spLocks noChangeShapeType="1"/>
            </p:cNvSpPr>
            <p:nvPr/>
          </p:nvSpPr>
          <p:spPr bwMode="auto">
            <a:xfrm flipV="1">
              <a:off x="1194" y="2074"/>
              <a:ext cx="198" cy="1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3975" name="Line 7"/>
            <p:cNvSpPr>
              <a:spLocks noChangeShapeType="1"/>
            </p:cNvSpPr>
            <p:nvPr/>
          </p:nvSpPr>
          <p:spPr bwMode="auto">
            <a:xfrm flipH="1">
              <a:off x="1392" y="1564"/>
              <a:ext cx="0" cy="5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3976" name="Line 8"/>
            <p:cNvSpPr>
              <a:spLocks noChangeShapeType="1"/>
            </p:cNvSpPr>
            <p:nvPr/>
          </p:nvSpPr>
          <p:spPr bwMode="auto">
            <a:xfrm flipH="1">
              <a:off x="1392" y="2544"/>
              <a:ext cx="0" cy="6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3977" name="Line 9"/>
            <p:cNvSpPr>
              <a:spLocks noChangeShapeType="1"/>
            </p:cNvSpPr>
            <p:nvPr/>
          </p:nvSpPr>
          <p:spPr bwMode="auto">
            <a:xfrm>
              <a:off x="648" y="3124"/>
              <a:ext cx="16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3978" name="Line 10"/>
            <p:cNvSpPr>
              <a:spLocks noChangeShapeType="1"/>
            </p:cNvSpPr>
            <p:nvPr/>
          </p:nvSpPr>
          <p:spPr bwMode="auto">
            <a:xfrm>
              <a:off x="1392" y="1564"/>
              <a:ext cx="8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3979" name="Oval 11"/>
            <p:cNvSpPr>
              <a:spLocks noChangeArrowheads="1"/>
            </p:cNvSpPr>
            <p:nvPr/>
          </p:nvSpPr>
          <p:spPr bwMode="auto">
            <a:xfrm>
              <a:off x="576" y="2272"/>
              <a:ext cx="72" cy="7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3980" name="Oval 12"/>
            <p:cNvSpPr>
              <a:spLocks noChangeArrowheads="1"/>
            </p:cNvSpPr>
            <p:nvPr/>
          </p:nvSpPr>
          <p:spPr bwMode="auto">
            <a:xfrm>
              <a:off x="588" y="3088"/>
              <a:ext cx="72" cy="7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3981" name="Oval 13"/>
            <p:cNvSpPr>
              <a:spLocks noChangeArrowheads="1"/>
            </p:cNvSpPr>
            <p:nvPr/>
          </p:nvSpPr>
          <p:spPr bwMode="auto">
            <a:xfrm>
              <a:off x="2280" y="3088"/>
              <a:ext cx="72" cy="7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3982" name="Oval 14"/>
            <p:cNvSpPr>
              <a:spLocks noChangeArrowheads="1"/>
            </p:cNvSpPr>
            <p:nvPr/>
          </p:nvSpPr>
          <p:spPr bwMode="auto">
            <a:xfrm>
              <a:off x="2196" y="1528"/>
              <a:ext cx="72" cy="7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" name="Group 15"/>
          <p:cNvGrpSpPr/>
          <p:nvPr/>
        </p:nvGrpSpPr>
        <p:grpSpPr bwMode="auto">
          <a:xfrm>
            <a:off x="1123950" y="2954338"/>
            <a:ext cx="1219200" cy="603250"/>
            <a:chOff x="708" y="1660"/>
            <a:chExt cx="768" cy="380"/>
          </a:xfrm>
        </p:grpSpPr>
        <p:sp>
          <p:nvSpPr>
            <p:cNvPr id="83984" name="Line 16"/>
            <p:cNvSpPr>
              <a:spLocks noChangeShapeType="1"/>
            </p:cNvSpPr>
            <p:nvPr/>
          </p:nvSpPr>
          <p:spPr bwMode="auto">
            <a:xfrm>
              <a:off x="768" y="2040"/>
              <a:ext cx="264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737" name="Text Box 17"/>
            <p:cNvSpPr txBox="1">
              <a:spLocks noChangeArrowheads="1"/>
            </p:cNvSpPr>
            <p:nvPr/>
          </p:nvSpPr>
          <p:spPr bwMode="auto">
            <a:xfrm>
              <a:off x="708" y="1660"/>
              <a:ext cx="768" cy="327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FF0000"/>
                  </a:solidFill>
                  <a:effectLst/>
                  <a:ea typeface="楷体_GB2312" charset="0"/>
                  <a:cs typeface="楷体_GB2312" charset="0"/>
                </a:rPr>
                <a:t>i</a:t>
              </a:r>
              <a:r>
                <a:rPr lang="en-US" altLang="zh-CN" sz="2800" b="1" baseline="-25000">
                  <a:solidFill>
                    <a:srgbClr val="FF0000"/>
                  </a:solidFill>
                  <a:effectLst/>
                  <a:ea typeface="楷体_GB2312" charset="0"/>
                  <a:cs typeface="楷体_GB2312" charset="0"/>
                </a:rPr>
                <a:t>b</a:t>
              </a:r>
              <a:endParaRPr lang="en-US" altLang="zh-CN" sz="2800" b="1">
                <a:solidFill>
                  <a:srgbClr val="FF0000"/>
                </a:solidFill>
                <a:effectLst/>
                <a:ea typeface="楷体_GB2312" charset="0"/>
                <a:cs typeface="楷体_GB2312" charset="0"/>
              </a:endParaRPr>
            </a:p>
          </p:txBody>
        </p:sp>
      </p:grpSp>
      <p:grpSp>
        <p:nvGrpSpPr>
          <p:cNvPr id="4" name="Group 18"/>
          <p:cNvGrpSpPr/>
          <p:nvPr/>
        </p:nvGrpSpPr>
        <p:grpSpPr bwMode="auto">
          <a:xfrm>
            <a:off x="2324100" y="1757363"/>
            <a:ext cx="1371600" cy="603250"/>
            <a:chOff x="1464" y="928"/>
            <a:chExt cx="864" cy="380"/>
          </a:xfrm>
        </p:grpSpPr>
        <p:sp>
          <p:nvSpPr>
            <p:cNvPr id="83987" name="Line 19"/>
            <p:cNvSpPr>
              <a:spLocks noChangeShapeType="1"/>
            </p:cNvSpPr>
            <p:nvPr/>
          </p:nvSpPr>
          <p:spPr bwMode="auto">
            <a:xfrm flipH="1">
              <a:off x="1464" y="1308"/>
              <a:ext cx="408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735" name="Text Box 20"/>
            <p:cNvSpPr txBox="1">
              <a:spLocks noChangeArrowheads="1"/>
            </p:cNvSpPr>
            <p:nvPr/>
          </p:nvSpPr>
          <p:spPr bwMode="auto">
            <a:xfrm>
              <a:off x="1548" y="928"/>
              <a:ext cx="780" cy="327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FF0000"/>
                  </a:solidFill>
                  <a:effectLst/>
                  <a:ea typeface="楷体_GB2312" charset="0"/>
                  <a:cs typeface="楷体_GB2312" charset="0"/>
                </a:rPr>
                <a:t>i</a:t>
              </a:r>
              <a:r>
                <a:rPr lang="en-US" altLang="zh-CN" sz="2800" b="1" baseline="-25000">
                  <a:solidFill>
                    <a:srgbClr val="FF0000"/>
                  </a:solidFill>
                  <a:effectLst/>
                  <a:ea typeface="楷体_GB2312" charset="0"/>
                  <a:cs typeface="楷体_GB2312" charset="0"/>
                </a:rPr>
                <a:t>c</a:t>
              </a:r>
              <a:endParaRPr lang="en-US" altLang="zh-CN" sz="2800" b="1">
                <a:solidFill>
                  <a:srgbClr val="FF0000"/>
                </a:solidFill>
                <a:effectLst/>
                <a:ea typeface="楷体_GB2312" charset="0"/>
                <a:cs typeface="楷体_GB2312" charset="0"/>
              </a:endParaRPr>
            </a:p>
          </p:txBody>
        </p:sp>
      </p:grpSp>
      <p:grpSp>
        <p:nvGrpSpPr>
          <p:cNvPr id="5" name="Group 21"/>
          <p:cNvGrpSpPr/>
          <p:nvPr/>
        </p:nvGrpSpPr>
        <p:grpSpPr bwMode="auto">
          <a:xfrm>
            <a:off x="7620000" y="1633538"/>
            <a:ext cx="1012825" cy="603250"/>
            <a:chOff x="1464" y="928"/>
            <a:chExt cx="864" cy="380"/>
          </a:xfrm>
        </p:grpSpPr>
        <p:sp>
          <p:nvSpPr>
            <p:cNvPr id="83990" name="Line 22"/>
            <p:cNvSpPr>
              <a:spLocks noChangeShapeType="1"/>
            </p:cNvSpPr>
            <p:nvPr/>
          </p:nvSpPr>
          <p:spPr bwMode="auto">
            <a:xfrm flipH="1">
              <a:off x="1464" y="1308"/>
              <a:ext cx="408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733" name="Text Box 23"/>
            <p:cNvSpPr txBox="1">
              <a:spLocks noChangeArrowheads="1"/>
            </p:cNvSpPr>
            <p:nvPr/>
          </p:nvSpPr>
          <p:spPr bwMode="auto">
            <a:xfrm>
              <a:off x="1548" y="928"/>
              <a:ext cx="780" cy="327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>
                  <a:effectLst/>
                  <a:ea typeface="楷体_GB2312" charset="0"/>
                  <a:cs typeface="楷体_GB2312" charset="0"/>
                </a:rPr>
                <a:t>i</a:t>
              </a:r>
              <a:r>
                <a:rPr lang="en-US" altLang="zh-CN" sz="2800" b="1" baseline="-25000">
                  <a:effectLst/>
                  <a:ea typeface="楷体_GB2312" charset="0"/>
                  <a:cs typeface="楷体_GB2312" charset="0"/>
                </a:rPr>
                <a:t>c</a:t>
              </a:r>
              <a:endParaRPr lang="en-US" altLang="zh-CN" sz="2800" b="1">
                <a:effectLst/>
                <a:ea typeface="楷体_GB2312" charset="0"/>
                <a:cs typeface="楷体_GB2312" charset="0"/>
              </a:endParaRPr>
            </a:p>
          </p:txBody>
        </p:sp>
      </p:grpSp>
      <p:sp>
        <p:nvSpPr>
          <p:cNvPr id="83992" name="Line 24"/>
          <p:cNvSpPr>
            <a:spLocks noChangeShapeType="1"/>
          </p:cNvSpPr>
          <p:nvPr/>
        </p:nvSpPr>
        <p:spPr bwMode="auto">
          <a:xfrm>
            <a:off x="4191000" y="1644650"/>
            <a:ext cx="0" cy="3962400"/>
          </a:xfrm>
          <a:prstGeom prst="line">
            <a:avLst/>
          </a:prstGeom>
          <a:noFill/>
          <a:ln w="76200" cmpd="tri">
            <a:solidFill>
              <a:schemeClr val="accent2"/>
            </a:solidFill>
            <a:round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zh-CN" altLang="en-US"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3993" name="AutoShape 25"/>
          <p:cNvSpPr>
            <a:spLocks noChangeArrowheads="1"/>
          </p:cNvSpPr>
          <p:nvPr/>
        </p:nvSpPr>
        <p:spPr bwMode="auto">
          <a:xfrm>
            <a:off x="3352800" y="1143000"/>
            <a:ext cx="1981200" cy="412750"/>
          </a:xfrm>
          <a:prstGeom prst="curvedDownArrow">
            <a:avLst>
              <a:gd name="adj1" fmla="val 96000"/>
              <a:gd name="adj2" fmla="val 192000"/>
              <a:gd name="adj3" fmla="val 33333"/>
            </a:avLst>
          </a:prstGeom>
          <a:gradFill rotWithShape="0">
            <a:gsLst>
              <a:gs pos="0">
                <a:srgbClr val="005200"/>
              </a:gs>
              <a:gs pos="50000">
                <a:srgbClr val="CC0000"/>
              </a:gs>
              <a:gs pos="100000">
                <a:srgbClr val="005200"/>
              </a:gs>
            </a:gsLst>
            <a:lin ang="0" scaled="1"/>
          </a:gradFill>
          <a:ln w="38100">
            <a:solidFill>
              <a:srgbClr val="339933"/>
            </a:solidFill>
            <a:miter lim="800000"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zh-CN" altLang="en-US"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6" name="Group 26"/>
          <p:cNvGrpSpPr/>
          <p:nvPr/>
        </p:nvGrpSpPr>
        <p:grpSpPr bwMode="auto">
          <a:xfrm>
            <a:off x="557213" y="2219325"/>
            <a:ext cx="3548062" cy="3221038"/>
            <a:chOff x="351" y="1398"/>
            <a:chExt cx="2235" cy="2029"/>
          </a:xfrm>
        </p:grpSpPr>
        <p:sp>
          <p:nvSpPr>
            <p:cNvPr id="28729" name="Text Box 27"/>
            <p:cNvSpPr txBox="1">
              <a:spLocks noChangeArrowheads="1"/>
            </p:cNvSpPr>
            <p:nvPr/>
          </p:nvSpPr>
          <p:spPr bwMode="auto">
            <a:xfrm>
              <a:off x="351" y="2146"/>
              <a:ext cx="336" cy="32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tx1"/>
                  </a:solidFill>
                  <a:effectLst/>
                </a:rPr>
                <a:t>B</a:t>
              </a:r>
            </a:p>
          </p:txBody>
        </p:sp>
        <p:sp>
          <p:nvSpPr>
            <p:cNvPr id="28730" name="Text Box 28"/>
            <p:cNvSpPr txBox="1">
              <a:spLocks noChangeArrowheads="1"/>
            </p:cNvSpPr>
            <p:nvPr/>
          </p:nvSpPr>
          <p:spPr bwMode="auto">
            <a:xfrm>
              <a:off x="2250" y="1398"/>
              <a:ext cx="336" cy="32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tx1"/>
                  </a:solidFill>
                  <a:effectLst/>
                </a:rPr>
                <a:t>C</a:t>
              </a:r>
            </a:p>
          </p:txBody>
        </p:sp>
        <p:sp>
          <p:nvSpPr>
            <p:cNvPr id="28731" name="Text Box 29"/>
            <p:cNvSpPr txBox="1">
              <a:spLocks noChangeArrowheads="1"/>
            </p:cNvSpPr>
            <p:nvPr/>
          </p:nvSpPr>
          <p:spPr bwMode="auto">
            <a:xfrm>
              <a:off x="1248" y="3100"/>
              <a:ext cx="336" cy="32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effectLst/>
                </a:rPr>
                <a:t>E</a:t>
              </a:r>
            </a:p>
          </p:txBody>
        </p:sp>
      </p:grpSp>
      <p:grpSp>
        <p:nvGrpSpPr>
          <p:cNvPr id="7" name="Group 30"/>
          <p:cNvGrpSpPr/>
          <p:nvPr/>
        </p:nvGrpSpPr>
        <p:grpSpPr bwMode="auto">
          <a:xfrm>
            <a:off x="5076825" y="1744663"/>
            <a:ext cx="614363" cy="579437"/>
            <a:chOff x="3165" y="931"/>
            <a:chExt cx="387" cy="365"/>
          </a:xfrm>
        </p:grpSpPr>
        <p:sp>
          <p:nvSpPr>
            <p:cNvPr id="83999" name="Line 31"/>
            <p:cNvSpPr>
              <a:spLocks noChangeShapeType="1"/>
            </p:cNvSpPr>
            <p:nvPr/>
          </p:nvSpPr>
          <p:spPr bwMode="auto">
            <a:xfrm>
              <a:off x="3165" y="1296"/>
              <a:ext cx="38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728" name="Text Box 32"/>
            <p:cNvSpPr txBox="1">
              <a:spLocks noChangeArrowheads="1"/>
            </p:cNvSpPr>
            <p:nvPr/>
          </p:nvSpPr>
          <p:spPr bwMode="auto">
            <a:xfrm>
              <a:off x="3168" y="931"/>
              <a:ext cx="288" cy="327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>
                  <a:effectLst/>
                  <a:ea typeface="楷体_GB2312" charset="0"/>
                  <a:cs typeface="楷体_GB2312" charset="0"/>
                </a:rPr>
                <a:t>i</a:t>
              </a:r>
              <a:r>
                <a:rPr lang="en-US" altLang="zh-CN" sz="2800" b="1" baseline="-25000">
                  <a:effectLst/>
                  <a:ea typeface="楷体_GB2312" charset="0"/>
                  <a:cs typeface="楷体_GB2312" charset="0"/>
                </a:rPr>
                <a:t>b</a:t>
              </a:r>
              <a:endParaRPr lang="en-US" altLang="zh-CN" sz="2800" b="1">
                <a:effectLst/>
                <a:ea typeface="楷体_GB2312" charset="0"/>
                <a:cs typeface="楷体_GB2312" charset="0"/>
              </a:endParaRPr>
            </a:p>
          </p:txBody>
        </p:sp>
      </p:grpSp>
      <p:sp>
        <p:nvSpPr>
          <p:cNvPr id="84001" name="Line 33"/>
          <p:cNvSpPr>
            <a:spLocks noChangeShapeType="1"/>
          </p:cNvSpPr>
          <p:nvPr/>
        </p:nvSpPr>
        <p:spPr bwMode="auto">
          <a:xfrm flipH="1">
            <a:off x="6788150" y="3316288"/>
            <a:ext cx="0" cy="62865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tailEnd type="triangle" w="med" len="med"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zh-CN" altLang="en-US"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4002" name="Text Box 34"/>
          <p:cNvSpPr txBox="1">
            <a:spLocks noChangeArrowheads="1"/>
          </p:cNvSpPr>
          <p:nvPr/>
        </p:nvSpPr>
        <p:spPr bwMode="auto">
          <a:xfrm>
            <a:off x="6750050" y="3230563"/>
            <a:ext cx="1257300" cy="519112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>
                <a:solidFill>
                  <a:srgbClr val="FF0000"/>
                </a:solidFill>
                <a:effectLst/>
                <a:ea typeface="楷体_GB2312" charset="0"/>
                <a:cs typeface="楷体_GB2312" charset="0"/>
                <a:sym typeface="Symbol" panose="05050102010706020507" charset="0"/>
              </a:rPr>
              <a:t>i</a:t>
            </a:r>
            <a:r>
              <a:rPr lang="en-US" altLang="zh-CN" sz="2800" b="1" baseline="-25000">
                <a:solidFill>
                  <a:srgbClr val="FF0000"/>
                </a:solidFill>
                <a:effectLst/>
                <a:ea typeface="楷体_GB2312" charset="0"/>
                <a:cs typeface="楷体_GB2312" charset="0"/>
                <a:sym typeface="Symbol" panose="05050102010706020507" charset="0"/>
              </a:rPr>
              <a:t>b</a:t>
            </a:r>
            <a:endParaRPr lang="en-US" altLang="zh-CN" sz="2800" b="1">
              <a:solidFill>
                <a:srgbClr val="FF0000"/>
              </a:solidFill>
              <a:effectLst/>
              <a:ea typeface="楷体_GB2312" charset="0"/>
              <a:cs typeface="楷体_GB2312" charset="0"/>
            </a:endParaRPr>
          </a:p>
        </p:txBody>
      </p:sp>
      <p:sp>
        <p:nvSpPr>
          <p:cNvPr id="84003" name="Text Box 35" descr="40%"/>
          <p:cNvSpPr txBox="1">
            <a:spLocks noChangeArrowheads="1"/>
          </p:cNvSpPr>
          <p:nvPr/>
        </p:nvSpPr>
        <p:spPr bwMode="auto">
          <a:xfrm>
            <a:off x="304800" y="1111250"/>
            <a:ext cx="2093913" cy="519113"/>
          </a:xfrm>
          <a:prstGeom prst="rect">
            <a:avLst/>
          </a:prstGeom>
          <a:pattFill prst="pct40">
            <a:fgClr>
              <a:srgbClr val="FFFF00"/>
            </a:fgClr>
            <a:bgClr>
              <a:srgbClr val="FFFFFF"/>
            </a:bgClr>
          </a:pattFill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effectLst/>
              </a:rPr>
              <a:t>晶体三极管</a:t>
            </a:r>
          </a:p>
        </p:txBody>
      </p:sp>
      <p:sp>
        <p:nvSpPr>
          <p:cNvPr id="84004" name="Text Box 36" descr="40%"/>
          <p:cNvSpPr txBox="1">
            <a:spLocks noChangeArrowheads="1"/>
          </p:cNvSpPr>
          <p:nvPr/>
        </p:nvSpPr>
        <p:spPr bwMode="auto">
          <a:xfrm>
            <a:off x="6096000" y="1065213"/>
            <a:ext cx="2457450" cy="519112"/>
          </a:xfrm>
          <a:prstGeom prst="rect">
            <a:avLst/>
          </a:prstGeom>
          <a:pattFill prst="pct40">
            <a:fgClr>
              <a:srgbClr val="FFCCCC"/>
            </a:fgClr>
            <a:bgClr>
              <a:srgbClr val="FFFFFF"/>
            </a:bgClr>
          </a:pattFill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effectLst/>
              </a:rPr>
              <a:t>微变等效电路</a:t>
            </a:r>
          </a:p>
        </p:txBody>
      </p:sp>
      <p:sp>
        <p:nvSpPr>
          <p:cNvPr id="84005" name="Rectangle 37"/>
          <p:cNvSpPr>
            <a:spLocks noChangeArrowheads="1"/>
          </p:cNvSpPr>
          <p:nvPr/>
        </p:nvSpPr>
        <p:spPr bwMode="auto">
          <a:xfrm>
            <a:off x="5029200" y="1797050"/>
            <a:ext cx="2286000" cy="3276600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dash"/>
            <a:miter lim="800000"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8" name="Group 38"/>
          <p:cNvGrpSpPr/>
          <p:nvPr/>
        </p:nvGrpSpPr>
        <p:grpSpPr bwMode="auto">
          <a:xfrm>
            <a:off x="647700" y="3656013"/>
            <a:ext cx="723900" cy="1281112"/>
            <a:chOff x="408" y="2179"/>
            <a:chExt cx="456" cy="807"/>
          </a:xfrm>
        </p:grpSpPr>
        <p:sp>
          <p:nvSpPr>
            <p:cNvPr id="28724" name="Text Box 39"/>
            <p:cNvSpPr txBox="1">
              <a:spLocks noChangeArrowheads="1"/>
            </p:cNvSpPr>
            <p:nvPr/>
          </p:nvSpPr>
          <p:spPr bwMode="auto">
            <a:xfrm>
              <a:off x="408" y="2392"/>
              <a:ext cx="456" cy="327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FF0000"/>
                  </a:solidFill>
                  <a:effectLst/>
                  <a:ea typeface="楷体_GB2312" charset="0"/>
                  <a:cs typeface="楷体_GB2312" charset="0"/>
                </a:rPr>
                <a:t>u</a:t>
              </a:r>
              <a:r>
                <a:rPr lang="en-US" altLang="zh-CN" sz="2800" b="1" baseline="-25000">
                  <a:solidFill>
                    <a:srgbClr val="FF0000"/>
                  </a:solidFill>
                  <a:effectLst/>
                  <a:ea typeface="楷体_GB2312" charset="0"/>
                  <a:cs typeface="楷体_GB2312" charset="0"/>
                </a:rPr>
                <a:t>be</a:t>
              </a:r>
              <a:endParaRPr lang="en-US" altLang="zh-CN" sz="2800" b="1">
                <a:solidFill>
                  <a:srgbClr val="FF0000"/>
                </a:solidFill>
                <a:effectLst/>
                <a:ea typeface="楷体_GB2312" charset="0"/>
                <a:cs typeface="楷体_GB2312" charset="0"/>
              </a:endParaRPr>
            </a:p>
          </p:txBody>
        </p:sp>
        <p:sp>
          <p:nvSpPr>
            <p:cNvPr id="28725" name="Text Box 40" descr="新闻纸"/>
            <p:cNvSpPr txBox="1">
              <a:spLocks noChangeArrowheads="1"/>
            </p:cNvSpPr>
            <p:nvPr/>
          </p:nvSpPr>
          <p:spPr bwMode="auto">
            <a:xfrm>
              <a:off x="432" y="2179"/>
              <a:ext cx="384" cy="327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effectLst/>
                  <a:latin typeface="宋体" panose="02010600030101010101" pitchFamily="2" charset="-122"/>
                </a:rPr>
                <a:t>+</a:t>
              </a:r>
            </a:p>
          </p:txBody>
        </p:sp>
        <p:sp>
          <p:nvSpPr>
            <p:cNvPr id="28726" name="Text Box 41" descr="新闻纸"/>
            <p:cNvSpPr txBox="1">
              <a:spLocks noChangeArrowheads="1"/>
            </p:cNvSpPr>
            <p:nvPr/>
          </p:nvSpPr>
          <p:spPr bwMode="auto">
            <a:xfrm>
              <a:off x="432" y="2659"/>
              <a:ext cx="384" cy="327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effectLst/>
                  <a:latin typeface="宋体" panose="02010600030101010101" pitchFamily="2" charset="-122"/>
                </a:rPr>
                <a:t>-</a:t>
              </a:r>
            </a:p>
          </p:txBody>
        </p:sp>
      </p:grpSp>
      <p:grpSp>
        <p:nvGrpSpPr>
          <p:cNvPr id="9" name="Group 42"/>
          <p:cNvGrpSpPr/>
          <p:nvPr/>
        </p:nvGrpSpPr>
        <p:grpSpPr bwMode="auto">
          <a:xfrm>
            <a:off x="3371533" y="2411413"/>
            <a:ext cx="896937" cy="2470150"/>
            <a:chOff x="2064" y="1430"/>
            <a:chExt cx="565" cy="1556"/>
          </a:xfrm>
        </p:grpSpPr>
        <p:sp>
          <p:nvSpPr>
            <p:cNvPr id="28721" name="Text Box 43"/>
            <p:cNvSpPr txBox="1">
              <a:spLocks noChangeArrowheads="1"/>
            </p:cNvSpPr>
            <p:nvPr/>
          </p:nvSpPr>
          <p:spPr bwMode="auto">
            <a:xfrm>
              <a:off x="2064" y="2032"/>
              <a:ext cx="565" cy="327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FF0000"/>
                  </a:solidFill>
                  <a:effectLst/>
                  <a:ea typeface="楷体_GB2312" charset="0"/>
                  <a:cs typeface="楷体_GB2312" charset="0"/>
                </a:rPr>
                <a:t>u</a:t>
              </a:r>
              <a:r>
                <a:rPr lang="en-US" altLang="zh-CN" sz="2800" b="1" baseline="-25000">
                  <a:solidFill>
                    <a:srgbClr val="FF0000"/>
                  </a:solidFill>
                  <a:effectLst/>
                  <a:ea typeface="楷体_GB2312" charset="0"/>
                  <a:cs typeface="楷体_GB2312" charset="0"/>
                </a:rPr>
                <a:t>ce</a:t>
              </a:r>
              <a:endParaRPr lang="en-US" altLang="zh-CN" sz="2800" b="1">
                <a:solidFill>
                  <a:srgbClr val="FF0000"/>
                </a:solidFill>
                <a:effectLst/>
                <a:ea typeface="楷体_GB2312" charset="0"/>
                <a:cs typeface="楷体_GB2312" charset="0"/>
              </a:endParaRPr>
            </a:p>
          </p:txBody>
        </p:sp>
        <p:sp>
          <p:nvSpPr>
            <p:cNvPr id="28722" name="Text Box 44" descr="新闻纸"/>
            <p:cNvSpPr txBox="1">
              <a:spLocks noChangeArrowheads="1"/>
            </p:cNvSpPr>
            <p:nvPr/>
          </p:nvSpPr>
          <p:spPr bwMode="auto">
            <a:xfrm>
              <a:off x="2064" y="1430"/>
              <a:ext cx="384" cy="327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effectLst/>
                  <a:latin typeface="宋体" panose="02010600030101010101" pitchFamily="2" charset="-122"/>
                </a:rPr>
                <a:t>+</a:t>
              </a:r>
            </a:p>
          </p:txBody>
        </p:sp>
        <p:sp>
          <p:nvSpPr>
            <p:cNvPr id="28723" name="Text Box 45" descr="新闻纸"/>
            <p:cNvSpPr txBox="1">
              <a:spLocks noChangeArrowheads="1"/>
            </p:cNvSpPr>
            <p:nvPr/>
          </p:nvSpPr>
          <p:spPr bwMode="auto">
            <a:xfrm>
              <a:off x="2112" y="2659"/>
              <a:ext cx="384" cy="327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effectLst/>
                  <a:latin typeface="宋体" panose="02010600030101010101" pitchFamily="2" charset="-122"/>
                </a:rPr>
                <a:t>-</a:t>
              </a:r>
            </a:p>
          </p:txBody>
        </p:sp>
      </p:grpSp>
      <p:grpSp>
        <p:nvGrpSpPr>
          <p:cNvPr id="10" name="Group 46"/>
          <p:cNvGrpSpPr/>
          <p:nvPr/>
        </p:nvGrpSpPr>
        <p:grpSpPr bwMode="auto">
          <a:xfrm>
            <a:off x="4419600" y="2436813"/>
            <a:ext cx="762000" cy="2454275"/>
            <a:chOff x="2784" y="1411"/>
            <a:chExt cx="480" cy="1546"/>
          </a:xfrm>
        </p:grpSpPr>
        <p:sp>
          <p:nvSpPr>
            <p:cNvPr id="28718" name="Text Box 47"/>
            <p:cNvSpPr txBox="1">
              <a:spLocks noChangeArrowheads="1"/>
            </p:cNvSpPr>
            <p:nvPr/>
          </p:nvSpPr>
          <p:spPr bwMode="auto">
            <a:xfrm>
              <a:off x="2784" y="2056"/>
              <a:ext cx="456" cy="327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FF0000"/>
                  </a:solidFill>
                  <a:effectLst/>
                  <a:ea typeface="楷体_GB2312" charset="0"/>
                  <a:cs typeface="楷体_GB2312" charset="0"/>
                </a:rPr>
                <a:t>u</a:t>
              </a:r>
              <a:r>
                <a:rPr lang="en-US" altLang="zh-CN" sz="2800" b="1" baseline="-25000">
                  <a:solidFill>
                    <a:srgbClr val="FF0000"/>
                  </a:solidFill>
                  <a:effectLst/>
                  <a:ea typeface="楷体_GB2312" charset="0"/>
                  <a:cs typeface="楷体_GB2312" charset="0"/>
                </a:rPr>
                <a:t>be</a:t>
              </a:r>
              <a:endParaRPr lang="en-US" altLang="zh-CN" sz="2800" b="1">
                <a:solidFill>
                  <a:srgbClr val="FF0000"/>
                </a:solidFill>
                <a:effectLst/>
                <a:ea typeface="楷体_GB2312" charset="0"/>
                <a:cs typeface="楷体_GB2312" charset="0"/>
              </a:endParaRPr>
            </a:p>
          </p:txBody>
        </p:sp>
        <p:sp>
          <p:nvSpPr>
            <p:cNvPr id="28719" name="Text Box 48" descr="新闻纸"/>
            <p:cNvSpPr txBox="1">
              <a:spLocks noChangeArrowheads="1"/>
            </p:cNvSpPr>
            <p:nvPr/>
          </p:nvSpPr>
          <p:spPr bwMode="auto">
            <a:xfrm>
              <a:off x="2880" y="1411"/>
              <a:ext cx="384" cy="327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effectLst/>
                  <a:latin typeface="宋体" panose="02010600030101010101" pitchFamily="2" charset="-122"/>
                </a:rPr>
                <a:t>+</a:t>
              </a:r>
            </a:p>
          </p:txBody>
        </p:sp>
        <p:sp>
          <p:nvSpPr>
            <p:cNvPr id="28720" name="Text Box 49" descr="新闻纸"/>
            <p:cNvSpPr txBox="1">
              <a:spLocks noChangeArrowheads="1"/>
            </p:cNvSpPr>
            <p:nvPr/>
          </p:nvSpPr>
          <p:spPr bwMode="auto">
            <a:xfrm>
              <a:off x="2856" y="2630"/>
              <a:ext cx="384" cy="327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effectLst/>
                  <a:latin typeface="宋体" panose="02010600030101010101" pitchFamily="2" charset="-122"/>
                </a:rPr>
                <a:t>-</a:t>
              </a:r>
            </a:p>
          </p:txBody>
        </p:sp>
      </p:grpSp>
      <p:grpSp>
        <p:nvGrpSpPr>
          <p:cNvPr id="11" name="Group 50"/>
          <p:cNvGrpSpPr/>
          <p:nvPr/>
        </p:nvGrpSpPr>
        <p:grpSpPr bwMode="auto">
          <a:xfrm>
            <a:off x="7900988" y="2411413"/>
            <a:ext cx="896937" cy="2554287"/>
            <a:chOff x="2064" y="1437"/>
            <a:chExt cx="565" cy="1542"/>
          </a:xfrm>
        </p:grpSpPr>
        <p:sp>
          <p:nvSpPr>
            <p:cNvPr id="28715" name="Text Box 51"/>
            <p:cNvSpPr txBox="1">
              <a:spLocks noChangeArrowheads="1"/>
            </p:cNvSpPr>
            <p:nvPr/>
          </p:nvSpPr>
          <p:spPr bwMode="auto">
            <a:xfrm>
              <a:off x="2064" y="2039"/>
              <a:ext cx="565" cy="313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FF0000"/>
                  </a:solidFill>
                  <a:effectLst/>
                  <a:ea typeface="楷体_GB2312" charset="0"/>
                  <a:cs typeface="楷体_GB2312" charset="0"/>
                </a:rPr>
                <a:t>u</a:t>
              </a:r>
              <a:r>
                <a:rPr lang="en-US" altLang="zh-CN" sz="2800" b="1" baseline="-25000">
                  <a:solidFill>
                    <a:srgbClr val="FF0000"/>
                  </a:solidFill>
                  <a:effectLst/>
                  <a:ea typeface="楷体_GB2312" charset="0"/>
                  <a:cs typeface="楷体_GB2312" charset="0"/>
                </a:rPr>
                <a:t>ce</a:t>
              </a:r>
              <a:endParaRPr lang="en-US" altLang="zh-CN" sz="2800" b="1">
                <a:solidFill>
                  <a:srgbClr val="FF0000"/>
                </a:solidFill>
                <a:effectLst/>
                <a:ea typeface="楷体_GB2312" charset="0"/>
                <a:cs typeface="楷体_GB2312" charset="0"/>
              </a:endParaRPr>
            </a:p>
          </p:txBody>
        </p:sp>
        <p:sp>
          <p:nvSpPr>
            <p:cNvPr id="28716" name="Text Box 52" descr="新闻纸"/>
            <p:cNvSpPr txBox="1">
              <a:spLocks noChangeArrowheads="1"/>
            </p:cNvSpPr>
            <p:nvPr/>
          </p:nvSpPr>
          <p:spPr bwMode="auto">
            <a:xfrm>
              <a:off x="2064" y="1437"/>
              <a:ext cx="384" cy="313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effectLst/>
                  <a:latin typeface="宋体" panose="02010600030101010101" pitchFamily="2" charset="-122"/>
                </a:rPr>
                <a:t>+</a:t>
              </a:r>
              <a:endParaRPr lang="en-US" altLang="zh-CN" sz="2800" b="1" i="1">
                <a:solidFill>
                  <a:srgbClr val="FF0000"/>
                </a:solidFill>
                <a:effectLst/>
                <a:latin typeface="宋体" panose="02010600030101010101" pitchFamily="2" charset="-122"/>
              </a:endParaRPr>
            </a:p>
          </p:txBody>
        </p:sp>
        <p:sp>
          <p:nvSpPr>
            <p:cNvPr id="28717" name="Text Box 53" descr="新闻纸"/>
            <p:cNvSpPr txBox="1">
              <a:spLocks noChangeArrowheads="1"/>
            </p:cNvSpPr>
            <p:nvPr/>
          </p:nvSpPr>
          <p:spPr bwMode="auto">
            <a:xfrm>
              <a:off x="2112" y="2666"/>
              <a:ext cx="384" cy="313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effectLst/>
                  <a:latin typeface="宋体" panose="02010600030101010101" pitchFamily="2" charset="-122"/>
                </a:rPr>
                <a:t>-</a:t>
              </a:r>
            </a:p>
          </p:txBody>
        </p:sp>
      </p:grpSp>
      <p:sp>
        <p:nvSpPr>
          <p:cNvPr id="84022" name="Oval 54"/>
          <p:cNvSpPr>
            <a:spLocks noChangeArrowheads="1"/>
          </p:cNvSpPr>
          <p:nvPr/>
        </p:nvSpPr>
        <p:spPr bwMode="auto">
          <a:xfrm>
            <a:off x="1447800" y="2940050"/>
            <a:ext cx="1295400" cy="1371600"/>
          </a:xfrm>
          <a:prstGeom prst="ellipse">
            <a:avLst/>
          </a:prstGeom>
          <a:noFill/>
          <a:ln w="28575">
            <a:solidFill>
              <a:schemeClr val="accent2"/>
            </a:solidFill>
            <a:prstDash val="dash"/>
            <a:rou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4023" name="Rectangle 55"/>
          <p:cNvSpPr>
            <a:spLocks noChangeArrowheads="1"/>
          </p:cNvSpPr>
          <p:nvPr/>
        </p:nvSpPr>
        <p:spPr bwMode="auto">
          <a:xfrm>
            <a:off x="603250" y="547688"/>
            <a:ext cx="4197350" cy="519112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1.  </a:t>
            </a: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晶体管的微变等效电路</a:t>
            </a:r>
          </a:p>
        </p:txBody>
      </p:sp>
      <p:grpSp>
        <p:nvGrpSpPr>
          <p:cNvPr id="12" name="Group 56"/>
          <p:cNvGrpSpPr/>
          <p:nvPr/>
        </p:nvGrpSpPr>
        <p:grpSpPr bwMode="auto">
          <a:xfrm>
            <a:off x="4572000" y="1873250"/>
            <a:ext cx="3505200" cy="3567113"/>
            <a:chOff x="2880" y="1180"/>
            <a:chExt cx="2208" cy="2247"/>
          </a:xfrm>
        </p:grpSpPr>
        <p:sp>
          <p:nvSpPr>
            <p:cNvPr id="28705" name="Text Box 57"/>
            <p:cNvSpPr txBox="1">
              <a:spLocks noChangeArrowheads="1"/>
            </p:cNvSpPr>
            <p:nvPr/>
          </p:nvSpPr>
          <p:spPr bwMode="auto">
            <a:xfrm>
              <a:off x="3084" y="2112"/>
              <a:ext cx="564" cy="327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>
                  <a:effectLst/>
                  <a:ea typeface="楷体_GB2312" charset="0"/>
                  <a:cs typeface="楷体_GB2312" charset="0"/>
                </a:rPr>
                <a:t>r</a:t>
              </a:r>
              <a:r>
                <a:rPr lang="en-US" altLang="zh-CN" sz="2800" b="1" baseline="-25000">
                  <a:effectLst/>
                  <a:ea typeface="楷体_GB2312" charset="0"/>
                  <a:cs typeface="楷体_GB2312" charset="0"/>
                </a:rPr>
                <a:t>be</a:t>
              </a:r>
              <a:endParaRPr lang="en-US" altLang="zh-CN" sz="2800" b="1">
                <a:effectLst/>
                <a:ea typeface="楷体_GB2312" charset="0"/>
                <a:cs typeface="楷体_GB2312" charset="0"/>
              </a:endParaRPr>
            </a:p>
          </p:txBody>
        </p:sp>
        <p:sp>
          <p:nvSpPr>
            <p:cNvPr id="84026" name="Oval 58"/>
            <p:cNvSpPr>
              <a:spLocks noChangeArrowheads="1"/>
            </p:cNvSpPr>
            <p:nvPr/>
          </p:nvSpPr>
          <p:spPr bwMode="auto">
            <a:xfrm>
              <a:off x="3024" y="3055"/>
              <a:ext cx="72" cy="7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4027" name="Oval 59"/>
            <p:cNvSpPr>
              <a:spLocks noChangeArrowheads="1"/>
            </p:cNvSpPr>
            <p:nvPr/>
          </p:nvSpPr>
          <p:spPr bwMode="auto">
            <a:xfrm>
              <a:off x="3024" y="1495"/>
              <a:ext cx="72" cy="7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4028" name="Line 60"/>
            <p:cNvSpPr>
              <a:spLocks noChangeShapeType="1"/>
            </p:cNvSpPr>
            <p:nvPr/>
          </p:nvSpPr>
          <p:spPr bwMode="auto">
            <a:xfrm flipV="1">
              <a:off x="3072" y="3100"/>
              <a:ext cx="20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4029" name="Line 61"/>
            <p:cNvSpPr>
              <a:spLocks noChangeShapeType="1"/>
            </p:cNvSpPr>
            <p:nvPr/>
          </p:nvSpPr>
          <p:spPr bwMode="auto">
            <a:xfrm>
              <a:off x="3108" y="1531"/>
              <a:ext cx="5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4030" name="Line 62"/>
            <p:cNvSpPr>
              <a:spLocks noChangeShapeType="1"/>
            </p:cNvSpPr>
            <p:nvPr/>
          </p:nvSpPr>
          <p:spPr bwMode="auto">
            <a:xfrm flipV="1">
              <a:off x="3648" y="1519"/>
              <a:ext cx="0" cy="59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4031" name="Rectangle 63"/>
            <p:cNvSpPr>
              <a:spLocks noChangeArrowheads="1"/>
            </p:cNvSpPr>
            <p:nvPr/>
          </p:nvSpPr>
          <p:spPr bwMode="auto">
            <a:xfrm>
              <a:off x="3588" y="2119"/>
              <a:ext cx="132" cy="37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712" name="Text Box 64"/>
            <p:cNvSpPr txBox="1">
              <a:spLocks noChangeArrowheads="1"/>
            </p:cNvSpPr>
            <p:nvPr/>
          </p:nvSpPr>
          <p:spPr bwMode="auto">
            <a:xfrm>
              <a:off x="2880" y="1180"/>
              <a:ext cx="336" cy="32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tx1"/>
                  </a:solidFill>
                  <a:effectLst/>
                </a:rPr>
                <a:t>B</a:t>
              </a:r>
            </a:p>
          </p:txBody>
        </p:sp>
        <p:sp>
          <p:nvSpPr>
            <p:cNvPr id="28713" name="Text Box 65"/>
            <p:cNvSpPr txBox="1">
              <a:spLocks noChangeArrowheads="1"/>
            </p:cNvSpPr>
            <p:nvPr/>
          </p:nvSpPr>
          <p:spPr bwMode="auto">
            <a:xfrm>
              <a:off x="3696" y="3100"/>
              <a:ext cx="336" cy="32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effectLst/>
                </a:rPr>
                <a:t>E</a:t>
              </a:r>
            </a:p>
          </p:txBody>
        </p:sp>
        <p:sp>
          <p:nvSpPr>
            <p:cNvPr id="84034" name="Line 66"/>
            <p:cNvSpPr>
              <a:spLocks noChangeShapeType="1"/>
            </p:cNvSpPr>
            <p:nvPr/>
          </p:nvSpPr>
          <p:spPr bwMode="auto">
            <a:xfrm flipV="1">
              <a:off x="3643" y="2485"/>
              <a:ext cx="0" cy="59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3" name="Group 67"/>
          <p:cNvGrpSpPr/>
          <p:nvPr/>
        </p:nvGrpSpPr>
        <p:grpSpPr bwMode="auto">
          <a:xfrm>
            <a:off x="6310313" y="2108200"/>
            <a:ext cx="2373312" cy="2873375"/>
            <a:chOff x="3975" y="1317"/>
            <a:chExt cx="1495" cy="1810"/>
          </a:xfrm>
        </p:grpSpPr>
        <p:sp>
          <p:nvSpPr>
            <p:cNvPr id="84036" name="Oval 68"/>
            <p:cNvSpPr>
              <a:spLocks noChangeArrowheads="1"/>
            </p:cNvSpPr>
            <p:nvPr/>
          </p:nvSpPr>
          <p:spPr bwMode="auto">
            <a:xfrm>
              <a:off x="5090" y="1448"/>
              <a:ext cx="72" cy="7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4037" name="Oval 69"/>
            <p:cNvSpPr>
              <a:spLocks noChangeArrowheads="1"/>
            </p:cNvSpPr>
            <p:nvPr/>
          </p:nvSpPr>
          <p:spPr bwMode="auto">
            <a:xfrm>
              <a:off x="5105" y="3053"/>
              <a:ext cx="72" cy="7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4038" name="Line 70"/>
            <p:cNvSpPr>
              <a:spLocks noChangeShapeType="1"/>
            </p:cNvSpPr>
            <p:nvPr/>
          </p:nvSpPr>
          <p:spPr bwMode="auto">
            <a:xfrm flipV="1">
              <a:off x="4106" y="1469"/>
              <a:ext cx="0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4039" name="AutoShape 71"/>
            <p:cNvSpPr>
              <a:spLocks noChangeArrowheads="1"/>
            </p:cNvSpPr>
            <p:nvPr/>
          </p:nvSpPr>
          <p:spPr bwMode="auto">
            <a:xfrm>
              <a:off x="3975" y="2040"/>
              <a:ext cx="264" cy="433"/>
            </a:xfrm>
            <a:prstGeom prst="diamond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4040" name="Line 72"/>
            <p:cNvSpPr>
              <a:spLocks noChangeShapeType="1"/>
            </p:cNvSpPr>
            <p:nvPr/>
          </p:nvSpPr>
          <p:spPr bwMode="auto">
            <a:xfrm>
              <a:off x="3998" y="2263"/>
              <a:ext cx="25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4041" name="Line 73"/>
            <p:cNvSpPr>
              <a:spLocks noChangeShapeType="1"/>
            </p:cNvSpPr>
            <p:nvPr/>
          </p:nvSpPr>
          <p:spPr bwMode="auto">
            <a:xfrm>
              <a:off x="4106" y="1469"/>
              <a:ext cx="10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703" name="Text Box 74"/>
            <p:cNvSpPr txBox="1">
              <a:spLocks noChangeArrowheads="1"/>
            </p:cNvSpPr>
            <p:nvPr/>
          </p:nvSpPr>
          <p:spPr bwMode="auto">
            <a:xfrm>
              <a:off x="5134" y="1317"/>
              <a:ext cx="336" cy="32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tx1"/>
                  </a:solidFill>
                  <a:effectLst/>
                </a:rPr>
                <a:t>C</a:t>
              </a:r>
            </a:p>
          </p:txBody>
        </p:sp>
        <p:sp>
          <p:nvSpPr>
            <p:cNvPr id="84043" name="Line 75"/>
            <p:cNvSpPr>
              <a:spLocks noChangeShapeType="1"/>
            </p:cNvSpPr>
            <p:nvPr/>
          </p:nvSpPr>
          <p:spPr bwMode="auto">
            <a:xfrm flipV="1">
              <a:off x="4111" y="2446"/>
              <a:ext cx="0" cy="63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84044" name="Text Box 76"/>
          <p:cNvSpPr txBox="1">
            <a:spLocks noChangeArrowheads="1"/>
          </p:cNvSpPr>
          <p:nvPr/>
        </p:nvSpPr>
        <p:spPr bwMode="auto">
          <a:xfrm>
            <a:off x="401638" y="5373688"/>
            <a:ext cx="3527425" cy="94615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chemeClr val="tx2"/>
                </a:solidFill>
                <a:effectLst/>
              </a:rPr>
              <a:t>   </a:t>
            </a:r>
            <a:r>
              <a:rPr lang="en-US" altLang="zh-CN" sz="2800" b="1">
                <a:solidFill>
                  <a:schemeClr val="tx1"/>
                </a:solidFill>
                <a:effectLst/>
              </a:rPr>
              <a:t> </a:t>
            </a:r>
            <a:r>
              <a:rPr lang="zh-CN" altLang="en-US" sz="2800" b="1">
                <a:solidFill>
                  <a:schemeClr val="tx1"/>
                </a:solidFill>
                <a:effectLst/>
              </a:rPr>
              <a:t>晶体管的</a:t>
            </a:r>
            <a:r>
              <a:rPr lang="en-US" altLang="zh-CN" sz="2800" b="1">
                <a:solidFill>
                  <a:schemeClr val="tx1"/>
                </a:solidFill>
                <a:effectLst/>
              </a:rPr>
              <a:t>B</a:t>
            </a:r>
            <a:r>
              <a:rPr lang="zh-CN" altLang="en-US" sz="2800" b="1">
                <a:solidFill>
                  <a:schemeClr val="tx1"/>
                </a:solidFill>
                <a:effectLst/>
              </a:rPr>
              <a:t>、</a:t>
            </a:r>
            <a:r>
              <a:rPr lang="en-US" altLang="zh-CN" sz="2800" b="1">
                <a:solidFill>
                  <a:schemeClr val="tx1"/>
                </a:solidFill>
                <a:effectLst/>
              </a:rPr>
              <a:t>E</a:t>
            </a:r>
            <a:r>
              <a:rPr lang="zh-CN" altLang="en-US" sz="2800" b="1">
                <a:solidFill>
                  <a:schemeClr val="tx1"/>
                </a:solidFill>
                <a:effectLst/>
              </a:rPr>
              <a:t>之间可用</a:t>
            </a:r>
            <a:r>
              <a:rPr lang="en-US" altLang="zh-CN" sz="2800" b="1" i="1">
                <a:solidFill>
                  <a:schemeClr val="tx1"/>
                </a:solidFill>
                <a:effectLst/>
              </a:rPr>
              <a:t>r</a:t>
            </a:r>
            <a:r>
              <a:rPr lang="en-US" altLang="zh-CN" sz="2800" b="1" baseline="-25000">
                <a:solidFill>
                  <a:schemeClr val="tx1"/>
                </a:solidFill>
                <a:effectLst/>
              </a:rPr>
              <a:t>be</a:t>
            </a:r>
            <a:r>
              <a:rPr lang="zh-CN" altLang="en-US" sz="2800" b="1">
                <a:solidFill>
                  <a:schemeClr val="tx1"/>
                </a:solidFill>
                <a:effectLst/>
              </a:rPr>
              <a:t>等效代替。</a:t>
            </a:r>
          </a:p>
        </p:txBody>
      </p:sp>
      <p:sp>
        <p:nvSpPr>
          <p:cNvPr id="84045" name="Text Box 77"/>
          <p:cNvSpPr txBox="1">
            <a:spLocks noChangeArrowheads="1"/>
          </p:cNvSpPr>
          <p:nvPr/>
        </p:nvSpPr>
        <p:spPr bwMode="auto">
          <a:xfrm>
            <a:off x="4237038" y="5316538"/>
            <a:ext cx="4638675" cy="94615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chemeClr val="tx2"/>
                </a:solidFill>
                <a:effectLst/>
              </a:rPr>
              <a:t>    </a:t>
            </a:r>
            <a:r>
              <a:rPr lang="zh-CN" altLang="en-US" sz="2800" b="1">
                <a:solidFill>
                  <a:schemeClr val="tx1"/>
                </a:solidFill>
                <a:effectLst/>
              </a:rPr>
              <a:t>晶体管的</a:t>
            </a:r>
            <a:r>
              <a:rPr lang="en-US" altLang="zh-CN" sz="2800" b="1">
                <a:solidFill>
                  <a:schemeClr val="tx1"/>
                </a:solidFill>
                <a:effectLst/>
              </a:rPr>
              <a:t>C</a:t>
            </a:r>
            <a:r>
              <a:rPr lang="zh-CN" altLang="en-US" sz="2800" b="1">
                <a:solidFill>
                  <a:schemeClr val="tx1"/>
                </a:solidFill>
                <a:effectLst/>
              </a:rPr>
              <a:t>、</a:t>
            </a:r>
            <a:r>
              <a:rPr lang="en-US" altLang="zh-CN" sz="2800" b="1">
                <a:solidFill>
                  <a:schemeClr val="tx1"/>
                </a:solidFill>
                <a:effectLst/>
              </a:rPr>
              <a:t>E</a:t>
            </a:r>
            <a:r>
              <a:rPr lang="zh-CN" altLang="en-US" sz="2800" b="1">
                <a:solidFill>
                  <a:schemeClr val="tx1"/>
                </a:solidFill>
                <a:effectLst/>
              </a:rPr>
              <a:t>之间可用一受控电流源</a:t>
            </a:r>
            <a:r>
              <a:rPr lang="en-US" altLang="zh-CN" sz="2800" b="1" i="1">
                <a:solidFill>
                  <a:schemeClr val="tx1"/>
                </a:solidFill>
                <a:effectLst/>
              </a:rPr>
              <a:t>i</a:t>
            </a:r>
            <a:r>
              <a:rPr lang="en-US" altLang="zh-CN" sz="2800" b="1" baseline="-25000">
                <a:solidFill>
                  <a:schemeClr val="tx1"/>
                </a:solidFill>
                <a:effectLst/>
              </a:rPr>
              <a:t>c</a:t>
            </a:r>
            <a:r>
              <a:rPr lang="en-US" altLang="zh-CN" sz="2800" b="1">
                <a:solidFill>
                  <a:schemeClr val="tx1"/>
                </a:solidFill>
                <a:effectLst/>
              </a:rPr>
              <a:t>=</a:t>
            </a:r>
            <a:r>
              <a:rPr lang="en-US" altLang="zh-CN" sz="2800" b="1" i="1">
                <a:solidFill>
                  <a:schemeClr val="tx1"/>
                </a:solidFill>
                <a:effectLst/>
                <a:sym typeface="Symbol" panose="05050102010706020507" charset="0"/>
              </a:rPr>
              <a:t>i</a:t>
            </a:r>
            <a:r>
              <a:rPr lang="en-US" altLang="zh-CN" sz="2800" b="1" baseline="-25000">
                <a:solidFill>
                  <a:schemeClr val="tx1"/>
                </a:solidFill>
                <a:effectLst/>
              </a:rPr>
              <a:t>b</a:t>
            </a:r>
            <a:r>
              <a:rPr lang="zh-CN" altLang="en-US" sz="2800" b="1">
                <a:solidFill>
                  <a:schemeClr val="tx1"/>
                </a:solidFill>
                <a:effectLst/>
              </a:rPr>
              <a:t>等效代替。</a:t>
            </a:r>
          </a:p>
        </p:txBody>
      </p:sp>
    </p:spTree>
    <p:extLst>
      <p:ext uri="{BB962C8B-B14F-4D97-AF65-F5344CB8AC3E}">
        <p14:creationId xmlns:p14="http://schemas.microsoft.com/office/powerpoint/2010/main" val="213307037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4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3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3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4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4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84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84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84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840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840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840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840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93" grpId="0" animBg="1"/>
      <p:bldP spid="84002" grpId="0" autoUpdateAnimBg="0"/>
      <p:bldP spid="84003" grpId="0" animBg="1" autoUpdateAnimBg="0"/>
      <p:bldP spid="84004" grpId="0" animBg="1" autoUpdateAnimBg="0"/>
      <p:bldP spid="84005" grpId="0" animBg="1"/>
      <p:bldP spid="84022" grpId="0" animBg="1"/>
      <p:bldP spid="84044" grpId="0" autoUpdateAnimBg="0"/>
      <p:bldP spid="84045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2"/>
          <p:cNvSpPr txBox="1">
            <a:spLocks noChangeArrowheads="1"/>
          </p:cNvSpPr>
          <p:nvPr/>
        </p:nvSpPr>
        <p:spPr bwMode="auto">
          <a:xfrm>
            <a:off x="550863" y="533400"/>
            <a:ext cx="4706937" cy="519113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lIns="90000" tIns="46800" rIns="90000" bIns="46800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2.</a:t>
            </a:r>
            <a:r>
              <a:rPr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 </a:t>
            </a: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放大电路的微变等效电路</a:t>
            </a:r>
          </a:p>
        </p:txBody>
      </p:sp>
      <p:sp>
        <p:nvSpPr>
          <p:cNvPr id="84995" name="Rectangle 3"/>
          <p:cNvSpPr>
            <a:spLocks noChangeArrowheads="1"/>
          </p:cNvSpPr>
          <p:nvPr/>
        </p:nvSpPr>
        <p:spPr bwMode="auto">
          <a:xfrm>
            <a:off x="6327775" y="762000"/>
            <a:ext cx="833438" cy="2590800"/>
          </a:xfrm>
          <a:prstGeom prst="rect">
            <a:avLst/>
          </a:prstGeom>
          <a:noFill/>
          <a:ln w="28575">
            <a:solidFill>
              <a:srgbClr val="CC0066"/>
            </a:solidFill>
            <a:prstDash val="dash"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4996" name="Rectangle 4"/>
          <p:cNvSpPr>
            <a:spLocks noChangeArrowheads="1"/>
          </p:cNvSpPr>
          <p:nvPr/>
        </p:nvSpPr>
        <p:spPr bwMode="auto">
          <a:xfrm>
            <a:off x="2743200" y="3429000"/>
            <a:ext cx="1725613" cy="2438400"/>
          </a:xfrm>
          <a:prstGeom prst="rect">
            <a:avLst/>
          </a:prstGeom>
          <a:noFill/>
          <a:ln w="28575">
            <a:solidFill>
              <a:srgbClr val="CC0066"/>
            </a:solidFill>
            <a:prstDash val="dash"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4997" name="Text Box 5"/>
          <p:cNvSpPr txBox="1">
            <a:spLocks noChangeArrowheads="1"/>
          </p:cNvSpPr>
          <p:nvPr/>
        </p:nvSpPr>
        <p:spPr bwMode="auto">
          <a:xfrm>
            <a:off x="550686" y="1304736"/>
            <a:ext cx="3897313" cy="1818063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wrap="square" lIns="90000" tIns="46800" rIns="90000" bIns="46800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sz="2800" b="1" dirty="0" smtClean="0">
                <a:effectLst>
                  <a:outerShdw blurRad="38100" dist="38100" dir="2700000" algn="tl">
                    <a:srgbClr val="DDDDDD"/>
                  </a:outerShdw>
                </a:effectLst>
              </a:rPr>
              <a:t>将</a:t>
            </a:r>
            <a:r>
              <a:rPr lang="zh-CN" altLang="en-US" sz="2800" b="1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交流通路中的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DDDDDD"/>
                  </a:outerShdw>
                </a:effectLst>
              </a:rPr>
              <a:t>晶体管</a:t>
            </a:r>
            <a:r>
              <a:rPr lang="zh-CN" altLang="en-US" sz="2800" b="1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用晶体管微变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DDDDDD"/>
                  </a:outerShdw>
                </a:effectLst>
              </a:rPr>
              <a:t>等效电路</a:t>
            </a:r>
            <a:r>
              <a:rPr lang="zh-CN" altLang="en-US" sz="2800" b="1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代替即可得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DDDDDD"/>
                  </a:outerShdw>
                </a:effectLst>
              </a:rPr>
              <a:t>放大</a:t>
            </a:r>
            <a:r>
              <a:rPr lang="zh-CN" altLang="en-US" sz="2800" b="1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电路的微变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DDDDDD"/>
                  </a:outerShdw>
                </a:effectLst>
              </a:rPr>
              <a:t>等效电路</a:t>
            </a:r>
            <a:r>
              <a:rPr lang="zh-CN" altLang="en-US" sz="2800" b="1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。</a:t>
            </a:r>
          </a:p>
        </p:txBody>
      </p:sp>
      <p:grpSp>
        <p:nvGrpSpPr>
          <p:cNvPr id="2" name="Group 118"/>
          <p:cNvGrpSpPr/>
          <p:nvPr/>
        </p:nvGrpSpPr>
        <p:grpSpPr bwMode="auto">
          <a:xfrm>
            <a:off x="904875" y="3352800"/>
            <a:ext cx="5267325" cy="2608263"/>
            <a:chOff x="528" y="2112"/>
            <a:chExt cx="3318" cy="1643"/>
          </a:xfrm>
        </p:grpSpPr>
        <p:sp>
          <p:nvSpPr>
            <p:cNvPr id="29755" name="Text Box 7"/>
            <p:cNvSpPr txBox="1">
              <a:spLocks noChangeArrowheads="1"/>
            </p:cNvSpPr>
            <p:nvPr/>
          </p:nvSpPr>
          <p:spPr bwMode="auto">
            <a:xfrm>
              <a:off x="1617" y="2112"/>
              <a:ext cx="282" cy="288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>
                  <a:solidFill>
                    <a:srgbClr val="000099"/>
                  </a:solidFill>
                  <a:effectLst/>
                  <a:ea typeface="楷体_GB2312" charset="0"/>
                  <a:cs typeface="楷体_GB2312" charset="0"/>
                </a:rPr>
                <a:t>i</a:t>
              </a:r>
              <a:r>
                <a:rPr lang="en-US" altLang="zh-CN" b="1" baseline="-25000">
                  <a:solidFill>
                    <a:srgbClr val="000099"/>
                  </a:solidFill>
                  <a:effectLst/>
                  <a:ea typeface="楷体_GB2312" charset="0"/>
                  <a:cs typeface="楷体_GB2312" charset="0"/>
                </a:rPr>
                <a:t>b</a:t>
              </a:r>
              <a:endParaRPr lang="en-US" altLang="zh-CN" b="1">
                <a:solidFill>
                  <a:srgbClr val="000099"/>
                </a:solidFill>
                <a:effectLst/>
                <a:ea typeface="楷体_GB2312" charset="0"/>
                <a:cs typeface="楷体_GB2312" charset="0"/>
              </a:endParaRPr>
            </a:p>
          </p:txBody>
        </p:sp>
        <p:sp>
          <p:nvSpPr>
            <p:cNvPr id="29756" name="Text Box 8"/>
            <p:cNvSpPr txBox="1">
              <a:spLocks noChangeArrowheads="1"/>
            </p:cNvSpPr>
            <p:nvPr/>
          </p:nvSpPr>
          <p:spPr bwMode="auto">
            <a:xfrm>
              <a:off x="2493" y="2114"/>
              <a:ext cx="371" cy="288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>
                  <a:solidFill>
                    <a:srgbClr val="000099"/>
                  </a:solidFill>
                  <a:effectLst/>
                  <a:ea typeface="楷体_GB2312" charset="0"/>
                  <a:cs typeface="楷体_GB2312" charset="0"/>
                </a:rPr>
                <a:t>i</a:t>
              </a:r>
              <a:r>
                <a:rPr lang="en-US" altLang="zh-CN" b="1" baseline="-25000">
                  <a:solidFill>
                    <a:srgbClr val="000099"/>
                  </a:solidFill>
                  <a:effectLst/>
                  <a:ea typeface="楷体_GB2312" charset="0"/>
                  <a:cs typeface="楷体_GB2312" charset="0"/>
                </a:rPr>
                <a:t>c</a:t>
              </a:r>
              <a:endParaRPr lang="en-US" altLang="zh-CN" b="1">
                <a:solidFill>
                  <a:srgbClr val="000099"/>
                </a:solidFill>
                <a:effectLst/>
                <a:ea typeface="楷体_GB2312" charset="0"/>
                <a:cs typeface="楷体_GB2312" charset="0"/>
              </a:endParaRPr>
            </a:p>
          </p:txBody>
        </p:sp>
        <p:sp>
          <p:nvSpPr>
            <p:cNvPr id="29757" name="Text Box 9"/>
            <p:cNvSpPr txBox="1">
              <a:spLocks noChangeArrowheads="1"/>
            </p:cNvSpPr>
            <p:nvPr/>
          </p:nvSpPr>
          <p:spPr bwMode="auto">
            <a:xfrm>
              <a:off x="528" y="3155"/>
              <a:ext cx="458" cy="288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>
                  <a:solidFill>
                    <a:srgbClr val="000099"/>
                  </a:solidFill>
                  <a:effectLst/>
                  <a:ea typeface="楷体_GB2312" charset="0"/>
                  <a:cs typeface="楷体_GB2312" charset="0"/>
                </a:rPr>
                <a:t>e</a:t>
              </a:r>
              <a:r>
                <a:rPr lang="en-US" altLang="zh-CN" b="1" baseline="-25000">
                  <a:solidFill>
                    <a:srgbClr val="000099"/>
                  </a:solidFill>
                  <a:effectLst/>
                  <a:ea typeface="楷体_GB2312" charset="0"/>
                  <a:cs typeface="楷体_GB2312" charset="0"/>
                </a:rPr>
                <a:t>S</a:t>
              </a:r>
              <a:endParaRPr lang="en-US" altLang="zh-CN" b="1">
                <a:solidFill>
                  <a:srgbClr val="000099"/>
                </a:solidFill>
                <a:effectLst/>
                <a:ea typeface="楷体_GB2312" charset="0"/>
                <a:cs typeface="楷体_GB2312" charset="0"/>
              </a:endParaRPr>
            </a:p>
          </p:txBody>
        </p:sp>
        <p:sp>
          <p:nvSpPr>
            <p:cNvPr id="85002" name="Line 10"/>
            <p:cNvSpPr>
              <a:spLocks noChangeShapeType="1"/>
            </p:cNvSpPr>
            <p:nvPr/>
          </p:nvSpPr>
          <p:spPr bwMode="auto">
            <a:xfrm flipV="1">
              <a:off x="969" y="3631"/>
              <a:ext cx="245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5003" name="Line 11"/>
            <p:cNvSpPr>
              <a:spLocks noChangeShapeType="1"/>
            </p:cNvSpPr>
            <p:nvPr/>
          </p:nvSpPr>
          <p:spPr bwMode="auto">
            <a:xfrm flipH="1" flipV="1">
              <a:off x="2512" y="2470"/>
              <a:ext cx="0" cy="4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5004" name="Line 12"/>
            <p:cNvSpPr>
              <a:spLocks noChangeShapeType="1"/>
            </p:cNvSpPr>
            <p:nvPr/>
          </p:nvSpPr>
          <p:spPr bwMode="auto">
            <a:xfrm flipV="1">
              <a:off x="969" y="2488"/>
              <a:ext cx="96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29761" name="Group 13"/>
            <p:cNvGrpSpPr/>
            <p:nvPr/>
          </p:nvGrpSpPr>
          <p:grpSpPr bwMode="auto">
            <a:xfrm>
              <a:off x="2401" y="2881"/>
              <a:ext cx="222" cy="313"/>
              <a:chOff x="4164" y="1968"/>
              <a:chExt cx="264" cy="420"/>
            </a:xfrm>
          </p:grpSpPr>
          <p:sp>
            <p:nvSpPr>
              <p:cNvPr id="85006" name="AutoShape 14"/>
              <p:cNvSpPr>
                <a:spLocks noChangeArrowheads="1"/>
              </p:cNvSpPr>
              <p:nvPr/>
            </p:nvSpPr>
            <p:spPr bwMode="auto">
              <a:xfrm>
                <a:off x="4164" y="1968"/>
                <a:ext cx="264" cy="420"/>
              </a:xfrm>
              <a:prstGeom prst="diamond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5007" name="Line 15"/>
              <p:cNvSpPr>
                <a:spLocks noChangeShapeType="1"/>
              </p:cNvSpPr>
              <p:nvPr/>
            </p:nvSpPr>
            <p:spPr bwMode="auto">
              <a:xfrm>
                <a:off x="4176" y="2184"/>
                <a:ext cx="25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85008" name="Line 16"/>
            <p:cNvSpPr>
              <a:spLocks noChangeShapeType="1"/>
            </p:cNvSpPr>
            <p:nvPr/>
          </p:nvSpPr>
          <p:spPr bwMode="auto">
            <a:xfrm flipV="1">
              <a:off x="1926" y="2474"/>
              <a:ext cx="0" cy="45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5009" name="Rectangle 17"/>
            <p:cNvSpPr>
              <a:spLocks noChangeArrowheads="1"/>
            </p:cNvSpPr>
            <p:nvPr/>
          </p:nvSpPr>
          <p:spPr bwMode="auto">
            <a:xfrm>
              <a:off x="1874" y="2917"/>
              <a:ext cx="98" cy="27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5010" name="Line 18"/>
            <p:cNvSpPr>
              <a:spLocks noChangeShapeType="1"/>
            </p:cNvSpPr>
            <p:nvPr/>
          </p:nvSpPr>
          <p:spPr bwMode="auto">
            <a:xfrm>
              <a:off x="2505" y="2457"/>
              <a:ext cx="9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5011" name="Line 19"/>
            <p:cNvSpPr>
              <a:spLocks noChangeShapeType="1"/>
            </p:cNvSpPr>
            <p:nvPr/>
          </p:nvSpPr>
          <p:spPr bwMode="auto">
            <a:xfrm flipV="1">
              <a:off x="2993" y="2470"/>
              <a:ext cx="0" cy="44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5012" name="Rectangle 20"/>
            <p:cNvSpPr>
              <a:spLocks noChangeArrowheads="1"/>
            </p:cNvSpPr>
            <p:nvPr/>
          </p:nvSpPr>
          <p:spPr bwMode="auto">
            <a:xfrm>
              <a:off x="2941" y="2917"/>
              <a:ext cx="98" cy="27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767" name="Text Box 21"/>
            <p:cNvSpPr txBox="1">
              <a:spLocks noChangeArrowheads="1"/>
            </p:cNvSpPr>
            <p:nvPr/>
          </p:nvSpPr>
          <p:spPr bwMode="auto">
            <a:xfrm>
              <a:off x="1884" y="2887"/>
              <a:ext cx="473" cy="288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effectLst/>
                  <a:ea typeface="楷体_GB2312" charset="0"/>
                  <a:cs typeface="楷体_GB2312" charset="0"/>
                </a:rPr>
                <a:t>r</a:t>
              </a:r>
              <a:r>
                <a:rPr lang="en-US" altLang="zh-CN" b="1" baseline="-25000">
                  <a:effectLst/>
                  <a:ea typeface="楷体_GB2312" charset="0"/>
                  <a:cs typeface="楷体_GB2312" charset="0"/>
                </a:rPr>
                <a:t>be</a:t>
              </a:r>
              <a:endParaRPr lang="en-US" altLang="zh-CN" b="1">
                <a:effectLst/>
                <a:ea typeface="楷体_GB2312" charset="0"/>
                <a:cs typeface="楷体_GB2312" charset="0"/>
              </a:endParaRPr>
            </a:p>
          </p:txBody>
        </p:sp>
        <p:sp>
          <p:nvSpPr>
            <p:cNvPr id="85014" name="Line 22"/>
            <p:cNvSpPr>
              <a:spLocks noChangeShapeType="1"/>
            </p:cNvSpPr>
            <p:nvPr/>
          </p:nvSpPr>
          <p:spPr bwMode="auto">
            <a:xfrm>
              <a:off x="2357" y="2917"/>
              <a:ext cx="0" cy="30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sm" len="med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769" name="Text Box 23"/>
            <p:cNvSpPr txBox="1">
              <a:spLocks noChangeArrowheads="1"/>
            </p:cNvSpPr>
            <p:nvPr/>
          </p:nvSpPr>
          <p:spPr bwMode="auto">
            <a:xfrm>
              <a:off x="2154" y="2635"/>
              <a:ext cx="572" cy="288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>
                  <a:effectLst/>
                  <a:ea typeface="楷体_GB2312" charset="0"/>
                  <a:cs typeface="楷体_GB2312" charset="0"/>
                  <a:sym typeface="Symbol" panose="05050102010706020507" charset="0"/>
                </a:rPr>
                <a:t>i</a:t>
              </a:r>
              <a:r>
                <a:rPr lang="en-US" altLang="zh-CN" b="1" baseline="-25000">
                  <a:effectLst/>
                  <a:ea typeface="楷体_GB2312" charset="0"/>
                  <a:cs typeface="楷体_GB2312" charset="0"/>
                  <a:sym typeface="Symbol" panose="05050102010706020507" charset="0"/>
                </a:rPr>
                <a:t>b</a:t>
              </a:r>
              <a:endParaRPr lang="en-US" altLang="zh-CN" b="1">
                <a:effectLst/>
                <a:ea typeface="楷体_GB2312" charset="0"/>
                <a:cs typeface="楷体_GB2312" charset="0"/>
              </a:endParaRPr>
            </a:p>
          </p:txBody>
        </p:sp>
        <p:sp>
          <p:nvSpPr>
            <p:cNvPr id="85016" name="Line 24"/>
            <p:cNvSpPr>
              <a:spLocks noChangeShapeType="1"/>
            </p:cNvSpPr>
            <p:nvPr/>
          </p:nvSpPr>
          <p:spPr bwMode="auto">
            <a:xfrm flipV="1">
              <a:off x="1619" y="2416"/>
              <a:ext cx="299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sm" len="med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771" name="Text Box 25"/>
            <p:cNvSpPr txBox="1">
              <a:spLocks noChangeArrowheads="1"/>
            </p:cNvSpPr>
            <p:nvPr/>
          </p:nvSpPr>
          <p:spPr bwMode="auto">
            <a:xfrm>
              <a:off x="2579" y="2919"/>
              <a:ext cx="683" cy="288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b="1">
                <a:effectLst/>
                <a:ea typeface="楷体_GB2312" charset="0"/>
                <a:cs typeface="楷体_GB2312" charset="0"/>
              </a:endParaRPr>
            </a:p>
          </p:txBody>
        </p:sp>
        <p:sp>
          <p:nvSpPr>
            <p:cNvPr id="85018" name="Line 26"/>
            <p:cNvSpPr>
              <a:spLocks noChangeShapeType="1"/>
            </p:cNvSpPr>
            <p:nvPr/>
          </p:nvSpPr>
          <p:spPr bwMode="auto">
            <a:xfrm flipH="1">
              <a:off x="2465" y="2403"/>
              <a:ext cx="30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sm" len="med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773" name="Text Box 27"/>
            <p:cNvSpPr txBox="1">
              <a:spLocks noChangeArrowheads="1"/>
            </p:cNvSpPr>
            <p:nvPr/>
          </p:nvSpPr>
          <p:spPr bwMode="auto">
            <a:xfrm>
              <a:off x="1434" y="2879"/>
              <a:ext cx="503" cy="288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>
                  <a:effectLst/>
                  <a:ea typeface="楷体_GB2312" charset="0"/>
                  <a:cs typeface="楷体_GB2312" charset="0"/>
                </a:rPr>
                <a:t>R</a:t>
              </a:r>
              <a:r>
                <a:rPr lang="en-US" altLang="zh-CN" b="1" baseline="-25000">
                  <a:effectLst/>
                  <a:ea typeface="楷体_GB2312" charset="0"/>
                  <a:cs typeface="楷体_GB2312" charset="0"/>
                </a:rPr>
                <a:t>B</a:t>
              </a:r>
              <a:endParaRPr lang="en-US" altLang="zh-CN" b="1">
                <a:effectLst/>
                <a:ea typeface="楷体_GB2312" charset="0"/>
                <a:cs typeface="楷体_GB2312" charset="0"/>
              </a:endParaRPr>
            </a:p>
          </p:txBody>
        </p:sp>
        <p:sp>
          <p:nvSpPr>
            <p:cNvPr id="85020" name="Line 28"/>
            <p:cNvSpPr>
              <a:spLocks noChangeShapeType="1"/>
            </p:cNvSpPr>
            <p:nvPr/>
          </p:nvSpPr>
          <p:spPr bwMode="auto">
            <a:xfrm flipV="1">
              <a:off x="3419" y="2448"/>
              <a:ext cx="0" cy="4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5021" name="Rectangle 29"/>
            <p:cNvSpPr>
              <a:spLocks noChangeArrowheads="1"/>
            </p:cNvSpPr>
            <p:nvPr/>
          </p:nvSpPr>
          <p:spPr bwMode="auto">
            <a:xfrm>
              <a:off x="3370" y="2894"/>
              <a:ext cx="98" cy="27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776" name="Text Box 30"/>
            <p:cNvSpPr txBox="1">
              <a:spLocks noChangeArrowheads="1"/>
            </p:cNvSpPr>
            <p:nvPr/>
          </p:nvSpPr>
          <p:spPr bwMode="auto">
            <a:xfrm>
              <a:off x="2554" y="2894"/>
              <a:ext cx="488" cy="288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>
                  <a:effectLst/>
                  <a:ea typeface="楷体_GB2312" charset="0"/>
                  <a:cs typeface="楷体_GB2312" charset="0"/>
                </a:rPr>
                <a:t>R</a:t>
              </a:r>
              <a:r>
                <a:rPr lang="en-US" altLang="zh-CN" b="1" baseline="-25000">
                  <a:effectLst/>
                  <a:ea typeface="楷体_GB2312" charset="0"/>
                  <a:cs typeface="楷体_GB2312" charset="0"/>
                </a:rPr>
                <a:t>C</a:t>
              </a:r>
              <a:endParaRPr lang="en-US" altLang="zh-CN" b="1">
                <a:effectLst/>
                <a:ea typeface="楷体_GB2312" charset="0"/>
                <a:cs typeface="楷体_GB2312" charset="0"/>
              </a:endParaRPr>
            </a:p>
          </p:txBody>
        </p:sp>
        <p:sp>
          <p:nvSpPr>
            <p:cNvPr id="29777" name="Text Box 31"/>
            <p:cNvSpPr txBox="1">
              <a:spLocks noChangeArrowheads="1"/>
            </p:cNvSpPr>
            <p:nvPr/>
          </p:nvSpPr>
          <p:spPr bwMode="auto">
            <a:xfrm>
              <a:off x="2963" y="2879"/>
              <a:ext cx="548" cy="288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>
                  <a:effectLst/>
                  <a:ea typeface="楷体_GB2312" charset="0"/>
                  <a:cs typeface="楷体_GB2312" charset="0"/>
                </a:rPr>
                <a:t>R</a:t>
              </a:r>
              <a:r>
                <a:rPr lang="en-US" altLang="zh-CN" b="1" baseline="-25000">
                  <a:effectLst/>
                  <a:ea typeface="楷体_GB2312" charset="0"/>
                  <a:cs typeface="楷体_GB2312" charset="0"/>
                </a:rPr>
                <a:t>L</a:t>
              </a:r>
              <a:endParaRPr lang="en-US" altLang="zh-CN" b="1">
                <a:effectLst/>
                <a:ea typeface="楷体_GB2312" charset="0"/>
                <a:cs typeface="楷体_GB2312" charset="0"/>
              </a:endParaRPr>
            </a:p>
          </p:txBody>
        </p:sp>
        <p:sp>
          <p:nvSpPr>
            <p:cNvPr id="29778" name="Text Box 32"/>
            <p:cNvSpPr txBox="1">
              <a:spLocks noChangeArrowheads="1"/>
            </p:cNvSpPr>
            <p:nvPr/>
          </p:nvSpPr>
          <p:spPr bwMode="auto">
            <a:xfrm>
              <a:off x="2293" y="3366"/>
              <a:ext cx="241" cy="287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2E1FE9"/>
                  </a:solidFill>
                  <a:effectLst/>
                  <a:ea typeface="楷体_GB2312" charset="0"/>
                  <a:cs typeface="楷体_GB2312" charset="0"/>
                </a:rPr>
                <a:t>E</a:t>
              </a:r>
            </a:p>
          </p:txBody>
        </p:sp>
        <p:sp>
          <p:nvSpPr>
            <p:cNvPr id="29779" name="Text Box 33"/>
            <p:cNvSpPr txBox="1">
              <a:spLocks noChangeArrowheads="1"/>
            </p:cNvSpPr>
            <p:nvPr/>
          </p:nvSpPr>
          <p:spPr bwMode="auto">
            <a:xfrm>
              <a:off x="1383" y="2230"/>
              <a:ext cx="242" cy="288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2E1FE9"/>
                  </a:solidFill>
                  <a:effectLst/>
                  <a:ea typeface="楷体_GB2312" charset="0"/>
                  <a:cs typeface="楷体_GB2312" charset="0"/>
                </a:rPr>
                <a:t>B</a:t>
              </a:r>
            </a:p>
          </p:txBody>
        </p:sp>
        <p:sp>
          <p:nvSpPr>
            <p:cNvPr id="29780" name="Text Box 34"/>
            <p:cNvSpPr txBox="1">
              <a:spLocks noChangeArrowheads="1"/>
            </p:cNvSpPr>
            <p:nvPr/>
          </p:nvSpPr>
          <p:spPr bwMode="auto">
            <a:xfrm>
              <a:off x="2719" y="2204"/>
              <a:ext cx="240" cy="287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2E1FE9"/>
                  </a:solidFill>
                  <a:effectLst/>
                  <a:ea typeface="楷体_GB2312" charset="0"/>
                  <a:cs typeface="楷体_GB2312" charset="0"/>
                </a:rPr>
                <a:t>C</a:t>
              </a:r>
            </a:p>
          </p:txBody>
        </p:sp>
        <p:sp>
          <p:nvSpPr>
            <p:cNvPr id="85027" name="Line 35"/>
            <p:cNvSpPr>
              <a:spLocks noChangeShapeType="1"/>
            </p:cNvSpPr>
            <p:nvPr/>
          </p:nvSpPr>
          <p:spPr bwMode="auto">
            <a:xfrm flipV="1">
              <a:off x="1500" y="2479"/>
              <a:ext cx="0" cy="4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782" name="Text Box 36"/>
            <p:cNvSpPr txBox="1">
              <a:spLocks noChangeArrowheads="1"/>
            </p:cNvSpPr>
            <p:nvPr/>
          </p:nvSpPr>
          <p:spPr bwMode="auto">
            <a:xfrm>
              <a:off x="1088" y="2871"/>
              <a:ext cx="362" cy="327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000099"/>
                  </a:solidFill>
                  <a:effectLst/>
                  <a:ea typeface="楷体_GB2312" charset="0"/>
                  <a:cs typeface="楷体_GB2312" charset="0"/>
                </a:rPr>
                <a:t>u</a:t>
              </a:r>
              <a:r>
                <a:rPr lang="en-US" altLang="zh-CN" sz="2800" b="1" baseline="-25000">
                  <a:solidFill>
                    <a:srgbClr val="000099"/>
                  </a:solidFill>
                  <a:effectLst/>
                  <a:ea typeface="楷体_GB2312" charset="0"/>
                  <a:cs typeface="楷体_GB2312" charset="0"/>
                </a:rPr>
                <a:t>i</a:t>
              </a:r>
              <a:endParaRPr lang="en-US" altLang="zh-CN" sz="2800" b="1">
                <a:solidFill>
                  <a:srgbClr val="000099"/>
                </a:solidFill>
                <a:effectLst/>
                <a:ea typeface="楷体_GB2312" charset="0"/>
                <a:cs typeface="楷体_GB2312" charset="0"/>
              </a:endParaRPr>
            </a:p>
          </p:txBody>
        </p:sp>
        <p:sp>
          <p:nvSpPr>
            <p:cNvPr id="29783" name="Text Box 37" descr="新闻纸"/>
            <p:cNvSpPr txBox="1">
              <a:spLocks noChangeArrowheads="1"/>
            </p:cNvSpPr>
            <p:nvPr/>
          </p:nvSpPr>
          <p:spPr bwMode="auto">
            <a:xfrm>
              <a:off x="1096" y="2464"/>
              <a:ext cx="323" cy="287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  <a:effectLst/>
                  <a:latin typeface="宋体" panose="02010600030101010101" pitchFamily="2" charset="-122"/>
                </a:rPr>
                <a:t>+</a:t>
              </a:r>
            </a:p>
          </p:txBody>
        </p:sp>
        <p:sp>
          <p:nvSpPr>
            <p:cNvPr id="29784" name="Text Box 38" descr="新闻纸"/>
            <p:cNvSpPr txBox="1">
              <a:spLocks noChangeArrowheads="1"/>
            </p:cNvSpPr>
            <p:nvPr/>
          </p:nvSpPr>
          <p:spPr bwMode="auto">
            <a:xfrm>
              <a:off x="1086" y="3387"/>
              <a:ext cx="322" cy="288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  <a:effectLst/>
                  <a:latin typeface="宋体" panose="02010600030101010101" pitchFamily="2" charset="-122"/>
                </a:rPr>
                <a:t>-</a:t>
              </a:r>
            </a:p>
          </p:txBody>
        </p:sp>
        <p:sp>
          <p:nvSpPr>
            <p:cNvPr id="85031" name="Rectangle 39"/>
            <p:cNvSpPr>
              <a:spLocks noChangeArrowheads="1"/>
            </p:cNvSpPr>
            <p:nvPr/>
          </p:nvSpPr>
          <p:spPr bwMode="auto">
            <a:xfrm>
              <a:off x="1451" y="2890"/>
              <a:ext cx="99" cy="27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29786" name="Group 40"/>
            <p:cNvGrpSpPr/>
            <p:nvPr/>
          </p:nvGrpSpPr>
          <p:grpSpPr bwMode="auto">
            <a:xfrm>
              <a:off x="3481" y="2514"/>
              <a:ext cx="365" cy="982"/>
              <a:chOff x="4316" y="1859"/>
              <a:chExt cx="436" cy="1319"/>
            </a:xfrm>
          </p:grpSpPr>
          <p:sp>
            <p:nvSpPr>
              <p:cNvPr id="29805" name="Text Box 41"/>
              <p:cNvSpPr txBox="1">
                <a:spLocks noChangeArrowheads="1"/>
              </p:cNvSpPr>
              <p:nvPr/>
            </p:nvSpPr>
            <p:spPr bwMode="auto">
              <a:xfrm>
                <a:off x="4319" y="2311"/>
                <a:ext cx="433" cy="3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6800" rIns="90000" bIns="46800"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 i="1">
                    <a:solidFill>
                      <a:srgbClr val="000099"/>
                    </a:solidFill>
                    <a:effectLst/>
                    <a:ea typeface="楷体_GB2312" charset="0"/>
                    <a:cs typeface="楷体_GB2312" charset="0"/>
                  </a:rPr>
                  <a:t>u</a:t>
                </a:r>
                <a:r>
                  <a:rPr lang="en-US" altLang="zh-CN" b="1" baseline="-25000">
                    <a:solidFill>
                      <a:srgbClr val="000099"/>
                    </a:solidFill>
                    <a:effectLst/>
                    <a:ea typeface="楷体_GB2312" charset="0"/>
                    <a:cs typeface="楷体_GB2312" charset="0"/>
                  </a:rPr>
                  <a:t>o</a:t>
                </a:r>
                <a:endParaRPr lang="en-US" altLang="zh-CN" b="1">
                  <a:solidFill>
                    <a:srgbClr val="000099"/>
                  </a:solidFill>
                  <a:effectLst/>
                  <a:ea typeface="楷体_GB2312" charset="0"/>
                  <a:cs typeface="楷体_GB2312" charset="0"/>
                </a:endParaRPr>
              </a:p>
            </p:txBody>
          </p:sp>
          <p:sp>
            <p:nvSpPr>
              <p:cNvPr id="29806" name="Rectangle 42" descr="新闻纸"/>
              <p:cNvSpPr>
                <a:spLocks noChangeArrowheads="1"/>
              </p:cNvSpPr>
              <p:nvPr/>
            </p:nvSpPr>
            <p:spPr bwMode="auto">
              <a:xfrm>
                <a:off x="4316" y="1859"/>
                <a:ext cx="252" cy="3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b="1">
                    <a:solidFill>
                      <a:srgbClr val="FF0000"/>
                    </a:solidFill>
                    <a:effectLst/>
                    <a:latin typeface="宋体" panose="02010600030101010101" pitchFamily="2" charset="-122"/>
                  </a:rPr>
                  <a:t>+</a:t>
                </a:r>
              </a:p>
            </p:txBody>
          </p:sp>
          <p:sp>
            <p:nvSpPr>
              <p:cNvPr id="29807" name="Rectangle 43" descr="新闻纸"/>
              <p:cNvSpPr>
                <a:spLocks noChangeArrowheads="1"/>
              </p:cNvSpPr>
              <p:nvPr/>
            </p:nvSpPr>
            <p:spPr bwMode="auto">
              <a:xfrm>
                <a:off x="4316" y="2791"/>
                <a:ext cx="252" cy="3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b="1">
                    <a:solidFill>
                      <a:srgbClr val="FF0000"/>
                    </a:solidFill>
                    <a:effectLst/>
                    <a:latin typeface="宋体" panose="02010600030101010101" pitchFamily="2" charset="-122"/>
                  </a:rPr>
                  <a:t>-</a:t>
                </a:r>
              </a:p>
            </p:txBody>
          </p:sp>
        </p:grpSp>
        <p:grpSp>
          <p:nvGrpSpPr>
            <p:cNvPr id="29787" name="Group 44"/>
            <p:cNvGrpSpPr/>
            <p:nvPr/>
          </p:nvGrpSpPr>
          <p:grpSpPr bwMode="auto">
            <a:xfrm>
              <a:off x="2442" y="3615"/>
              <a:ext cx="197" cy="140"/>
              <a:chOff x="6645" y="4036"/>
              <a:chExt cx="198" cy="188"/>
            </a:xfrm>
          </p:grpSpPr>
          <p:sp>
            <p:nvSpPr>
              <p:cNvPr id="85037" name="Line 45"/>
              <p:cNvSpPr>
                <a:spLocks noChangeShapeType="1"/>
              </p:cNvSpPr>
              <p:nvPr/>
            </p:nvSpPr>
            <p:spPr bwMode="auto">
              <a:xfrm>
                <a:off x="6724" y="4036"/>
                <a:ext cx="0" cy="1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5038" name="Line 46"/>
              <p:cNvSpPr>
                <a:spLocks noChangeShapeType="1"/>
              </p:cNvSpPr>
              <p:nvPr/>
            </p:nvSpPr>
            <p:spPr bwMode="auto">
              <a:xfrm>
                <a:off x="6645" y="4224"/>
                <a:ext cx="19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85039" name="Line 47"/>
            <p:cNvSpPr>
              <a:spLocks noChangeShapeType="1"/>
            </p:cNvSpPr>
            <p:nvPr/>
          </p:nvSpPr>
          <p:spPr bwMode="auto">
            <a:xfrm flipH="1" flipV="1">
              <a:off x="3424" y="3168"/>
              <a:ext cx="0" cy="4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5040" name="Line 48"/>
            <p:cNvSpPr>
              <a:spLocks noChangeShapeType="1"/>
            </p:cNvSpPr>
            <p:nvPr/>
          </p:nvSpPr>
          <p:spPr bwMode="auto">
            <a:xfrm flipV="1">
              <a:off x="2991" y="3197"/>
              <a:ext cx="0" cy="43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5041" name="Line 49"/>
            <p:cNvSpPr>
              <a:spLocks noChangeShapeType="1"/>
            </p:cNvSpPr>
            <p:nvPr/>
          </p:nvSpPr>
          <p:spPr bwMode="auto">
            <a:xfrm flipV="1">
              <a:off x="1920" y="3197"/>
              <a:ext cx="0" cy="43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5042" name="Line 50"/>
            <p:cNvSpPr>
              <a:spLocks noChangeShapeType="1"/>
            </p:cNvSpPr>
            <p:nvPr/>
          </p:nvSpPr>
          <p:spPr bwMode="auto">
            <a:xfrm flipV="1">
              <a:off x="1500" y="3160"/>
              <a:ext cx="0" cy="4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5043" name="Line 51"/>
            <p:cNvSpPr>
              <a:spLocks noChangeShapeType="1"/>
            </p:cNvSpPr>
            <p:nvPr/>
          </p:nvSpPr>
          <p:spPr bwMode="auto">
            <a:xfrm flipH="1" flipV="1">
              <a:off x="2516" y="3196"/>
              <a:ext cx="3" cy="41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5044" name="Line 52"/>
            <p:cNvSpPr>
              <a:spLocks noChangeShapeType="1"/>
            </p:cNvSpPr>
            <p:nvPr/>
          </p:nvSpPr>
          <p:spPr bwMode="auto">
            <a:xfrm flipH="1">
              <a:off x="972" y="2945"/>
              <a:ext cx="0" cy="7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5045" name="Rectangle 53"/>
            <p:cNvSpPr>
              <a:spLocks noChangeArrowheads="1"/>
            </p:cNvSpPr>
            <p:nvPr/>
          </p:nvSpPr>
          <p:spPr bwMode="auto">
            <a:xfrm>
              <a:off x="933" y="2699"/>
              <a:ext cx="84" cy="25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5046" name="Line 54"/>
            <p:cNvSpPr>
              <a:spLocks noChangeShapeType="1"/>
            </p:cNvSpPr>
            <p:nvPr/>
          </p:nvSpPr>
          <p:spPr bwMode="auto">
            <a:xfrm flipH="1">
              <a:off x="972" y="2484"/>
              <a:ext cx="0" cy="21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5047" name="Oval 55"/>
            <p:cNvSpPr>
              <a:spLocks noChangeArrowheads="1"/>
            </p:cNvSpPr>
            <p:nvPr/>
          </p:nvSpPr>
          <p:spPr bwMode="auto">
            <a:xfrm>
              <a:off x="863" y="3235"/>
              <a:ext cx="208" cy="2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797" name="Rectangle 56" descr="新闻纸"/>
            <p:cNvSpPr>
              <a:spLocks noChangeArrowheads="1"/>
            </p:cNvSpPr>
            <p:nvPr/>
          </p:nvSpPr>
          <p:spPr bwMode="auto">
            <a:xfrm>
              <a:off x="749" y="2997"/>
              <a:ext cx="227" cy="326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effectLst/>
                  <a:latin typeface="宋体" panose="02010600030101010101" pitchFamily="2" charset="-122"/>
                </a:rPr>
                <a:t>+</a:t>
              </a:r>
            </a:p>
          </p:txBody>
        </p:sp>
        <p:sp>
          <p:nvSpPr>
            <p:cNvPr id="29798" name="Rectangle 57"/>
            <p:cNvSpPr>
              <a:spLocks noChangeArrowheads="1"/>
            </p:cNvSpPr>
            <p:nvPr/>
          </p:nvSpPr>
          <p:spPr bwMode="auto">
            <a:xfrm>
              <a:off x="738" y="3366"/>
              <a:ext cx="229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800" b="1">
                  <a:solidFill>
                    <a:srgbClr val="FF0000"/>
                  </a:solidFill>
                  <a:effectLst/>
                  <a:latin typeface="宋体" panose="02010600030101010101" pitchFamily="2" charset="-122"/>
                </a:rPr>
                <a:t>-</a:t>
              </a:r>
            </a:p>
          </p:txBody>
        </p:sp>
        <p:sp>
          <p:nvSpPr>
            <p:cNvPr id="29799" name="Text Box 58"/>
            <p:cNvSpPr txBox="1">
              <a:spLocks noChangeArrowheads="1"/>
            </p:cNvSpPr>
            <p:nvPr/>
          </p:nvSpPr>
          <p:spPr bwMode="auto">
            <a:xfrm>
              <a:off x="565" y="2655"/>
              <a:ext cx="458" cy="288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>
                  <a:effectLst/>
                  <a:ea typeface="楷体_GB2312" charset="0"/>
                  <a:cs typeface="楷体_GB2312" charset="0"/>
                </a:rPr>
                <a:t>R</a:t>
              </a:r>
              <a:r>
                <a:rPr lang="en-US" altLang="zh-CN" b="1" baseline="-25000">
                  <a:effectLst/>
                  <a:ea typeface="楷体_GB2312" charset="0"/>
                  <a:cs typeface="楷体_GB2312" charset="0"/>
                </a:rPr>
                <a:t>S</a:t>
              </a:r>
              <a:endParaRPr lang="en-US" altLang="zh-CN" b="1">
                <a:effectLst/>
                <a:ea typeface="楷体_GB2312" charset="0"/>
                <a:cs typeface="楷体_GB2312" charset="0"/>
              </a:endParaRPr>
            </a:p>
          </p:txBody>
        </p:sp>
        <p:sp>
          <p:nvSpPr>
            <p:cNvPr id="85051" name="Oval 59"/>
            <p:cNvSpPr>
              <a:spLocks noChangeArrowheads="1"/>
            </p:cNvSpPr>
            <p:nvPr/>
          </p:nvSpPr>
          <p:spPr bwMode="auto">
            <a:xfrm>
              <a:off x="2488" y="3595"/>
              <a:ext cx="60" cy="6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2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5052" name="Line 60"/>
            <p:cNvSpPr>
              <a:spLocks noChangeShapeType="1"/>
            </p:cNvSpPr>
            <p:nvPr/>
          </p:nvSpPr>
          <p:spPr bwMode="auto">
            <a:xfrm flipV="1">
              <a:off x="967" y="2422"/>
              <a:ext cx="30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sm" len="med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802" name="Rectangle 61"/>
            <p:cNvSpPr>
              <a:spLocks noChangeArrowheads="1"/>
            </p:cNvSpPr>
            <p:nvPr/>
          </p:nvSpPr>
          <p:spPr bwMode="auto">
            <a:xfrm>
              <a:off x="973" y="2118"/>
              <a:ext cx="205" cy="289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i="1">
                  <a:solidFill>
                    <a:srgbClr val="000099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i</a:t>
              </a:r>
              <a:r>
                <a:rPr lang="en-US" altLang="zh-CN" b="1" baseline="-25000">
                  <a:solidFill>
                    <a:srgbClr val="000099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i</a:t>
              </a:r>
            </a:p>
          </p:txBody>
        </p:sp>
      </p:grpSp>
      <p:sp>
        <p:nvSpPr>
          <p:cNvPr id="85054" name="Text Box 62"/>
          <p:cNvSpPr txBox="1">
            <a:spLocks noChangeArrowheads="1"/>
          </p:cNvSpPr>
          <p:nvPr/>
        </p:nvSpPr>
        <p:spPr bwMode="auto">
          <a:xfrm>
            <a:off x="5943600" y="3429000"/>
            <a:ext cx="1524000" cy="457200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交流通路</a:t>
            </a:r>
          </a:p>
        </p:txBody>
      </p:sp>
      <p:sp>
        <p:nvSpPr>
          <p:cNvPr id="85055" name="Text Box 63"/>
          <p:cNvSpPr txBox="1">
            <a:spLocks noChangeArrowheads="1"/>
          </p:cNvSpPr>
          <p:nvPr/>
        </p:nvSpPr>
        <p:spPr bwMode="auto">
          <a:xfrm>
            <a:off x="2590800" y="6019800"/>
            <a:ext cx="2259013" cy="457200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lIns="90000" tIns="46800" rIns="90000" bIns="46800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微变等效电路</a:t>
            </a:r>
          </a:p>
        </p:txBody>
      </p:sp>
      <p:sp>
        <p:nvSpPr>
          <p:cNvPr id="85059" name="AutoShape 67"/>
          <p:cNvSpPr>
            <a:spLocks noChangeArrowheads="1"/>
          </p:cNvSpPr>
          <p:nvPr/>
        </p:nvSpPr>
        <p:spPr bwMode="auto">
          <a:xfrm rot="8318427">
            <a:off x="6248400" y="4181475"/>
            <a:ext cx="2038350" cy="779463"/>
          </a:xfrm>
          <a:prstGeom prst="curvedDownArrow">
            <a:avLst>
              <a:gd name="adj1" fmla="val 52301"/>
              <a:gd name="adj2" fmla="val 104603"/>
              <a:gd name="adj3" fmla="val 33333"/>
            </a:avLst>
          </a:prstGeom>
          <a:gradFill rotWithShape="0">
            <a:gsLst>
              <a:gs pos="0">
                <a:srgbClr val="66FF33"/>
              </a:gs>
              <a:gs pos="100000">
                <a:srgbClr val="4DC04D"/>
              </a:gs>
            </a:gsLst>
            <a:lin ang="0" scaled="1"/>
          </a:gradFill>
          <a:ln w="38100">
            <a:solidFill>
              <a:srgbClr val="005C00"/>
            </a:solidFill>
            <a:miter lim="800000"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zh-CN" altLang="en-US"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9706" name="Group 117"/>
          <p:cNvGrpSpPr/>
          <p:nvPr/>
        </p:nvGrpSpPr>
        <p:grpSpPr bwMode="auto">
          <a:xfrm>
            <a:off x="4343400" y="693738"/>
            <a:ext cx="4344988" cy="2735262"/>
            <a:chOff x="2736" y="437"/>
            <a:chExt cx="2737" cy="1723"/>
          </a:xfrm>
        </p:grpSpPr>
        <p:sp>
          <p:nvSpPr>
            <p:cNvPr id="85061" name="Line 69"/>
            <p:cNvSpPr>
              <a:spLocks noChangeShapeType="1"/>
            </p:cNvSpPr>
            <p:nvPr/>
          </p:nvSpPr>
          <p:spPr bwMode="auto">
            <a:xfrm flipV="1">
              <a:off x="4637" y="1511"/>
              <a:ext cx="0" cy="52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708" name="Text Box 70"/>
            <p:cNvSpPr txBox="1">
              <a:spLocks noChangeArrowheads="1"/>
            </p:cNvSpPr>
            <p:nvPr/>
          </p:nvSpPr>
          <p:spPr bwMode="auto">
            <a:xfrm>
              <a:off x="3705" y="1470"/>
              <a:ext cx="456" cy="289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>
                  <a:effectLst/>
                  <a:ea typeface="楷体_GB2312" charset="0"/>
                  <a:cs typeface="楷体_GB2312" charset="0"/>
                </a:rPr>
                <a:t>R</a:t>
              </a:r>
              <a:r>
                <a:rPr lang="en-US" altLang="zh-CN" b="1" baseline="-25000">
                  <a:effectLst/>
                  <a:ea typeface="楷体_GB2312" charset="0"/>
                  <a:cs typeface="楷体_GB2312" charset="0"/>
                </a:rPr>
                <a:t>B</a:t>
              </a:r>
              <a:endParaRPr lang="en-US" altLang="zh-CN" b="1">
                <a:effectLst/>
                <a:ea typeface="楷体_GB2312" charset="0"/>
                <a:cs typeface="楷体_GB2312" charset="0"/>
              </a:endParaRPr>
            </a:p>
          </p:txBody>
        </p:sp>
        <p:sp>
          <p:nvSpPr>
            <p:cNvPr id="85063" name="Line 71"/>
            <p:cNvSpPr>
              <a:spLocks noChangeShapeType="1"/>
            </p:cNvSpPr>
            <p:nvPr/>
          </p:nvSpPr>
          <p:spPr bwMode="auto">
            <a:xfrm>
              <a:off x="3740" y="1199"/>
              <a:ext cx="0" cy="2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5064" name="Line 72"/>
            <p:cNvSpPr>
              <a:spLocks noChangeShapeType="1"/>
            </p:cNvSpPr>
            <p:nvPr/>
          </p:nvSpPr>
          <p:spPr bwMode="auto">
            <a:xfrm flipV="1">
              <a:off x="3740" y="1776"/>
              <a:ext cx="1" cy="24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5065" name="Rectangle 73"/>
            <p:cNvSpPr>
              <a:spLocks noChangeArrowheads="1"/>
            </p:cNvSpPr>
            <p:nvPr/>
          </p:nvSpPr>
          <p:spPr bwMode="auto">
            <a:xfrm>
              <a:off x="3697" y="1492"/>
              <a:ext cx="84" cy="275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5066" name="Line 74"/>
            <p:cNvSpPr>
              <a:spLocks noChangeShapeType="1"/>
            </p:cNvSpPr>
            <p:nvPr/>
          </p:nvSpPr>
          <p:spPr bwMode="auto">
            <a:xfrm>
              <a:off x="3186" y="1192"/>
              <a:ext cx="89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5067" name="Line 75"/>
            <p:cNvSpPr>
              <a:spLocks noChangeShapeType="1"/>
            </p:cNvSpPr>
            <p:nvPr/>
          </p:nvSpPr>
          <p:spPr bwMode="auto">
            <a:xfrm>
              <a:off x="4085" y="1065"/>
              <a:ext cx="0" cy="2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5068" name="Line 76"/>
            <p:cNvSpPr>
              <a:spLocks noChangeShapeType="1"/>
            </p:cNvSpPr>
            <p:nvPr/>
          </p:nvSpPr>
          <p:spPr bwMode="auto">
            <a:xfrm>
              <a:off x="4093" y="1226"/>
              <a:ext cx="127" cy="17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sm" len="med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5069" name="Line 77"/>
            <p:cNvSpPr>
              <a:spLocks noChangeShapeType="1"/>
            </p:cNvSpPr>
            <p:nvPr/>
          </p:nvSpPr>
          <p:spPr bwMode="auto">
            <a:xfrm>
              <a:off x="4220" y="789"/>
              <a:ext cx="0" cy="2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5070" name="Line 78"/>
            <p:cNvSpPr>
              <a:spLocks noChangeShapeType="1"/>
            </p:cNvSpPr>
            <p:nvPr/>
          </p:nvSpPr>
          <p:spPr bwMode="auto">
            <a:xfrm>
              <a:off x="3189" y="2006"/>
              <a:ext cx="1906" cy="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5071" name="Line 79"/>
            <p:cNvSpPr>
              <a:spLocks noChangeShapeType="1"/>
            </p:cNvSpPr>
            <p:nvPr/>
          </p:nvSpPr>
          <p:spPr bwMode="auto">
            <a:xfrm flipH="1" flipV="1">
              <a:off x="4220" y="804"/>
              <a:ext cx="85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718" name="Text Box 80"/>
            <p:cNvSpPr txBox="1">
              <a:spLocks noChangeArrowheads="1"/>
            </p:cNvSpPr>
            <p:nvPr/>
          </p:nvSpPr>
          <p:spPr bwMode="auto">
            <a:xfrm>
              <a:off x="4278" y="1222"/>
              <a:ext cx="334" cy="28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>
                  <a:effectLst/>
                  <a:ea typeface="楷体_GB2312" charset="0"/>
                  <a:cs typeface="楷体_GB2312" charset="0"/>
                </a:rPr>
                <a:t>R</a:t>
              </a:r>
              <a:r>
                <a:rPr lang="en-US" altLang="zh-CN" b="1" baseline="-25000">
                  <a:effectLst/>
                  <a:ea typeface="楷体_GB2312" charset="0"/>
                  <a:cs typeface="楷体_GB2312" charset="0"/>
                </a:rPr>
                <a:t>C</a:t>
              </a:r>
              <a:endParaRPr lang="en-US" altLang="zh-CN" b="1">
                <a:effectLst/>
                <a:ea typeface="楷体_GB2312" charset="0"/>
                <a:cs typeface="楷体_GB2312" charset="0"/>
              </a:endParaRPr>
            </a:p>
          </p:txBody>
        </p:sp>
        <p:grpSp>
          <p:nvGrpSpPr>
            <p:cNvPr id="29719" name="Group 81"/>
            <p:cNvGrpSpPr/>
            <p:nvPr/>
          </p:nvGrpSpPr>
          <p:grpSpPr bwMode="auto">
            <a:xfrm>
              <a:off x="4153" y="1996"/>
              <a:ext cx="136" cy="164"/>
              <a:chOff x="2898" y="3648"/>
              <a:chExt cx="204" cy="240"/>
            </a:xfrm>
          </p:grpSpPr>
          <p:grpSp>
            <p:nvGrpSpPr>
              <p:cNvPr id="29751" name="Group 82"/>
              <p:cNvGrpSpPr/>
              <p:nvPr/>
            </p:nvGrpSpPr>
            <p:grpSpPr bwMode="auto">
              <a:xfrm>
                <a:off x="2898" y="3684"/>
                <a:ext cx="204" cy="204"/>
                <a:chOff x="2898" y="3684"/>
                <a:chExt cx="204" cy="204"/>
              </a:xfrm>
            </p:grpSpPr>
            <p:sp>
              <p:nvSpPr>
                <p:cNvPr id="85075" name="Line 83"/>
                <p:cNvSpPr>
                  <a:spLocks noChangeShapeType="1"/>
                </p:cNvSpPr>
                <p:nvPr/>
              </p:nvSpPr>
              <p:spPr bwMode="auto">
                <a:xfrm>
                  <a:off x="3000" y="3686"/>
                  <a:ext cx="0" cy="20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85076" name="Line 84"/>
                <p:cNvSpPr>
                  <a:spLocks noChangeShapeType="1"/>
                </p:cNvSpPr>
                <p:nvPr/>
              </p:nvSpPr>
              <p:spPr bwMode="auto">
                <a:xfrm>
                  <a:off x="2898" y="3876"/>
                  <a:ext cx="204" cy="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85077" name="Oval 85"/>
              <p:cNvSpPr>
                <a:spLocks noChangeArrowheads="1"/>
              </p:cNvSpPr>
              <p:nvPr/>
            </p:nvSpPr>
            <p:spPr bwMode="auto">
              <a:xfrm>
                <a:off x="2976" y="3648"/>
                <a:ext cx="46" cy="48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85078" name="Line 86"/>
            <p:cNvSpPr>
              <a:spLocks noChangeShapeType="1"/>
            </p:cNvSpPr>
            <p:nvPr/>
          </p:nvSpPr>
          <p:spPr bwMode="auto">
            <a:xfrm>
              <a:off x="4637" y="804"/>
              <a:ext cx="0" cy="4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721" name="Text Box 87"/>
            <p:cNvSpPr txBox="1">
              <a:spLocks noChangeArrowheads="1"/>
            </p:cNvSpPr>
            <p:nvPr/>
          </p:nvSpPr>
          <p:spPr bwMode="auto">
            <a:xfrm>
              <a:off x="3337" y="1416"/>
              <a:ext cx="305" cy="327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000099"/>
                  </a:solidFill>
                  <a:effectLst/>
                  <a:ea typeface="楷体_GB2312" charset="0"/>
                  <a:cs typeface="楷体_GB2312" charset="0"/>
                </a:rPr>
                <a:t>u</a:t>
              </a:r>
              <a:r>
                <a:rPr lang="en-US" altLang="zh-CN" sz="2800" b="1" baseline="-25000">
                  <a:solidFill>
                    <a:srgbClr val="000099"/>
                  </a:solidFill>
                  <a:effectLst/>
                  <a:ea typeface="楷体_GB2312" charset="0"/>
                  <a:cs typeface="楷体_GB2312" charset="0"/>
                </a:rPr>
                <a:t>i</a:t>
              </a:r>
              <a:endParaRPr lang="en-US" altLang="zh-CN" sz="2800" b="1">
                <a:solidFill>
                  <a:srgbClr val="000099"/>
                </a:solidFill>
                <a:effectLst/>
                <a:ea typeface="楷体_GB2312" charset="0"/>
                <a:cs typeface="楷体_GB2312" charset="0"/>
              </a:endParaRPr>
            </a:p>
          </p:txBody>
        </p:sp>
        <p:sp>
          <p:nvSpPr>
            <p:cNvPr id="29722" name="Text Box 88"/>
            <p:cNvSpPr txBox="1">
              <a:spLocks noChangeArrowheads="1"/>
            </p:cNvSpPr>
            <p:nvPr/>
          </p:nvSpPr>
          <p:spPr bwMode="auto">
            <a:xfrm>
              <a:off x="5061" y="1182"/>
              <a:ext cx="412" cy="327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000099"/>
                  </a:solidFill>
                  <a:effectLst/>
                  <a:ea typeface="楷体_GB2312" charset="0"/>
                  <a:cs typeface="楷体_GB2312" charset="0"/>
                </a:rPr>
                <a:t>u</a:t>
              </a:r>
              <a:r>
                <a:rPr lang="en-US" altLang="zh-CN" sz="2000" b="1" baseline="-25000">
                  <a:solidFill>
                    <a:srgbClr val="000099"/>
                  </a:solidFill>
                  <a:effectLst/>
                  <a:ea typeface="楷体_GB2312" charset="0"/>
                  <a:cs typeface="楷体_GB2312" charset="0"/>
                </a:rPr>
                <a:t>O</a:t>
              </a:r>
              <a:endParaRPr lang="en-US" altLang="zh-CN" sz="2000" b="1">
                <a:solidFill>
                  <a:srgbClr val="000099"/>
                </a:solidFill>
                <a:effectLst/>
                <a:ea typeface="楷体_GB2312" charset="0"/>
                <a:cs typeface="楷体_GB2312" charset="0"/>
              </a:endParaRPr>
            </a:p>
          </p:txBody>
        </p:sp>
        <p:sp>
          <p:nvSpPr>
            <p:cNvPr id="85081" name="Line 89"/>
            <p:cNvSpPr>
              <a:spLocks noChangeShapeType="1"/>
            </p:cNvSpPr>
            <p:nvPr/>
          </p:nvSpPr>
          <p:spPr bwMode="auto">
            <a:xfrm>
              <a:off x="5093" y="1503"/>
              <a:ext cx="0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5082" name="Line 90"/>
            <p:cNvSpPr>
              <a:spLocks noChangeShapeType="1"/>
            </p:cNvSpPr>
            <p:nvPr/>
          </p:nvSpPr>
          <p:spPr bwMode="auto">
            <a:xfrm flipV="1">
              <a:off x="5082" y="804"/>
              <a:ext cx="0" cy="43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725" name="Text Box 91"/>
            <p:cNvSpPr txBox="1">
              <a:spLocks noChangeArrowheads="1"/>
            </p:cNvSpPr>
            <p:nvPr/>
          </p:nvSpPr>
          <p:spPr bwMode="auto">
            <a:xfrm>
              <a:off x="4742" y="1222"/>
              <a:ext cx="327" cy="28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>
                  <a:effectLst/>
                  <a:ea typeface="楷体_GB2312" charset="0"/>
                  <a:cs typeface="楷体_GB2312" charset="0"/>
                </a:rPr>
                <a:t>R</a:t>
              </a:r>
              <a:r>
                <a:rPr lang="en-US" altLang="zh-CN" b="1" baseline="-25000">
                  <a:effectLst/>
                  <a:ea typeface="楷体_GB2312" charset="0"/>
                  <a:cs typeface="楷体_GB2312" charset="0"/>
                </a:rPr>
                <a:t>L</a:t>
              </a:r>
              <a:endParaRPr lang="en-US" altLang="zh-CN" b="1">
                <a:effectLst/>
                <a:ea typeface="楷体_GB2312" charset="0"/>
                <a:cs typeface="楷体_GB2312" charset="0"/>
              </a:endParaRPr>
            </a:p>
          </p:txBody>
        </p:sp>
        <p:sp>
          <p:nvSpPr>
            <p:cNvPr id="29726" name="Rectangle 92" descr="新闻纸"/>
            <p:cNvSpPr>
              <a:spLocks noChangeArrowheads="1"/>
            </p:cNvSpPr>
            <p:nvPr/>
          </p:nvSpPr>
          <p:spPr bwMode="auto">
            <a:xfrm>
              <a:off x="3375" y="1107"/>
              <a:ext cx="228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effectLst/>
                  <a:latin typeface="宋体" panose="02010600030101010101" pitchFamily="2" charset="-122"/>
                </a:rPr>
                <a:t>+</a:t>
              </a:r>
            </a:p>
          </p:txBody>
        </p:sp>
        <p:sp>
          <p:nvSpPr>
            <p:cNvPr id="29727" name="Rectangle 93" descr="新闻纸"/>
            <p:cNvSpPr>
              <a:spLocks noChangeArrowheads="1"/>
            </p:cNvSpPr>
            <p:nvPr/>
          </p:nvSpPr>
          <p:spPr bwMode="auto">
            <a:xfrm>
              <a:off x="5139" y="775"/>
              <a:ext cx="227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effectLst/>
                  <a:latin typeface="宋体" panose="02010600030101010101" pitchFamily="2" charset="-122"/>
                </a:rPr>
                <a:t>+</a:t>
              </a:r>
            </a:p>
          </p:txBody>
        </p:sp>
        <p:sp>
          <p:nvSpPr>
            <p:cNvPr id="85086" name="Rectangle 94"/>
            <p:cNvSpPr>
              <a:spLocks noChangeArrowheads="1"/>
            </p:cNvSpPr>
            <p:nvPr/>
          </p:nvSpPr>
          <p:spPr bwMode="auto">
            <a:xfrm>
              <a:off x="4599" y="1236"/>
              <a:ext cx="84" cy="275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5087" name="Rectangle 95"/>
            <p:cNvSpPr>
              <a:spLocks noChangeArrowheads="1"/>
            </p:cNvSpPr>
            <p:nvPr/>
          </p:nvSpPr>
          <p:spPr bwMode="auto">
            <a:xfrm>
              <a:off x="5046" y="1236"/>
              <a:ext cx="83" cy="275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730" name="Rectangle 96"/>
            <p:cNvSpPr>
              <a:spLocks noChangeArrowheads="1"/>
            </p:cNvSpPr>
            <p:nvPr/>
          </p:nvSpPr>
          <p:spPr bwMode="auto">
            <a:xfrm>
              <a:off x="3349" y="1750"/>
              <a:ext cx="229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800" b="1">
                  <a:solidFill>
                    <a:srgbClr val="FF0000"/>
                  </a:solidFill>
                  <a:effectLst/>
                  <a:latin typeface="宋体" panose="02010600030101010101" pitchFamily="2" charset="-122"/>
                </a:rPr>
                <a:t>-</a:t>
              </a:r>
            </a:p>
          </p:txBody>
        </p:sp>
        <p:sp>
          <p:nvSpPr>
            <p:cNvPr id="29731" name="Rectangle 97"/>
            <p:cNvSpPr>
              <a:spLocks noChangeArrowheads="1"/>
            </p:cNvSpPr>
            <p:nvPr/>
          </p:nvSpPr>
          <p:spPr bwMode="auto">
            <a:xfrm>
              <a:off x="5117" y="1574"/>
              <a:ext cx="229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800" b="1">
                  <a:solidFill>
                    <a:srgbClr val="FF0000"/>
                  </a:solidFill>
                  <a:effectLst/>
                  <a:latin typeface="宋体" panose="02010600030101010101" pitchFamily="2" charset="-122"/>
                </a:rPr>
                <a:t>-</a:t>
              </a:r>
            </a:p>
          </p:txBody>
        </p:sp>
        <p:sp>
          <p:nvSpPr>
            <p:cNvPr id="85090" name="Line 98"/>
            <p:cNvSpPr>
              <a:spLocks noChangeShapeType="1"/>
            </p:cNvSpPr>
            <p:nvPr/>
          </p:nvSpPr>
          <p:spPr bwMode="auto">
            <a:xfrm>
              <a:off x="3191" y="1585"/>
              <a:ext cx="0" cy="43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5091" name="Rectangle 99"/>
            <p:cNvSpPr>
              <a:spLocks noChangeArrowheads="1"/>
            </p:cNvSpPr>
            <p:nvPr/>
          </p:nvSpPr>
          <p:spPr bwMode="auto">
            <a:xfrm>
              <a:off x="3152" y="1329"/>
              <a:ext cx="83" cy="251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5092" name="Line 100"/>
            <p:cNvSpPr>
              <a:spLocks noChangeShapeType="1"/>
            </p:cNvSpPr>
            <p:nvPr/>
          </p:nvSpPr>
          <p:spPr bwMode="auto">
            <a:xfrm>
              <a:off x="3191" y="1195"/>
              <a:ext cx="0" cy="12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5093" name="Oval 101"/>
            <p:cNvSpPr>
              <a:spLocks noChangeArrowheads="1"/>
            </p:cNvSpPr>
            <p:nvPr/>
          </p:nvSpPr>
          <p:spPr bwMode="auto">
            <a:xfrm>
              <a:off x="3084" y="1692"/>
              <a:ext cx="206" cy="20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736" name="Text Box 102"/>
            <p:cNvSpPr txBox="1">
              <a:spLocks noChangeArrowheads="1"/>
            </p:cNvSpPr>
            <p:nvPr/>
          </p:nvSpPr>
          <p:spPr bwMode="auto">
            <a:xfrm>
              <a:off x="2783" y="1271"/>
              <a:ext cx="457" cy="288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>
                  <a:effectLst/>
                  <a:ea typeface="楷体_GB2312" charset="0"/>
                  <a:cs typeface="楷体_GB2312" charset="0"/>
                </a:rPr>
                <a:t>R</a:t>
              </a:r>
              <a:r>
                <a:rPr lang="en-US" altLang="zh-CN" b="1" baseline="-25000">
                  <a:effectLst/>
                  <a:ea typeface="楷体_GB2312" charset="0"/>
                  <a:cs typeface="楷体_GB2312" charset="0"/>
                </a:rPr>
                <a:t>S</a:t>
              </a:r>
              <a:endParaRPr lang="en-US" altLang="zh-CN" b="1">
                <a:effectLst/>
                <a:ea typeface="楷体_GB2312" charset="0"/>
                <a:cs typeface="楷体_GB2312" charset="0"/>
              </a:endParaRPr>
            </a:p>
          </p:txBody>
        </p:sp>
        <p:sp>
          <p:nvSpPr>
            <p:cNvPr id="29737" name="Text Box 103"/>
            <p:cNvSpPr txBox="1">
              <a:spLocks noChangeArrowheads="1"/>
            </p:cNvSpPr>
            <p:nvPr/>
          </p:nvSpPr>
          <p:spPr bwMode="auto">
            <a:xfrm>
              <a:off x="2736" y="1622"/>
              <a:ext cx="456" cy="288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>
                  <a:solidFill>
                    <a:srgbClr val="000099"/>
                  </a:solidFill>
                  <a:effectLst/>
                  <a:ea typeface="楷体_GB2312" charset="0"/>
                  <a:cs typeface="楷体_GB2312" charset="0"/>
                </a:rPr>
                <a:t>e</a:t>
              </a:r>
              <a:r>
                <a:rPr lang="en-US" altLang="zh-CN" b="1" baseline="-25000">
                  <a:solidFill>
                    <a:srgbClr val="000099"/>
                  </a:solidFill>
                  <a:effectLst/>
                  <a:ea typeface="楷体_GB2312" charset="0"/>
                  <a:cs typeface="楷体_GB2312" charset="0"/>
                </a:rPr>
                <a:t>S</a:t>
              </a:r>
              <a:endParaRPr lang="en-US" altLang="zh-CN" b="1">
                <a:solidFill>
                  <a:srgbClr val="000099"/>
                </a:solidFill>
                <a:effectLst/>
                <a:ea typeface="楷体_GB2312" charset="0"/>
                <a:cs typeface="楷体_GB2312" charset="0"/>
              </a:endParaRPr>
            </a:p>
          </p:txBody>
        </p:sp>
        <p:sp>
          <p:nvSpPr>
            <p:cNvPr id="29738" name="Rectangle 104" descr="新闻纸"/>
            <p:cNvSpPr>
              <a:spLocks noChangeArrowheads="1"/>
            </p:cNvSpPr>
            <p:nvPr/>
          </p:nvSpPr>
          <p:spPr bwMode="auto">
            <a:xfrm>
              <a:off x="2957" y="1453"/>
              <a:ext cx="227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effectLst/>
                  <a:latin typeface="宋体" panose="02010600030101010101" pitchFamily="2" charset="-122"/>
                </a:rPr>
                <a:t>+</a:t>
              </a:r>
            </a:p>
          </p:txBody>
        </p:sp>
        <p:sp>
          <p:nvSpPr>
            <p:cNvPr id="29739" name="Rectangle 105"/>
            <p:cNvSpPr>
              <a:spLocks noChangeArrowheads="1"/>
            </p:cNvSpPr>
            <p:nvPr/>
          </p:nvSpPr>
          <p:spPr bwMode="auto">
            <a:xfrm>
              <a:off x="2957" y="1792"/>
              <a:ext cx="268" cy="32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800" b="1">
                  <a:solidFill>
                    <a:srgbClr val="FF0000"/>
                  </a:solidFill>
                  <a:effectLst/>
                  <a:latin typeface="宋体" panose="02010600030101010101" pitchFamily="2" charset="-122"/>
                </a:rPr>
                <a:t>-</a:t>
              </a:r>
            </a:p>
          </p:txBody>
        </p:sp>
        <p:sp>
          <p:nvSpPr>
            <p:cNvPr id="85098" name="Line 106"/>
            <p:cNvSpPr>
              <a:spLocks noChangeShapeType="1"/>
            </p:cNvSpPr>
            <p:nvPr/>
          </p:nvSpPr>
          <p:spPr bwMode="auto">
            <a:xfrm flipV="1">
              <a:off x="3802" y="1120"/>
              <a:ext cx="299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sm" len="med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741" name="Text Box 107"/>
            <p:cNvSpPr txBox="1">
              <a:spLocks noChangeArrowheads="1"/>
            </p:cNvSpPr>
            <p:nvPr/>
          </p:nvSpPr>
          <p:spPr bwMode="auto">
            <a:xfrm>
              <a:off x="3798" y="813"/>
              <a:ext cx="280" cy="289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>
                  <a:solidFill>
                    <a:srgbClr val="000099"/>
                  </a:solidFill>
                  <a:effectLst/>
                  <a:ea typeface="楷体_GB2312" charset="0"/>
                  <a:cs typeface="楷体_GB2312" charset="0"/>
                </a:rPr>
                <a:t>i</a:t>
              </a:r>
              <a:r>
                <a:rPr lang="en-US" altLang="zh-CN" b="1" baseline="-25000">
                  <a:solidFill>
                    <a:srgbClr val="000099"/>
                  </a:solidFill>
                  <a:effectLst/>
                  <a:ea typeface="楷体_GB2312" charset="0"/>
                  <a:cs typeface="楷体_GB2312" charset="0"/>
                </a:rPr>
                <a:t>b</a:t>
              </a:r>
              <a:endParaRPr lang="en-US" altLang="zh-CN" b="1">
                <a:solidFill>
                  <a:srgbClr val="000099"/>
                </a:solidFill>
                <a:effectLst/>
                <a:ea typeface="楷体_GB2312" charset="0"/>
                <a:cs typeface="楷体_GB2312" charset="0"/>
              </a:endParaRPr>
            </a:p>
          </p:txBody>
        </p:sp>
        <p:sp>
          <p:nvSpPr>
            <p:cNvPr id="85100" name="Line 108"/>
            <p:cNvSpPr>
              <a:spLocks noChangeShapeType="1"/>
            </p:cNvSpPr>
            <p:nvPr/>
          </p:nvSpPr>
          <p:spPr bwMode="auto">
            <a:xfrm flipH="1">
              <a:off x="4247" y="732"/>
              <a:ext cx="30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sm" len="med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743" name="Text Box 109"/>
            <p:cNvSpPr txBox="1">
              <a:spLocks noChangeArrowheads="1"/>
            </p:cNvSpPr>
            <p:nvPr/>
          </p:nvSpPr>
          <p:spPr bwMode="auto">
            <a:xfrm>
              <a:off x="4319" y="437"/>
              <a:ext cx="369" cy="289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>
                  <a:solidFill>
                    <a:srgbClr val="000099"/>
                  </a:solidFill>
                  <a:effectLst/>
                  <a:ea typeface="楷体_GB2312" charset="0"/>
                  <a:cs typeface="楷体_GB2312" charset="0"/>
                </a:rPr>
                <a:t>i</a:t>
              </a:r>
              <a:r>
                <a:rPr lang="en-US" altLang="zh-CN" b="1" baseline="-25000">
                  <a:solidFill>
                    <a:srgbClr val="000099"/>
                  </a:solidFill>
                  <a:effectLst/>
                  <a:ea typeface="楷体_GB2312" charset="0"/>
                  <a:cs typeface="楷体_GB2312" charset="0"/>
                </a:rPr>
                <a:t>c</a:t>
              </a:r>
              <a:endParaRPr lang="en-US" altLang="zh-CN" b="1">
                <a:solidFill>
                  <a:srgbClr val="000099"/>
                </a:solidFill>
                <a:effectLst/>
                <a:ea typeface="楷体_GB2312" charset="0"/>
                <a:cs typeface="楷体_GB2312" charset="0"/>
              </a:endParaRPr>
            </a:p>
          </p:txBody>
        </p:sp>
        <p:sp>
          <p:nvSpPr>
            <p:cNvPr id="29744" name="Text Box 110"/>
            <p:cNvSpPr txBox="1">
              <a:spLocks noChangeArrowheads="1"/>
            </p:cNvSpPr>
            <p:nvPr/>
          </p:nvSpPr>
          <p:spPr bwMode="auto">
            <a:xfrm>
              <a:off x="3601" y="917"/>
              <a:ext cx="241" cy="288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2E1FE9"/>
                  </a:solidFill>
                  <a:effectLst/>
                  <a:ea typeface="楷体_GB2312" charset="0"/>
                  <a:cs typeface="楷体_GB2312" charset="0"/>
                </a:rPr>
                <a:t>B</a:t>
              </a:r>
            </a:p>
          </p:txBody>
        </p:sp>
        <p:sp>
          <p:nvSpPr>
            <p:cNvPr id="29745" name="Text Box 111"/>
            <p:cNvSpPr txBox="1">
              <a:spLocks noChangeArrowheads="1"/>
            </p:cNvSpPr>
            <p:nvPr/>
          </p:nvSpPr>
          <p:spPr bwMode="auto">
            <a:xfrm>
              <a:off x="4498" y="555"/>
              <a:ext cx="239" cy="288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2E1FE9"/>
                  </a:solidFill>
                  <a:effectLst/>
                  <a:ea typeface="楷体_GB2312" charset="0"/>
                  <a:cs typeface="楷体_GB2312" charset="0"/>
                </a:rPr>
                <a:t>C</a:t>
              </a:r>
            </a:p>
          </p:txBody>
        </p:sp>
        <p:sp>
          <p:nvSpPr>
            <p:cNvPr id="29746" name="Text Box 112"/>
            <p:cNvSpPr txBox="1">
              <a:spLocks noChangeArrowheads="1"/>
            </p:cNvSpPr>
            <p:nvPr/>
          </p:nvSpPr>
          <p:spPr bwMode="auto">
            <a:xfrm>
              <a:off x="4207" y="1749"/>
              <a:ext cx="241" cy="288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2E1FE9"/>
                  </a:solidFill>
                  <a:effectLst/>
                  <a:ea typeface="楷体_GB2312" charset="0"/>
                  <a:cs typeface="楷体_GB2312" charset="0"/>
                </a:rPr>
                <a:t>E</a:t>
              </a:r>
            </a:p>
          </p:txBody>
        </p:sp>
        <p:sp>
          <p:nvSpPr>
            <p:cNvPr id="85105" name="Line 113"/>
            <p:cNvSpPr>
              <a:spLocks noChangeShapeType="1"/>
            </p:cNvSpPr>
            <p:nvPr/>
          </p:nvSpPr>
          <p:spPr bwMode="auto">
            <a:xfrm flipV="1">
              <a:off x="3190" y="1138"/>
              <a:ext cx="299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sm" len="med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748" name="Text Box 114"/>
            <p:cNvSpPr txBox="1">
              <a:spLocks noChangeArrowheads="1"/>
            </p:cNvSpPr>
            <p:nvPr/>
          </p:nvSpPr>
          <p:spPr bwMode="auto">
            <a:xfrm>
              <a:off x="3173" y="832"/>
              <a:ext cx="280" cy="288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>
                  <a:solidFill>
                    <a:srgbClr val="000099"/>
                  </a:solidFill>
                  <a:effectLst/>
                  <a:ea typeface="楷体_GB2312" charset="0"/>
                  <a:cs typeface="楷体_GB2312" charset="0"/>
                </a:rPr>
                <a:t>i</a:t>
              </a:r>
              <a:r>
                <a:rPr lang="en-US" altLang="zh-CN" b="1" baseline="-25000">
                  <a:solidFill>
                    <a:srgbClr val="000099"/>
                  </a:solidFill>
                  <a:effectLst/>
                  <a:ea typeface="楷体_GB2312" charset="0"/>
                  <a:cs typeface="楷体_GB2312" charset="0"/>
                </a:rPr>
                <a:t>i</a:t>
              </a:r>
              <a:endParaRPr lang="en-US" altLang="zh-CN" b="1">
                <a:solidFill>
                  <a:srgbClr val="000099"/>
                </a:solidFill>
                <a:effectLst/>
                <a:ea typeface="楷体_GB2312" charset="0"/>
                <a:cs typeface="楷体_GB2312" charset="0"/>
              </a:endParaRPr>
            </a:p>
          </p:txBody>
        </p:sp>
        <p:sp>
          <p:nvSpPr>
            <p:cNvPr id="85107" name="Line 115"/>
            <p:cNvSpPr>
              <a:spLocks noChangeShapeType="1"/>
            </p:cNvSpPr>
            <p:nvPr/>
          </p:nvSpPr>
          <p:spPr bwMode="auto">
            <a:xfrm flipH="1">
              <a:off x="4087" y="1013"/>
              <a:ext cx="136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5108" name="Line 116"/>
            <p:cNvSpPr>
              <a:spLocks noChangeShapeType="1"/>
            </p:cNvSpPr>
            <p:nvPr/>
          </p:nvSpPr>
          <p:spPr bwMode="auto">
            <a:xfrm>
              <a:off x="4225" y="1397"/>
              <a:ext cx="0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310625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4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8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5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49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49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49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49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5" grpId="0" animBg="1"/>
      <p:bldP spid="84996" grpId="0" animBg="1"/>
      <p:bldP spid="84997" grpId="0" autoUpdateAnimBg="0"/>
      <p:bldP spid="85055" grpId="0" autoUpdateAnimBg="0"/>
      <p:bldP spid="8505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541338" y="4038600"/>
            <a:ext cx="3573462" cy="1800225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lIns="90000" tIns="46800" rIns="90000" bIns="46800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    </a:t>
            </a:r>
            <a:r>
              <a:rPr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分析时假设输入为正弦交流，所以等效电路中的电压与电流可用相量表示。</a:t>
            </a:r>
          </a:p>
        </p:txBody>
      </p:sp>
      <p:sp>
        <p:nvSpPr>
          <p:cNvPr id="86132" name="Text Box 116"/>
          <p:cNvSpPr txBox="1">
            <a:spLocks noChangeArrowheads="1"/>
          </p:cNvSpPr>
          <p:nvPr/>
        </p:nvSpPr>
        <p:spPr bwMode="auto">
          <a:xfrm>
            <a:off x="5721350" y="3429000"/>
            <a:ext cx="2259013" cy="457200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lIns="90000" tIns="46800" rIns="90000" bIns="46800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微变等效电路</a:t>
            </a:r>
          </a:p>
        </p:txBody>
      </p:sp>
      <p:sp>
        <p:nvSpPr>
          <p:cNvPr id="86136" name="Text Box 120"/>
          <p:cNvSpPr txBox="1">
            <a:spLocks noChangeArrowheads="1"/>
          </p:cNvSpPr>
          <p:nvPr/>
        </p:nvSpPr>
        <p:spPr bwMode="auto">
          <a:xfrm>
            <a:off x="550863" y="547688"/>
            <a:ext cx="4706937" cy="519112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lIns="90000" tIns="46800" rIns="90000" bIns="46800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2.</a:t>
            </a:r>
            <a:r>
              <a:rPr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 </a:t>
            </a: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放大电路的微变等效电路</a:t>
            </a:r>
          </a:p>
        </p:txBody>
      </p:sp>
      <p:sp>
        <p:nvSpPr>
          <p:cNvPr id="86137" name="Text Box 121"/>
          <p:cNvSpPr txBox="1">
            <a:spLocks noChangeArrowheads="1"/>
          </p:cNvSpPr>
          <p:nvPr/>
        </p:nvSpPr>
        <p:spPr bwMode="auto">
          <a:xfrm>
            <a:off x="259647" y="1400691"/>
            <a:ext cx="4066822" cy="1818063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wrap="square" lIns="90000" tIns="46800" rIns="90000" bIns="46800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    </a:t>
            </a:r>
            <a:r>
              <a:rPr lang="zh-CN" altLang="en-US" sz="2800" b="1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将交流通路中的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DDDDDD"/>
                  </a:outerShdw>
                </a:effectLst>
              </a:rPr>
              <a:t>晶体管</a:t>
            </a:r>
            <a:r>
              <a:rPr lang="zh-CN" altLang="en-US" sz="2800" b="1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用晶体管微变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DDDDDD"/>
                  </a:outerShdw>
                </a:effectLst>
              </a:rPr>
              <a:t>等效电路</a:t>
            </a:r>
            <a:r>
              <a:rPr lang="zh-CN" altLang="en-US" sz="2800" b="1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代替即可得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DDDDDD"/>
                  </a:outerShdw>
                </a:effectLst>
              </a:rPr>
              <a:t>放大</a:t>
            </a:r>
            <a:r>
              <a:rPr lang="zh-CN" altLang="en-US" sz="2800" b="1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电路的微变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DDDDDD"/>
                  </a:outerShdw>
                </a:effectLst>
              </a:rPr>
              <a:t>等效电路</a:t>
            </a:r>
            <a:r>
              <a:rPr lang="zh-CN" altLang="en-US" sz="2800" b="1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。</a:t>
            </a:r>
          </a:p>
        </p:txBody>
      </p:sp>
      <p:sp>
        <p:nvSpPr>
          <p:cNvPr id="86138" name="AutoShape 122"/>
          <p:cNvSpPr>
            <a:spLocks noChangeArrowheads="1"/>
          </p:cNvSpPr>
          <p:nvPr/>
        </p:nvSpPr>
        <p:spPr bwMode="auto">
          <a:xfrm rot="26970260">
            <a:off x="7972425" y="3711575"/>
            <a:ext cx="1117600" cy="450850"/>
          </a:xfrm>
          <a:prstGeom prst="curvedDownArrow">
            <a:avLst>
              <a:gd name="adj1" fmla="val 49577"/>
              <a:gd name="adj2" fmla="val 99155"/>
              <a:gd name="adj3" fmla="val 57713"/>
            </a:avLst>
          </a:prstGeom>
          <a:gradFill rotWithShape="0">
            <a:gsLst>
              <a:gs pos="0">
                <a:srgbClr val="006600"/>
              </a:gs>
              <a:gs pos="100000">
                <a:srgbClr val="CC0000"/>
              </a:gs>
            </a:gsLst>
            <a:lin ang="0" scaled="1"/>
          </a:gradFill>
          <a:ln w="38100">
            <a:solidFill>
              <a:srgbClr val="005C00"/>
            </a:solidFill>
            <a:miter lim="800000"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zh-CN" altLang="en-US"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0727" name="Group 123"/>
          <p:cNvGrpSpPr/>
          <p:nvPr/>
        </p:nvGrpSpPr>
        <p:grpSpPr bwMode="auto">
          <a:xfrm>
            <a:off x="3800475" y="896938"/>
            <a:ext cx="5267325" cy="2608262"/>
            <a:chOff x="528" y="2112"/>
            <a:chExt cx="3318" cy="1643"/>
          </a:xfrm>
        </p:grpSpPr>
        <p:sp>
          <p:nvSpPr>
            <p:cNvPr id="30783" name="Text Box 124"/>
            <p:cNvSpPr txBox="1">
              <a:spLocks noChangeArrowheads="1"/>
            </p:cNvSpPr>
            <p:nvPr/>
          </p:nvSpPr>
          <p:spPr bwMode="auto">
            <a:xfrm>
              <a:off x="1617" y="2112"/>
              <a:ext cx="282" cy="288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>
                  <a:solidFill>
                    <a:srgbClr val="000099"/>
                  </a:solidFill>
                  <a:effectLst/>
                  <a:ea typeface="楷体_GB2312" charset="0"/>
                  <a:cs typeface="楷体_GB2312" charset="0"/>
                </a:rPr>
                <a:t>i</a:t>
              </a:r>
              <a:r>
                <a:rPr lang="en-US" altLang="zh-CN" b="1" baseline="-25000">
                  <a:solidFill>
                    <a:srgbClr val="000099"/>
                  </a:solidFill>
                  <a:effectLst/>
                  <a:ea typeface="楷体_GB2312" charset="0"/>
                  <a:cs typeface="楷体_GB2312" charset="0"/>
                </a:rPr>
                <a:t>b</a:t>
              </a:r>
              <a:endParaRPr lang="en-US" altLang="zh-CN" b="1">
                <a:solidFill>
                  <a:srgbClr val="000099"/>
                </a:solidFill>
                <a:effectLst/>
                <a:ea typeface="楷体_GB2312" charset="0"/>
                <a:cs typeface="楷体_GB2312" charset="0"/>
              </a:endParaRPr>
            </a:p>
          </p:txBody>
        </p:sp>
        <p:sp>
          <p:nvSpPr>
            <p:cNvPr id="30784" name="Text Box 125"/>
            <p:cNvSpPr txBox="1">
              <a:spLocks noChangeArrowheads="1"/>
            </p:cNvSpPr>
            <p:nvPr/>
          </p:nvSpPr>
          <p:spPr bwMode="auto">
            <a:xfrm>
              <a:off x="2493" y="2114"/>
              <a:ext cx="371" cy="288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>
                  <a:solidFill>
                    <a:srgbClr val="000099"/>
                  </a:solidFill>
                  <a:effectLst/>
                  <a:ea typeface="楷体_GB2312" charset="0"/>
                  <a:cs typeface="楷体_GB2312" charset="0"/>
                </a:rPr>
                <a:t>i</a:t>
              </a:r>
              <a:r>
                <a:rPr lang="en-US" altLang="zh-CN" b="1" baseline="-25000">
                  <a:solidFill>
                    <a:srgbClr val="000099"/>
                  </a:solidFill>
                  <a:effectLst/>
                  <a:ea typeface="楷体_GB2312" charset="0"/>
                  <a:cs typeface="楷体_GB2312" charset="0"/>
                </a:rPr>
                <a:t>c</a:t>
              </a:r>
              <a:endParaRPr lang="en-US" altLang="zh-CN" b="1">
                <a:solidFill>
                  <a:srgbClr val="000099"/>
                </a:solidFill>
                <a:effectLst/>
                <a:ea typeface="楷体_GB2312" charset="0"/>
                <a:cs typeface="楷体_GB2312" charset="0"/>
              </a:endParaRPr>
            </a:p>
          </p:txBody>
        </p:sp>
        <p:sp>
          <p:nvSpPr>
            <p:cNvPr id="30785" name="Text Box 126"/>
            <p:cNvSpPr txBox="1">
              <a:spLocks noChangeArrowheads="1"/>
            </p:cNvSpPr>
            <p:nvPr/>
          </p:nvSpPr>
          <p:spPr bwMode="auto">
            <a:xfrm>
              <a:off x="528" y="3155"/>
              <a:ext cx="458" cy="288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>
                  <a:solidFill>
                    <a:srgbClr val="000099"/>
                  </a:solidFill>
                  <a:effectLst/>
                  <a:ea typeface="楷体_GB2312" charset="0"/>
                  <a:cs typeface="楷体_GB2312" charset="0"/>
                </a:rPr>
                <a:t>e</a:t>
              </a:r>
              <a:r>
                <a:rPr lang="en-US" altLang="zh-CN" b="1" baseline="-25000">
                  <a:solidFill>
                    <a:srgbClr val="000099"/>
                  </a:solidFill>
                  <a:effectLst/>
                  <a:ea typeface="楷体_GB2312" charset="0"/>
                  <a:cs typeface="楷体_GB2312" charset="0"/>
                </a:rPr>
                <a:t>S</a:t>
              </a:r>
              <a:endParaRPr lang="en-US" altLang="zh-CN" b="1">
                <a:solidFill>
                  <a:srgbClr val="000099"/>
                </a:solidFill>
                <a:effectLst/>
                <a:ea typeface="楷体_GB2312" charset="0"/>
                <a:cs typeface="楷体_GB2312" charset="0"/>
              </a:endParaRPr>
            </a:p>
          </p:txBody>
        </p:sp>
        <p:sp>
          <p:nvSpPr>
            <p:cNvPr id="86143" name="Line 127"/>
            <p:cNvSpPr>
              <a:spLocks noChangeShapeType="1"/>
            </p:cNvSpPr>
            <p:nvPr/>
          </p:nvSpPr>
          <p:spPr bwMode="auto">
            <a:xfrm flipV="1">
              <a:off x="969" y="3631"/>
              <a:ext cx="245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6144" name="Line 128"/>
            <p:cNvSpPr>
              <a:spLocks noChangeShapeType="1"/>
            </p:cNvSpPr>
            <p:nvPr/>
          </p:nvSpPr>
          <p:spPr bwMode="auto">
            <a:xfrm flipH="1" flipV="1">
              <a:off x="2512" y="2470"/>
              <a:ext cx="0" cy="4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6145" name="Line 129"/>
            <p:cNvSpPr>
              <a:spLocks noChangeShapeType="1"/>
            </p:cNvSpPr>
            <p:nvPr/>
          </p:nvSpPr>
          <p:spPr bwMode="auto">
            <a:xfrm flipV="1">
              <a:off x="969" y="2488"/>
              <a:ext cx="96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30789" name="Group 130"/>
            <p:cNvGrpSpPr/>
            <p:nvPr/>
          </p:nvGrpSpPr>
          <p:grpSpPr bwMode="auto">
            <a:xfrm>
              <a:off x="2401" y="2881"/>
              <a:ext cx="222" cy="313"/>
              <a:chOff x="4164" y="1968"/>
              <a:chExt cx="264" cy="420"/>
            </a:xfrm>
          </p:grpSpPr>
          <p:sp>
            <p:nvSpPr>
              <p:cNvPr id="86147" name="AutoShape 131"/>
              <p:cNvSpPr>
                <a:spLocks noChangeArrowheads="1"/>
              </p:cNvSpPr>
              <p:nvPr/>
            </p:nvSpPr>
            <p:spPr bwMode="auto">
              <a:xfrm>
                <a:off x="4164" y="1968"/>
                <a:ext cx="264" cy="420"/>
              </a:xfrm>
              <a:prstGeom prst="diamond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6148" name="Line 132"/>
              <p:cNvSpPr>
                <a:spLocks noChangeShapeType="1"/>
              </p:cNvSpPr>
              <p:nvPr/>
            </p:nvSpPr>
            <p:spPr bwMode="auto">
              <a:xfrm>
                <a:off x="4176" y="2184"/>
                <a:ext cx="25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86149" name="Line 133"/>
            <p:cNvSpPr>
              <a:spLocks noChangeShapeType="1"/>
            </p:cNvSpPr>
            <p:nvPr/>
          </p:nvSpPr>
          <p:spPr bwMode="auto">
            <a:xfrm flipV="1">
              <a:off x="1926" y="2474"/>
              <a:ext cx="0" cy="45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6150" name="Rectangle 134"/>
            <p:cNvSpPr>
              <a:spLocks noChangeArrowheads="1"/>
            </p:cNvSpPr>
            <p:nvPr/>
          </p:nvSpPr>
          <p:spPr bwMode="auto">
            <a:xfrm>
              <a:off x="1874" y="2917"/>
              <a:ext cx="98" cy="27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6151" name="Line 135"/>
            <p:cNvSpPr>
              <a:spLocks noChangeShapeType="1"/>
            </p:cNvSpPr>
            <p:nvPr/>
          </p:nvSpPr>
          <p:spPr bwMode="auto">
            <a:xfrm>
              <a:off x="2505" y="2457"/>
              <a:ext cx="9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6152" name="Line 136"/>
            <p:cNvSpPr>
              <a:spLocks noChangeShapeType="1"/>
            </p:cNvSpPr>
            <p:nvPr/>
          </p:nvSpPr>
          <p:spPr bwMode="auto">
            <a:xfrm flipV="1">
              <a:off x="2993" y="2470"/>
              <a:ext cx="0" cy="44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6153" name="Rectangle 137"/>
            <p:cNvSpPr>
              <a:spLocks noChangeArrowheads="1"/>
            </p:cNvSpPr>
            <p:nvPr/>
          </p:nvSpPr>
          <p:spPr bwMode="auto">
            <a:xfrm>
              <a:off x="2941" y="2917"/>
              <a:ext cx="98" cy="27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795" name="Text Box 138"/>
            <p:cNvSpPr txBox="1">
              <a:spLocks noChangeArrowheads="1"/>
            </p:cNvSpPr>
            <p:nvPr/>
          </p:nvSpPr>
          <p:spPr bwMode="auto">
            <a:xfrm>
              <a:off x="1884" y="2887"/>
              <a:ext cx="473" cy="288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effectLst/>
                  <a:ea typeface="楷体_GB2312" charset="0"/>
                  <a:cs typeface="楷体_GB2312" charset="0"/>
                </a:rPr>
                <a:t>r</a:t>
              </a:r>
              <a:r>
                <a:rPr lang="en-US" altLang="zh-CN" b="1" baseline="-25000">
                  <a:effectLst/>
                  <a:ea typeface="楷体_GB2312" charset="0"/>
                  <a:cs typeface="楷体_GB2312" charset="0"/>
                </a:rPr>
                <a:t>be</a:t>
              </a:r>
              <a:endParaRPr lang="en-US" altLang="zh-CN" b="1">
                <a:effectLst/>
                <a:ea typeface="楷体_GB2312" charset="0"/>
                <a:cs typeface="楷体_GB2312" charset="0"/>
              </a:endParaRPr>
            </a:p>
          </p:txBody>
        </p:sp>
        <p:sp>
          <p:nvSpPr>
            <p:cNvPr id="86155" name="Line 139"/>
            <p:cNvSpPr>
              <a:spLocks noChangeShapeType="1"/>
            </p:cNvSpPr>
            <p:nvPr/>
          </p:nvSpPr>
          <p:spPr bwMode="auto">
            <a:xfrm>
              <a:off x="2357" y="2917"/>
              <a:ext cx="0" cy="30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sm" len="med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797" name="Text Box 140"/>
            <p:cNvSpPr txBox="1">
              <a:spLocks noChangeArrowheads="1"/>
            </p:cNvSpPr>
            <p:nvPr/>
          </p:nvSpPr>
          <p:spPr bwMode="auto">
            <a:xfrm>
              <a:off x="2154" y="2635"/>
              <a:ext cx="572" cy="288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>
                  <a:effectLst/>
                  <a:ea typeface="楷体_GB2312" charset="0"/>
                  <a:cs typeface="楷体_GB2312" charset="0"/>
                  <a:sym typeface="Symbol" panose="05050102010706020507" charset="0"/>
                </a:rPr>
                <a:t>i</a:t>
              </a:r>
              <a:r>
                <a:rPr lang="en-US" altLang="zh-CN" b="1" baseline="-25000">
                  <a:effectLst/>
                  <a:ea typeface="楷体_GB2312" charset="0"/>
                  <a:cs typeface="楷体_GB2312" charset="0"/>
                  <a:sym typeface="Symbol" panose="05050102010706020507" charset="0"/>
                </a:rPr>
                <a:t>b</a:t>
              </a:r>
              <a:endParaRPr lang="en-US" altLang="zh-CN" b="1">
                <a:effectLst/>
                <a:ea typeface="楷体_GB2312" charset="0"/>
                <a:cs typeface="楷体_GB2312" charset="0"/>
              </a:endParaRPr>
            </a:p>
          </p:txBody>
        </p:sp>
        <p:sp>
          <p:nvSpPr>
            <p:cNvPr id="86157" name="Line 141"/>
            <p:cNvSpPr>
              <a:spLocks noChangeShapeType="1"/>
            </p:cNvSpPr>
            <p:nvPr/>
          </p:nvSpPr>
          <p:spPr bwMode="auto">
            <a:xfrm flipV="1">
              <a:off x="1619" y="2416"/>
              <a:ext cx="299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sm" len="med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799" name="Text Box 142"/>
            <p:cNvSpPr txBox="1">
              <a:spLocks noChangeArrowheads="1"/>
            </p:cNvSpPr>
            <p:nvPr/>
          </p:nvSpPr>
          <p:spPr bwMode="auto">
            <a:xfrm>
              <a:off x="2579" y="2919"/>
              <a:ext cx="683" cy="288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b="1">
                <a:effectLst/>
                <a:ea typeface="楷体_GB2312" charset="0"/>
                <a:cs typeface="楷体_GB2312" charset="0"/>
              </a:endParaRPr>
            </a:p>
          </p:txBody>
        </p:sp>
        <p:sp>
          <p:nvSpPr>
            <p:cNvPr id="86159" name="Line 143"/>
            <p:cNvSpPr>
              <a:spLocks noChangeShapeType="1"/>
            </p:cNvSpPr>
            <p:nvPr/>
          </p:nvSpPr>
          <p:spPr bwMode="auto">
            <a:xfrm flipH="1">
              <a:off x="2465" y="2403"/>
              <a:ext cx="30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sm" len="med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801" name="Text Box 144"/>
            <p:cNvSpPr txBox="1">
              <a:spLocks noChangeArrowheads="1"/>
            </p:cNvSpPr>
            <p:nvPr/>
          </p:nvSpPr>
          <p:spPr bwMode="auto">
            <a:xfrm>
              <a:off x="1434" y="2879"/>
              <a:ext cx="503" cy="288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>
                  <a:effectLst/>
                  <a:ea typeface="楷体_GB2312" charset="0"/>
                  <a:cs typeface="楷体_GB2312" charset="0"/>
                </a:rPr>
                <a:t>R</a:t>
              </a:r>
              <a:r>
                <a:rPr lang="en-US" altLang="zh-CN" b="1" baseline="-25000">
                  <a:effectLst/>
                  <a:ea typeface="楷体_GB2312" charset="0"/>
                  <a:cs typeface="楷体_GB2312" charset="0"/>
                </a:rPr>
                <a:t>B</a:t>
              </a:r>
              <a:endParaRPr lang="en-US" altLang="zh-CN" b="1">
                <a:effectLst/>
                <a:ea typeface="楷体_GB2312" charset="0"/>
                <a:cs typeface="楷体_GB2312" charset="0"/>
              </a:endParaRPr>
            </a:p>
          </p:txBody>
        </p:sp>
        <p:sp>
          <p:nvSpPr>
            <p:cNvPr id="86161" name="Line 145"/>
            <p:cNvSpPr>
              <a:spLocks noChangeShapeType="1"/>
            </p:cNvSpPr>
            <p:nvPr/>
          </p:nvSpPr>
          <p:spPr bwMode="auto">
            <a:xfrm flipV="1">
              <a:off x="3419" y="2448"/>
              <a:ext cx="0" cy="4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6162" name="Rectangle 146"/>
            <p:cNvSpPr>
              <a:spLocks noChangeArrowheads="1"/>
            </p:cNvSpPr>
            <p:nvPr/>
          </p:nvSpPr>
          <p:spPr bwMode="auto">
            <a:xfrm>
              <a:off x="3370" y="2894"/>
              <a:ext cx="98" cy="27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804" name="Text Box 147"/>
            <p:cNvSpPr txBox="1">
              <a:spLocks noChangeArrowheads="1"/>
            </p:cNvSpPr>
            <p:nvPr/>
          </p:nvSpPr>
          <p:spPr bwMode="auto">
            <a:xfrm>
              <a:off x="2554" y="2894"/>
              <a:ext cx="488" cy="288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>
                  <a:effectLst/>
                  <a:ea typeface="楷体_GB2312" charset="0"/>
                  <a:cs typeface="楷体_GB2312" charset="0"/>
                </a:rPr>
                <a:t>R</a:t>
              </a:r>
              <a:r>
                <a:rPr lang="en-US" altLang="zh-CN" b="1" baseline="-25000">
                  <a:effectLst/>
                  <a:ea typeface="楷体_GB2312" charset="0"/>
                  <a:cs typeface="楷体_GB2312" charset="0"/>
                </a:rPr>
                <a:t>C</a:t>
              </a:r>
              <a:endParaRPr lang="en-US" altLang="zh-CN" b="1">
                <a:effectLst/>
                <a:ea typeface="楷体_GB2312" charset="0"/>
                <a:cs typeface="楷体_GB2312" charset="0"/>
              </a:endParaRPr>
            </a:p>
          </p:txBody>
        </p:sp>
        <p:sp>
          <p:nvSpPr>
            <p:cNvPr id="30805" name="Text Box 148"/>
            <p:cNvSpPr txBox="1">
              <a:spLocks noChangeArrowheads="1"/>
            </p:cNvSpPr>
            <p:nvPr/>
          </p:nvSpPr>
          <p:spPr bwMode="auto">
            <a:xfrm>
              <a:off x="2963" y="2879"/>
              <a:ext cx="548" cy="288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>
                  <a:effectLst/>
                  <a:ea typeface="楷体_GB2312" charset="0"/>
                  <a:cs typeface="楷体_GB2312" charset="0"/>
                </a:rPr>
                <a:t>R</a:t>
              </a:r>
              <a:r>
                <a:rPr lang="en-US" altLang="zh-CN" b="1" baseline="-25000">
                  <a:effectLst/>
                  <a:ea typeface="楷体_GB2312" charset="0"/>
                  <a:cs typeface="楷体_GB2312" charset="0"/>
                </a:rPr>
                <a:t>L</a:t>
              </a:r>
              <a:endParaRPr lang="en-US" altLang="zh-CN" b="1">
                <a:effectLst/>
                <a:ea typeface="楷体_GB2312" charset="0"/>
                <a:cs typeface="楷体_GB2312" charset="0"/>
              </a:endParaRPr>
            </a:p>
          </p:txBody>
        </p:sp>
        <p:sp>
          <p:nvSpPr>
            <p:cNvPr id="30806" name="Text Box 149"/>
            <p:cNvSpPr txBox="1">
              <a:spLocks noChangeArrowheads="1"/>
            </p:cNvSpPr>
            <p:nvPr/>
          </p:nvSpPr>
          <p:spPr bwMode="auto">
            <a:xfrm>
              <a:off x="2293" y="3366"/>
              <a:ext cx="241" cy="287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2E1FE9"/>
                  </a:solidFill>
                  <a:effectLst/>
                  <a:ea typeface="楷体_GB2312" charset="0"/>
                  <a:cs typeface="楷体_GB2312" charset="0"/>
                </a:rPr>
                <a:t>E</a:t>
              </a:r>
            </a:p>
          </p:txBody>
        </p:sp>
        <p:sp>
          <p:nvSpPr>
            <p:cNvPr id="30807" name="Text Box 150"/>
            <p:cNvSpPr txBox="1">
              <a:spLocks noChangeArrowheads="1"/>
            </p:cNvSpPr>
            <p:nvPr/>
          </p:nvSpPr>
          <p:spPr bwMode="auto">
            <a:xfrm>
              <a:off x="1383" y="2230"/>
              <a:ext cx="242" cy="288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2E1FE9"/>
                  </a:solidFill>
                  <a:effectLst/>
                  <a:ea typeface="楷体_GB2312" charset="0"/>
                  <a:cs typeface="楷体_GB2312" charset="0"/>
                </a:rPr>
                <a:t>B</a:t>
              </a:r>
            </a:p>
          </p:txBody>
        </p:sp>
        <p:sp>
          <p:nvSpPr>
            <p:cNvPr id="30808" name="Text Box 151"/>
            <p:cNvSpPr txBox="1">
              <a:spLocks noChangeArrowheads="1"/>
            </p:cNvSpPr>
            <p:nvPr/>
          </p:nvSpPr>
          <p:spPr bwMode="auto">
            <a:xfrm>
              <a:off x="2719" y="2204"/>
              <a:ext cx="240" cy="287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2E1FE9"/>
                  </a:solidFill>
                  <a:effectLst/>
                  <a:ea typeface="楷体_GB2312" charset="0"/>
                  <a:cs typeface="楷体_GB2312" charset="0"/>
                </a:rPr>
                <a:t>C</a:t>
              </a:r>
            </a:p>
          </p:txBody>
        </p:sp>
        <p:sp>
          <p:nvSpPr>
            <p:cNvPr id="86168" name="Line 152"/>
            <p:cNvSpPr>
              <a:spLocks noChangeShapeType="1"/>
            </p:cNvSpPr>
            <p:nvPr/>
          </p:nvSpPr>
          <p:spPr bwMode="auto">
            <a:xfrm flipV="1">
              <a:off x="1500" y="2479"/>
              <a:ext cx="0" cy="4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810" name="Text Box 153"/>
            <p:cNvSpPr txBox="1">
              <a:spLocks noChangeArrowheads="1"/>
            </p:cNvSpPr>
            <p:nvPr/>
          </p:nvSpPr>
          <p:spPr bwMode="auto">
            <a:xfrm>
              <a:off x="1088" y="2871"/>
              <a:ext cx="362" cy="327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000099"/>
                  </a:solidFill>
                  <a:effectLst/>
                  <a:ea typeface="楷体_GB2312" charset="0"/>
                  <a:cs typeface="楷体_GB2312" charset="0"/>
                </a:rPr>
                <a:t>u</a:t>
              </a:r>
              <a:r>
                <a:rPr lang="en-US" altLang="zh-CN" sz="2800" b="1" baseline="-25000">
                  <a:solidFill>
                    <a:srgbClr val="000099"/>
                  </a:solidFill>
                  <a:effectLst/>
                  <a:ea typeface="楷体_GB2312" charset="0"/>
                  <a:cs typeface="楷体_GB2312" charset="0"/>
                </a:rPr>
                <a:t>i</a:t>
              </a:r>
              <a:endParaRPr lang="en-US" altLang="zh-CN" sz="2800" b="1">
                <a:solidFill>
                  <a:srgbClr val="000099"/>
                </a:solidFill>
                <a:effectLst/>
                <a:ea typeface="楷体_GB2312" charset="0"/>
                <a:cs typeface="楷体_GB2312" charset="0"/>
              </a:endParaRPr>
            </a:p>
          </p:txBody>
        </p:sp>
        <p:sp>
          <p:nvSpPr>
            <p:cNvPr id="30811" name="Text Box 154" descr="新闻纸"/>
            <p:cNvSpPr txBox="1">
              <a:spLocks noChangeArrowheads="1"/>
            </p:cNvSpPr>
            <p:nvPr/>
          </p:nvSpPr>
          <p:spPr bwMode="auto">
            <a:xfrm>
              <a:off x="1096" y="2464"/>
              <a:ext cx="323" cy="287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  <a:effectLst/>
                  <a:latin typeface="宋体" panose="02010600030101010101" pitchFamily="2" charset="-122"/>
                </a:rPr>
                <a:t>+</a:t>
              </a:r>
            </a:p>
          </p:txBody>
        </p:sp>
        <p:sp>
          <p:nvSpPr>
            <p:cNvPr id="30812" name="Text Box 155" descr="新闻纸"/>
            <p:cNvSpPr txBox="1">
              <a:spLocks noChangeArrowheads="1"/>
            </p:cNvSpPr>
            <p:nvPr/>
          </p:nvSpPr>
          <p:spPr bwMode="auto">
            <a:xfrm>
              <a:off x="1096" y="3386"/>
              <a:ext cx="322" cy="288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  <a:effectLst/>
                  <a:latin typeface="宋体" panose="02010600030101010101" pitchFamily="2" charset="-122"/>
                </a:rPr>
                <a:t>-</a:t>
              </a:r>
            </a:p>
          </p:txBody>
        </p:sp>
        <p:sp>
          <p:nvSpPr>
            <p:cNvPr id="86172" name="Rectangle 156"/>
            <p:cNvSpPr>
              <a:spLocks noChangeArrowheads="1"/>
            </p:cNvSpPr>
            <p:nvPr/>
          </p:nvSpPr>
          <p:spPr bwMode="auto">
            <a:xfrm>
              <a:off x="1451" y="2890"/>
              <a:ext cx="99" cy="27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30814" name="Group 157"/>
            <p:cNvGrpSpPr/>
            <p:nvPr/>
          </p:nvGrpSpPr>
          <p:grpSpPr bwMode="auto">
            <a:xfrm>
              <a:off x="3481" y="2514"/>
              <a:ext cx="365" cy="982"/>
              <a:chOff x="4316" y="1859"/>
              <a:chExt cx="436" cy="1319"/>
            </a:xfrm>
          </p:grpSpPr>
          <p:sp>
            <p:nvSpPr>
              <p:cNvPr id="30833" name="Text Box 158"/>
              <p:cNvSpPr txBox="1">
                <a:spLocks noChangeArrowheads="1"/>
              </p:cNvSpPr>
              <p:nvPr/>
            </p:nvSpPr>
            <p:spPr bwMode="auto">
              <a:xfrm>
                <a:off x="4319" y="2311"/>
                <a:ext cx="433" cy="3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6800" rIns="90000" bIns="46800"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 i="1">
                    <a:solidFill>
                      <a:srgbClr val="000099"/>
                    </a:solidFill>
                    <a:effectLst/>
                    <a:ea typeface="楷体_GB2312" charset="0"/>
                    <a:cs typeface="楷体_GB2312" charset="0"/>
                  </a:rPr>
                  <a:t>u</a:t>
                </a:r>
                <a:r>
                  <a:rPr lang="en-US" altLang="zh-CN" b="1" baseline="-25000">
                    <a:solidFill>
                      <a:srgbClr val="000099"/>
                    </a:solidFill>
                    <a:effectLst/>
                    <a:ea typeface="楷体_GB2312" charset="0"/>
                    <a:cs typeface="楷体_GB2312" charset="0"/>
                  </a:rPr>
                  <a:t>o</a:t>
                </a:r>
                <a:endParaRPr lang="en-US" altLang="zh-CN" b="1">
                  <a:solidFill>
                    <a:srgbClr val="000099"/>
                  </a:solidFill>
                  <a:effectLst/>
                  <a:ea typeface="楷体_GB2312" charset="0"/>
                  <a:cs typeface="楷体_GB2312" charset="0"/>
                </a:endParaRPr>
              </a:p>
            </p:txBody>
          </p:sp>
          <p:sp>
            <p:nvSpPr>
              <p:cNvPr id="30834" name="Rectangle 159" descr="新闻纸"/>
              <p:cNvSpPr>
                <a:spLocks noChangeArrowheads="1"/>
              </p:cNvSpPr>
              <p:nvPr/>
            </p:nvSpPr>
            <p:spPr bwMode="auto">
              <a:xfrm>
                <a:off x="4316" y="1859"/>
                <a:ext cx="252" cy="3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b="1">
                    <a:solidFill>
                      <a:srgbClr val="FF0000"/>
                    </a:solidFill>
                    <a:effectLst/>
                    <a:latin typeface="宋体" panose="02010600030101010101" pitchFamily="2" charset="-122"/>
                  </a:rPr>
                  <a:t>+</a:t>
                </a:r>
              </a:p>
            </p:txBody>
          </p:sp>
          <p:sp>
            <p:nvSpPr>
              <p:cNvPr id="30835" name="Rectangle 160" descr="新闻纸"/>
              <p:cNvSpPr>
                <a:spLocks noChangeArrowheads="1"/>
              </p:cNvSpPr>
              <p:nvPr/>
            </p:nvSpPr>
            <p:spPr bwMode="auto">
              <a:xfrm>
                <a:off x="4316" y="2791"/>
                <a:ext cx="252" cy="3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b="1">
                    <a:solidFill>
                      <a:srgbClr val="FF0000"/>
                    </a:solidFill>
                    <a:effectLst/>
                    <a:latin typeface="宋体" panose="02010600030101010101" pitchFamily="2" charset="-122"/>
                  </a:rPr>
                  <a:t>-</a:t>
                </a:r>
              </a:p>
            </p:txBody>
          </p:sp>
        </p:grpSp>
        <p:grpSp>
          <p:nvGrpSpPr>
            <p:cNvPr id="30815" name="Group 161"/>
            <p:cNvGrpSpPr/>
            <p:nvPr/>
          </p:nvGrpSpPr>
          <p:grpSpPr bwMode="auto">
            <a:xfrm>
              <a:off x="2442" y="3615"/>
              <a:ext cx="197" cy="140"/>
              <a:chOff x="6645" y="4036"/>
              <a:chExt cx="198" cy="188"/>
            </a:xfrm>
          </p:grpSpPr>
          <p:sp>
            <p:nvSpPr>
              <p:cNvPr id="86178" name="Line 162"/>
              <p:cNvSpPr>
                <a:spLocks noChangeShapeType="1"/>
              </p:cNvSpPr>
              <p:nvPr/>
            </p:nvSpPr>
            <p:spPr bwMode="auto">
              <a:xfrm>
                <a:off x="6724" y="4036"/>
                <a:ext cx="0" cy="1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6179" name="Line 163"/>
              <p:cNvSpPr>
                <a:spLocks noChangeShapeType="1"/>
              </p:cNvSpPr>
              <p:nvPr/>
            </p:nvSpPr>
            <p:spPr bwMode="auto">
              <a:xfrm>
                <a:off x="6645" y="4224"/>
                <a:ext cx="19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86180" name="Line 164"/>
            <p:cNvSpPr>
              <a:spLocks noChangeShapeType="1"/>
            </p:cNvSpPr>
            <p:nvPr/>
          </p:nvSpPr>
          <p:spPr bwMode="auto">
            <a:xfrm flipH="1" flipV="1">
              <a:off x="3424" y="3168"/>
              <a:ext cx="0" cy="4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6181" name="Line 165"/>
            <p:cNvSpPr>
              <a:spLocks noChangeShapeType="1"/>
            </p:cNvSpPr>
            <p:nvPr/>
          </p:nvSpPr>
          <p:spPr bwMode="auto">
            <a:xfrm flipV="1">
              <a:off x="2991" y="3197"/>
              <a:ext cx="0" cy="43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6182" name="Line 166"/>
            <p:cNvSpPr>
              <a:spLocks noChangeShapeType="1"/>
            </p:cNvSpPr>
            <p:nvPr/>
          </p:nvSpPr>
          <p:spPr bwMode="auto">
            <a:xfrm flipV="1">
              <a:off x="1920" y="3197"/>
              <a:ext cx="0" cy="43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6183" name="Line 167"/>
            <p:cNvSpPr>
              <a:spLocks noChangeShapeType="1"/>
            </p:cNvSpPr>
            <p:nvPr/>
          </p:nvSpPr>
          <p:spPr bwMode="auto">
            <a:xfrm flipV="1">
              <a:off x="1500" y="3160"/>
              <a:ext cx="0" cy="4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6184" name="Line 168"/>
            <p:cNvSpPr>
              <a:spLocks noChangeShapeType="1"/>
            </p:cNvSpPr>
            <p:nvPr/>
          </p:nvSpPr>
          <p:spPr bwMode="auto">
            <a:xfrm flipH="1" flipV="1">
              <a:off x="2516" y="3196"/>
              <a:ext cx="3" cy="41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6185" name="Line 169"/>
            <p:cNvSpPr>
              <a:spLocks noChangeShapeType="1"/>
            </p:cNvSpPr>
            <p:nvPr/>
          </p:nvSpPr>
          <p:spPr bwMode="auto">
            <a:xfrm flipH="1">
              <a:off x="972" y="2945"/>
              <a:ext cx="0" cy="7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6186" name="Rectangle 170"/>
            <p:cNvSpPr>
              <a:spLocks noChangeArrowheads="1"/>
            </p:cNvSpPr>
            <p:nvPr/>
          </p:nvSpPr>
          <p:spPr bwMode="auto">
            <a:xfrm>
              <a:off x="933" y="2699"/>
              <a:ext cx="84" cy="25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6187" name="Line 171"/>
            <p:cNvSpPr>
              <a:spLocks noChangeShapeType="1"/>
            </p:cNvSpPr>
            <p:nvPr/>
          </p:nvSpPr>
          <p:spPr bwMode="auto">
            <a:xfrm flipH="1">
              <a:off x="972" y="2484"/>
              <a:ext cx="0" cy="21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6188" name="Oval 172"/>
            <p:cNvSpPr>
              <a:spLocks noChangeArrowheads="1"/>
            </p:cNvSpPr>
            <p:nvPr/>
          </p:nvSpPr>
          <p:spPr bwMode="auto">
            <a:xfrm>
              <a:off x="863" y="3235"/>
              <a:ext cx="208" cy="2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825" name="Rectangle 173" descr="新闻纸"/>
            <p:cNvSpPr>
              <a:spLocks noChangeArrowheads="1"/>
            </p:cNvSpPr>
            <p:nvPr/>
          </p:nvSpPr>
          <p:spPr bwMode="auto">
            <a:xfrm>
              <a:off x="721" y="2987"/>
              <a:ext cx="234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effectLst/>
                  <a:latin typeface="宋体" panose="02010600030101010101" pitchFamily="2" charset="-122"/>
                </a:rPr>
                <a:t>+</a:t>
              </a:r>
            </a:p>
          </p:txBody>
        </p:sp>
        <p:sp>
          <p:nvSpPr>
            <p:cNvPr id="30826" name="Rectangle 174"/>
            <p:cNvSpPr>
              <a:spLocks noChangeArrowheads="1"/>
            </p:cNvSpPr>
            <p:nvPr/>
          </p:nvSpPr>
          <p:spPr bwMode="auto">
            <a:xfrm>
              <a:off x="738" y="3314"/>
              <a:ext cx="229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800" b="1">
                  <a:solidFill>
                    <a:srgbClr val="FF0000"/>
                  </a:solidFill>
                  <a:effectLst/>
                  <a:latin typeface="宋体" panose="02010600030101010101" pitchFamily="2" charset="-122"/>
                </a:rPr>
                <a:t>-</a:t>
              </a:r>
            </a:p>
          </p:txBody>
        </p:sp>
        <p:sp>
          <p:nvSpPr>
            <p:cNvPr id="30827" name="Text Box 175"/>
            <p:cNvSpPr txBox="1">
              <a:spLocks noChangeArrowheads="1"/>
            </p:cNvSpPr>
            <p:nvPr/>
          </p:nvSpPr>
          <p:spPr bwMode="auto">
            <a:xfrm>
              <a:off x="580" y="2657"/>
              <a:ext cx="458" cy="288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>
                  <a:effectLst/>
                  <a:ea typeface="楷体_GB2312" charset="0"/>
                  <a:cs typeface="楷体_GB2312" charset="0"/>
                </a:rPr>
                <a:t>R</a:t>
              </a:r>
              <a:r>
                <a:rPr lang="en-US" altLang="zh-CN" b="1" baseline="-25000">
                  <a:effectLst/>
                  <a:ea typeface="楷体_GB2312" charset="0"/>
                  <a:cs typeface="楷体_GB2312" charset="0"/>
                </a:rPr>
                <a:t>S</a:t>
              </a:r>
              <a:endParaRPr lang="en-US" altLang="zh-CN" b="1">
                <a:effectLst/>
                <a:ea typeface="楷体_GB2312" charset="0"/>
                <a:cs typeface="楷体_GB2312" charset="0"/>
              </a:endParaRPr>
            </a:p>
          </p:txBody>
        </p:sp>
        <p:sp>
          <p:nvSpPr>
            <p:cNvPr id="86192" name="Oval 176"/>
            <p:cNvSpPr>
              <a:spLocks noChangeArrowheads="1"/>
            </p:cNvSpPr>
            <p:nvPr/>
          </p:nvSpPr>
          <p:spPr bwMode="auto">
            <a:xfrm>
              <a:off x="2488" y="3595"/>
              <a:ext cx="60" cy="6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2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6193" name="Line 177"/>
            <p:cNvSpPr>
              <a:spLocks noChangeShapeType="1"/>
            </p:cNvSpPr>
            <p:nvPr/>
          </p:nvSpPr>
          <p:spPr bwMode="auto">
            <a:xfrm flipV="1">
              <a:off x="967" y="2422"/>
              <a:ext cx="30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sm" len="med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830" name="Rectangle 178"/>
            <p:cNvSpPr>
              <a:spLocks noChangeArrowheads="1"/>
            </p:cNvSpPr>
            <p:nvPr/>
          </p:nvSpPr>
          <p:spPr bwMode="auto">
            <a:xfrm>
              <a:off x="973" y="2118"/>
              <a:ext cx="205" cy="289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i="1">
                  <a:solidFill>
                    <a:srgbClr val="000099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i</a:t>
              </a:r>
              <a:r>
                <a:rPr lang="en-US" altLang="zh-CN" b="1" baseline="-25000">
                  <a:solidFill>
                    <a:srgbClr val="000099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i</a:t>
              </a:r>
            </a:p>
          </p:txBody>
        </p:sp>
      </p:grpSp>
      <p:grpSp>
        <p:nvGrpSpPr>
          <p:cNvPr id="6" name="Group 235"/>
          <p:cNvGrpSpPr/>
          <p:nvPr/>
        </p:nvGrpSpPr>
        <p:grpSpPr bwMode="auto">
          <a:xfrm>
            <a:off x="3783648" y="3783330"/>
            <a:ext cx="4964112" cy="2590800"/>
            <a:chOff x="2383" y="2400"/>
            <a:chExt cx="3127" cy="1632"/>
          </a:xfrm>
        </p:grpSpPr>
        <p:graphicFrame>
          <p:nvGraphicFramePr>
            <p:cNvPr id="30729" name="Object 108"/>
            <p:cNvGraphicFramePr>
              <a:graphicFrameLocks noChangeAspect="1"/>
            </p:cNvGraphicFramePr>
            <p:nvPr/>
          </p:nvGraphicFramePr>
          <p:xfrm>
            <a:off x="2976" y="3224"/>
            <a:ext cx="181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8" name="Equation" r:id="rId3" imgW="190500" imgH="241300" progId="Equation.3">
                    <p:embed/>
                  </p:oleObj>
                </mc:Choice>
                <mc:Fallback>
                  <p:oleObj name="Equation" r:id="rId3" imgW="190500" imgH="2413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6" y="3224"/>
                          <a:ext cx="181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30" name="Object 109"/>
            <p:cNvGraphicFramePr>
              <a:graphicFrameLocks noChangeAspect="1"/>
            </p:cNvGraphicFramePr>
            <p:nvPr/>
          </p:nvGraphicFramePr>
          <p:xfrm>
            <a:off x="2832" y="2400"/>
            <a:ext cx="150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9" name="Equation" r:id="rId5" imgW="139700" imgH="241300" progId="Equation.3">
                    <p:embed/>
                  </p:oleObj>
                </mc:Choice>
                <mc:Fallback>
                  <p:oleObj name="Equation" r:id="rId5" imgW="139700" imgH="2413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2" y="2400"/>
                          <a:ext cx="150" cy="2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31" name="Object 110"/>
            <p:cNvGraphicFramePr>
              <a:graphicFrameLocks noChangeAspect="1"/>
            </p:cNvGraphicFramePr>
            <p:nvPr/>
          </p:nvGraphicFramePr>
          <p:xfrm>
            <a:off x="3456" y="2400"/>
            <a:ext cx="177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10" name="Equation" r:id="rId7" imgW="177800" imgH="254000" progId="Equation.3">
                    <p:embed/>
                  </p:oleObj>
                </mc:Choice>
                <mc:Fallback>
                  <p:oleObj name="Equation" r:id="rId7" imgW="177800" imgH="254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2400"/>
                          <a:ext cx="177" cy="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32" name="Object 111"/>
            <p:cNvGraphicFramePr>
              <a:graphicFrameLocks noChangeAspect="1"/>
            </p:cNvGraphicFramePr>
            <p:nvPr/>
          </p:nvGraphicFramePr>
          <p:xfrm>
            <a:off x="4368" y="2400"/>
            <a:ext cx="161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11" name="Equation" r:id="rId9" imgW="152400" imgH="254000" progId="Equation.3">
                    <p:embed/>
                  </p:oleObj>
                </mc:Choice>
                <mc:Fallback>
                  <p:oleObj name="Equation" r:id="rId9" imgW="152400" imgH="254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2400"/>
                          <a:ext cx="161" cy="3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33" name="Object 112"/>
            <p:cNvGraphicFramePr>
              <a:graphicFrameLocks noChangeAspect="1"/>
            </p:cNvGraphicFramePr>
            <p:nvPr/>
          </p:nvGraphicFramePr>
          <p:xfrm>
            <a:off x="5328" y="3173"/>
            <a:ext cx="181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12" name="Equation" r:id="rId11" imgW="203200" imgH="254000" progId="Equation.3">
                    <p:embed/>
                  </p:oleObj>
                </mc:Choice>
                <mc:Fallback>
                  <p:oleObj name="Equation" r:id="rId11" imgW="203200" imgH="254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28" y="3173"/>
                          <a:ext cx="181" cy="2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34" name="Object 113"/>
            <p:cNvGraphicFramePr>
              <a:graphicFrameLocks noChangeAspect="1"/>
            </p:cNvGraphicFramePr>
            <p:nvPr/>
          </p:nvGraphicFramePr>
          <p:xfrm>
            <a:off x="4032" y="2951"/>
            <a:ext cx="288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13" name="Equation" r:id="rId13" imgW="279400" imgH="254000" progId="Equation.3">
                    <p:embed/>
                  </p:oleObj>
                </mc:Choice>
                <mc:Fallback>
                  <p:oleObj name="Equation" r:id="rId13" imgW="279400" imgH="254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2951"/>
                          <a:ext cx="288" cy="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35" name="Object 115"/>
            <p:cNvGraphicFramePr>
              <a:graphicFrameLocks noChangeAspect="1"/>
            </p:cNvGraphicFramePr>
            <p:nvPr/>
          </p:nvGraphicFramePr>
          <p:xfrm>
            <a:off x="2471" y="3456"/>
            <a:ext cx="217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14" name="公式" r:id="rId15" imgW="241300" imgH="254000" progId="Equation.3">
                    <p:embed/>
                  </p:oleObj>
                </mc:Choice>
                <mc:Fallback>
                  <p:oleObj name="公式" r:id="rId15" imgW="241300" imgH="254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1" y="3456"/>
                          <a:ext cx="217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6199" name="Line 183"/>
            <p:cNvSpPr>
              <a:spLocks noChangeShapeType="1"/>
            </p:cNvSpPr>
            <p:nvPr/>
          </p:nvSpPr>
          <p:spPr bwMode="auto">
            <a:xfrm flipV="1">
              <a:off x="2787" y="3908"/>
              <a:ext cx="245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6200" name="Line 184"/>
            <p:cNvSpPr>
              <a:spLocks noChangeShapeType="1"/>
            </p:cNvSpPr>
            <p:nvPr/>
          </p:nvSpPr>
          <p:spPr bwMode="auto">
            <a:xfrm flipH="1" flipV="1">
              <a:off x="4330" y="2747"/>
              <a:ext cx="0" cy="4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6201" name="Line 185"/>
            <p:cNvSpPr>
              <a:spLocks noChangeShapeType="1"/>
            </p:cNvSpPr>
            <p:nvPr/>
          </p:nvSpPr>
          <p:spPr bwMode="auto">
            <a:xfrm flipV="1">
              <a:off x="2787" y="2765"/>
              <a:ext cx="96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30739" name="Group 186"/>
            <p:cNvGrpSpPr/>
            <p:nvPr/>
          </p:nvGrpSpPr>
          <p:grpSpPr bwMode="auto">
            <a:xfrm>
              <a:off x="4219" y="3158"/>
              <a:ext cx="222" cy="313"/>
              <a:chOff x="4164" y="1968"/>
              <a:chExt cx="264" cy="420"/>
            </a:xfrm>
          </p:grpSpPr>
          <p:sp>
            <p:nvSpPr>
              <p:cNvPr id="86203" name="AutoShape 187"/>
              <p:cNvSpPr>
                <a:spLocks noChangeArrowheads="1"/>
              </p:cNvSpPr>
              <p:nvPr/>
            </p:nvSpPr>
            <p:spPr bwMode="auto">
              <a:xfrm>
                <a:off x="4164" y="1968"/>
                <a:ext cx="264" cy="420"/>
              </a:xfrm>
              <a:prstGeom prst="diamond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6204" name="Line 188"/>
              <p:cNvSpPr>
                <a:spLocks noChangeShapeType="1"/>
              </p:cNvSpPr>
              <p:nvPr/>
            </p:nvSpPr>
            <p:spPr bwMode="auto">
              <a:xfrm>
                <a:off x="4176" y="2184"/>
                <a:ext cx="25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86205" name="Line 189"/>
            <p:cNvSpPr>
              <a:spLocks noChangeShapeType="1"/>
            </p:cNvSpPr>
            <p:nvPr/>
          </p:nvSpPr>
          <p:spPr bwMode="auto">
            <a:xfrm flipV="1">
              <a:off x="3744" y="2751"/>
              <a:ext cx="0" cy="45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6206" name="Rectangle 190"/>
            <p:cNvSpPr>
              <a:spLocks noChangeArrowheads="1"/>
            </p:cNvSpPr>
            <p:nvPr/>
          </p:nvSpPr>
          <p:spPr bwMode="auto">
            <a:xfrm>
              <a:off x="3692" y="3194"/>
              <a:ext cx="98" cy="27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6207" name="Line 191"/>
            <p:cNvSpPr>
              <a:spLocks noChangeShapeType="1"/>
            </p:cNvSpPr>
            <p:nvPr/>
          </p:nvSpPr>
          <p:spPr bwMode="auto">
            <a:xfrm>
              <a:off x="4323" y="2734"/>
              <a:ext cx="9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6208" name="Line 192"/>
            <p:cNvSpPr>
              <a:spLocks noChangeShapeType="1"/>
            </p:cNvSpPr>
            <p:nvPr/>
          </p:nvSpPr>
          <p:spPr bwMode="auto">
            <a:xfrm flipV="1">
              <a:off x="4811" y="2747"/>
              <a:ext cx="0" cy="44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6209" name="Rectangle 193"/>
            <p:cNvSpPr>
              <a:spLocks noChangeArrowheads="1"/>
            </p:cNvSpPr>
            <p:nvPr/>
          </p:nvSpPr>
          <p:spPr bwMode="auto">
            <a:xfrm>
              <a:off x="4759" y="3194"/>
              <a:ext cx="98" cy="27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745" name="Text Box 194"/>
            <p:cNvSpPr txBox="1">
              <a:spLocks noChangeArrowheads="1"/>
            </p:cNvSpPr>
            <p:nvPr/>
          </p:nvSpPr>
          <p:spPr bwMode="auto">
            <a:xfrm>
              <a:off x="3702" y="3164"/>
              <a:ext cx="473" cy="288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effectLst/>
                  <a:ea typeface="楷体_GB2312" charset="0"/>
                  <a:cs typeface="楷体_GB2312" charset="0"/>
                </a:rPr>
                <a:t>r</a:t>
              </a:r>
              <a:r>
                <a:rPr lang="en-US" altLang="zh-CN" b="1" baseline="-25000">
                  <a:effectLst/>
                  <a:ea typeface="楷体_GB2312" charset="0"/>
                  <a:cs typeface="楷体_GB2312" charset="0"/>
                </a:rPr>
                <a:t>be</a:t>
              </a:r>
              <a:endParaRPr lang="en-US" altLang="zh-CN" b="1">
                <a:effectLst/>
                <a:ea typeface="楷体_GB2312" charset="0"/>
                <a:cs typeface="楷体_GB2312" charset="0"/>
              </a:endParaRPr>
            </a:p>
          </p:txBody>
        </p:sp>
        <p:sp>
          <p:nvSpPr>
            <p:cNvPr id="86211" name="Line 195"/>
            <p:cNvSpPr>
              <a:spLocks noChangeShapeType="1"/>
            </p:cNvSpPr>
            <p:nvPr/>
          </p:nvSpPr>
          <p:spPr bwMode="auto">
            <a:xfrm>
              <a:off x="4175" y="3194"/>
              <a:ext cx="0" cy="30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sm" len="med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6213" name="Line 197"/>
            <p:cNvSpPr>
              <a:spLocks noChangeShapeType="1"/>
            </p:cNvSpPr>
            <p:nvPr/>
          </p:nvSpPr>
          <p:spPr bwMode="auto">
            <a:xfrm flipV="1">
              <a:off x="3437" y="2693"/>
              <a:ext cx="299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sm" len="med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748" name="Text Box 198"/>
            <p:cNvSpPr txBox="1">
              <a:spLocks noChangeArrowheads="1"/>
            </p:cNvSpPr>
            <p:nvPr/>
          </p:nvSpPr>
          <p:spPr bwMode="auto">
            <a:xfrm>
              <a:off x="4397" y="3196"/>
              <a:ext cx="683" cy="288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b="1">
                <a:effectLst/>
                <a:ea typeface="楷体_GB2312" charset="0"/>
                <a:cs typeface="楷体_GB2312" charset="0"/>
              </a:endParaRPr>
            </a:p>
          </p:txBody>
        </p:sp>
        <p:sp>
          <p:nvSpPr>
            <p:cNvPr id="86215" name="Line 199"/>
            <p:cNvSpPr>
              <a:spLocks noChangeShapeType="1"/>
            </p:cNvSpPr>
            <p:nvPr/>
          </p:nvSpPr>
          <p:spPr bwMode="auto">
            <a:xfrm flipH="1">
              <a:off x="4283" y="2680"/>
              <a:ext cx="30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sm" len="med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750" name="Text Box 200"/>
            <p:cNvSpPr txBox="1">
              <a:spLocks noChangeArrowheads="1"/>
            </p:cNvSpPr>
            <p:nvPr/>
          </p:nvSpPr>
          <p:spPr bwMode="auto">
            <a:xfrm>
              <a:off x="3252" y="3156"/>
              <a:ext cx="503" cy="288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>
                  <a:effectLst/>
                  <a:ea typeface="楷体_GB2312" charset="0"/>
                  <a:cs typeface="楷体_GB2312" charset="0"/>
                </a:rPr>
                <a:t>R</a:t>
              </a:r>
              <a:r>
                <a:rPr lang="en-US" altLang="zh-CN" b="1" baseline="-25000">
                  <a:effectLst/>
                  <a:ea typeface="楷体_GB2312" charset="0"/>
                  <a:cs typeface="楷体_GB2312" charset="0"/>
                </a:rPr>
                <a:t>B</a:t>
              </a:r>
              <a:endParaRPr lang="en-US" altLang="zh-CN" b="1">
                <a:effectLst/>
                <a:ea typeface="楷体_GB2312" charset="0"/>
                <a:cs typeface="楷体_GB2312" charset="0"/>
              </a:endParaRPr>
            </a:p>
          </p:txBody>
        </p:sp>
        <p:sp>
          <p:nvSpPr>
            <p:cNvPr id="86217" name="Line 201"/>
            <p:cNvSpPr>
              <a:spLocks noChangeShapeType="1"/>
            </p:cNvSpPr>
            <p:nvPr/>
          </p:nvSpPr>
          <p:spPr bwMode="auto">
            <a:xfrm flipV="1">
              <a:off x="5237" y="2725"/>
              <a:ext cx="0" cy="4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6218" name="Rectangle 202"/>
            <p:cNvSpPr>
              <a:spLocks noChangeArrowheads="1"/>
            </p:cNvSpPr>
            <p:nvPr/>
          </p:nvSpPr>
          <p:spPr bwMode="auto">
            <a:xfrm>
              <a:off x="5188" y="3171"/>
              <a:ext cx="98" cy="27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753" name="Text Box 203"/>
            <p:cNvSpPr txBox="1">
              <a:spLocks noChangeArrowheads="1"/>
            </p:cNvSpPr>
            <p:nvPr/>
          </p:nvSpPr>
          <p:spPr bwMode="auto">
            <a:xfrm>
              <a:off x="4372" y="3171"/>
              <a:ext cx="488" cy="288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>
                  <a:effectLst/>
                  <a:ea typeface="楷体_GB2312" charset="0"/>
                  <a:cs typeface="楷体_GB2312" charset="0"/>
                </a:rPr>
                <a:t>R</a:t>
              </a:r>
              <a:r>
                <a:rPr lang="en-US" altLang="zh-CN" b="1" baseline="-25000">
                  <a:effectLst/>
                  <a:ea typeface="楷体_GB2312" charset="0"/>
                  <a:cs typeface="楷体_GB2312" charset="0"/>
                </a:rPr>
                <a:t>C</a:t>
              </a:r>
              <a:endParaRPr lang="en-US" altLang="zh-CN" b="1">
                <a:effectLst/>
                <a:ea typeface="楷体_GB2312" charset="0"/>
                <a:cs typeface="楷体_GB2312" charset="0"/>
              </a:endParaRPr>
            </a:p>
          </p:txBody>
        </p:sp>
        <p:sp>
          <p:nvSpPr>
            <p:cNvPr id="30754" name="Text Box 204"/>
            <p:cNvSpPr txBox="1">
              <a:spLocks noChangeArrowheads="1"/>
            </p:cNvSpPr>
            <p:nvPr/>
          </p:nvSpPr>
          <p:spPr bwMode="auto">
            <a:xfrm>
              <a:off x="4781" y="3156"/>
              <a:ext cx="548" cy="288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>
                  <a:effectLst/>
                  <a:ea typeface="楷体_GB2312" charset="0"/>
                  <a:cs typeface="楷体_GB2312" charset="0"/>
                </a:rPr>
                <a:t>R</a:t>
              </a:r>
              <a:r>
                <a:rPr lang="en-US" altLang="zh-CN" b="1" baseline="-25000">
                  <a:effectLst/>
                  <a:ea typeface="楷体_GB2312" charset="0"/>
                  <a:cs typeface="楷体_GB2312" charset="0"/>
                </a:rPr>
                <a:t>L</a:t>
              </a:r>
              <a:endParaRPr lang="en-US" altLang="zh-CN" b="1">
                <a:effectLst/>
                <a:ea typeface="楷体_GB2312" charset="0"/>
                <a:cs typeface="楷体_GB2312" charset="0"/>
              </a:endParaRPr>
            </a:p>
          </p:txBody>
        </p:sp>
        <p:sp>
          <p:nvSpPr>
            <p:cNvPr id="30755" name="Text Box 205"/>
            <p:cNvSpPr txBox="1">
              <a:spLocks noChangeArrowheads="1"/>
            </p:cNvSpPr>
            <p:nvPr/>
          </p:nvSpPr>
          <p:spPr bwMode="auto">
            <a:xfrm>
              <a:off x="4113" y="3634"/>
              <a:ext cx="241" cy="287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2E1FE9"/>
                  </a:solidFill>
                  <a:effectLst/>
                  <a:ea typeface="楷体_GB2312" charset="0"/>
                  <a:cs typeface="楷体_GB2312" charset="0"/>
                </a:rPr>
                <a:t>E</a:t>
              </a:r>
            </a:p>
          </p:txBody>
        </p:sp>
        <p:sp>
          <p:nvSpPr>
            <p:cNvPr id="30756" name="Text Box 206"/>
            <p:cNvSpPr txBox="1">
              <a:spLocks noChangeArrowheads="1"/>
            </p:cNvSpPr>
            <p:nvPr/>
          </p:nvSpPr>
          <p:spPr bwMode="auto">
            <a:xfrm>
              <a:off x="3203" y="2498"/>
              <a:ext cx="242" cy="288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2E1FE9"/>
                  </a:solidFill>
                  <a:effectLst/>
                  <a:ea typeface="楷体_GB2312" charset="0"/>
                  <a:cs typeface="楷体_GB2312" charset="0"/>
                </a:rPr>
                <a:t>B</a:t>
              </a:r>
            </a:p>
          </p:txBody>
        </p:sp>
        <p:sp>
          <p:nvSpPr>
            <p:cNvPr id="30757" name="Text Box 207"/>
            <p:cNvSpPr txBox="1">
              <a:spLocks noChangeArrowheads="1"/>
            </p:cNvSpPr>
            <p:nvPr/>
          </p:nvSpPr>
          <p:spPr bwMode="auto">
            <a:xfrm>
              <a:off x="4539" y="2472"/>
              <a:ext cx="240" cy="287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2E1FE9"/>
                  </a:solidFill>
                  <a:effectLst/>
                  <a:ea typeface="楷体_GB2312" charset="0"/>
                  <a:cs typeface="楷体_GB2312" charset="0"/>
                </a:rPr>
                <a:t>C</a:t>
              </a:r>
            </a:p>
          </p:txBody>
        </p:sp>
        <p:sp>
          <p:nvSpPr>
            <p:cNvPr id="86224" name="Line 208"/>
            <p:cNvSpPr>
              <a:spLocks noChangeShapeType="1"/>
            </p:cNvSpPr>
            <p:nvPr/>
          </p:nvSpPr>
          <p:spPr bwMode="auto">
            <a:xfrm flipV="1">
              <a:off x="3318" y="2756"/>
              <a:ext cx="0" cy="4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759" name="Text Box 210" descr="新闻纸"/>
            <p:cNvSpPr txBox="1">
              <a:spLocks noChangeArrowheads="1"/>
            </p:cNvSpPr>
            <p:nvPr/>
          </p:nvSpPr>
          <p:spPr bwMode="auto">
            <a:xfrm>
              <a:off x="2914" y="2741"/>
              <a:ext cx="323" cy="287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  <a:effectLst/>
                  <a:latin typeface="宋体" panose="02010600030101010101" pitchFamily="2" charset="-122"/>
                </a:rPr>
                <a:t>+</a:t>
              </a:r>
            </a:p>
          </p:txBody>
        </p:sp>
        <p:sp>
          <p:nvSpPr>
            <p:cNvPr id="30760" name="Text Box 211" descr="新闻纸"/>
            <p:cNvSpPr txBox="1">
              <a:spLocks noChangeArrowheads="1"/>
            </p:cNvSpPr>
            <p:nvPr/>
          </p:nvSpPr>
          <p:spPr bwMode="auto">
            <a:xfrm>
              <a:off x="2904" y="3664"/>
              <a:ext cx="322" cy="288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  <a:effectLst/>
                  <a:latin typeface="宋体" panose="02010600030101010101" pitchFamily="2" charset="-122"/>
                </a:rPr>
                <a:t>-</a:t>
              </a:r>
            </a:p>
          </p:txBody>
        </p:sp>
        <p:sp>
          <p:nvSpPr>
            <p:cNvPr id="86228" name="Rectangle 212"/>
            <p:cNvSpPr>
              <a:spLocks noChangeArrowheads="1"/>
            </p:cNvSpPr>
            <p:nvPr/>
          </p:nvSpPr>
          <p:spPr bwMode="auto">
            <a:xfrm>
              <a:off x="3269" y="3167"/>
              <a:ext cx="99" cy="27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762" name="Rectangle 215" descr="新闻纸"/>
            <p:cNvSpPr>
              <a:spLocks noChangeArrowheads="1"/>
            </p:cNvSpPr>
            <p:nvPr/>
          </p:nvSpPr>
          <p:spPr bwMode="auto">
            <a:xfrm>
              <a:off x="5299" y="2791"/>
              <a:ext cx="211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  <a:effectLst/>
                  <a:latin typeface="宋体" panose="02010600030101010101" pitchFamily="2" charset="-122"/>
                </a:rPr>
                <a:t>+</a:t>
              </a:r>
            </a:p>
          </p:txBody>
        </p:sp>
        <p:sp>
          <p:nvSpPr>
            <p:cNvPr id="30763" name="Rectangle 216" descr="新闻纸"/>
            <p:cNvSpPr>
              <a:spLocks noChangeArrowheads="1"/>
            </p:cNvSpPr>
            <p:nvPr/>
          </p:nvSpPr>
          <p:spPr bwMode="auto">
            <a:xfrm>
              <a:off x="5299" y="3485"/>
              <a:ext cx="211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  <a:effectLst/>
                  <a:latin typeface="宋体" panose="02010600030101010101" pitchFamily="2" charset="-122"/>
                </a:rPr>
                <a:t>-</a:t>
              </a:r>
            </a:p>
          </p:txBody>
        </p:sp>
        <p:grpSp>
          <p:nvGrpSpPr>
            <p:cNvPr id="30764" name="Group 217"/>
            <p:cNvGrpSpPr/>
            <p:nvPr/>
          </p:nvGrpSpPr>
          <p:grpSpPr bwMode="auto">
            <a:xfrm>
              <a:off x="4260" y="3892"/>
              <a:ext cx="197" cy="140"/>
              <a:chOff x="6645" y="4036"/>
              <a:chExt cx="198" cy="188"/>
            </a:xfrm>
          </p:grpSpPr>
          <p:sp>
            <p:nvSpPr>
              <p:cNvPr id="86234" name="Line 218"/>
              <p:cNvSpPr>
                <a:spLocks noChangeShapeType="1"/>
              </p:cNvSpPr>
              <p:nvPr/>
            </p:nvSpPr>
            <p:spPr bwMode="auto">
              <a:xfrm>
                <a:off x="6724" y="4036"/>
                <a:ext cx="0" cy="1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6235" name="Line 219"/>
              <p:cNvSpPr>
                <a:spLocks noChangeShapeType="1"/>
              </p:cNvSpPr>
              <p:nvPr/>
            </p:nvSpPr>
            <p:spPr bwMode="auto">
              <a:xfrm>
                <a:off x="6645" y="4224"/>
                <a:ext cx="19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86236" name="Line 220"/>
            <p:cNvSpPr>
              <a:spLocks noChangeShapeType="1"/>
            </p:cNvSpPr>
            <p:nvPr/>
          </p:nvSpPr>
          <p:spPr bwMode="auto">
            <a:xfrm flipH="1" flipV="1">
              <a:off x="5242" y="3445"/>
              <a:ext cx="0" cy="4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6237" name="Line 221"/>
            <p:cNvSpPr>
              <a:spLocks noChangeShapeType="1"/>
            </p:cNvSpPr>
            <p:nvPr/>
          </p:nvSpPr>
          <p:spPr bwMode="auto">
            <a:xfrm flipV="1">
              <a:off x="4809" y="3474"/>
              <a:ext cx="0" cy="43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6238" name="Line 222"/>
            <p:cNvSpPr>
              <a:spLocks noChangeShapeType="1"/>
            </p:cNvSpPr>
            <p:nvPr/>
          </p:nvSpPr>
          <p:spPr bwMode="auto">
            <a:xfrm flipV="1">
              <a:off x="3738" y="3474"/>
              <a:ext cx="0" cy="43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6239" name="Line 223"/>
            <p:cNvSpPr>
              <a:spLocks noChangeShapeType="1"/>
            </p:cNvSpPr>
            <p:nvPr/>
          </p:nvSpPr>
          <p:spPr bwMode="auto">
            <a:xfrm flipV="1">
              <a:off x="3318" y="3437"/>
              <a:ext cx="0" cy="4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6240" name="Line 224"/>
            <p:cNvSpPr>
              <a:spLocks noChangeShapeType="1"/>
            </p:cNvSpPr>
            <p:nvPr/>
          </p:nvSpPr>
          <p:spPr bwMode="auto">
            <a:xfrm flipH="1" flipV="1">
              <a:off x="4334" y="3473"/>
              <a:ext cx="3" cy="41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6241" name="Line 225"/>
            <p:cNvSpPr>
              <a:spLocks noChangeShapeType="1"/>
            </p:cNvSpPr>
            <p:nvPr/>
          </p:nvSpPr>
          <p:spPr bwMode="auto">
            <a:xfrm flipH="1">
              <a:off x="2790" y="3222"/>
              <a:ext cx="0" cy="7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6242" name="Rectangle 226"/>
            <p:cNvSpPr>
              <a:spLocks noChangeArrowheads="1"/>
            </p:cNvSpPr>
            <p:nvPr/>
          </p:nvSpPr>
          <p:spPr bwMode="auto">
            <a:xfrm>
              <a:off x="2751" y="2976"/>
              <a:ext cx="84" cy="25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6243" name="Line 227"/>
            <p:cNvSpPr>
              <a:spLocks noChangeShapeType="1"/>
            </p:cNvSpPr>
            <p:nvPr/>
          </p:nvSpPr>
          <p:spPr bwMode="auto">
            <a:xfrm flipH="1">
              <a:off x="2790" y="2761"/>
              <a:ext cx="0" cy="21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6244" name="Oval 228"/>
            <p:cNvSpPr>
              <a:spLocks noChangeArrowheads="1"/>
            </p:cNvSpPr>
            <p:nvPr/>
          </p:nvSpPr>
          <p:spPr bwMode="auto">
            <a:xfrm>
              <a:off x="2681" y="3512"/>
              <a:ext cx="208" cy="2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774" name="Rectangle 229" descr="新闻纸"/>
            <p:cNvSpPr>
              <a:spLocks noChangeArrowheads="1"/>
            </p:cNvSpPr>
            <p:nvPr/>
          </p:nvSpPr>
          <p:spPr bwMode="auto">
            <a:xfrm>
              <a:off x="2572" y="3274"/>
              <a:ext cx="227" cy="326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effectLst/>
                  <a:latin typeface="宋体" panose="02010600030101010101" pitchFamily="2" charset="-122"/>
                </a:rPr>
                <a:t>+</a:t>
              </a:r>
            </a:p>
          </p:txBody>
        </p:sp>
        <p:sp>
          <p:nvSpPr>
            <p:cNvPr id="30775" name="Rectangle 230"/>
            <p:cNvSpPr>
              <a:spLocks noChangeArrowheads="1"/>
            </p:cNvSpPr>
            <p:nvPr/>
          </p:nvSpPr>
          <p:spPr bwMode="auto">
            <a:xfrm>
              <a:off x="2592" y="3664"/>
              <a:ext cx="229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800" b="1">
                  <a:solidFill>
                    <a:srgbClr val="FF0000"/>
                  </a:solidFill>
                  <a:effectLst/>
                  <a:latin typeface="宋体" panose="02010600030101010101" pitchFamily="2" charset="-122"/>
                </a:rPr>
                <a:t>-</a:t>
              </a:r>
            </a:p>
          </p:txBody>
        </p:sp>
        <p:sp>
          <p:nvSpPr>
            <p:cNvPr id="30776" name="Text Box 231"/>
            <p:cNvSpPr txBox="1">
              <a:spLocks noChangeArrowheads="1"/>
            </p:cNvSpPr>
            <p:nvPr/>
          </p:nvSpPr>
          <p:spPr bwMode="auto">
            <a:xfrm>
              <a:off x="2383" y="2932"/>
              <a:ext cx="458" cy="288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>
                  <a:effectLst/>
                  <a:ea typeface="楷体_GB2312" charset="0"/>
                  <a:cs typeface="楷体_GB2312" charset="0"/>
                </a:rPr>
                <a:t>R</a:t>
              </a:r>
              <a:r>
                <a:rPr lang="en-US" altLang="zh-CN" b="1" baseline="-25000">
                  <a:effectLst/>
                  <a:ea typeface="楷体_GB2312" charset="0"/>
                  <a:cs typeface="楷体_GB2312" charset="0"/>
                </a:rPr>
                <a:t>S</a:t>
              </a:r>
              <a:endParaRPr lang="en-US" altLang="zh-CN" b="1">
                <a:effectLst/>
                <a:ea typeface="楷体_GB2312" charset="0"/>
                <a:cs typeface="楷体_GB2312" charset="0"/>
              </a:endParaRPr>
            </a:p>
          </p:txBody>
        </p:sp>
        <p:sp>
          <p:nvSpPr>
            <p:cNvPr id="86248" name="Oval 232"/>
            <p:cNvSpPr>
              <a:spLocks noChangeArrowheads="1"/>
            </p:cNvSpPr>
            <p:nvPr/>
          </p:nvSpPr>
          <p:spPr bwMode="auto">
            <a:xfrm>
              <a:off x="4306" y="3872"/>
              <a:ext cx="60" cy="6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2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6249" name="Line 233"/>
            <p:cNvSpPr>
              <a:spLocks noChangeShapeType="1"/>
            </p:cNvSpPr>
            <p:nvPr/>
          </p:nvSpPr>
          <p:spPr bwMode="auto">
            <a:xfrm flipV="1">
              <a:off x="2785" y="2699"/>
              <a:ext cx="30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sm" len="med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5080930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60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86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8" grpId="0" build="p" autoUpdateAnimBg="0"/>
      <p:bldP spid="8613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609600" y="538163"/>
            <a:ext cx="2895600" cy="609600"/>
          </a:xfr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放大的概念</a:t>
            </a:r>
            <a:r>
              <a:rPr lang="en-US" altLang="zh-CN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:</a:t>
            </a:r>
          </a:p>
        </p:txBody>
      </p:sp>
      <p:sp>
        <p:nvSpPr>
          <p:cNvPr id="55299" name="Rectangle 3"/>
          <p:cNvSpPr>
            <a:spLocks noChangeArrowheads="1"/>
          </p:cNvSpPr>
          <p:nvPr/>
        </p:nvSpPr>
        <p:spPr bwMode="auto">
          <a:xfrm>
            <a:off x="250825" y="1009718"/>
            <a:ext cx="8915400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"/>
              </a:spcBef>
            </a:pPr>
            <a:r>
              <a:rPr lang="en-US" altLang="zh-CN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    </a:t>
            </a:r>
            <a:r>
              <a:rPr lang="zh-CN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放大的目的是将微弱的变化信号放大成较大的信号。</a:t>
            </a:r>
          </a:p>
        </p:txBody>
      </p:sp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250825" y="1533741"/>
            <a:ext cx="8534400" cy="14351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05000"/>
              </a:lnSpc>
            </a:pPr>
            <a:r>
              <a:rPr lang="en-US" altLang="zh-CN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    </a:t>
            </a:r>
            <a:r>
              <a:rPr lang="zh-CN" altLang="en-US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放大的实质</a:t>
            </a:r>
            <a:r>
              <a:rPr lang="en-US" altLang="zh-CN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:</a:t>
            </a:r>
          </a:p>
          <a:p>
            <a:pPr>
              <a:lnSpc>
                <a:spcPct val="105000"/>
              </a:lnSpc>
            </a:pPr>
            <a:r>
              <a:rPr lang="en-US" altLang="zh-CN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    </a:t>
            </a:r>
            <a:r>
              <a:rPr lang="zh-CN" alt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用小能量的信号通过三极管的电流控制作用，将放大电路中直流电源的能量转化成交流能量输出。</a:t>
            </a:r>
          </a:p>
        </p:txBody>
      </p:sp>
      <p:sp>
        <p:nvSpPr>
          <p:cNvPr id="55301" name="Rectangle 5"/>
          <p:cNvSpPr>
            <a:spLocks noChangeArrowheads="1"/>
          </p:cNvSpPr>
          <p:nvPr/>
        </p:nvSpPr>
        <p:spPr bwMode="auto">
          <a:xfrm>
            <a:off x="250825" y="2921257"/>
            <a:ext cx="8534400" cy="23304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05000"/>
              </a:lnSpc>
            </a:pPr>
            <a:r>
              <a:rPr lang="en-US" altLang="zh-CN" sz="28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    </a:t>
            </a:r>
            <a:r>
              <a:rPr lang="zh-CN" altLang="en-US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对放大电路的基本要求 ：</a:t>
            </a:r>
            <a:endParaRPr lang="zh-CN" alt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Times New Roman" panose="02020603050405020304" charset="0"/>
            </a:endParaRPr>
          </a:p>
          <a:p>
            <a:pPr>
              <a:lnSpc>
                <a:spcPct val="105000"/>
              </a:lnSpc>
            </a:pPr>
            <a:r>
              <a:rPr lang="zh-CN" alt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     </a:t>
            </a:r>
            <a:r>
              <a:rPr lang="en-US" altLang="zh-CN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1. </a:t>
            </a:r>
            <a:r>
              <a:rPr lang="zh-CN" alt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要有足够的放大倍数</a:t>
            </a:r>
            <a:r>
              <a:rPr lang="en-US" altLang="zh-CN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(</a:t>
            </a:r>
            <a:r>
              <a:rPr lang="zh-CN" alt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电压、电流、功率</a:t>
            </a:r>
            <a:r>
              <a:rPr lang="en-US" altLang="zh-CN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)</a:t>
            </a:r>
            <a:r>
              <a:rPr lang="zh-CN" alt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。</a:t>
            </a:r>
          </a:p>
          <a:p>
            <a:pPr>
              <a:lnSpc>
                <a:spcPct val="105000"/>
              </a:lnSpc>
            </a:pPr>
            <a:r>
              <a:rPr lang="zh-CN" alt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     </a:t>
            </a:r>
            <a:r>
              <a:rPr lang="en-US" altLang="zh-CN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2. </a:t>
            </a:r>
            <a:r>
              <a:rPr lang="zh-CN" alt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尽可能小的波形失真。</a:t>
            </a:r>
          </a:p>
          <a:p>
            <a:pPr>
              <a:lnSpc>
                <a:spcPct val="105000"/>
              </a:lnSpc>
            </a:pPr>
            <a:r>
              <a:rPr lang="zh-CN" alt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    另外还有输入电阻、输出电阻、通频带等其它技术指标。</a:t>
            </a:r>
          </a:p>
        </p:txBody>
      </p:sp>
      <p:sp>
        <p:nvSpPr>
          <p:cNvPr id="55302" name="Rectangle 6"/>
          <p:cNvSpPr>
            <a:spLocks noChangeArrowheads="1"/>
          </p:cNvSpPr>
          <p:nvPr/>
        </p:nvSpPr>
        <p:spPr bwMode="auto">
          <a:xfrm>
            <a:off x="395288" y="5200866"/>
            <a:ext cx="8382000" cy="9461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    </a:t>
            </a:r>
            <a:r>
              <a:rPr lang="zh-CN" altLang="en-US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本章主要讨论电压放大电路，同时介绍功率放大电路。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5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5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5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53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53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53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5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autoUpdateAnimBg="0"/>
      <p:bldP spid="55300" grpId="0" uiExpand="1" build="p" autoUpdateAnimBg="0"/>
      <p:bldP spid="55301" grpId="0" uiExpand="1" build="p" autoUpdateAnimBg="0"/>
      <p:bldP spid="55302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ext Box 2"/>
          <p:cNvSpPr txBox="1">
            <a:spLocks noChangeArrowheads="1"/>
          </p:cNvSpPr>
          <p:nvPr/>
        </p:nvSpPr>
        <p:spPr bwMode="auto">
          <a:xfrm>
            <a:off x="615950" y="319088"/>
            <a:ext cx="4032250" cy="519112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lIns="90000" tIns="46800" rIns="90000" bIns="46800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3.</a:t>
            </a: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电压放大倍数的计算</a:t>
            </a:r>
          </a:p>
        </p:txBody>
      </p:sp>
      <p:graphicFrame>
        <p:nvGraphicFramePr>
          <p:cNvPr id="87043" name="Object 3"/>
          <p:cNvGraphicFramePr>
            <a:graphicFrameLocks noChangeAspect="1"/>
          </p:cNvGraphicFramePr>
          <p:nvPr/>
        </p:nvGraphicFramePr>
        <p:xfrm>
          <a:off x="552450" y="1646238"/>
          <a:ext cx="1635125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6" name="Equation" r:id="rId4" imgW="635000" imgH="241300" progId="Equation.3">
                  <p:embed/>
                </p:oleObj>
              </mc:Choice>
              <mc:Fallback>
                <p:oleObj name="Equation" r:id="rId4" imgW="6350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450" y="1646238"/>
                        <a:ext cx="1635125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4" name="Object 4"/>
          <p:cNvGraphicFramePr>
            <a:graphicFrameLocks noChangeAspect="1"/>
          </p:cNvGraphicFramePr>
          <p:nvPr/>
        </p:nvGraphicFramePr>
        <p:xfrm>
          <a:off x="533400" y="2336800"/>
          <a:ext cx="2003425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7" name="Equation" r:id="rId6" imgW="888365" imgH="241300" progId="Equation.3">
                  <p:embed/>
                </p:oleObj>
              </mc:Choice>
              <mc:Fallback>
                <p:oleObj name="Equation" r:id="rId6" imgW="888365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336800"/>
                        <a:ext cx="2003425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5" name="Object 5"/>
          <p:cNvGraphicFramePr>
            <a:graphicFrameLocks noChangeAspect="1"/>
          </p:cNvGraphicFramePr>
          <p:nvPr/>
        </p:nvGraphicFramePr>
        <p:xfrm>
          <a:off x="517525" y="3543300"/>
          <a:ext cx="2090738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8" name="Equation" r:id="rId8" imgW="1016000" imgH="508000" progId="Equation.3">
                  <p:embed/>
                </p:oleObj>
              </mc:Choice>
              <mc:Fallback>
                <p:oleObj name="Equation" r:id="rId8" imgW="1016000" imgH="508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525" y="3543300"/>
                        <a:ext cx="2090738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6" name="Object 6"/>
          <p:cNvGraphicFramePr>
            <a:graphicFrameLocks noChangeAspect="1"/>
          </p:cNvGraphicFramePr>
          <p:nvPr/>
        </p:nvGraphicFramePr>
        <p:xfrm>
          <a:off x="7086600" y="2992438"/>
          <a:ext cx="1905000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9" name="Equation" r:id="rId10" imgW="876300" imgH="228600" progId="Equation.3">
                  <p:embed/>
                </p:oleObj>
              </mc:Choice>
              <mc:Fallback>
                <p:oleObj name="Equation" r:id="rId10" imgW="8763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2992438"/>
                        <a:ext cx="1905000" cy="51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7" name="Object 7"/>
          <p:cNvGraphicFramePr>
            <a:graphicFrameLocks noChangeAspect="1"/>
          </p:cNvGraphicFramePr>
          <p:nvPr/>
        </p:nvGraphicFramePr>
        <p:xfrm>
          <a:off x="533400" y="750888"/>
          <a:ext cx="2514600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0" name="Equation" r:id="rId12" imgW="1295400" imgH="546100" progId="Equation.3">
                  <p:embed/>
                </p:oleObj>
              </mc:Choice>
              <mc:Fallback>
                <p:oleObj name="Equation" r:id="rId12" imgW="1295400" imgH="546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750888"/>
                        <a:ext cx="2514600" cy="113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48" name="Rectangle 8"/>
          <p:cNvSpPr>
            <a:spLocks noChangeArrowheads="1"/>
          </p:cNvSpPr>
          <p:nvPr/>
        </p:nvSpPr>
        <p:spPr bwMode="auto">
          <a:xfrm>
            <a:off x="457200" y="4597400"/>
            <a:ext cx="5816600" cy="519113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当放大电路输出端开路</a:t>
            </a:r>
            <a:r>
              <a:rPr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(</a:t>
            </a: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未接</a:t>
            </a:r>
            <a:r>
              <a:rPr lang="en-US" altLang="zh-CN" sz="2800" b="1" i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楷体_GB2312" charset="0"/>
                <a:cs typeface="楷体_GB2312" charset="0"/>
              </a:rPr>
              <a:t>R</a:t>
            </a:r>
            <a:r>
              <a:rPr lang="en-US" altLang="zh-CN" sz="2800" b="1" baseline="-25000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楷体_GB2312" charset="0"/>
                <a:cs typeface="楷体_GB2312" charset="0"/>
              </a:rPr>
              <a:t>L</a:t>
            </a:r>
            <a:r>
              <a:rPr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)</a:t>
            </a: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时，</a:t>
            </a:r>
          </a:p>
        </p:txBody>
      </p:sp>
      <p:graphicFrame>
        <p:nvGraphicFramePr>
          <p:cNvPr id="87049" name="Object 9"/>
          <p:cNvGraphicFramePr>
            <a:graphicFrameLocks noChangeAspect="1"/>
          </p:cNvGraphicFramePr>
          <p:nvPr/>
        </p:nvGraphicFramePr>
        <p:xfrm>
          <a:off x="630238" y="3001963"/>
          <a:ext cx="1979612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1" name="Equation" r:id="rId14" imgW="888365" imgH="241300" progId="Equation.3">
                  <p:embed/>
                </p:oleObj>
              </mc:Choice>
              <mc:Fallback>
                <p:oleObj name="Equation" r:id="rId14" imgW="888365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238" y="3001963"/>
                        <a:ext cx="1979612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50" name="Rectangle 10"/>
          <p:cNvSpPr>
            <a:spLocks noChangeArrowheads="1"/>
          </p:cNvSpPr>
          <p:nvPr/>
        </p:nvSpPr>
        <p:spPr bwMode="auto">
          <a:xfrm>
            <a:off x="3352800" y="5638800"/>
            <a:ext cx="5181600" cy="946150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因</a:t>
            </a:r>
            <a:r>
              <a:rPr lang="en-US" altLang="zh-CN" sz="2800" b="1" i="1">
                <a:solidFill>
                  <a:schemeClr val="tx1"/>
                </a:solidFill>
                <a:effectLst/>
                <a:latin typeface="Times New Roman" panose="02020603050405020304" charset="0"/>
                <a:ea typeface="楷体_GB2312" charset="0"/>
                <a:cs typeface="楷体_GB2312" charset="0"/>
              </a:rPr>
              <a:t>r</a:t>
            </a:r>
            <a:r>
              <a:rPr lang="en-US" altLang="zh-CN" sz="2800" b="1" baseline="-25000">
                <a:solidFill>
                  <a:schemeClr val="tx1"/>
                </a:solidFill>
                <a:effectLst/>
                <a:latin typeface="Times New Roman" panose="02020603050405020304" charset="0"/>
                <a:ea typeface="楷体_GB2312" charset="0"/>
                <a:cs typeface="楷体_GB2312" charset="0"/>
              </a:rPr>
              <a:t>be</a:t>
            </a:r>
            <a:r>
              <a:rPr lang="zh-CN" altLang="en-US" sz="2800" b="1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与</a:t>
            </a:r>
            <a:r>
              <a:rPr lang="en-US" altLang="zh-CN" sz="2800" b="1" i="1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I</a:t>
            </a:r>
            <a:r>
              <a:rPr lang="en-US" altLang="zh-CN" sz="2800" b="1" baseline="-250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E</a:t>
            </a:r>
            <a:r>
              <a:rPr lang="zh-CN" altLang="en-US" sz="2800" b="1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有关，故放大倍数与静态 </a:t>
            </a:r>
            <a:r>
              <a:rPr lang="en-US" altLang="zh-CN" sz="2800" b="1" i="1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I</a:t>
            </a:r>
            <a:r>
              <a:rPr lang="en-US" altLang="zh-CN" sz="2800" b="1" baseline="-250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E</a:t>
            </a:r>
            <a:r>
              <a:rPr lang="zh-CN" altLang="en-US" sz="2800" b="1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有关。</a:t>
            </a:r>
          </a:p>
        </p:txBody>
      </p:sp>
      <p:sp>
        <p:nvSpPr>
          <p:cNvPr id="87051" name="AutoShape 11"/>
          <p:cNvSpPr/>
          <p:nvPr/>
        </p:nvSpPr>
        <p:spPr bwMode="auto">
          <a:xfrm rot="-5400000">
            <a:off x="7846219" y="2623344"/>
            <a:ext cx="250825" cy="661987"/>
          </a:xfrm>
          <a:prstGeom prst="leftBrace">
            <a:avLst>
              <a:gd name="adj1" fmla="val 21994"/>
              <a:gd name="adj2" fmla="val 50000"/>
            </a:avLst>
          </a:prstGeom>
          <a:noFill/>
          <a:ln w="28575">
            <a:solidFill>
              <a:srgbClr val="2E1FE9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7052" name="Rectangle 12"/>
          <p:cNvSpPr>
            <a:spLocks noChangeArrowheads="1"/>
          </p:cNvSpPr>
          <p:nvPr/>
        </p:nvSpPr>
        <p:spPr bwMode="auto">
          <a:xfrm>
            <a:off x="3292475" y="5114925"/>
            <a:ext cx="5180013" cy="519113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负载电阻愈小，放大倍数愈小。</a:t>
            </a:r>
          </a:p>
        </p:txBody>
      </p:sp>
      <p:graphicFrame>
        <p:nvGraphicFramePr>
          <p:cNvPr id="87053" name="Object 13"/>
          <p:cNvGraphicFramePr>
            <a:graphicFrameLocks noChangeAspect="1"/>
          </p:cNvGraphicFramePr>
          <p:nvPr/>
        </p:nvGraphicFramePr>
        <p:xfrm>
          <a:off x="549275" y="5070475"/>
          <a:ext cx="2041525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2" name="Equation" r:id="rId16" imgW="1003300" imgH="508000" progId="Equation.3">
                  <p:embed/>
                </p:oleObj>
              </mc:Choice>
              <mc:Fallback>
                <p:oleObj name="Equation" r:id="rId16" imgW="1003300" imgH="508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275" y="5070475"/>
                        <a:ext cx="2041525" cy="1098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54" name="Rectangle 14"/>
          <p:cNvSpPr>
            <a:spLocks noChangeArrowheads="1"/>
          </p:cNvSpPr>
          <p:nvPr/>
        </p:nvSpPr>
        <p:spPr bwMode="auto">
          <a:xfrm>
            <a:off x="3224213" y="3533775"/>
            <a:ext cx="5538787" cy="946150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    </a:t>
            </a:r>
            <a:r>
              <a:rPr lang="zh-CN" altLang="en-US" sz="2800" b="1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式中的负号表示输出电压的相位与输入相反。</a:t>
            </a:r>
          </a:p>
        </p:txBody>
      </p:sp>
      <p:sp>
        <p:nvSpPr>
          <p:cNvPr id="87055" name="Text Box 15"/>
          <p:cNvSpPr txBox="1">
            <a:spLocks noChangeArrowheads="1"/>
          </p:cNvSpPr>
          <p:nvPr/>
        </p:nvSpPr>
        <p:spPr bwMode="auto">
          <a:xfrm>
            <a:off x="3417888" y="896938"/>
            <a:ext cx="985837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  <a:cs typeface="+mn-cs"/>
              </a:rPr>
              <a:t>例</a:t>
            </a:r>
            <a:r>
              <a:rPr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  <a:cs typeface="+mn-cs"/>
              </a:rPr>
              <a:t>1</a:t>
            </a: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  <a:cs typeface="+mn-cs"/>
              </a:rPr>
              <a:t>：</a:t>
            </a:r>
          </a:p>
        </p:txBody>
      </p:sp>
      <p:grpSp>
        <p:nvGrpSpPr>
          <p:cNvPr id="31760" name="Group 130"/>
          <p:cNvGrpSpPr/>
          <p:nvPr/>
        </p:nvGrpSpPr>
        <p:grpSpPr bwMode="auto">
          <a:xfrm>
            <a:off x="3798888" y="457200"/>
            <a:ext cx="4964112" cy="2590800"/>
            <a:chOff x="2383" y="2400"/>
            <a:chExt cx="3127" cy="1632"/>
          </a:xfrm>
        </p:grpSpPr>
        <p:graphicFrame>
          <p:nvGraphicFramePr>
            <p:cNvPr id="31761" name="Object 131"/>
            <p:cNvGraphicFramePr>
              <a:graphicFrameLocks noChangeAspect="1"/>
            </p:cNvGraphicFramePr>
            <p:nvPr/>
          </p:nvGraphicFramePr>
          <p:xfrm>
            <a:off x="2976" y="3224"/>
            <a:ext cx="181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53" name="Equation" r:id="rId18" imgW="190500" imgH="241300" progId="Equation.3">
                    <p:embed/>
                  </p:oleObj>
                </mc:Choice>
                <mc:Fallback>
                  <p:oleObj name="Equation" r:id="rId18" imgW="190500" imgH="2413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6" y="3224"/>
                          <a:ext cx="181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62" name="Object 132"/>
            <p:cNvGraphicFramePr>
              <a:graphicFrameLocks noChangeAspect="1"/>
            </p:cNvGraphicFramePr>
            <p:nvPr/>
          </p:nvGraphicFramePr>
          <p:xfrm>
            <a:off x="2832" y="2400"/>
            <a:ext cx="150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54" name="Equation" r:id="rId20" imgW="139700" imgH="241300" progId="Equation.3">
                    <p:embed/>
                  </p:oleObj>
                </mc:Choice>
                <mc:Fallback>
                  <p:oleObj name="Equation" r:id="rId20" imgW="139700" imgH="2413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2" y="2400"/>
                          <a:ext cx="150" cy="2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63" name="Object 133"/>
            <p:cNvGraphicFramePr>
              <a:graphicFrameLocks noChangeAspect="1"/>
            </p:cNvGraphicFramePr>
            <p:nvPr/>
          </p:nvGraphicFramePr>
          <p:xfrm>
            <a:off x="3456" y="2400"/>
            <a:ext cx="177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55" name="Equation" r:id="rId22" imgW="177800" imgH="254000" progId="Equation.3">
                    <p:embed/>
                  </p:oleObj>
                </mc:Choice>
                <mc:Fallback>
                  <p:oleObj name="Equation" r:id="rId22" imgW="177800" imgH="254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2400"/>
                          <a:ext cx="177" cy="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64" name="Object 134"/>
            <p:cNvGraphicFramePr>
              <a:graphicFrameLocks noChangeAspect="1"/>
            </p:cNvGraphicFramePr>
            <p:nvPr/>
          </p:nvGraphicFramePr>
          <p:xfrm>
            <a:off x="4368" y="2400"/>
            <a:ext cx="161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56" name="Equation" r:id="rId24" imgW="152400" imgH="254000" progId="Equation.3">
                    <p:embed/>
                  </p:oleObj>
                </mc:Choice>
                <mc:Fallback>
                  <p:oleObj name="Equation" r:id="rId24" imgW="152400" imgH="254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2400"/>
                          <a:ext cx="161" cy="3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65" name="Object 135"/>
            <p:cNvGraphicFramePr>
              <a:graphicFrameLocks noChangeAspect="1"/>
            </p:cNvGraphicFramePr>
            <p:nvPr/>
          </p:nvGraphicFramePr>
          <p:xfrm>
            <a:off x="5328" y="3173"/>
            <a:ext cx="181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57" name="Equation" r:id="rId26" imgW="203200" imgH="254000" progId="Equation.3">
                    <p:embed/>
                  </p:oleObj>
                </mc:Choice>
                <mc:Fallback>
                  <p:oleObj name="Equation" r:id="rId26" imgW="203200" imgH="254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28" y="3173"/>
                          <a:ext cx="181" cy="2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66" name="Object 136"/>
            <p:cNvGraphicFramePr>
              <a:graphicFrameLocks noChangeAspect="1"/>
            </p:cNvGraphicFramePr>
            <p:nvPr/>
          </p:nvGraphicFramePr>
          <p:xfrm>
            <a:off x="4032" y="2951"/>
            <a:ext cx="288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58" name="Equation" r:id="rId28" imgW="279400" imgH="254000" progId="Equation.3">
                    <p:embed/>
                  </p:oleObj>
                </mc:Choice>
                <mc:Fallback>
                  <p:oleObj name="Equation" r:id="rId28" imgW="279400" imgH="254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2951"/>
                          <a:ext cx="288" cy="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67" name="Object 137"/>
            <p:cNvGraphicFramePr>
              <a:graphicFrameLocks noChangeAspect="1"/>
            </p:cNvGraphicFramePr>
            <p:nvPr/>
          </p:nvGraphicFramePr>
          <p:xfrm>
            <a:off x="2471" y="3456"/>
            <a:ext cx="217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59" name="公式" r:id="rId30" imgW="241300" imgH="254000" progId="Equation.3">
                    <p:embed/>
                  </p:oleObj>
                </mc:Choice>
                <mc:Fallback>
                  <p:oleObj name="公式" r:id="rId30" imgW="241300" imgH="254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1" y="3456"/>
                          <a:ext cx="217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7178" name="Line 138"/>
            <p:cNvSpPr>
              <a:spLocks noChangeShapeType="1"/>
            </p:cNvSpPr>
            <p:nvPr/>
          </p:nvSpPr>
          <p:spPr bwMode="auto">
            <a:xfrm flipV="1">
              <a:off x="2787" y="3908"/>
              <a:ext cx="245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7179" name="Line 139"/>
            <p:cNvSpPr>
              <a:spLocks noChangeShapeType="1"/>
            </p:cNvSpPr>
            <p:nvPr/>
          </p:nvSpPr>
          <p:spPr bwMode="auto">
            <a:xfrm flipH="1" flipV="1">
              <a:off x="4330" y="2747"/>
              <a:ext cx="0" cy="4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7180" name="Line 140"/>
            <p:cNvSpPr>
              <a:spLocks noChangeShapeType="1"/>
            </p:cNvSpPr>
            <p:nvPr/>
          </p:nvSpPr>
          <p:spPr bwMode="auto">
            <a:xfrm flipV="1">
              <a:off x="2787" y="2765"/>
              <a:ext cx="96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31771" name="Group 141"/>
            <p:cNvGrpSpPr/>
            <p:nvPr/>
          </p:nvGrpSpPr>
          <p:grpSpPr bwMode="auto">
            <a:xfrm>
              <a:off x="4219" y="3158"/>
              <a:ext cx="222" cy="313"/>
              <a:chOff x="4164" y="1968"/>
              <a:chExt cx="264" cy="420"/>
            </a:xfrm>
          </p:grpSpPr>
          <p:sp>
            <p:nvSpPr>
              <p:cNvPr id="87182" name="AutoShape 142"/>
              <p:cNvSpPr>
                <a:spLocks noChangeArrowheads="1"/>
              </p:cNvSpPr>
              <p:nvPr/>
            </p:nvSpPr>
            <p:spPr bwMode="auto">
              <a:xfrm>
                <a:off x="4164" y="1968"/>
                <a:ext cx="264" cy="420"/>
              </a:xfrm>
              <a:prstGeom prst="diamond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7183" name="Line 143"/>
              <p:cNvSpPr>
                <a:spLocks noChangeShapeType="1"/>
              </p:cNvSpPr>
              <p:nvPr/>
            </p:nvSpPr>
            <p:spPr bwMode="auto">
              <a:xfrm>
                <a:off x="4176" y="2184"/>
                <a:ext cx="25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87184" name="Line 144"/>
            <p:cNvSpPr>
              <a:spLocks noChangeShapeType="1"/>
            </p:cNvSpPr>
            <p:nvPr/>
          </p:nvSpPr>
          <p:spPr bwMode="auto">
            <a:xfrm flipV="1">
              <a:off x="3744" y="2751"/>
              <a:ext cx="0" cy="45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7185" name="Rectangle 145"/>
            <p:cNvSpPr>
              <a:spLocks noChangeArrowheads="1"/>
            </p:cNvSpPr>
            <p:nvPr/>
          </p:nvSpPr>
          <p:spPr bwMode="auto">
            <a:xfrm>
              <a:off x="3692" y="3194"/>
              <a:ext cx="98" cy="27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7186" name="Line 146"/>
            <p:cNvSpPr>
              <a:spLocks noChangeShapeType="1"/>
            </p:cNvSpPr>
            <p:nvPr/>
          </p:nvSpPr>
          <p:spPr bwMode="auto">
            <a:xfrm>
              <a:off x="4323" y="2734"/>
              <a:ext cx="9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7187" name="Line 147"/>
            <p:cNvSpPr>
              <a:spLocks noChangeShapeType="1"/>
            </p:cNvSpPr>
            <p:nvPr/>
          </p:nvSpPr>
          <p:spPr bwMode="auto">
            <a:xfrm flipV="1">
              <a:off x="4811" y="2747"/>
              <a:ext cx="0" cy="44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7188" name="Rectangle 148"/>
            <p:cNvSpPr>
              <a:spLocks noChangeArrowheads="1"/>
            </p:cNvSpPr>
            <p:nvPr/>
          </p:nvSpPr>
          <p:spPr bwMode="auto">
            <a:xfrm>
              <a:off x="4759" y="3194"/>
              <a:ext cx="98" cy="27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777" name="Text Box 149"/>
            <p:cNvSpPr txBox="1">
              <a:spLocks noChangeArrowheads="1"/>
            </p:cNvSpPr>
            <p:nvPr/>
          </p:nvSpPr>
          <p:spPr bwMode="auto">
            <a:xfrm>
              <a:off x="3702" y="3164"/>
              <a:ext cx="473" cy="288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effectLst/>
                  <a:ea typeface="楷体_GB2312" charset="0"/>
                  <a:cs typeface="楷体_GB2312" charset="0"/>
                </a:rPr>
                <a:t>r</a:t>
              </a:r>
              <a:r>
                <a:rPr lang="en-US" altLang="zh-CN" b="1" baseline="-25000">
                  <a:effectLst/>
                  <a:ea typeface="楷体_GB2312" charset="0"/>
                  <a:cs typeface="楷体_GB2312" charset="0"/>
                </a:rPr>
                <a:t>be</a:t>
              </a:r>
              <a:endParaRPr lang="en-US" altLang="zh-CN" b="1">
                <a:effectLst/>
                <a:ea typeface="楷体_GB2312" charset="0"/>
                <a:cs typeface="楷体_GB2312" charset="0"/>
              </a:endParaRPr>
            </a:p>
          </p:txBody>
        </p:sp>
        <p:sp>
          <p:nvSpPr>
            <p:cNvPr id="87190" name="Line 150"/>
            <p:cNvSpPr>
              <a:spLocks noChangeShapeType="1"/>
            </p:cNvSpPr>
            <p:nvPr/>
          </p:nvSpPr>
          <p:spPr bwMode="auto">
            <a:xfrm>
              <a:off x="4175" y="3194"/>
              <a:ext cx="0" cy="30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sm" len="med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7191" name="Line 151"/>
            <p:cNvSpPr>
              <a:spLocks noChangeShapeType="1"/>
            </p:cNvSpPr>
            <p:nvPr/>
          </p:nvSpPr>
          <p:spPr bwMode="auto">
            <a:xfrm flipV="1">
              <a:off x="3437" y="2693"/>
              <a:ext cx="299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sm" len="med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780" name="Text Box 152"/>
            <p:cNvSpPr txBox="1">
              <a:spLocks noChangeArrowheads="1"/>
            </p:cNvSpPr>
            <p:nvPr/>
          </p:nvSpPr>
          <p:spPr bwMode="auto">
            <a:xfrm>
              <a:off x="4397" y="3196"/>
              <a:ext cx="683" cy="288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b="1">
                <a:effectLst/>
                <a:ea typeface="楷体_GB2312" charset="0"/>
                <a:cs typeface="楷体_GB2312" charset="0"/>
              </a:endParaRPr>
            </a:p>
          </p:txBody>
        </p:sp>
        <p:sp>
          <p:nvSpPr>
            <p:cNvPr id="87193" name="Line 153"/>
            <p:cNvSpPr>
              <a:spLocks noChangeShapeType="1"/>
            </p:cNvSpPr>
            <p:nvPr/>
          </p:nvSpPr>
          <p:spPr bwMode="auto">
            <a:xfrm flipH="1">
              <a:off x="4283" y="2680"/>
              <a:ext cx="30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sm" len="med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782" name="Text Box 154"/>
            <p:cNvSpPr txBox="1">
              <a:spLocks noChangeArrowheads="1"/>
            </p:cNvSpPr>
            <p:nvPr/>
          </p:nvSpPr>
          <p:spPr bwMode="auto">
            <a:xfrm>
              <a:off x="3252" y="3156"/>
              <a:ext cx="503" cy="288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>
                  <a:effectLst/>
                  <a:ea typeface="楷体_GB2312" charset="0"/>
                  <a:cs typeface="楷体_GB2312" charset="0"/>
                </a:rPr>
                <a:t>R</a:t>
              </a:r>
              <a:r>
                <a:rPr lang="en-US" altLang="zh-CN" b="1" baseline="-25000">
                  <a:effectLst/>
                  <a:ea typeface="楷体_GB2312" charset="0"/>
                  <a:cs typeface="楷体_GB2312" charset="0"/>
                </a:rPr>
                <a:t>B</a:t>
              </a:r>
              <a:endParaRPr lang="en-US" altLang="zh-CN" b="1">
                <a:effectLst/>
                <a:ea typeface="楷体_GB2312" charset="0"/>
                <a:cs typeface="楷体_GB2312" charset="0"/>
              </a:endParaRPr>
            </a:p>
          </p:txBody>
        </p:sp>
        <p:sp>
          <p:nvSpPr>
            <p:cNvPr id="87195" name="Line 155"/>
            <p:cNvSpPr>
              <a:spLocks noChangeShapeType="1"/>
            </p:cNvSpPr>
            <p:nvPr/>
          </p:nvSpPr>
          <p:spPr bwMode="auto">
            <a:xfrm flipV="1">
              <a:off x="5237" y="2725"/>
              <a:ext cx="0" cy="4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7196" name="Rectangle 156"/>
            <p:cNvSpPr>
              <a:spLocks noChangeArrowheads="1"/>
            </p:cNvSpPr>
            <p:nvPr/>
          </p:nvSpPr>
          <p:spPr bwMode="auto">
            <a:xfrm>
              <a:off x="5188" y="3171"/>
              <a:ext cx="98" cy="27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785" name="Text Box 157"/>
            <p:cNvSpPr txBox="1">
              <a:spLocks noChangeArrowheads="1"/>
            </p:cNvSpPr>
            <p:nvPr/>
          </p:nvSpPr>
          <p:spPr bwMode="auto">
            <a:xfrm>
              <a:off x="4372" y="3171"/>
              <a:ext cx="488" cy="288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>
                  <a:effectLst/>
                  <a:ea typeface="楷体_GB2312" charset="0"/>
                  <a:cs typeface="楷体_GB2312" charset="0"/>
                </a:rPr>
                <a:t>R</a:t>
              </a:r>
              <a:r>
                <a:rPr lang="en-US" altLang="zh-CN" b="1" baseline="-25000">
                  <a:effectLst/>
                  <a:ea typeface="楷体_GB2312" charset="0"/>
                  <a:cs typeface="楷体_GB2312" charset="0"/>
                </a:rPr>
                <a:t>C</a:t>
              </a:r>
              <a:endParaRPr lang="en-US" altLang="zh-CN" b="1">
                <a:effectLst/>
                <a:ea typeface="楷体_GB2312" charset="0"/>
                <a:cs typeface="楷体_GB2312" charset="0"/>
              </a:endParaRPr>
            </a:p>
          </p:txBody>
        </p:sp>
        <p:sp>
          <p:nvSpPr>
            <p:cNvPr id="31786" name="Text Box 158"/>
            <p:cNvSpPr txBox="1">
              <a:spLocks noChangeArrowheads="1"/>
            </p:cNvSpPr>
            <p:nvPr/>
          </p:nvSpPr>
          <p:spPr bwMode="auto">
            <a:xfrm>
              <a:off x="4781" y="3156"/>
              <a:ext cx="548" cy="288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>
                  <a:effectLst/>
                  <a:ea typeface="楷体_GB2312" charset="0"/>
                  <a:cs typeface="楷体_GB2312" charset="0"/>
                </a:rPr>
                <a:t>R</a:t>
              </a:r>
              <a:r>
                <a:rPr lang="en-US" altLang="zh-CN" b="1" baseline="-25000">
                  <a:effectLst/>
                  <a:ea typeface="楷体_GB2312" charset="0"/>
                  <a:cs typeface="楷体_GB2312" charset="0"/>
                </a:rPr>
                <a:t>L</a:t>
              </a:r>
              <a:endParaRPr lang="en-US" altLang="zh-CN" b="1">
                <a:effectLst/>
                <a:ea typeface="楷体_GB2312" charset="0"/>
                <a:cs typeface="楷体_GB2312" charset="0"/>
              </a:endParaRPr>
            </a:p>
          </p:txBody>
        </p:sp>
        <p:sp>
          <p:nvSpPr>
            <p:cNvPr id="31787" name="Text Box 159"/>
            <p:cNvSpPr txBox="1">
              <a:spLocks noChangeArrowheads="1"/>
            </p:cNvSpPr>
            <p:nvPr/>
          </p:nvSpPr>
          <p:spPr bwMode="auto">
            <a:xfrm>
              <a:off x="4111" y="3643"/>
              <a:ext cx="241" cy="287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2E1FE9"/>
                  </a:solidFill>
                  <a:effectLst/>
                  <a:ea typeface="楷体_GB2312" charset="0"/>
                  <a:cs typeface="楷体_GB2312" charset="0"/>
                </a:rPr>
                <a:t>E</a:t>
              </a:r>
            </a:p>
          </p:txBody>
        </p:sp>
        <p:sp>
          <p:nvSpPr>
            <p:cNvPr id="31788" name="Text Box 160"/>
            <p:cNvSpPr txBox="1">
              <a:spLocks noChangeArrowheads="1"/>
            </p:cNvSpPr>
            <p:nvPr/>
          </p:nvSpPr>
          <p:spPr bwMode="auto">
            <a:xfrm>
              <a:off x="3201" y="2507"/>
              <a:ext cx="242" cy="288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2E1FE9"/>
                  </a:solidFill>
                  <a:effectLst/>
                  <a:ea typeface="楷体_GB2312" charset="0"/>
                  <a:cs typeface="楷体_GB2312" charset="0"/>
                </a:rPr>
                <a:t>B</a:t>
              </a:r>
            </a:p>
          </p:txBody>
        </p:sp>
        <p:sp>
          <p:nvSpPr>
            <p:cNvPr id="31789" name="Text Box 161"/>
            <p:cNvSpPr txBox="1">
              <a:spLocks noChangeArrowheads="1"/>
            </p:cNvSpPr>
            <p:nvPr/>
          </p:nvSpPr>
          <p:spPr bwMode="auto">
            <a:xfrm>
              <a:off x="4537" y="2481"/>
              <a:ext cx="240" cy="287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2E1FE9"/>
                  </a:solidFill>
                  <a:effectLst/>
                  <a:ea typeface="楷体_GB2312" charset="0"/>
                  <a:cs typeface="楷体_GB2312" charset="0"/>
                </a:rPr>
                <a:t>C</a:t>
              </a:r>
            </a:p>
          </p:txBody>
        </p:sp>
        <p:sp>
          <p:nvSpPr>
            <p:cNvPr id="87202" name="Line 162"/>
            <p:cNvSpPr>
              <a:spLocks noChangeShapeType="1"/>
            </p:cNvSpPr>
            <p:nvPr/>
          </p:nvSpPr>
          <p:spPr bwMode="auto">
            <a:xfrm flipV="1">
              <a:off x="3318" y="2756"/>
              <a:ext cx="0" cy="4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791" name="Text Box 163" descr="新闻纸"/>
            <p:cNvSpPr txBox="1">
              <a:spLocks noChangeArrowheads="1"/>
            </p:cNvSpPr>
            <p:nvPr/>
          </p:nvSpPr>
          <p:spPr bwMode="auto">
            <a:xfrm>
              <a:off x="2914" y="2741"/>
              <a:ext cx="323" cy="287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  <a:effectLst/>
                  <a:latin typeface="宋体" panose="02010600030101010101" pitchFamily="2" charset="-122"/>
                </a:rPr>
                <a:t>+</a:t>
              </a:r>
            </a:p>
          </p:txBody>
        </p:sp>
        <p:sp>
          <p:nvSpPr>
            <p:cNvPr id="31792" name="Text Box 164" descr="新闻纸"/>
            <p:cNvSpPr txBox="1">
              <a:spLocks noChangeArrowheads="1"/>
            </p:cNvSpPr>
            <p:nvPr/>
          </p:nvSpPr>
          <p:spPr bwMode="auto">
            <a:xfrm>
              <a:off x="2904" y="3664"/>
              <a:ext cx="322" cy="288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  <a:effectLst/>
                  <a:latin typeface="宋体" panose="02010600030101010101" pitchFamily="2" charset="-122"/>
                </a:rPr>
                <a:t>-</a:t>
              </a:r>
            </a:p>
          </p:txBody>
        </p:sp>
        <p:sp>
          <p:nvSpPr>
            <p:cNvPr id="87205" name="Rectangle 165"/>
            <p:cNvSpPr>
              <a:spLocks noChangeArrowheads="1"/>
            </p:cNvSpPr>
            <p:nvPr/>
          </p:nvSpPr>
          <p:spPr bwMode="auto">
            <a:xfrm>
              <a:off x="3269" y="3167"/>
              <a:ext cx="99" cy="27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794" name="Rectangle 166" descr="新闻纸"/>
            <p:cNvSpPr>
              <a:spLocks noChangeArrowheads="1"/>
            </p:cNvSpPr>
            <p:nvPr/>
          </p:nvSpPr>
          <p:spPr bwMode="auto">
            <a:xfrm>
              <a:off x="5299" y="2791"/>
              <a:ext cx="211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  <a:effectLst/>
                  <a:latin typeface="宋体" panose="02010600030101010101" pitchFamily="2" charset="-122"/>
                </a:rPr>
                <a:t>+</a:t>
              </a:r>
            </a:p>
          </p:txBody>
        </p:sp>
        <p:sp>
          <p:nvSpPr>
            <p:cNvPr id="31795" name="Rectangle 167" descr="新闻纸"/>
            <p:cNvSpPr>
              <a:spLocks noChangeArrowheads="1"/>
            </p:cNvSpPr>
            <p:nvPr/>
          </p:nvSpPr>
          <p:spPr bwMode="auto">
            <a:xfrm>
              <a:off x="5299" y="3485"/>
              <a:ext cx="211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  <a:effectLst/>
                  <a:latin typeface="宋体" panose="02010600030101010101" pitchFamily="2" charset="-122"/>
                </a:rPr>
                <a:t>-</a:t>
              </a:r>
            </a:p>
          </p:txBody>
        </p:sp>
        <p:grpSp>
          <p:nvGrpSpPr>
            <p:cNvPr id="31796" name="Group 168"/>
            <p:cNvGrpSpPr/>
            <p:nvPr/>
          </p:nvGrpSpPr>
          <p:grpSpPr bwMode="auto">
            <a:xfrm>
              <a:off x="4260" y="3892"/>
              <a:ext cx="197" cy="140"/>
              <a:chOff x="6645" y="4036"/>
              <a:chExt cx="198" cy="188"/>
            </a:xfrm>
          </p:grpSpPr>
          <p:sp>
            <p:nvSpPr>
              <p:cNvPr id="87209" name="Line 169"/>
              <p:cNvSpPr>
                <a:spLocks noChangeShapeType="1"/>
              </p:cNvSpPr>
              <p:nvPr/>
            </p:nvSpPr>
            <p:spPr bwMode="auto">
              <a:xfrm>
                <a:off x="6724" y="4036"/>
                <a:ext cx="0" cy="1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7210" name="Line 170"/>
              <p:cNvSpPr>
                <a:spLocks noChangeShapeType="1"/>
              </p:cNvSpPr>
              <p:nvPr/>
            </p:nvSpPr>
            <p:spPr bwMode="auto">
              <a:xfrm>
                <a:off x="6645" y="4224"/>
                <a:ext cx="19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87211" name="Line 171"/>
            <p:cNvSpPr>
              <a:spLocks noChangeShapeType="1"/>
            </p:cNvSpPr>
            <p:nvPr/>
          </p:nvSpPr>
          <p:spPr bwMode="auto">
            <a:xfrm flipH="1" flipV="1">
              <a:off x="5242" y="3445"/>
              <a:ext cx="0" cy="4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7212" name="Line 172"/>
            <p:cNvSpPr>
              <a:spLocks noChangeShapeType="1"/>
            </p:cNvSpPr>
            <p:nvPr/>
          </p:nvSpPr>
          <p:spPr bwMode="auto">
            <a:xfrm flipV="1">
              <a:off x="4809" y="3474"/>
              <a:ext cx="0" cy="43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7213" name="Line 173"/>
            <p:cNvSpPr>
              <a:spLocks noChangeShapeType="1"/>
            </p:cNvSpPr>
            <p:nvPr/>
          </p:nvSpPr>
          <p:spPr bwMode="auto">
            <a:xfrm flipV="1">
              <a:off x="3738" y="3474"/>
              <a:ext cx="0" cy="43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7214" name="Line 174"/>
            <p:cNvSpPr>
              <a:spLocks noChangeShapeType="1"/>
            </p:cNvSpPr>
            <p:nvPr/>
          </p:nvSpPr>
          <p:spPr bwMode="auto">
            <a:xfrm flipV="1">
              <a:off x="3318" y="3437"/>
              <a:ext cx="0" cy="4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7215" name="Line 175"/>
            <p:cNvSpPr>
              <a:spLocks noChangeShapeType="1"/>
            </p:cNvSpPr>
            <p:nvPr/>
          </p:nvSpPr>
          <p:spPr bwMode="auto">
            <a:xfrm flipH="1" flipV="1">
              <a:off x="4334" y="3473"/>
              <a:ext cx="3" cy="41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7216" name="Line 176"/>
            <p:cNvSpPr>
              <a:spLocks noChangeShapeType="1"/>
            </p:cNvSpPr>
            <p:nvPr/>
          </p:nvSpPr>
          <p:spPr bwMode="auto">
            <a:xfrm flipH="1">
              <a:off x="2790" y="3222"/>
              <a:ext cx="0" cy="7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7217" name="Rectangle 177"/>
            <p:cNvSpPr>
              <a:spLocks noChangeArrowheads="1"/>
            </p:cNvSpPr>
            <p:nvPr/>
          </p:nvSpPr>
          <p:spPr bwMode="auto">
            <a:xfrm>
              <a:off x="2751" y="2976"/>
              <a:ext cx="84" cy="25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7218" name="Line 178"/>
            <p:cNvSpPr>
              <a:spLocks noChangeShapeType="1"/>
            </p:cNvSpPr>
            <p:nvPr/>
          </p:nvSpPr>
          <p:spPr bwMode="auto">
            <a:xfrm flipH="1">
              <a:off x="2790" y="2761"/>
              <a:ext cx="0" cy="21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>
                  <a:latin typeface="Times New Roman" panose="02020603050405020304" charset="0"/>
                  <a:ea typeface="宋体" panose="02010600030101010101" pitchFamily="2" charset="-122"/>
                  <a:cs typeface="+mn-cs"/>
                </a:rPr>
                <a:t>`</a:t>
              </a:r>
            </a:p>
          </p:txBody>
        </p:sp>
        <p:sp>
          <p:nvSpPr>
            <p:cNvPr id="87219" name="Oval 179"/>
            <p:cNvSpPr>
              <a:spLocks noChangeArrowheads="1"/>
            </p:cNvSpPr>
            <p:nvPr/>
          </p:nvSpPr>
          <p:spPr bwMode="auto">
            <a:xfrm>
              <a:off x="2681" y="3512"/>
              <a:ext cx="208" cy="2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806" name="Rectangle 180" descr="新闻纸"/>
            <p:cNvSpPr>
              <a:spLocks noChangeArrowheads="1"/>
            </p:cNvSpPr>
            <p:nvPr/>
          </p:nvSpPr>
          <p:spPr bwMode="auto">
            <a:xfrm>
              <a:off x="2524" y="3228"/>
              <a:ext cx="227" cy="326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effectLst/>
                  <a:latin typeface="宋体" panose="02010600030101010101" pitchFamily="2" charset="-122"/>
                </a:rPr>
                <a:t>+</a:t>
              </a:r>
            </a:p>
          </p:txBody>
        </p:sp>
        <p:sp>
          <p:nvSpPr>
            <p:cNvPr id="31807" name="Rectangle 181"/>
            <p:cNvSpPr>
              <a:spLocks noChangeArrowheads="1"/>
            </p:cNvSpPr>
            <p:nvPr/>
          </p:nvSpPr>
          <p:spPr bwMode="auto">
            <a:xfrm>
              <a:off x="2556" y="3591"/>
              <a:ext cx="229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800" b="1">
                  <a:solidFill>
                    <a:srgbClr val="FF0000"/>
                  </a:solidFill>
                  <a:effectLst/>
                  <a:latin typeface="宋体" panose="02010600030101010101" pitchFamily="2" charset="-122"/>
                </a:rPr>
                <a:t>-</a:t>
              </a:r>
            </a:p>
          </p:txBody>
        </p:sp>
        <p:sp>
          <p:nvSpPr>
            <p:cNvPr id="31808" name="Text Box 182"/>
            <p:cNvSpPr txBox="1">
              <a:spLocks noChangeArrowheads="1"/>
            </p:cNvSpPr>
            <p:nvPr/>
          </p:nvSpPr>
          <p:spPr bwMode="auto">
            <a:xfrm>
              <a:off x="2383" y="2932"/>
              <a:ext cx="458" cy="288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>
                  <a:effectLst/>
                  <a:ea typeface="楷体_GB2312" charset="0"/>
                  <a:cs typeface="楷体_GB2312" charset="0"/>
                </a:rPr>
                <a:t>R</a:t>
              </a:r>
              <a:r>
                <a:rPr lang="en-US" altLang="zh-CN" b="1" baseline="-25000">
                  <a:effectLst/>
                  <a:ea typeface="楷体_GB2312" charset="0"/>
                  <a:cs typeface="楷体_GB2312" charset="0"/>
                </a:rPr>
                <a:t>S</a:t>
              </a:r>
              <a:endParaRPr lang="en-US" altLang="zh-CN" b="1">
                <a:effectLst/>
                <a:ea typeface="楷体_GB2312" charset="0"/>
                <a:cs typeface="楷体_GB2312" charset="0"/>
              </a:endParaRPr>
            </a:p>
          </p:txBody>
        </p:sp>
        <p:sp>
          <p:nvSpPr>
            <p:cNvPr id="87223" name="Oval 183"/>
            <p:cNvSpPr>
              <a:spLocks noChangeArrowheads="1"/>
            </p:cNvSpPr>
            <p:nvPr/>
          </p:nvSpPr>
          <p:spPr bwMode="auto">
            <a:xfrm>
              <a:off x="4306" y="3872"/>
              <a:ext cx="60" cy="6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2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7224" name="Line 184"/>
            <p:cNvSpPr>
              <a:spLocks noChangeShapeType="1"/>
            </p:cNvSpPr>
            <p:nvPr/>
          </p:nvSpPr>
          <p:spPr bwMode="auto">
            <a:xfrm flipV="1">
              <a:off x="2785" y="2699"/>
              <a:ext cx="30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sm" len="med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2147328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70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7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7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7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7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7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7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7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87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87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7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500"/>
                                        <p:tgtEl>
                                          <p:spTgt spid="87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7" dur="500"/>
                                        <p:tgtEl>
                                          <p:spTgt spid="87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8" grpId="0" autoUpdateAnimBg="0"/>
      <p:bldP spid="87050" grpId="0" autoUpdateAnimBg="0"/>
      <p:bldP spid="87051" grpId="0" bldLvl="0" animBg="1"/>
      <p:bldP spid="87052" grpId="0" bldLvl="0" animBg="1" autoUpdateAnimBg="0"/>
      <p:bldP spid="87054" grpId="0" bldLvl="0" animBg="1" autoUpdateAnimBg="0"/>
      <p:bldP spid="87055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ext Box 2"/>
          <p:cNvSpPr txBox="1">
            <a:spLocks noChangeArrowheads="1"/>
          </p:cNvSpPr>
          <p:nvPr/>
        </p:nvSpPr>
        <p:spPr bwMode="auto">
          <a:xfrm>
            <a:off x="381000" y="242888"/>
            <a:ext cx="4032250" cy="519112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lIns="90000" tIns="46800" rIns="90000" bIns="46800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3.</a:t>
            </a: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电压放大倍数的计算</a:t>
            </a:r>
          </a:p>
        </p:txBody>
      </p:sp>
      <p:graphicFrame>
        <p:nvGraphicFramePr>
          <p:cNvPr id="88067" name="Object 3"/>
          <p:cNvGraphicFramePr>
            <a:graphicFrameLocks noChangeAspect="1"/>
          </p:cNvGraphicFramePr>
          <p:nvPr/>
        </p:nvGraphicFramePr>
        <p:xfrm>
          <a:off x="381000" y="3092450"/>
          <a:ext cx="206692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2" name="Equation" r:id="rId3" imgW="888365" imgH="241300" progId="Equation.3">
                  <p:embed/>
                </p:oleObj>
              </mc:Choice>
              <mc:Fallback>
                <p:oleObj name="Equation" r:id="rId3" imgW="888365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092450"/>
                        <a:ext cx="2066925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2" name="Object 4"/>
          <p:cNvGraphicFramePr>
            <a:graphicFrameLocks noChangeAspect="1"/>
          </p:cNvGraphicFramePr>
          <p:nvPr/>
        </p:nvGraphicFramePr>
        <p:xfrm>
          <a:off x="7086600" y="3678238"/>
          <a:ext cx="1525588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3" name="Equation" r:id="rId5" imgW="876300" imgH="228600" progId="Equation.3">
                  <p:embed/>
                </p:oleObj>
              </mc:Choice>
              <mc:Fallback>
                <p:oleObj name="Equation" r:id="rId5" imgW="8763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3678238"/>
                        <a:ext cx="1525588" cy="51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3" name="Object 5"/>
          <p:cNvGraphicFramePr>
            <a:graphicFrameLocks noChangeAspect="1"/>
          </p:cNvGraphicFramePr>
          <p:nvPr/>
        </p:nvGraphicFramePr>
        <p:xfrm>
          <a:off x="533400" y="750888"/>
          <a:ext cx="2514600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4" name="Equation" r:id="rId7" imgW="1295400" imgH="546100" progId="Equation.3">
                  <p:embed/>
                </p:oleObj>
              </mc:Choice>
              <mc:Fallback>
                <p:oleObj name="Equation" r:id="rId7" imgW="1295400" imgH="546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750888"/>
                        <a:ext cx="2514600" cy="113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70" name="Object 6"/>
          <p:cNvGraphicFramePr>
            <a:graphicFrameLocks noChangeAspect="1"/>
          </p:cNvGraphicFramePr>
          <p:nvPr/>
        </p:nvGraphicFramePr>
        <p:xfrm>
          <a:off x="1636713" y="3124200"/>
          <a:ext cx="2030412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5" name="Equation" r:id="rId9" imgW="888365" imgH="241300" progId="Equation.3">
                  <p:embed/>
                </p:oleObj>
              </mc:Choice>
              <mc:Fallback>
                <p:oleObj name="Equation" r:id="rId9" imgW="888365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6713" y="3124200"/>
                        <a:ext cx="2030412" cy="592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775" name="Group 80"/>
          <p:cNvGrpSpPr/>
          <p:nvPr/>
        </p:nvGrpSpPr>
        <p:grpSpPr bwMode="auto">
          <a:xfrm>
            <a:off x="4146550" y="620713"/>
            <a:ext cx="4616450" cy="3148012"/>
            <a:chOff x="2612" y="391"/>
            <a:chExt cx="2908" cy="1983"/>
          </a:xfrm>
        </p:grpSpPr>
        <p:sp>
          <p:nvSpPr>
            <p:cNvPr id="88072" name="AutoShape 8"/>
            <p:cNvSpPr/>
            <p:nvPr/>
          </p:nvSpPr>
          <p:spPr bwMode="auto">
            <a:xfrm rot="-5400000">
              <a:off x="4989" y="2097"/>
              <a:ext cx="158" cy="417"/>
            </a:xfrm>
            <a:prstGeom prst="leftBrace">
              <a:avLst>
                <a:gd name="adj1" fmla="val 21994"/>
                <a:gd name="adj2" fmla="val 50000"/>
              </a:avLst>
            </a:prstGeom>
            <a:noFill/>
            <a:ln w="28575">
              <a:solidFill>
                <a:srgbClr val="2E1FE9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8073" name="Line 9"/>
            <p:cNvSpPr>
              <a:spLocks noChangeShapeType="1"/>
            </p:cNvSpPr>
            <p:nvPr/>
          </p:nvSpPr>
          <p:spPr bwMode="auto">
            <a:xfrm flipV="1">
              <a:off x="2987" y="2206"/>
              <a:ext cx="22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8074" name="Line 10"/>
            <p:cNvSpPr>
              <a:spLocks noChangeShapeType="1"/>
            </p:cNvSpPr>
            <p:nvPr/>
          </p:nvSpPr>
          <p:spPr bwMode="auto">
            <a:xfrm flipH="1" flipV="1">
              <a:off x="4417" y="746"/>
              <a:ext cx="0" cy="27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8075" name="Line 11"/>
            <p:cNvSpPr>
              <a:spLocks noChangeShapeType="1"/>
            </p:cNvSpPr>
            <p:nvPr/>
          </p:nvSpPr>
          <p:spPr bwMode="auto">
            <a:xfrm flipV="1">
              <a:off x="2987" y="763"/>
              <a:ext cx="8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32785" name="Group 12"/>
            <p:cNvGrpSpPr/>
            <p:nvPr/>
          </p:nvGrpSpPr>
          <p:grpSpPr bwMode="auto">
            <a:xfrm>
              <a:off x="4314" y="1006"/>
              <a:ext cx="206" cy="290"/>
              <a:chOff x="4164" y="1968"/>
              <a:chExt cx="264" cy="420"/>
            </a:xfrm>
          </p:grpSpPr>
          <p:sp>
            <p:nvSpPr>
              <p:cNvPr id="88077" name="AutoShape 13"/>
              <p:cNvSpPr>
                <a:spLocks noChangeArrowheads="1"/>
              </p:cNvSpPr>
              <p:nvPr/>
            </p:nvSpPr>
            <p:spPr bwMode="auto">
              <a:xfrm>
                <a:off x="4164" y="1968"/>
                <a:ext cx="264" cy="420"/>
              </a:xfrm>
              <a:prstGeom prst="diamond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8078" name="Line 14"/>
              <p:cNvSpPr>
                <a:spLocks noChangeShapeType="1"/>
              </p:cNvSpPr>
              <p:nvPr/>
            </p:nvSpPr>
            <p:spPr bwMode="auto">
              <a:xfrm>
                <a:off x="4176" y="2184"/>
                <a:ext cx="25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88079" name="Line 15"/>
            <p:cNvSpPr>
              <a:spLocks noChangeShapeType="1"/>
            </p:cNvSpPr>
            <p:nvPr/>
          </p:nvSpPr>
          <p:spPr bwMode="auto">
            <a:xfrm flipV="1">
              <a:off x="3874" y="746"/>
              <a:ext cx="0" cy="29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8080" name="Rectangle 16"/>
            <p:cNvSpPr>
              <a:spLocks noChangeArrowheads="1"/>
            </p:cNvSpPr>
            <p:nvPr/>
          </p:nvSpPr>
          <p:spPr bwMode="auto">
            <a:xfrm>
              <a:off x="3826" y="1039"/>
              <a:ext cx="91" cy="25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8081" name="Line 17"/>
            <p:cNvSpPr>
              <a:spLocks noChangeShapeType="1"/>
            </p:cNvSpPr>
            <p:nvPr/>
          </p:nvSpPr>
          <p:spPr bwMode="auto">
            <a:xfrm>
              <a:off x="4402" y="734"/>
              <a:ext cx="86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8082" name="Line 18"/>
            <p:cNvSpPr>
              <a:spLocks noChangeShapeType="1"/>
            </p:cNvSpPr>
            <p:nvPr/>
          </p:nvSpPr>
          <p:spPr bwMode="auto">
            <a:xfrm flipV="1">
              <a:off x="4863" y="746"/>
              <a:ext cx="0" cy="5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8083" name="Rectangle 19"/>
            <p:cNvSpPr>
              <a:spLocks noChangeArrowheads="1"/>
            </p:cNvSpPr>
            <p:nvPr/>
          </p:nvSpPr>
          <p:spPr bwMode="auto">
            <a:xfrm>
              <a:off x="4815" y="1336"/>
              <a:ext cx="91" cy="25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791" name="Text Box 20"/>
            <p:cNvSpPr txBox="1">
              <a:spLocks noChangeArrowheads="1"/>
            </p:cNvSpPr>
            <p:nvPr/>
          </p:nvSpPr>
          <p:spPr bwMode="auto">
            <a:xfrm>
              <a:off x="3835" y="1000"/>
              <a:ext cx="439" cy="288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effectLst/>
                  <a:ea typeface="楷体_GB2312" charset="0"/>
                  <a:cs typeface="楷体_GB2312" charset="0"/>
                </a:rPr>
                <a:t>r</a:t>
              </a:r>
              <a:r>
                <a:rPr lang="en-US" altLang="zh-CN" b="1" baseline="-25000">
                  <a:effectLst/>
                  <a:ea typeface="楷体_GB2312" charset="0"/>
                  <a:cs typeface="楷体_GB2312" charset="0"/>
                </a:rPr>
                <a:t>be</a:t>
              </a:r>
              <a:endParaRPr lang="en-US" altLang="zh-CN" b="1">
                <a:effectLst/>
                <a:ea typeface="楷体_GB2312" charset="0"/>
                <a:cs typeface="楷体_GB2312" charset="0"/>
              </a:endParaRPr>
            </a:p>
          </p:txBody>
        </p:sp>
        <p:sp>
          <p:nvSpPr>
            <p:cNvPr id="88085" name="Line 21"/>
            <p:cNvSpPr>
              <a:spLocks noChangeShapeType="1"/>
            </p:cNvSpPr>
            <p:nvPr/>
          </p:nvSpPr>
          <p:spPr bwMode="auto">
            <a:xfrm>
              <a:off x="4263" y="1039"/>
              <a:ext cx="0" cy="28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sm" len="med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8086" name="Line 22"/>
            <p:cNvSpPr>
              <a:spLocks noChangeShapeType="1"/>
            </p:cNvSpPr>
            <p:nvPr/>
          </p:nvSpPr>
          <p:spPr bwMode="auto">
            <a:xfrm flipV="1">
              <a:off x="3589" y="696"/>
              <a:ext cx="278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sm" len="med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794" name="Text Box 23"/>
            <p:cNvSpPr txBox="1">
              <a:spLocks noChangeArrowheads="1"/>
            </p:cNvSpPr>
            <p:nvPr/>
          </p:nvSpPr>
          <p:spPr bwMode="auto">
            <a:xfrm>
              <a:off x="4479" y="1152"/>
              <a:ext cx="634" cy="288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b="1">
                <a:effectLst/>
                <a:ea typeface="楷体_GB2312" charset="0"/>
                <a:cs typeface="楷体_GB2312" charset="0"/>
              </a:endParaRPr>
            </a:p>
          </p:txBody>
        </p:sp>
        <p:sp>
          <p:nvSpPr>
            <p:cNvPr id="88088" name="Line 24"/>
            <p:cNvSpPr>
              <a:spLocks noChangeShapeType="1"/>
            </p:cNvSpPr>
            <p:nvPr/>
          </p:nvSpPr>
          <p:spPr bwMode="auto">
            <a:xfrm flipH="1">
              <a:off x="4374" y="684"/>
              <a:ext cx="28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sm" len="med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796" name="Text Box 25"/>
            <p:cNvSpPr txBox="1">
              <a:spLocks noChangeArrowheads="1"/>
            </p:cNvSpPr>
            <p:nvPr/>
          </p:nvSpPr>
          <p:spPr bwMode="auto">
            <a:xfrm>
              <a:off x="3440" y="1341"/>
              <a:ext cx="466" cy="288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>
                  <a:effectLst/>
                  <a:ea typeface="楷体_GB2312" charset="0"/>
                  <a:cs typeface="楷体_GB2312" charset="0"/>
                </a:rPr>
                <a:t>R</a:t>
              </a:r>
              <a:r>
                <a:rPr lang="en-US" altLang="zh-CN" b="1" baseline="-25000">
                  <a:effectLst/>
                  <a:ea typeface="楷体_GB2312" charset="0"/>
                  <a:cs typeface="楷体_GB2312" charset="0"/>
                </a:rPr>
                <a:t>B</a:t>
              </a:r>
              <a:endParaRPr lang="en-US" altLang="zh-CN" b="1">
                <a:effectLst/>
                <a:ea typeface="楷体_GB2312" charset="0"/>
                <a:cs typeface="楷体_GB2312" charset="0"/>
              </a:endParaRPr>
            </a:p>
          </p:txBody>
        </p:sp>
        <p:sp>
          <p:nvSpPr>
            <p:cNvPr id="88090" name="Line 26"/>
            <p:cNvSpPr>
              <a:spLocks noChangeShapeType="1"/>
            </p:cNvSpPr>
            <p:nvPr/>
          </p:nvSpPr>
          <p:spPr bwMode="auto">
            <a:xfrm flipV="1">
              <a:off x="5257" y="725"/>
              <a:ext cx="0" cy="59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8091" name="Rectangle 27"/>
            <p:cNvSpPr>
              <a:spLocks noChangeArrowheads="1"/>
            </p:cNvSpPr>
            <p:nvPr/>
          </p:nvSpPr>
          <p:spPr bwMode="auto">
            <a:xfrm>
              <a:off x="5213" y="1315"/>
              <a:ext cx="91" cy="25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799" name="Text Box 28"/>
            <p:cNvSpPr txBox="1">
              <a:spLocks noChangeArrowheads="1"/>
            </p:cNvSpPr>
            <p:nvPr/>
          </p:nvSpPr>
          <p:spPr bwMode="auto">
            <a:xfrm>
              <a:off x="4457" y="1296"/>
              <a:ext cx="453" cy="288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>
                  <a:effectLst/>
                  <a:ea typeface="楷体_GB2312" charset="0"/>
                  <a:cs typeface="楷体_GB2312" charset="0"/>
                </a:rPr>
                <a:t>R</a:t>
              </a:r>
              <a:r>
                <a:rPr lang="en-US" altLang="zh-CN" b="1" baseline="-25000">
                  <a:effectLst/>
                  <a:ea typeface="楷体_GB2312" charset="0"/>
                  <a:cs typeface="楷体_GB2312" charset="0"/>
                </a:rPr>
                <a:t>C</a:t>
              </a:r>
              <a:endParaRPr lang="en-US" altLang="zh-CN" b="1">
                <a:effectLst/>
                <a:ea typeface="楷体_GB2312" charset="0"/>
                <a:cs typeface="楷体_GB2312" charset="0"/>
              </a:endParaRPr>
            </a:p>
          </p:txBody>
        </p:sp>
        <p:sp>
          <p:nvSpPr>
            <p:cNvPr id="32800" name="Text Box 29"/>
            <p:cNvSpPr txBox="1">
              <a:spLocks noChangeArrowheads="1"/>
            </p:cNvSpPr>
            <p:nvPr/>
          </p:nvSpPr>
          <p:spPr bwMode="auto">
            <a:xfrm>
              <a:off x="4835" y="1291"/>
              <a:ext cx="508" cy="288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>
                  <a:effectLst/>
                  <a:ea typeface="楷体_GB2312" charset="0"/>
                  <a:cs typeface="楷体_GB2312" charset="0"/>
                </a:rPr>
                <a:t>R</a:t>
              </a:r>
              <a:r>
                <a:rPr lang="en-US" altLang="zh-CN" b="1" baseline="-25000">
                  <a:effectLst/>
                  <a:ea typeface="楷体_GB2312" charset="0"/>
                  <a:cs typeface="楷体_GB2312" charset="0"/>
                </a:rPr>
                <a:t>L</a:t>
              </a:r>
              <a:endParaRPr lang="en-US" altLang="zh-CN" b="1">
                <a:effectLst/>
                <a:ea typeface="楷体_GB2312" charset="0"/>
                <a:cs typeface="楷体_GB2312" charset="0"/>
              </a:endParaRPr>
            </a:p>
          </p:txBody>
        </p:sp>
        <p:sp>
          <p:nvSpPr>
            <p:cNvPr id="32801" name="Text Box 30"/>
            <p:cNvSpPr txBox="1">
              <a:spLocks noChangeArrowheads="1"/>
            </p:cNvSpPr>
            <p:nvPr/>
          </p:nvSpPr>
          <p:spPr bwMode="auto">
            <a:xfrm>
              <a:off x="4034" y="1237"/>
              <a:ext cx="224" cy="288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2E1FE9"/>
                  </a:solidFill>
                  <a:effectLst/>
                  <a:ea typeface="楷体_GB2312" charset="0"/>
                  <a:cs typeface="楷体_GB2312" charset="0"/>
                </a:rPr>
                <a:t>E</a:t>
              </a:r>
            </a:p>
          </p:txBody>
        </p:sp>
        <p:sp>
          <p:nvSpPr>
            <p:cNvPr id="32802" name="Text Box 31"/>
            <p:cNvSpPr txBox="1">
              <a:spLocks noChangeArrowheads="1"/>
            </p:cNvSpPr>
            <p:nvPr/>
          </p:nvSpPr>
          <p:spPr bwMode="auto">
            <a:xfrm>
              <a:off x="3371" y="512"/>
              <a:ext cx="224" cy="288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2E1FE9"/>
                  </a:solidFill>
                  <a:effectLst/>
                  <a:ea typeface="楷体_GB2312" charset="0"/>
                  <a:cs typeface="楷体_GB2312" charset="0"/>
                </a:rPr>
                <a:t>B</a:t>
              </a:r>
            </a:p>
          </p:txBody>
        </p:sp>
        <p:sp>
          <p:nvSpPr>
            <p:cNvPr id="32803" name="Text Box 32"/>
            <p:cNvSpPr txBox="1">
              <a:spLocks noChangeArrowheads="1"/>
            </p:cNvSpPr>
            <p:nvPr/>
          </p:nvSpPr>
          <p:spPr bwMode="auto">
            <a:xfrm>
              <a:off x="4609" y="488"/>
              <a:ext cx="223" cy="288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2E1FE9"/>
                  </a:solidFill>
                  <a:effectLst/>
                  <a:ea typeface="楷体_GB2312" charset="0"/>
                  <a:cs typeface="楷体_GB2312" charset="0"/>
                </a:rPr>
                <a:t>C</a:t>
              </a:r>
            </a:p>
          </p:txBody>
        </p:sp>
        <p:sp>
          <p:nvSpPr>
            <p:cNvPr id="88097" name="Line 33"/>
            <p:cNvSpPr>
              <a:spLocks noChangeShapeType="1"/>
            </p:cNvSpPr>
            <p:nvPr/>
          </p:nvSpPr>
          <p:spPr bwMode="auto">
            <a:xfrm flipV="1">
              <a:off x="3470" y="754"/>
              <a:ext cx="0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805" name="Text Box 34" descr="新闻纸"/>
            <p:cNvSpPr txBox="1">
              <a:spLocks noChangeArrowheads="1"/>
            </p:cNvSpPr>
            <p:nvPr/>
          </p:nvSpPr>
          <p:spPr bwMode="auto">
            <a:xfrm>
              <a:off x="3105" y="729"/>
              <a:ext cx="299" cy="288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  <a:effectLst/>
                  <a:latin typeface="宋体" panose="02010600030101010101" pitchFamily="2" charset="-122"/>
                </a:rPr>
                <a:t>+</a:t>
              </a:r>
            </a:p>
          </p:txBody>
        </p:sp>
        <p:sp>
          <p:nvSpPr>
            <p:cNvPr id="32806" name="Text Box 35" descr="新闻纸"/>
            <p:cNvSpPr txBox="1">
              <a:spLocks noChangeArrowheads="1"/>
            </p:cNvSpPr>
            <p:nvPr/>
          </p:nvSpPr>
          <p:spPr bwMode="auto">
            <a:xfrm>
              <a:off x="3107" y="1959"/>
              <a:ext cx="299" cy="288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  <a:effectLst/>
                  <a:latin typeface="宋体" panose="02010600030101010101" pitchFamily="2" charset="-122"/>
                </a:rPr>
                <a:t>-</a:t>
              </a:r>
            </a:p>
          </p:txBody>
        </p:sp>
        <p:sp>
          <p:nvSpPr>
            <p:cNvPr id="88100" name="Rectangle 36"/>
            <p:cNvSpPr>
              <a:spLocks noChangeArrowheads="1"/>
            </p:cNvSpPr>
            <p:nvPr/>
          </p:nvSpPr>
          <p:spPr bwMode="auto">
            <a:xfrm>
              <a:off x="3434" y="1366"/>
              <a:ext cx="91" cy="25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808" name="Rectangle 37" descr="新闻纸"/>
            <p:cNvSpPr>
              <a:spLocks noChangeArrowheads="1"/>
            </p:cNvSpPr>
            <p:nvPr/>
          </p:nvSpPr>
          <p:spPr bwMode="auto">
            <a:xfrm>
              <a:off x="5308" y="709"/>
              <a:ext cx="212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  <a:effectLst/>
                  <a:latin typeface="宋体" panose="02010600030101010101" pitchFamily="2" charset="-122"/>
                </a:rPr>
                <a:t>+</a:t>
              </a:r>
            </a:p>
          </p:txBody>
        </p:sp>
        <p:sp>
          <p:nvSpPr>
            <p:cNvPr id="32809" name="Rectangle 38" descr="新闻纸"/>
            <p:cNvSpPr>
              <a:spLocks noChangeArrowheads="1"/>
            </p:cNvSpPr>
            <p:nvPr/>
          </p:nvSpPr>
          <p:spPr bwMode="auto">
            <a:xfrm>
              <a:off x="5308" y="1883"/>
              <a:ext cx="212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  <a:effectLst/>
                  <a:latin typeface="宋体" panose="02010600030101010101" pitchFamily="2" charset="-122"/>
                </a:rPr>
                <a:t>-</a:t>
              </a:r>
            </a:p>
          </p:txBody>
        </p:sp>
        <p:grpSp>
          <p:nvGrpSpPr>
            <p:cNvPr id="32810" name="Group 79"/>
            <p:cNvGrpSpPr/>
            <p:nvPr/>
          </p:nvGrpSpPr>
          <p:grpSpPr bwMode="auto">
            <a:xfrm>
              <a:off x="4069" y="2202"/>
              <a:ext cx="160" cy="119"/>
              <a:chOff x="4069" y="2202"/>
              <a:chExt cx="160" cy="119"/>
            </a:xfrm>
          </p:grpSpPr>
          <p:sp>
            <p:nvSpPr>
              <p:cNvPr id="88104" name="Line 40"/>
              <p:cNvSpPr>
                <a:spLocks noChangeShapeType="1"/>
              </p:cNvSpPr>
              <p:nvPr/>
            </p:nvSpPr>
            <p:spPr bwMode="auto">
              <a:xfrm>
                <a:off x="4145" y="2202"/>
                <a:ext cx="0" cy="11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8105" name="Line 41"/>
              <p:cNvSpPr>
                <a:spLocks noChangeShapeType="1"/>
              </p:cNvSpPr>
              <p:nvPr/>
            </p:nvSpPr>
            <p:spPr bwMode="auto">
              <a:xfrm>
                <a:off x="4069" y="2321"/>
                <a:ext cx="1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88106" name="Line 42"/>
            <p:cNvSpPr>
              <a:spLocks noChangeShapeType="1"/>
            </p:cNvSpPr>
            <p:nvPr/>
          </p:nvSpPr>
          <p:spPr bwMode="auto">
            <a:xfrm flipH="1" flipV="1">
              <a:off x="5252" y="1557"/>
              <a:ext cx="0" cy="6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8107" name="Line 43"/>
            <p:cNvSpPr>
              <a:spLocks noChangeShapeType="1"/>
            </p:cNvSpPr>
            <p:nvPr/>
          </p:nvSpPr>
          <p:spPr bwMode="auto">
            <a:xfrm flipV="1">
              <a:off x="4861" y="1596"/>
              <a:ext cx="0" cy="60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8108" name="Line 44"/>
            <p:cNvSpPr>
              <a:spLocks noChangeShapeType="1"/>
            </p:cNvSpPr>
            <p:nvPr/>
          </p:nvSpPr>
          <p:spPr bwMode="auto">
            <a:xfrm flipH="1" flipV="1">
              <a:off x="3879" y="1307"/>
              <a:ext cx="1" cy="21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8109" name="Line 45"/>
            <p:cNvSpPr>
              <a:spLocks noChangeShapeType="1"/>
            </p:cNvSpPr>
            <p:nvPr/>
          </p:nvSpPr>
          <p:spPr bwMode="auto">
            <a:xfrm flipH="1" flipV="1">
              <a:off x="3471" y="1617"/>
              <a:ext cx="1" cy="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8110" name="Line 46"/>
            <p:cNvSpPr>
              <a:spLocks noChangeShapeType="1"/>
            </p:cNvSpPr>
            <p:nvPr/>
          </p:nvSpPr>
          <p:spPr bwMode="auto">
            <a:xfrm flipH="1" flipV="1">
              <a:off x="4417" y="1262"/>
              <a:ext cx="0" cy="25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8111" name="Line 47"/>
            <p:cNvSpPr>
              <a:spLocks noChangeShapeType="1"/>
            </p:cNvSpPr>
            <p:nvPr/>
          </p:nvSpPr>
          <p:spPr bwMode="auto">
            <a:xfrm flipH="1">
              <a:off x="2990" y="1321"/>
              <a:ext cx="0" cy="8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8112" name="Rectangle 48"/>
            <p:cNvSpPr>
              <a:spLocks noChangeArrowheads="1"/>
            </p:cNvSpPr>
            <p:nvPr/>
          </p:nvSpPr>
          <p:spPr bwMode="auto">
            <a:xfrm>
              <a:off x="2953" y="1093"/>
              <a:ext cx="78" cy="23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8113" name="Line 49"/>
            <p:cNvSpPr>
              <a:spLocks noChangeShapeType="1"/>
            </p:cNvSpPr>
            <p:nvPr/>
          </p:nvSpPr>
          <p:spPr bwMode="auto">
            <a:xfrm flipH="1">
              <a:off x="2990" y="778"/>
              <a:ext cx="0" cy="31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8114" name="Oval 50"/>
            <p:cNvSpPr>
              <a:spLocks noChangeArrowheads="1"/>
            </p:cNvSpPr>
            <p:nvPr/>
          </p:nvSpPr>
          <p:spPr bwMode="auto">
            <a:xfrm>
              <a:off x="2900" y="1658"/>
              <a:ext cx="192" cy="1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820" name="Rectangle 51" descr="新闻纸"/>
            <p:cNvSpPr>
              <a:spLocks noChangeArrowheads="1"/>
            </p:cNvSpPr>
            <p:nvPr/>
          </p:nvSpPr>
          <p:spPr bwMode="auto">
            <a:xfrm>
              <a:off x="2786" y="1425"/>
              <a:ext cx="228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effectLst/>
                  <a:latin typeface="宋体" panose="02010600030101010101" pitchFamily="2" charset="-122"/>
                </a:rPr>
                <a:t>+</a:t>
              </a:r>
            </a:p>
          </p:txBody>
        </p:sp>
        <p:sp>
          <p:nvSpPr>
            <p:cNvPr id="32821" name="Rectangle 52"/>
            <p:cNvSpPr>
              <a:spLocks noChangeArrowheads="1"/>
            </p:cNvSpPr>
            <p:nvPr/>
          </p:nvSpPr>
          <p:spPr bwMode="auto">
            <a:xfrm>
              <a:off x="2775" y="1731"/>
              <a:ext cx="230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800" b="1">
                  <a:solidFill>
                    <a:srgbClr val="FF0000"/>
                  </a:solidFill>
                  <a:effectLst/>
                  <a:latin typeface="宋体" panose="02010600030101010101" pitchFamily="2" charset="-122"/>
                </a:rPr>
                <a:t>-</a:t>
              </a:r>
            </a:p>
          </p:txBody>
        </p:sp>
        <p:sp>
          <p:nvSpPr>
            <p:cNvPr id="32822" name="Text Box 53"/>
            <p:cNvSpPr txBox="1">
              <a:spLocks noChangeArrowheads="1"/>
            </p:cNvSpPr>
            <p:nvPr/>
          </p:nvSpPr>
          <p:spPr bwMode="auto">
            <a:xfrm>
              <a:off x="2612" y="1064"/>
              <a:ext cx="425" cy="288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>
                  <a:effectLst/>
                  <a:ea typeface="楷体_GB2312" charset="0"/>
                  <a:cs typeface="楷体_GB2312" charset="0"/>
                </a:rPr>
                <a:t>R</a:t>
              </a:r>
              <a:r>
                <a:rPr lang="en-US" altLang="zh-CN" b="1" baseline="-25000">
                  <a:effectLst/>
                  <a:ea typeface="楷体_GB2312" charset="0"/>
                  <a:cs typeface="楷体_GB2312" charset="0"/>
                </a:rPr>
                <a:t>S</a:t>
              </a:r>
              <a:endParaRPr lang="en-US" altLang="zh-CN" b="1">
                <a:effectLst/>
                <a:ea typeface="楷体_GB2312" charset="0"/>
                <a:cs typeface="楷体_GB2312" charset="0"/>
              </a:endParaRPr>
            </a:p>
          </p:txBody>
        </p:sp>
        <p:sp>
          <p:nvSpPr>
            <p:cNvPr id="88118" name="Oval 54"/>
            <p:cNvSpPr>
              <a:spLocks noChangeArrowheads="1"/>
            </p:cNvSpPr>
            <p:nvPr/>
          </p:nvSpPr>
          <p:spPr bwMode="auto">
            <a:xfrm>
              <a:off x="4113" y="2172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2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32824" name="Object 55"/>
            <p:cNvGraphicFramePr>
              <a:graphicFrameLocks noChangeAspect="1"/>
            </p:cNvGraphicFramePr>
            <p:nvPr/>
          </p:nvGraphicFramePr>
          <p:xfrm>
            <a:off x="3133" y="1339"/>
            <a:ext cx="181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76" name="Equation" r:id="rId11" imgW="190500" imgH="241300" progId="Equation.3">
                    <p:embed/>
                  </p:oleObj>
                </mc:Choice>
                <mc:Fallback>
                  <p:oleObj name="Equation" r:id="rId11" imgW="190500" imgH="2413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33" y="1339"/>
                          <a:ext cx="181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825" name="Object 56"/>
            <p:cNvGraphicFramePr>
              <a:graphicFrameLocks noChangeAspect="1"/>
            </p:cNvGraphicFramePr>
            <p:nvPr/>
          </p:nvGraphicFramePr>
          <p:xfrm>
            <a:off x="3008" y="425"/>
            <a:ext cx="150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77" name="Equation" r:id="rId13" imgW="139700" imgH="241300" progId="Equation.3">
                    <p:embed/>
                  </p:oleObj>
                </mc:Choice>
                <mc:Fallback>
                  <p:oleObj name="Equation" r:id="rId13" imgW="139700" imgH="2413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08" y="425"/>
                          <a:ext cx="150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826" name="Object 57"/>
            <p:cNvGraphicFramePr>
              <a:graphicFrameLocks noChangeAspect="1"/>
            </p:cNvGraphicFramePr>
            <p:nvPr/>
          </p:nvGraphicFramePr>
          <p:xfrm>
            <a:off x="3610" y="412"/>
            <a:ext cx="177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78" name="Equation" r:id="rId15" imgW="177800" imgH="254000" progId="Equation.3">
                    <p:embed/>
                  </p:oleObj>
                </mc:Choice>
                <mc:Fallback>
                  <p:oleObj name="Equation" r:id="rId15" imgW="177800" imgH="254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10" y="412"/>
                          <a:ext cx="177" cy="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827" name="Object 58"/>
            <p:cNvGraphicFramePr>
              <a:graphicFrameLocks noChangeAspect="1"/>
            </p:cNvGraphicFramePr>
            <p:nvPr/>
          </p:nvGraphicFramePr>
          <p:xfrm>
            <a:off x="4452" y="391"/>
            <a:ext cx="161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79" name="Equation" r:id="rId17" imgW="152400" imgH="254000" progId="Equation.3">
                    <p:embed/>
                  </p:oleObj>
                </mc:Choice>
                <mc:Fallback>
                  <p:oleObj name="Equation" r:id="rId17" imgW="152400" imgH="254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52" y="391"/>
                          <a:ext cx="161" cy="3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828" name="Object 59"/>
            <p:cNvGraphicFramePr>
              <a:graphicFrameLocks noChangeAspect="1"/>
            </p:cNvGraphicFramePr>
            <p:nvPr/>
          </p:nvGraphicFramePr>
          <p:xfrm>
            <a:off x="5327" y="1323"/>
            <a:ext cx="181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80" name="Equation" r:id="rId19" imgW="203200" imgH="254000" progId="Equation.3">
                    <p:embed/>
                  </p:oleObj>
                </mc:Choice>
                <mc:Fallback>
                  <p:oleObj name="Equation" r:id="rId19" imgW="203200" imgH="254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27" y="1323"/>
                          <a:ext cx="181" cy="2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829" name="Object 60"/>
            <p:cNvGraphicFramePr>
              <a:graphicFrameLocks noChangeAspect="1"/>
            </p:cNvGraphicFramePr>
            <p:nvPr/>
          </p:nvGraphicFramePr>
          <p:xfrm>
            <a:off x="4096" y="791"/>
            <a:ext cx="320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81" name="Equation" r:id="rId21" imgW="279400" imgH="254000" progId="Equation.3">
                    <p:embed/>
                  </p:oleObj>
                </mc:Choice>
                <mc:Fallback>
                  <p:oleObj name="Equation" r:id="rId21" imgW="279400" imgH="254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96" y="791"/>
                          <a:ext cx="320" cy="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8125" name="Line 61"/>
            <p:cNvSpPr>
              <a:spLocks noChangeShapeType="1"/>
            </p:cNvSpPr>
            <p:nvPr/>
          </p:nvSpPr>
          <p:spPr bwMode="auto">
            <a:xfrm flipV="1">
              <a:off x="2985" y="713"/>
              <a:ext cx="278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sm" len="med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32831" name="Object 62"/>
            <p:cNvGraphicFramePr>
              <a:graphicFrameLocks noChangeAspect="1"/>
            </p:cNvGraphicFramePr>
            <p:nvPr/>
          </p:nvGraphicFramePr>
          <p:xfrm>
            <a:off x="2674" y="1598"/>
            <a:ext cx="205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82" name="Equation" r:id="rId23" imgW="228600" imgH="254000" progId="Equation.3">
                    <p:embed/>
                  </p:oleObj>
                </mc:Choice>
                <mc:Fallback>
                  <p:oleObj name="Equation" r:id="rId23" imgW="228600" imgH="254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74" y="1598"/>
                          <a:ext cx="205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8127" name="Line 63"/>
            <p:cNvSpPr>
              <a:spLocks noChangeShapeType="1"/>
            </p:cNvSpPr>
            <p:nvPr/>
          </p:nvSpPr>
          <p:spPr bwMode="auto">
            <a:xfrm>
              <a:off x="3879" y="1501"/>
              <a:ext cx="54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8128" name="Rectangle 64"/>
            <p:cNvSpPr>
              <a:spLocks noChangeArrowheads="1"/>
            </p:cNvSpPr>
            <p:nvPr/>
          </p:nvSpPr>
          <p:spPr bwMode="auto">
            <a:xfrm>
              <a:off x="4103" y="1732"/>
              <a:ext cx="91" cy="25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8129" name="Line 65"/>
            <p:cNvSpPr>
              <a:spLocks noChangeShapeType="1"/>
            </p:cNvSpPr>
            <p:nvPr/>
          </p:nvSpPr>
          <p:spPr bwMode="auto">
            <a:xfrm>
              <a:off x="4149" y="1496"/>
              <a:ext cx="0" cy="2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8130" name="Line 66"/>
            <p:cNvSpPr>
              <a:spLocks noChangeShapeType="1"/>
            </p:cNvSpPr>
            <p:nvPr/>
          </p:nvSpPr>
          <p:spPr bwMode="auto">
            <a:xfrm>
              <a:off x="4144" y="1982"/>
              <a:ext cx="0" cy="2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8131" name="Line 67"/>
            <p:cNvSpPr>
              <a:spLocks noChangeShapeType="1"/>
            </p:cNvSpPr>
            <p:nvPr/>
          </p:nvSpPr>
          <p:spPr bwMode="auto">
            <a:xfrm>
              <a:off x="4268" y="1722"/>
              <a:ext cx="0" cy="28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sm" len="med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32837" name="Object 68"/>
            <p:cNvGraphicFramePr>
              <a:graphicFrameLocks noChangeAspect="1"/>
            </p:cNvGraphicFramePr>
            <p:nvPr/>
          </p:nvGraphicFramePr>
          <p:xfrm>
            <a:off x="4289" y="1705"/>
            <a:ext cx="164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83" name="Equation" r:id="rId25" imgW="152400" imgH="254000" progId="Equation.3">
                    <p:embed/>
                  </p:oleObj>
                </mc:Choice>
                <mc:Fallback>
                  <p:oleObj name="Equation" r:id="rId25" imgW="152400" imgH="254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9" y="1705"/>
                          <a:ext cx="164" cy="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838" name="Text Box 69"/>
            <p:cNvSpPr txBox="1">
              <a:spLocks noChangeArrowheads="1"/>
            </p:cNvSpPr>
            <p:nvPr/>
          </p:nvSpPr>
          <p:spPr bwMode="auto">
            <a:xfrm>
              <a:off x="3739" y="1728"/>
              <a:ext cx="466" cy="288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>
                  <a:effectLst/>
                  <a:ea typeface="楷体_GB2312" charset="0"/>
                  <a:cs typeface="楷体_GB2312" charset="0"/>
                </a:rPr>
                <a:t>R</a:t>
              </a:r>
              <a:r>
                <a:rPr lang="en-US" altLang="zh-CN" b="1" baseline="-25000">
                  <a:effectLst/>
                  <a:ea typeface="楷体_GB2312" charset="0"/>
                  <a:cs typeface="楷体_GB2312" charset="0"/>
                </a:rPr>
                <a:t>E</a:t>
              </a:r>
              <a:endParaRPr lang="en-US" altLang="zh-CN" b="1">
                <a:effectLst/>
                <a:ea typeface="楷体_GB2312" charset="0"/>
                <a:cs typeface="楷体_GB2312" charset="0"/>
              </a:endParaRPr>
            </a:p>
          </p:txBody>
        </p:sp>
      </p:grpSp>
      <p:graphicFrame>
        <p:nvGraphicFramePr>
          <p:cNvPr id="88134" name="Object 70"/>
          <p:cNvGraphicFramePr>
            <a:graphicFrameLocks noChangeAspect="1"/>
          </p:cNvGraphicFramePr>
          <p:nvPr/>
        </p:nvGraphicFramePr>
        <p:xfrm>
          <a:off x="363538" y="1804988"/>
          <a:ext cx="2968625" cy="65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4" name="Equation" r:id="rId27" imgW="1371600" imgH="254000" progId="Equation.3">
                  <p:embed/>
                </p:oleObj>
              </mc:Choice>
              <mc:Fallback>
                <p:oleObj name="Equation" r:id="rId27" imgW="13716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8" y="1804988"/>
                        <a:ext cx="2968625" cy="658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135" name="Object 71"/>
          <p:cNvGraphicFramePr>
            <a:graphicFrameLocks noChangeAspect="1"/>
          </p:cNvGraphicFramePr>
          <p:nvPr/>
        </p:nvGraphicFramePr>
        <p:xfrm>
          <a:off x="900113" y="2397125"/>
          <a:ext cx="3062287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5" name="Equation" r:id="rId29" imgW="1714500" imgH="254000" progId="Equation.3">
                  <p:embed/>
                </p:oleObj>
              </mc:Choice>
              <mc:Fallback>
                <p:oleObj name="Equation" r:id="rId29" imgW="17145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397125"/>
                        <a:ext cx="3062287" cy="63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136" name="Object 72"/>
          <p:cNvGraphicFramePr>
            <a:graphicFrameLocks noChangeAspect="1"/>
          </p:cNvGraphicFramePr>
          <p:nvPr/>
        </p:nvGraphicFramePr>
        <p:xfrm>
          <a:off x="838200" y="3814763"/>
          <a:ext cx="3500438" cy="1100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6" name="公式" r:id="rId31" imgW="1816100" imgH="508000" progId="Equation.3">
                  <p:embed/>
                </p:oleObj>
              </mc:Choice>
              <mc:Fallback>
                <p:oleObj name="公式" r:id="rId31" imgW="1816100" imgH="508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814763"/>
                        <a:ext cx="3500438" cy="1100137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38100">
                        <a:solidFill>
                          <a:srgbClr val="006600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137" name="Text Box 73"/>
          <p:cNvSpPr txBox="1">
            <a:spLocks noChangeArrowheads="1"/>
          </p:cNvSpPr>
          <p:nvPr/>
        </p:nvSpPr>
        <p:spPr bwMode="auto">
          <a:xfrm>
            <a:off x="3738563" y="896938"/>
            <a:ext cx="985837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楷体_GB2312" pitchFamily="49" charset="-122"/>
                <a:cs typeface="+mn-cs"/>
              </a:rPr>
              <a:t>例</a:t>
            </a:r>
            <a:r>
              <a:rPr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楷体_GB2312" pitchFamily="49" charset="-122"/>
                <a:cs typeface="+mn-cs"/>
              </a:rPr>
              <a:t>2</a:t>
            </a: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楷体_GB2312" pitchFamily="49" charset="-122"/>
                <a:cs typeface="+mn-cs"/>
              </a:rPr>
              <a:t>：</a:t>
            </a:r>
          </a:p>
        </p:txBody>
      </p:sp>
      <p:sp>
        <p:nvSpPr>
          <p:cNvPr id="88138" name="Rectangle 74"/>
          <p:cNvSpPr>
            <a:spLocks noChangeArrowheads="1"/>
          </p:cNvSpPr>
          <p:nvPr/>
        </p:nvSpPr>
        <p:spPr bwMode="auto">
          <a:xfrm>
            <a:off x="506413" y="5080000"/>
            <a:ext cx="8226425" cy="13731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由例</a:t>
            </a:r>
            <a:r>
              <a:rPr lang="en-US" altLang="zh-CN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、例</a:t>
            </a:r>
            <a:r>
              <a:rPr lang="en-US" altLang="zh-CN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可知，当电路不同时，计算电压放大倍数 </a:t>
            </a:r>
            <a:r>
              <a:rPr lang="en-US" altLang="zh-CN" sz="2800" b="1" i="1" dirty="0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 i="1" baseline="-25000" dirty="0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的公式也不同。</a:t>
            </a:r>
            <a:r>
              <a:rPr lang="zh-CN" alt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要根据微变等效电路找出 </a:t>
            </a:r>
            <a:r>
              <a:rPr lang="en-US" altLang="zh-CN" sz="2800" b="1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u</a:t>
            </a:r>
            <a:r>
              <a:rPr lang="en-US" altLang="zh-CN" sz="2800" b="1" baseline="-25000" dirty="0" err="1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i</a:t>
            </a:r>
            <a:r>
              <a:rPr lang="zh-CN" alt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2800" b="1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i</a:t>
            </a:r>
            <a:r>
              <a:rPr lang="en-US" altLang="zh-CN" sz="2800" b="1" baseline="-25000" dirty="0" err="1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b</a:t>
            </a:r>
            <a:r>
              <a:rPr lang="zh-CN" alt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的关系、 </a:t>
            </a:r>
            <a:r>
              <a:rPr lang="en-US" altLang="zh-CN" sz="2800" b="1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u</a:t>
            </a:r>
            <a:r>
              <a:rPr lang="en-US" altLang="zh-CN" sz="2800" b="1" baseline="-25000" dirty="0" err="1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o</a:t>
            </a:r>
            <a:r>
              <a:rPr lang="zh-CN" alt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2800" b="1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i</a:t>
            </a:r>
            <a:r>
              <a:rPr lang="en-US" altLang="zh-CN" sz="2800" b="1" baseline="-25000" dirty="0" err="1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c</a:t>
            </a:r>
            <a:r>
              <a:rPr lang="en-US" altLang="zh-CN" sz="2800" b="1" i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的关系。</a:t>
            </a:r>
          </a:p>
        </p:txBody>
      </p:sp>
    </p:spTree>
    <p:extLst>
      <p:ext uri="{BB962C8B-B14F-4D97-AF65-F5344CB8AC3E}">
        <p14:creationId xmlns:p14="http://schemas.microsoft.com/office/powerpoint/2010/main" val="283026882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8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8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8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8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8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8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138" grpId="0" bldLvl="0" animBg="1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ext Box 2"/>
          <p:cNvSpPr txBox="1">
            <a:spLocks noChangeArrowheads="1"/>
          </p:cNvSpPr>
          <p:nvPr/>
        </p:nvSpPr>
        <p:spPr bwMode="auto">
          <a:xfrm>
            <a:off x="381000" y="77788"/>
            <a:ext cx="6858000" cy="519112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lIns="90000" tIns="46800" rIns="90000" bIns="46800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4.</a:t>
            </a: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放大电路输入电阻的计算</a:t>
            </a:r>
          </a:p>
        </p:txBody>
      </p:sp>
      <p:sp>
        <p:nvSpPr>
          <p:cNvPr id="89091" name="Text Box 3"/>
          <p:cNvSpPr txBox="1">
            <a:spLocks noChangeArrowheads="1"/>
          </p:cNvSpPr>
          <p:nvPr/>
        </p:nvSpPr>
        <p:spPr bwMode="auto">
          <a:xfrm>
            <a:off x="315913" y="484188"/>
            <a:ext cx="8420100" cy="1373187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lIns="90000" tIns="46800" rIns="90000" bIns="46800" anchor="ctr">
            <a:spAutoFit/>
          </a:bodyPr>
          <a:lstStyle>
            <a:lvl1pPr indent="5715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放大电路对信号源</a:t>
            </a:r>
            <a:r>
              <a:rPr lang="en-US" altLang="zh-CN" sz="2800" b="1"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(</a:t>
            </a:r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或对前级放大电路</a:t>
            </a:r>
            <a:r>
              <a:rPr lang="en-US" altLang="zh-CN" sz="2800" b="1"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)</a:t>
            </a:r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来说，是一个负载，可用一个电阻来等效代替。这个电阻是信号源的负载电阻</a:t>
            </a:r>
            <a:r>
              <a:rPr lang="en-US" altLang="zh-CN" sz="2800" b="1"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,</a:t>
            </a:r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也就是放大电路的输入电阻。</a:t>
            </a:r>
          </a:p>
        </p:txBody>
      </p:sp>
      <p:sp>
        <p:nvSpPr>
          <p:cNvPr id="89092" name="Text Box 4"/>
          <p:cNvSpPr txBox="1">
            <a:spLocks noChangeArrowheads="1"/>
          </p:cNvSpPr>
          <p:nvPr/>
        </p:nvSpPr>
        <p:spPr bwMode="auto">
          <a:xfrm>
            <a:off x="566738" y="3703638"/>
            <a:ext cx="1752600" cy="519112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lIns="90000" tIns="46800" rIns="90000" bIns="46800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定义：</a:t>
            </a:r>
          </a:p>
        </p:txBody>
      </p:sp>
      <p:sp>
        <p:nvSpPr>
          <p:cNvPr id="89093" name="Text Box 5"/>
          <p:cNvSpPr txBox="1">
            <a:spLocks noChangeArrowheads="1"/>
          </p:cNvSpPr>
          <p:nvPr/>
        </p:nvSpPr>
        <p:spPr bwMode="auto">
          <a:xfrm>
            <a:off x="5829300" y="1889125"/>
            <a:ext cx="2919413" cy="1373188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lIns="90000" tIns="46800" rIns="90000" bIns="46800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  </a:t>
            </a:r>
            <a:r>
              <a:rPr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输入电阻是对交流信号而言的，是动态电阻。</a:t>
            </a:r>
          </a:p>
        </p:txBody>
      </p:sp>
      <p:sp>
        <p:nvSpPr>
          <p:cNvPr id="89094" name="Rectangle 6"/>
          <p:cNvSpPr>
            <a:spLocks noChangeArrowheads="1"/>
          </p:cNvSpPr>
          <p:nvPr/>
        </p:nvSpPr>
        <p:spPr bwMode="auto">
          <a:xfrm>
            <a:off x="457200" y="1858963"/>
            <a:ext cx="4876800" cy="2209800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endParaRPr lang="zh-CN" altLang="en-US"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89096" name="Object 8"/>
          <p:cNvGraphicFramePr>
            <a:graphicFrameLocks noChangeAspect="1"/>
          </p:cNvGraphicFramePr>
          <p:nvPr/>
        </p:nvGraphicFramePr>
        <p:xfrm>
          <a:off x="1130300" y="4200525"/>
          <a:ext cx="2755900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6" name="Equation" r:id="rId4" imgW="1524000" imgH="546100" progId="Equation.3">
                  <p:embed/>
                </p:oleObj>
              </mc:Choice>
              <mc:Fallback>
                <p:oleObj name="Equation" r:id="rId4" imgW="1524000" imgH="546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0300" y="4200525"/>
                        <a:ext cx="2755900" cy="105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097" name="AutoShape 9" descr="水滴"/>
          <p:cNvSpPr>
            <a:spLocks noChangeArrowheads="1"/>
          </p:cNvSpPr>
          <p:nvPr/>
        </p:nvSpPr>
        <p:spPr bwMode="auto">
          <a:xfrm rot="-2692639">
            <a:off x="4935538" y="2230438"/>
            <a:ext cx="457200" cy="1143000"/>
          </a:xfrm>
          <a:prstGeom prst="curvedLeftArrow">
            <a:avLst>
              <a:gd name="adj1" fmla="val 50000"/>
              <a:gd name="adj2" fmla="val 100000"/>
              <a:gd name="adj3" fmla="val 33333"/>
            </a:avLst>
          </a:prstGeom>
          <a:blipFill dpi="0" rotWithShape="0">
            <a:blip r:embed="rId6"/>
            <a:srcRect/>
            <a:tile tx="0" ty="0" sx="100000" sy="100000" flip="none" algn="tl"/>
          </a:blipFill>
          <a:ln w="38100">
            <a:solidFill>
              <a:srgbClr val="006600"/>
            </a:solidFill>
            <a:miter lim="800000"/>
          </a:ln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zh-CN" altLang="en-US"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" name="Group 57"/>
          <p:cNvGrpSpPr/>
          <p:nvPr/>
        </p:nvGrpSpPr>
        <p:grpSpPr bwMode="auto">
          <a:xfrm>
            <a:off x="736600" y="1865313"/>
            <a:ext cx="3940175" cy="1744662"/>
            <a:chOff x="464" y="1175"/>
            <a:chExt cx="2482" cy="1099"/>
          </a:xfrm>
        </p:grpSpPr>
        <p:sp>
          <p:nvSpPr>
            <p:cNvPr id="89102" name="Text Box 14" descr="新闻纸"/>
            <p:cNvSpPr txBox="1">
              <a:spLocks noChangeArrowheads="1"/>
            </p:cNvSpPr>
            <p:nvPr/>
          </p:nvSpPr>
          <p:spPr bwMode="auto">
            <a:xfrm>
              <a:off x="543" y="1400"/>
              <a:ext cx="281" cy="650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宋体" panose="02010600030101010101" pitchFamily="2" charset="-122"/>
                </a:rPr>
                <a:t>+</a:t>
              </a:r>
            </a:p>
            <a:p>
              <a:pPr algn="ctr" eaLnBrk="1" hangingPunct="1">
                <a:spcBef>
                  <a:spcPct val="2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宋体" panose="02010600030101010101" pitchFamily="2" charset="-122"/>
                </a:rPr>
                <a:t>-</a:t>
              </a:r>
            </a:p>
          </p:txBody>
        </p:sp>
        <p:grpSp>
          <p:nvGrpSpPr>
            <p:cNvPr id="33827" name="Group 56"/>
            <p:cNvGrpSpPr/>
            <p:nvPr/>
          </p:nvGrpSpPr>
          <p:grpSpPr bwMode="auto">
            <a:xfrm>
              <a:off x="464" y="1175"/>
              <a:ext cx="2482" cy="1099"/>
              <a:chOff x="464" y="1175"/>
              <a:chExt cx="2482" cy="1099"/>
            </a:xfrm>
          </p:grpSpPr>
          <p:sp>
            <p:nvSpPr>
              <p:cNvPr id="89104" name="Rectangle 16" descr="草皮"/>
              <p:cNvSpPr>
                <a:spLocks noChangeArrowheads="1"/>
              </p:cNvSpPr>
              <p:nvPr/>
            </p:nvSpPr>
            <p:spPr bwMode="auto">
              <a:xfrm>
                <a:off x="464" y="1175"/>
                <a:ext cx="913" cy="1099"/>
              </a:xfrm>
              <a:prstGeom prst="rect">
                <a:avLst/>
              </a:prstGeom>
              <a:noFill/>
              <a:ln w="28575">
                <a:solidFill>
                  <a:srgbClr val="006600"/>
                </a:solidFill>
                <a:prstDash val="dash"/>
                <a:miter lim="800000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9105" name="Text Box 17" descr="新闻纸"/>
              <p:cNvSpPr txBox="1">
                <a:spLocks noChangeArrowheads="1"/>
              </p:cNvSpPr>
              <p:nvPr/>
            </p:nvSpPr>
            <p:spPr bwMode="auto">
              <a:xfrm>
                <a:off x="503" y="1909"/>
                <a:ext cx="913" cy="327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pPr algn="ctr">
                  <a:spcBef>
                    <a:spcPct val="50000"/>
                  </a:spcBef>
                  <a:defRPr/>
                </a:pPr>
                <a:r>
                  <a:rPr lang="zh-CN" altLang="en-US" sz="2800" b="1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rPr>
                  <a:t>信号源</a:t>
                </a:r>
              </a:p>
            </p:txBody>
          </p:sp>
          <p:grpSp>
            <p:nvGrpSpPr>
              <p:cNvPr id="33830" name="Group 55"/>
              <p:cNvGrpSpPr/>
              <p:nvPr/>
            </p:nvGrpSpPr>
            <p:grpSpPr bwMode="auto">
              <a:xfrm>
                <a:off x="473" y="1198"/>
                <a:ext cx="2473" cy="820"/>
                <a:chOff x="473" y="1198"/>
                <a:chExt cx="2473" cy="820"/>
              </a:xfrm>
            </p:grpSpPr>
            <p:sp>
              <p:nvSpPr>
                <p:cNvPr id="89107" name="Text Box 19" descr="新闻纸"/>
                <p:cNvSpPr txBox="1">
                  <a:spLocks noChangeArrowheads="1"/>
                </p:cNvSpPr>
                <p:nvPr/>
              </p:nvSpPr>
              <p:spPr bwMode="auto">
                <a:xfrm>
                  <a:off x="1713" y="1414"/>
                  <a:ext cx="1233" cy="596"/>
                </a:xfrm>
                <a:prstGeom prst="rect">
                  <a:avLst/>
                </a:prstGeom>
                <a:noFill/>
                <a:ln w="38100">
                  <a:noFill/>
                  <a:miter lim="800000"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  <a:cs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2800" b="1" i="1"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DDDDDD"/>
                        </a:outerShdw>
                      </a:effectLst>
                    </a:rPr>
                    <a:t>A</a:t>
                  </a:r>
                  <a:r>
                    <a:rPr lang="en-US" altLang="zh-CN" sz="2800" b="1" i="1" baseline="-25000"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DDDDDD"/>
                        </a:outerShdw>
                      </a:effectLst>
                    </a:rPr>
                    <a:t>u</a:t>
                  </a:r>
                </a:p>
                <a:p>
                  <a:pPr algn="ctr" eaLnBrk="1" hangingPunct="1"/>
                  <a:r>
                    <a:rPr lang="zh-CN" altLang="en-US" sz="2800" b="1">
                      <a:solidFill>
                        <a:srgbClr val="CC0000"/>
                      </a:solidFill>
                      <a:effectLst>
                        <a:outerShdw blurRad="38100" dist="38100" dir="2700000" algn="tl">
                          <a:srgbClr val="DDDDDD"/>
                        </a:outerShdw>
                      </a:effectLst>
                      <a:latin typeface="宋体" panose="02010600030101010101" pitchFamily="2" charset="-122"/>
                    </a:rPr>
                    <a:t>放大电路</a:t>
                  </a:r>
                </a:p>
              </p:txBody>
            </p:sp>
            <p:sp>
              <p:nvSpPr>
                <p:cNvPr id="89108" name="Rectangle 20" descr="新闻纸"/>
                <p:cNvSpPr>
                  <a:spLocks noChangeArrowheads="1"/>
                </p:cNvSpPr>
                <p:nvPr/>
              </p:nvSpPr>
              <p:spPr bwMode="auto">
                <a:xfrm>
                  <a:off x="1824" y="1432"/>
                  <a:ext cx="1000" cy="571"/>
                </a:xfrm>
                <a:prstGeom prst="rect">
                  <a:avLst/>
                </a:prstGeom>
                <a:noFill/>
                <a:ln w="38100">
                  <a:solidFill>
                    <a:srgbClr val="006600"/>
                  </a:solidFill>
                  <a:miter lim="800000"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89109" name="Rectangle 21"/>
                <p:cNvSpPr>
                  <a:spLocks noChangeArrowheads="1"/>
                </p:cNvSpPr>
                <p:nvPr/>
              </p:nvSpPr>
              <p:spPr bwMode="auto">
                <a:xfrm>
                  <a:off x="1002" y="1473"/>
                  <a:ext cx="239" cy="81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89110" name="Oval 22" descr="新闻纸"/>
                <p:cNvSpPr>
                  <a:spLocks noChangeArrowheads="1"/>
                </p:cNvSpPr>
                <p:nvPr/>
              </p:nvSpPr>
              <p:spPr bwMode="auto">
                <a:xfrm>
                  <a:off x="685" y="1637"/>
                  <a:ext cx="188" cy="192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graphicFrame>
              <p:nvGraphicFramePr>
                <p:cNvPr id="33835" name="Object 23"/>
                <p:cNvGraphicFramePr>
                  <a:graphicFrameLocks noChangeAspect="1"/>
                </p:cNvGraphicFramePr>
                <p:nvPr/>
              </p:nvGraphicFramePr>
              <p:xfrm>
                <a:off x="473" y="1584"/>
                <a:ext cx="247" cy="28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1287" name="Equation" r:id="rId7" imgW="228600" imgH="254000" progId="Equation.3">
                        <p:embed/>
                      </p:oleObj>
                    </mc:Choice>
                    <mc:Fallback>
                      <p:oleObj name="Equation" r:id="rId7" imgW="228600" imgH="25400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73" y="1584"/>
                              <a:ext cx="247" cy="28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3836" name="Object 24"/>
                <p:cNvGraphicFramePr>
                  <a:graphicFrameLocks noChangeAspect="1"/>
                </p:cNvGraphicFramePr>
                <p:nvPr/>
              </p:nvGraphicFramePr>
              <p:xfrm>
                <a:off x="1008" y="1200"/>
                <a:ext cx="248" cy="28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1288" name="Equation" r:id="rId9" imgW="203200" imgH="228600" progId="Equation.3">
                        <p:embed/>
                      </p:oleObj>
                    </mc:Choice>
                    <mc:Fallback>
                      <p:oleObj name="Equation" r:id="rId9" imgW="203200" imgH="22860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008" y="1200"/>
                              <a:ext cx="248" cy="28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89113" name="Line 25"/>
                <p:cNvSpPr>
                  <a:spLocks noChangeShapeType="1"/>
                </p:cNvSpPr>
                <p:nvPr/>
              </p:nvSpPr>
              <p:spPr bwMode="auto">
                <a:xfrm>
                  <a:off x="1464" y="1453"/>
                  <a:ext cx="240" cy="0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tailEnd type="triangle" w="sm" len="med"/>
                </a:ln>
                <a:effectLst/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graphicFrame>
              <p:nvGraphicFramePr>
                <p:cNvPr id="33838" name="Object 26"/>
                <p:cNvGraphicFramePr>
                  <a:graphicFrameLocks noChangeAspect="1"/>
                </p:cNvGraphicFramePr>
                <p:nvPr/>
              </p:nvGraphicFramePr>
              <p:xfrm>
                <a:off x="1499" y="1198"/>
                <a:ext cx="165" cy="25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1289" name="Equation" r:id="rId11" imgW="139700" imgH="241300" progId="Equation.3">
                        <p:embed/>
                      </p:oleObj>
                    </mc:Choice>
                    <mc:Fallback>
                      <p:oleObj name="Equation" r:id="rId11" imgW="139700" imgH="24130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499" y="1198"/>
                              <a:ext cx="165" cy="25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3839" name="Object 27"/>
                <p:cNvGraphicFramePr>
                  <a:graphicFrameLocks noChangeAspect="1"/>
                </p:cNvGraphicFramePr>
                <p:nvPr/>
              </p:nvGraphicFramePr>
              <p:xfrm>
                <a:off x="1545" y="1632"/>
                <a:ext cx="193" cy="23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1290" name="Equation" r:id="rId13" imgW="190500" imgH="241300" progId="Equation.3">
                        <p:embed/>
                      </p:oleObj>
                    </mc:Choice>
                    <mc:Fallback>
                      <p:oleObj name="Equation" r:id="rId13" imgW="190500" imgH="24130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545" y="1632"/>
                              <a:ext cx="193" cy="23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89116" name="Text Box 28" descr="新闻纸"/>
                <p:cNvSpPr txBox="1">
                  <a:spLocks noChangeArrowheads="1"/>
                </p:cNvSpPr>
                <p:nvPr/>
              </p:nvSpPr>
              <p:spPr bwMode="auto">
                <a:xfrm>
                  <a:off x="1493" y="1422"/>
                  <a:ext cx="280" cy="596"/>
                </a:xfrm>
                <a:prstGeom prst="rect">
                  <a:avLst/>
                </a:prstGeom>
                <a:noFill/>
                <a:ln w="38100">
                  <a:noFill/>
                  <a:miter lim="800000"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  <a:cs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60000"/>
                    </a:spcBef>
                  </a:pPr>
                  <a:r>
                    <a:rPr lang="en-US" altLang="zh-CN" sz="2800" b="1"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DDDDDD"/>
                        </a:outerShdw>
                      </a:effectLst>
                      <a:latin typeface="宋体" panose="02010600030101010101" pitchFamily="2" charset="-122"/>
                    </a:rPr>
                    <a:t>+-</a:t>
                  </a:r>
                </a:p>
              </p:txBody>
            </p:sp>
            <p:sp>
              <p:nvSpPr>
                <p:cNvPr id="89117" name="Line 29"/>
                <p:cNvSpPr>
                  <a:spLocks noChangeShapeType="1"/>
                </p:cNvSpPr>
                <p:nvPr/>
              </p:nvSpPr>
              <p:spPr bwMode="auto">
                <a:xfrm>
                  <a:off x="768" y="1514"/>
                  <a:ext cx="24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ffectLst/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89118" name="Line 30"/>
                <p:cNvSpPr>
                  <a:spLocks noChangeShapeType="1"/>
                </p:cNvSpPr>
                <p:nvPr/>
              </p:nvSpPr>
              <p:spPr bwMode="auto">
                <a:xfrm>
                  <a:off x="768" y="1509"/>
                  <a:ext cx="0" cy="43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ffectLst/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89119" name="Line 31"/>
                <p:cNvSpPr>
                  <a:spLocks noChangeShapeType="1"/>
                </p:cNvSpPr>
                <p:nvPr/>
              </p:nvSpPr>
              <p:spPr bwMode="auto">
                <a:xfrm>
                  <a:off x="768" y="1945"/>
                  <a:ext cx="105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ffectLst/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89120" name="Line 32"/>
                <p:cNvSpPr>
                  <a:spLocks noChangeShapeType="1"/>
                </p:cNvSpPr>
                <p:nvPr/>
              </p:nvSpPr>
              <p:spPr bwMode="auto">
                <a:xfrm>
                  <a:off x="1248" y="1509"/>
                  <a:ext cx="57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ffectLst/>
              </p:spPr>
              <p:txBody>
                <a:bodyPr anchor="ctr"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</p:grpSp>
      </p:grpSp>
      <p:sp>
        <p:nvSpPr>
          <p:cNvPr id="89142" name="Text Box 54"/>
          <p:cNvSpPr txBox="1">
            <a:spLocks noChangeArrowheads="1"/>
          </p:cNvSpPr>
          <p:nvPr/>
        </p:nvSpPr>
        <p:spPr bwMode="auto">
          <a:xfrm>
            <a:off x="342900" y="5183188"/>
            <a:ext cx="8289925" cy="1373187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lIns="90000" tIns="46800" rIns="90000" bIns="46800" anchor="ctr">
            <a:spAutoFit/>
          </a:bodyPr>
          <a:lstStyle>
            <a:lvl1pPr indent="666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输入电阻是表明放大电路从信号源吸取电流大小的参数。</a:t>
            </a:r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</a:rPr>
              <a:t>电路的输入电阻愈大，从信号源取得的电流愈小，因此一般总是希望得到较大的输入电阻。</a:t>
            </a:r>
          </a:p>
        </p:txBody>
      </p:sp>
      <p:grpSp>
        <p:nvGrpSpPr>
          <p:cNvPr id="5" name="Group 59"/>
          <p:cNvGrpSpPr/>
          <p:nvPr/>
        </p:nvGrpSpPr>
        <p:grpSpPr bwMode="auto">
          <a:xfrm>
            <a:off x="4004628" y="3346133"/>
            <a:ext cx="4876800" cy="2209800"/>
            <a:chOff x="2499" y="2127"/>
            <a:chExt cx="3072" cy="1392"/>
          </a:xfrm>
        </p:grpSpPr>
        <p:sp>
          <p:nvSpPr>
            <p:cNvPr id="89095" name="Rectangle 7"/>
            <p:cNvSpPr>
              <a:spLocks noChangeArrowheads="1"/>
            </p:cNvSpPr>
            <p:nvPr/>
          </p:nvSpPr>
          <p:spPr bwMode="auto">
            <a:xfrm>
              <a:off x="2499" y="2127"/>
              <a:ext cx="3072" cy="1392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9122" name="Text Box 34"/>
            <p:cNvSpPr txBox="1">
              <a:spLocks noChangeArrowheads="1"/>
            </p:cNvSpPr>
            <p:nvPr/>
          </p:nvSpPr>
          <p:spPr bwMode="auto">
            <a:xfrm>
              <a:off x="4710" y="2421"/>
              <a:ext cx="625" cy="596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10000"/>
                </a:spcBef>
              </a:pPr>
              <a:r>
                <a:rPr lang="zh-CN" altLang="en-US" sz="2800" b="1">
                  <a:solidFill>
                    <a:srgbClr val="CC00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宋体" panose="02010600030101010101" pitchFamily="2" charset="-122"/>
                </a:rPr>
                <a:t>放大电路</a:t>
              </a:r>
            </a:p>
          </p:txBody>
        </p:sp>
        <p:sp>
          <p:nvSpPr>
            <p:cNvPr id="89123" name="Rectangle 35"/>
            <p:cNvSpPr>
              <a:spLocks noChangeArrowheads="1"/>
            </p:cNvSpPr>
            <p:nvPr/>
          </p:nvSpPr>
          <p:spPr bwMode="auto">
            <a:xfrm>
              <a:off x="4225" y="2390"/>
              <a:ext cx="1140" cy="672"/>
            </a:xfrm>
            <a:prstGeom prst="rect">
              <a:avLst/>
            </a:prstGeom>
            <a:noFill/>
            <a:ln w="38100">
              <a:solidFill>
                <a:srgbClr val="006600"/>
              </a:solidFill>
              <a:miter lim="800000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9124" name="Rectangle 36"/>
            <p:cNvSpPr>
              <a:spLocks noChangeArrowheads="1"/>
            </p:cNvSpPr>
            <p:nvPr/>
          </p:nvSpPr>
          <p:spPr bwMode="auto">
            <a:xfrm rot="5400000">
              <a:off x="4355" y="2664"/>
              <a:ext cx="263" cy="1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33808" name="Object 37"/>
            <p:cNvGraphicFramePr>
              <a:graphicFrameLocks noChangeAspect="1"/>
            </p:cNvGraphicFramePr>
            <p:nvPr/>
          </p:nvGraphicFramePr>
          <p:xfrm>
            <a:off x="4560" y="2506"/>
            <a:ext cx="200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91" name="Equation" r:id="rId15" imgW="101600" imgH="228600" progId="Equation.3">
                    <p:embed/>
                  </p:oleObj>
                </mc:Choice>
                <mc:Fallback>
                  <p:oleObj name="Equation" r:id="rId15" imgW="1016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0" y="2506"/>
                          <a:ext cx="200" cy="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9126" name="Rectangle 38" descr="草皮"/>
            <p:cNvSpPr>
              <a:spLocks noChangeArrowheads="1"/>
            </p:cNvSpPr>
            <p:nvPr/>
          </p:nvSpPr>
          <p:spPr bwMode="auto">
            <a:xfrm>
              <a:off x="2865" y="2160"/>
              <a:ext cx="913" cy="1099"/>
            </a:xfrm>
            <a:prstGeom prst="rect">
              <a:avLst/>
            </a:prstGeom>
            <a:noFill/>
            <a:ln w="28575">
              <a:solidFill>
                <a:srgbClr val="006600"/>
              </a:solidFill>
              <a:prstDash val="dash"/>
              <a:miter lim="800000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9127" name="Text Box 39" descr="新闻纸"/>
            <p:cNvSpPr txBox="1">
              <a:spLocks noChangeArrowheads="1"/>
            </p:cNvSpPr>
            <p:nvPr/>
          </p:nvSpPr>
          <p:spPr bwMode="auto">
            <a:xfrm>
              <a:off x="2904" y="2894"/>
              <a:ext cx="913" cy="327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zh-CN" altLang="en-US" sz="2800" b="1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信号源</a:t>
              </a:r>
            </a:p>
          </p:txBody>
        </p:sp>
        <p:sp>
          <p:nvSpPr>
            <p:cNvPr id="89128" name="Rectangle 40"/>
            <p:cNvSpPr>
              <a:spLocks noChangeArrowheads="1"/>
            </p:cNvSpPr>
            <p:nvPr/>
          </p:nvSpPr>
          <p:spPr bwMode="auto">
            <a:xfrm>
              <a:off x="3403" y="2458"/>
              <a:ext cx="239" cy="81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9129" name="Oval 41" descr="新闻纸"/>
            <p:cNvSpPr>
              <a:spLocks noChangeArrowheads="1"/>
            </p:cNvSpPr>
            <p:nvPr/>
          </p:nvSpPr>
          <p:spPr bwMode="auto">
            <a:xfrm>
              <a:off x="3086" y="2622"/>
              <a:ext cx="188" cy="1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33813" name="Object 42"/>
            <p:cNvGraphicFramePr>
              <a:graphicFrameLocks noChangeAspect="1"/>
            </p:cNvGraphicFramePr>
            <p:nvPr/>
          </p:nvGraphicFramePr>
          <p:xfrm>
            <a:off x="2832" y="2529"/>
            <a:ext cx="267" cy="3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92" name="Equation" r:id="rId17" imgW="228600" imgH="254000" progId="Equation.3">
                    <p:embed/>
                  </p:oleObj>
                </mc:Choice>
                <mc:Fallback>
                  <p:oleObj name="Equation" r:id="rId17" imgW="228600" imgH="254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2" y="2529"/>
                          <a:ext cx="267" cy="3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14" name="Object 43"/>
            <p:cNvGraphicFramePr>
              <a:graphicFrameLocks noChangeAspect="1"/>
            </p:cNvGraphicFramePr>
            <p:nvPr/>
          </p:nvGraphicFramePr>
          <p:xfrm>
            <a:off x="3360" y="2185"/>
            <a:ext cx="248" cy="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93" name="Equation" r:id="rId19" imgW="203200" imgH="228600" progId="Equation.3">
                    <p:embed/>
                  </p:oleObj>
                </mc:Choice>
                <mc:Fallback>
                  <p:oleObj name="Equation" r:id="rId19" imgW="2032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0" y="2185"/>
                          <a:ext cx="248" cy="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9132" name="Line 44"/>
            <p:cNvSpPr>
              <a:spLocks noChangeShapeType="1"/>
            </p:cNvSpPr>
            <p:nvPr/>
          </p:nvSpPr>
          <p:spPr bwMode="auto">
            <a:xfrm>
              <a:off x="3865" y="2438"/>
              <a:ext cx="24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sm" len="med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33816" name="Object 45"/>
            <p:cNvGraphicFramePr>
              <a:graphicFrameLocks noChangeAspect="1"/>
            </p:cNvGraphicFramePr>
            <p:nvPr/>
          </p:nvGraphicFramePr>
          <p:xfrm>
            <a:off x="3900" y="2183"/>
            <a:ext cx="165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94" name="Equation" r:id="rId20" imgW="139700" imgH="241300" progId="Equation.3">
                    <p:embed/>
                  </p:oleObj>
                </mc:Choice>
                <mc:Fallback>
                  <p:oleObj name="Equation" r:id="rId20" imgW="139700" imgH="2413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00" y="2183"/>
                          <a:ext cx="165" cy="2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17" name="Object 46"/>
            <p:cNvGraphicFramePr>
              <a:graphicFrameLocks noChangeAspect="1"/>
            </p:cNvGraphicFramePr>
            <p:nvPr/>
          </p:nvGraphicFramePr>
          <p:xfrm>
            <a:off x="3946" y="2617"/>
            <a:ext cx="193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95" name="公式" r:id="rId22" imgW="190500" imgH="241300" progId="Equation.3">
                    <p:embed/>
                  </p:oleObj>
                </mc:Choice>
                <mc:Fallback>
                  <p:oleObj name="公式" r:id="rId22" imgW="190500" imgH="2413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46" y="2617"/>
                          <a:ext cx="193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9135" name="Text Box 47" descr="新闻纸"/>
            <p:cNvSpPr txBox="1">
              <a:spLocks noChangeArrowheads="1"/>
            </p:cNvSpPr>
            <p:nvPr/>
          </p:nvSpPr>
          <p:spPr bwMode="auto">
            <a:xfrm>
              <a:off x="3894" y="2407"/>
              <a:ext cx="280" cy="596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6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宋体" panose="02010600030101010101" pitchFamily="2" charset="-122"/>
                </a:rPr>
                <a:t>+-</a:t>
              </a:r>
            </a:p>
          </p:txBody>
        </p:sp>
        <p:sp>
          <p:nvSpPr>
            <p:cNvPr id="89136" name="Line 48"/>
            <p:cNvSpPr>
              <a:spLocks noChangeShapeType="1"/>
            </p:cNvSpPr>
            <p:nvPr/>
          </p:nvSpPr>
          <p:spPr bwMode="auto">
            <a:xfrm>
              <a:off x="3169" y="2499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9137" name="Line 49"/>
            <p:cNvSpPr>
              <a:spLocks noChangeShapeType="1"/>
            </p:cNvSpPr>
            <p:nvPr/>
          </p:nvSpPr>
          <p:spPr bwMode="auto">
            <a:xfrm>
              <a:off x="3169" y="2494"/>
              <a:ext cx="0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9138" name="Line 50"/>
            <p:cNvSpPr>
              <a:spLocks noChangeShapeType="1"/>
            </p:cNvSpPr>
            <p:nvPr/>
          </p:nvSpPr>
          <p:spPr bwMode="auto">
            <a:xfrm>
              <a:off x="3144" y="2928"/>
              <a:ext cx="134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9139" name="Line 51"/>
            <p:cNvSpPr>
              <a:spLocks noChangeShapeType="1"/>
            </p:cNvSpPr>
            <p:nvPr/>
          </p:nvSpPr>
          <p:spPr bwMode="auto">
            <a:xfrm>
              <a:off x="3649" y="2494"/>
              <a:ext cx="84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9140" name="Line 52"/>
            <p:cNvSpPr>
              <a:spLocks noChangeShapeType="1"/>
            </p:cNvSpPr>
            <p:nvPr/>
          </p:nvSpPr>
          <p:spPr bwMode="auto">
            <a:xfrm>
              <a:off x="4486" y="2496"/>
              <a:ext cx="0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9141" name="Line 53"/>
            <p:cNvSpPr>
              <a:spLocks noChangeShapeType="1"/>
            </p:cNvSpPr>
            <p:nvPr/>
          </p:nvSpPr>
          <p:spPr bwMode="auto">
            <a:xfrm>
              <a:off x="4486" y="2838"/>
              <a:ext cx="0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9146" name="Text Box 58" descr="新闻纸"/>
            <p:cNvSpPr txBox="1">
              <a:spLocks noChangeArrowheads="1"/>
            </p:cNvSpPr>
            <p:nvPr/>
          </p:nvSpPr>
          <p:spPr bwMode="auto">
            <a:xfrm>
              <a:off x="2928" y="2400"/>
              <a:ext cx="280" cy="596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6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宋体" panose="02010600030101010101" pitchFamily="2" charset="-122"/>
                </a:rPr>
                <a:t>+-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9579607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9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890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9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90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9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1" grpId="0" build="p" autoUpdateAnimBg="0"/>
      <p:bldP spid="89092" grpId="0" build="p" autoUpdateAnimBg="0"/>
      <p:bldP spid="89093" grpId="0" build="p" autoUpdateAnimBg="0"/>
      <p:bldP spid="89097" grpId="0" animBg="1"/>
      <p:bldP spid="89142" grpId="0" build="p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818" name="Object 2"/>
          <p:cNvGraphicFramePr>
            <a:graphicFrameLocks noChangeAspect="1"/>
          </p:cNvGraphicFramePr>
          <p:nvPr/>
        </p:nvGraphicFramePr>
        <p:xfrm>
          <a:off x="5589588" y="614363"/>
          <a:ext cx="1231900" cy="1169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2" name="Equation" r:id="rId3" imgW="584200" imgH="546100" progId="Equation.3">
                  <p:embed/>
                </p:oleObj>
              </mc:Choice>
              <mc:Fallback>
                <p:oleObj name="Equation" r:id="rId3" imgW="584200" imgH="546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9588" y="614363"/>
                        <a:ext cx="1231900" cy="1169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1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7470675"/>
              </p:ext>
            </p:extLst>
          </p:nvPr>
        </p:nvGraphicFramePr>
        <p:xfrm>
          <a:off x="5999162" y="1662113"/>
          <a:ext cx="1451209" cy="474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3" name="Equation" r:id="rId5" imgW="774360" imgH="241200" progId="Equation.DSMT4">
                  <p:embed/>
                </p:oleObj>
              </mc:Choice>
              <mc:Fallback>
                <p:oleObj name="Equation" r:id="rId5" imgW="7743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9162" y="1662113"/>
                        <a:ext cx="1451209" cy="4749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16" name="Object 4"/>
          <p:cNvGraphicFramePr>
            <a:graphicFrameLocks noChangeAspect="1"/>
          </p:cNvGraphicFramePr>
          <p:nvPr/>
        </p:nvGraphicFramePr>
        <p:xfrm>
          <a:off x="5562600" y="2114550"/>
          <a:ext cx="2262188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4" name="Equation" r:id="rId7" imgW="1193800" imgH="241300" progId="Equation.3">
                  <p:embed/>
                </p:oleObj>
              </mc:Choice>
              <mc:Fallback>
                <p:oleObj name="Equation" r:id="rId7" imgW="11938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2114550"/>
                        <a:ext cx="2262188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17" name="Rectangle 5" descr="新闻纸"/>
          <p:cNvSpPr>
            <a:spLocks noChangeArrowheads="1"/>
          </p:cNvSpPr>
          <p:nvPr/>
        </p:nvSpPr>
        <p:spPr bwMode="auto">
          <a:xfrm>
            <a:off x="1771650" y="414338"/>
            <a:ext cx="3421063" cy="2338387"/>
          </a:xfrm>
          <a:prstGeom prst="rect">
            <a:avLst/>
          </a:prstGeom>
          <a:noFill/>
          <a:ln w="38100">
            <a:solidFill>
              <a:srgbClr val="006600"/>
            </a:solidFill>
            <a:prstDash val="dash"/>
            <a:miter lim="800000"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zh-CN" altLang="en-US"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90118" name="Object 6"/>
          <p:cNvGraphicFramePr>
            <a:graphicFrameLocks noChangeAspect="1"/>
          </p:cNvGraphicFramePr>
          <p:nvPr/>
        </p:nvGraphicFramePr>
        <p:xfrm>
          <a:off x="6727825" y="560388"/>
          <a:ext cx="1806575" cy="124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5" name="Equation" r:id="rId9" imgW="863600" imgH="584200" progId="Equation.3">
                  <p:embed/>
                </p:oleObj>
              </mc:Choice>
              <mc:Fallback>
                <p:oleObj name="Equation" r:id="rId9" imgW="863600" imgH="584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27825" y="560388"/>
                        <a:ext cx="1806575" cy="1247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80" name="Rectangle 68" descr="新闻纸"/>
          <p:cNvSpPr>
            <a:spLocks noChangeArrowheads="1"/>
          </p:cNvSpPr>
          <p:nvPr/>
        </p:nvSpPr>
        <p:spPr bwMode="auto">
          <a:xfrm>
            <a:off x="1778000" y="3074988"/>
            <a:ext cx="3421063" cy="3019425"/>
          </a:xfrm>
          <a:prstGeom prst="rect">
            <a:avLst/>
          </a:prstGeom>
          <a:noFill/>
          <a:ln w="38100">
            <a:solidFill>
              <a:srgbClr val="006600"/>
            </a:solidFill>
            <a:prstDash val="dash"/>
            <a:miter lim="800000"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zh-CN" altLang="en-US"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90181" name="Object 69"/>
          <p:cNvGraphicFramePr>
            <a:graphicFrameLocks noChangeAspect="1"/>
          </p:cNvGraphicFramePr>
          <p:nvPr/>
        </p:nvGraphicFramePr>
        <p:xfrm>
          <a:off x="5559425" y="3319463"/>
          <a:ext cx="2436813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6" name="Equation" r:id="rId11" imgW="1371600" imgH="254000" progId="Equation.3">
                  <p:embed/>
                </p:oleObj>
              </mc:Choice>
              <mc:Fallback>
                <p:oleObj name="Equation" r:id="rId11" imgW="13716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9425" y="3319463"/>
                        <a:ext cx="2436813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82" name="Object 70"/>
          <p:cNvGraphicFramePr>
            <a:graphicFrameLocks noChangeAspect="1"/>
          </p:cNvGraphicFramePr>
          <p:nvPr/>
        </p:nvGraphicFramePr>
        <p:xfrm>
          <a:off x="5954713" y="3849688"/>
          <a:ext cx="2936875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7" name="Equation" r:id="rId13" imgW="1676400" imgH="254000" progId="Equation.3">
                  <p:embed/>
                </p:oleObj>
              </mc:Choice>
              <mc:Fallback>
                <p:oleObj name="Equation" r:id="rId13" imgW="16764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4713" y="3849688"/>
                        <a:ext cx="2936875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83" name="Object 71"/>
          <p:cNvGraphicFramePr>
            <a:graphicFrameLocks noChangeAspect="1"/>
          </p:cNvGraphicFramePr>
          <p:nvPr/>
        </p:nvGraphicFramePr>
        <p:xfrm>
          <a:off x="5508625" y="4329113"/>
          <a:ext cx="2697163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8" name="Equation" r:id="rId15" imgW="1612900" imgH="546100" progId="Equation.3">
                  <p:embed/>
                </p:oleObj>
              </mc:Choice>
              <mc:Fallback>
                <p:oleObj name="Equation" r:id="rId15" imgW="1612900" imgH="546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4329113"/>
                        <a:ext cx="2697163" cy="1069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84" name="Object 72"/>
          <p:cNvGraphicFramePr>
            <a:graphicFrameLocks noChangeAspect="1"/>
          </p:cNvGraphicFramePr>
          <p:nvPr/>
        </p:nvGraphicFramePr>
        <p:xfrm>
          <a:off x="5562600" y="5419725"/>
          <a:ext cx="326390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9" name="Equation" r:id="rId17" imgW="2006600" imgH="241300" progId="Equation.3">
                  <p:embed/>
                </p:oleObj>
              </mc:Choice>
              <mc:Fallback>
                <p:oleObj name="Equation" r:id="rId17" imgW="20066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5419725"/>
                        <a:ext cx="3263900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85" name="Object 73"/>
          <p:cNvGraphicFramePr>
            <a:graphicFrameLocks noChangeAspect="1"/>
          </p:cNvGraphicFramePr>
          <p:nvPr/>
        </p:nvGraphicFramePr>
        <p:xfrm>
          <a:off x="6286500" y="2514600"/>
          <a:ext cx="1304925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0" name="Equation" r:id="rId19" imgW="508000" imgH="241300" progId="Equation.3">
                  <p:embed/>
                </p:oleObj>
              </mc:Choice>
              <mc:Fallback>
                <p:oleObj name="Equation" r:id="rId19" imgW="5080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500" y="2514600"/>
                        <a:ext cx="1304925" cy="6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70"/>
          <p:cNvGrpSpPr/>
          <p:nvPr/>
        </p:nvGrpSpPr>
        <p:grpSpPr bwMode="auto">
          <a:xfrm>
            <a:off x="141288" y="2895600"/>
            <a:ext cx="5040312" cy="3063875"/>
            <a:chOff x="96" y="1824"/>
            <a:chExt cx="3175" cy="1930"/>
          </a:xfrm>
        </p:grpSpPr>
        <p:grpSp>
          <p:nvGrpSpPr>
            <p:cNvPr id="34898" name="Group 269"/>
            <p:cNvGrpSpPr/>
            <p:nvPr/>
          </p:nvGrpSpPr>
          <p:grpSpPr bwMode="auto">
            <a:xfrm>
              <a:off x="363" y="1824"/>
              <a:ext cx="2908" cy="1930"/>
              <a:chOff x="363" y="1824"/>
              <a:chExt cx="2908" cy="1930"/>
            </a:xfrm>
          </p:grpSpPr>
          <p:sp>
            <p:nvSpPr>
              <p:cNvPr id="90319" name="Line 207"/>
              <p:cNvSpPr>
                <a:spLocks noChangeShapeType="1"/>
              </p:cNvSpPr>
              <p:nvPr/>
            </p:nvSpPr>
            <p:spPr bwMode="auto">
              <a:xfrm flipV="1">
                <a:off x="738" y="3639"/>
                <a:ext cx="227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0320" name="Line 208"/>
              <p:cNvSpPr>
                <a:spLocks noChangeShapeType="1"/>
              </p:cNvSpPr>
              <p:nvPr/>
            </p:nvSpPr>
            <p:spPr bwMode="auto">
              <a:xfrm flipH="1" flipV="1">
                <a:off x="2168" y="2179"/>
                <a:ext cx="0" cy="27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0321" name="Line 209"/>
              <p:cNvSpPr>
                <a:spLocks noChangeShapeType="1"/>
              </p:cNvSpPr>
              <p:nvPr/>
            </p:nvSpPr>
            <p:spPr bwMode="auto">
              <a:xfrm flipV="1">
                <a:off x="738" y="2196"/>
                <a:ext cx="8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grpSp>
            <p:nvGrpSpPr>
              <p:cNvPr id="34903" name="Group 210"/>
              <p:cNvGrpSpPr/>
              <p:nvPr/>
            </p:nvGrpSpPr>
            <p:grpSpPr bwMode="auto">
              <a:xfrm>
                <a:off x="2065" y="2439"/>
                <a:ext cx="206" cy="290"/>
                <a:chOff x="4164" y="1968"/>
                <a:chExt cx="264" cy="420"/>
              </a:xfrm>
            </p:grpSpPr>
            <p:sp>
              <p:nvSpPr>
                <p:cNvPr id="90323" name="AutoShape 211"/>
                <p:cNvSpPr>
                  <a:spLocks noChangeArrowheads="1"/>
                </p:cNvSpPr>
                <p:nvPr/>
              </p:nvSpPr>
              <p:spPr bwMode="auto">
                <a:xfrm>
                  <a:off x="4164" y="1968"/>
                  <a:ext cx="264" cy="420"/>
                </a:xfrm>
                <a:prstGeom prst="diamond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90324" name="Line 212"/>
                <p:cNvSpPr>
                  <a:spLocks noChangeShapeType="1"/>
                </p:cNvSpPr>
                <p:nvPr/>
              </p:nvSpPr>
              <p:spPr bwMode="auto">
                <a:xfrm>
                  <a:off x="4176" y="2184"/>
                  <a:ext cx="25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90325" name="Line 213"/>
              <p:cNvSpPr>
                <a:spLocks noChangeShapeType="1"/>
              </p:cNvSpPr>
              <p:nvPr/>
            </p:nvSpPr>
            <p:spPr bwMode="auto">
              <a:xfrm flipV="1">
                <a:off x="1625" y="2179"/>
                <a:ext cx="0" cy="29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0326" name="Rectangle 214"/>
              <p:cNvSpPr>
                <a:spLocks noChangeArrowheads="1"/>
              </p:cNvSpPr>
              <p:nvPr/>
            </p:nvSpPr>
            <p:spPr bwMode="auto">
              <a:xfrm>
                <a:off x="1577" y="2472"/>
                <a:ext cx="91" cy="25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0327" name="Line 215"/>
              <p:cNvSpPr>
                <a:spLocks noChangeShapeType="1"/>
              </p:cNvSpPr>
              <p:nvPr/>
            </p:nvSpPr>
            <p:spPr bwMode="auto">
              <a:xfrm>
                <a:off x="2153" y="2167"/>
                <a:ext cx="86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0328" name="Line 216"/>
              <p:cNvSpPr>
                <a:spLocks noChangeShapeType="1"/>
              </p:cNvSpPr>
              <p:nvPr/>
            </p:nvSpPr>
            <p:spPr bwMode="auto">
              <a:xfrm flipV="1">
                <a:off x="2614" y="2179"/>
                <a:ext cx="0" cy="5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0329" name="Rectangle 217"/>
              <p:cNvSpPr>
                <a:spLocks noChangeArrowheads="1"/>
              </p:cNvSpPr>
              <p:nvPr/>
            </p:nvSpPr>
            <p:spPr bwMode="auto">
              <a:xfrm>
                <a:off x="2566" y="2769"/>
                <a:ext cx="91" cy="25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4909" name="Text Box 218"/>
              <p:cNvSpPr txBox="1">
                <a:spLocks noChangeArrowheads="1"/>
              </p:cNvSpPr>
              <p:nvPr/>
            </p:nvSpPr>
            <p:spPr bwMode="auto">
              <a:xfrm>
                <a:off x="1586" y="2433"/>
                <a:ext cx="439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6800" rIns="90000" bIns="46800"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b="1">
                    <a:effectLst/>
                    <a:ea typeface="楷体_GB2312" charset="0"/>
                    <a:cs typeface="楷体_GB2312" charset="0"/>
                  </a:rPr>
                  <a:t>r</a:t>
                </a:r>
                <a:r>
                  <a:rPr lang="en-US" altLang="zh-CN" b="1" baseline="-25000">
                    <a:effectLst/>
                    <a:ea typeface="楷体_GB2312" charset="0"/>
                    <a:cs typeface="楷体_GB2312" charset="0"/>
                  </a:rPr>
                  <a:t>be</a:t>
                </a:r>
                <a:endParaRPr lang="en-US" altLang="zh-CN" b="1">
                  <a:effectLst/>
                  <a:ea typeface="楷体_GB2312" charset="0"/>
                  <a:cs typeface="楷体_GB2312" charset="0"/>
                </a:endParaRPr>
              </a:p>
            </p:txBody>
          </p:sp>
          <p:sp>
            <p:nvSpPr>
              <p:cNvPr id="90331" name="Line 219"/>
              <p:cNvSpPr>
                <a:spLocks noChangeShapeType="1"/>
              </p:cNvSpPr>
              <p:nvPr/>
            </p:nvSpPr>
            <p:spPr bwMode="auto">
              <a:xfrm>
                <a:off x="2014" y="2472"/>
                <a:ext cx="0" cy="281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tailEnd type="triangle" w="sm" len="med"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0332" name="Line 220"/>
              <p:cNvSpPr>
                <a:spLocks noChangeShapeType="1"/>
              </p:cNvSpPr>
              <p:nvPr/>
            </p:nvSpPr>
            <p:spPr bwMode="auto">
              <a:xfrm flipV="1">
                <a:off x="1340" y="2129"/>
                <a:ext cx="278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tailEnd type="triangle" w="sm" len="med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4912" name="Text Box 221"/>
              <p:cNvSpPr txBox="1">
                <a:spLocks noChangeArrowheads="1"/>
              </p:cNvSpPr>
              <p:nvPr/>
            </p:nvSpPr>
            <p:spPr bwMode="auto">
              <a:xfrm>
                <a:off x="2230" y="2585"/>
                <a:ext cx="634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6800" rIns="90000" bIns="46800"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zh-CN" b="1">
                  <a:effectLst/>
                  <a:ea typeface="楷体_GB2312" charset="0"/>
                  <a:cs typeface="楷体_GB2312" charset="0"/>
                </a:endParaRPr>
              </a:p>
            </p:txBody>
          </p:sp>
          <p:sp>
            <p:nvSpPr>
              <p:cNvPr id="90334" name="Line 222"/>
              <p:cNvSpPr>
                <a:spLocks noChangeShapeType="1"/>
              </p:cNvSpPr>
              <p:nvPr/>
            </p:nvSpPr>
            <p:spPr bwMode="auto">
              <a:xfrm flipH="1">
                <a:off x="2125" y="2117"/>
                <a:ext cx="280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tailEnd type="triangle" w="sm" len="med"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4914" name="Text Box 223"/>
              <p:cNvSpPr txBox="1">
                <a:spLocks noChangeArrowheads="1"/>
              </p:cNvSpPr>
              <p:nvPr/>
            </p:nvSpPr>
            <p:spPr bwMode="auto">
              <a:xfrm>
                <a:off x="1191" y="2774"/>
                <a:ext cx="466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6800" rIns="90000" bIns="46800"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b="1" i="1">
                    <a:effectLst/>
                    <a:ea typeface="楷体_GB2312" charset="0"/>
                    <a:cs typeface="楷体_GB2312" charset="0"/>
                  </a:rPr>
                  <a:t>R</a:t>
                </a:r>
                <a:r>
                  <a:rPr lang="en-US" altLang="zh-CN" b="1" baseline="-25000">
                    <a:effectLst/>
                    <a:ea typeface="楷体_GB2312" charset="0"/>
                    <a:cs typeface="楷体_GB2312" charset="0"/>
                  </a:rPr>
                  <a:t>B</a:t>
                </a:r>
                <a:endParaRPr lang="en-US" altLang="zh-CN" b="1">
                  <a:effectLst/>
                  <a:ea typeface="楷体_GB2312" charset="0"/>
                  <a:cs typeface="楷体_GB2312" charset="0"/>
                </a:endParaRPr>
              </a:p>
            </p:txBody>
          </p:sp>
          <p:sp>
            <p:nvSpPr>
              <p:cNvPr id="90336" name="Line 224"/>
              <p:cNvSpPr>
                <a:spLocks noChangeShapeType="1"/>
              </p:cNvSpPr>
              <p:nvPr/>
            </p:nvSpPr>
            <p:spPr bwMode="auto">
              <a:xfrm flipV="1">
                <a:off x="3008" y="2158"/>
                <a:ext cx="0" cy="59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0337" name="Rectangle 225"/>
              <p:cNvSpPr>
                <a:spLocks noChangeArrowheads="1"/>
              </p:cNvSpPr>
              <p:nvPr/>
            </p:nvSpPr>
            <p:spPr bwMode="auto">
              <a:xfrm>
                <a:off x="2964" y="2748"/>
                <a:ext cx="91" cy="25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4917" name="Text Box 226"/>
              <p:cNvSpPr txBox="1">
                <a:spLocks noChangeArrowheads="1"/>
              </p:cNvSpPr>
              <p:nvPr/>
            </p:nvSpPr>
            <p:spPr bwMode="auto">
              <a:xfrm>
                <a:off x="2208" y="2729"/>
                <a:ext cx="453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6800" rIns="90000" bIns="46800"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b="1" i="1">
                    <a:effectLst/>
                    <a:ea typeface="楷体_GB2312" charset="0"/>
                    <a:cs typeface="楷体_GB2312" charset="0"/>
                  </a:rPr>
                  <a:t>R</a:t>
                </a:r>
                <a:r>
                  <a:rPr lang="en-US" altLang="zh-CN" b="1" baseline="-25000">
                    <a:effectLst/>
                    <a:ea typeface="楷体_GB2312" charset="0"/>
                    <a:cs typeface="楷体_GB2312" charset="0"/>
                  </a:rPr>
                  <a:t>C</a:t>
                </a:r>
                <a:endParaRPr lang="en-US" altLang="zh-CN" b="1">
                  <a:effectLst/>
                  <a:ea typeface="楷体_GB2312" charset="0"/>
                  <a:cs typeface="楷体_GB2312" charset="0"/>
                </a:endParaRPr>
              </a:p>
            </p:txBody>
          </p:sp>
          <p:sp>
            <p:nvSpPr>
              <p:cNvPr id="34918" name="Text Box 227"/>
              <p:cNvSpPr txBox="1">
                <a:spLocks noChangeArrowheads="1"/>
              </p:cNvSpPr>
              <p:nvPr/>
            </p:nvSpPr>
            <p:spPr bwMode="auto">
              <a:xfrm>
                <a:off x="2586" y="2724"/>
                <a:ext cx="508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6800" rIns="90000" bIns="46800"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b="1" i="1">
                    <a:effectLst/>
                    <a:ea typeface="楷体_GB2312" charset="0"/>
                    <a:cs typeface="楷体_GB2312" charset="0"/>
                  </a:rPr>
                  <a:t>R</a:t>
                </a:r>
                <a:r>
                  <a:rPr lang="en-US" altLang="zh-CN" b="1" baseline="-25000">
                    <a:effectLst/>
                    <a:ea typeface="楷体_GB2312" charset="0"/>
                    <a:cs typeface="楷体_GB2312" charset="0"/>
                  </a:rPr>
                  <a:t>L</a:t>
                </a:r>
                <a:endParaRPr lang="en-US" altLang="zh-CN" b="1">
                  <a:effectLst/>
                  <a:ea typeface="楷体_GB2312" charset="0"/>
                  <a:cs typeface="楷体_GB2312" charset="0"/>
                </a:endParaRPr>
              </a:p>
            </p:txBody>
          </p:sp>
          <p:sp>
            <p:nvSpPr>
              <p:cNvPr id="34919" name="Text Box 228"/>
              <p:cNvSpPr txBox="1">
                <a:spLocks noChangeArrowheads="1"/>
              </p:cNvSpPr>
              <p:nvPr/>
            </p:nvSpPr>
            <p:spPr bwMode="auto">
              <a:xfrm>
                <a:off x="1785" y="2670"/>
                <a:ext cx="224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6800" rIns="90000" bIns="46800"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b="1">
                    <a:solidFill>
                      <a:srgbClr val="2E1FE9"/>
                    </a:solidFill>
                    <a:effectLst/>
                    <a:ea typeface="楷体_GB2312" charset="0"/>
                    <a:cs typeface="楷体_GB2312" charset="0"/>
                  </a:rPr>
                  <a:t>E</a:t>
                </a:r>
              </a:p>
            </p:txBody>
          </p:sp>
          <p:sp>
            <p:nvSpPr>
              <p:cNvPr id="34920" name="Text Box 229"/>
              <p:cNvSpPr txBox="1">
                <a:spLocks noChangeArrowheads="1"/>
              </p:cNvSpPr>
              <p:nvPr/>
            </p:nvSpPr>
            <p:spPr bwMode="auto">
              <a:xfrm>
                <a:off x="1122" y="1945"/>
                <a:ext cx="224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6800" rIns="90000" bIns="46800"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b="1">
                    <a:solidFill>
                      <a:srgbClr val="2E1FE9"/>
                    </a:solidFill>
                    <a:effectLst/>
                    <a:ea typeface="楷体_GB2312" charset="0"/>
                    <a:cs typeface="楷体_GB2312" charset="0"/>
                  </a:rPr>
                  <a:t>B</a:t>
                </a:r>
              </a:p>
            </p:txBody>
          </p:sp>
          <p:sp>
            <p:nvSpPr>
              <p:cNvPr id="34921" name="Text Box 230"/>
              <p:cNvSpPr txBox="1">
                <a:spLocks noChangeArrowheads="1"/>
              </p:cNvSpPr>
              <p:nvPr/>
            </p:nvSpPr>
            <p:spPr bwMode="auto">
              <a:xfrm>
                <a:off x="2360" y="1921"/>
                <a:ext cx="223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6800" rIns="90000" bIns="46800"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b="1">
                    <a:solidFill>
                      <a:srgbClr val="2E1FE9"/>
                    </a:solidFill>
                    <a:effectLst/>
                    <a:ea typeface="楷体_GB2312" charset="0"/>
                    <a:cs typeface="楷体_GB2312" charset="0"/>
                  </a:rPr>
                  <a:t>C</a:t>
                </a:r>
              </a:p>
            </p:txBody>
          </p:sp>
          <p:sp>
            <p:nvSpPr>
              <p:cNvPr id="90343" name="Line 231"/>
              <p:cNvSpPr>
                <a:spLocks noChangeShapeType="1"/>
              </p:cNvSpPr>
              <p:nvPr/>
            </p:nvSpPr>
            <p:spPr bwMode="auto">
              <a:xfrm flipV="1">
                <a:off x="1221" y="2187"/>
                <a:ext cx="0" cy="6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4923" name="Text Box 232" descr="新闻纸"/>
              <p:cNvSpPr txBox="1">
                <a:spLocks noChangeArrowheads="1"/>
              </p:cNvSpPr>
              <p:nvPr/>
            </p:nvSpPr>
            <p:spPr bwMode="auto">
              <a:xfrm>
                <a:off x="856" y="2162"/>
                <a:ext cx="299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6800" rIns="90000" bIns="46800"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b="1">
                    <a:solidFill>
                      <a:srgbClr val="FF0000"/>
                    </a:solidFill>
                    <a:effectLst/>
                    <a:latin typeface="宋体" panose="02010600030101010101" pitchFamily="2" charset="-122"/>
                  </a:rPr>
                  <a:t>+</a:t>
                </a:r>
              </a:p>
            </p:txBody>
          </p:sp>
          <p:sp>
            <p:nvSpPr>
              <p:cNvPr id="34924" name="Text Box 233" descr="新闻纸"/>
              <p:cNvSpPr txBox="1">
                <a:spLocks noChangeArrowheads="1"/>
              </p:cNvSpPr>
              <p:nvPr/>
            </p:nvSpPr>
            <p:spPr bwMode="auto">
              <a:xfrm>
                <a:off x="858" y="3392"/>
                <a:ext cx="299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6800" rIns="90000" bIns="46800"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b="1">
                    <a:solidFill>
                      <a:srgbClr val="FF0000"/>
                    </a:solidFill>
                    <a:effectLst/>
                    <a:latin typeface="宋体" panose="02010600030101010101" pitchFamily="2" charset="-122"/>
                  </a:rPr>
                  <a:t>-</a:t>
                </a:r>
              </a:p>
            </p:txBody>
          </p:sp>
          <p:sp>
            <p:nvSpPr>
              <p:cNvPr id="90346" name="Rectangle 234"/>
              <p:cNvSpPr>
                <a:spLocks noChangeArrowheads="1"/>
              </p:cNvSpPr>
              <p:nvPr/>
            </p:nvSpPr>
            <p:spPr bwMode="auto">
              <a:xfrm>
                <a:off x="1185" y="2799"/>
                <a:ext cx="91" cy="25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4926" name="Rectangle 235" descr="新闻纸"/>
              <p:cNvSpPr>
                <a:spLocks noChangeArrowheads="1"/>
              </p:cNvSpPr>
              <p:nvPr/>
            </p:nvSpPr>
            <p:spPr bwMode="auto">
              <a:xfrm>
                <a:off x="3059" y="2142"/>
                <a:ext cx="212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b="1">
                    <a:solidFill>
                      <a:srgbClr val="FF0000"/>
                    </a:solidFill>
                    <a:effectLst/>
                    <a:latin typeface="宋体" panose="02010600030101010101" pitchFamily="2" charset="-122"/>
                  </a:rPr>
                  <a:t>+</a:t>
                </a:r>
              </a:p>
            </p:txBody>
          </p:sp>
          <p:sp>
            <p:nvSpPr>
              <p:cNvPr id="34927" name="Rectangle 236" descr="新闻纸"/>
              <p:cNvSpPr>
                <a:spLocks noChangeArrowheads="1"/>
              </p:cNvSpPr>
              <p:nvPr/>
            </p:nvSpPr>
            <p:spPr bwMode="auto">
              <a:xfrm>
                <a:off x="3059" y="3316"/>
                <a:ext cx="212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b="1">
                    <a:solidFill>
                      <a:srgbClr val="FF0000"/>
                    </a:solidFill>
                    <a:effectLst/>
                    <a:latin typeface="宋体" panose="02010600030101010101" pitchFamily="2" charset="-122"/>
                  </a:rPr>
                  <a:t>-</a:t>
                </a:r>
              </a:p>
            </p:txBody>
          </p:sp>
          <p:grpSp>
            <p:nvGrpSpPr>
              <p:cNvPr id="34928" name="Group 237"/>
              <p:cNvGrpSpPr/>
              <p:nvPr/>
            </p:nvGrpSpPr>
            <p:grpSpPr bwMode="auto">
              <a:xfrm>
                <a:off x="1820" y="3635"/>
                <a:ext cx="160" cy="119"/>
                <a:chOff x="4069" y="2202"/>
                <a:chExt cx="160" cy="119"/>
              </a:xfrm>
            </p:grpSpPr>
            <p:sp>
              <p:nvSpPr>
                <p:cNvPr id="90350" name="Line 238"/>
                <p:cNvSpPr>
                  <a:spLocks noChangeShapeType="1"/>
                </p:cNvSpPr>
                <p:nvPr/>
              </p:nvSpPr>
              <p:spPr bwMode="auto">
                <a:xfrm>
                  <a:off x="4145" y="2202"/>
                  <a:ext cx="0" cy="119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90351" name="Line 239"/>
                <p:cNvSpPr>
                  <a:spLocks noChangeShapeType="1"/>
                </p:cNvSpPr>
                <p:nvPr/>
              </p:nvSpPr>
              <p:spPr bwMode="auto">
                <a:xfrm>
                  <a:off x="4069" y="2321"/>
                  <a:ext cx="1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90352" name="Line 240"/>
              <p:cNvSpPr>
                <a:spLocks noChangeShapeType="1"/>
              </p:cNvSpPr>
              <p:nvPr/>
            </p:nvSpPr>
            <p:spPr bwMode="auto">
              <a:xfrm flipH="1" flipV="1">
                <a:off x="3003" y="2990"/>
                <a:ext cx="0" cy="64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0353" name="Line 241"/>
              <p:cNvSpPr>
                <a:spLocks noChangeShapeType="1"/>
              </p:cNvSpPr>
              <p:nvPr/>
            </p:nvSpPr>
            <p:spPr bwMode="auto">
              <a:xfrm flipV="1">
                <a:off x="2612" y="3029"/>
                <a:ext cx="0" cy="60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0354" name="Line 242"/>
              <p:cNvSpPr>
                <a:spLocks noChangeShapeType="1"/>
              </p:cNvSpPr>
              <p:nvPr/>
            </p:nvSpPr>
            <p:spPr bwMode="auto">
              <a:xfrm flipH="1" flipV="1">
                <a:off x="1630" y="2740"/>
                <a:ext cx="1" cy="21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0355" name="Line 243"/>
              <p:cNvSpPr>
                <a:spLocks noChangeShapeType="1"/>
              </p:cNvSpPr>
              <p:nvPr/>
            </p:nvSpPr>
            <p:spPr bwMode="auto">
              <a:xfrm flipH="1" flipV="1">
                <a:off x="1222" y="3050"/>
                <a:ext cx="1" cy="6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0356" name="Line 244"/>
              <p:cNvSpPr>
                <a:spLocks noChangeShapeType="1"/>
              </p:cNvSpPr>
              <p:nvPr/>
            </p:nvSpPr>
            <p:spPr bwMode="auto">
              <a:xfrm flipH="1" flipV="1">
                <a:off x="2168" y="2695"/>
                <a:ext cx="0" cy="25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0357" name="Line 245"/>
              <p:cNvSpPr>
                <a:spLocks noChangeShapeType="1"/>
              </p:cNvSpPr>
              <p:nvPr/>
            </p:nvSpPr>
            <p:spPr bwMode="auto">
              <a:xfrm flipH="1">
                <a:off x="747" y="2753"/>
                <a:ext cx="0" cy="89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0358" name="Rectangle 246"/>
              <p:cNvSpPr>
                <a:spLocks noChangeArrowheads="1"/>
              </p:cNvSpPr>
              <p:nvPr/>
            </p:nvSpPr>
            <p:spPr bwMode="auto">
              <a:xfrm>
                <a:off x="704" y="2526"/>
                <a:ext cx="78" cy="23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 type="none" w="sm" len="sm"/>
                <a:tailEnd type="none" w="med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0359" name="Line 247"/>
              <p:cNvSpPr>
                <a:spLocks noChangeShapeType="1"/>
              </p:cNvSpPr>
              <p:nvPr/>
            </p:nvSpPr>
            <p:spPr bwMode="auto">
              <a:xfrm flipH="1">
                <a:off x="741" y="2211"/>
                <a:ext cx="0" cy="31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0360" name="Oval 248"/>
              <p:cNvSpPr>
                <a:spLocks noChangeArrowheads="1"/>
              </p:cNvSpPr>
              <p:nvPr/>
            </p:nvSpPr>
            <p:spPr bwMode="auto">
              <a:xfrm>
                <a:off x="651" y="3091"/>
                <a:ext cx="192" cy="19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4938" name="Rectangle 249" descr="新闻纸"/>
              <p:cNvSpPr>
                <a:spLocks noChangeArrowheads="1"/>
              </p:cNvSpPr>
              <p:nvPr/>
            </p:nvSpPr>
            <p:spPr bwMode="auto">
              <a:xfrm>
                <a:off x="537" y="2858"/>
                <a:ext cx="228" cy="3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FF0000"/>
                    </a:solidFill>
                    <a:effectLst/>
                    <a:latin typeface="宋体" panose="02010600030101010101" pitchFamily="2" charset="-122"/>
                  </a:rPr>
                  <a:t>+</a:t>
                </a:r>
              </a:p>
            </p:txBody>
          </p:sp>
          <p:sp>
            <p:nvSpPr>
              <p:cNvPr id="34939" name="Rectangle 250"/>
              <p:cNvSpPr>
                <a:spLocks noChangeArrowheads="1"/>
              </p:cNvSpPr>
              <p:nvPr/>
            </p:nvSpPr>
            <p:spPr bwMode="auto">
              <a:xfrm>
                <a:off x="526" y="3164"/>
                <a:ext cx="230" cy="3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800" b="1">
                    <a:solidFill>
                      <a:srgbClr val="FF0000"/>
                    </a:solidFill>
                    <a:effectLst/>
                    <a:latin typeface="宋体" panose="02010600030101010101" pitchFamily="2" charset="-122"/>
                  </a:rPr>
                  <a:t>-</a:t>
                </a:r>
              </a:p>
            </p:txBody>
          </p:sp>
          <p:sp>
            <p:nvSpPr>
              <p:cNvPr id="34940" name="Text Box 251"/>
              <p:cNvSpPr txBox="1">
                <a:spLocks noChangeArrowheads="1"/>
              </p:cNvSpPr>
              <p:nvPr/>
            </p:nvSpPr>
            <p:spPr bwMode="auto">
              <a:xfrm>
                <a:off x="363" y="2497"/>
                <a:ext cx="425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6800" rIns="90000" bIns="46800"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b="1" i="1">
                    <a:effectLst/>
                    <a:ea typeface="楷体_GB2312" charset="0"/>
                    <a:cs typeface="楷体_GB2312" charset="0"/>
                  </a:rPr>
                  <a:t>R</a:t>
                </a:r>
                <a:r>
                  <a:rPr lang="en-US" altLang="zh-CN" b="1" baseline="-25000">
                    <a:effectLst/>
                    <a:ea typeface="楷体_GB2312" charset="0"/>
                    <a:cs typeface="楷体_GB2312" charset="0"/>
                  </a:rPr>
                  <a:t>S</a:t>
                </a:r>
                <a:endParaRPr lang="en-US" altLang="zh-CN" b="1">
                  <a:effectLst/>
                  <a:ea typeface="楷体_GB2312" charset="0"/>
                  <a:cs typeface="楷体_GB2312" charset="0"/>
                </a:endParaRPr>
              </a:p>
            </p:txBody>
          </p:sp>
          <p:sp>
            <p:nvSpPr>
              <p:cNvPr id="90364" name="Oval 252"/>
              <p:cNvSpPr>
                <a:spLocks noChangeArrowheads="1"/>
              </p:cNvSpPr>
              <p:nvPr/>
            </p:nvSpPr>
            <p:spPr bwMode="auto">
              <a:xfrm>
                <a:off x="1864" y="3605"/>
                <a:ext cx="56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graphicFrame>
            <p:nvGraphicFramePr>
              <p:cNvPr id="34942" name="Object 253"/>
              <p:cNvGraphicFramePr>
                <a:graphicFrameLocks noChangeAspect="1"/>
              </p:cNvGraphicFramePr>
              <p:nvPr/>
            </p:nvGraphicFramePr>
            <p:xfrm>
              <a:off x="884" y="2772"/>
              <a:ext cx="181" cy="2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351" name="Equation" r:id="rId21" imgW="190500" imgH="241300" progId="Equation.3">
                      <p:embed/>
                    </p:oleObj>
                  </mc:Choice>
                  <mc:Fallback>
                    <p:oleObj name="Equation" r:id="rId21" imgW="190500" imgH="2413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84" y="2772"/>
                            <a:ext cx="181" cy="28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4943" name="Object 254"/>
              <p:cNvGraphicFramePr>
                <a:graphicFrameLocks noChangeAspect="1"/>
              </p:cNvGraphicFramePr>
              <p:nvPr/>
            </p:nvGraphicFramePr>
            <p:xfrm>
              <a:off x="759" y="1858"/>
              <a:ext cx="150" cy="2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352" name="Equation" r:id="rId23" imgW="139700" imgH="241300" progId="Equation.3">
                      <p:embed/>
                    </p:oleObj>
                  </mc:Choice>
                  <mc:Fallback>
                    <p:oleObj name="Equation" r:id="rId23" imgW="139700" imgH="2413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59" y="1858"/>
                            <a:ext cx="150" cy="2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4944" name="Object 255"/>
              <p:cNvGraphicFramePr>
                <a:graphicFrameLocks noChangeAspect="1"/>
              </p:cNvGraphicFramePr>
              <p:nvPr/>
            </p:nvGraphicFramePr>
            <p:xfrm>
              <a:off x="1361" y="1845"/>
              <a:ext cx="177" cy="3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353" name="Equation" r:id="rId25" imgW="177800" imgH="254000" progId="Equation.3">
                      <p:embed/>
                    </p:oleObj>
                  </mc:Choice>
                  <mc:Fallback>
                    <p:oleObj name="Equation" r:id="rId25" imgW="177800" imgH="2540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61" y="1845"/>
                            <a:ext cx="177" cy="31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4945" name="Object 256"/>
              <p:cNvGraphicFramePr>
                <a:graphicFrameLocks noChangeAspect="1"/>
              </p:cNvGraphicFramePr>
              <p:nvPr/>
            </p:nvGraphicFramePr>
            <p:xfrm>
              <a:off x="2203" y="1824"/>
              <a:ext cx="161" cy="3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354" name="Equation" r:id="rId27" imgW="152400" imgH="254000" progId="Equation.3">
                      <p:embed/>
                    </p:oleObj>
                  </mc:Choice>
                  <mc:Fallback>
                    <p:oleObj name="Equation" r:id="rId27" imgW="152400" imgH="2540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03" y="1824"/>
                            <a:ext cx="161" cy="3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4946" name="Object 257"/>
              <p:cNvGraphicFramePr>
                <a:graphicFrameLocks noChangeAspect="1"/>
              </p:cNvGraphicFramePr>
              <p:nvPr/>
            </p:nvGraphicFramePr>
            <p:xfrm>
              <a:off x="3078" y="2756"/>
              <a:ext cx="181" cy="28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355" name="Equation" r:id="rId29" imgW="203200" imgH="254000" progId="Equation.3">
                      <p:embed/>
                    </p:oleObj>
                  </mc:Choice>
                  <mc:Fallback>
                    <p:oleObj name="Equation" r:id="rId29" imgW="203200" imgH="2540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78" y="2756"/>
                            <a:ext cx="181" cy="28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4947" name="Object 258"/>
              <p:cNvGraphicFramePr>
                <a:graphicFrameLocks noChangeAspect="1"/>
              </p:cNvGraphicFramePr>
              <p:nvPr/>
            </p:nvGraphicFramePr>
            <p:xfrm>
              <a:off x="1847" y="2224"/>
              <a:ext cx="320" cy="3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356" name="Equation" r:id="rId31" imgW="279400" imgH="254000" progId="Equation.3">
                      <p:embed/>
                    </p:oleObj>
                  </mc:Choice>
                  <mc:Fallback>
                    <p:oleObj name="Equation" r:id="rId31" imgW="279400" imgH="2540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47" y="2224"/>
                            <a:ext cx="320" cy="31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0371" name="Line 259"/>
              <p:cNvSpPr>
                <a:spLocks noChangeShapeType="1"/>
              </p:cNvSpPr>
              <p:nvPr/>
            </p:nvSpPr>
            <p:spPr bwMode="auto">
              <a:xfrm flipV="1">
                <a:off x="736" y="2146"/>
                <a:ext cx="278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tailEnd type="triangle" w="sm" len="med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graphicFrame>
            <p:nvGraphicFramePr>
              <p:cNvPr id="34949" name="Object 260"/>
              <p:cNvGraphicFramePr>
                <a:graphicFrameLocks noChangeAspect="1"/>
              </p:cNvGraphicFramePr>
              <p:nvPr/>
            </p:nvGraphicFramePr>
            <p:xfrm>
              <a:off x="425" y="3031"/>
              <a:ext cx="205" cy="29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357" name="Equation" r:id="rId33" imgW="228600" imgH="254000" progId="Equation.3">
                      <p:embed/>
                    </p:oleObj>
                  </mc:Choice>
                  <mc:Fallback>
                    <p:oleObj name="Equation" r:id="rId33" imgW="228600" imgH="2540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5" y="3031"/>
                            <a:ext cx="205" cy="29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0373" name="Line 261"/>
              <p:cNvSpPr>
                <a:spLocks noChangeShapeType="1"/>
              </p:cNvSpPr>
              <p:nvPr/>
            </p:nvSpPr>
            <p:spPr bwMode="auto">
              <a:xfrm>
                <a:off x="1630" y="2934"/>
                <a:ext cx="54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0374" name="Rectangle 262"/>
              <p:cNvSpPr>
                <a:spLocks noChangeArrowheads="1"/>
              </p:cNvSpPr>
              <p:nvPr/>
            </p:nvSpPr>
            <p:spPr bwMode="auto">
              <a:xfrm>
                <a:off x="1854" y="3165"/>
                <a:ext cx="91" cy="25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0375" name="Line 263"/>
              <p:cNvSpPr>
                <a:spLocks noChangeShapeType="1"/>
              </p:cNvSpPr>
              <p:nvPr/>
            </p:nvSpPr>
            <p:spPr bwMode="auto">
              <a:xfrm>
                <a:off x="1900" y="2929"/>
                <a:ext cx="0" cy="2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0376" name="Line 264"/>
              <p:cNvSpPr>
                <a:spLocks noChangeShapeType="1"/>
              </p:cNvSpPr>
              <p:nvPr/>
            </p:nvSpPr>
            <p:spPr bwMode="auto">
              <a:xfrm>
                <a:off x="1895" y="3415"/>
                <a:ext cx="0" cy="21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0377" name="Line 265"/>
              <p:cNvSpPr>
                <a:spLocks noChangeShapeType="1"/>
              </p:cNvSpPr>
              <p:nvPr/>
            </p:nvSpPr>
            <p:spPr bwMode="auto">
              <a:xfrm>
                <a:off x="2019" y="3155"/>
                <a:ext cx="0" cy="281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tailEnd type="triangle" w="sm" len="med"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graphicFrame>
            <p:nvGraphicFramePr>
              <p:cNvPr id="34955" name="Object 266"/>
              <p:cNvGraphicFramePr>
                <a:graphicFrameLocks noChangeAspect="1"/>
              </p:cNvGraphicFramePr>
              <p:nvPr/>
            </p:nvGraphicFramePr>
            <p:xfrm>
              <a:off x="2040" y="3138"/>
              <a:ext cx="164" cy="3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358" name="Equation" r:id="rId35" imgW="152400" imgH="254000" progId="Equation.3">
                      <p:embed/>
                    </p:oleObj>
                  </mc:Choice>
                  <mc:Fallback>
                    <p:oleObj name="Equation" r:id="rId35" imgW="152400" imgH="2540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40" y="3138"/>
                            <a:ext cx="164" cy="31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4956" name="Text Box 267"/>
              <p:cNvSpPr txBox="1">
                <a:spLocks noChangeArrowheads="1"/>
              </p:cNvSpPr>
              <p:nvPr/>
            </p:nvSpPr>
            <p:spPr bwMode="auto">
              <a:xfrm>
                <a:off x="1490" y="3161"/>
                <a:ext cx="466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6800" rIns="90000" bIns="46800"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b="1" i="1">
                    <a:effectLst/>
                    <a:ea typeface="楷体_GB2312" charset="0"/>
                    <a:cs typeface="楷体_GB2312" charset="0"/>
                  </a:rPr>
                  <a:t>R</a:t>
                </a:r>
                <a:r>
                  <a:rPr lang="en-US" altLang="zh-CN" b="1" baseline="-25000">
                    <a:effectLst/>
                    <a:ea typeface="楷体_GB2312" charset="0"/>
                    <a:cs typeface="楷体_GB2312" charset="0"/>
                  </a:rPr>
                  <a:t>E</a:t>
                </a:r>
                <a:endParaRPr lang="en-US" altLang="zh-CN" b="1">
                  <a:effectLst/>
                  <a:ea typeface="楷体_GB2312" charset="0"/>
                  <a:cs typeface="楷体_GB2312" charset="0"/>
                </a:endParaRPr>
              </a:p>
            </p:txBody>
          </p:sp>
        </p:grpSp>
        <p:sp>
          <p:nvSpPr>
            <p:cNvPr id="90380" name="Text Box 268"/>
            <p:cNvSpPr txBox="1">
              <a:spLocks noChangeArrowheads="1"/>
            </p:cNvSpPr>
            <p:nvPr/>
          </p:nvSpPr>
          <p:spPr bwMode="auto">
            <a:xfrm>
              <a:off x="96" y="1968"/>
              <a:ext cx="621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2800" b="1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charset="0"/>
                  <a:ea typeface="楷体_GB2312" pitchFamily="49" charset="-122"/>
                  <a:cs typeface="+mn-cs"/>
                </a:rPr>
                <a:t>  </a:t>
              </a:r>
              <a:r>
                <a:rPr lang="zh-CN" altLang="en-US" sz="2800" b="1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charset="0"/>
                  <a:ea typeface="楷体_GB2312" pitchFamily="49" charset="-122"/>
                  <a:cs typeface="+mn-cs"/>
                </a:rPr>
                <a:t>例</a:t>
              </a:r>
              <a:r>
                <a:rPr lang="en-US" altLang="zh-CN" sz="2800" b="1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charset="0"/>
                  <a:ea typeface="楷体_GB2312" pitchFamily="49" charset="-122"/>
                  <a:cs typeface="+mn-cs"/>
                </a:rPr>
                <a:t>2</a:t>
              </a:r>
              <a:r>
                <a:rPr lang="zh-CN" altLang="en-US" sz="2800" b="1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charset="0"/>
                  <a:ea typeface="楷体_GB2312" pitchFamily="49" charset="-122"/>
                  <a:cs typeface="+mn-cs"/>
                </a:rPr>
                <a:t>：</a:t>
              </a:r>
            </a:p>
          </p:txBody>
        </p:sp>
      </p:grpSp>
      <p:grpSp>
        <p:nvGrpSpPr>
          <p:cNvPr id="34830" name="Group 274"/>
          <p:cNvGrpSpPr/>
          <p:nvPr/>
        </p:nvGrpSpPr>
        <p:grpSpPr bwMode="auto">
          <a:xfrm>
            <a:off x="435928" y="43180"/>
            <a:ext cx="4964112" cy="2590800"/>
            <a:chOff x="2383" y="2400"/>
            <a:chExt cx="3127" cy="1632"/>
          </a:xfrm>
        </p:grpSpPr>
        <p:graphicFrame>
          <p:nvGraphicFramePr>
            <p:cNvPr id="34844" name="Object 275"/>
            <p:cNvGraphicFramePr>
              <a:graphicFrameLocks noChangeAspect="1"/>
            </p:cNvGraphicFramePr>
            <p:nvPr/>
          </p:nvGraphicFramePr>
          <p:xfrm>
            <a:off x="2976" y="3224"/>
            <a:ext cx="181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59" name="Equation" r:id="rId37" imgW="190500" imgH="241300" progId="Equation.3">
                    <p:embed/>
                  </p:oleObj>
                </mc:Choice>
                <mc:Fallback>
                  <p:oleObj name="Equation" r:id="rId37" imgW="190500" imgH="2413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6" y="3224"/>
                          <a:ext cx="181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45" name="Object 276"/>
            <p:cNvGraphicFramePr>
              <a:graphicFrameLocks noChangeAspect="1"/>
            </p:cNvGraphicFramePr>
            <p:nvPr/>
          </p:nvGraphicFramePr>
          <p:xfrm>
            <a:off x="2832" y="2400"/>
            <a:ext cx="150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60" name="Equation" r:id="rId39" imgW="139700" imgH="241300" progId="Equation.3">
                    <p:embed/>
                  </p:oleObj>
                </mc:Choice>
                <mc:Fallback>
                  <p:oleObj name="Equation" r:id="rId39" imgW="139700" imgH="2413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2" y="2400"/>
                          <a:ext cx="150" cy="2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46" name="Object 277"/>
            <p:cNvGraphicFramePr>
              <a:graphicFrameLocks noChangeAspect="1"/>
            </p:cNvGraphicFramePr>
            <p:nvPr/>
          </p:nvGraphicFramePr>
          <p:xfrm>
            <a:off x="3456" y="2400"/>
            <a:ext cx="177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61" name="Equation" r:id="rId41" imgW="177800" imgH="254000" progId="Equation.3">
                    <p:embed/>
                  </p:oleObj>
                </mc:Choice>
                <mc:Fallback>
                  <p:oleObj name="Equation" r:id="rId41" imgW="177800" imgH="254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2400"/>
                          <a:ext cx="177" cy="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47" name="Object 278"/>
            <p:cNvGraphicFramePr>
              <a:graphicFrameLocks noChangeAspect="1"/>
            </p:cNvGraphicFramePr>
            <p:nvPr/>
          </p:nvGraphicFramePr>
          <p:xfrm>
            <a:off x="4368" y="2400"/>
            <a:ext cx="161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62" name="Equation" r:id="rId43" imgW="152400" imgH="254000" progId="Equation.3">
                    <p:embed/>
                  </p:oleObj>
                </mc:Choice>
                <mc:Fallback>
                  <p:oleObj name="Equation" r:id="rId43" imgW="152400" imgH="254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2400"/>
                          <a:ext cx="161" cy="3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48" name="Object 279"/>
            <p:cNvGraphicFramePr>
              <a:graphicFrameLocks noChangeAspect="1"/>
            </p:cNvGraphicFramePr>
            <p:nvPr/>
          </p:nvGraphicFramePr>
          <p:xfrm>
            <a:off x="5328" y="3173"/>
            <a:ext cx="181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63" name="Equation" r:id="rId45" imgW="203200" imgH="254000" progId="Equation.3">
                    <p:embed/>
                  </p:oleObj>
                </mc:Choice>
                <mc:Fallback>
                  <p:oleObj name="Equation" r:id="rId45" imgW="203200" imgH="254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28" y="3173"/>
                          <a:ext cx="181" cy="2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49" name="Object 280"/>
            <p:cNvGraphicFramePr>
              <a:graphicFrameLocks noChangeAspect="1"/>
            </p:cNvGraphicFramePr>
            <p:nvPr/>
          </p:nvGraphicFramePr>
          <p:xfrm>
            <a:off x="4032" y="2951"/>
            <a:ext cx="288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64" name="Equation" r:id="rId47" imgW="279400" imgH="254000" progId="Equation.3">
                    <p:embed/>
                  </p:oleObj>
                </mc:Choice>
                <mc:Fallback>
                  <p:oleObj name="Equation" r:id="rId47" imgW="279400" imgH="254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2951"/>
                          <a:ext cx="288" cy="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50" name="Object 281"/>
            <p:cNvGraphicFramePr>
              <a:graphicFrameLocks noChangeAspect="1"/>
            </p:cNvGraphicFramePr>
            <p:nvPr/>
          </p:nvGraphicFramePr>
          <p:xfrm>
            <a:off x="2471" y="3456"/>
            <a:ext cx="217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65" name="Equation" r:id="rId49" imgW="241300" imgH="254000" progId="Equation.3">
                    <p:embed/>
                  </p:oleObj>
                </mc:Choice>
                <mc:Fallback>
                  <p:oleObj name="Equation" r:id="rId49" imgW="241300" imgH="254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1" y="3456"/>
                          <a:ext cx="217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0394" name="Line 282"/>
            <p:cNvSpPr>
              <a:spLocks noChangeShapeType="1"/>
            </p:cNvSpPr>
            <p:nvPr/>
          </p:nvSpPr>
          <p:spPr bwMode="auto">
            <a:xfrm flipV="1">
              <a:off x="2787" y="3908"/>
              <a:ext cx="245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0395" name="Line 283"/>
            <p:cNvSpPr>
              <a:spLocks noChangeShapeType="1"/>
            </p:cNvSpPr>
            <p:nvPr/>
          </p:nvSpPr>
          <p:spPr bwMode="auto">
            <a:xfrm flipH="1" flipV="1">
              <a:off x="4330" y="2747"/>
              <a:ext cx="0" cy="4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0396" name="Line 284"/>
            <p:cNvSpPr>
              <a:spLocks noChangeShapeType="1"/>
            </p:cNvSpPr>
            <p:nvPr/>
          </p:nvSpPr>
          <p:spPr bwMode="auto">
            <a:xfrm flipV="1">
              <a:off x="2787" y="2765"/>
              <a:ext cx="96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34854" name="Group 285"/>
            <p:cNvGrpSpPr/>
            <p:nvPr/>
          </p:nvGrpSpPr>
          <p:grpSpPr bwMode="auto">
            <a:xfrm>
              <a:off x="4219" y="3158"/>
              <a:ext cx="222" cy="313"/>
              <a:chOff x="4164" y="1968"/>
              <a:chExt cx="264" cy="420"/>
            </a:xfrm>
          </p:grpSpPr>
          <p:sp>
            <p:nvSpPr>
              <p:cNvPr id="90398" name="AutoShape 286"/>
              <p:cNvSpPr>
                <a:spLocks noChangeArrowheads="1"/>
              </p:cNvSpPr>
              <p:nvPr/>
            </p:nvSpPr>
            <p:spPr bwMode="auto">
              <a:xfrm>
                <a:off x="4164" y="1968"/>
                <a:ext cx="264" cy="420"/>
              </a:xfrm>
              <a:prstGeom prst="diamond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0399" name="Line 287"/>
              <p:cNvSpPr>
                <a:spLocks noChangeShapeType="1"/>
              </p:cNvSpPr>
              <p:nvPr/>
            </p:nvSpPr>
            <p:spPr bwMode="auto">
              <a:xfrm>
                <a:off x="4176" y="2184"/>
                <a:ext cx="25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90400" name="Line 288"/>
            <p:cNvSpPr>
              <a:spLocks noChangeShapeType="1"/>
            </p:cNvSpPr>
            <p:nvPr/>
          </p:nvSpPr>
          <p:spPr bwMode="auto">
            <a:xfrm flipV="1">
              <a:off x="3744" y="2751"/>
              <a:ext cx="0" cy="45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0401" name="Rectangle 289"/>
            <p:cNvSpPr>
              <a:spLocks noChangeArrowheads="1"/>
            </p:cNvSpPr>
            <p:nvPr/>
          </p:nvSpPr>
          <p:spPr bwMode="auto">
            <a:xfrm>
              <a:off x="3692" y="3194"/>
              <a:ext cx="98" cy="27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0402" name="Line 290"/>
            <p:cNvSpPr>
              <a:spLocks noChangeShapeType="1"/>
            </p:cNvSpPr>
            <p:nvPr/>
          </p:nvSpPr>
          <p:spPr bwMode="auto">
            <a:xfrm>
              <a:off x="4323" y="2734"/>
              <a:ext cx="9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0403" name="Line 291"/>
            <p:cNvSpPr>
              <a:spLocks noChangeShapeType="1"/>
            </p:cNvSpPr>
            <p:nvPr/>
          </p:nvSpPr>
          <p:spPr bwMode="auto">
            <a:xfrm flipV="1">
              <a:off x="4811" y="2747"/>
              <a:ext cx="0" cy="44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0404" name="Rectangle 292"/>
            <p:cNvSpPr>
              <a:spLocks noChangeArrowheads="1"/>
            </p:cNvSpPr>
            <p:nvPr/>
          </p:nvSpPr>
          <p:spPr bwMode="auto">
            <a:xfrm>
              <a:off x="4759" y="3194"/>
              <a:ext cx="98" cy="27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860" name="Text Box 293"/>
            <p:cNvSpPr txBox="1">
              <a:spLocks noChangeArrowheads="1"/>
            </p:cNvSpPr>
            <p:nvPr/>
          </p:nvSpPr>
          <p:spPr bwMode="auto">
            <a:xfrm>
              <a:off x="3702" y="3164"/>
              <a:ext cx="473" cy="288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effectLst/>
                  <a:ea typeface="楷体_GB2312" charset="0"/>
                  <a:cs typeface="楷体_GB2312" charset="0"/>
                </a:rPr>
                <a:t>r</a:t>
              </a:r>
              <a:r>
                <a:rPr lang="en-US" altLang="zh-CN" b="1" baseline="-25000">
                  <a:effectLst/>
                  <a:ea typeface="楷体_GB2312" charset="0"/>
                  <a:cs typeface="楷体_GB2312" charset="0"/>
                </a:rPr>
                <a:t>be</a:t>
              </a:r>
              <a:endParaRPr lang="en-US" altLang="zh-CN" b="1">
                <a:effectLst/>
                <a:ea typeface="楷体_GB2312" charset="0"/>
                <a:cs typeface="楷体_GB2312" charset="0"/>
              </a:endParaRPr>
            </a:p>
          </p:txBody>
        </p:sp>
        <p:sp>
          <p:nvSpPr>
            <p:cNvPr id="90406" name="Line 294"/>
            <p:cNvSpPr>
              <a:spLocks noChangeShapeType="1"/>
            </p:cNvSpPr>
            <p:nvPr/>
          </p:nvSpPr>
          <p:spPr bwMode="auto">
            <a:xfrm>
              <a:off x="4175" y="3194"/>
              <a:ext cx="0" cy="30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sm" len="med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0407" name="Line 295"/>
            <p:cNvSpPr>
              <a:spLocks noChangeShapeType="1"/>
            </p:cNvSpPr>
            <p:nvPr/>
          </p:nvSpPr>
          <p:spPr bwMode="auto">
            <a:xfrm flipV="1">
              <a:off x="3437" y="2693"/>
              <a:ext cx="299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sm" len="med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863" name="Text Box 296"/>
            <p:cNvSpPr txBox="1">
              <a:spLocks noChangeArrowheads="1"/>
            </p:cNvSpPr>
            <p:nvPr/>
          </p:nvSpPr>
          <p:spPr bwMode="auto">
            <a:xfrm>
              <a:off x="4397" y="3196"/>
              <a:ext cx="683" cy="288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b="1">
                <a:effectLst/>
                <a:ea typeface="楷体_GB2312" charset="0"/>
                <a:cs typeface="楷体_GB2312" charset="0"/>
              </a:endParaRPr>
            </a:p>
          </p:txBody>
        </p:sp>
        <p:sp>
          <p:nvSpPr>
            <p:cNvPr id="90409" name="Line 297"/>
            <p:cNvSpPr>
              <a:spLocks noChangeShapeType="1"/>
            </p:cNvSpPr>
            <p:nvPr/>
          </p:nvSpPr>
          <p:spPr bwMode="auto">
            <a:xfrm flipH="1">
              <a:off x="4283" y="2680"/>
              <a:ext cx="30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sm" len="med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865" name="Text Box 298"/>
            <p:cNvSpPr txBox="1">
              <a:spLocks noChangeArrowheads="1"/>
            </p:cNvSpPr>
            <p:nvPr/>
          </p:nvSpPr>
          <p:spPr bwMode="auto">
            <a:xfrm>
              <a:off x="3252" y="3156"/>
              <a:ext cx="503" cy="288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>
                  <a:effectLst/>
                  <a:ea typeface="楷体_GB2312" charset="0"/>
                  <a:cs typeface="楷体_GB2312" charset="0"/>
                </a:rPr>
                <a:t>R</a:t>
              </a:r>
              <a:r>
                <a:rPr lang="en-US" altLang="zh-CN" b="1" baseline="-25000">
                  <a:effectLst/>
                  <a:ea typeface="楷体_GB2312" charset="0"/>
                  <a:cs typeface="楷体_GB2312" charset="0"/>
                </a:rPr>
                <a:t>B</a:t>
              </a:r>
              <a:endParaRPr lang="en-US" altLang="zh-CN" b="1">
                <a:effectLst/>
                <a:ea typeface="楷体_GB2312" charset="0"/>
                <a:cs typeface="楷体_GB2312" charset="0"/>
              </a:endParaRPr>
            </a:p>
          </p:txBody>
        </p:sp>
        <p:sp>
          <p:nvSpPr>
            <p:cNvPr id="90411" name="Line 299"/>
            <p:cNvSpPr>
              <a:spLocks noChangeShapeType="1"/>
            </p:cNvSpPr>
            <p:nvPr/>
          </p:nvSpPr>
          <p:spPr bwMode="auto">
            <a:xfrm flipV="1">
              <a:off x="5237" y="2725"/>
              <a:ext cx="0" cy="4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0412" name="Rectangle 300"/>
            <p:cNvSpPr>
              <a:spLocks noChangeArrowheads="1"/>
            </p:cNvSpPr>
            <p:nvPr/>
          </p:nvSpPr>
          <p:spPr bwMode="auto">
            <a:xfrm>
              <a:off x="5188" y="3171"/>
              <a:ext cx="98" cy="27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868" name="Text Box 301"/>
            <p:cNvSpPr txBox="1">
              <a:spLocks noChangeArrowheads="1"/>
            </p:cNvSpPr>
            <p:nvPr/>
          </p:nvSpPr>
          <p:spPr bwMode="auto">
            <a:xfrm>
              <a:off x="4372" y="3171"/>
              <a:ext cx="488" cy="288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>
                  <a:effectLst/>
                  <a:ea typeface="楷体_GB2312" charset="0"/>
                  <a:cs typeface="楷体_GB2312" charset="0"/>
                </a:rPr>
                <a:t>R</a:t>
              </a:r>
              <a:r>
                <a:rPr lang="en-US" altLang="zh-CN" b="1" baseline="-25000">
                  <a:effectLst/>
                  <a:ea typeface="楷体_GB2312" charset="0"/>
                  <a:cs typeface="楷体_GB2312" charset="0"/>
                </a:rPr>
                <a:t>C</a:t>
              </a:r>
              <a:endParaRPr lang="en-US" altLang="zh-CN" b="1">
                <a:effectLst/>
                <a:ea typeface="楷体_GB2312" charset="0"/>
                <a:cs typeface="楷体_GB2312" charset="0"/>
              </a:endParaRPr>
            </a:p>
          </p:txBody>
        </p:sp>
        <p:sp>
          <p:nvSpPr>
            <p:cNvPr id="34869" name="Text Box 302"/>
            <p:cNvSpPr txBox="1">
              <a:spLocks noChangeArrowheads="1"/>
            </p:cNvSpPr>
            <p:nvPr/>
          </p:nvSpPr>
          <p:spPr bwMode="auto">
            <a:xfrm>
              <a:off x="4781" y="3156"/>
              <a:ext cx="548" cy="288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>
                  <a:effectLst/>
                  <a:ea typeface="楷体_GB2312" charset="0"/>
                  <a:cs typeface="楷体_GB2312" charset="0"/>
                </a:rPr>
                <a:t>R</a:t>
              </a:r>
              <a:r>
                <a:rPr lang="en-US" altLang="zh-CN" b="1" baseline="-25000">
                  <a:effectLst/>
                  <a:ea typeface="楷体_GB2312" charset="0"/>
                  <a:cs typeface="楷体_GB2312" charset="0"/>
                </a:rPr>
                <a:t>L</a:t>
              </a:r>
              <a:endParaRPr lang="en-US" altLang="zh-CN" b="1">
                <a:effectLst/>
                <a:ea typeface="楷体_GB2312" charset="0"/>
                <a:cs typeface="楷体_GB2312" charset="0"/>
              </a:endParaRPr>
            </a:p>
          </p:txBody>
        </p:sp>
        <p:sp>
          <p:nvSpPr>
            <p:cNvPr id="34870" name="Text Box 303"/>
            <p:cNvSpPr txBox="1">
              <a:spLocks noChangeArrowheads="1"/>
            </p:cNvSpPr>
            <p:nvPr/>
          </p:nvSpPr>
          <p:spPr bwMode="auto">
            <a:xfrm>
              <a:off x="4111" y="3643"/>
              <a:ext cx="241" cy="287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2E1FE9"/>
                  </a:solidFill>
                  <a:effectLst/>
                  <a:ea typeface="楷体_GB2312" charset="0"/>
                  <a:cs typeface="楷体_GB2312" charset="0"/>
                </a:rPr>
                <a:t>E</a:t>
              </a:r>
            </a:p>
          </p:txBody>
        </p:sp>
        <p:sp>
          <p:nvSpPr>
            <p:cNvPr id="34871" name="Text Box 304"/>
            <p:cNvSpPr txBox="1">
              <a:spLocks noChangeArrowheads="1"/>
            </p:cNvSpPr>
            <p:nvPr/>
          </p:nvSpPr>
          <p:spPr bwMode="auto">
            <a:xfrm>
              <a:off x="3201" y="2507"/>
              <a:ext cx="242" cy="288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2E1FE9"/>
                  </a:solidFill>
                  <a:effectLst/>
                  <a:ea typeface="楷体_GB2312" charset="0"/>
                  <a:cs typeface="楷体_GB2312" charset="0"/>
                </a:rPr>
                <a:t>B</a:t>
              </a:r>
            </a:p>
          </p:txBody>
        </p:sp>
        <p:sp>
          <p:nvSpPr>
            <p:cNvPr id="34872" name="Text Box 305"/>
            <p:cNvSpPr txBox="1">
              <a:spLocks noChangeArrowheads="1"/>
            </p:cNvSpPr>
            <p:nvPr/>
          </p:nvSpPr>
          <p:spPr bwMode="auto">
            <a:xfrm>
              <a:off x="4537" y="2481"/>
              <a:ext cx="240" cy="287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2E1FE9"/>
                  </a:solidFill>
                  <a:effectLst/>
                  <a:ea typeface="楷体_GB2312" charset="0"/>
                  <a:cs typeface="楷体_GB2312" charset="0"/>
                </a:rPr>
                <a:t>C</a:t>
              </a:r>
            </a:p>
          </p:txBody>
        </p:sp>
        <p:sp>
          <p:nvSpPr>
            <p:cNvPr id="90418" name="Line 306"/>
            <p:cNvSpPr>
              <a:spLocks noChangeShapeType="1"/>
            </p:cNvSpPr>
            <p:nvPr/>
          </p:nvSpPr>
          <p:spPr bwMode="auto">
            <a:xfrm flipV="1">
              <a:off x="3318" y="2756"/>
              <a:ext cx="0" cy="4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874" name="Text Box 307" descr="新闻纸"/>
            <p:cNvSpPr txBox="1">
              <a:spLocks noChangeArrowheads="1"/>
            </p:cNvSpPr>
            <p:nvPr/>
          </p:nvSpPr>
          <p:spPr bwMode="auto">
            <a:xfrm>
              <a:off x="2914" y="2741"/>
              <a:ext cx="323" cy="287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  <a:effectLst/>
                  <a:latin typeface="宋体" panose="02010600030101010101" pitchFamily="2" charset="-122"/>
                </a:rPr>
                <a:t>+</a:t>
              </a:r>
            </a:p>
          </p:txBody>
        </p:sp>
        <p:sp>
          <p:nvSpPr>
            <p:cNvPr id="34875" name="Text Box 308" descr="新闻纸"/>
            <p:cNvSpPr txBox="1">
              <a:spLocks noChangeArrowheads="1"/>
            </p:cNvSpPr>
            <p:nvPr/>
          </p:nvSpPr>
          <p:spPr bwMode="auto">
            <a:xfrm>
              <a:off x="2904" y="3664"/>
              <a:ext cx="322" cy="288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  <a:effectLst/>
                  <a:latin typeface="宋体" panose="02010600030101010101" pitchFamily="2" charset="-122"/>
                </a:rPr>
                <a:t>-</a:t>
              </a:r>
            </a:p>
          </p:txBody>
        </p:sp>
        <p:sp>
          <p:nvSpPr>
            <p:cNvPr id="90421" name="Rectangle 309"/>
            <p:cNvSpPr>
              <a:spLocks noChangeArrowheads="1"/>
            </p:cNvSpPr>
            <p:nvPr/>
          </p:nvSpPr>
          <p:spPr bwMode="auto">
            <a:xfrm>
              <a:off x="3269" y="3167"/>
              <a:ext cx="99" cy="27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877" name="Rectangle 310" descr="新闻纸"/>
            <p:cNvSpPr>
              <a:spLocks noChangeArrowheads="1"/>
            </p:cNvSpPr>
            <p:nvPr/>
          </p:nvSpPr>
          <p:spPr bwMode="auto">
            <a:xfrm>
              <a:off x="5299" y="2791"/>
              <a:ext cx="211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  <a:effectLst/>
                  <a:latin typeface="宋体" panose="02010600030101010101" pitchFamily="2" charset="-122"/>
                </a:rPr>
                <a:t>+</a:t>
              </a:r>
            </a:p>
          </p:txBody>
        </p:sp>
        <p:sp>
          <p:nvSpPr>
            <p:cNvPr id="34878" name="Rectangle 311" descr="新闻纸"/>
            <p:cNvSpPr>
              <a:spLocks noChangeArrowheads="1"/>
            </p:cNvSpPr>
            <p:nvPr/>
          </p:nvSpPr>
          <p:spPr bwMode="auto">
            <a:xfrm>
              <a:off x="5299" y="3485"/>
              <a:ext cx="211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  <a:effectLst/>
                  <a:latin typeface="宋体" panose="02010600030101010101" pitchFamily="2" charset="-122"/>
                </a:rPr>
                <a:t>-</a:t>
              </a:r>
            </a:p>
          </p:txBody>
        </p:sp>
        <p:grpSp>
          <p:nvGrpSpPr>
            <p:cNvPr id="34879" name="Group 312"/>
            <p:cNvGrpSpPr/>
            <p:nvPr/>
          </p:nvGrpSpPr>
          <p:grpSpPr bwMode="auto">
            <a:xfrm>
              <a:off x="4260" y="3892"/>
              <a:ext cx="197" cy="140"/>
              <a:chOff x="6645" y="4036"/>
              <a:chExt cx="198" cy="188"/>
            </a:xfrm>
          </p:grpSpPr>
          <p:sp>
            <p:nvSpPr>
              <p:cNvPr id="90425" name="Line 313"/>
              <p:cNvSpPr>
                <a:spLocks noChangeShapeType="1"/>
              </p:cNvSpPr>
              <p:nvPr/>
            </p:nvSpPr>
            <p:spPr bwMode="auto">
              <a:xfrm>
                <a:off x="6724" y="4036"/>
                <a:ext cx="0" cy="1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0426" name="Line 314"/>
              <p:cNvSpPr>
                <a:spLocks noChangeShapeType="1"/>
              </p:cNvSpPr>
              <p:nvPr/>
            </p:nvSpPr>
            <p:spPr bwMode="auto">
              <a:xfrm>
                <a:off x="6645" y="4224"/>
                <a:ext cx="19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90427" name="Line 315"/>
            <p:cNvSpPr>
              <a:spLocks noChangeShapeType="1"/>
            </p:cNvSpPr>
            <p:nvPr/>
          </p:nvSpPr>
          <p:spPr bwMode="auto">
            <a:xfrm flipH="1" flipV="1">
              <a:off x="5242" y="3445"/>
              <a:ext cx="0" cy="4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0428" name="Line 316"/>
            <p:cNvSpPr>
              <a:spLocks noChangeShapeType="1"/>
            </p:cNvSpPr>
            <p:nvPr/>
          </p:nvSpPr>
          <p:spPr bwMode="auto">
            <a:xfrm flipV="1">
              <a:off x="4809" y="3474"/>
              <a:ext cx="0" cy="43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0429" name="Line 317"/>
            <p:cNvSpPr>
              <a:spLocks noChangeShapeType="1"/>
            </p:cNvSpPr>
            <p:nvPr/>
          </p:nvSpPr>
          <p:spPr bwMode="auto">
            <a:xfrm flipV="1">
              <a:off x="3738" y="3474"/>
              <a:ext cx="0" cy="43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0430" name="Line 318"/>
            <p:cNvSpPr>
              <a:spLocks noChangeShapeType="1"/>
            </p:cNvSpPr>
            <p:nvPr/>
          </p:nvSpPr>
          <p:spPr bwMode="auto">
            <a:xfrm flipV="1">
              <a:off x="3318" y="3437"/>
              <a:ext cx="0" cy="4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0431" name="Line 319"/>
            <p:cNvSpPr>
              <a:spLocks noChangeShapeType="1"/>
            </p:cNvSpPr>
            <p:nvPr/>
          </p:nvSpPr>
          <p:spPr bwMode="auto">
            <a:xfrm flipH="1" flipV="1">
              <a:off x="4334" y="3473"/>
              <a:ext cx="3" cy="41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0432" name="Line 320"/>
            <p:cNvSpPr>
              <a:spLocks noChangeShapeType="1"/>
            </p:cNvSpPr>
            <p:nvPr/>
          </p:nvSpPr>
          <p:spPr bwMode="auto">
            <a:xfrm flipH="1">
              <a:off x="2790" y="3222"/>
              <a:ext cx="0" cy="7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0433" name="Rectangle 321"/>
            <p:cNvSpPr>
              <a:spLocks noChangeArrowheads="1"/>
            </p:cNvSpPr>
            <p:nvPr/>
          </p:nvSpPr>
          <p:spPr bwMode="auto">
            <a:xfrm>
              <a:off x="2751" y="2976"/>
              <a:ext cx="84" cy="25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0434" name="Line 322"/>
            <p:cNvSpPr>
              <a:spLocks noChangeShapeType="1"/>
            </p:cNvSpPr>
            <p:nvPr/>
          </p:nvSpPr>
          <p:spPr bwMode="auto">
            <a:xfrm flipH="1">
              <a:off x="2790" y="2761"/>
              <a:ext cx="0" cy="21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0435" name="Oval 323"/>
            <p:cNvSpPr>
              <a:spLocks noChangeArrowheads="1"/>
            </p:cNvSpPr>
            <p:nvPr/>
          </p:nvSpPr>
          <p:spPr bwMode="auto">
            <a:xfrm>
              <a:off x="2681" y="3512"/>
              <a:ext cx="208" cy="2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889" name="Rectangle 324" descr="新闻纸"/>
            <p:cNvSpPr>
              <a:spLocks noChangeArrowheads="1"/>
            </p:cNvSpPr>
            <p:nvPr/>
          </p:nvSpPr>
          <p:spPr bwMode="auto">
            <a:xfrm>
              <a:off x="2567" y="3274"/>
              <a:ext cx="227" cy="326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effectLst/>
                  <a:latin typeface="宋体" panose="02010600030101010101" pitchFamily="2" charset="-122"/>
                </a:rPr>
                <a:t>+</a:t>
              </a:r>
            </a:p>
          </p:txBody>
        </p:sp>
        <p:sp>
          <p:nvSpPr>
            <p:cNvPr id="34890" name="Rectangle 325"/>
            <p:cNvSpPr>
              <a:spLocks noChangeArrowheads="1"/>
            </p:cNvSpPr>
            <p:nvPr/>
          </p:nvSpPr>
          <p:spPr bwMode="auto">
            <a:xfrm>
              <a:off x="2556" y="3645"/>
              <a:ext cx="229" cy="32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800" b="1">
                  <a:solidFill>
                    <a:srgbClr val="FF0000"/>
                  </a:solidFill>
                  <a:effectLst/>
                  <a:latin typeface="宋体" panose="02010600030101010101" pitchFamily="2" charset="-122"/>
                </a:rPr>
                <a:t>-</a:t>
              </a:r>
            </a:p>
          </p:txBody>
        </p:sp>
        <p:sp>
          <p:nvSpPr>
            <p:cNvPr id="34891" name="Text Box 326"/>
            <p:cNvSpPr txBox="1">
              <a:spLocks noChangeArrowheads="1"/>
            </p:cNvSpPr>
            <p:nvPr/>
          </p:nvSpPr>
          <p:spPr bwMode="auto">
            <a:xfrm>
              <a:off x="2383" y="2932"/>
              <a:ext cx="458" cy="288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>
                  <a:effectLst/>
                  <a:ea typeface="楷体_GB2312" charset="0"/>
                  <a:cs typeface="楷体_GB2312" charset="0"/>
                </a:rPr>
                <a:t>R</a:t>
              </a:r>
              <a:r>
                <a:rPr lang="en-US" altLang="zh-CN" b="1" baseline="-25000">
                  <a:effectLst/>
                  <a:ea typeface="楷体_GB2312" charset="0"/>
                  <a:cs typeface="楷体_GB2312" charset="0"/>
                </a:rPr>
                <a:t>S</a:t>
              </a:r>
              <a:endParaRPr lang="en-US" altLang="zh-CN" b="1">
                <a:effectLst/>
                <a:ea typeface="楷体_GB2312" charset="0"/>
                <a:cs typeface="楷体_GB2312" charset="0"/>
              </a:endParaRPr>
            </a:p>
          </p:txBody>
        </p:sp>
        <p:sp>
          <p:nvSpPr>
            <p:cNvPr id="90439" name="Oval 327"/>
            <p:cNvSpPr>
              <a:spLocks noChangeArrowheads="1"/>
            </p:cNvSpPr>
            <p:nvPr/>
          </p:nvSpPr>
          <p:spPr bwMode="auto">
            <a:xfrm>
              <a:off x="4306" y="3872"/>
              <a:ext cx="60" cy="6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2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0440" name="Line 328"/>
            <p:cNvSpPr>
              <a:spLocks noChangeShapeType="1"/>
            </p:cNvSpPr>
            <p:nvPr/>
          </p:nvSpPr>
          <p:spPr bwMode="auto">
            <a:xfrm flipV="1">
              <a:off x="2785" y="2699"/>
              <a:ext cx="30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sm" len="med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90441" name="Rectangle 329"/>
          <p:cNvSpPr>
            <a:spLocks noChangeArrowheads="1"/>
          </p:cNvSpPr>
          <p:nvPr/>
        </p:nvSpPr>
        <p:spPr bwMode="auto">
          <a:xfrm>
            <a:off x="152400" y="381000"/>
            <a:ext cx="836295" cy="51816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楷体_GB2312" pitchFamily="49" charset="-122"/>
                <a:cs typeface="+mn-cs"/>
              </a:rPr>
              <a:t>例</a:t>
            </a:r>
            <a:r>
              <a:rPr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楷体_GB2312" pitchFamily="49" charset="-122"/>
                <a:cs typeface="+mn-cs"/>
              </a:rPr>
              <a:t>1</a:t>
            </a: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楷体_GB2312" pitchFamily="49" charset="-122"/>
                <a:cs typeface="+mn-cs"/>
              </a:rPr>
              <a:t>：</a:t>
            </a:r>
          </a:p>
        </p:txBody>
      </p:sp>
      <p:grpSp>
        <p:nvGrpSpPr>
          <p:cNvPr id="9" name="Group 331"/>
          <p:cNvGrpSpPr/>
          <p:nvPr/>
        </p:nvGrpSpPr>
        <p:grpSpPr bwMode="auto">
          <a:xfrm>
            <a:off x="1371600" y="2160588"/>
            <a:ext cx="439738" cy="796925"/>
            <a:chOff x="875" y="1361"/>
            <a:chExt cx="277" cy="502"/>
          </a:xfrm>
        </p:grpSpPr>
        <p:sp>
          <p:nvSpPr>
            <p:cNvPr id="90120" name="AutoShape 8"/>
            <p:cNvSpPr>
              <a:spLocks noChangeArrowheads="1"/>
            </p:cNvSpPr>
            <p:nvPr/>
          </p:nvSpPr>
          <p:spPr bwMode="auto">
            <a:xfrm>
              <a:off x="875" y="1361"/>
              <a:ext cx="179" cy="390"/>
            </a:xfrm>
            <a:custGeom>
              <a:avLst/>
              <a:gdLst>
                <a:gd name="G0" fmla="+- 15126 0 0"/>
                <a:gd name="G1" fmla="+- 2912 0 0"/>
                <a:gd name="G2" fmla="+- 12158 0 2912"/>
                <a:gd name="G3" fmla="+- G2 0 2912"/>
                <a:gd name="G4" fmla="*/ G3 32768 32059"/>
                <a:gd name="G5" fmla="*/ G4 1 2"/>
                <a:gd name="G6" fmla="+- 21600 0 15126"/>
                <a:gd name="G7" fmla="*/ G6 2912 6079"/>
                <a:gd name="G8" fmla="+- G7 15126 0"/>
                <a:gd name="T0" fmla="*/ 15126 w 21600"/>
                <a:gd name="T1" fmla="*/ 0 h 21600"/>
                <a:gd name="T2" fmla="*/ 15126 w 21600"/>
                <a:gd name="T3" fmla="*/ 12158 h 21600"/>
                <a:gd name="T4" fmla="*/ 3237 w 21600"/>
                <a:gd name="T5" fmla="*/ 21600 h 21600"/>
                <a:gd name="T6" fmla="*/ 21600 w 21600"/>
                <a:gd name="T7" fmla="*/ 6079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G1 h 21600"/>
                <a:gd name="T14" fmla="*/ G8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close/>
                </a:path>
              </a:pathLst>
            </a:custGeom>
            <a:gradFill rotWithShape="0">
              <a:gsLst>
                <a:gs pos="0">
                  <a:srgbClr val="FFFF00"/>
                </a:gs>
                <a:gs pos="100000">
                  <a:srgbClr val="FF0000"/>
                </a:gs>
              </a:gsLst>
              <a:lin ang="18900000" scaled="1"/>
            </a:gradFill>
            <a:ln w="38100">
              <a:solidFill>
                <a:srgbClr val="FF0000"/>
              </a:solidFill>
              <a:miter lim="800000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843" name="Rectangle 330"/>
            <p:cNvSpPr>
              <a:spLocks noChangeArrowheads="1"/>
            </p:cNvSpPr>
            <p:nvPr/>
          </p:nvSpPr>
          <p:spPr bwMode="auto">
            <a:xfrm>
              <a:off x="907" y="1536"/>
              <a:ext cx="245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 i="1">
                  <a:solidFill>
                    <a:srgbClr val="CC0000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r</a:t>
              </a:r>
              <a:r>
                <a:rPr lang="en-US" altLang="zh-CN" sz="2800" b="1" baseline="-25000">
                  <a:solidFill>
                    <a:srgbClr val="CC0000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i</a:t>
              </a:r>
            </a:p>
          </p:txBody>
        </p:sp>
      </p:grpSp>
      <p:grpSp>
        <p:nvGrpSpPr>
          <p:cNvPr id="10" name="Group 332"/>
          <p:cNvGrpSpPr/>
          <p:nvPr/>
        </p:nvGrpSpPr>
        <p:grpSpPr bwMode="auto">
          <a:xfrm>
            <a:off x="1389063" y="5410200"/>
            <a:ext cx="439737" cy="796925"/>
            <a:chOff x="875" y="1361"/>
            <a:chExt cx="277" cy="502"/>
          </a:xfrm>
        </p:grpSpPr>
        <p:sp>
          <p:nvSpPr>
            <p:cNvPr id="90445" name="AutoShape 333"/>
            <p:cNvSpPr>
              <a:spLocks noChangeArrowheads="1"/>
            </p:cNvSpPr>
            <p:nvPr/>
          </p:nvSpPr>
          <p:spPr bwMode="auto">
            <a:xfrm>
              <a:off x="875" y="1361"/>
              <a:ext cx="179" cy="390"/>
            </a:xfrm>
            <a:custGeom>
              <a:avLst/>
              <a:gdLst>
                <a:gd name="G0" fmla="+- 15126 0 0"/>
                <a:gd name="G1" fmla="+- 2912 0 0"/>
                <a:gd name="G2" fmla="+- 12158 0 2912"/>
                <a:gd name="G3" fmla="+- G2 0 2912"/>
                <a:gd name="G4" fmla="*/ G3 32768 32059"/>
                <a:gd name="G5" fmla="*/ G4 1 2"/>
                <a:gd name="G6" fmla="+- 21600 0 15126"/>
                <a:gd name="G7" fmla="*/ G6 2912 6079"/>
                <a:gd name="G8" fmla="+- G7 15126 0"/>
                <a:gd name="T0" fmla="*/ 15126 w 21600"/>
                <a:gd name="T1" fmla="*/ 0 h 21600"/>
                <a:gd name="T2" fmla="*/ 15126 w 21600"/>
                <a:gd name="T3" fmla="*/ 12158 h 21600"/>
                <a:gd name="T4" fmla="*/ 3237 w 21600"/>
                <a:gd name="T5" fmla="*/ 21600 h 21600"/>
                <a:gd name="T6" fmla="*/ 21600 w 21600"/>
                <a:gd name="T7" fmla="*/ 6079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G1 h 21600"/>
                <a:gd name="T14" fmla="*/ G8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close/>
                </a:path>
              </a:pathLst>
            </a:custGeom>
            <a:gradFill rotWithShape="0">
              <a:gsLst>
                <a:gs pos="0">
                  <a:srgbClr val="FFFF00"/>
                </a:gs>
                <a:gs pos="100000">
                  <a:srgbClr val="FF0000"/>
                </a:gs>
              </a:gsLst>
              <a:lin ang="18900000" scaled="1"/>
            </a:gradFill>
            <a:ln w="38100">
              <a:solidFill>
                <a:srgbClr val="FF0000"/>
              </a:solidFill>
              <a:miter lim="800000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841" name="Rectangle 334"/>
            <p:cNvSpPr>
              <a:spLocks noChangeArrowheads="1"/>
            </p:cNvSpPr>
            <p:nvPr/>
          </p:nvSpPr>
          <p:spPr bwMode="auto">
            <a:xfrm>
              <a:off x="907" y="1536"/>
              <a:ext cx="245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 i="1">
                  <a:solidFill>
                    <a:srgbClr val="CC0000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r</a:t>
              </a:r>
              <a:r>
                <a:rPr lang="en-US" altLang="zh-CN" sz="2800" b="1" baseline="-25000">
                  <a:solidFill>
                    <a:srgbClr val="CC0000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i</a:t>
              </a:r>
            </a:p>
          </p:txBody>
        </p:sp>
      </p:grpSp>
      <p:grpSp>
        <p:nvGrpSpPr>
          <p:cNvPr id="11" name="Group 338"/>
          <p:cNvGrpSpPr/>
          <p:nvPr/>
        </p:nvGrpSpPr>
        <p:grpSpPr bwMode="auto">
          <a:xfrm>
            <a:off x="2057400" y="685800"/>
            <a:ext cx="547688" cy="533400"/>
            <a:chOff x="1296" y="432"/>
            <a:chExt cx="345" cy="336"/>
          </a:xfrm>
        </p:grpSpPr>
        <p:sp>
          <p:nvSpPr>
            <p:cNvPr id="90447" name="Line 335"/>
            <p:cNvSpPr>
              <a:spLocks noChangeShapeType="1"/>
            </p:cNvSpPr>
            <p:nvPr/>
          </p:nvSpPr>
          <p:spPr bwMode="auto">
            <a:xfrm>
              <a:off x="1296" y="480"/>
              <a:ext cx="0" cy="2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sm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34839" name="Object 336"/>
            <p:cNvGraphicFramePr>
              <a:graphicFrameLocks noChangeAspect="1"/>
            </p:cNvGraphicFramePr>
            <p:nvPr/>
          </p:nvGraphicFramePr>
          <p:xfrm>
            <a:off x="1305" y="432"/>
            <a:ext cx="336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66" name="Equation" r:id="rId51" imgW="279400" imgH="279400" progId="Equation.3">
                    <p:embed/>
                  </p:oleObj>
                </mc:Choice>
                <mc:Fallback>
                  <p:oleObj name="Equation" r:id="rId51" imgW="279400" imgH="279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05" y="432"/>
                          <a:ext cx="336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" name="Group 339"/>
          <p:cNvGrpSpPr/>
          <p:nvPr/>
        </p:nvGrpSpPr>
        <p:grpSpPr bwMode="auto">
          <a:xfrm>
            <a:off x="2057400" y="3581400"/>
            <a:ext cx="457200" cy="533400"/>
            <a:chOff x="1296" y="432"/>
            <a:chExt cx="345" cy="336"/>
          </a:xfrm>
        </p:grpSpPr>
        <p:sp>
          <p:nvSpPr>
            <p:cNvPr id="90452" name="Line 340"/>
            <p:cNvSpPr>
              <a:spLocks noChangeShapeType="1"/>
            </p:cNvSpPr>
            <p:nvPr/>
          </p:nvSpPr>
          <p:spPr bwMode="auto">
            <a:xfrm>
              <a:off x="1296" y="480"/>
              <a:ext cx="0" cy="2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sm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34837" name="Object 341"/>
            <p:cNvGraphicFramePr>
              <a:graphicFrameLocks noChangeAspect="1"/>
            </p:cNvGraphicFramePr>
            <p:nvPr/>
          </p:nvGraphicFramePr>
          <p:xfrm>
            <a:off x="1305" y="432"/>
            <a:ext cx="336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67" name="公式" r:id="rId53" imgW="279400" imgH="279400" progId="Equation.3">
                    <p:embed/>
                  </p:oleObj>
                </mc:Choice>
                <mc:Fallback>
                  <p:oleObj name="公式" r:id="rId53" imgW="279400" imgH="279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05" y="432"/>
                          <a:ext cx="336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71709493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0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0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0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0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0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90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0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90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90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90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90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90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7" grpId="0" animBg="1"/>
      <p:bldP spid="9018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ext Box 2"/>
          <p:cNvSpPr txBox="1">
            <a:spLocks noChangeArrowheads="1"/>
          </p:cNvSpPr>
          <p:nvPr/>
        </p:nvSpPr>
        <p:spPr bwMode="auto">
          <a:xfrm>
            <a:off x="304800" y="76200"/>
            <a:ext cx="6032500" cy="604838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lIns="90000" tIns="46800" rIns="90000" bIns="46800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 5.</a:t>
            </a:r>
            <a:r>
              <a:rPr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 </a:t>
            </a: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放大电路输出电阻的计算</a:t>
            </a:r>
          </a:p>
        </p:txBody>
      </p:sp>
      <p:sp>
        <p:nvSpPr>
          <p:cNvPr id="91139" name="Text Box 3"/>
          <p:cNvSpPr txBox="1">
            <a:spLocks noChangeArrowheads="1"/>
          </p:cNvSpPr>
          <p:nvPr/>
        </p:nvSpPr>
        <p:spPr bwMode="auto">
          <a:xfrm>
            <a:off x="361950" y="527050"/>
            <a:ext cx="7924800" cy="1373188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lIns="90000" tIns="46800" rIns="90000" bIns="46800" anchor="ctr">
            <a:spAutoFit/>
          </a:bodyPr>
          <a:lstStyle>
            <a:lvl1pPr indent="4762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放大电路</a:t>
            </a:r>
            <a:r>
              <a:rPr lang="zh-CN" altLang="en-US" sz="2800" b="1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对负载</a:t>
            </a:r>
            <a:r>
              <a:rPr lang="en-US" altLang="zh-CN" sz="2800" b="1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(</a:t>
            </a:r>
            <a:r>
              <a:rPr lang="zh-CN" altLang="en-US" sz="2800" b="1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或对后级放大电路</a:t>
            </a:r>
            <a:r>
              <a:rPr lang="en-US" altLang="zh-CN" sz="2800" b="1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)</a:t>
            </a:r>
            <a:r>
              <a:rPr lang="zh-CN" altLang="en-US" sz="2800" b="1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来说，是一个信号源，可以将它进行戴维宁等效，等效电源的内阻即为放大电路的输出电阻。</a:t>
            </a:r>
          </a:p>
        </p:txBody>
      </p:sp>
      <p:grpSp>
        <p:nvGrpSpPr>
          <p:cNvPr id="2" name="Group 69"/>
          <p:cNvGrpSpPr/>
          <p:nvPr/>
        </p:nvGrpSpPr>
        <p:grpSpPr bwMode="auto">
          <a:xfrm>
            <a:off x="5257800" y="3363913"/>
            <a:ext cx="3324225" cy="1741487"/>
            <a:chOff x="3312" y="2112"/>
            <a:chExt cx="2094" cy="1097"/>
          </a:xfrm>
        </p:grpSpPr>
        <p:sp>
          <p:nvSpPr>
            <p:cNvPr id="91141" name="Rectangle 5" descr="棚架"/>
            <p:cNvSpPr>
              <a:spLocks noChangeArrowheads="1"/>
            </p:cNvSpPr>
            <p:nvPr/>
          </p:nvSpPr>
          <p:spPr bwMode="auto">
            <a:xfrm>
              <a:off x="3312" y="2140"/>
              <a:ext cx="1263" cy="1069"/>
            </a:xfrm>
            <a:prstGeom prst="rect">
              <a:avLst/>
            </a:prstGeom>
            <a:noFill/>
            <a:ln w="38100">
              <a:solidFill>
                <a:srgbClr val="006600"/>
              </a:solidFill>
              <a:prstDash val="dash"/>
              <a:miter lim="800000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1142" name="Line 6" descr="小网格"/>
            <p:cNvSpPr>
              <a:spLocks noChangeShapeType="1"/>
            </p:cNvSpPr>
            <p:nvPr/>
          </p:nvSpPr>
          <p:spPr bwMode="auto">
            <a:xfrm flipH="1">
              <a:off x="4272" y="2496"/>
              <a:ext cx="42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1144" name="Line 8" descr="小网格"/>
            <p:cNvSpPr>
              <a:spLocks noChangeShapeType="1"/>
            </p:cNvSpPr>
            <p:nvPr/>
          </p:nvSpPr>
          <p:spPr bwMode="auto">
            <a:xfrm flipV="1">
              <a:off x="3835" y="3072"/>
              <a:ext cx="87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1145" name="Line 9" descr="小网格"/>
            <p:cNvSpPr>
              <a:spLocks noChangeShapeType="1"/>
            </p:cNvSpPr>
            <p:nvPr/>
          </p:nvSpPr>
          <p:spPr bwMode="auto">
            <a:xfrm>
              <a:off x="3835" y="2494"/>
              <a:ext cx="18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1146" name="Text Box 10" descr="小网格"/>
            <p:cNvSpPr txBox="1">
              <a:spLocks noChangeArrowheads="1"/>
            </p:cNvSpPr>
            <p:nvPr/>
          </p:nvSpPr>
          <p:spPr bwMode="auto">
            <a:xfrm>
              <a:off x="3639" y="2410"/>
              <a:ext cx="200" cy="240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aseline="-25000">
                  <a:solidFill>
                    <a:srgbClr val="FF00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ea typeface="楷体_GB2312" charset="0"/>
                  <a:cs typeface="楷体_GB2312" charset="0"/>
                </a:rPr>
                <a:t>+</a:t>
              </a:r>
            </a:p>
          </p:txBody>
        </p:sp>
        <p:sp>
          <p:nvSpPr>
            <p:cNvPr id="91147" name="Text Box 11" descr="小网格"/>
            <p:cNvSpPr txBox="1">
              <a:spLocks noChangeArrowheads="1"/>
            </p:cNvSpPr>
            <p:nvPr/>
          </p:nvSpPr>
          <p:spPr bwMode="auto">
            <a:xfrm>
              <a:off x="3627" y="2668"/>
              <a:ext cx="226" cy="327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ea typeface="楷体_GB2312" charset="0"/>
                  <a:cs typeface="楷体_GB2312" charset="0"/>
                </a:rPr>
                <a:t>_</a:t>
              </a:r>
            </a:p>
          </p:txBody>
        </p:sp>
        <p:sp>
          <p:nvSpPr>
            <p:cNvPr id="91148" name="Text Box 12" descr="小网格"/>
            <p:cNvSpPr txBox="1">
              <a:spLocks noChangeArrowheads="1"/>
            </p:cNvSpPr>
            <p:nvPr/>
          </p:nvSpPr>
          <p:spPr bwMode="auto">
            <a:xfrm>
              <a:off x="4618" y="2631"/>
              <a:ext cx="507" cy="288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>
                  <a:solidFill>
                    <a:schemeClr val="tx1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ea typeface="楷体_GB2312" charset="0"/>
                  <a:cs typeface="楷体_GB2312" charset="0"/>
                </a:rPr>
                <a:t>R</a:t>
              </a:r>
              <a:r>
                <a:rPr lang="en-US" altLang="zh-CN" b="1" baseline="-25000">
                  <a:solidFill>
                    <a:schemeClr val="tx1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ea typeface="楷体_GB2312" charset="0"/>
                  <a:cs typeface="楷体_GB2312" charset="0"/>
                </a:rPr>
                <a:t>L</a:t>
              </a:r>
            </a:p>
          </p:txBody>
        </p:sp>
        <p:sp>
          <p:nvSpPr>
            <p:cNvPr id="91149" name="Line 13" descr="小网格"/>
            <p:cNvSpPr>
              <a:spLocks noChangeShapeType="1"/>
            </p:cNvSpPr>
            <p:nvPr/>
          </p:nvSpPr>
          <p:spPr bwMode="auto">
            <a:xfrm>
              <a:off x="4724" y="2494"/>
              <a:ext cx="373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1150" name="Rectangle 14"/>
            <p:cNvSpPr>
              <a:spLocks noChangeArrowheads="1"/>
            </p:cNvSpPr>
            <p:nvPr/>
          </p:nvSpPr>
          <p:spPr bwMode="auto">
            <a:xfrm>
              <a:off x="5042" y="2649"/>
              <a:ext cx="98" cy="25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1151" name="Line 15" descr="小网格"/>
            <p:cNvSpPr>
              <a:spLocks noChangeShapeType="1"/>
            </p:cNvSpPr>
            <p:nvPr/>
          </p:nvSpPr>
          <p:spPr bwMode="auto">
            <a:xfrm>
              <a:off x="5097" y="2897"/>
              <a:ext cx="0" cy="1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1152" name="Line 16" descr="小网格"/>
            <p:cNvSpPr>
              <a:spLocks noChangeShapeType="1"/>
            </p:cNvSpPr>
            <p:nvPr/>
          </p:nvSpPr>
          <p:spPr bwMode="auto">
            <a:xfrm>
              <a:off x="5097" y="2494"/>
              <a:ext cx="0" cy="15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35889" name="Object 17" descr="小网格"/>
            <p:cNvGraphicFramePr>
              <a:graphicFrameLocks noChangeAspect="1"/>
            </p:cNvGraphicFramePr>
            <p:nvPr/>
          </p:nvGraphicFramePr>
          <p:xfrm>
            <a:off x="5167" y="2688"/>
            <a:ext cx="239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24" name="Equation" r:id="rId4" imgW="203200" imgH="254000" progId="Equation.3">
                    <p:embed/>
                  </p:oleObj>
                </mc:Choice>
                <mc:Fallback>
                  <p:oleObj name="Equation" r:id="rId4" imgW="203200" imgH="254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67" y="2688"/>
                          <a:ext cx="239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1154" name="Rectangle 18"/>
            <p:cNvSpPr>
              <a:spLocks noChangeArrowheads="1"/>
            </p:cNvSpPr>
            <p:nvPr/>
          </p:nvSpPr>
          <p:spPr bwMode="auto">
            <a:xfrm rot="5400000">
              <a:off x="4086" y="2361"/>
              <a:ext cx="100" cy="251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1155" name="Line 19" descr="小网格"/>
            <p:cNvSpPr>
              <a:spLocks noChangeShapeType="1"/>
            </p:cNvSpPr>
            <p:nvPr/>
          </p:nvSpPr>
          <p:spPr bwMode="auto">
            <a:xfrm>
              <a:off x="4747" y="3073"/>
              <a:ext cx="35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1156" name="Oval 20" descr="小网格"/>
            <p:cNvSpPr>
              <a:spLocks noChangeArrowheads="1"/>
            </p:cNvSpPr>
            <p:nvPr/>
          </p:nvSpPr>
          <p:spPr bwMode="auto">
            <a:xfrm>
              <a:off x="4678" y="2471"/>
              <a:ext cx="45" cy="45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1157" name="Oval 21" descr="小网格"/>
            <p:cNvSpPr>
              <a:spLocks noChangeArrowheads="1"/>
            </p:cNvSpPr>
            <p:nvPr/>
          </p:nvSpPr>
          <p:spPr bwMode="auto">
            <a:xfrm>
              <a:off x="4704" y="3049"/>
              <a:ext cx="45" cy="45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1158" name="Oval 22" descr="小网格"/>
            <p:cNvSpPr>
              <a:spLocks noChangeArrowheads="1"/>
            </p:cNvSpPr>
            <p:nvPr/>
          </p:nvSpPr>
          <p:spPr bwMode="auto">
            <a:xfrm>
              <a:off x="3723" y="2649"/>
              <a:ext cx="243" cy="24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1159" name="Line 23" descr="小网格"/>
            <p:cNvSpPr>
              <a:spLocks noChangeShapeType="1"/>
            </p:cNvSpPr>
            <p:nvPr/>
          </p:nvSpPr>
          <p:spPr bwMode="auto">
            <a:xfrm flipH="1">
              <a:off x="3835" y="2492"/>
              <a:ext cx="0" cy="57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35896" name="Object 24" descr="小网格"/>
            <p:cNvGraphicFramePr>
              <a:graphicFrameLocks noChangeAspect="1"/>
            </p:cNvGraphicFramePr>
            <p:nvPr/>
          </p:nvGraphicFramePr>
          <p:xfrm>
            <a:off x="3495" y="2640"/>
            <a:ext cx="239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25" name="Equation" r:id="rId6" imgW="203200" imgH="254000" progId="Equation.3">
                    <p:embed/>
                  </p:oleObj>
                </mc:Choice>
                <mc:Fallback>
                  <p:oleObj name="Equation" r:id="rId6" imgW="203200" imgH="254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95" y="2640"/>
                          <a:ext cx="239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1161" name="Rectangle 25"/>
            <p:cNvSpPr>
              <a:spLocks noChangeArrowheads="1"/>
            </p:cNvSpPr>
            <p:nvPr/>
          </p:nvSpPr>
          <p:spPr bwMode="auto">
            <a:xfrm>
              <a:off x="3970" y="2112"/>
              <a:ext cx="277" cy="327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 i="1">
                  <a:solidFill>
                    <a:schemeClr val="tx1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panose="02020603050405020304" charset="0"/>
                  <a:ea typeface="楷体_GB2312" charset="0"/>
                  <a:cs typeface="楷体_GB2312" charset="0"/>
                </a:rPr>
                <a:t>r</a:t>
              </a:r>
              <a:r>
                <a:rPr lang="en-US" altLang="zh-CN" sz="2800" b="1" baseline="-25000">
                  <a:solidFill>
                    <a:schemeClr val="tx1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panose="02020603050405020304" charset="0"/>
                  <a:ea typeface="楷体_GB2312" charset="0"/>
                  <a:cs typeface="楷体_GB2312" charset="0"/>
                </a:rPr>
                <a:t>o</a:t>
              </a:r>
            </a:p>
          </p:txBody>
        </p:sp>
        <p:sp>
          <p:nvSpPr>
            <p:cNvPr id="91162" name="Text Box 26" descr="小网格"/>
            <p:cNvSpPr txBox="1">
              <a:spLocks noChangeArrowheads="1"/>
            </p:cNvSpPr>
            <p:nvPr/>
          </p:nvSpPr>
          <p:spPr bwMode="auto">
            <a:xfrm>
              <a:off x="5128" y="2448"/>
              <a:ext cx="200" cy="240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aseline="-25000">
                  <a:solidFill>
                    <a:srgbClr val="FF00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ea typeface="楷体_GB2312" charset="0"/>
                  <a:cs typeface="楷体_GB2312" charset="0"/>
                </a:rPr>
                <a:t>+</a:t>
              </a:r>
            </a:p>
          </p:txBody>
        </p:sp>
        <p:sp>
          <p:nvSpPr>
            <p:cNvPr id="91163" name="Text Box 27" descr="小网格"/>
            <p:cNvSpPr txBox="1">
              <a:spLocks noChangeArrowheads="1"/>
            </p:cNvSpPr>
            <p:nvPr/>
          </p:nvSpPr>
          <p:spPr bwMode="auto">
            <a:xfrm>
              <a:off x="5123" y="2688"/>
              <a:ext cx="226" cy="327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ea typeface="楷体_GB2312" charset="0"/>
                  <a:cs typeface="楷体_GB2312" charset="0"/>
                </a:rPr>
                <a:t>_</a:t>
              </a:r>
            </a:p>
          </p:txBody>
        </p:sp>
      </p:grpSp>
      <p:sp>
        <p:nvSpPr>
          <p:cNvPr id="91164" name="Rectangle 28" descr="30%"/>
          <p:cNvSpPr>
            <a:spLocks noChangeArrowheads="1"/>
          </p:cNvSpPr>
          <p:nvPr/>
        </p:nvSpPr>
        <p:spPr bwMode="auto">
          <a:xfrm>
            <a:off x="304800" y="4191000"/>
            <a:ext cx="5867400" cy="2133600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endParaRPr lang="zh-CN" altLang="en-US"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1165" name="Rectangle 29" descr="30%"/>
          <p:cNvSpPr>
            <a:spLocks noChangeArrowheads="1"/>
          </p:cNvSpPr>
          <p:nvPr/>
        </p:nvSpPr>
        <p:spPr bwMode="auto">
          <a:xfrm>
            <a:off x="520700" y="1960563"/>
            <a:ext cx="3535363" cy="1849437"/>
          </a:xfrm>
          <a:prstGeom prst="rect">
            <a:avLst/>
          </a:prstGeom>
          <a:noFill/>
          <a:ln w="38100">
            <a:solidFill>
              <a:srgbClr val="006600"/>
            </a:solidFill>
            <a:prstDash val="dash"/>
            <a:miter lim="800000"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zh-CN" altLang="en-US"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1166" name="AutoShape 30" descr="水滴"/>
          <p:cNvSpPr>
            <a:spLocks noChangeArrowheads="1"/>
          </p:cNvSpPr>
          <p:nvPr/>
        </p:nvSpPr>
        <p:spPr bwMode="auto">
          <a:xfrm rot="-2692639">
            <a:off x="5651500" y="2008188"/>
            <a:ext cx="646113" cy="1420812"/>
          </a:xfrm>
          <a:prstGeom prst="curvedLeftArrow">
            <a:avLst>
              <a:gd name="adj1" fmla="val 43980"/>
              <a:gd name="adj2" fmla="val 87961"/>
              <a:gd name="adj3" fmla="val 33333"/>
            </a:avLst>
          </a:prstGeom>
          <a:blipFill dpi="0" rotWithShape="0">
            <a:blip r:embed="rId8"/>
            <a:srcRect/>
            <a:tile tx="0" ty="0" sx="100000" sy="100000" flip="none" algn="tl"/>
          </a:blipFill>
          <a:ln w="38100">
            <a:solidFill>
              <a:srgbClr val="006600"/>
            </a:solidFill>
            <a:miter lim="800000"/>
          </a:ln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zh-CN" altLang="en-US"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1167" name="Text Box 31"/>
          <p:cNvSpPr txBox="1">
            <a:spLocks noChangeArrowheads="1"/>
          </p:cNvSpPr>
          <p:nvPr/>
        </p:nvSpPr>
        <p:spPr bwMode="auto">
          <a:xfrm>
            <a:off x="523875" y="3830638"/>
            <a:ext cx="1219200" cy="604837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lIns="90000" tIns="46800" rIns="90000" bIns="46800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定义：</a:t>
            </a:r>
          </a:p>
        </p:txBody>
      </p:sp>
      <p:graphicFrame>
        <p:nvGraphicFramePr>
          <p:cNvPr id="91168" name="Object 32"/>
          <p:cNvGraphicFramePr>
            <a:graphicFrameLocks noChangeAspect="1"/>
          </p:cNvGraphicFramePr>
          <p:nvPr/>
        </p:nvGraphicFramePr>
        <p:xfrm>
          <a:off x="1222375" y="4219575"/>
          <a:ext cx="3121025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6" name="Equation" r:id="rId9" imgW="1651000" imgH="546100" progId="Equation.3">
                  <p:embed/>
                </p:oleObj>
              </mc:Choice>
              <mc:Fallback>
                <p:oleObj name="Equation" r:id="rId9" imgW="1651000" imgH="546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2375" y="4219575"/>
                        <a:ext cx="3121025" cy="1114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69" name="Text Box 33"/>
          <p:cNvSpPr txBox="1">
            <a:spLocks noChangeArrowheads="1"/>
          </p:cNvSpPr>
          <p:nvPr/>
        </p:nvSpPr>
        <p:spPr bwMode="auto">
          <a:xfrm>
            <a:off x="6400800" y="1600200"/>
            <a:ext cx="2376488" cy="1630363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lIns="90000" tIns="46800" rIns="90000" bIns="46800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2800" b="1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  </a:t>
            </a:r>
            <a:r>
              <a:rPr lang="zh-CN" altLang="en-US" sz="2800" b="1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输出电阻是动态电阻，与负载无关。</a:t>
            </a:r>
          </a:p>
        </p:txBody>
      </p:sp>
      <p:sp>
        <p:nvSpPr>
          <p:cNvPr id="91174" name="Rectangle 38"/>
          <p:cNvSpPr>
            <a:spLocks noChangeArrowheads="1"/>
          </p:cNvSpPr>
          <p:nvPr/>
        </p:nvSpPr>
        <p:spPr bwMode="auto">
          <a:xfrm>
            <a:off x="304800" y="5118100"/>
            <a:ext cx="8458200" cy="14351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05000"/>
              </a:lnSpc>
            </a:pPr>
            <a:r>
              <a:rPr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  </a:t>
            </a: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输出电阻是表明放大电路带负载能力的参数。</a:t>
            </a:r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电路的输出电阻愈小，负载变化时输出电压的变化愈小，因此一般总是希望得到较小的输出电阻。</a:t>
            </a:r>
          </a:p>
        </p:txBody>
      </p:sp>
      <p:grpSp>
        <p:nvGrpSpPr>
          <p:cNvPr id="3" name="Group 67"/>
          <p:cNvGrpSpPr/>
          <p:nvPr/>
        </p:nvGrpSpPr>
        <p:grpSpPr bwMode="auto">
          <a:xfrm>
            <a:off x="608013" y="1947863"/>
            <a:ext cx="4795837" cy="1709737"/>
            <a:chOff x="383" y="1152"/>
            <a:chExt cx="3021" cy="1077"/>
          </a:xfrm>
        </p:grpSpPr>
        <p:sp>
          <p:nvSpPr>
            <p:cNvPr id="91176" name="Rectangle 40" descr="30%"/>
            <p:cNvSpPr>
              <a:spLocks noChangeArrowheads="1"/>
            </p:cNvSpPr>
            <p:nvPr/>
          </p:nvSpPr>
          <p:spPr bwMode="auto">
            <a:xfrm>
              <a:off x="956" y="1152"/>
              <a:ext cx="310" cy="289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 i="1">
                  <a:solidFill>
                    <a:schemeClr val="tx1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panose="02020603050405020304" charset="0"/>
                  <a:ea typeface="楷体_GB2312" charset="0"/>
                  <a:cs typeface="楷体_GB2312" charset="0"/>
                </a:rPr>
                <a:t>R</a:t>
              </a:r>
              <a:r>
                <a:rPr lang="en-US" altLang="zh-CN" sz="2400" b="1" baseline="-25000">
                  <a:solidFill>
                    <a:schemeClr val="tx1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panose="02020603050405020304" charset="0"/>
                  <a:ea typeface="楷体_GB2312" charset="0"/>
                  <a:cs typeface="楷体_GB2312" charset="0"/>
                </a:rPr>
                <a:t>S</a:t>
              </a:r>
            </a:p>
          </p:txBody>
        </p:sp>
        <p:grpSp>
          <p:nvGrpSpPr>
            <p:cNvPr id="35854" name="Group 66"/>
            <p:cNvGrpSpPr/>
            <p:nvPr/>
          </p:nvGrpSpPr>
          <p:grpSpPr bwMode="auto">
            <a:xfrm>
              <a:off x="383" y="1394"/>
              <a:ext cx="3021" cy="835"/>
              <a:chOff x="383" y="1394"/>
              <a:chExt cx="3021" cy="835"/>
            </a:xfrm>
          </p:grpSpPr>
          <p:sp>
            <p:nvSpPr>
              <p:cNvPr id="91178" name="Oval 42" descr="30%"/>
              <p:cNvSpPr>
                <a:spLocks noChangeArrowheads="1"/>
              </p:cNvSpPr>
              <p:nvPr/>
            </p:nvSpPr>
            <p:spPr bwMode="auto">
              <a:xfrm>
                <a:off x="1347" y="1466"/>
                <a:ext cx="50" cy="4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1179" name="Line 43" descr="30%"/>
              <p:cNvSpPr>
                <a:spLocks noChangeShapeType="1"/>
              </p:cNvSpPr>
              <p:nvPr/>
            </p:nvSpPr>
            <p:spPr bwMode="auto">
              <a:xfrm flipH="1">
                <a:off x="2256" y="1514"/>
                <a:ext cx="792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1180" name="Line 44" descr="30%"/>
              <p:cNvSpPr>
                <a:spLocks noChangeShapeType="1"/>
              </p:cNvSpPr>
              <p:nvPr/>
            </p:nvSpPr>
            <p:spPr bwMode="auto">
              <a:xfrm flipH="1">
                <a:off x="2255" y="2119"/>
                <a:ext cx="792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1181" name="Text Box 45" descr="30%"/>
              <p:cNvSpPr txBox="1">
                <a:spLocks noChangeArrowheads="1"/>
              </p:cNvSpPr>
              <p:nvPr/>
            </p:nvSpPr>
            <p:spPr bwMode="auto">
              <a:xfrm>
                <a:off x="2518" y="1647"/>
                <a:ext cx="552" cy="288"/>
              </a:xfrm>
              <a:prstGeom prst="rect">
                <a:avLst/>
              </a:prstGeom>
              <a:noFill/>
              <a:ln w="28575">
                <a:noFill/>
                <a:miter lim="800000"/>
              </a:ln>
              <a:effectLst/>
            </p:spPr>
            <p:txBody>
              <a:bodyPr lIns="90000" tIns="46800" rIns="90000" bIns="46800"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b="1" i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ea typeface="楷体_GB2312" charset="0"/>
                    <a:cs typeface="楷体_GB2312" charset="0"/>
                  </a:rPr>
                  <a:t>R</a:t>
                </a:r>
                <a:r>
                  <a:rPr lang="en-US" altLang="zh-CN" b="1" baseline="-250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ea typeface="楷体_GB2312" charset="0"/>
                    <a:cs typeface="楷体_GB2312" charset="0"/>
                  </a:rPr>
                  <a:t>L</a:t>
                </a:r>
              </a:p>
            </p:txBody>
          </p:sp>
          <p:sp>
            <p:nvSpPr>
              <p:cNvPr id="91182" name="Rectangle 46"/>
              <p:cNvSpPr>
                <a:spLocks noChangeArrowheads="1"/>
              </p:cNvSpPr>
              <p:nvPr/>
            </p:nvSpPr>
            <p:spPr bwMode="auto">
              <a:xfrm>
                <a:off x="2980" y="1667"/>
                <a:ext cx="107" cy="25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1183" name="Line 47" descr="30%"/>
              <p:cNvSpPr>
                <a:spLocks noChangeShapeType="1"/>
              </p:cNvSpPr>
              <p:nvPr/>
            </p:nvSpPr>
            <p:spPr bwMode="auto">
              <a:xfrm>
                <a:off x="3044" y="1914"/>
                <a:ext cx="0" cy="201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1184" name="Line 48" descr="30%"/>
              <p:cNvSpPr>
                <a:spLocks noChangeShapeType="1"/>
              </p:cNvSpPr>
              <p:nvPr/>
            </p:nvSpPr>
            <p:spPr bwMode="auto">
              <a:xfrm>
                <a:off x="3039" y="1511"/>
                <a:ext cx="0" cy="157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graphicFrame>
            <p:nvGraphicFramePr>
              <p:cNvPr id="35862" name="Object 49" descr="30%"/>
              <p:cNvGraphicFramePr>
                <a:graphicFrameLocks noChangeAspect="1"/>
              </p:cNvGraphicFramePr>
              <p:nvPr/>
            </p:nvGraphicFramePr>
            <p:xfrm>
              <a:off x="3147" y="1680"/>
              <a:ext cx="257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327" name="Equation" r:id="rId11" imgW="203200" imgH="254000" progId="Equation.3">
                      <p:embed/>
                    </p:oleObj>
                  </mc:Choice>
                  <mc:Fallback>
                    <p:oleObj name="Equation" r:id="rId11" imgW="203200" imgH="2540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47" y="1680"/>
                            <a:ext cx="257" cy="2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1186" name="Rectangle 50"/>
              <p:cNvSpPr>
                <a:spLocks noChangeArrowheads="1"/>
              </p:cNvSpPr>
              <p:nvPr/>
            </p:nvSpPr>
            <p:spPr bwMode="auto">
              <a:xfrm rot="5400000">
                <a:off x="1061" y="1369"/>
                <a:ext cx="101" cy="27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1187" name="Oval 51" descr="30%"/>
              <p:cNvSpPr>
                <a:spLocks noChangeArrowheads="1"/>
              </p:cNvSpPr>
              <p:nvPr/>
            </p:nvSpPr>
            <p:spPr bwMode="auto">
              <a:xfrm>
                <a:off x="1347" y="2034"/>
                <a:ext cx="50" cy="4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1188" name="Oval 52" descr="30%"/>
              <p:cNvSpPr>
                <a:spLocks noChangeArrowheads="1"/>
              </p:cNvSpPr>
              <p:nvPr/>
            </p:nvSpPr>
            <p:spPr bwMode="auto">
              <a:xfrm>
                <a:off x="2611" y="1488"/>
                <a:ext cx="49" cy="48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1189" name="Oval 53" descr="30%"/>
              <p:cNvSpPr>
                <a:spLocks noChangeArrowheads="1"/>
              </p:cNvSpPr>
              <p:nvPr/>
            </p:nvSpPr>
            <p:spPr bwMode="auto">
              <a:xfrm>
                <a:off x="2613" y="2085"/>
                <a:ext cx="49" cy="48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1190" name="Rectangle 54" descr="30%"/>
              <p:cNvSpPr>
                <a:spLocks noChangeArrowheads="1"/>
              </p:cNvSpPr>
              <p:nvPr/>
            </p:nvSpPr>
            <p:spPr bwMode="auto">
              <a:xfrm>
                <a:off x="3132" y="1431"/>
                <a:ext cx="200" cy="240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800" baseline="-2500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Times New Roman" panose="02020603050405020304" charset="0"/>
                    <a:ea typeface="楷体_GB2312" charset="0"/>
                    <a:cs typeface="楷体_GB2312" charset="0"/>
                  </a:rPr>
                  <a:t>+</a:t>
                </a:r>
              </a:p>
            </p:txBody>
          </p:sp>
          <p:sp>
            <p:nvSpPr>
              <p:cNvPr id="91191" name="Rectangle 55" descr="30%"/>
              <p:cNvSpPr>
                <a:spLocks noChangeArrowheads="1"/>
              </p:cNvSpPr>
              <p:nvPr/>
            </p:nvSpPr>
            <p:spPr bwMode="auto">
              <a:xfrm>
                <a:off x="3102" y="1738"/>
                <a:ext cx="226" cy="327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Times New Roman" panose="02020603050405020304" charset="0"/>
                    <a:ea typeface="楷体_GB2312" charset="0"/>
                    <a:cs typeface="楷体_GB2312" charset="0"/>
                  </a:rPr>
                  <a:t>_</a:t>
                </a:r>
              </a:p>
            </p:txBody>
          </p:sp>
          <p:sp>
            <p:nvSpPr>
              <p:cNvPr id="91192" name="Text Box 56" descr="小网格"/>
              <p:cNvSpPr txBox="1">
                <a:spLocks noChangeArrowheads="1"/>
              </p:cNvSpPr>
              <p:nvPr/>
            </p:nvSpPr>
            <p:spPr bwMode="auto">
              <a:xfrm>
                <a:off x="1620" y="1394"/>
                <a:ext cx="631" cy="83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</p:spPr>
            <p:txBody>
              <a:bodyPr lIns="90000" tIns="46800" rIns="90000" bIns="46800"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800" b="1" i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ea typeface="楷体_GB2312" charset="0"/>
                    <a:cs typeface="楷体_GB2312" charset="0"/>
                  </a:rPr>
                  <a:t>A</a:t>
                </a:r>
                <a:r>
                  <a:rPr lang="en-US" altLang="zh-CN" sz="2800" b="1" i="1" baseline="-2500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ea typeface="楷体_GB2312" charset="0"/>
                    <a:cs typeface="楷体_GB2312" charset="0"/>
                  </a:rPr>
                  <a:t>u</a:t>
                </a:r>
                <a:endParaRPr lang="en-US" altLang="zh-CN" sz="2800" b="1" i="1">
                  <a:solidFill>
                    <a:srgbClr val="FF00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ea typeface="楷体_GB2312" charset="0"/>
                  <a:cs typeface="楷体_GB2312" charset="0"/>
                </a:endParaRPr>
              </a:p>
              <a:p>
                <a:pPr algn="ctr" eaLnBrk="1" hangingPunct="1">
                  <a:lnSpc>
                    <a:spcPct val="90000"/>
                  </a:lnSpc>
                </a:pPr>
                <a:r>
                  <a:rPr lang="zh-CN" altLang="en-US" sz="2800" b="1">
                    <a:solidFill>
                      <a:srgbClr val="CC0000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</a:rPr>
                  <a:t>放大</a:t>
                </a:r>
              </a:p>
              <a:p>
                <a:pPr algn="ctr" eaLnBrk="1" hangingPunct="1">
                  <a:lnSpc>
                    <a:spcPct val="90000"/>
                  </a:lnSpc>
                </a:pPr>
                <a:r>
                  <a:rPr lang="zh-CN" altLang="en-US" sz="2800" b="1">
                    <a:solidFill>
                      <a:srgbClr val="CC0000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</a:rPr>
                  <a:t>电路</a:t>
                </a:r>
              </a:p>
            </p:txBody>
          </p:sp>
          <p:sp>
            <p:nvSpPr>
              <p:cNvPr id="91193" name="Text Box 57" descr="30%"/>
              <p:cNvSpPr txBox="1">
                <a:spLocks noChangeArrowheads="1"/>
              </p:cNvSpPr>
              <p:nvPr/>
            </p:nvSpPr>
            <p:spPr bwMode="auto">
              <a:xfrm>
                <a:off x="561" y="1416"/>
                <a:ext cx="200" cy="240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800" baseline="-2500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ea typeface="楷体_GB2312" charset="0"/>
                    <a:cs typeface="楷体_GB2312" charset="0"/>
                  </a:rPr>
                  <a:t>+</a:t>
                </a:r>
              </a:p>
            </p:txBody>
          </p:sp>
          <p:sp>
            <p:nvSpPr>
              <p:cNvPr id="91194" name="Text Box 58" descr="30%"/>
              <p:cNvSpPr txBox="1">
                <a:spLocks noChangeArrowheads="1"/>
              </p:cNvSpPr>
              <p:nvPr/>
            </p:nvSpPr>
            <p:spPr bwMode="auto">
              <a:xfrm>
                <a:off x="578" y="1737"/>
                <a:ext cx="186" cy="231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1800" b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ea typeface="楷体_GB2312" charset="0"/>
                    <a:cs typeface="楷体_GB2312" charset="0"/>
                  </a:rPr>
                  <a:t>_</a:t>
                </a:r>
              </a:p>
            </p:txBody>
          </p:sp>
          <p:sp>
            <p:nvSpPr>
              <p:cNvPr id="91195" name="Oval 59" descr="30%"/>
              <p:cNvSpPr>
                <a:spLocks noChangeArrowheads="1"/>
              </p:cNvSpPr>
              <p:nvPr/>
            </p:nvSpPr>
            <p:spPr bwMode="auto">
              <a:xfrm>
                <a:off x="642" y="1656"/>
                <a:ext cx="265" cy="249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1196" name="Line 60" descr="30%"/>
              <p:cNvSpPr>
                <a:spLocks noChangeShapeType="1"/>
              </p:cNvSpPr>
              <p:nvPr/>
            </p:nvSpPr>
            <p:spPr bwMode="auto">
              <a:xfrm flipH="1">
                <a:off x="764" y="1498"/>
                <a:ext cx="0" cy="58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graphicFrame>
            <p:nvGraphicFramePr>
              <p:cNvPr id="35874" name="Object 61" descr="30%"/>
              <p:cNvGraphicFramePr>
                <a:graphicFrameLocks noChangeAspect="1"/>
              </p:cNvGraphicFramePr>
              <p:nvPr/>
            </p:nvGraphicFramePr>
            <p:xfrm>
              <a:off x="383" y="1614"/>
              <a:ext cx="289" cy="30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328" name="公式" r:id="rId13" imgW="228600" imgH="254000" progId="Equation.3">
                      <p:embed/>
                    </p:oleObj>
                  </mc:Choice>
                  <mc:Fallback>
                    <p:oleObj name="公式" r:id="rId13" imgW="228600" imgH="2540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3" y="1614"/>
                            <a:ext cx="289" cy="30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1198" name="Line 62"/>
              <p:cNvSpPr>
                <a:spLocks noChangeShapeType="1"/>
              </p:cNvSpPr>
              <p:nvPr/>
            </p:nvSpPr>
            <p:spPr bwMode="auto">
              <a:xfrm>
                <a:off x="769" y="1509"/>
                <a:ext cx="2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anchor="ctr"/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1199" name="Line 63"/>
              <p:cNvSpPr>
                <a:spLocks noChangeShapeType="1"/>
              </p:cNvSpPr>
              <p:nvPr/>
            </p:nvSpPr>
            <p:spPr bwMode="auto">
              <a:xfrm>
                <a:off x="1250" y="1509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anchor="ctr"/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1200" name="Line 64"/>
              <p:cNvSpPr>
                <a:spLocks noChangeShapeType="1"/>
              </p:cNvSpPr>
              <p:nvPr/>
            </p:nvSpPr>
            <p:spPr bwMode="auto">
              <a:xfrm>
                <a:off x="768" y="2058"/>
                <a:ext cx="86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anchor="ctr"/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7956673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1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1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91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91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1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1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91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9" grpId="0" build="p" autoUpdateAnimBg="0"/>
      <p:bldP spid="91165" grpId="0" animBg="1"/>
      <p:bldP spid="91166" grpId="0" animBg="1"/>
      <p:bldP spid="91167" grpId="0" build="p" autoUpdateAnimBg="0"/>
      <p:bldP spid="91169" grpId="0" build="p" autoUpdateAnimBg="0"/>
      <p:bldP spid="91174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66" name="Group 89"/>
          <p:cNvGrpSpPr/>
          <p:nvPr/>
        </p:nvGrpSpPr>
        <p:grpSpPr bwMode="auto">
          <a:xfrm>
            <a:off x="631825" y="762000"/>
            <a:ext cx="4645025" cy="2590800"/>
            <a:chOff x="2383" y="2400"/>
            <a:chExt cx="3135" cy="1632"/>
          </a:xfrm>
        </p:grpSpPr>
        <p:graphicFrame>
          <p:nvGraphicFramePr>
            <p:cNvPr id="36896" name="Object 90"/>
            <p:cNvGraphicFramePr>
              <a:graphicFrameLocks noChangeAspect="1"/>
            </p:cNvGraphicFramePr>
            <p:nvPr/>
          </p:nvGraphicFramePr>
          <p:xfrm>
            <a:off x="2976" y="3224"/>
            <a:ext cx="181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74" name="Equation" r:id="rId3" imgW="190500" imgH="241300" progId="Equation.3">
                    <p:embed/>
                  </p:oleObj>
                </mc:Choice>
                <mc:Fallback>
                  <p:oleObj name="Equation" r:id="rId3" imgW="190500" imgH="2413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6" y="3224"/>
                          <a:ext cx="181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97" name="Object 91"/>
            <p:cNvGraphicFramePr>
              <a:graphicFrameLocks noChangeAspect="1"/>
            </p:cNvGraphicFramePr>
            <p:nvPr/>
          </p:nvGraphicFramePr>
          <p:xfrm>
            <a:off x="2832" y="2400"/>
            <a:ext cx="150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75" name="Equation" r:id="rId5" imgW="139700" imgH="241300" progId="Equation.3">
                    <p:embed/>
                  </p:oleObj>
                </mc:Choice>
                <mc:Fallback>
                  <p:oleObj name="Equation" r:id="rId5" imgW="139700" imgH="2413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2" y="2400"/>
                          <a:ext cx="150" cy="2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98" name="Object 92"/>
            <p:cNvGraphicFramePr>
              <a:graphicFrameLocks noChangeAspect="1"/>
            </p:cNvGraphicFramePr>
            <p:nvPr/>
          </p:nvGraphicFramePr>
          <p:xfrm>
            <a:off x="3456" y="2400"/>
            <a:ext cx="177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76" name="Equation" r:id="rId7" imgW="177800" imgH="254000" progId="Equation.3">
                    <p:embed/>
                  </p:oleObj>
                </mc:Choice>
                <mc:Fallback>
                  <p:oleObj name="Equation" r:id="rId7" imgW="177800" imgH="254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2400"/>
                          <a:ext cx="177" cy="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99" name="Object 93"/>
            <p:cNvGraphicFramePr>
              <a:graphicFrameLocks noChangeAspect="1"/>
            </p:cNvGraphicFramePr>
            <p:nvPr/>
          </p:nvGraphicFramePr>
          <p:xfrm>
            <a:off x="4368" y="2400"/>
            <a:ext cx="161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77" name="Equation" r:id="rId9" imgW="152400" imgH="254000" progId="Equation.3">
                    <p:embed/>
                  </p:oleObj>
                </mc:Choice>
                <mc:Fallback>
                  <p:oleObj name="Equation" r:id="rId9" imgW="152400" imgH="254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2400"/>
                          <a:ext cx="161" cy="3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900" name="Object 94"/>
            <p:cNvGraphicFramePr>
              <a:graphicFrameLocks noChangeAspect="1"/>
            </p:cNvGraphicFramePr>
            <p:nvPr/>
          </p:nvGraphicFramePr>
          <p:xfrm>
            <a:off x="5328" y="3173"/>
            <a:ext cx="181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78" name="Equation" r:id="rId11" imgW="203200" imgH="254000" progId="Equation.3">
                    <p:embed/>
                  </p:oleObj>
                </mc:Choice>
                <mc:Fallback>
                  <p:oleObj name="Equation" r:id="rId11" imgW="203200" imgH="254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28" y="3173"/>
                          <a:ext cx="181" cy="2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901" name="Object 95"/>
            <p:cNvGraphicFramePr>
              <a:graphicFrameLocks noChangeAspect="1"/>
            </p:cNvGraphicFramePr>
            <p:nvPr/>
          </p:nvGraphicFramePr>
          <p:xfrm>
            <a:off x="4032" y="2951"/>
            <a:ext cx="288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79" name="Equation" r:id="rId13" imgW="279400" imgH="254000" progId="Equation.3">
                    <p:embed/>
                  </p:oleObj>
                </mc:Choice>
                <mc:Fallback>
                  <p:oleObj name="Equation" r:id="rId13" imgW="279400" imgH="254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2951"/>
                          <a:ext cx="288" cy="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902" name="Object 96"/>
            <p:cNvGraphicFramePr>
              <a:graphicFrameLocks noChangeAspect="1"/>
            </p:cNvGraphicFramePr>
            <p:nvPr/>
          </p:nvGraphicFramePr>
          <p:xfrm>
            <a:off x="2471" y="3456"/>
            <a:ext cx="217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80" name="Equation" r:id="rId15" imgW="241300" imgH="254000" progId="Equation.3">
                    <p:embed/>
                  </p:oleObj>
                </mc:Choice>
                <mc:Fallback>
                  <p:oleObj name="Equation" r:id="rId15" imgW="241300" imgH="254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1" y="3456"/>
                          <a:ext cx="217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257" name="Line 97"/>
            <p:cNvSpPr>
              <a:spLocks noChangeShapeType="1"/>
            </p:cNvSpPr>
            <p:nvPr/>
          </p:nvSpPr>
          <p:spPr bwMode="auto">
            <a:xfrm flipV="1">
              <a:off x="2787" y="3908"/>
              <a:ext cx="245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258" name="Line 98"/>
            <p:cNvSpPr>
              <a:spLocks noChangeShapeType="1"/>
            </p:cNvSpPr>
            <p:nvPr/>
          </p:nvSpPr>
          <p:spPr bwMode="auto">
            <a:xfrm flipH="1" flipV="1">
              <a:off x="4330" y="2747"/>
              <a:ext cx="0" cy="4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259" name="Line 99"/>
            <p:cNvSpPr>
              <a:spLocks noChangeShapeType="1"/>
            </p:cNvSpPr>
            <p:nvPr/>
          </p:nvSpPr>
          <p:spPr bwMode="auto">
            <a:xfrm flipV="1">
              <a:off x="2787" y="2765"/>
              <a:ext cx="96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36906" name="Group 100"/>
            <p:cNvGrpSpPr/>
            <p:nvPr/>
          </p:nvGrpSpPr>
          <p:grpSpPr bwMode="auto">
            <a:xfrm>
              <a:off x="4219" y="3158"/>
              <a:ext cx="222" cy="313"/>
              <a:chOff x="4164" y="1968"/>
              <a:chExt cx="264" cy="420"/>
            </a:xfrm>
          </p:grpSpPr>
          <p:sp>
            <p:nvSpPr>
              <p:cNvPr id="92261" name="AutoShape 101"/>
              <p:cNvSpPr>
                <a:spLocks noChangeArrowheads="1"/>
              </p:cNvSpPr>
              <p:nvPr/>
            </p:nvSpPr>
            <p:spPr bwMode="auto">
              <a:xfrm>
                <a:off x="4167" y="1968"/>
                <a:ext cx="264" cy="420"/>
              </a:xfrm>
              <a:prstGeom prst="diamond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2262" name="Line 102"/>
              <p:cNvSpPr>
                <a:spLocks noChangeShapeType="1"/>
              </p:cNvSpPr>
              <p:nvPr/>
            </p:nvSpPr>
            <p:spPr bwMode="auto">
              <a:xfrm>
                <a:off x="4176" y="2184"/>
                <a:ext cx="25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92263" name="Line 103"/>
            <p:cNvSpPr>
              <a:spLocks noChangeShapeType="1"/>
            </p:cNvSpPr>
            <p:nvPr/>
          </p:nvSpPr>
          <p:spPr bwMode="auto">
            <a:xfrm flipV="1">
              <a:off x="3744" y="2751"/>
              <a:ext cx="0" cy="45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264" name="Rectangle 104"/>
            <p:cNvSpPr>
              <a:spLocks noChangeArrowheads="1"/>
            </p:cNvSpPr>
            <p:nvPr/>
          </p:nvSpPr>
          <p:spPr bwMode="auto">
            <a:xfrm>
              <a:off x="3692" y="3194"/>
              <a:ext cx="98" cy="27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265" name="Line 105"/>
            <p:cNvSpPr>
              <a:spLocks noChangeShapeType="1"/>
            </p:cNvSpPr>
            <p:nvPr/>
          </p:nvSpPr>
          <p:spPr bwMode="auto">
            <a:xfrm>
              <a:off x="4323" y="2734"/>
              <a:ext cx="9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266" name="Line 106"/>
            <p:cNvSpPr>
              <a:spLocks noChangeShapeType="1"/>
            </p:cNvSpPr>
            <p:nvPr/>
          </p:nvSpPr>
          <p:spPr bwMode="auto">
            <a:xfrm flipV="1">
              <a:off x="4811" y="2747"/>
              <a:ext cx="0" cy="44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267" name="Rectangle 107"/>
            <p:cNvSpPr>
              <a:spLocks noChangeArrowheads="1"/>
            </p:cNvSpPr>
            <p:nvPr/>
          </p:nvSpPr>
          <p:spPr bwMode="auto">
            <a:xfrm>
              <a:off x="4759" y="3194"/>
              <a:ext cx="98" cy="27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912" name="Text Box 108"/>
            <p:cNvSpPr txBox="1">
              <a:spLocks noChangeArrowheads="1"/>
            </p:cNvSpPr>
            <p:nvPr/>
          </p:nvSpPr>
          <p:spPr bwMode="auto">
            <a:xfrm>
              <a:off x="3702" y="3164"/>
              <a:ext cx="473" cy="288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effectLst/>
                  <a:ea typeface="楷体_GB2312" charset="0"/>
                  <a:cs typeface="楷体_GB2312" charset="0"/>
                </a:rPr>
                <a:t>r</a:t>
              </a:r>
              <a:r>
                <a:rPr lang="en-US" altLang="zh-CN" b="1" baseline="-25000">
                  <a:effectLst/>
                  <a:ea typeface="楷体_GB2312" charset="0"/>
                  <a:cs typeface="楷体_GB2312" charset="0"/>
                </a:rPr>
                <a:t>be</a:t>
              </a:r>
              <a:endParaRPr lang="en-US" altLang="zh-CN" b="1">
                <a:effectLst/>
                <a:ea typeface="楷体_GB2312" charset="0"/>
                <a:cs typeface="楷体_GB2312" charset="0"/>
              </a:endParaRPr>
            </a:p>
          </p:txBody>
        </p:sp>
        <p:sp>
          <p:nvSpPr>
            <p:cNvPr id="92269" name="Line 109"/>
            <p:cNvSpPr>
              <a:spLocks noChangeShapeType="1"/>
            </p:cNvSpPr>
            <p:nvPr/>
          </p:nvSpPr>
          <p:spPr bwMode="auto">
            <a:xfrm>
              <a:off x="4176" y="3194"/>
              <a:ext cx="0" cy="30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sm" len="med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270" name="Line 110"/>
            <p:cNvSpPr>
              <a:spLocks noChangeShapeType="1"/>
            </p:cNvSpPr>
            <p:nvPr/>
          </p:nvSpPr>
          <p:spPr bwMode="auto">
            <a:xfrm flipV="1">
              <a:off x="3437" y="2693"/>
              <a:ext cx="299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sm" len="med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915" name="Text Box 111"/>
            <p:cNvSpPr txBox="1">
              <a:spLocks noChangeArrowheads="1"/>
            </p:cNvSpPr>
            <p:nvPr/>
          </p:nvSpPr>
          <p:spPr bwMode="auto">
            <a:xfrm>
              <a:off x="4397" y="3196"/>
              <a:ext cx="683" cy="288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b="1">
                <a:effectLst/>
                <a:ea typeface="楷体_GB2312" charset="0"/>
                <a:cs typeface="楷体_GB2312" charset="0"/>
              </a:endParaRPr>
            </a:p>
          </p:txBody>
        </p:sp>
        <p:sp>
          <p:nvSpPr>
            <p:cNvPr id="92272" name="Line 112"/>
            <p:cNvSpPr>
              <a:spLocks noChangeShapeType="1"/>
            </p:cNvSpPr>
            <p:nvPr/>
          </p:nvSpPr>
          <p:spPr bwMode="auto">
            <a:xfrm flipH="1">
              <a:off x="4283" y="2680"/>
              <a:ext cx="30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sm" len="med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917" name="Text Box 113"/>
            <p:cNvSpPr txBox="1">
              <a:spLocks noChangeArrowheads="1"/>
            </p:cNvSpPr>
            <p:nvPr/>
          </p:nvSpPr>
          <p:spPr bwMode="auto">
            <a:xfrm>
              <a:off x="3252" y="3156"/>
              <a:ext cx="503" cy="288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>
                  <a:effectLst/>
                  <a:ea typeface="楷体_GB2312" charset="0"/>
                  <a:cs typeface="楷体_GB2312" charset="0"/>
                </a:rPr>
                <a:t>R</a:t>
              </a:r>
              <a:r>
                <a:rPr lang="en-US" altLang="zh-CN" b="1" baseline="-25000">
                  <a:effectLst/>
                  <a:ea typeface="楷体_GB2312" charset="0"/>
                  <a:cs typeface="楷体_GB2312" charset="0"/>
                </a:rPr>
                <a:t>B</a:t>
              </a:r>
              <a:endParaRPr lang="en-US" altLang="zh-CN" b="1">
                <a:effectLst/>
                <a:ea typeface="楷体_GB2312" charset="0"/>
                <a:cs typeface="楷体_GB2312" charset="0"/>
              </a:endParaRPr>
            </a:p>
          </p:txBody>
        </p:sp>
        <p:sp>
          <p:nvSpPr>
            <p:cNvPr id="92274" name="Line 114"/>
            <p:cNvSpPr>
              <a:spLocks noChangeShapeType="1"/>
            </p:cNvSpPr>
            <p:nvPr/>
          </p:nvSpPr>
          <p:spPr bwMode="auto">
            <a:xfrm flipV="1">
              <a:off x="5237" y="2725"/>
              <a:ext cx="0" cy="4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275" name="Rectangle 115"/>
            <p:cNvSpPr>
              <a:spLocks noChangeArrowheads="1"/>
            </p:cNvSpPr>
            <p:nvPr/>
          </p:nvSpPr>
          <p:spPr bwMode="auto">
            <a:xfrm>
              <a:off x="5188" y="3171"/>
              <a:ext cx="98" cy="27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920" name="Text Box 116"/>
            <p:cNvSpPr txBox="1">
              <a:spLocks noChangeArrowheads="1"/>
            </p:cNvSpPr>
            <p:nvPr/>
          </p:nvSpPr>
          <p:spPr bwMode="auto">
            <a:xfrm>
              <a:off x="4372" y="3171"/>
              <a:ext cx="488" cy="288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>
                  <a:effectLst/>
                  <a:ea typeface="楷体_GB2312" charset="0"/>
                  <a:cs typeface="楷体_GB2312" charset="0"/>
                </a:rPr>
                <a:t>R</a:t>
              </a:r>
              <a:r>
                <a:rPr lang="en-US" altLang="zh-CN" b="1" baseline="-25000">
                  <a:effectLst/>
                  <a:ea typeface="楷体_GB2312" charset="0"/>
                  <a:cs typeface="楷体_GB2312" charset="0"/>
                </a:rPr>
                <a:t>C</a:t>
              </a:r>
              <a:endParaRPr lang="en-US" altLang="zh-CN" b="1">
                <a:effectLst/>
                <a:ea typeface="楷体_GB2312" charset="0"/>
                <a:cs typeface="楷体_GB2312" charset="0"/>
              </a:endParaRPr>
            </a:p>
          </p:txBody>
        </p:sp>
        <p:sp>
          <p:nvSpPr>
            <p:cNvPr id="36921" name="Text Box 117"/>
            <p:cNvSpPr txBox="1">
              <a:spLocks noChangeArrowheads="1"/>
            </p:cNvSpPr>
            <p:nvPr/>
          </p:nvSpPr>
          <p:spPr bwMode="auto">
            <a:xfrm>
              <a:off x="4781" y="3156"/>
              <a:ext cx="548" cy="288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>
                  <a:effectLst/>
                  <a:ea typeface="楷体_GB2312" charset="0"/>
                  <a:cs typeface="楷体_GB2312" charset="0"/>
                </a:rPr>
                <a:t>R</a:t>
              </a:r>
              <a:r>
                <a:rPr lang="en-US" altLang="zh-CN" b="1" baseline="-25000">
                  <a:effectLst/>
                  <a:ea typeface="楷体_GB2312" charset="0"/>
                  <a:cs typeface="楷体_GB2312" charset="0"/>
                </a:rPr>
                <a:t>L</a:t>
              </a:r>
              <a:endParaRPr lang="en-US" altLang="zh-CN" b="1">
                <a:effectLst/>
                <a:ea typeface="楷体_GB2312" charset="0"/>
                <a:cs typeface="楷体_GB2312" charset="0"/>
              </a:endParaRPr>
            </a:p>
          </p:txBody>
        </p:sp>
        <p:sp>
          <p:nvSpPr>
            <p:cNvPr id="36922" name="Text Box 118"/>
            <p:cNvSpPr txBox="1">
              <a:spLocks noChangeArrowheads="1"/>
            </p:cNvSpPr>
            <p:nvPr/>
          </p:nvSpPr>
          <p:spPr bwMode="auto">
            <a:xfrm>
              <a:off x="4111" y="3643"/>
              <a:ext cx="241" cy="287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2E1FE9"/>
                  </a:solidFill>
                  <a:effectLst/>
                  <a:ea typeface="楷体_GB2312" charset="0"/>
                  <a:cs typeface="楷体_GB2312" charset="0"/>
                </a:rPr>
                <a:t>E</a:t>
              </a:r>
            </a:p>
          </p:txBody>
        </p:sp>
        <p:sp>
          <p:nvSpPr>
            <p:cNvPr id="36923" name="Text Box 119"/>
            <p:cNvSpPr txBox="1">
              <a:spLocks noChangeArrowheads="1"/>
            </p:cNvSpPr>
            <p:nvPr/>
          </p:nvSpPr>
          <p:spPr bwMode="auto">
            <a:xfrm>
              <a:off x="3201" y="2507"/>
              <a:ext cx="242" cy="288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2E1FE9"/>
                  </a:solidFill>
                  <a:effectLst/>
                  <a:ea typeface="楷体_GB2312" charset="0"/>
                  <a:cs typeface="楷体_GB2312" charset="0"/>
                </a:rPr>
                <a:t>B</a:t>
              </a:r>
            </a:p>
          </p:txBody>
        </p:sp>
        <p:sp>
          <p:nvSpPr>
            <p:cNvPr id="36924" name="Text Box 120"/>
            <p:cNvSpPr txBox="1">
              <a:spLocks noChangeArrowheads="1"/>
            </p:cNvSpPr>
            <p:nvPr/>
          </p:nvSpPr>
          <p:spPr bwMode="auto">
            <a:xfrm>
              <a:off x="4537" y="2481"/>
              <a:ext cx="240" cy="287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2E1FE9"/>
                  </a:solidFill>
                  <a:effectLst/>
                  <a:ea typeface="楷体_GB2312" charset="0"/>
                  <a:cs typeface="楷体_GB2312" charset="0"/>
                </a:rPr>
                <a:t>C</a:t>
              </a:r>
            </a:p>
          </p:txBody>
        </p:sp>
        <p:sp>
          <p:nvSpPr>
            <p:cNvPr id="92281" name="Line 121"/>
            <p:cNvSpPr>
              <a:spLocks noChangeShapeType="1"/>
            </p:cNvSpPr>
            <p:nvPr/>
          </p:nvSpPr>
          <p:spPr bwMode="auto">
            <a:xfrm flipV="1">
              <a:off x="3318" y="2756"/>
              <a:ext cx="0" cy="4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926" name="Text Box 122" descr="新闻纸"/>
            <p:cNvSpPr txBox="1">
              <a:spLocks noChangeArrowheads="1"/>
            </p:cNvSpPr>
            <p:nvPr/>
          </p:nvSpPr>
          <p:spPr bwMode="auto">
            <a:xfrm>
              <a:off x="2914" y="2741"/>
              <a:ext cx="323" cy="287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  <a:effectLst/>
                  <a:latin typeface="宋体" panose="02010600030101010101" pitchFamily="2" charset="-122"/>
                </a:rPr>
                <a:t>+</a:t>
              </a:r>
            </a:p>
          </p:txBody>
        </p:sp>
        <p:sp>
          <p:nvSpPr>
            <p:cNvPr id="36927" name="Text Box 123" descr="新闻纸"/>
            <p:cNvSpPr txBox="1">
              <a:spLocks noChangeArrowheads="1"/>
            </p:cNvSpPr>
            <p:nvPr/>
          </p:nvSpPr>
          <p:spPr bwMode="auto">
            <a:xfrm>
              <a:off x="2904" y="3664"/>
              <a:ext cx="322" cy="288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  <a:effectLst/>
                  <a:latin typeface="宋体" panose="02010600030101010101" pitchFamily="2" charset="-122"/>
                </a:rPr>
                <a:t>-</a:t>
              </a:r>
            </a:p>
          </p:txBody>
        </p:sp>
        <p:sp>
          <p:nvSpPr>
            <p:cNvPr id="92284" name="Rectangle 124"/>
            <p:cNvSpPr>
              <a:spLocks noChangeArrowheads="1"/>
            </p:cNvSpPr>
            <p:nvPr/>
          </p:nvSpPr>
          <p:spPr bwMode="auto">
            <a:xfrm>
              <a:off x="3269" y="3167"/>
              <a:ext cx="99" cy="27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929" name="Rectangle 125" descr="新闻纸"/>
            <p:cNvSpPr>
              <a:spLocks noChangeArrowheads="1"/>
            </p:cNvSpPr>
            <p:nvPr/>
          </p:nvSpPr>
          <p:spPr bwMode="auto">
            <a:xfrm>
              <a:off x="5292" y="2791"/>
              <a:ext cx="226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  <a:effectLst/>
                  <a:latin typeface="宋体" panose="02010600030101010101" pitchFamily="2" charset="-122"/>
                </a:rPr>
                <a:t>+</a:t>
              </a:r>
            </a:p>
          </p:txBody>
        </p:sp>
        <p:sp>
          <p:nvSpPr>
            <p:cNvPr id="36930" name="Rectangle 126" descr="新闻纸"/>
            <p:cNvSpPr>
              <a:spLocks noChangeArrowheads="1"/>
            </p:cNvSpPr>
            <p:nvPr/>
          </p:nvSpPr>
          <p:spPr bwMode="auto">
            <a:xfrm>
              <a:off x="5292" y="3485"/>
              <a:ext cx="226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  <a:effectLst/>
                  <a:latin typeface="宋体" panose="02010600030101010101" pitchFamily="2" charset="-122"/>
                </a:rPr>
                <a:t>-</a:t>
              </a:r>
            </a:p>
          </p:txBody>
        </p:sp>
        <p:grpSp>
          <p:nvGrpSpPr>
            <p:cNvPr id="36931" name="Group 127"/>
            <p:cNvGrpSpPr/>
            <p:nvPr/>
          </p:nvGrpSpPr>
          <p:grpSpPr bwMode="auto">
            <a:xfrm>
              <a:off x="4260" y="3892"/>
              <a:ext cx="197" cy="140"/>
              <a:chOff x="6645" y="4036"/>
              <a:chExt cx="198" cy="188"/>
            </a:xfrm>
          </p:grpSpPr>
          <p:sp>
            <p:nvSpPr>
              <p:cNvPr id="92288" name="Line 128"/>
              <p:cNvSpPr>
                <a:spLocks noChangeShapeType="1"/>
              </p:cNvSpPr>
              <p:nvPr/>
            </p:nvSpPr>
            <p:spPr bwMode="auto">
              <a:xfrm>
                <a:off x="6724" y="4036"/>
                <a:ext cx="0" cy="1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2289" name="Line 129"/>
              <p:cNvSpPr>
                <a:spLocks noChangeShapeType="1"/>
              </p:cNvSpPr>
              <p:nvPr/>
            </p:nvSpPr>
            <p:spPr bwMode="auto">
              <a:xfrm>
                <a:off x="6645" y="4224"/>
                <a:ext cx="19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92290" name="Line 130"/>
            <p:cNvSpPr>
              <a:spLocks noChangeShapeType="1"/>
            </p:cNvSpPr>
            <p:nvPr/>
          </p:nvSpPr>
          <p:spPr bwMode="auto">
            <a:xfrm flipH="1" flipV="1">
              <a:off x="5242" y="3445"/>
              <a:ext cx="0" cy="4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291" name="Line 131"/>
            <p:cNvSpPr>
              <a:spLocks noChangeShapeType="1"/>
            </p:cNvSpPr>
            <p:nvPr/>
          </p:nvSpPr>
          <p:spPr bwMode="auto">
            <a:xfrm flipV="1">
              <a:off x="4809" y="3474"/>
              <a:ext cx="0" cy="43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292" name="Line 132"/>
            <p:cNvSpPr>
              <a:spLocks noChangeShapeType="1"/>
            </p:cNvSpPr>
            <p:nvPr/>
          </p:nvSpPr>
          <p:spPr bwMode="auto">
            <a:xfrm flipV="1">
              <a:off x="3738" y="3474"/>
              <a:ext cx="0" cy="43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293" name="Line 133"/>
            <p:cNvSpPr>
              <a:spLocks noChangeShapeType="1"/>
            </p:cNvSpPr>
            <p:nvPr/>
          </p:nvSpPr>
          <p:spPr bwMode="auto">
            <a:xfrm flipV="1">
              <a:off x="3318" y="3437"/>
              <a:ext cx="0" cy="4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294" name="Line 134"/>
            <p:cNvSpPr>
              <a:spLocks noChangeShapeType="1"/>
            </p:cNvSpPr>
            <p:nvPr/>
          </p:nvSpPr>
          <p:spPr bwMode="auto">
            <a:xfrm flipH="1" flipV="1">
              <a:off x="4334" y="3473"/>
              <a:ext cx="3" cy="41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295" name="Line 135"/>
            <p:cNvSpPr>
              <a:spLocks noChangeShapeType="1"/>
            </p:cNvSpPr>
            <p:nvPr/>
          </p:nvSpPr>
          <p:spPr bwMode="auto">
            <a:xfrm flipH="1">
              <a:off x="2790" y="3222"/>
              <a:ext cx="0" cy="70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296" name="Rectangle 136"/>
            <p:cNvSpPr>
              <a:spLocks noChangeArrowheads="1"/>
            </p:cNvSpPr>
            <p:nvPr/>
          </p:nvSpPr>
          <p:spPr bwMode="auto">
            <a:xfrm>
              <a:off x="2751" y="2976"/>
              <a:ext cx="90" cy="25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297" name="Line 137"/>
            <p:cNvSpPr>
              <a:spLocks noChangeShapeType="1"/>
            </p:cNvSpPr>
            <p:nvPr/>
          </p:nvSpPr>
          <p:spPr bwMode="auto">
            <a:xfrm flipH="1">
              <a:off x="2790" y="2761"/>
              <a:ext cx="0" cy="219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298" name="Oval 138"/>
            <p:cNvSpPr>
              <a:spLocks noChangeArrowheads="1"/>
            </p:cNvSpPr>
            <p:nvPr/>
          </p:nvSpPr>
          <p:spPr bwMode="auto">
            <a:xfrm>
              <a:off x="2681" y="3512"/>
              <a:ext cx="208" cy="207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941" name="Rectangle 139" descr="新闻纸"/>
            <p:cNvSpPr>
              <a:spLocks noChangeArrowheads="1"/>
            </p:cNvSpPr>
            <p:nvPr/>
          </p:nvSpPr>
          <p:spPr bwMode="auto">
            <a:xfrm>
              <a:off x="2558" y="3274"/>
              <a:ext cx="243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effectLst/>
                  <a:latin typeface="宋体" panose="02010600030101010101" pitchFamily="2" charset="-122"/>
                </a:rPr>
                <a:t>+</a:t>
              </a:r>
            </a:p>
          </p:txBody>
        </p:sp>
        <p:sp>
          <p:nvSpPr>
            <p:cNvPr id="36942" name="Rectangle 140"/>
            <p:cNvSpPr>
              <a:spLocks noChangeArrowheads="1"/>
            </p:cNvSpPr>
            <p:nvPr/>
          </p:nvSpPr>
          <p:spPr bwMode="auto">
            <a:xfrm>
              <a:off x="2548" y="3591"/>
              <a:ext cx="245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800" b="1">
                  <a:solidFill>
                    <a:srgbClr val="FF0000"/>
                  </a:solidFill>
                  <a:effectLst/>
                  <a:latin typeface="宋体" panose="02010600030101010101" pitchFamily="2" charset="-122"/>
                </a:rPr>
                <a:t>-</a:t>
              </a:r>
            </a:p>
          </p:txBody>
        </p:sp>
        <p:sp>
          <p:nvSpPr>
            <p:cNvPr id="36943" name="Text Box 141"/>
            <p:cNvSpPr txBox="1">
              <a:spLocks noChangeArrowheads="1"/>
            </p:cNvSpPr>
            <p:nvPr/>
          </p:nvSpPr>
          <p:spPr bwMode="auto">
            <a:xfrm>
              <a:off x="2383" y="2932"/>
              <a:ext cx="458" cy="288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>
                  <a:effectLst/>
                  <a:ea typeface="楷体_GB2312" charset="0"/>
                  <a:cs typeface="楷体_GB2312" charset="0"/>
                </a:rPr>
                <a:t>R</a:t>
              </a:r>
              <a:r>
                <a:rPr lang="en-US" altLang="zh-CN" b="1" baseline="-25000">
                  <a:effectLst/>
                  <a:ea typeface="楷体_GB2312" charset="0"/>
                  <a:cs typeface="楷体_GB2312" charset="0"/>
                </a:rPr>
                <a:t>S</a:t>
              </a:r>
              <a:endParaRPr lang="en-US" altLang="zh-CN" b="1">
                <a:effectLst/>
                <a:ea typeface="楷体_GB2312" charset="0"/>
                <a:cs typeface="楷体_GB2312" charset="0"/>
              </a:endParaRPr>
            </a:p>
          </p:txBody>
        </p:sp>
        <p:sp>
          <p:nvSpPr>
            <p:cNvPr id="92302" name="Oval 142"/>
            <p:cNvSpPr>
              <a:spLocks noChangeArrowheads="1"/>
            </p:cNvSpPr>
            <p:nvPr/>
          </p:nvSpPr>
          <p:spPr bwMode="auto">
            <a:xfrm>
              <a:off x="4306" y="3872"/>
              <a:ext cx="60" cy="6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2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303" name="Line 143"/>
            <p:cNvSpPr>
              <a:spLocks noChangeShapeType="1"/>
            </p:cNvSpPr>
            <p:nvPr/>
          </p:nvSpPr>
          <p:spPr bwMode="auto">
            <a:xfrm flipV="1">
              <a:off x="2785" y="2699"/>
              <a:ext cx="30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sm" len="med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92220" name="Text Box 60"/>
          <p:cNvSpPr txBox="1">
            <a:spLocks noChangeArrowheads="1"/>
          </p:cNvSpPr>
          <p:nvPr/>
        </p:nvSpPr>
        <p:spPr bwMode="auto">
          <a:xfrm>
            <a:off x="5334000" y="1752600"/>
            <a:ext cx="3810000" cy="2054225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lIns="90000" tIns="46800" rIns="90000" bIns="46800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</a:pPr>
            <a:r>
              <a:rPr lang="zh-CN" altLang="en-US" sz="2800" b="1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共射极放大电路特点：</a:t>
            </a:r>
            <a:r>
              <a:rPr lang="zh-CN" altLang="en-US" sz="2800" b="1">
                <a:solidFill>
                  <a:schemeClr val="hlink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 </a:t>
            </a:r>
          </a:p>
          <a:p>
            <a:pPr eaLnBrk="1" hangingPunct="1">
              <a:lnSpc>
                <a:spcPct val="115000"/>
              </a:lnSpc>
            </a:pPr>
            <a:r>
              <a:rPr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1. </a:t>
            </a: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放大倍数高</a:t>
            </a:r>
            <a:r>
              <a:rPr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;</a:t>
            </a:r>
          </a:p>
          <a:p>
            <a:pPr eaLnBrk="1" hangingPunct="1">
              <a:lnSpc>
                <a:spcPct val="115000"/>
              </a:lnSpc>
            </a:pPr>
            <a:r>
              <a:rPr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2. </a:t>
            </a: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输入电阻低</a:t>
            </a:r>
            <a:r>
              <a:rPr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;</a:t>
            </a:r>
          </a:p>
          <a:p>
            <a:pPr eaLnBrk="1" hangingPunct="1">
              <a:lnSpc>
                <a:spcPct val="115000"/>
              </a:lnSpc>
            </a:pPr>
            <a:r>
              <a:rPr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3. </a:t>
            </a: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输出电阻高</a:t>
            </a:r>
            <a:r>
              <a:rPr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.</a:t>
            </a:r>
          </a:p>
        </p:txBody>
      </p:sp>
      <p:graphicFrame>
        <p:nvGraphicFramePr>
          <p:cNvPr id="92221" name="Object 61"/>
          <p:cNvGraphicFramePr>
            <a:graphicFrameLocks noChangeAspect="1"/>
          </p:cNvGraphicFramePr>
          <p:nvPr/>
        </p:nvGraphicFramePr>
        <p:xfrm>
          <a:off x="5881688" y="5099050"/>
          <a:ext cx="2119312" cy="1154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1" name="Equation" r:id="rId17" imgW="1054100" imgH="546100" progId="Equation.3">
                  <p:embed/>
                </p:oleObj>
              </mc:Choice>
              <mc:Fallback>
                <p:oleObj name="Equation" r:id="rId17" imgW="1054100" imgH="546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1688" y="5099050"/>
                        <a:ext cx="2119312" cy="1154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22" name="Rectangle 62" descr="新闻纸"/>
          <p:cNvSpPr>
            <a:spLocks noChangeArrowheads="1"/>
          </p:cNvSpPr>
          <p:nvPr/>
        </p:nvSpPr>
        <p:spPr bwMode="auto">
          <a:xfrm>
            <a:off x="728663" y="762000"/>
            <a:ext cx="3636962" cy="2667000"/>
          </a:xfrm>
          <a:prstGeom prst="rect">
            <a:avLst/>
          </a:prstGeom>
          <a:noFill/>
          <a:ln w="38100">
            <a:solidFill>
              <a:srgbClr val="006600"/>
            </a:solidFill>
            <a:prstDash val="dash"/>
            <a:miter lim="800000"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zh-CN" altLang="en-US"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870" name="Text Box 63"/>
          <p:cNvSpPr txBox="1">
            <a:spLocks noChangeArrowheads="1"/>
          </p:cNvSpPr>
          <p:nvPr/>
        </p:nvSpPr>
        <p:spPr bwMode="auto">
          <a:xfrm>
            <a:off x="233363" y="298450"/>
            <a:ext cx="985837" cy="5191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CC0000"/>
                </a:solidFill>
                <a:effectLst/>
                <a:ea typeface="楷体_GB2312" charset="0"/>
                <a:cs typeface="楷体_GB2312" charset="0"/>
              </a:rPr>
              <a:t>例</a:t>
            </a:r>
            <a:r>
              <a:rPr lang="en-US" altLang="zh-CN" sz="2800" b="1">
                <a:solidFill>
                  <a:srgbClr val="CC0000"/>
                </a:solidFill>
                <a:effectLst/>
                <a:ea typeface="楷体_GB2312" charset="0"/>
                <a:cs typeface="楷体_GB2312" charset="0"/>
              </a:rPr>
              <a:t>3</a:t>
            </a:r>
            <a:r>
              <a:rPr lang="zh-CN" altLang="en-US" sz="2800" b="1">
                <a:solidFill>
                  <a:srgbClr val="CC0000"/>
                </a:solidFill>
                <a:effectLst/>
                <a:ea typeface="楷体_GB2312" charset="0"/>
                <a:cs typeface="楷体_GB2312" charset="0"/>
              </a:rPr>
              <a:t>：</a:t>
            </a:r>
          </a:p>
        </p:txBody>
      </p:sp>
      <p:sp>
        <p:nvSpPr>
          <p:cNvPr id="92224" name="Text Box 64"/>
          <p:cNvSpPr txBox="1">
            <a:spLocks noChangeArrowheads="1"/>
          </p:cNvSpPr>
          <p:nvPr/>
        </p:nvSpPr>
        <p:spPr bwMode="auto">
          <a:xfrm>
            <a:off x="703263" y="3508375"/>
            <a:ext cx="3429000" cy="1031875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zh-CN" altLang="en-US" sz="2800" b="1">
                <a:solidFill>
                  <a:srgbClr val="CC0000"/>
                </a:solidFill>
                <a:effectLst/>
                <a:latin typeface="宋体" panose="02010600030101010101" pitchFamily="2" charset="-122"/>
              </a:rPr>
              <a:t>求</a:t>
            </a:r>
            <a:r>
              <a:rPr lang="en-US" altLang="zh-CN" sz="2800" b="1" i="1">
                <a:solidFill>
                  <a:srgbClr val="CC0000"/>
                </a:solidFill>
                <a:effectLst/>
              </a:rPr>
              <a:t>r</a:t>
            </a:r>
            <a:r>
              <a:rPr lang="en-US" altLang="zh-CN" sz="2800" b="1" baseline="-25000">
                <a:solidFill>
                  <a:srgbClr val="CC0000"/>
                </a:solidFill>
                <a:effectLst/>
              </a:rPr>
              <a:t>o</a:t>
            </a:r>
            <a:r>
              <a:rPr lang="zh-CN" altLang="en-US" sz="2800" b="1">
                <a:solidFill>
                  <a:srgbClr val="CC0000"/>
                </a:solidFill>
                <a:effectLst/>
                <a:latin typeface="宋体" panose="02010600030101010101" pitchFamily="2" charset="-122"/>
              </a:rPr>
              <a:t>的步骤：</a:t>
            </a:r>
            <a:endParaRPr lang="zh-CN" altLang="en-US" sz="2800" b="1">
              <a:solidFill>
                <a:srgbClr val="0000FF"/>
              </a:solidFill>
              <a:effectLst/>
              <a:latin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CN" sz="2800" b="1">
                <a:effectLst/>
              </a:rPr>
              <a:t>1)</a:t>
            </a:r>
            <a:r>
              <a:rPr lang="en-US" altLang="zh-CN" sz="2800" b="1">
                <a:effectLst/>
                <a:latin typeface="宋体" panose="02010600030101010101" pitchFamily="2" charset="-122"/>
              </a:rPr>
              <a:t> </a:t>
            </a:r>
            <a:r>
              <a:rPr lang="zh-CN" altLang="en-US" sz="2800" b="1">
                <a:effectLst/>
                <a:latin typeface="宋体" panose="02010600030101010101" pitchFamily="2" charset="-122"/>
              </a:rPr>
              <a:t>断开负载</a:t>
            </a:r>
            <a:r>
              <a:rPr lang="en-US" altLang="zh-CN" sz="2800" b="1" i="1">
                <a:effectLst/>
              </a:rPr>
              <a:t>R</a:t>
            </a:r>
            <a:r>
              <a:rPr lang="en-US" altLang="zh-CN" sz="2800" b="1" baseline="-25000">
                <a:effectLst/>
              </a:rPr>
              <a:t>L</a:t>
            </a:r>
          </a:p>
        </p:txBody>
      </p:sp>
      <p:grpSp>
        <p:nvGrpSpPr>
          <p:cNvPr id="5" name="Group 66"/>
          <p:cNvGrpSpPr/>
          <p:nvPr/>
        </p:nvGrpSpPr>
        <p:grpSpPr bwMode="auto">
          <a:xfrm>
            <a:off x="693738" y="4967288"/>
            <a:ext cx="2506662" cy="595312"/>
            <a:chOff x="471" y="3081"/>
            <a:chExt cx="1579" cy="375"/>
          </a:xfrm>
        </p:grpSpPr>
        <p:graphicFrame>
          <p:nvGraphicFramePr>
            <p:cNvPr id="36894" name="Object 67"/>
            <p:cNvGraphicFramePr>
              <a:graphicFrameLocks noChangeAspect="1"/>
            </p:cNvGraphicFramePr>
            <p:nvPr/>
          </p:nvGraphicFramePr>
          <p:xfrm>
            <a:off x="1728" y="3120"/>
            <a:ext cx="322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82" name="Equation" r:id="rId19" imgW="203200" imgH="254000" progId="Equation.3">
                    <p:embed/>
                  </p:oleObj>
                </mc:Choice>
                <mc:Fallback>
                  <p:oleObj name="Equation" r:id="rId19" imgW="203200" imgH="254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8" y="3120"/>
                          <a:ext cx="322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895" name="Rectangle 68"/>
            <p:cNvSpPr>
              <a:spLocks noChangeArrowheads="1"/>
            </p:cNvSpPr>
            <p:nvPr/>
          </p:nvSpPr>
          <p:spPr bwMode="auto">
            <a:xfrm>
              <a:off x="471" y="3081"/>
              <a:ext cx="1257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20000"/>
                </a:spcBef>
              </a:pPr>
              <a:r>
                <a:rPr lang="en-US" altLang="zh-CN" sz="2800" b="1">
                  <a:effectLst/>
                  <a:latin typeface="Times New Roman" panose="02020603050405020304" charset="0"/>
                </a:rPr>
                <a:t>3) </a:t>
              </a:r>
              <a:r>
                <a:rPr lang="zh-CN" altLang="en-US" sz="2800" b="1">
                  <a:effectLst/>
                  <a:latin typeface="宋体" panose="02010600030101010101" pitchFamily="2" charset="-122"/>
                </a:rPr>
                <a:t>外加电压</a:t>
              </a:r>
              <a:endParaRPr lang="zh-CN" altLang="en-US" sz="2800" b="1" i="1" baseline="-25000">
                <a:effectLst/>
                <a:latin typeface="宋体" panose="02010600030101010101" pitchFamily="2" charset="-122"/>
              </a:endParaRPr>
            </a:p>
          </p:txBody>
        </p:sp>
      </p:grpSp>
      <p:grpSp>
        <p:nvGrpSpPr>
          <p:cNvPr id="6" name="Group 69"/>
          <p:cNvGrpSpPr/>
          <p:nvPr/>
        </p:nvGrpSpPr>
        <p:grpSpPr bwMode="auto">
          <a:xfrm>
            <a:off x="685800" y="5486400"/>
            <a:ext cx="1252538" cy="579438"/>
            <a:chOff x="432" y="3379"/>
            <a:chExt cx="789" cy="365"/>
          </a:xfrm>
        </p:grpSpPr>
        <p:graphicFrame>
          <p:nvGraphicFramePr>
            <p:cNvPr id="36892" name="Object 70"/>
            <p:cNvGraphicFramePr>
              <a:graphicFrameLocks noChangeAspect="1"/>
            </p:cNvGraphicFramePr>
            <p:nvPr/>
          </p:nvGraphicFramePr>
          <p:xfrm>
            <a:off x="960" y="3408"/>
            <a:ext cx="261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83" name="Equation" r:id="rId21" imgW="152400" imgH="254000" progId="Equation.3">
                    <p:embed/>
                  </p:oleObj>
                </mc:Choice>
                <mc:Fallback>
                  <p:oleObj name="Equation" r:id="rId21" imgW="152400" imgH="254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3408"/>
                          <a:ext cx="261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893" name="Rectangle 71"/>
            <p:cNvSpPr>
              <a:spLocks noChangeArrowheads="1"/>
            </p:cNvSpPr>
            <p:nvPr/>
          </p:nvSpPr>
          <p:spPr bwMode="auto">
            <a:xfrm>
              <a:off x="432" y="3379"/>
              <a:ext cx="582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20000"/>
                </a:spcBef>
              </a:pPr>
              <a:r>
                <a:rPr lang="en-US" altLang="zh-CN" sz="2800" b="1">
                  <a:effectLst/>
                  <a:latin typeface="Times New Roman" panose="02020603050405020304" charset="0"/>
                </a:rPr>
                <a:t>4) </a:t>
              </a:r>
              <a:r>
                <a:rPr lang="zh-CN" altLang="en-US" sz="2800" b="1">
                  <a:effectLst/>
                  <a:latin typeface="宋体" panose="02010600030101010101" pitchFamily="2" charset="-122"/>
                </a:rPr>
                <a:t>求</a:t>
              </a:r>
            </a:p>
          </p:txBody>
        </p:sp>
      </p:grpSp>
      <p:sp>
        <p:nvSpPr>
          <p:cNvPr id="92232" name="Rectangle 72"/>
          <p:cNvSpPr>
            <a:spLocks noChangeArrowheads="1"/>
          </p:cNvSpPr>
          <p:nvPr/>
        </p:nvSpPr>
        <p:spPr bwMode="auto">
          <a:xfrm>
            <a:off x="4419600" y="1541463"/>
            <a:ext cx="609600" cy="1162050"/>
          </a:xfrm>
          <a:prstGeom prst="rect">
            <a:avLst/>
          </a:prstGeom>
          <a:solidFill>
            <a:srgbClr val="F6FAE6"/>
          </a:solidFill>
          <a:ln w="38100">
            <a:noFill/>
            <a:miter lim="800000"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zh-CN" altLang="en-US"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7" name="Group 73"/>
          <p:cNvGrpSpPr/>
          <p:nvPr/>
        </p:nvGrpSpPr>
        <p:grpSpPr bwMode="auto">
          <a:xfrm>
            <a:off x="4419600" y="2851150"/>
            <a:ext cx="354013" cy="882650"/>
            <a:chOff x="2717" y="1440"/>
            <a:chExt cx="223" cy="556"/>
          </a:xfrm>
        </p:grpSpPr>
        <p:sp>
          <p:nvSpPr>
            <p:cNvPr id="92234" name="AutoShape 74"/>
            <p:cNvSpPr>
              <a:spLocks noChangeArrowheads="1"/>
            </p:cNvSpPr>
            <p:nvPr/>
          </p:nvSpPr>
          <p:spPr bwMode="auto">
            <a:xfrm flipH="1">
              <a:off x="2761" y="1440"/>
              <a:ext cx="179" cy="390"/>
            </a:xfrm>
            <a:custGeom>
              <a:avLst/>
              <a:gdLst>
                <a:gd name="G0" fmla="+- 15126 0 0"/>
                <a:gd name="G1" fmla="+- 2912 0 0"/>
                <a:gd name="G2" fmla="+- 12158 0 2912"/>
                <a:gd name="G3" fmla="+- G2 0 2912"/>
                <a:gd name="G4" fmla="*/ G3 32768 32059"/>
                <a:gd name="G5" fmla="*/ G4 1 2"/>
                <a:gd name="G6" fmla="+- 21600 0 15126"/>
                <a:gd name="G7" fmla="*/ G6 2912 6079"/>
                <a:gd name="G8" fmla="+- G7 15126 0"/>
                <a:gd name="T0" fmla="*/ 15126 w 21600"/>
                <a:gd name="T1" fmla="*/ 0 h 21600"/>
                <a:gd name="T2" fmla="*/ 15126 w 21600"/>
                <a:gd name="T3" fmla="*/ 12158 h 21600"/>
                <a:gd name="T4" fmla="*/ 3237 w 21600"/>
                <a:gd name="T5" fmla="*/ 21600 h 21600"/>
                <a:gd name="T6" fmla="*/ 21600 w 21600"/>
                <a:gd name="T7" fmla="*/ 6079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G1 h 21600"/>
                <a:gd name="T14" fmla="*/ G8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close/>
                </a:path>
              </a:pathLst>
            </a:custGeom>
            <a:gradFill rotWithShape="0">
              <a:gsLst>
                <a:gs pos="0">
                  <a:srgbClr val="FFFF00"/>
                </a:gs>
                <a:gs pos="100000">
                  <a:srgbClr val="FF0000"/>
                </a:gs>
              </a:gsLst>
              <a:lin ang="18900000" scaled="1"/>
            </a:gradFill>
            <a:ln w="38100">
              <a:solidFill>
                <a:srgbClr val="FF0000"/>
              </a:solidFill>
              <a:miter lim="800000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36891" name="Object 75"/>
            <p:cNvGraphicFramePr>
              <a:graphicFrameLocks noChangeAspect="1"/>
            </p:cNvGraphicFramePr>
            <p:nvPr/>
          </p:nvGraphicFramePr>
          <p:xfrm>
            <a:off x="2717" y="1657"/>
            <a:ext cx="209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84" name="Equation" r:id="rId23" imgW="127000" imgH="241300" progId="Equation.3">
                    <p:embed/>
                  </p:oleObj>
                </mc:Choice>
                <mc:Fallback>
                  <p:oleObj name="Equation" r:id="rId23" imgW="127000" imgH="2413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17" y="1657"/>
                          <a:ext cx="209" cy="3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2236" name="Rectangle 76"/>
          <p:cNvSpPr>
            <a:spLocks noChangeArrowheads="1"/>
          </p:cNvSpPr>
          <p:nvPr/>
        </p:nvSpPr>
        <p:spPr bwMode="auto">
          <a:xfrm>
            <a:off x="752475" y="2106613"/>
            <a:ext cx="679450" cy="784225"/>
          </a:xfrm>
          <a:prstGeom prst="rect">
            <a:avLst/>
          </a:prstGeom>
          <a:solidFill>
            <a:srgbClr val="F6FAE6"/>
          </a:solidFill>
          <a:ln w="38100">
            <a:noFill/>
            <a:miter lim="800000"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zh-CN" altLang="en-US"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237" name="Line 77"/>
          <p:cNvSpPr>
            <a:spLocks noChangeShapeType="1"/>
          </p:cNvSpPr>
          <p:nvPr/>
        </p:nvSpPr>
        <p:spPr bwMode="auto">
          <a:xfrm>
            <a:off x="1244600" y="2068513"/>
            <a:ext cx="0" cy="903287"/>
          </a:xfrm>
          <a:prstGeom prst="line">
            <a:avLst/>
          </a:prstGeom>
          <a:noFill/>
          <a:ln w="38100">
            <a:solidFill>
              <a:srgbClr val="2E1FE9"/>
            </a:solidFill>
            <a:round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zh-CN" altLang="en-US"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238" name="AutoShape 78"/>
          <p:cNvSpPr>
            <a:spLocks noChangeArrowheads="1"/>
          </p:cNvSpPr>
          <p:nvPr/>
        </p:nvSpPr>
        <p:spPr bwMode="auto">
          <a:xfrm>
            <a:off x="5334000" y="990600"/>
            <a:ext cx="1076325" cy="592138"/>
          </a:xfrm>
          <a:prstGeom prst="wedgeRoundRectCallout">
            <a:avLst>
              <a:gd name="adj1" fmla="val -55458"/>
              <a:gd name="adj2" fmla="val 120778"/>
              <a:gd name="adj3" fmla="val 16667"/>
            </a:avLst>
          </a:prstGeom>
          <a:noFill/>
          <a:ln w="38100">
            <a:solidFill>
              <a:srgbClr val="006600"/>
            </a:solidFill>
            <a:miter lim="800000"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r>
              <a:rPr lang="zh-CN" altLang="en-US" sz="2800" b="1">
                <a:solidFill>
                  <a:srgbClr val="FF0000"/>
                </a:solidFill>
                <a:effectLst/>
                <a:latin typeface="Times New Roman" panose="02020603050405020304" charset="0"/>
                <a:ea typeface="楷体_GB2312" charset="0"/>
                <a:cs typeface="楷体_GB2312" charset="0"/>
              </a:rPr>
              <a:t>外加</a:t>
            </a:r>
          </a:p>
        </p:txBody>
      </p:sp>
      <p:grpSp>
        <p:nvGrpSpPr>
          <p:cNvPr id="8" name="Group 144"/>
          <p:cNvGrpSpPr/>
          <p:nvPr/>
        </p:nvGrpSpPr>
        <p:grpSpPr bwMode="auto">
          <a:xfrm>
            <a:off x="4389438" y="723900"/>
            <a:ext cx="444500" cy="488950"/>
            <a:chOff x="2765" y="456"/>
            <a:chExt cx="280" cy="308"/>
          </a:xfrm>
        </p:grpSpPr>
        <p:sp>
          <p:nvSpPr>
            <p:cNvPr id="92240" name="Line 80"/>
            <p:cNvSpPr>
              <a:spLocks noChangeShapeType="1"/>
            </p:cNvSpPr>
            <p:nvPr/>
          </p:nvSpPr>
          <p:spPr bwMode="auto">
            <a:xfrm flipH="1">
              <a:off x="2765" y="749"/>
              <a:ext cx="28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sm" len="med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36889" name="Object 81"/>
            <p:cNvGraphicFramePr>
              <a:graphicFrameLocks noChangeAspect="1"/>
            </p:cNvGraphicFramePr>
            <p:nvPr/>
          </p:nvGraphicFramePr>
          <p:xfrm>
            <a:off x="2844" y="456"/>
            <a:ext cx="162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85" name="Equation" r:id="rId25" imgW="152400" imgH="254000" progId="Equation.3">
                    <p:embed/>
                  </p:oleObj>
                </mc:Choice>
                <mc:Fallback>
                  <p:oleObj name="Equation" r:id="rId25" imgW="152400" imgH="254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4" y="456"/>
                          <a:ext cx="162" cy="3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2242" name="Object 82"/>
          <p:cNvGraphicFramePr>
            <a:graphicFrameLocks noChangeAspect="1"/>
          </p:cNvGraphicFramePr>
          <p:nvPr/>
        </p:nvGraphicFramePr>
        <p:xfrm>
          <a:off x="3994150" y="3890963"/>
          <a:ext cx="1949450" cy="665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6" name="Equation" r:id="rId27" imgW="1016000" imgH="279400" progId="Equation.3">
                  <p:embed/>
                </p:oleObj>
              </mc:Choice>
              <mc:Fallback>
                <p:oleObj name="Equation" r:id="rId27" imgW="1016000" imgH="279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4150" y="3890963"/>
                        <a:ext cx="1949450" cy="665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43" name="Object 83"/>
          <p:cNvGraphicFramePr>
            <a:graphicFrameLocks noChangeAspect="1"/>
          </p:cNvGraphicFramePr>
          <p:nvPr/>
        </p:nvGraphicFramePr>
        <p:xfrm>
          <a:off x="3919538" y="4572000"/>
          <a:ext cx="1566862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7" name="Equation" r:id="rId29" imgW="901700" imgH="254000" progId="Equation.3">
                  <p:embed/>
                </p:oleObj>
              </mc:Choice>
              <mc:Fallback>
                <p:oleObj name="Equation" r:id="rId29" imgW="9017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9538" y="4572000"/>
                        <a:ext cx="1566862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44" name="Object 84"/>
          <p:cNvGraphicFramePr>
            <a:graphicFrameLocks noChangeAspect="1"/>
          </p:cNvGraphicFramePr>
          <p:nvPr/>
        </p:nvGraphicFramePr>
        <p:xfrm>
          <a:off x="3962400" y="5189538"/>
          <a:ext cx="1450975" cy="113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8" name="Equation" r:id="rId31" imgW="787400" imgH="546100" progId="Equation.3">
                  <p:embed/>
                </p:oleObj>
              </mc:Choice>
              <mc:Fallback>
                <p:oleObj name="Equation" r:id="rId31" imgW="787400" imgH="546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5189538"/>
                        <a:ext cx="1450975" cy="1139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05" name="Object 145"/>
          <p:cNvGraphicFramePr>
            <a:graphicFrameLocks noChangeAspect="1"/>
          </p:cNvGraphicFramePr>
          <p:nvPr/>
        </p:nvGraphicFramePr>
        <p:xfrm>
          <a:off x="5410200" y="4610100"/>
          <a:ext cx="288766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9" name="Equation" r:id="rId33" imgW="1714500" imgH="254000" progId="Equation.3">
                  <p:embed/>
                </p:oleObj>
              </mc:Choice>
              <mc:Fallback>
                <p:oleObj name="Equation" r:id="rId33" imgW="17145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4610100"/>
                        <a:ext cx="2887663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149"/>
          <p:cNvGrpSpPr/>
          <p:nvPr/>
        </p:nvGrpSpPr>
        <p:grpSpPr bwMode="auto">
          <a:xfrm>
            <a:off x="304800" y="4518025"/>
            <a:ext cx="3429000" cy="587375"/>
            <a:chOff x="192" y="2776"/>
            <a:chExt cx="2160" cy="370"/>
          </a:xfrm>
        </p:grpSpPr>
        <p:sp>
          <p:nvSpPr>
            <p:cNvPr id="36885" name="Rectangle 65"/>
            <p:cNvSpPr>
              <a:spLocks noChangeArrowheads="1"/>
            </p:cNvSpPr>
            <p:nvPr/>
          </p:nvSpPr>
          <p:spPr bwMode="auto">
            <a:xfrm>
              <a:off x="192" y="2776"/>
              <a:ext cx="1863" cy="327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>
                <a:spcBef>
                  <a:spcPct val="20000"/>
                </a:spcBef>
              </a:pPr>
              <a:r>
                <a:rPr lang="en-US" altLang="zh-CN" sz="2800" b="1">
                  <a:effectLst/>
                  <a:latin typeface="Times New Roman" panose="02020603050405020304" charset="0"/>
                </a:rPr>
                <a:t>2) </a:t>
              </a:r>
              <a:r>
                <a:rPr lang="zh-CN" altLang="en-US" sz="2800" b="1">
                  <a:effectLst/>
                  <a:latin typeface="宋体" panose="02010600030101010101" pitchFamily="2" charset="-122"/>
                </a:rPr>
                <a:t>令     或</a:t>
              </a:r>
            </a:p>
          </p:txBody>
        </p:sp>
        <p:graphicFrame>
          <p:nvGraphicFramePr>
            <p:cNvPr id="36886" name="Object 146"/>
            <p:cNvGraphicFramePr>
              <a:graphicFrameLocks noChangeAspect="1"/>
            </p:cNvGraphicFramePr>
            <p:nvPr/>
          </p:nvGraphicFramePr>
          <p:xfrm>
            <a:off x="960" y="2784"/>
            <a:ext cx="576" cy="3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90" name="Equation" r:id="rId35" imgW="508000" imgH="241300" progId="Equation.3">
                    <p:embed/>
                  </p:oleObj>
                </mc:Choice>
                <mc:Fallback>
                  <p:oleObj name="Equation" r:id="rId35" imgW="508000" imgH="2413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2784"/>
                          <a:ext cx="576" cy="3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87" name="Object 147"/>
            <p:cNvGraphicFramePr>
              <a:graphicFrameLocks noChangeAspect="1"/>
            </p:cNvGraphicFramePr>
            <p:nvPr/>
          </p:nvGraphicFramePr>
          <p:xfrm>
            <a:off x="1728" y="2787"/>
            <a:ext cx="624" cy="3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91" name="公式" r:id="rId37" imgW="546100" imgH="254000" progId="Equation.3">
                    <p:embed/>
                  </p:oleObj>
                </mc:Choice>
                <mc:Fallback>
                  <p:oleObj name="公式" r:id="rId37" imgW="546100" imgH="254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8" y="2787"/>
                          <a:ext cx="624" cy="3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8423115"/>
      </p:ext>
    </p:extLst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22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22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2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22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8" dur="500"/>
                                        <p:tgtEl>
                                          <p:spTgt spid="92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8" dur="500"/>
                                        <p:tgtEl>
                                          <p:spTgt spid="92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2" dur="500"/>
                                        <p:tgtEl>
                                          <p:spTgt spid="92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92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92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92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92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92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7" dur="500"/>
                                        <p:tgtEl>
                                          <p:spTgt spid="92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92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20" grpId="0" bldLvl="0" animBg="1" autoUpdateAnimBg="0"/>
      <p:bldP spid="92222" grpId="0" animBg="1"/>
      <p:bldP spid="92224" grpId="0" build="p" autoUpdateAnimBg="0"/>
      <p:bldP spid="92232" grpId="0" animBg="1"/>
      <p:bldP spid="92236" grpId="0" animBg="1"/>
      <p:bldP spid="92238" grpId="0" animBg="1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90" name="Group 166"/>
          <p:cNvGrpSpPr/>
          <p:nvPr/>
        </p:nvGrpSpPr>
        <p:grpSpPr bwMode="auto">
          <a:xfrm>
            <a:off x="228600" y="762000"/>
            <a:ext cx="4219575" cy="3095625"/>
            <a:chOff x="222" y="480"/>
            <a:chExt cx="2658" cy="1950"/>
          </a:xfrm>
        </p:grpSpPr>
        <p:sp>
          <p:nvSpPr>
            <p:cNvPr id="93351" name="Line 167"/>
            <p:cNvSpPr>
              <a:spLocks noChangeShapeType="1"/>
            </p:cNvSpPr>
            <p:nvPr/>
          </p:nvSpPr>
          <p:spPr bwMode="auto">
            <a:xfrm flipV="1">
              <a:off x="597" y="2315"/>
              <a:ext cx="22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3352" name="Line 168"/>
            <p:cNvSpPr>
              <a:spLocks noChangeShapeType="1"/>
            </p:cNvSpPr>
            <p:nvPr/>
          </p:nvSpPr>
          <p:spPr bwMode="auto">
            <a:xfrm flipH="1" flipV="1">
              <a:off x="2027" y="855"/>
              <a:ext cx="0" cy="20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3353" name="Line 169"/>
            <p:cNvSpPr>
              <a:spLocks noChangeShapeType="1"/>
            </p:cNvSpPr>
            <p:nvPr/>
          </p:nvSpPr>
          <p:spPr bwMode="auto">
            <a:xfrm flipV="1">
              <a:off x="597" y="860"/>
              <a:ext cx="8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37924" name="Group 170"/>
            <p:cNvGrpSpPr/>
            <p:nvPr/>
          </p:nvGrpSpPr>
          <p:grpSpPr bwMode="auto">
            <a:xfrm>
              <a:off x="1913" y="1027"/>
              <a:ext cx="206" cy="290"/>
              <a:chOff x="4164" y="1968"/>
              <a:chExt cx="264" cy="420"/>
            </a:xfrm>
          </p:grpSpPr>
          <p:sp>
            <p:nvSpPr>
              <p:cNvPr id="93355" name="AutoShape 171"/>
              <p:cNvSpPr>
                <a:spLocks noChangeArrowheads="1"/>
              </p:cNvSpPr>
              <p:nvPr/>
            </p:nvSpPr>
            <p:spPr bwMode="auto">
              <a:xfrm>
                <a:off x="4164" y="1968"/>
                <a:ext cx="264" cy="420"/>
              </a:xfrm>
              <a:prstGeom prst="diamond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3356" name="Line 172"/>
              <p:cNvSpPr>
                <a:spLocks noChangeShapeType="1"/>
              </p:cNvSpPr>
              <p:nvPr/>
            </p:nvSpPr>
            <p:spPr bwMode="auto">
              <a:xfrm>
                <a:off x="4176" y="2184"/>
                <a:ext cx="25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93357" name="Rectangle 173"/>
            <p:cNvSpPr>
              <a:spLocks noChangeArrowheads="1"/>
            </p:cNvSpPr>
            <p:nvPr/>
          </p:nvSpPr>
          <p:spPr bwMode="auto">
            <a:xfrm>
              <a:off x="1436" y="1071"/>
              <a:ext cx="91" cy="25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3358" name="Line 174"/>
            <p:cNvSpPr>
              <a:spLocks noChangeShapeType="1"/>
            </p:cNvSpPr>
            <p:nvPr/>
          </p:nvSpPr>
          <p:spPr bwMode="auto">
            <a:xfrm>
              <a:off x="2019" y="843"/>
              <a:ext cx="86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927" name="Text Box 175"/>
            <p:cNvSpPr txBox="1">
              <a:spLocks noChangeArrowheads="1"/>
            </p:cNvSpPr>
            <p:nvPr/>
          </p:nvSpPr>
          <p:spPr bwMode="auto">
            <a:xfrm>
              <a:off x="1086" y="980"/>
              <a:ext cx="439" cy="327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>
                  <a:effectLst/>
                  <a:ea typeface="楷体_GB2312" charset="0"/>
                  <a:cs typeface="楷体_GB2312" charset="0"/>
                </a:rPr>
                <a:t>r</a:t>
              </a:r>
              <a:r>
                <a:rPr lang="en-US" altLang="zh-CN" b="1" baseline="-25000">
                  <a:effectLst/>
                  <a:ea typeface="楷体_GB2312" charset="0"/>
                  <a:cs typeface="楷体_GB2312" charset="0"/>
                </a:rPr>
                <a:t>be</a:t>
              </a:r>
              <a:endParaRPr lang="en-US" altLang="zh-CN" b="1">
                <a:effectLst/>
                <a:ea typeface="楷体_GB2312" charset="0"/>
                <a:cs typeface="楷体_GB2312" charset="0"/>
              </a:endParaRPr>
            </a:p>
          </p:txBody>
        </p:sp>
        <p:sp>
          <p:nvSpPr>
            <p:cNvPr id="93360" name="Line 176"/>
            <p:cNvSpPr>
              <a:spLocks noChangeShapeType="1"/>
            </p:cNvSpPr>
            <p:nvPr/>
          </p:nvSpPr>
          <p:spPr bwMode="auto">
            <a:xfrm>
              <a:off x="1873" y="1049"/>
              <a:ext cx="0" cy="28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sm" len="med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929" name="Text Box 177"/>
            <p:cNvSpPr txBox="1">
              <a:spLocks noChangeArrowheads="1"/>
            </p:cNvSpPr>
            <p:nvPr/>
          </p:nvSpPr>
          <p:spPr bwMode="auto">
            <a:xfrm>
              <a:off x="1050" y="1450"/>
              <a:ext cx="466" cy="288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>
                  <a:effectLst/>
                  <a:ea typeface="楷体_GB2312" charset="0"/>
                  <a:cs typeface="楷体_GB2312" charset="0"/>
                </a:rPr>
                <a:t>R</a:t>
              </a:r>
              <a:r>
                <a:rPr lang="en-US" altLang="zh-CN" b="1" baseline="-25000">
                  <a:effectLst/>
                  <a:ea typeface="楷体_GB2312" charset="0"/>
                  <a:cs typeface="楷体_GB2312" charset="0"/>
                </a:rPr>
                <a:t>B</a:t>
              </a:r>
              <a:endParaRPr lang="en-US" altLang="zh-CN" b="1">
                <a:effectLst/>
                <a:ea typeface="楷体_GB2312" charset="0"/>
                <a:cs typeface="楷体_GB2312" charset="0"/>
              </a:endParaRPr>
            </a:p>
          </p:txBody>
        </p:sp>
        <p:sp>
          <p:nvSpPr>
            <p:cNvPr id="93362" name="Line 178"/>
            <p:cNvSpPr>
              <a:spLocks noChangeShapeType="1"/>
            </p:cNvSpPr>
            <p:nvPr/>
          </p:nvSpPr>
          <p:spPr bwMode="auto">
            <a:xfrm flipV="1">
              <a:off x="2867" y="851"/>
              <a:ext cx="1" cy="147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931" name="Text Box 179"/>
            <p:cNvSpPr txBox="1">
              <a:spLocks noChangeArrowheads="1"/>
            </p:cNvSpPr>
            <p:nvPr/>
          </p:nvSpPr>
          <p:spPr bwMode="auto">
            <a:xfrm>
              <a:off x="1792" y="1875"/>
              <a:ext cx="508" cy="288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>
                  <a:effectLst/>
                  <a:ea typeface="楷体_GB2312" charset="0"/>
                  <a:cs typeface="楷体_GB2312" charset="0"/>
                </a:rPr>
                <a:t>R</a:t>
              </a:r>
              <a:r>
                <a:rPr lang="en-US" altLang="zh-CN" b="1" baseline="-25000">
                  <a:effectLst/>
                  <a:ea typeface="楷体_GB2312" charset="0"/>
                  <a:cs typeface="楷体_GB2312" charset="0"/>
                </a:rPr>
                <a:t>L</a:t>
              </a:r>
              <a:endParaRPr lang="en-US" altLang="zh-CN" b="1">
                <a:effectLst/>
                <a:ea typeface="楷体_GB2312" charset="0"/>
                <a:cs typeface="楷体_GB2312" charset="0"/>
              </a:endParaRPr>
            </a:p>
          </p:txBody>
        </p:sp>
        <p:sp>
          <p:nvSpPr>
            <p:cNvPr id="37932" name="Text Box 180"/>
            <p:cNvSpPr txBox="1">
              <a:spLocks noChangeArrowheads="1"/>
            </p:cNvSpPr>
            <p:nvPr/>
          </p:nvSpPr>
          <p:spPr bwMode="auto">
            <a:xfrm>
              <a:off x="1644" y="1225"/>
              <a:ext cx="224" cy="288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2E1FE9"/>
                  </a:solidFill>
                  <a:effectLst/>
                  <a:ea typeface="楷体_GB2312" charset="0"/>
                  <a:cs typeface="楷体_GB2312" charset="0"/>
                </a:rPr>
                <a:t>E</a:t>
              </a:r>
            </a:p>
          </p:txBody>
        </p:sp>
        <p:sp>
          <p:nvSpPr>
            <p:cNvPr id="37933" name="Text Box 181"/>
            <p:cNvSpPr txBox="1">
              <a:spLocks noChangeArrowheads="1"/>
            </p:cNvSpPr>
            <p:nvPr/>
          </p:nvSpPr>
          <p:spPr bwMode="auto">
            <a:xfrm>
              <a:off x="981" y="621"/>
              <a:ext cx="224" cy="288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2E1FE9"/>
                  </a:solidFill>
                  <a:effectLst/>
                  <a:ea typeface="楷体_GB2312" charset="0"/>
                  <a:cs typeface="楷体_GB2312" charset="0"/>
                </a:rPr>
                <a:t>B</a:t>
              </a:r>
            </a:p>
          </p:txBody>
        </p:sp>
        <p:sp>
          <p:nvSpPr>
            <p:cNvPr id="37934" name="Text Box 182"/>
            <p:cNvSpPr txBox="1">
              <a:spLocks noChangeArrowheads="1"/>
            </p:cNvSpPr>
            <p:nvPr/>
          </p:nvSpPr>
          <p:spPr bwMode="auto">
            <a:xfrm>
              <a:off x="2219" y="597"/>
              <a:ext cx="223" cy="288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2E1FE9"/>
                  </a:solidFill>
                  <a:effectLst/>
                  <a:ea typeface="楷体_GB2312" charset="0"/>
                  <a:cs typeface="楷体_GB2312" charset="0"/>
                </a:rPr>
                <a:t>C</a:t>
              </a:r>
            </a:p>
          </p:txBody>
        </p:sp>
        <p:sp>
          <p:nvSpPr>
            <p:cNvPr id="93367" name="Line 183"/>
            <p:cNvSpPr>
              <a:spLocks noChangeShapeType="1"/>
            </p:cNvSpPr>
            <p:nvPr/>
          </p:nvSpPr>
          <p:spPr bwMode="auto">
            <a:xfrm flipV="1">
              <a:off x="1080" y="863"/>
              <a:ext cx="0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936" name="Text Box 184" descr="新闻纸"/>
            <p:cNvSpPr txBox="1">
              <a:spLocks noChangeArrowheads="1"/>
            </p:cNvSpPr>
            <p:nvPr/>
          </p:nvSpPr>
          <p:spPr bwMode="auto">
            <a:xfrm>
              <a:off x="715" y="838"/>
              <a:ext cx="299" cy="288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  <a:effectLst/>
                  <a:latin typeface="宋体" panose="02010600030101010101" pitchFamily="2" charset="-122"/>
                </a:rPr>
                <a:t>+</a:t>
              </a:r>
            </a:p>
          </p:txBody>
        </p:sp>
        <p:sp>
          <p:nvSpPr>
            <p:cNvPr id="37937" name="Text Box 185" descr="新闻纸"/>
            <p:cNvSpPr txBox="1">
              <a:spLocks noChangeArrowheads="1"/>
            </p:cNvSpPr>
            <p:nvPr/>
          </p:nvSpPr>
          <p:spPr bwMode="auto">
            <a:xfrm>
              <a:off x="717" y="2068"/>
              <a:ext cx="299" cy="288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  <a:effectLst/>
                  <a:latin typeface="宋体" panose="02010600030101010101" pitchFamily="2" charset="-122"/>
                </a:rPr>
                <a:t>-</a:t>
              </a:r>
            </a:p>
          </p:txBody>
        </p:sp>
        <p:sp>
          <p:nvSpPr>
            <p:cNvPr id="93370" name="Rectangle 186"/>
            <p:cNvSpPr>
              <a:spLocks noChangeArrowheads="1"/>
            </p:cNvSpPr>
            <p:nvPr/>
          </p:nvSpPr>
          <p:spPr bwMode="auto">
            <a:xfrm>
              <a:off x="1044" y="1475"/>
              <a:ext cx="91" cy="25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939" name="Rectangle 187" descr="新闻纸"/>
            <p:cNvSpPr>
              <a:spLocks noChangeArrowheads="1"/>
            </p:cNvSpPr>
            <p:nvPr/>
          </p:nvSpPr>
          <p:spPr bwMode="auto">
            <a:xfrm>
              <a:off x="2274" y="1629"/>
              <a:ext cx="212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  <a:effectLst/>
                  <a:latin typeface="宋体" panose="02010600030101010101" pitchFamily="2" charset="-122"/>
                </a:rPr>
                <a:t>+</a:t>
              </a:r>
            </a:p>
          </p:txBody>
        </p:sp>
        <p:sp>
          <p:nvSpPr>
            <p:cNvPr id="37940" name="Rectangle 188" descr="新闻纸"/>
            <p:cNvSpPr>
              <a:spLocks noChangeArrowheads="1"/>
            </p:cNvSpPr>
            <p:nvPr/>
          </p:nvSpPr>
          <p:spPr bwMode="auto">
            <a:xfrm>
              <a:off x="2275" y="2103"/>
              <a:ext cx="212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  <a:effectLst/>
                  <a:latin typeface="宋体" panose="02010600030101010101" pitchFamily="2" charset="-122"/>
                </a:rPr>
                <a:t>-</a:t>
              </a:r>
            </a:p>
          </p:txBody>
        </p:sp>
        <p:grpSp>
          <p:nvGrpSpPr>
            <p:cNvPr id="37941" name="Group 189"/>
            <p:cNvGrpSpPr/>
            <p:nvPr/>
          </p:nvGrpSpPr>
          <p:grpSpPr bwMode="auto">
            <a:xfrm>
              <a:off x="1669" y="2311"/>
              <a:ext cx="160" cy="119"/>
              <a:chOff x="4403" y="3875"/>
              <a:chExt cx="160" cy="119"/>
            </a:xfrm>
          </p:grpSpPr>
          <p:sp>
            <p:nvSpPr>
              <p:cNvPr id="93374" name="Line 190"/>
              <p:cNvSpPr>
                <a:spLocks noChangeShapeType="1"/>
              </p:cNvSpPr>
              <p:nvPr/>
            </p:nvSpPr>
            <p:spPr bwMode="auto">
              <a:xfrm>
                <a:off x="4489" y="3875"/>
                <a:ext cx="0" cy="11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3375" name="Line 191"/>
              <p:cNvSpPr>
                <a:spLocks noChangeShapeType="1"/>
              </p:cNvSpPr>
              <p:nvPr/>
            </p:nvSpPr>
            <p:spPr bwMode="auto">
              <a:xfrm>
                <a:off x="4403" y="3994"/>
                <a:ext cx="1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93376" name="Line 192"/>
            <p:cNvSpPr>
              <a:spLocks noChangeShapeType="1"/>
            </p:cNvSpPr>
            <p:nvPr/>
          </p:nvSpPr>
          <p:spPr bwMode="auto">
            <a:xfrm flipV="1">
              <a:off x="1479" y="1327"/>
              <a:ext cx="0" cy="1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3377" name="Line 193"/>
            <p:cNvSpPr>
              <a:spLocks noChangeShapeType="1"/>
            </p:cNvSpPr>
            <p:nvPr/>
          </p:nvSpPr>
          <p:spPr bwMode="auto">
            <a:xfrm flipH="1" flipV="1">
              <a:off x="1081" y="1726"/>
              <a:ext cx="1" cy="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3378" name="Line 194"/>
            <p:cNvSpPr>
              <a:spLocks noChangeShapeType="1"/>
            </p:cNvSpPr>
            <p:nvPr/>
          </p:nvSpPr>
          <p:spPr bwMode="auto">
            <a:xfrm flipV="1">
              <a:off x="2020" y="1304"/>
              <a:ext cx="0" cy="1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3379" name="Line 195"/>
            <p:cNvSpPr>
              <a:spLocks noChangeShapeType="1"/>
            </p:cNvSpPr>
            <p:nvPr/>
          </p:nvSpPr>
          <p:spPr bwMode="auto">
            <a:xfrm flipH="1">
              <a:off x="600" y="1430"/>
              <a:ext cx="0" cy="891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3380" name="Rectangle 196"/>
            <p:cNvSpPr>
              <a:spLocks noChangeArrowheads="1"/>
            </p:cNvSpPr>
            <p:nvPr/>
          </p:nvSpPr>
          <p:spPr bwMode="auto">
            <a:xfrm>
              <a:off x="563" y="1202"/>
              <a:ext cx="78" cy="23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3381" name="Line 197"/>
            <p:cNvSpPr>
              <a:spLocks noChangeShapeType="1"/>
            </p:cNvSpPr>
            <p:nvPr/>
          </p:nvSpPr>
          <p:spPr bwMode="auto">
            <a:xfrm flipH="1">
              <a:off x="600" y="846"/>
              <a:ext cx="0" cy="358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3382" name="Oval 198"/>
            <p:cNvSpPr>
              <a:spLocks noChangeArrowheads="1"/>
            </p:cNvSpPr>
            <p:nvPr/>
          </p:nvSpPr>
          <p:spPr bwMode="auto">
            <a:xfrm>
              <a:off x="510" y="1767"/>
              <a:ext cx="192" cy="192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949" name="Rectangle 199" descr="新闻纸"/>
            <p:cNvSpPr>
              <a:spLocks noChangeArrowheads="1"/>
            </p:cNvSpPr>
            <p:nvPr/>
          </p:nvSpPr>
          <p:spPr bwMode="auto">
            <a:xfrm>
              <a:off x="404" y="1553"/>
              <a:ext cx="211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  <a:effectLst/>
                  <a:latin typeface="宋体" panose="02010600030101010101" pitchFamily="2" charset="-122"/>
                </a:rPr>
                <a:t>+</a:t>
              </a:r>
            </a:p>
          </p:txBody>
        </p:sp>
        <p:sp>
          <p:nvSpPr>
            <p:cNvPr id="37950" name="Rectangle 200"/>
            <p:cNvSpPr>
              <a:spLocks noChangeArrowheads="1"/>
            </p:cNvSpPr>
            <p:nvPr/>
          </p:nvSpPr>
          <p:spPr bwMode="auto">
            <a:xfrm>
              <a:off x="393" y="1873"/>
              <a:ext cx="213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>
                  <a:solidFill>
                    <a:srgbClr val="FF0000"/>
                  </a:solidFill>
                  <a:effectLst/>
                  <a:latin typeface="宋体" panose="02010600030101010101" pitchFamily="2" charset="-122"/>
                </a:rPr>
                <a:t>-</a:t>
              </a:r>
            </a:p>
          </p:txBody>
        </p:sp>
        <p:sp>
          <p:nvSpPr>
            <p:cNvPr id="37951" name="Text Box 201"/>
            <p:cNvSpPr txBox="1">
              <a:spLocks noChangeArrowheads="1"/>
            </p:cNvSpPr>
            <p:nvPr/>
          </p:nvSpPr>
          <p:spPr bwMode="auto">
            <a:xfrm>
              <a:off x="222" y="1173"/>
              <a:ext cx="425" cy="288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>
                  <a:effectLst/>
                  <a:ea typeface="楷体_GB2312" charset="0"/>
                  <a:cs typeface="楷体_GB2312" charset="0"/>
                </a:rPr>
                <a:t>R</a:t>
              </a:r>
              <a:r>
                <a:rPr lang="en-US" altLang="zh-CN" b="1" baseline="-25000">
                  <a:effectLst/>
                  <a:ea typeface="楷体_GB2312" charset="0"/>
                  <a:cs typeface="楷体_GB2312" charset="0"/>
                </a:rPr>
                <a:t>S</a:t>
              </a:r>
              <a:endParaRPr lang="en-US" altLang="zh-CN" b="1">
                <a:effectLst/>
                <a:ea typeface="楷体_GB2312" charset="0"/>
                <a:cs typeface="楷体_GB2312" charset="0"/>
              </a:endParaRPr>
            </a:p>
          </p:txBody>
        </p:sp>
        <p:sp>
          <p:nvSpPr>
            <p:cNvPr id="93386" name="Oval 202"/>
            <p:cNvSpPr>
              <a:spLocks noChangeArrowheads="1"/>
            </p:cNvSpPr>
            <p:nvPr/>
          </p:nvSpPr>
          <p:spPr bwMode="auto">
            <a:xfrm>
              <a:off x="1723" y="2281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2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37953" name="Object 203"/>
            <p:cNvGraphicFramePr>
              <a:graphicFrameLocks noChangeAspect="1"/>
            </p:cNvGraphicFramePr>
            <p:nvPr/>
          </p:nvGraphicFramePr>
          <p:xfrm>
            <a:off x="743" y="1448"/>
            <a:ext cx="181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98" name="Equation" r:id="rId3" imgW="190500" imgH="241300" progId="Equation.3">
                    <p:embed/>
                  </p:oleObj>
                </mc:Choice>
                <mc:Fallback>
                  <p:oleObj name="Equation" r:id="rId3" imgW="190500" imgH="2413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3" y="1448"/>
                          <a:ext cx="181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3388" name="Line 204"/>
            <p:cNvSpPr>
              <a:spLocks noChangeShapeType="1"/>
            </p:cNvSpPr>
            <p:nvPr/>
          </p:nvSpPr>
          <p:spPr bwMode="auto">
            <a:xfrm flipV="1">
              <a:off x="1234" y="805"/>
              <a:ext cx="23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sm" len="med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37955" name="Object 205"/>
            <p:cNvGraphicFramePr>
              <a:graphicFrameLocks noChangeAspect="1"/>
            </p:cNvGraphicFramePr>
            <p:nvPr/>
          </p:nvGraphicFramePr>
          <p:xfrm>
            <a:off x="1220" y="521"/>
            <a:ext cx="177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99" name="Equation" r:id="rId5" imgW="177800" imgH="254000" progId="Equation.3">
                    <p:embed/>
                  </p:oleObj>
                </mc:Choice>
                <mc:Fallback>
                  <p:oleObj name="Equation" r:id="rId5" imgW="177800" imgH="254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20" y="521"/>
                          <a:ext cx="177" cy="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3390" name="Line 206"/>
            <p:cNvSpPr>
              <a:spLocks noChangeShapeType="1"/>
            </p:cNvSpPr>
            <p:nvPr/>
          </p:nvSpPr>
          <p:spPr bwMode="auto">
            <a:xfrm flipH="1">
              <a:off x="2046" y="793"/>
              <a:ext cx="23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sm" len="med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37957" name="Object 207"/>
            <p:cNvGraphicFramePr>
              <a:graphicFrameLocks noChangeAspect="1"/>
            </p:cNvGraphicFramePr>
            <p:nvPr/>
          </p:nvGraphicFramePr>
          <p:xfrm>
            <a:off x="2074" y="480"/>
            <a:ext cx="260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00" name="Equation" r:id="rId7" imgW="292100" imgH="254000" progId="Equation.3">
                    <p:embed/>
                  </p:oleObj>
                </mc:Choice>
                <mc:Fallback>
                  <p:oleObj name="Equation" r:id="rId7" imgW="292100" imgH="254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74" y="480"/>
                          <a:ext cx="260" cy="3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58" name="Object 208"/>
            <p:cNvGraphicFramePr>
              <a:graphicFrameLocks noChangeAspect="1"/>
            </p:cNvGraphicFramePr>
            <p:nvPr/>
          </p:nvGraphicFramePr>
          <p:xfrm>
            <a:off x="2293" y="1923"/>
            <a:ext cx="181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01" name="Equation" r:id="rId9" imgW="203200" imgH="254000" progId="Equation.3">
                    <p:embed/>
                  </p:oleObj>
                </mc:Choice>
                <mc:Fallback>
                  <p:oleObj name="Equation" r:id="rId9" imgW="203200" imgH="254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93" y="1923"/>
                          <a:ext cx="181" cy="2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59" name="Object 209"/>
            <p:cNvGraphicFramePr>
              <a:graphicFrameLocks noChangeAspect="1"/>
            </p:cNvGraphicFramePr>
            <p:nvPr/>
          </p:nvGraphicFramePr>
          <p:xfrm>
            <a:off x="1662" y="798"/>
            <a:ext cx="300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02" name="Equation" r:id="rId11" imgW="279400" imgH="254000" progId="Equation.3">
                    <p:embed/>
                  </p:oleObj>
                </mc:Choice>
                <mc:Fallback>
                  <p:oleObj name="Equation" r:id="rId11" imgW="279400" imgH="254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62" y="798"/>
                          <a:ext cx="300" cy="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60" name="Object 210"/>
            <p:cNvGraphicFramePr>
              <a:graphicFrameLocks noChangeAspect="1"/>
            </p:cNvGraphicFramePr>
            <p:nvPr/>
          </p:nvGraphicFramePr>
          <p:xfrm>
            <a:off x="284" y="1707"/>
            <a:ext cx="205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03" name="Equation" r:id="rId13" imgW="228600" imgH="254000" progId="Equation.3">
                    <p:embed/>
                  </p:oleObj>
                </mc:Choice>
                <mc:Fallback>
                  <p:oleObj name="Equation" r:id="rId13" imgW="228600" imgH="254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" y="1707"/>
                          <a:ext cx="205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3395" name="Rectangle 211"/>
            <p:cNvSpPr>
              <a:spLocks noChangeArrowheads="1"/>
            </p:cNvSpPr>
            <p:nvPr/>
          </p:nvSpPr>
          <p:spPr bwMode="auto">
            <a:xfrm>
              <a:off x="1713" y="1918"/>
              <a:ext cx="91" cy="25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3396" name="Line 212"/>
            <p:cNvSpPr>
              <a:spLocks noChangeShapeType="1"/>
            </p:cNvSpPr>
            <p:nvPr/>
          </p:nvSpPr>
          <p:spPr bwMode="auto">
            <a:xfrm>
              <a:off x="1759" y="1464"/>
              <a:ext cx="0" cy="45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3397" name="Line 213"/>
            <p:cNvSpPr>
              <a:spLocks noChangeShapeType="1"/>
            </p:cNvSpPr>
            <p:nvPr/>
          </p:nvSpPr>
          <p:spPr bwMode="auto">
            <a:xfrm>
              <a:off x="1754" y="2182"/>
              <a:ext cx="0" cy="12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3398" name="Line 214"/>
            <p:cNvSpPr>
              <a:spLocks noChangeShapeType="1"/>
            </p:cNvSpPr>
            <p:nvPr/>
          </p:nvSpPr>
          <p:spPr bwMode="auto">
            <a:xfrm>
              <a:off x="1721" y="1486"/>
              <a:ext cx="0" cy="21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sm" len="med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37965" name="Object 215"/>
            <p:cNvGraphicFramePr>
              <a:graphicFrameLocks noChangeAspect="1"/>
            </p:cNvGraphicFramePr>
            <p:nvPr/>
          </p:nvGraphicFramePr>
          <p:xfrm>
            <a:off x="1547" y="1460"/>
            <a:ext cx="163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04" name="公式" r:id="rId15" imgW="177800" imgH="292100" progId="Equation.3">
                    <p:embed/>
                  </p:oleObj>
                </mc:Choice>
                <mc:Fallback>
                  <p:oleObj name="公式" r:id="rId15" imgW="177800" imgH="2921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47" y="1460"/>
                          <a:ext cx="163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966" name="Text Box 216"/>
            <p:cNvSpPr txBox="1">
              <a:spLocks noChangeArrowheads="1"/>
            </p:cNvSpPr>
            <p:nvPr/>
          </p:nvSpPr>
          <p:spPr bwMode="auto">
            <a:xfrm>
              <a:off x="1349" y="1893"/>
              <a:ext cx="466" cy="288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>
                  <a:effectLst/>
                  <a:ea typeface="楷体_GB2312" charset="0"/>
                  <a:cs typeface="楷体_GB2312" charset="0"/>
                </a:rPr>
                <a:t>R</a:t>
              </a:r>
              <a:r>
                <a:rPr lang="en-US" altLang="zh-CN" b="1" baseline="-25000">
                  <a:effectLst/>
                  <a:ea typeface="楷体_GB2312" charset="0"/>
                  <a:cs typeface="楷体_GB2312" charset="0"/>
                </a:rPr>
                <a:t>E</a:t>
              </a:r>
              <a:endParaRPr lang="en-US" altLang="zh-CN" b="1">
                <a:effectLst/>
                <a:ea typeface="楷体_GB2312" charset="0"/>
                <a:cs typeface="楷体_GB2312" charset="0"/>
              </a:endParaRPr>
            </a:p>
          </p:txBody>
        </p:sp>
        <p:sp>
          <p:nvSpPr>
            <p:cNvPr id="93401" name="Rectangle 217"/>
            <p:cNvSpPr>
              <a:spLocks noChangeArrowheads="1"/>
            </p:cNvSpPr>
            <p:nvPr/>
          </p:nvSpPr>
          <p:spPr bwMode="auto">
            <a:xfrm>
              <a:off x="2171" y="1913"/>
              <a:ext cx="91" cy="25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3402" name="Line 218"/>
            <p:cNvSpPr>
              <a:spLocks noChangeShapeType="1"/>
            </p:cNvSpPr>
            <p:nvPr/>
          </p:nvSpPr>
          <p:spPr bwMode="auto">
            <a:xfrm>
              <a:off x="2217" y="1700"/>
              <a:ext cx="0" cy="2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3403" name="Line 219"/>
            <p:cNvSpPr>
              <a:spLocks noChangeShapeType="1"/>
            </p:cNvSpPr>
            <p:nvPr/>
          </p:nvSpPr>
          <p:spPr bwMode="auto">
            <a:xfrm>
              <a:off x="2212" y="2165"/>
              <a:ext cx="0" cy="14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3404" name="Line 220"/>
            <p:cNvSpPr>
              <a:spLocks noChangeShapeType="1"/>
            </p:cNvSpPr>
            <p:nvPr/>
          </p:nvSpPr>
          <p:spPr bwMode="auto">
            <a:xfrm>
              <a:off x="1764" y="1700"/>
              <a:ext cx="46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3405" name="Line 221"/>
            <p:cNvSpPr>
              <a:spLocks noChangeShapeType="1"/>
            </p:cNvSpPr>
            <p:nvPr/>
          </p:nvSpPr>
          <p:spPr bwMode="auto">
            <a:xfrm>
              <a:off x="1481" y="1470"/>
              <a:ext cx="55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3406" name="Line 222"/>
            <p:cNvSpPr>
              <a:spLocks noChangeShapeType="1"/>
            </p:cNvSpPr>
            <p:nvPr/>
          </p:nvSpPr>
          <p:spPr bwMode="auto">
            <a:xfrm>
              <a:off x="1493" y="846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3407" name="Line 223"/>
            <p:cNvSpPr>
              <a:spLocks noChangeShapeType="1"/>
            </p:cNvSpPr>
            <p:nvPr/>
          </p:nvSpPr>
          <p:spPr bwMode="auto">
            <a:xfrm flipV="1">
              <a:off x="624" y="816"/>
              <a:ext cx="23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sm" len="med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37974" name="Object 224"/>
            <p:cNvGraphicFramePr>
              <a:graphicFrameLocks noChangeAspect="1"/>
            </p:cNvGraphicFramePr>
            <p:nvPr/>
          </p:nvGraphicFramePr>
          <p:xfrm>
            <a:off x="624" y="528"/>
            <a:ext cx="151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05" name="Equation" r:id="rId17" imgW="139700" imgH="241300" progId="Equation.3">
                    <p:embed/>
                  </p:oleObj>
                </mc:Choice>
                <mc:Fallback>
                  <p:oleObj name="Equation" r:id="rId17" imgW="139700" imgH="2413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528"/>
                          <a:ext cx="151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3188" name="Rectangle 4" descr="新闻纸"/>
          <p:cNvSpPr>
            <a:spLocks noChangeArrowheads="1"/>
          </p:cNvSpPr>
          <p:nvPr/>
        </p:nvSpPr>
        <p:spPr bwMode="auto">
          <a:xfrm>
            <a:off x="304800" y="838200"/>
            <a:ext cx="2971800" cy="3124200"/>
          </a:xfrm>
          <a:prstGeom prst="rect">
            <a:avLst/>
          </a:prstGeom>
          <a:noFill/>
          <a:ln w="28575">
            <a:solidFill>
              <a:srgbClr val="006600"/>
            </a:solidFill>
            <a:prstDash val="dash"/>
            <a:miter lim="800000"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zh-CN" altLang="en-US"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93189" name="Object 5"/>
          <p:cNvGraphicFramePr>
            <a:graphicFrameLocks noChangeAspect="1"/>
          </p:cNvGraphicFramePr>
          <p:nvPr/>
        </p:nvGraphicFramePr>
        <p:xfrm>
          <a:off x="576263" y="4449763"/>
          <a:ext cx="3446462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6" name="Equation" r:id="rId19" imgW="1866900" imgH="279400" progId="Equation.3">
                  <p:embed/>
                </p:oleObj>
              </mc:Choice>
              <mc:Fallback>
                <p:oleObj name="Equation" r:id="rId19" imgW="1866900" imgH="279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263" y="4449763"/>
                        <a:ext cx="3446462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0" name="Object 6"/>
          <p:cNvGraphicFramePr>
            <a:graphicFrameLocks noChangeAspect="1"/>
          </p:cNvGraphicFramePr>
          <p:nvPr/>
        </p:nvGraphicFramePr>
        <p:xfrm>
          <a:off x="1066800" y="5105400"/>
          <a:ext cx="5410200" cy="1109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7" name="Equation" r:id="rId21" imgW="3200400" imgH="546100" progId="Equation.3">
                  <p:embed/>
                </p:oleObj>
              </mc:Choice>
              <mc:Fallback>
                <p:oleObj name="Equation" r:id="rId21" imgW="3200400" imgH="546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5105400"/>
                        <a:ext cx="5410200" cy="1109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1" name="Object 7"/>
          <p:cNvGraphicFramePr>
            <a:graphicFrameLocks noChangeAspect="1"/>
          </p:cNvGraphicFramePr>
          <p:nvPr/>
        </p:nvGraphicFramePr>
        <p:xfrm>
          <a:off x="5181600" y="3657600"/>
          <a:ext cx="3475038" cy="146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8" name="Equation" r:id="rId23" imgW="1917700" imgH="762000" progId="Equation.3">
                  <p:embed/>
                </p:oleObj>
              </mc:Choice>
              <mc:Fallback>
                <p:oleObj name="Equation" r:id="rId23" imgW="1917700" imgH="762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3657600"/>
                        <a:ext cx="3475038" cy="1462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270" name="AutoShape 86"/>
          <p:cNvSpPr>
            <a:spLocks noChangeArrowheads="1"/>
          </p:cNvSpPr>
          <p:nvPr/>
        </p:nvSpPr>
        <p:spPr bwMode="auto">
          <a:xfrm>
            <a:off x="4562475" y="3217863"/>
            <a:ext cx="1076325" cy="592137"/>
          </a:xfrm>
          <a:prstGeom prst="wedgeRoundRectCallout">
            <a:avLst>
              <a:gd name="adj1" fmla="val -121384"/>
              <a:gd name="adj2" fmla="val -41690"/>
              <a:gd name="adj3" fmla="val 16667"/>
            </a:avLst>
          </a:prstGeom>
          <a:noFill/>
          <a:ln w="38100">
            <a:solidFill>
              <a:srgbClr val="339933"/>
            </a:solidFill>
            <a:miter lim="800000"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r>
              <a:rPr lang="zh-CN" altLang="en-US" sz="2800" b="1">
                <a:solidFill>
                  <a:srgbClr val="FF0000"/>
                </a:solidFill>
                <a:effectLst/>
                <a:latin typeface="Times New Roman" panose="02020603050405020304" charset="0"/>
                <a:ea typeface="楷体_GB2312" charset="0"/>
                <a:cs typeface="楷体_GB2312" charset="0"/>
              </a:rPr>
              <a:t>外加</a:t>
            </a:r>
          </a:p>
        </p:txBody>
      </p:sp>
      <p:sp>
        <p:nvSpPr>
          <p:cNvPr id="93334" name="Text Box 150"/>
          <p:cNvSpPr txBox="1">
            <a:spLocks noChangeArrowheads="1"/>
          </p:cNvSpPr>
          <p:nvPr/>
        </p:nvSpPr>
        <p:spPr bwMode="auto">
          <a:xfrm>
            <a:off x="304800" y="228600"/>
            <a:ext cx="985838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楷体_GB2312" pitchFamily="49" charset="-122"/>
                <a:cs typeface="+mn-cs"/>
              </a:rPr>
              <a:t>例</a:t>
            </a:r>
            <a:r>
              <a:rPr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楷体_GB2312" pitchFamily="49" charset="-122"/>
                <a:cs typeface="+mn-cs"/>
              </a:rPr>
              <a:t>4</a:t>
            </a: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楷体_GB2312" pitchFamily="49" charset="-122"/>
                <a:cs typeface="+mn-cs"/>
              </a:rPr>
              <a:t>：</a:t>
            </a:r>
          </a:p>
        </p:txBody>
      </p:sp>
      <p:sp>
        <p:nvSpPr>
          <p:cNvPr id="93246" name="Rectangle 62"/>
          <p:cNvSpPr>
            <a:spLocks noChangeArrowheads="1"/>
          </p:cNvSpPr>
          <p:nvPr/>
        </p:nvSpPr>
        <p:spPr bwMode="auto">
          <a:xfrm>
            <a:off x="2971800" y="2819400"/>
            <a:ext cx="533400" cy="762000"/>
          </a:xfrm>
          <a:prstGeom prst="rect">
            <a:avLst/>
          </a:prstGeom>
          <a:solidFill>
            <a:srgbClr val="F6FAE6"/>
          </a:solidFill>
          <a:ln w="38100">
            <a:noFill/>
            <a:miter lim="800000"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zh-CN" altLang="en-US"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3335" name="Rectangle 151"/>
          <p:cNvSpPr>
            <a:spLocks noChangeArrowheads="1"/>
          </p:cNvSpPr>
          <p:nvPr/>
        </p:nvSpPr>
        <p:spPr bwMode="auto">
          <a:xfrm>
            <a:off x="381000" y="2590800"/>
            <a:ext cx="685800" cy="784225"/>
          </a:xfrm>
          <a:prstGeom prst="rect">
            <a:avLst/>
          </a:prstGeom>
          <a:solidFill>
            <a:srgbClr val="F6FAE6"/>
          </a:solidFill>
          <a:ln w="38100">
            <a:noFill/>
            <a:miter lim="800000"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zh-CN" altLang="en-US"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3336" name="Line 152"/>
          <p:cNvSpPr>
            <a:spLocks noChangeShapeType="1"/>
          </p:cNvSpPr>
          <p:nvPr/>
        </p:nvSpPr>
        <p:spPr bwMode="auto">
          <a:xfrm>
            <a:off x="827088" y="2514600"/>
            <a:ext cx="1587" cy="903288"/>
          </a:xfrm>
          <a:prstGeom prst="line">
            <a:avLst/>
          </a:prstGeom>
          <a:noFill/>
          <a:ln w="38100">
            <a:solidFill>
              <a:srgbClr val="2E1FE9"/>
            </a:solidFill>
            <a:round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zh-CN" altLang="en-US"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5" name="Group 153"/>
          <p:cNvGrpSpPr/>
          <p:nvPr/>
        </p:nvGrpSpPr>
        <p:grpSpPr bwMode="auto">
          <a:xfrm>
            <a:off x="2971800" y="2133600"/>
            <a:ext cx="444500" cy="488950"/>
            <a:chOff x="2765" y="456"/>
            <a:chExt cx="280" cy="308"/>
          </a:xfrm>
        </p:grpSpPr>
        <p:sp>
          <p:nvSpPr>
            <p:cNvPr id="93338" name="Line 154"/>
            <p:cNvSpPr>
              <a:spLocks noChangeShapeType="1"/>
            </p:cNvSpPr>
            <p:nvPr/>
          </p:nvSpPr>
          <p:spPr bwMode="auto">
            <a:xfrm flipH="1">
              <a:off x="2765" y="749"/>
              <a:ext cx="28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sm" len="med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37920" name="Object 155"/>
            <p:cNvGraphicFramePr>
              <a:graphicFrameLocks noChangeAspect="1"/>
            </p:cNvGraphicFramePr>
            <p:nvPr/>
          </p:nvGraphicFramePr>
          <p:xfrm>
            <a:off x="2844" y="456"/>
            <a:ext cx="162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09" name="Equation" r:id="rId25" imgW="152400" imgH="254000" progId="Equation.3">
                    <p:embed/>
                  </p:oleObj>
                </mc:Choice>
                <mc:Fallback>
                  <p:oleObj name="Equation" r:id="rId25" imgW="152400" imgH="254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4" y="456"/>
                          <a:ext cx="162" cy="3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228"/>
          <p:cNvGrpSpPr/>
          <p:nvPr/>
        </p:nvGrpSpPr>
        <p:grpSpPr bwMode="auto">
          <a:xfrm>
            <a:off x="3124200" y="3384550"/>
            <a:ext cx="354013" cy="882650"/>
            <a:chOff x="1968" y="2132"/>
            <a:chExt cx="223" cy="556"/>
          </a:xfrm>
        </p:grpSpPr>
        <p:sp>
          <p:nvSpPr>
            <p:cNvPr id="93258" name="AutoShape 74"/>
            <p:cNvSpPr>
              <a:spLocks noChangeArrowheads="1"/>
            </p:cNvSpPr>
            <p:nvPr/>
          </p:nvSpPr>
          <p:spPr bwMode="auto">
            <a:xfrm flipH="1">
              <a:off x="2012" y="2132"/>
              <a:ext cx="179" cy="390"/>
            </a:xfrm>
            <a:custGeom>
              <a:avLst/>
              <a:gdLst>
                <a:gd name="G0" fmla="+- 15126 0 0"/>
                <a:gd name="G1" fmla="+- 2912 0 0"/>
                <a:gd name="G2" fmla="+- 12158 0 2912"/>
                <a:gd name="G3" fmla="+- G2 0 2912"/>
                <a:gd name="G4" fmla="*/ G3 32768 32059"/>
                <a:gd name="G5" fmla="*/ G4 1 2"/>
                <a:gd name="G6" fmla="+- 21600 0 15126"/>
                <a:gd name="G7" fmla="*/ G6 2912 6079"/>
                <a:gd name="G8" fmla="+- G7 15126 0"/>
                <a:gd name="T0" fmla="*/ 15126 w 21600"/>
                <a:gd name="T1" fmla="*/ 0 h 21600"/>
                <a:gd name="T2" fmla="*/ 15126 w 21600"/>
                <a:gd name="T3" fmla="*/ 12158 h 21600"/>
                <a:gd name="T4" fmla="*/ 3237 w 21600"/>
                <a:gd name="T5" fmla="*/ 21600 h 21600"/>
                <a:gd name="T6" fmla="*/ 21600 w 21600"/>
                <a:gd name="T7" fmla="*/ 6079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G1 h 21600"/>
                <a:gd name="T14" fmla="*/ G8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close/>
                </a:path>
              </a:pathLst>
            </a:custGeom>
            <a:gradFill rotWithShape="0">
              <a:gsLst>
                <a:gs pos="0">
                  <a:srgbClr val="FFFF00"/>
                </a:gs>
                <a:gs pos="100000">
                  <a:srgbClr val="FF0000"/>
                </a:gs>
              </a:gsLst>
              <a:lin ang="18900000" scaled="1"/>
            </a:gradFill>
            <a:ln w="38100">
              <a:solidFill>
                <a:srgbClr val="FF0000"/>
              </a:solidFill>
              <a:miter lim="800000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37918" name="Object 75"/>
            <p:cNvGraphicFramePr>
              <a:graphicFrameLocks noChangeAspect="1"/>
            </p:cNvGraphicFramePr>
            <p:nvPr/>
          </p:nvGraphicFramePr>
          <p:xfrm>
            <a:off x="1968" y="2349"/>
            <a:ext cx="209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10" name="Equation" r:id="rId27" imgW="127000" imgH="241300" progId="Equation.3">
                    <p:embed/>
                  </p:oleObj>
                </mc:Choice>
                <mc:Fallback>
                  <p:oleObj name="Equation" r:id="rId27" imgW="127000" imgH="2413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2349"/>
                          <a:ext cx="209" cy="3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7902" name="Group 165"/>
          <p:cNvGrpSpPr/>
          <p:nvPr/>
        </p:nvGrpSpPr>
        <p:grpSpPr bwMode="auto">
          <a:xfrm>
            <a:off x="5181600" y="565150"/>
            <a:ext cx="3810000" cy="2435225"/>
            <a:chOff x="3264" y="356"/>
            <a:chExt cx="2400" cy="1534"/>
          </a:xfrm>
        </p:grpSpPr>
        <p:sp>
          <p:nvSpPr>
            <p:cNvPr id="93261" name="Text Box 77"/>
            <p:cNvSpPr txBox="1">
              <a:spLocks noChangeArrowheads="1"/>
            </p:cNvSpPr>
            <p:nvPr/>
          </p:nvSpPr>
          <p:spPr bwMode="auto">
            <a:xfrm>
              <a:off x="3504" y="356"/>
              <a:ext cx="2160" cy="650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10000"/>
                </a:lnSpc>
              </a:pPr>
              <a:r>
                <a:rPr lang="zh-CN" altLang="en-US" sz="2800" b="1">
                  <a:solidFill>
                    <a:srgbClr val="CC00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宋体" panose="02010600030101010101" pitchFamily="2" charset="-122"/>
                </a:rPr>
                <a:t>求</a:t>
              </a:r>
              <a:r>
                <a:rPr lang="en-US" altLang="zh-CN" sz="2800" b="1" i="1">
                  <a:solidFill>
                    <a:srgbClr val="CC00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</a:rPr>
                <a:t>r</a:t>
              </a:r>
              <a:r>
                <a:rPr lang="en-US" altLang="zh-CN" sz="2800" b="1" baseline="-25000">
                  <a:solidFill>
                    <a:srgbClr val="CC00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</a:rPr>
                <a:t>o</a:t>
              </a:r>
              <a:r>
                <a:rPr lang="zh-CN" altLang="en-US" sz="2800" b="1">
                  <a:solidFill>
                    <a:srgbClr val="CC00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宋体" panose="02010600030101010101" pitchFamily="2" charset="-122"/>
                </a:rPr>
                <a:t>的步骤：</a:t>
              </a:r>
              <a:endParaRPr lang="zh-CN" altLang="en-US" sz="2800" b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endParaRPr>
            </a:p>
            <a:p>
              <a:pPr eaLnBrk="1" hangingPunct="1">
                <a:lnSpc>
                  <a:spcPct val="110000"/>
                </a:lnSpc>
              </a:pPr>
              <a:r>
                <a:rPr lang="en-US" altLang="zh-CN" sz="2800" b="1">
                  <a:effectLst/>
                </a:rPr>
                <a:t>1)</a:t>
              </a:r>
              <a:r>
                <a:rPr lang="en-US" altLang="zh-CN" sz="2800" b="1">
                  <a:effectLst/>
                  <a:latin typeface="宋体" panose="02010600030101010101" pitchFamily="2" charset="-122"/>
                </a:rPr>
                <a:t> </a:t>
              </a:r>
              <a:r>
                <a:rPr lang="zh-CN" altLang="en-US" sz="2800" b="1">
                  <a:effectLst/>
                  <a:latin typeface="宋体" panose="02010600030101010101" pitchFamily="2" charset="-122"/>
                </a:rPr>
                <a:t>断开负载</a:t>
              </a:r>
              <a:r>
                <a:rPr lang="en-US" altLang="zh-CN" sz="2800" b="1" i="1">
                  <a:effectLst/>
                </a:rPr>
                <a:t>R</a:t>
              </a:r>
              <a:r>
                <a:rPr lang="en-US" altLang="zh-CN" sz="2800" b="1" baseline="-25000">
                  <a:effectLst/>
                </a:rPr>
                <a:t>L</a:t>
              </a:r>
            </a:p>
          </p:txBody>
        </p:sp>
        <p:grpSp>
          <p:nvGrpSpPr>
            <p:cNvPr id="37907" name="Group 79"/>
            <p:cNvGrpSpPr/>
            <p:nvPr/>
          </p:nvGrpSpPr>
          <p:grpSpPr bwMode="auto">
            <a:xfrm>
              <a:off x="3509" y="1214"/>
              <a:ext cx="1579" cy="388"/>
              <a:chOff x="471" y="3068"/>
              <a:chExt cx="1579" cy="388"/>
            </a:xfrm>
          </p:grpSpPr>
          <p:graphicFrame>
            <p:nvGraphicFramePr>
              <p:cNvPr id="37915" name="Object 80"/>
              <p:cNvGraphicFramePr>
                <a:graphicFrameLocks noChangeAspect="1"/>
              </p:cNvGraphicFramePr>
              <p:nvPr/>
            </p:nvGraphicFramePr>
            <p:xfrm>
              <a:off x="1728" y="3120"/>
              <a:ext cx="322" cy="3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411" name="Equation" r:id="rId29" imgW="203200" imgH="254000" progId="Equation.3">
                      <p:embed/>
                    </p:oleObj>
                  </mc:Choice>
                  <mc:Fallback>
                    <p:oleObj name="Equation" r:id="rId29" imgW="203200" imgH="2540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28" y="3120"/>
                            <a:ext cx="322" cy="3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7916" name="Rectangle 81"/>
              <p:cNvSpPr>
                <a:spLocks noChangeArrowheads="1"/>
              </p:cNvSpPr>
              <p:nvPr/>
            </p:nvSpPr>
            <p:spPr bwMode="auto">
              <a:xfrm>
                <a:off x="471" y="3068"/>
                <a:ext cx="1257" cy="3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>
                  <a:lnSpc>
                    <a:spcPct val="110000"/>
                  </a:lnSpc>
                  <a:spcBef>
                    <a:spcPct val="20000"/>
                  </a:spcBef>
                </a:pPr>
                <a:r>
                  <a:rPr lang="en-US" altLang="zh-CN" sz="2800" b="1">
                    <a:effectLst/>
                    <a:latin typeface="Times New Roman" panose="02020603050405020304" charset="0"/>
                  </a:rPr>
                  <a:t>3) </a:t>
                </a:r>
                <a:r>
                  <a:rPr lang="zh-CN" altLang="en-US" sz="2800" b="1">
                    <a:effectLst/>
                    <a:latin typeface="宋体" panose="02010600030101010101" pitchFamily="2" charset="-122"/>
                  </a:rPr>
                  <a:t>外加电压</a:t>
                </a:r>
                <a:endParaRPr lang="zh-CN" altLang="en-US" sz="2800" b="1" i="1" baseline="-25000">
                  <a:effectLst/>
                  <a:latin typeface="宋体" panose="02010600030101010101" pitchFamily="2" charset="-122"/>
                </a:endParaRPr>
              </a:p>
            </p:txBody>
          </p:sp>
        </p:grpSp>
        <p:grpSp>
          <p:nvGrpSpPr>
            <p:cNvPr id="37908" name="Group 82"/>
            <p:cNvGrpSpPr/>
            <p:nvPr/>
          </p:nvGrpSpPr>
          <p:grpSpPr bwMode="auto">
            <a:xfrm>
              <a:off x="3531" y="1512"/>
              <a:ext cx="789" cy="378"/>
              <a:chOff x="432" y="3366"/>
              <a:chExt cx="789" cy="378"/>
            </a:xfrm>
          </p:grpSpPr>
          <p:graphicFrame>
            <p:nvGraphicFramePr>
              <p:cNvPr id="37913" name="Object 83"/>
              <p:cNvGraphicFramePr>
                <a:graphicFrameLocks noChangeAspect="1"/>
              </p:cNvGraphicFramePr>
              <p:nvPr/>
            </p:nvGraphicFramePr>
            <p:xfrm>
              <a:off x="960" y="3408"/>
              <a:ext cx="261" cy="3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412" name="Equation" r:id="rId31" imgW="152400" imgH="254000" progId="Equation.3">
                      <p:embed/>
                    </p:oleObj>
                  </mc:Choice>
                  <mc:Fallback>
                    <p:oleObj name="Equation" r:id="rId31" imgW="152400" imgH="2540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60" y="3408"/>
                            <a:ext cx="261" cy="3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7914" name="Rectangle 84"/>
              <p:cNvSpPr>
                <a:spLocks noChangeArrowheads="1"/>
              </p:cNvSpPr>
              <p:nvPr/>
            </p:nvSpPr>
            <p:spPr bwMode="auto">
              <a:xfrm>
                <a:off x="432" y="3366"/>
                <a:ext cx="583" cy="3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>
                  <a:lnSpc>
                    <a:spcPct val="110000"/>
                  </a:lnSpc>
                  <a:spcBef>
                    <a:spcPct val="20000"/>
                  </a:spcBef>
                </a:pPr>
                <a:r>
                  <a:rPr lang="en-US" altLang="zh-CN" sz="2800" b="1">
                    <a:effectLst/>
                    <a:latin typeface="Times New Roman" panose="02020603050405020304" charset="0"/>
                  </a:rPr>
                  <a:t>4) </a:t>
                </a:r>
                <a:r>
                  <a:rPr lang="zh-CN" altLang="en-US" sz="2800" b="1">
                    <a:effectLst/>
                    <a:latin typeface="宋体" panose="02010600030101010101" pitchFamily="2" charset="-122"/>
                  </a:rPr>
                  <a:t>求</a:t>
                </a:r>
              </a:p>
            </p:txBody>
          </p:sp>
        </p:grpSp>
        <p:grpSp>
          <p:nvGrpSpPr>
            <p:cNvPr id="37909" name="Group 157"/>
            <p:cNvGrpSpPr/>
            <p:nvPr/>
          </p:nvGrpSpPr>
          <p:grpSpPr bwMode="auto">
            <a:xfrm>
              <a:off x="3264" y="960"/>
              <a:ext cx="2160" cy="370"/>
              <a:chOff x="192" y="2776"/>
              <a:chExt cx="2160" cy="370"/>
            </a:xfrm>
          </p:grpSpPr>
          <p:sp>
            <p:nvSpPr>
              <p:cNvPr id="37910" name="Rectangle 158"/>
              <p:cNvSpPr>
                <a:spLocks noChangeArrowheads="1"/>
              </p:cNvSpPr>
              <p:nvPr/>
            </p:nvSpPr>
            <p:spPr bwMode="auto">
              <a:xfrm>
                <a:off x="192" y="2776"/>
                <a:ext cx="1863" cy="3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pPr algn="ctr">
                  <a:spcBef>
                    <a:spcPct val="20000"/>
                  </a:spcBef>
                </a:pPr>
                <a:r>
                  <a:rPr lang="en-US" altLang="zh-CN" sz="2800" b="1">
                    <a:effectLst/>
                    <a:latin typeface="Times New Roman" panose="02020603050405020304" charset="0"/>
                  </a:rPr>
                  <a:t>2) </a:t>
                </a:r>
                <a:r>
                  <a:rPr lang="zh-CN" altLang="en-US" sz="2800" b="1">
                    <a:effectLst/>
                    <a:latin typeface="宋体" panose="02010600030101010101" pitchFamily="2" charset="-122"/>
                  </a:rPr>
                  <a:t>令     或</a:t>
                </a:r>
              </a:p>
            </p:txBody>
          </p:sp>
          <p:graphicFrame>
            <p:nvGraphicFramePr>
              <p:cNvPr id="37911" name="Object 159"/>
              <p:cNvGraphicFramePr>
                <a:graphicFrameLocks noChangeAspect="1"/>
              </p:cNvGraphicFramePr>
              <p:nvPr/>
            </p:nvGraphicFramePr>
            <p:xfrm>
              <a:off x="960" y="2784"/>
              <a:ext cx="576" cy="33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413" name="Equation" r:id="rId33" imgW="508000" imgH="241300" progId="Equation.3">
                      <p:embed/>
                    </p:oleObj>
                  </mc:Choice>
                  <mc:Fallback>
                    <p:oleObj name="Equation" r:id="rId33" imgW="508000" imgH="2413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60" y="2784"/>
                            <a:ext cx="576" cy="33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7912" name="Object 160"/>
              <p:cNvGraphicFramePr>
                <a:graphicFrameLocks noChangeAspect="1"/>
              </p:cNvGraphicFramePr>
              <p:nvPr/>
            </p:nvGraphicFramePr>
            <p:xfrm>
              <a:off x="1728" y="2787"/>
              <a:ext cx="624" cy="35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414" name="Equation" r:id="rId35" imgW="546100" imgH="254000" progId="Equation.3">
                      <p:embed/>
                    </p:oleObj>
                  </mc:Choice>
                  <mc:Fallback>
                    <p:oleObj name="Equation" r:id="rId35" imgW="546100" imgH="2540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28" y="2787"/>
                            <a:ext cx="624" cy="35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11" name="Group 227"/>
          <p:cNvGrpSpPr/>
          <p:nvPr/>
        </p:nvGrpSpPr>
        <p:grpSpPr bwMode="auto">
          <a:xfrm>
            <a:off x="2819400" y="2971800"/>
            <a:ext cx="685800" cy="534988"/>
            <a:chOff x="1776" y="1920"/>
            <a:chExt cx="432" cy="337"/>
          </a:xfrm>
        </p:grpSpPr>
        <p:sp>
          <p:nvSpPr>
            <p:cNvPr id="93409" name="Line 225"/>
            <p:cNvSpPr>
              <a:spLocks noChangeShapeType="1"/>
            </p:cNvSpPr>
            <p:nvPr/>
          </p:nvSpPr>
          <p:spPr bwMode="auto">
            <a:xfrm>
              <a:off x="1776" y="1968"/>
              <a:ext cx="0" cy="24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sm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37905" name="Object 226"/>
            <p:cNvGraphicFramePr>
              <a:graphicFrameLocks noChangeAspect="1"/>
            </p:cNvGraphicFramePr>
            <p:nvPr/>
          </p:nvGraphicFramePr>
          <p:xfrm>
            <a:off x="1776" y="1920"/>
            <a:ext cx="432" cy="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15" name="公式" r:id="rId37" imgW="406400" imgH="279400" progId="Equation.3">
                    <p:embed/>
                  </p:oleObj>
                </mc:Choice>
                <mc:Fallback>
                  <p:oleObj name="公式" r:id="rId37" imgW="406400" imgH="279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6" y="1920"/>
                          <a:ext cx="432" cy="3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377567017"/>
      </p:ext>
    </p:extLst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3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3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8" dur="500"/>
                                        <p:tgtEl>
                                          <p:spTgt spid="93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3" dur="500"/>
                                        <p:tgtEl>
                                          <p:spTgt spid="93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93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93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3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3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3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8" grpId="0" animBg="1"/>
      <p:bldP spid="93270" grpId="0" animBg="1" autoUpdateAnimBg="0"/>
      <p:bldP spid="93246" grpId="0" animBg="1"/>
      <p:bldP spid="9333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3075" y="142081"/>
            <a:ext cx="3886200" cy="685800"/>
          </a:xfr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en-US" altLang="zh-CN" sz="2800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宋体" panose="02010600030101010101" pitchFamily="2" charset="-122"/>
              </a:rPr>
              <a:t>3.3.2  </a:t>
            </a:r>
            <a:r>
              <a:rPr lang="zh-CN" altLang="en-US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宋体" panose="02010600030101010101" pitchFamily="2" charset="-122"/>
              </a:rPr>
              <a:t>动态分析图解法</a:t>
            </a:r>
          </a:p>
        </p:txBody>
      </p:sp>
      <p:grpSp>
        <p:nvGrpSpPr>
          <p:cNvPr id="2" name="Group 187"/>
          <p:cNvGrpSpPr/>
          <p:nvPr/>
        </p:nvGrpSpPr>
        <p:grpSpPr bwMode="auto">
          <a:xfrm>
            <a:off x="381000" y="598488"/>
            <a:ext cx="8686800" cy="4659312"/>
            <a:chOff x="240" y="377"/>
            <a:chExt cx="5472" cy="2935"/>
          </a:xfrm>
        </p:grpSpPr>
        <p:sp>
          <p:nvSpPr>
            <p:cNvPr id="94212" name="Freeform 4"/>
            <p:cNvSpPr/>
            <p:nvPr/>
          </p:nvSpPr>
          <p:spPr bwMode="auto">
            <a:xfrm>
              <a:off x="1407" y="1997"/>
              <a:ext cx="1288" cy="88"/>
            </a:xfrm>
            <a:custGeom>
              <a:avLst/>
              <a:gdLst/>
              <a:ahLst/>
              <a:cxnLst>
                <a:cxn ang="0">
                  <a:pos x="19" y="131"/>
                </a:cxn>
                <a:cxn ang="0">
                  <a:pos x="69" y="95"/>
                </a:cxn>
                <a:cxn ang="0">
                  <a:pos x="431" y="24"/>
                </a:cxn>
                <a:cxn ang="0">
                  <a:pos x="2387" y="0"/>
                </a:cxn>
              </a:cxnLst>
              <a:rect l="0" t="0" r="r" b="b"/>
              <a:pathLst>
                <a:path w="2387" h="131">
                  <a:moveTo>
                    <a:pt x="19" y="131"/>
                  </a:moveTo>
                  <a:cubicBezTo>
                    <a:pt x="27" y="125"/>
                    <a:pt x="0" y="113"/>
                    <a:pt x="69" y="95"/>
                  </a:cubicBezTo>
                  <a:cubicBezTo>
                    <a:pt x="138" y="77"/>
                    <a:pt x="45" y="40"/>
                    <a:pt x="431" y="24"/>
                  </a:cubicBezTo>
                  <a:cubicBezTo>
                    <a:pt x="817" y="8"/>
                    <a:pt x="1980" y="5"/>
                    <a:pt x="2387" y="0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4213" name="Freeform 5"/>
            <p:cNvSpPr/>
            <p:nvPr/>
          </p:nvSpPr>
          <p:spPr bwMode="auto">
            <a:xfrm>
              <a:off x="1417" y="1745"/>
              <a:ext cx="1246" cy="341"/>
            </a:xfrm>
            <a:custGeom>
              <a:avLst/>
              <a:gdLst/>
              <a:ahLst/>
              <a:cxnLst>
                <a:cxn ang="0">
                  <a:pos x="0" y="504"/>
                </a:cxn>
                <a:cxn ang="0">
                  <a:pos x="15" y="314"/>
                </a:cxn>
                <a:cxn ang="0">
                  <a:pos x="52" y="276"/>
                </a:cxn>
                <a:cxn ang="0">
                  <a:pos x="172" y="156"/>
                </a:cxn>
                <a:cxn ang="0">
                  <a:pos x="340" y="72"/>
                </a:cxn>
                <a:cxn ang="0">
                  <a:pos x="748" y="48"/>
                </a:cxn>
                <a:cxn ang="0">
                  <a:pos x="2308" y="0"/>
                </a:cxn>
              </a:cxnLst>
              <a:rect l="0" t="0" r="r" b="b"/>
              <a:pathLst>
                <a:path w="2308" h="504">
                  <a:moveTo>
                    <a:pt x="0" y="504"/>
                  </a:moveTo>
                  <a:cubicBezTo>
                    <a:pt x="3" y="472"/>
                    <a:pt x="6" y="352"/>
                    <a:pt x="15" y="314"/>
                  </a:cubicBezTo>
                  <a:cubicBezTo>
                    <a:pt x="24" y="276"/>
                    <a:pt x="26" y="302"/>
                    <a:pt x="52" y="276"/>
                  </a:cubicBezTo>
                  <a:cubicBezTo>
                    <a:pt x="78" y="250"/>
                    <a:pt x="124" y="190"/>
                    <a:pt x="172" y="156"/>
                  </a:cubicBezTo>
                  <a:cubicBezTo>
                    <a:pt x="220" y="122"/>
                    <a:pt x="244" y="90"/>
                    <a:pt x="340" y="72"/>
                  </a:cubicBezTo>
                  <a:cubicBezTo>
                    <a:pt x="436" y="54"/>
                    <a:pt x="420" y="60"/>
                    <a:pt x="748" y="48"/>
                  </a:cubicBezTo>
                  <a:cubicBezTo>
                    <a:pt x="1076" y="36"/>
                    <a:pt x="1983" y="10"/>
                    <a:pt x="2308" y="0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4214" name="Freeform 6"/>
            <p:cNvSpPr/>
            <p:nvPr/>
          </p:nvSpPr>
          <p:spPr bwMode="auto">
            <a:xfrm>
              <a:off x="1416" y="1444"/>
              <a:ext cx="1240" cy="642"/>
            </a:xfrm>
            <a:custGeom>
              <a:avLst/>
              <a:gdLst/>
              <a:ahLst/>
              <a:cxnLst>
                <a:cxn ang="0">
                  <a:pos x="0" y="948"/>
                </a:cxn>
                <a:cxn ang="0">
                  <a:pos x="55" y="408"/>
                </a:cxn>
                <a:cxn ang="0">
                  <a:pos x="211" y="156"/>
                </a:cxn>
                <a:cxn ang="0">
                  <a:pos x="413" y="69"/>
                </a:cxn>
                <a:cxn ang="0">
                  <a:pos x="1207" y="12"/>
                </a:cxn>
                <a:cxn ang="0">
                  <a:pos x="2299" y="0"/>
                </a:cxn>
              </a:cxnLst>
              <a:rect l="0" t="0" r="r" b="b"/>
              <a:pathLst>
                <a:path w="2299" h="948">
                  <a:moveTo>
                    <a:pt x="0" y="948"/>
                  </a:moveTo>
                  <a:cubicBezTo>
                    <a:pt x="9" y="858"/>
                    <a:pt x="20" y="540"/>
                    <a:pt x="55" y="408"/>
                  </a:cubicBezTo>
                  <a:cubicBezTo>
                    <a:pt x="90" y="276"/>
                    <a:pt x="151" y="212"/>
                    <a:pt x="211" y="156"/>
                  </a:cubicBezTo>
                  <a:cubicBezTo>
                    <a:pt x="271" y="100"/>
                    <a:pt x="247" y="93"/>
                    <a:pt x="413" y="69"/>
                  </a:cubicBezTo>
                  <a:cubicBezTo>
                    <a:pt x="579" y="45"/>
                    <a:pt x="893" y="23"/>
                    <a:pt x="1207" y="12"/>
                  </a:cubicBezTo>
                  <a:cubicBezTo>
                    <a:pt x="1521" y="1"/>
                    <a:pt x="2072" y="2"/>
                    <a:pt x="2299" y="0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4215" name="Freeform 7"/>
            <p:cNvSpPr/>
            <p:nvPr/>
          </p:nvSpPr>
          <p:spPr bwMode="auto">
            <a:xfrm>
              <a:off x="1417" y="1128"/>
              <a:ext cx="1220" cy="934"/>
            </a:xfrm>
            <a:custGeom>
              <a:avLst/>
              <a:gdLst/>
              <a:ahLst/>
              <a:cxnLst>
                <a:cxn ang="0">
                  <a:pos x="0" y="1380"/>
                </a:cxn>
                <a:cxn ang="0">
                  <a:pos x="73" y="525"/>
                </a:cxn>
                <a:cxn ang="0">
                  <a:pos x="155" y="157"/>
                </a:cxn>
                <a:cxn ang="0">
                  <a:pos x="483" y="50"/>
                </a:cxn>
                <a:cxn ang="0">
                  <a:pos x="2260" y="0"/>
                </a:cxn>
              </a:cxnLst>
              <a:rect l="0" t="0" r="r" b="b"/>
              <a:pathLst>
                <a:path w="2260" h="1380">
                  <a:moveTo>
                    <a:pt x="0" y="1380"/>
                  </a:moveTo>
                  <a:cubicBezTo>
                    <a:pt x="12" y="1237"/>
                    <a:pt x="48" y="729"/>
                    <a:pt x="73" y="525"/>
                  </a:cubicBezTo>
                  <a:cubicBezTo>
                    <a:pt x="99" y="321"/>
                    <a:pt x="86" y="236"/>
                    <a:pt x="155" y="157"/>
                  </a:cubicBezTo>
                  <a:cubicBezTo>
                    <a:pt x="223" y="77"/>
                    <a:pt x="132" y="76"/>
                    <a:pt x="483" y="50"/>
                  </a:cubicBezTo>
                  <a:cubicBezTo>
                    <a:pt x="834" y="24"/>
                    <a:pt x="1890" y="10"/>
                    <a:pt x="2260" y="0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4216" name="Freeform 8"/>
            <p:cNvSpPr/>
            <p:nvPr/>
          </p:nvSpPr>
          <p:spPr bwMode="auto">
            <a:xfrm>
              <a:off x="1417" y="851"/>
              <a:ext cx="1200" cy="1211"/>
            </a:xfrm>
            <a:custGeom>
              <a:avLst/>
              <a:gdLst/>
              <a:ahLst/>
              <a:cxnLst>
                <a:cxn ang="0">
                  <a:pos x="0" y="1788"/>
                </a:cxn>
                <a:cxn ang="0">
                  <a:pos x="89" y="754"/>
                </a:cxn>
                <a:cxn ang="0">
                  <a:pos x="112" y="312"/>
                </a:cxn>
                <a:cxn ang="0">
                  <a:pos x="209" y="125"/>
                </a:cxn>
                <a:cxn ang="0">
                  <a:pos x="640" y="36"/>
                </a:cxn>
                <a:cxn ang="0">
                  <a:pos x="2224" y="0"/>
                </a:cxn>
              </a:cxnLst>
              <a:rect l="0" t="0" r="r" b="b"/>
              <a:pathLst>
                <a:path w="2224" h="1788">
                  <a:moveTo>
                    <a:pt x="0" y="1788"/>
                  </a:moveTo>
                  <a:cubicBezTo>
                    <a:pt x="15" y="1616"/>
                    <a:pt x="70" y="1000"/>
                    <a:pt x="89" y="754"/>
                  </a:cubicBezTo>
                  <a:cubicBezTo>
                    <a:pt x="108" y="508"/>
                    <a:pt x="92" y="417"/>
                    <a:pt x="112" y="312"/>
                  </a:cubicBezTo>
                  <a:cubicBezTo>
                    <a:pt x="132" y="207"/>
                    <a:pt x="121" y="171"/>
                    <a:pt x="209" y="125"/>
                  </a:cubicBezTo>
                  <a:cubicBezTo>
                    <a:pt x="297" y="79"/>
                    <a:pt x="304" y="57"/>
                    <a:pt x="640" y="36"/>
                  </a:cubicBezTo>
                  <a:cubicBezTo>
                    <a:pt x="976" y="15"/>
                    <a:pt x="1894" y="8"/>
                    <a:pt x="2224" y="0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966" name="Rectangle 9"/>
            <p:cNvSpPr>
              <a:spLocks noChangeArrowheads="1"/>
            </p:cNvSpPr>
            <p:nvPr/>
          </p:nvSpPr>
          <p:spPr bwMode="auto">
            <a:xfrm>
              <a:off x="3003" y="1795"/>
              <a:ext cx="114" cy="24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zh-CN" sz="2800" b="1" baseline="-25000">
                <a:effectLst/>
                <a:latin typeface="宋体" panose="02010600030101010101" pitchFamily="2" charset="-122"/>
              </a:endParaRPr>
            </a:p>
          </p:txBody>
        </p:sp>
        <p:sp>
          <p:nvSpPr>
            <p:cNvPr id="94221" name="Line 13"/>
            <p:cNvSpPr>
              <a:spLocks noChangeShapeType="1"/>
            </p:cNvSpPr>
            <p:nvPr/>
          </p:nvSpPr>
          <p:spPr bwMode="auto">
            <a:xfrm flipH="1">
              <a:off x="418" y="1440"/>
              <a:ext cx="2208" cy="2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sysDot"/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4225" name="Line 17"/>
            <p:cNvSpPr>
              <a:spLocks noChangeShapeType="1"/>
            </p:cNvSpPr>
            <p:nvPr/>
          </p:nvSpPr>
          <p:spPr bwMode="auto">
            <a:xfrm flipH="1">
              <a:off x="2060" y="1394"/>
              <a:ext cx="15" cy="1534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sysDot"/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969" name="Rectangle 18"/>
            <p:cNvSpPr>
              <a:spLocks noChangeArrowheads="1"/>
            </p:cNvSpPr>
            <p:nvPr/>
          </p:nvSpPr>
          <p:spPr bwMode="auto">
            <a:xfrm>
              <a:off x="2039" y="1180"/>
              <a:ext cx="252" cy="28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 i="1">
                  <a:solidFill>
                    <a:srgbClr val="FF3300"/>
                  </a:solidFill>
                  <a:effectLst/>
                  <a:latin typeface="Times New Roman" panose="02020603050405020304" charset="0"/>
                </a:rPr>
                <a:t>Q</a:t>
              </a:r>
            </a:p>
          </p:txBody>
        </p:sp>
        <p:sp>
          <p:nvSpPr>
            <p:cNvPr id="38970" name="Text Box 20"/>
            <p:cNvSpPr txBox="1">
              <a:spLocks noChangeArrowheads="1"/>
            </p:cNvSpPr>
            <p:nvPr/>
          </p:nvSpPr>
          <p:spPr bwMode="auto">
            <a:xfrm>
              <a:off x="2496" y="2328"/>
              <a:ext cx="692" cy="289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>
                  <a:solidFill>
                    <a:schemeClr val="tx1"/>
                  </a:solidFill>
                  <a:effectLst/>
                </a:rPr>
                <a:t>u</a:t>
              </a:r>
              <a:r>
                <a:rPr lang="en-US" altLang="zh-CN" b="1" baseline="-25000">
                  <a:solidFill>
                    <a:schemeClr val="tx1"/>
                  </a:solidFill>
                  <a:effectLst/>
                </a:rPr>
                <a:t>CE</a:t>
              </a:r>
              <a:r>
                <a:rPr lang="en-US" altLang="zh-CN" b="1">
                  <a:solidFill>
                    <a:schemeClr val="tx1"/>
                  </a:solidFill>
                  <a:effectLst/>
                </a:rPr>
                <a:t>/V</a:t>
              </a:r>
            </a:p>
          </p:txBody>
        </p:sp>
        <p:sp>
          <p:nvSpPr>
            <p:cNvPr id="94230" name="Line 22"/>
            <p:cNvSpPr>
              <a:spLocks noChangeShapeType="1"/>
            </p:cNvSpPr>
            <p:nvPr/>
          </p:nvSpPr>
          <p:spPr bwMode="auto">
            <a:xfrm rot="-5400000">
              <a:off x="2218" y="1583"/>
              <a:ext cx="0" cy="15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sm" len="med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4231" name="Line 23"/>
            <p:cNvSpPr>
              <a:spLocks noChangeShapeType="1"/>
            </p:cNvSpPr>
            <p:nvPr/>
          </p:nvSpPr>
          <p:spPr bwMode="auto">
            <a:xfrm flipH="1">
              <a:off x="1423" y="2374"/>
              <a:ext cx="0" cy="8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sm" len="med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973" name="Text Box 24"/>
            <p:cNvSpPr txBox="1">
              <a:spLocks noChangeArrowheads="1"/>
            </p:cNvSpPr>
            <p:nvPr/>
          </p:nvSpPr>
          <p:spPr bwMode="auto">
            <a:xfrm>
              <a:off x="1229" y="3024"/>
              <a:ext cx="167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>
                  <a:effectLst/>
                </a:rPr>
                <a:t>t</a:t>
              </a:r>
              <a:endParaRPr lang="en-US" altLang="zh-CN" b="1">
                <a:effectLst/>
                <a:latin typeface="宋体" panose="02010600030101010101" pitchFamily="2" charset="-122"/>
              </a:endParaRPr>
            </a:p>
          </p:txBody>
        </p:sp>
        <p:sp>
          <p:nvSpPr>
            <p:cNvPr id="94233" name="Line 25"/>
            <p:cNvSpPr>
              <a:spLocks noChangeShapeType="1"/>
            </p:cNvSpPr>
            <p:nvPr/>
          </p:nvSpPr>
          <p:spPr bwMode="auto">
            <a:xfrm>
              <a:off x="2062" y="2376"/>
              <a:ext cx="0" cy="86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4240" name="Line 32"/>
            <p:cNvSpPr>
              <a:spLocks noChangeShapeType="1"/>
            </p:cNvSpPr>
            <p:nvPr/>
          </p:nvSpPr>
          <p:spPr bwMode="auto">
            <a:xfrm flipV="1">
              <a:off x="2681" y="1440"/>
              <a:ext cx="2057" cy="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sysDot"/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976" name="Rectangle 42"/>
            <p:cNvSpPr>
              <a:spLocks noChangeArrowheads="1"/>
            </p:cNvSpPr>
            <p:nvPr/>
          </p:nvSpPr>
          <p:spPr bwMode="auto">
            <a:xfrm>
              <a:off x="3890" y="2016"/>
              <a:ext cx="176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 i="1">
                  <a:effectLst/>
                  <a:latin typeface="Times New Roman" panose="02020603050405020304" charset="0"/>
                </a:rPr>
                <a:t>t</a:t>
              </a:r>
              <a:endParaRPr lang="en-US" altLang="zh-CN" sz="2800" b="1" i="1">
                <a:solidFill>
                  <a:schemeClr val="accent2"/>
                </a:solidFill>
                <a:effectLst/>
                <a:latin typeface="宋体" panose="02010600030101010101" pitchFamily="2" charset="-122"/>
              </a:endParaRPr>
            </a:p>
          </p:txBody>
        </p:sp>
        <p:sp>
          <p:nvSpPr>
            <p:cNvPr id="94251" name="Line 43"/>
            <p:cNvSpPr>
              <a:spLocks noChangeShapeType="1"/>
            </p:cNvSpPr>
            <p:nvPr/>
          </p:nvSpPr>
          <p:spPr bwMode="auto">
            <a:xfrm flipV="1">
              <a:off x="3266" y="918"/>
              <a:ext cx="0" cy="117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sm" len="med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978" name="Text Box 44"/>
            <p:cNvSpPr txBox="1">
              <a:spLocks noChangeArrowheads="1"/>
            </p:cNvSpPr>
            <p:nvPr/>
          </p:nvSpPr>
          <p:spPr bwMode="auto">
            <a:xfrm>
              <a:off x="3281" y="795"/>
              <a:ext cx="532" cy="29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>
                  <a:solidFill>
                    <a:schemeClr val="tx1"/>
                  </a:solidFill>
                  <a:effectLst/>
                </a:rPr>
                <a:t>i</a:t>
              </a:r>
              <a:r>
                <a:rPr lang="en-US" altLang="zh-CN" b="1" baseline="-25000">
                  <a:solidFill>
                    <a:schemeClr val="tx1"/>
                  </a:solidFill>
                  <a:effectLst/>
                  <a:latin typeface="宋体" panose="02010600030101010101" pitchFamily="2" charset="-122"/>
                </a:rPr>
                <a:t>B</a:t>
              </a:r>
              <a:r>
                <a:rPr lang="en-US" altLang="zh-CN" b="1">
                  <a:solidFill>
                    <a:schemeClr val="tx1"/>
                  </a:solidFill>
                  <a:effectLst/>
                </a:rPr>
                <a:t>/</a:t>
              </a:r>
              <a:r>
                <a:rPr lang="en-US" altLang="zh-CN" b="1">
                  <a:solidFill>
                    <a:schemeClr val="tx1"/>
                  </a:solidFill>
                  <a:effectLst/>
                  <a:sym typeface="Symbol" panose="05050102010706020507" charset="0"/>
                </a:rPr>
                <a:t></a:t>
              </a:r>
              <a:r>
                <a:rPr lang="en-US" altLang="zh-CN" b="1">
                  <a:solidFill>
                    <a:schemeClr val="tx1"/>
                  </a:solidFill>
                  <a:effectLst/>
                </a:rPr>
                <a:t>A</a:t>
              </a:r>
            </a:p>
          </p:txBody>
        </p:sp>
        <p:sp>
          <p:nvSpPr>
            <p:cNvPr id="94253" name="Line 45"/>
            <p:cNvSpPr>
              <a:spLocks noChangeShapeType="1"/>
            </p:cNvSpPr>
            <p:nvPr/>
          </p:nvSpPr>
          <p:spPr bwMode="auto">
            <a:xfrm flipV="1">
              <a:off x="3266" y="2089"/>
              <a:ext cx="783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sm" len="med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4254" name="Line 46"/>
            <p:cNvSpPr>
              <a:spLocks noChangeShapeType="1"/>
            </p:cNvSpPr>
            <p:nvPr/>
          </p:nvSpPr>
          <p:spPr bwMode="auto">
            <a:xfrm>
              <a:off x="3266" y="1437"/>
              <a:ext cx="65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38981" name="Group 47"/>
            <p:cNvGrpSpPr/>
            <p:nvPr/>
          </p:nvGrpSpPr>
          <p:grpSpPr bwMode="auto">
            <a:xfrm>
              <a:off x="3876" y="1440"/>
              <a:ext cx="268" cy="672"/>
              <a:chOff x="3506" y="2448"/>
              <a:chExt cx="268" cy="672"/>
            </a:xfrm>
          </p:grpSpPr>
          <p:sp>
            <p:nvSpPr>
              <p:cNvPr id="39021" name="Rectangle 48"/>
              <p:cNvSpPr>
                <a:spLocks noChangeArrowheads="1"/>
              </p:cNvSpPr>
              <p:nvPr/>
            </p:nvSpPr>
            <p:spPr bwMode="auto">
              <a:xfrm>
                <a:off x="3506" y="2611"/>
                <a:ext cx="268" cy="2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400" b="1" i="1">
                    <a:solidFill>
                      <a:srgbClr val="FF0000"/>
                    </a:solidFill>
                    <a:effectLst/>
                    <a:latin typeface="Times New Roman" panose="02020603050405020304" charset="0"/>
                  </a:rPr>
                  <a:t>I</a:t>
                </a:r>
                <a:r>
                  <a:rPr lang="en-US" altLang="zh-CN" sz="2400" b="1" baseline="-25000">
                    <a:solidFill>
                      <a:srgbClr val="FF0000"/>
                    </a:solidFill>
                    <a:effectLst/>
                    <a:latin typeface="Times New Roman" panose="02020603050405020304" charset="0"/>
                  </a:rPr>
                  <a:t>B</a:t>
                </a:r>
              </a:p>
            </p:txBody>
          </p:sp>
          <p:sp>
            <p:nvSpPr>
              <p:cNvPr id="94257" name="Line 49"/>
              <p:cNvSpPr>
                <a:spLocks noChangeShapeType="1"/>
              </p:cNvSpPr>
              <p:nvPr/>
            </p:nvSpPr>
            <p:spPr bwMode="auto">
              <a:xfrm>
                <a:off x="3507" y="2448"/>
                <a:ext cx="0" cy="672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 type="arrow" w="med" len="med"/>
                <a:tailEnd type="arrow" w="med" len="med"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94264" name="Line 56"/>
            <p:cNvSpPr>
              <a:spLocks noChangeShapeType="1"/>
            </p:cNvSpPr>
            <p:nvPr/>
          </p:nvSpPr>
          <p:spPr bwMode="auto">
            <a:xfrm flipV="1">
              <a:off x="433" y="1438"/>
              <a:ext cx="76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983" name="Rectangle 58"/>
            <p:cNvSpPr>
              <a:spLocks noChangeArrowheads="1"/>
            </p:cNvSpPr>
            <p:nvPr/>
          </p:nvSpPr>
          <p:spPr bwMode="auto">
            <a:xfrm>
              <a:off x="1042" y="2064"/>
              <a:ext cx="167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 i="1">
                  <a:effectLst/>
                  <a:latin typeface="Times New Roman" panose="02020603050405020304" charset="0"/>
                </a:rPr>
                <a:t>t</a:t>
              </a:r>
              <a:endParaRPr lang="en-US" altLang="zh-CN" b="1">
                <a:effectLst/>
                <a:latin typeface="宋体" panose="02010600030101010101" pitchFamily="2" charset="-122"/>
              </a:endParaRPr>
            </a:p>
          </p:txBody>
        </p:sp>
        <p:sp>
          <p:nvSpPr>
            <p:cNvPr id="38984" name="Text Box 59"/>
            <p:cNvSpPr txBox="1">
              <a:spLocks noChangeArrowheads="1"/>
            </p:cNvSpPr>
            <p:nvPr/>
          </p:nvSpPr>
          <p:spPr bwMode="auto">
            <a:xfrm>
              <a:off x="423" y="768"/>
              <a:ext cx="666" cy="289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>
                  <a:solidFill>
                    <a:schemeClr val="tx1"/>
                  </a:solidFill>
                  <a:effectLst/>
                </a:rPr>
                <a:t>i</a:t>
              </a:r>
              <a:r>
                <a:rPr lang="en-US" altLang="zh-CN" b="1" baseline="-25000">
                  <a:solidFill>
                    <a:schemeClr val="tx1"/>
                  </a:solidFill>
                  <a:effectLst/>
                  <a:latin typeface="宋体" panose="02010600030101010101" pitchFamily="2" charset="-122"/>
                </a:rPr>
                <a:t>C</a:t>
              </a:r>
              <a:r>
                <a:rPr lang="en-US" altLang="zh-CN" b="1">
                  <a:solidFill>
                    <a:schemeClr val="tx1"/>
                  </a:solidFill>
                  <a:effectLst/>
                </a:rPr>
                <a:t>/mA</a:t>
              </a:r>
            </a:p>
          </p:txBody>
        </p:sp>
        <p:sp>
          <p:nvSpPr>
            <p:cNvPr id="94268" name="Line 60"/>
            <p:cNvSpPr>
              <a:spLocks noChangeShapeType="1"/>
            </p:cNvSpPr>
            <p:nvPr/>
          </p:nvSpPr>
          <p:spPr bwMode="auto">
            <a:xfrm>
              <a:off x="443" y="2112"/>
              <a:ext cx="72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sm" len="med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4269" name="Line 61"/>
            <p:cNvSpPr>
              <a:spLocks noChangeShapeType="1"/>
            </p:cNvSpPr>
            <p:nvPr/>
          </p:nvSpPr>
          <p:spPr bwMode="auto">
            <a:xfrm flipV="1">
              <a:off x="441" y="912"/>
              <a:ext cx="0" cy="119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sm" len="med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38987" name="Group 62"/>
            <p:cNvGrpSpPr/>
            <p:nvPr/>
          </p:nvGrpSpPr>
          <p:grpSpPr bwMode="auto">
            <a:xfrm>
              <a:off x="1089" y="1440"/>
              <a:ext cx="275" cy="672"/>
              <a:chOff x="1151" y="1344"/>
              <a:chExt cx="275" cy="672"/>
            </a:xfrm>
          </p:grpSpPr>
          <p:sp>
            <p:nvSpPr>
              <p:cNvPr id="39019" name="Rectangle 63"/>
              <p:cNvSpPr>
                <a:spLocks noChangeArrowheads="1"/>
              </p:cNvSpPr>
              <p:nvPr/>
            </p:nvSpPr>
            <p:spPr bwMode="auto">
              <a:xfrm>
                <a:off x="1151" y="1507"/>
                <a:ext cx="275" cy="2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400" b="1" i="1">
                    <a:solidFill>
                      <a:srgbClr val="FF0000"/>
                    </a:solidFill>
                    <a:effectLst/>
                    <a:latin typeface="Times New Roman" panose="02020603050405020304" charset="0"/>
                  </a:rPr>
                  <a:t>I</a:t>
                </a:r>
                <a:r>
                  <a:rPr lang="en-US" altLang="zh-CN" sz="2400" b="1" baseline="-25000">
                    <a:solidFill>
                      <a:srgbClr val="FF0000"/>
                    </a:solidFill>
                    <a:effectLst/>
                    <a:latin typeface="Times New Roman" panose="02020603050405020304" charset="0"/>
                  </a:rPr>
                  <a:t>C</a:t>
                </a:r>
              </a:p>
            </p:txBody>
          </p:sp>
          <p:sp>
            <p:nvSpPr>
              <p:cNvPr id="94272" name="Line 64"/>
              <p:cNvSpPr>
                <a:spLocks noChangeShapeType="1"/>
              </p:cNvSpPr>
              <p:nvPr/>
            </p:nvSpPr>
            <p:spPr bwMode="auto">
              <a:xfrm>
                <a:off x="1152" y="1344"/>
                <a:ext cx="0" cy="672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 type="arrow" w="med" len="med"/>
                <a:tailEnd type="arrow" w="med" len="med"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94279" name="Line 71"/>
            <p:cNvSpPr>
              <a:spLocks noChangeShapeType="1"/>
            </p:cNvSpPr>
            <p:nvPr/>
          </p:nvSpPr>
          <p:spPr bwMode="auto">
            <a:xfrm>
              <a:off x="1392" y="864"/>
              <a:ext cx="1392" cy="124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4296" name="Line 88"/>
            <p:cNvSpPr>
              <a:spLocks noChangeShapeType="1"/>
            </p:cNvSpPr>
            <p:nvPr/>
          </p:nvSpPr>
          <p:spPr bwMode="auto">
            <a:xfrm flipV="1">
              <a:off x="4210" y="528"/>
              <a:ext cx="0" cy="15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med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990" name="Text Box 89"/>
            <p:cNvSpPr txBox="1">
              <a:spLocks noChangeArrowheads="1"/>
            </p:cNvSpPr>
            <p:nvPr/>
          </p:nvSpPr>
          <p:spPr bwMode="auto">
            <a:xfrm>
              <a:off x="4210" y="401"/>
              <a:ext cx="672" cy="291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>
                  <a:solidFill>
                    <a:schemeClr val="tx1"/>
                  </a:solidFill>
                  <a:effectLst/>
                </a:rPr>
                <a:t>i</a:t>
              </a:r>
              <a:r>
                <a:rPr lang="en-US" altLang="zh-CN" b="1" baseline="-25000">
                  <a:solidFill>
                    <a:schemeClr val="tx1"/>
                  </a:solidFill>
                  <a:effectLst/>
                  <a:latin typeface="宋体" panose="02010600030101010101" pitchFamily="2" charset="-122"/>
                </a:rPr>
                <a:t>B</a:t>
              </a:r>
              <a:r>
                <a:rPr lang="en-US" altLang="zh-CN" b="1">
                  <a:solidFill>
                    <a:schemeClr val="tx1"/>
                  </a:solidFill>
                  <a:effectLst/>
                </a:rPr>
                <a:t>/</a:t>
              </a:r>
              <a:r>
                <a:rPr lang="en-US" altLang="zh-CN" b="1">
                  <a:solidFill>
                    <a:schemeClr val="tx1"/>
                  </a:solidFill>
                  <a:effectLst/>
                  <a:sym typeface="Symbol" panose="05050102010706020507" charset="0"/>
                </a:rPr>
                <a:t></a:t>
              </a:r>
              <a:r>
                <a:rPr lang="en-US" altLang="zh-CN" b="1">
                  <a:solidFill>
                    <a:schemeClr val="tx1"/>
                  </a:solidFill>
                  <a:effectLst/>
                </a:rPr>
                <a:t>A</a:t>
              </a:r>
            </a:p>
          </p:txBody>
        </p:sp>
        <p:sp>
          <p:nvSpPr>
            <p:cNvPr id="94299" name="Line 91"/>
            <p:cNvSpPr>
              <a:spLocks noChangeShapeType="1"/>
            </p:cNvSpPr>
            <p:nvPr/>
          </p:nvSpPr>
          <p:spPr bwMode="auto">
            <a:xfrm>
              <a:off x="4194" y="2098"/>
              <a:ext cx="1287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med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992" name="Text Box 92"/>
            <p:cNvSpPr txBox="1">
              <a:spLocks noChangeArrowheads="1"/>
            </p:cNvSpPr>
            <p:nvPr/>
          </p:nvSpPr>
          <p:spPr bwMode="auto">
            <a:xfrm>
              <a:off x="4992" y="2041"/>
              <a:ext cx="578" cy="28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>
                  <a:solidFill>
                    <a:schemeClr val="tx1"/>
                  </a:solidFill>
                  <a:effectLst/>
                </a:rPr>
                <a:t>u</a:t>
              </a:r>
              <a:r>
                <a:rPr lang="en-US" altLang="zh-CN" b="1" baseline="-25000">
                  <a:solidFill>
                    <a:schemeClr val="tx1"/>
                  </a:solidFill>
                  <a:effectLst/>
                </a:rPr>
                <a:t>BE</a:t>
              </a:r>
              <a:r>
                <a:rPr lang="en-US" altLang="zh-CN" b="1">
                  <a:solidFill>
                    <a:schemeClr val="tx1"/>
                  </a:solidFill>
                  <a:effectLst/>
                </a:rPr>
                <a:t>/V</a:t>
              </a:r>
            </a:p>
          </p:txBody>
        </p:sp>
        <p:sp>
          <p:nvSpPr>
            <p:cNvPr id="94301" name="Freeform 93"/>
            <p:cNvSpPr/>
            <p:nvPr/>
          </p:nvSpPr>
          <p:spPr bwMode="auto">
            <a:xfrm>
              <a:off x="4202" y="745"/>
              <a:ext cx="651" cy="1341"/>
            </a:xfrm>
            <a:custGeom>
              <a:avLst/>
              <a:gdLst/>
              <a:ahLst/>
              <a:cxnLst>
                <a:cxn ang="0">
                  <a:pos x="0" y="1341"/>
                </a:cxn>
                <a:cxn ang="0">
                  <a:pos x="207" y="1311"/>
                </a:cxn>
                <a:cxn ang="0">
                  <a:pos x="348" y="1193"/>
                </a:cxn>
                <a:cxn ang="0">
                  <a:pos x="518" y="770"/>
                </a:cxn>
                <a:cxn ang="0">
                  <a:pos x="651" y="0"/>
                </a:cxn>
              </a:cxnLst>
              <a:rect l="0" t="0" r="r" b="b"/>
              <a:pathLst>
                <a:path w="651" h="1341">
                  <a:moveTo>
                    <a:pt x="0" y="1341"/>
                  </a:moveTo>
                  <a:cubicBezTo>
                    <a:pt x="74" y="1338"/>
                    <a:pt x="149" y="1336"/>
                    <a:pt x="207" y="1311"/>
                  </a:cubicBezTo>
                  <a:cubicBezTo>
                    <a:pt x="265" y="1286"/>
                    <a:pt x="296" y="1283"/>
                    <a:pt x="348" y="1193"/>
                  </a:cubicBezTo>
                  <a:cubicBezTo>
                    <a:pt x="400" y="1103"/>
                    <a:pt x="468" y="969"/>
                    <a:pt x="518" y="770"/>
                  </a:cubicBezTo>
                  <a:cubicBezTo>
                    <a:pt x="568" y="571"/>
                    <a:pt x="629" y="128"/>
                    <a:pt x="651" y="0"/>
                  </a:cubicBezTo>
                </a:path>
              </a:pathLst>
            </a:custGeom>
            <a:noFill/>
            <a:ln w="38100" cap="flat" cmpd="sng">
              <a:solidFill>
                <a:srgbClr val="FF3300"/>
              </a:solidFill>
              <a:prstDash val="solid"/>
              <a:rou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4302" name="Line 94"/>
            <p:cNvSpPr>
              <a:spLocks noChangeShapeType="1"/>
            </p:cNvSpPr>
            <p:nvPr/>
          </p:nvSpPr>
          <p:spPr bwMode="auto">
            <a:xfrm flipH="1">
              <a:off x="4713" y="1440"/>
              <a:ext cx="0" cy="144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sysDot"/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4304" name="Line 96"/>
            <p:cNvSpPr>
              <a:spLocks noChangeShapeType="1"/>
            </p:cNvSpPr>
            <p:nvPr/>
          </p:nvSpPr>
          <p:spPr bwMode="auto">
            <a:xfrm flipH="1">
              <a:off x="4714" y="2353"/>
              <a:ext cx="0" cy="71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4306" name="Line 98"/>
            <p:cNvSpPr>
              <a:spLocks noChangeShapeType="1"/>
            </p:cNvSpPr>
            <p:nvPr/>
          </p:nvSpPr>
          <p:spPr bwMode="auto">
            <a:xfrm>
              <a:off x="4204" y="2352"/>
              <a:ext cx="0" cy="9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sm" len="med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4307" name="Line 99"/>
            <p:cNvSpPr>
              <a:spLocks noChangeShapeType="1"/>
            </p:cNvSpPr>
            <p:nvPr/>
          </p:nvSpPr>
          <p:spPr bwMode="auto">
            <a:xfrm>
              <a:off x="4210" y="2368"/>
              <a:ext cx="1240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sm" len="med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998" name="Text Box 100"/>
            <p:cNvSpPr txBox="1">
              <a:spLocks noChangeArrowheads="1"/>
            </p:cNvSpPr>
            <p:nvPr/>
          </p:nvSpPr>
          <p:spPr bwMode="auto">
            <a:xfrm>
              <a:off x="4022" y="3024"/>
              <a:ext cx="167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>
                  <a:effectLst/>
                </a:rPr>
                <a:t>t</a:t>
              </a:r>
              <a:endParaRPr lang="en-US" altLang="zh-CN" b="1">
                <a:effectLst/>
                <a:latin typeface="宋体" panose="02010600030101010101" pitchFamily="2" charset="-122"/>
              </a:endParaRPr>
            </a:p>
          </p:txBody>
        </p:sp>
        <p:sp>
          <p:nvSpPr>
            <p:cNvPr id="38999" name="Rectangle 101"/>
            <p:cNvSpPr>
              <a:spLocks noChangeArrowheads="1"/>
            </p:cNvSpPr>
            <p:nvPr/>
          </p:nvSpPr>
          <p:spPr bwMode="auto">
            <a:xfrm>
              <a:off x="4848" y="2328"/>
              <a:ext cx="864" cy="289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 i="1">
                  <a:solidFill>
                    <a:schemeClr val="tx1"/>
                  </a:solidFill>
                  <a:effectLst/>
                  <a:latin typeface="Times New Roman" panose="02020603050405020304" charset="0"/>
                </a:rPr>
                <a:t>u</a:t>
              </a:r>
              <a:r>
                <a:rPr lang="en-US" altLang="zh-CN" sz="2400" b="1" baseline="-25000">
                  <a:solidFill>
                    <a:schemeClr val="tx1"/>
                  </a:solidFill>
                  <a:effectLst/>
                  <a:latin typeface="Times New Roman" panose="02020603050405020304" charset="0"/>
                </a:rPr>
                <a:t>BE</a:t>
              </a:r>
              <a:r>
                <a:rPr lang="en-US" altLang="zh-CN" sz="2400" b="1">
                  <a:solidFill>
                    <a:schemeClr val="tx1"/>
                  </a:solidFill>
                  <a:effectLst/>
                  <a:latin typeface="Times New Roman" panose="02020603050405020304" charset="0"/>
                </a:rPr>
                <a:t>/V</a:t>
              </a:r>
            </a:p>
          </p:txBody>
        </p:sp>
        <p:sp>
          <p:nvSpPr>
            <p:cNvPr id="39000" name="Rectangle 102"/>
            <p:cNvSpPr>
              <a:spLocks noChangeArrowheads="1"/>
            </p:cNvSpPr>
            <p:nvPr/>
          </p:nvSpPr>
          <p:spPr bwMode="auto">
            <a:xfrm>
              <a:off x="4245" y="2688"/>
              <a:ext cx="418" cy="28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 i="1">
                  <a:solidFill>
                    <a:srgbClr val="FF0000"/>
                  </a:solidFill>
                  <a:effectLst/>
                  <a:latin typeface="Times New Roman" panose="02020603050405020304" charset="0"/>
                </a:rPr>
                <a:t>U</a:t>
              </a:r>
              <a:r>
                <a:rPr lang="en-US" altLang="zh-CN" sz="2400" b="1" baseline="-25000">
                  <a:solidFill>
                    <a:srgbClr val="FF0000"/>
                  </a:solidFill>
                  <a:effectLst/>
                  <a:latin typeface="Times New Roman" panose="02020603050405020304" charset="0"/>
                </a:rPr>
                <a:t>BE</a:t>
              </a:r>
            </a:p>
          </p:txBody>
        </p:sp>
        <p:sp>
          <p:nvSpPr>
            <p:cNvPr id="94311" name="Line 103"/>
            <p:cNvSpPr>
              <a:spLocks noChangeShapeType="1"/>
            </p:cNvSpPr>
            <p:nvPr/>
          </p:nvSpPr>
          <p:spPr bwMode="auto">
            <a:xfrm>
              <a:off x="4222" y="2976"/>
              <a:ext cx="480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arrow" w="med" len="med"/>
              <a:tailEnd type="arrow" w="med" len="med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39002" name="Group 105"/>
            <p:cNvGrpSpPr/>
            <p:nvPr/>
          </p:nvGrpSpPr>
          <p:grpSpPr bwMode="auto">
            <a:xfrm>
              <a:off x="1426" y="2688"/>
              <a:ext cx="624" cy="290"/>
              <a:chOff x="2592" y="2592"/>
              <a:chExt cx="624" cy="290"/>
            </a:xfrm>
          </p:grpSpPr>
          <p:sp>
            <p:nvSpPr>
              <p:cNvPr id="94314" name="Line 106"/>
              <p:cNvSpPr>
                <a:spLocks noChangeShapeType="1"/>
              </p:cNvSpPr>
              <p:nvPr/>
            </p:nvSpPr>
            <p:spPr bwMode="auto">
              <a:xfrm>
                <a:off x="2592" y="2880"/>
                <a:ext cx="624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 type="arrow" w="med" len="med"/>
                <a:tailEnd type="arrow" w="med" len="med"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9018" name="Rectangle 107"/>
              <p:cNvSpPr>
                <a:spLocks noChangeArrowheads="1"/>
              </p:cNvSpPr>
              <p:nvPr/>
            </p:nvSpPr>
            <p:spPr bwMode="auto">
              <a:xfrm>
                <a:off x="2672" y="2592"/>
                <a:ext cx="425" cy="2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400" b="1" i="1">
                    <a:solidFill>
                      <a:srgbClr val="FF0000"/>
                    </a:solidFill>
                    <a:effectLst/>
                    <a:latin typeface="Times New Roman" panose="02020603050405020304" charset="0"/>
                  </a:rPr>
                  <a:t>U</a:t>
                </a:r>
                <a:r>
                  <a:rPr lang="en-US" altLang="zh-CN" sz="2400" b="1" baseline="-25000">
                    <a:solidFill>
                      <a:srgbClr val="FF0000"/>
                    </a:solidFill>
                    <a:effectLst/>
                    <a:latin typeface="Times New Roman" panose="02020603050405020304" charset="0"/>
                  </a:rPr>
                  <a:t>CE</a:t>
                </a:r>
              </a:p>
            </p:txBody>
          </p:sp>
        </p:grpSp>
        <p:sp>
          <p:nvSpPr>
            <p:cNvPr id="39003" name="Text Box 109"/>
            <p:cNvSpPr txBox="1">
              <a:spLocks noChangeArrowheads="1"/>
            </p:cNvSpPr>
            <p:nvPr/>
          </p:nvSpPr>
          <p:spPr bwMode="auto">
            <a:xfrm>
              <a:off x="1425" y="377"/>
              <a:ext cx="781" cy="289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>
                  <a:solidFill>
                    <a:schemeClr val="tx1"/>
                  </a:solidFill>
                  <a:effectLst/>
                </a:rPr>
                <a:t>i</a:t>
              </a:r>
              <a:r>
                <a:rPr lang="en-US" altLang="zh-CN" b="1" baseline="-25000">
                  <a:solidFill>
                    <a:schemeClr val="tx1"/>
                  </a:solidFill>
                  <a:effectLst/>
                  <a:latin typeface="宋体" panose="02010600030101010101" pitchFamily="2" charset="-122"/>
                </a:rPr>
                <a:t>C</a:t>
              </a:r>
              <a:r>
                <a:rPr lang="en-US" altLang="zh-CN" b="1">
                  <a:solidFill>
                    <a:schemeClr val="tx1"/>
                  </a:solidFill>
                  <a:effectLst/>
                </a:rPr>
                <a:t>/mA</a:t>
              </a:r>
            </a:p>
          </p:txBody>
        </p:sp>
        <p:sp>
          <p:nvSpPr>
            <p:cNvPr id="94318" name="Line 110"/>
            <p:cNvSpPr>
              <a:spLocks noChangeShapeType="1"/>
            </p:cNvSpPr>
            <p:nvPr/>
          </p:nvSpPr>
          <p:spPr bwMode="auto">
            <a:xfrm flipV="1">
              <a:off x="1402" y="454"/>
              <a:ext cx="0" cy="16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med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005" name="Rectangle 111"/>
            <p:cNvSpPr>
              <a:spLocks noChangeArrowheads="1"/>
            </p:cNvSpPr>
            <p:nvPr/>
          </p:nvSpPr>
          <p:spPr bwMode="auto">
            <a:xfrm>
              <a:off x="2595" y="2064"/>
              <a:ext cx="585" cy="28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 i="1">
                  <a:solidFill>
                    <a:schemeClr val="tx1"/>
                  </a:solidFill>
                  <a:effectLst/>
                  <a:latin typeface="Times New Roman" panose="02020603050405020304" charset="0"/>
                </a:rPr>
                <a:t>u</a:t>
              </a:r>
              <a:r>
                <a:rPr lang="en-US" altLang="zh-CN" sz="2400" b="1" baseline="-25000">
                  <a:solidFill>
                    <a:schemeClr val="tx1"/>
                  </a:solidFill>
                  <a:effectLst/>
                  <a:latin typeface="Times New Roman" panose="02020603050405020304" charset="0"/>
                </a:rPr>
                <a:t>CE</a:t>
              </a:r>
              <a:r>
                <a:rPr lang="en-US" altLang="zh-CN" sz="2400" b="1">
                  <a:solidFill>
                    <a:schemeClr val="tx1"/>
                  </a:solidFill>
                  <a:effectLst/>
                  <a:latin typeface="Times New Roman" panose="02020603050405020304" charset="0"/>
                </a:rPr>
                <a:t>/V</a:t>
              </a:r>
            </a:p>
          </p:txBody>
        </p:sp>
        <p:sp>
          <p:nvSpPr>
            <p:cNvPr id="94320" name="Line 112"/>
            <p:cNvSpPr>
              <a:spLocks noChangeShapeType="1"/>
            </p:cNvSpPr>
            <p:nvPr/>
          </p:nvSpPr>
          <p:spPr bwMode="auto">
            <a:xfrm>
              <a:off x="1378" y="2110"/>
              <a:ext cx="1728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med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4322" name="Freeform 114"/>
            <p:cNvSpPr/>
            <p:nvPr/>
          </p:nvSpPr>
          <p:spPr bwMode="auto">
            <a:xfrm>
              <a:off x="1426" y="1440"/>
              <a:ext cx="1296" cy="672"/>
            </a:xfrm>
            <a:custGeom>
              <a:avLst/>
              <a:gdLst/>
              <a:ahLst/>
              <a:cxnLst>
                <a:cxn ang="0">
                  <a:pos x="0" y="948"/>
                </a:cxn>
                <a:cxn ang="0">
                  <a:pos x="55" y="408"/>
                </a:cxn>
                <a:cxn ang="0">
                  <a:pos x="211" y="156"/>
                </a:cxn>
                <a:cxn ang="0">
                  <a:pos x="413" y="69"/>
                </a:cxn>
                <a:cxn ang="0">
                  <a:pos x="1207" y="12"/>
                </a:cxn>
                <a:cxn ang="0">
                  <a:pos x="2299" y="0"/>
                </a:cxn>
              </a:cxnLst>
              <a:rect l="0" t="0" r="r" b="b"/>
              <a:pathLst>
                <a:path w="2299" h="948">
                  <a:moveTo>
                    <a:pt x="0" y="948"/>
                  </a:moveTo>
                  <a:cubicBezTo>
                    <a:pt x="9" y="858"/>
                    <a:pt x="20" y="540"/>
                    <a:pt x="55" y="408"/>
                  </a:cubicBezTo>
                  <a:cubicBezTo>
                    <a:pt x="90" y="276"/>
                    <a:pt x="151" y="212"/>
                    <a:pt x="211" y="156"/>
                  </a:cubicBezTo>
                  <a:cubicBezTo>
                    <a:pt x="271" y="100"/>
                    <a:pt x="247" y="93"/>
                    <a:pt x="413" y="69"/>
                  </a:cubicBezTo>
                  <a:cubicBezTo>
                    <a:pt x="579" y="45"/>
                    <a:pt x="893" y="23"/>
                    <a:pt x="1207" y="12"/>
                  </a:cubicBezTo>
                  <a:cubicBezTo>
                    <a:pt x="1521" y="1"/>
                    <a:pt x="2072" y="2"/>
                    <a:pt x="2299" y="0"/>
                  </a:cubicBezTo>
                </a:path>
              </a:pathLst>
            </a:custGeom>
            <a:noFill/>
            <a:ln w="38100" cap="flat" cmpd="sng">
              <a:solidFill>
                <a:srgbClr val="FF3300"/>
              </a:solidFill>
              <a:prstDash val="solid"/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4323" name="Oval 115"/>
            <p:cNvSpPr>
              <a:spLocks noChangeArrowheads="1"/>
            </p:cNvSpPr>
            <p:nvPr/>
          </p:nvSpPr>
          <p:spPr bwMode="auto">
            <a:xfrm>
              <a:off x="2046" y="1412"/>
              <a:ext cx="72" cy="8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4330" name="Oval 122"/>
            <p:cNvSpPr>
              <a:spLocks noChangeArrowheads="1"/>
            </p:cNvSpPr>
            <p:nvPr/>
          </p:nvSpPr>
          <p:spPr bwMode="auto">
            <a:xfrm>
              <a:off x="4680" y="1413"/>
              <a:ext cx="82" cy="7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010" name="Text Box 125"/>
            <p:cNvSpPr txBox="1">
              <a:spLocks noChangeArrowheads="1"/>
            </p:cNvSpPr>
            <p:nvPr/>
          </p:nvSpPr>
          <p:spPr bwMode="auto">
            <a:xfrm>
              <a:off x="1209" y="2016"/>
              <a:ext cx="232" cy="25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 i="1">
                  <a:effectLst/>
                </a:rPr>
                <a:t>O</a:t>
              </a:r>
            </a:p>
          </p:txBody>
        </p:sp>
        <p:sp>
          <p:nvSpPr>
            <p:cNvPr id="39011" name="Text Box 126"/>
            <p:cNvSpPr txBox="1">
              <a:spLocks noChangeArrowheads="1"/>
            </p:cNvSpPr>
            <p:nvPr/>
          </p:nvSpPr>
          <p:spPr bwMode="auto">
            <a:xfrm>
              <a:off x="4018" y="1968"/>
              <a:ext cx="232" cy="25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 i="1">
                  <a:effectLst/>
                </a:rPr>
                <a:t>O</a:t>
              </a:r>
            </a:p>
          </p:txBody>
        </p:sp>
        <p:sp>
          <p:nvSpPr>
            <p:cNvPr id="39012" name="Text Box 127"/>
            <p:cNvSpPr txBox="1">
              <a:spLocks noChangeArrowheads="1"/>
            </p:cNvSpPr>
            <p:nvPr/>
          </p:nvSpPr>
          <p:spPr bwMode="auto">
            <a:xfrm>
              <a:off x="3080" y="1968"/>
              <a:ext cx="232" cy="25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 i="1">
                  <a:effectLst/>
                </a:rPr>
                <a:t>O</a:t>
              </a:r>
            </a:p>
          </p:txBody>
        </p:sp>
        <p:sp>
          <p:nvSpPr>
            <p:cNvPr id="39013" name="Text Box 128"/>
            <p:cNvSpPr txBox="1">
              <a:spLocks noChangeArrowheads="1"/>
            </p:cNvSpPr>
            <p:nvPr/>
          </p:nvSpPr>
          <p:spPr bwMode="auto">
            <a:xfrm>
              <a:off x="4018" y="2198"/>
              <a:ext cx="232" cy="25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 i="1">
                  <a:effectLst/>
                </a:rPr>
                <a:t>O</a:t>
              </a:r>
            </a:p>
          </p:txBody>
        </p:sp>
        <p:sp>
          <p:nvSpPr>
            <p:cNvPr id="39014" name="Text Box 129"/>
            <p:cNvSpPr txBox="1">
              <a:spLocks noChangeArrowheads="1"/>
            </p:cNvSpPr>
            <p:nvPr/>
          </p:nvSpPr>
          <p:spPr bwMode="auto">
            <a:xfrm>
              <a:off x="1234" y="2246"/>
              <a:ext cx="232" cy="25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 i="1">
                  <a:effectLst/>
                </a:rPr>
                <a:t>O</a:t>
              </a:r>
            </a:p>
          </p:txBody>
        </p:sp>
        <p:sp>
          <p:nvSpPr>
            <p:cNvPr id="39015" name="Text Box 130"/>
            <p:cNvSpPr txBox="1">
              <a:spLocks noChangeArrowheads="1"/>
            </p:cNvSpPr>
            <p:nvPr/>
          </p:nvSpPr>
          <p:spPr bwMode="auto">
            <a:xfrm>
              <a:off x="240" y="2006"/>
              <a:ext cx="232" cy="25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 i="1">
                  <a:effectLst/>
                </a:rPr>
                <a:t>O</a:t>
              </a:r>
            </a:p>
          </p:txBody>
        </p:sp>
        <p:sp>
          <p:nvSpPr>
            <p:cNvPr id="39016" name="Rectangle 133"/>
            <p:cNvSpPr>
              <a:spLocks noChangeArrowheads="1"/>
            </p:cNvSpPr>
            <p:nvPr/>
          </p:nvSpPr>
          <p:spPr bwMode="auto">
            <a:xfrm>
              <a:off x="4739" y="1248"/>
              <a:ext cx="252" cy="28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 i="1">
                  <a:solidFill>
                    <a:srgbClr val="FF3300"/>
                  </a:solidFill>
                  <a:effectLst/>
                  <a:latin typeface="Times New Roman" panose="02020603050405020304" charset="0"/>
                </a:rPr>
                <a:t>Q</a:t>
              </a:r>
            </a:p>
          </p:txBody>
        </p:sp>
      </p:grpSp>
      <p:grpSp>
        <p:nvGrpSpPr>
          <p:cNvPr id="6" name="Group 135"/>
          <p:cNvGrpSpPr/>
          <p:nvPr/>
        </p:nvGrpSpPr>
        <p:grpSpPr bwMode="auto">
          <a:xfrm>
            <a:off x="692150" y="1828800"/>
            <a:ext cx="3470275" cy="985838"/>
            <a:chOff x="502" y="1056"/>
            <a:chExt cx="2186" cy="621"/>
          </a:xfrm>
        </p:grpSpPr>
        <p:sp>
          <p:nvSpPr>
            <p:cNvPr id="94344" name="Line 136"/>
            <p:cNvSpPr>
              <a:spLocks noChangeShapeType="1"/>
            </p:cNvSpPr>
            <p:nvPr/>
          </p:nvSpPr>
          <p:spPr bwMode="auto">
            <a:xfrm>
              <a:off x="502" y="1056"/>
              <a:ext cx="2186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sysDot"/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4345" name="Line 137"/>
            <p:cNvSpPr>
              <a:spLocks noChangeShapeType="1"/>
            </p:cNvSpPr>
            <p:nvPr/>
          </p:nvSpPr>
          <p:spPr bwMode="auto">
            <a:xfrm>
              <a:off x="506" y="1677"/>
              <a:ext cx="2134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sysDot"/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7" name="Group 184"/>
          <p:cNvGrpSpPr/>
          <p:nvPr/>
        </p:nvGrpSpPr>
        <p:grpSpPr bwMode="auto">
          <a:xfrm>
            <a:off x="2743200" y="1817688"/>
            <a:ext cx="1028700" cy="3249612"/>
            <a:chOff x="1728" y="1145"/>
            <a:chExt cx="648" cy="2047"/>
          </a:xfrm>
        </p:grpSpPr>
        <p:sp>
          <p:nvSpPr>
            <p:cNvPr id="94347" name="Line 139"/>
            <p:cNvSpPr>
              <a:spLocks noChangeShapeType="1"/>
            </p:cNvSpPr>
            <p:nvPr/>
          </p:nvSpPr>
          <p:spPr bwMode="auto">
            <a:xfrm>
              <a:off x="1728" y="1145"/>
              <a:ext cx="0" cy="204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sysDot"/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4348" name="Line 140"/>
            <p:cNvSpPr>
              <a:spLocks noChangeShapeType="1"/>
            </p:cNvSpPr>
            <p:nvPr/>
          </p:nvSpPr>
          <p:spPr bwMode="auto">
            <a:xfrm>
              <a:off x="2376" y="1725"/>
              <a:ext cx="0" cy="146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sysDot"/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8" name="Group 141"/>
          <p:cNvGrpSpPr/>
          <p:nvPr/>
        </p:nvGrpSpPr>
        <p:grpSpPr bwMode="auto">
          <a:xfrm>
            <a:off x="7326313" y="1752600"/>
            <a:ext cx="301625" cy="2743200"/>
            <a:chOff x="4681" y="1008"/>
            <a:chExt cx="190" cy="1728"/>
          </a:xfrm>
        </p:grpSpPr>
        <p:sp>
          <p:nvSpPr>
            <p:cNvPr id="94350" name="Line 142"/>
            <p:cNvSpPr>
              <a:spLocks noChangeShapeType="1"/>
            </p:cNvSpPr>
            <p:nvPr/>
          </p:nvSpPr>
          <p:spPr bwMode="auto">
            <a:xfrm>
              <a:off x="4681" y="1680"/>
              <a:ext cx="0" cy="1056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sysDot"/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4351" name="Line 143"/>
            <p:cNvSpPr>
              <a:spLocks noChangeShapeType="1"/>
            </p:cNvSpPr>
            <p:nvPr/>
          </p:nvSpPr>
          <p:spPr bwMode="auto">
            <a:xfrm flipH="1">
              <a:off x="4871" y="1008"/>
              <a:ext cx="0" cy="144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sysDot"/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9" name="Group 144"/>
          <p:cNvGrpSpPr/>
          <p:nvPr/>
        </p:nvGrpSpPr>
        <p:grpSpPr bwMode="auto">
          <a:xfrm>
            <a:off x="4225925" y="1828800"/>
            <a:ext cx="3317875" cy="990600"/>
            <a:chOff x="2728" y="1056"/>
            <a:chExt cx="2085" cy="624"/>
          </a:xfrm>
        </p:grpSpPr>
        <p:sp>
          <p:nvSpPr>
            <p:cNvPr id="94353" name="Line 145"/>
            <p:cNvSpPr>
              <a:spLocks noChangeShapeType="1"/>
            </p:cNvSpPr>
            <p:nvPr/>
          </p:nvSpPr>
          <p:spPr bwMode="auto">
            <a:xfrm>
              <a:off x="2728" y="1056"/>
              <a:ext cx="2085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sysDot"/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4354" name="Line 146"/>
            <p:cNvSpPr>
              <a:spLocks noChangeShapeType="1"/>
            </p:cNvSpPr>
            <p:nvPr/>
          </p:nvSpPr>
          <p:spPr bwMode="auto">
            <a:xfrm>
              <a:off x="2749" y="1668"/>
              <a:ext cx="1955" cy="12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sysDot"/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0" name="Group 150"/>
          <p:cNvGrpSpPr/>
          <p:nvPr/>
        </p:nvGrpSpPr>
        <p:grpSpPr bwMode="auto">
          <a:xfrm>
            <a:off x="193040" y="1831340"/>
            <a:ext cx="395288" cy="998538"/>
            <a:chOff x="2436" y="2245"/>
            <a:chExt cx="249" cy="629"/>
          </a:xfrm>
        </p:grpSpPr>
        <p:sp>
          <p:nvSpPr>
            <p:cNvPr id="94359" name="Line 151"/>
            <p:cNvSpPr>
              <a:spLocks noChangeShapeType="1"/>
            </p:cNvSpPr>
            <p:nvPr/>
          </p:nvSpPr>
          <p:spPr bwMode="auto">
            <a:xfrm>
              <a:off x="2685" y="2245"/>
              <a:ext cx="0" cy="629"/>
            </a:xfrm>
            <a:prstGeom prst="line">
              <a:avLst/>
            </a:prstGeom>
            <a:noFill/>
            <a:ln w="38100">
              <a:solidFill>
                <a:srgbClr val="2E1FE9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952" name="Rectangle 152"/>
            <p:cNvSpPr>
              <a:spLocks noChangeArrowheads="1"/>
            </p:cNvSpPr>
            <p:nvPr/>
          </p:nvSpPr>
          <p:spPr bwMode="auto">
            <a:xfrm>
              <a:off x="2436" y="2365"/>
              <a:ext cx="233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FF0000"/>
                  </a:solidFill>
                  <a:effectLst/>
                  <a:latin typeface="Times New Roman" panose="02020603050405020304" charset="0"/>
                </a:rPr>
                <a:t>i</a:t>
              </a:r>
              <a:r>
                <a:rPr lang="en-US" altLang="zh-CN" b="1" baseline="-25000">
                  <a:solidFill>
                    <a:srgbClr val="FF0000"/>
                  </a:solidFill>
                  <a:effectLst/>
                  <a:latin typeface="Times New Roman" panose="02020603050405020304" charset="0"/>
                </a:rPr>
                <a:t>c</a:t>
              </a:r>
            </a:p>
          </p:txBody>
        </p:sp>
      </p:grpSp>
      <p:grpSp>
        <p:nvGrpSpPr>
          <p:cNvPr id="11" name="Group 186"/>
          <p:cNvGrpSpPr/>
          <p:nvPr/>
        </p:nvGrpSpPr>
        <p:grpSpPr bwMode="auto">
          <a:xfrm>
            <a:off x="2667000" y="1327150"/>
            <a:ext cx="527050" cy="882650"/>
            <a:chOff x="1680" y="836"/>
            <a:chExt cx="332" cy="556"/>
          </a:xfrm>
        </p:grpSpPr>
        <p:grpSp>
          <p:nvGrpSpPr>
            <p:cNvPr id="38947" name="Group 160"/>
            <p:cNvGrpSpPr/>
            <p:nvPr/>
          </p:nvGrpSpPr>
          <p:grpSpPr bwMode="auto">
            <a:xfrm>
              <a:off x="1680" y="836"/>
              <a:ext cx="332" cy="356"/>
              <a:chOff x="1808" y="1340"/>
              <a:chExt cx="332" cy="356"/>
            </a:xfrm>
          </p:grpSpPr>
          <p:sp>
            <p:nvSpPr>
              <p:cNvPr id="38949" name="Rectangle 161"/>
              <p:cNvSpPr>
                <a:spLocks noChangeArrowheads="1"/>
              </p:cNvSpPr>
              <p:nvPr/>
            </p:nvSpPr>
            <p:spPr bwMode="auto">
              <a:xfrm>
                <a:off x="1826" y="1340"/>
                <a:ext cx="314" cy="2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400" b="1" i="1">
                    <a:solidFill>
                      <a:schemeClr val="tx1"/>
                    </a:solidFill>
                    <a:effectLst/>
                    <a:latin typeface="Times New Roman" panose="02020603050405020304" charset="0"/>
                  </a:rPr>
                  <a:t>Q</a:t>
                </a:r>
                <a:r>
                  <a:rPr lang="en-US" altLang="zh-CN" sz="2400" b="1" baseline="-25000">
                    <a:solidFill>
                      <a:schemeClr val="tx1"/>
                    </a:solidFill>
                    <a:effectLst/>
                    <a:latin typeface="Times New Roman" panose="02020603050405020304" charset="0"/>
                  </a:rPr>
                  <a:t>1</a:t>
                </a:r>
              </a:p>
            </p:txBody>
          </p:sp>
          <p:sp>
            <p:nvSpPr>
              <p:cNvPr id="94370" name="Oval 162"/>
              <p:cNvSpPr>
                <a:spLocks noChangeArrowheads="1"/>
              </p:cNvSpPr>
              <p:nvPr/>
            </p:nvSpPr>
            <p:spPr bwMode="auto">
              <a:xfrm>
                <a:off x="1808" y="1612"/>
                <a:ext cx="72" cy="84"/>
              </a:xfrm>
              <a:prstGeom prst="ellipse">
                <a:avLst/>
              </a:prstGeom>
              <a:solidFill>
                <a:srgbClr val="FF3300"/>
              </a:solidFill>
              <a:ln w="12700">
                <a:solidFill>
                  <a:schemeClr val="tx1"/>
                </a:solidFill>
                <a:rou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94371" name="Line 163"/>
            <p:cNvSpPr>
              <a:spLocks noChangeShapeType="1"/>
            </p:cNvSpPr>
            <p:nvPr/>
          </p:nvSpPr>
          <p:spPr bwMode="auto">
            <a:xfrm flipH="1" flipV="1">
              <a:off x="1687" y="1229"/>
              <a:ext cx="185" cy="163"/>
            </a:xfrm>
            <a:prstGeom prst="line">
              <a:avLst/>
            </a:prstGeom>
            <a:noFill/>
            <a:ln w="38100">
              <a:solidFill>
                <a:srgbClr val="2E1FE9"/>
              </a:solidFill>
              <a:round/>
              <a:tailEnd type="triangle" w="med" len="med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3" name="Group 185"/>
          <p:cNvGrpSpPr/>
          <p:nvPr/>
        </p:nvGrpSpPr>
        <p:grpSpPr bwMode="auto">
          <a:xfrm>
            <a:off x="3276600" y="2303463"/>
            <a:ext cx="989013" cy="554037"/>
            <a:chOff x="2064" y="1451"/>
            <a:chExt cx="623" cy="349"/>
          </a:xfrm>
        </p:grpSpPr>
        <p:grpSp>
          <p:nvGrpSpPr>
            <p:cNvPr id="38943" name="Group 165"/>
            <p:cNvGrpSpPr/>
            <p:nvPr/>
          </p:nvGrpSpPr>
          <p:grpSpPr bwMode="auto">
            <a:xfrm>
              <a:off x="2343" y="1451"/>
              <a:ext cx="344" cy="349"/>
              <a:chOff x="2260" y="1955"/>
              <a:chExt cx="344" cy="349"/>
            </a:xfrm>
          </p:grpSpPr>
          <p:sp>
            <p:nvSpPr>
              <p:cNvPr id="38945" name="Rectangle 166"/>
              <p:cNvSpPr>
                <a:spLocks noChangeArrowheads="1"/>
              </p:cNvSpPr>
              <p:nvPr/>
            </p:nvSpPr>
            <p:spPr bwMode="auto">
              <a:xfrm>
                <a:off x="2290" y="1955"/>
                <a:ext cx="314" cy="2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400" b="1" i="1">
                    <a:solidFill>
                      <a:schemeClr val="tx1"/>
                    </a:solidFill>
                    <a:effectLst/>
                    <a:latin typeface="Times New Roman" panose="02020603050405020304" charset="0"/>
                  </a:rPr>
                  <a:t>Q</a:t>
                </a:r>
                <a:r>
                  <a:rPr lang="en-US" altLang="zh-CN" sz="2400" b="1" baseline="-25000">
                    <a:solidFill>
                      <a:schemeClr val="tx1"/>
                    </a:solidFill>
                    <a:effectLst/>
                    <a:latin typeface="Times New Roman" panose="02020603050405020304" charset="0"/>
                  </a:rPr>
                  <a:t>2</a:t>
                </a:r>
              </a:p>
            </p:txBody>
          </p:sp>
          <p:sp>
            <p:nvSpPr>
              <p:cNvPr id="94375" name="Oval 167"/>
              <p:cNvSpPr>
                <a:spLocks noChangeArrowheads="1"/>
              </p:cNvSpPr>
              <p:nvPr/>
            </p:nvSpPr>
            <p:spPr bwMode="auto">
              <a:xfrm>
                <a:off x="2260" y="2220"/>
                <a:ext cx="72" cy="84"/>
              </a:xfrm>
              <a:prstGeom prst="ellipse">
                <a:avLst/>
              </a:prstGeom>
              <a:solidFill>
                <a:srgbClr val="FF3300"/>
              </a:solidFill>
              <a:ln w="12700">
                <a:solidFill>
                  <a:schemeClr val="tx1"/>
                </a:solidFill>
                <a:rou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94376" name="Line 168"/>
            <p:cNvSpPr>
              <a:spLocks noChangeShapeType="1"/>
            </p:cNvSpPr>
            <p:nvPr/>
          </p:nvSpPr>
          <p:spPr bwMode="auto">
            <a:xfrm flipH="1" flipV="1">
              <a:off x="2064" y="1584"/>
              <a:ext cx="227" cy="165"/>
            </a:xfrm>
            <a:prstGeom prst="line">
              <a:avLst/>
            </a:prstGeom>
            <a:noFill/>
            <a:ln w="38100">
              <a:solidFill>
                <a:srgbClr val="2E1FE9"/>
              </a:solidFill>
              <a:round/>
              <a:headEnd type="triangle" w="med" len="med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5" name="Group 169"/>
          <p:cNvGrpSpPr/>
          <p:nvPr/>
        </p:nvGrpSpPr>
        <p:grpSpPr bwMode="auto">
          <a:xfrm>
            <a:off x="4527550" y="1820863"/>
            <a:ext cx="417513" cy="998537"/>
            <a:chOff x="2422" y="2245"/>
            <a:chExt cx="263" cy="629"/>
          </a:xfrm>
        </p:grpSpPr>
        <p:sp>
          <p:nvSpPr>
            <p:cNvPr id="94378" name="Line 170"/>
            <p:cNvSpPr>
              <a:spLocks noChangeShapeType="1"/>
            </p:cNvSpPr>
            <p:nvPr/>
          </p:nvSpPr>
          <p:spPr bwMode="auto">
            <a:xfrm>
              <a:off x="2685" y="2245"/>
              <a:ext cx="0" cy="629"/>
            </a:xfrm>
            <a:prstGeom prst="line">
              <a:avLst/>
            </a:prstGeom>
            <a:noFill/>
            <a:ln w="38100">
              <a:solidFill>
                <a:srgbClr val="2E1FE9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942" name="Rectangle 171"/>
            <p:cNvSpPr>
              <a:spLocks noChangeArrowheads="1"/>
            </p:cNvSpPr>
            <p:nvPr/>
          </p:nvSpPr>
          <p:spPr bwMode="auto">
            <a:xfrm>
              <a:off x="2422" y="2365"/>
              <a:ext cx="261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FF0000"/>
                  </a:solidFill>
                  <a:effectLst/>
                  <a:latin typeface="Times New Roman" panose="02020603050405020304" charset="0"/>
                </a:rPr>
                <a:t>i</a:t>
              </a:r>
              <a:r>
                <a:rPr lang="en-US" altLang="zh-CN" sz="2800" b="1" baseline="-25000">
                  <a:solidFill>
                    <a:srgbClr val="FF0000"/>
                  </a:solidFill>
                  <a:effectLst/>
                  <a:latin typeface="Times New Roman" panose="02020603050405020304" charset="0"/>
                </a:rPr>
                <a:t>b</a:t>
              </a:r>
            </a:p>
          </p:txBody>
        </p:sp>
      </p:grpSp>
      <p:grpSp>
        <p:nvGrpSpPr>
          <p:cNvPr id="16" name="Group 172"/>
          <p:cNvGrpSpPr/>
          <p:nvPr/>
        </p:nvGrpSpPr>
        <p:grpSpPr bwMode="auto">
          <a:xfrm>
            <a:off x="7362825" y="3754438"/>
            <a:ext cx="600075" cy="931862"/>
            <a:chOff x="4698" y="2269"/>
            <a:chExt cx="378" cy="587"/>
          </a:xfrm>
        </p:grpSpPr>
        <p:sp>
          <p:nvSpPr>
            <p:cNvPr id="38937" name="Text Box 173"/>
            <p:cNvSpPr txBox="1">
              <a:spLocks noChangeArrowheads="1"/>
            </p:cNvSpPr>
            <p:nvPr/>
          </p:nvSpPr>
          <p:spPr bwMode="auto">
            <a:xfrm>
              <a:off x="4819" y="2419"/>
              <a:ext cx="257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>
                  <a:solidFill>
                    <a:srgbClr val="000099"/>
                  </a:solidFill>
                  <a:effectLst/>
                </a:rPr>
                <a:t>u</a:t>
              </a:r>
              <a:r>
                <a:rPr lang="en-US" altLang="zh-CN" b="1" baseline="-25000">
                  <a:solidFill>
                    <a:srgbClr val="000099"/>
                  </a:solidFill>
                  <a:effectLst/>
                </a:rPr>
                <a:t>i</a:t>
              </a:r>
              <a:endParaRPr lang="en-US" altLang="zh-CN" b="1" baseline="-25000">
                <a:solidFill>
                  <a:srgbClr val="000099"/>
                </a:solidFill>
                <a:effectLst/>
                <a:latin typeface="宋体" panose="02010600030101010101" pitchFamily="2" charset="-122"/>
              </a:endParaRPr>
            </a:p>
          </p:txBody>
        </p:sp>
        <p:grpSp>
          <p:nvGrpSpPr>
            <p:cNvPr id="38938" name="Group 174"/>
            <p:cNvGrpSpPr/>
            <p:nvPr/>
          </p:nvGrpSpPr>
          <p:grpSpPr bwMode="auto">
            <a:xfrm>
              <a:off x="4698" y="2269"/>
              <a:ext cx="150" cy="587"/>
              <a:chOff x="3678" y="3347"/>
              <a:chExt cx="147" cy="423"/>
            </a:xfrm>
          </p:grpSpPr>
          <p:sp>
            <p:nvSpPr>
              <p:cNvPr id="94383" name="Freeform 175"/>
              <p:cNvSpPr/>
              <p:nvPr/>
            </p:nvSpPr>
            <p:spPr bwMode="auto">
              <a:xfrm rot="5400000" flipV="1">
                <a:off x="3612" y="3614"/>
                <a:ext cx="222" cy="89"/>
              </a:xfrm>
              <a:custGeom>
                <a:avLst/>
                <a:gdLst/>
                <a:ahLst/>
                <a:cxnLst>
                  <a:cxn ang="0">
                    <a:pos x="0" y="398"/>
                  </a:cxn>
                  <a:cxn ang="0">
                    <a:pos x="108" y="242"/>
                  </a:cxn>
                  <a:cxn ang="0">
                    <a:pos x="288" y="74"/>
                  </a:cxn>
                  <a:cxn ang="0">
                    <a:pos x="456" y="2"/>
                  </a:cxn>
                  <a:cxn ang="0">
                    <a:pos x="636" y="86"/>
                  </a:cxn>
                  <a:cxn ang="0">
                    <a:pos x="780" y="206"/>
                  </a:cxn>
                  <a:cxn ang="0">
                    <a:pos x="912" y="398"/>
                  </a:cxn>
                </a:cxnLst>
                <a:rect l="0" t="0" r="r" b="b"/>
                <a:pathLst>
                  <a:path w="912" h="398">
                    <a:moveTo>
                      <a:pt x="0" y="398"/>
                    </a:moveTo>
                    <a:cubicBezTo>
                      <a:pt x="18" y="372"/>
                      <a:pt x="60" y="296"/>
                      <a:pt x="108" y="242"/>
                    </a:cubicBezTo>
                    <a:cubicBezTo>
                      <a:pt x="156" y="188"/>
                      <a:pt x="230" y="114"/>
                      <a:pt x="288" y="74"/>
                    </a:cubicBezTo>
                    <a:cubicBezTo>
                      <a:pt x="346" y="34"/>
                      <a:pt x="398" y="0"/>
                      <a:pt x="456" y="2"/>
                    </a:cubicBezTo>
                    <a:cubicBezTo>
                      <a:pt x="514" y="4"/>
                      <a:pt x="582" y="52"/>
                      <a:pt x="636" y="86"/>
                    </a:cubicBezTo>
                    <a:cubicBezTo>
                      <a:pt x="690" y="120"/>
                      <a:pt x="734" y="154"/>
                      <a:pt x="780" y="206"/>
                    </a:cubicBezTo>
                    <a:cubicBezTo>
                      <a:pt x="826" y="258"/>
                      <a:pt x="884" y="358"/>
                      <a:pt x="912" y="398"/>
                    </a:cubicBezTo>
                  </a:path>
                </a:pathLst>
              </a:custGeom>
              <a:noFill/>
              <a:ln w="38100" cap="flat" cmpd="sng">
                <a:solidFill>
                  <a:srgbClr val="000099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4384" name="Freeform 176"/>
              <p:cNvSpPr/>
              <p:nvPr/>
            </p:nvSpPr>
            <p:spPr bwMode="auto">
              <a:xfrm rot="-5400000" flipH="1" flipV="1">
                <a:off x="3666" y="3413"/>
                <a:ext cx="222" cy="89"/>
              </a:xfrm>
              <a:custGeom>
                <a:avLst/>
                <a:gdLst/>
                <a:ahLst/>
                <a:cxnLst>
                  <a:cxn ang="0">
                    <a:pos x="0" y="398"/>
                  </a:cxn>
                  <a:cxn ang="0">
                    <a:pos x="108" y="242"/>
                  </a:cxn>
                  <a:cxn ang="0">
                    <a:pos x="288" y="74"/>
                  </a:cxn>
                  <a:cxn ang="0">
                    <a:pos x="456" y="2"/>
                  </a:cxn>
                  <a:cxn ang="0">
                    <a:pos x="636" y="86"/>
                  </a:cxn>
                  <a:cxn ang="0">
                    <a:pos x="780" y="206"/>
                  </a:cxn>
                  <a:cxn ang="0">
                    <a:pos x="912" y="398"/>
                  </a:cxn>
                </a:cxnLst>
                <a:rect l="0" t="0" r="r" b="b"/>
                <a:pathLst>
                  <a:path w="912" h="398">
                    <a:moveTo>
                      <a:pt x="0" y="398"/>
                    </a:moveTo>
                    <a:cubicBezTo>
                      <a:pt x="18" y="372"/>
                      <a:pt x="60" y="296"/>
                      <a:pt x="108" y="242"/>
                    </a:cubicBezTo>
                    <a:cubicBezTo>
                      <a:pt x="156" y="188"/>
                      <a:pt x="230" y="114"/>
                      <a:pt x="288" y="74"/>
                    </a:cubicBezTo>
                    <a:cubicBezTo>
                      <a:pt x="346" y="34"/>
                      <a:pt x="398" y="0"/>
                      <a:pt x="456" y="2"/>
                    </a:cubicBezTo>
                    <a:cubicBezTo>
                      <a:pt x="514" y="4"/>
                      <a:pt x="582" y="52"/>
                      <a:pt x="636" y="86"/>
                    </a:cubicBezTo>
                    <a:cubicBezTo>
                      <a:pt x="690" y="120"/>
                      <a:pt x="734" y="154"/>
                      <a:pt x="780" y="206"/>
                    </a:cubicBezTo>
                    <a:cubicBezTo>
                      <a:pt x="826" y="258"/>
                      <a:pt x="884" y="358"/>
                      <a:pt x="912" y="398"/>
                    </a:cubicBezTo>
                  </a:path>
                </a:pathLst>
              </a:custGeom>
              <a:noFill/>
              <a:ln w="38100" cap="flat" cmpd="sng">
                <a:solidFill>
                  <a:srgbClr val="000099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18" name="Group 179"/>
          <p:cNvGrpSpPr/>
          <p:nvPr/>
        </p:nvGrpSpPr>
        <p:grpSpPr bwMode="auto">
          <a:xfrm>
            <a:off x="2743200" y="3825875"/>
            <a:ext cx="1487937" cy="914400"/>
            <a:chOff x="1805" y="2314"/>
            <a:chExt cx="690" cy="576"/>
          </a:xfrm>
        </p:grpSpPr>
        <p:sp>
          <p:nvSpPr>
            <p:cNvPr id="94365" name="Freeform 157"/>
            <p:cNvSpPr/>
            <p:nvPr/>
          </p:nvSpPr>
          <p:spPr bwMode="auto">
            <a:xfrm rot="5400000" flipV="1">
              <a:off x="1775" y="2343"/>
              <a:ext cx="288" cy="229"/>
            </a:xfrm>
            <a:custGeom>
              <a:avLst/>
              <a:gdLst/>
              <a:ahLst/>
              <a:cxnLst>
                <a:cxn ang="0">
                  <a:pos x="0" y="432"/>
                </a:cxn>
                <a:cxn ang="0">
                  <a:pos x="56" y="314"/>
                </a:cxn>
                <a:cxn ang="0">
                  <a:pos x="111" y="212"/>
                </a:cxn>
                <a:cxn ang="0">
                  <a:pos x="167" y="124"/>
                </a:cxn>
                <a:cxn ang="0">
                  <a:pos x="222" y="51"/>
                </a:cxn>
                <a:cxn ang="0">
                  <a:pos x="269" y="14"/>
                </a:cxn>
                <a:cxn ang="0">
                  <a:pos x="324" y="0"/>
                </a:cxn>
                <a:cxn ang="0">
                  <a:pos x="380" y="14"/>
                </a:cxn>
                <a:cxn ang="0">
                  <a:pos x="436" y="51"/>
                </a:cxn>
                <a:cxn ang="0">
                  <a:pos x="491" y="124"/>
                </a:cxn>
                <a:cxn ang="0">
                  <a:pos x="547" y="212"/>
                </a:cxn>
                <a:cxn ang="0">
                  <a:pos x="603" y="322"/>
                </a:cxn>
                <a:cxn ang="0">
                  <a:pos x="658" y="432"/>
                </a:cxn>
              </a:cxnLst>
              <a:rect l="0" t="0" r="r" b="b"/>
              <a:pathLst>
                <a:path w="659" h="433">
                  <a:moveTo>
                    <a:pt x="0" y="432"/>
                  </a:moveTo>
                  <a:lnTo>
                    <a:pt x="56" y="314"/>
                  </a:lnTo>
                  <a:lnTo>
                    <a:pt x="111" y="212"/>
                  </a:lnTo>
                  <a:lnTo>
                    <a:pt x="167" y="124"/>
                  </a:lnTo>
                  <a:lnTo>
                    <a:pt x="222" y="51"/>
                  </a:lnTo>
                  <a:lnTo>
                    <a:pt x="269" y="14"/>
                  </a:lnTo>
                  <a:lnTo>
                    <a:pt x="324" y="0"/>
                  </a:lnTo>
                  <a:lnTo>
                    <a:pt x="380" y="14"/>
                  </a:lnTo>
                  <a:lnTo>
                    <a:pt x="436" y="51"/>
                  </a:lnTo>
                  <a:lnTo>
                    <a:pt x="491" y="124"/>
                  </a:lnTo>
                  <a:lnTo>
                    <a:pt x="547" y="212"/>
                  </a:lnTo>
                  <a:lnTo>
                    <a:pt x="603" y="322"/>
                  </a:lnTo>
                  <a:lnTo>
                    <a:pt x="658" y="432"/>
                  </a:lnTo>
                </a:path>
              </a:pathLst>
            </a:custGeom>
            <a:noFill/>
            <a:ln w="38100" cap="rnd" cmpd="sng">
              <a:solidFill>
                <a:srgbClr val="00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4366" name="Freeform 158"/>
            <p:cNvSpPr/>
            <p:nvPr/>
          </p:nvSpPr>
          <p:spPr bwMode="auto">
            <a:xfrm rot="5400000" flipH="1">
              <a:off x="2024" y="2631"/>
              <a:ext cx="288" cy="229"/>
            </a:xfrm>
            <a:custGeom>
              <a:avLst/>
              <a:gdLst/>
              <a:ahLst/>
              <a:cxnLst>
                <a:cxn ang="0">
                  <a:pos x="0" y="432"/>
                </a:cxn>
                <a:cxn ang="0">
                  <a:pos x="56" y="314"/>
                </a:cxn>
                <a:cxn ang="0">
                  <a:pos x="111" y="212"/>
                </a:cxn>
                <a:cxn ang="0">
                  <a:pos x="167" y="124"/>
                </a:cxn>
                <a:cxn ang="0">
                  <a:pos x="222" y="51"/>
                </a:cxn>
                <a:cxn ang="0">
                  <a:pos x="269" y="14"/>
                </a:cxn>
                <a:cxn ang="0">
                  <a:pos x="324" y="0"/>
                </a:cxn>
                <a:cxn ang="0">
                  <a:pos x="380" y="14"/>
                </a:cxn>
                <a:cxn ang="0">
                  <a:pos x="436" y="51"/>
                </a:cxn>
                <a:cxn ang="0">
                  <a:pos x="491" y="124"/>
                </a:cxn>
                <a:cxn ang="0">
                  <a:pos x="547" y="212"/>
                </a:cxn>
                <a:cxn ang="0">
                  <a:pos x="603" y="322"/>
                </a:cxn>
                <a:cxn ang="0">
                  <a:pos x="658" y="432"/>
                </a:cxn>
              </a:cxnLst>
              <a:rect l="0" t="0" r="r" b="b"/>
              <a:pathLst>
                <a:path w="659" h="433">
                  <a:moveTo>
                    <a:pt x="0" y="432"/>
                  </a:moveTo>
                  <a:lnTo>
                    <a:pt x="56" y="314"/>
                  </a:lnTo>
                  <a:lnTo>
                    <a:pt x="111" y="212"/>
                  </a:lnTo>
                  <a:lnTo>
                    <a:pt x="167" y="124"/>
                  </a:lnTo>
                  <a:lnTo>
                    <a:pt x="222" y="51"/>
                  </a:lnTo>
                  <a:lnTo>
                    <a:pt x="269" y="14"/>
                  </a:lnTo>
                  <a:lnTo>
                    <a:pt x="324" y="0"/>
                  </a:lnTo>
                  <a:lnTo>
                    <a:pt x="380" y="14"/>
                  </a:lnTo>
                  <a:lnTo>
                    <a:pt x="436" y="51"/>
                  </a:lnTo>
                  <a:lnTo>
                    <a:pt x="491" y="124"/>
                  </a:lnTo>
                  <a:lnTo>
                    <a:pt x="547" y="212"/>
                  </a:lnTo>
                  <a:lnTo>
                    <a:pt x="603" y="322"/>
                  </a:lnTo>
                  <a:lnTo>
                    <a:pt x="658" y="432"/>
                  </a:lnTo>
                </a:path>
              </a:pathLst>
            </a:custGeom>
            <a:noFill/>
            <a:ln w="38100" cap="rnd" cmpd="sng">
              <a:solidFill>
                <a:srgbClr val="00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936" name="Rectangle 177"/>
            <p:cNvSpPr>
              <a:spLocks noChangeArrowheads="1"/>
            </p:cNvSpPr>
            <p:nvPr/>
          </p:nvSpPr>
          <p:spPr bwMode="auto">
            <a:xfrm>
              <a:off x="2286" y="2592"/>
              <a:ext cx="209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i="1">
                  <a:solidFill>
                    <a:srgbClr val="000099"/>
                  </a:solidFill>
                  <a:effectLst/>
                  <a:latin typeface="Times New Roman" panose="02020603050405020304" charset="0"/>
                </a:rPr>
                <a:t>u</a:t>
              </a:r>
              <a:r>
                <a:rPr lang="en-US" altLang="zh-CN" sz="2400" b="1" baseline="-25000">
                  <a:solidFill>
                    <a:srgbClr val="000099"/>
                  </a:solidFill>
                  <a:effectLst/>
                  <a:latin typeface="Times New Roman" panose="02020603050405020304" charset="0"/>
                </a:rPr>
                <a:t>o</a:t>
              </a:r>
            </a:p>
          </p:txBody>
        </p:sp>
      </p:grpSp>
      <p:sp>
        <p:nvSpPr>
          <p:cNvPr id="94388" name="Rectangle 180" descr="90%"/>
          <p:cNvSpPr>
            <a:spLocks noChangeArrowheads="1"/>
          </p:cNvSpPr>
          <p:nvPr/>
        </p:nvSpPr>
        <p:spPr bwMode="auto">
          <a:xfrm>
            <a:off x="7961313" y="1752600"/>
            <a:ext cx="1106487" cy="538163"/>
          </a:xfrm>
          <a:prstGeom prst="rect">
            <a:avLst/>
          </a:prstGeom>
          <a:pattFill prst="pct90">
            <a:fgClr>
              <a:srgbClr val="00FF00"/>
            </a:fgClr>
            <a:bgClr>
              <a:srgbClr val="FFFFFF"/>
            </a:bgClr>
          </a:pattFill>
          <a:ln w="19050">
            <a:solidFill>
              <a:srgbClr val="006600"/>
            </a:solidFill>
            <a:miter lim="800000"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b="1" i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R</a:t>
            </a:r>
            <a:r>
              <a:rPr lang="en-US" altLang="zh-CN" sz="2800" b="1" baseline="-2500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L</a:t>
            </a:r>
            <a:r>
              <a:rPr lang="en-US" altLang="zh-CN" sz="2800" b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=</a:t>
            </a:r>
            <a:r>
              <a:rPr lang="en-US" altLang="zh-CN" sz="2800" b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  <a:sym typeface="Symbol" panose="05050102010706020507" charset="0"/>
              </a:rPr>
              <a:t></a:t>
            </a:r>
            <a:endParaRPr lang="en-US" altLang="zh-CN" sz="2800" b="1" baseline="-25000">
              <a:solidFill>
                <a:srgbClr val="FF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宋体" panose="02010600030101010101" pitchFamily="2" charset="-122"/>
            </a:endParaRPr>
          </a:p>
        </p:txBody>
      </p:sp>
      <p:sp>
        <p:nvSpPr>
          <p:cNvPr id="94390" name="Rectangle 182"/>
          <p:cNvSpPr>
            <a:spLocks noChangeArrowheads="1"/>
          </p:cNvSpPr>
          <p:nvPr/>
        </p:nvSpPr>
        <p:spPr bwMode="auto">
          <a:xfrm>
            <a:off x="457200" y="5334000"/>
            <a:ext cx="8256588" cy="9461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zh-CN" sz="2800" b="1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  由</a:t>
            </a:r>
            <a:r>
              <a:rPr lang="en-US" altLang="zh-CN" sz="2800" b="1" i="1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u</a:t>
            </a:r>
            <a:r>
              <a:rPr lang="en-US" altLang="zh-CN" b="1" baseline="-25000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o</a:t>
            </a:r>
            <a:r>
              <a:rPr lang="zh-CN" sz="2800" b="1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和</a:t>
            </a:r>
            <a:r>
              <a:rPr lang="en-US" altLang="zh-CN" sz="2800" b="1" i="1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u</a:t>
            </a:r>
            <a:r>
              <a:rPr lang="en-US" altLang="zh-CN" sz="2800" b="1" baseline="-25000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i</a:t>
            </a:r>
            <a:r>
              <a:rPr lang="zh-CN" altLang="en-US" sz="2800" b="1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的峰值（或峰峰值）之比可得放大电路的电压放大倍数。</a:t>
            </a:r>
          </a:p>
        </p:txBody>
      </p:sp>
      <p:grpSp>
        <p:nvGrpSpPr>
          <p:cNvPr id="19" name="Group 153"/>
          <p:cNvGrpSpPr/>
          <p:nvPr/>
        </p:nvGrpSpPr>
        <p:grpSpPr bwMode="auto">
          <a:xfrm>
            <a:off x="706438" y="1816100"/>
            <a:ext cx="914400" cy="989013"/>
            <a:chOff x="720" y="1056"/>
            <a:chExt cx="576" cy="599"/>
          </a:xfrm>
        </p:grpSpPr>
        <p:sp>
          <p:nvSpPr>
            <p:cNvPr id="94362" name="Freeform 154"/>
            <p:cNvSpPr/>
            <p:nvPr/>
          </p:nvSpPr>
          <p:spPr bwMode="auto">
            <a:xfrm>
              <a:off x="720" y="1056"/>
              <a:ext cx="288" cy="288"/>
            </a:xfrm>
            <a:custGeom>
              <a:avLst/>
              <a:gdLst/>
              <a:ahLst/>
              <a:cxnLst>
                <a:cxn ang="0">
                  <a:pos x="0" y="432"/>
                </a:cxn>
                <a:cxn ang="0">
                  <a:pos x="56" y="314"/>
                </a:cxn>
                <a:cxn ang="0">
                  <a:pos x="111" y="212"/>
                </a:cxn>
                <a:cxn ang="0">
                  <a:pos x="167" y="124"/>
                </a:cxn>
                <a:cxn ang="0">
                  <a:pos x="222" y="51"/>
                </a:cxn>
                <a:cxn ang="0">
                  <a:pos x="269" y="14"/>
                </a:cxn>
                <a:cxn ang="0">
                  <a:pos x="324" y="0"/>
                </a:cxn>
                <a:cxn ang="0">
                  <a:pos x="380" y="14"/>
                </a:cxn>
                <a:cxn ang="0">
                  <a:pos x="436" y="51"/>
                </a:cxn>
                <a:cxn ang="0">
                  <a:pos x="491" y="124"/>
                </a:cxn>
                <a:cxn ang="0">
                  <a:pos x="547" y="212"/>
                </a:cxn>
                <a:cxn ang="0">
                  <a:pos x="603" y="322"/>
                </a:cxn>
                <a:cxn ang="0">
                  <a:pos x="658" y="432"/>
                </a:cxn>
              </a:cxnLst>
              <a:rect l="0" t="0" r="r" b="b"/>
              <a:pathLst>
                <a:path w="659" h="433">
                  <a:moveTo>
                    <a:pt x="0" y="432"/>
                  </a:moveTo>
                  <a:lnTo>
                    <a:pt x="56" y="314"/>
                  </a:lnTo>
                  <a:lnTo>
                    <a:pt x="111" y="212"/>
                  </a:lnTo>
                  <a:lnTo>
                    <a:pt x="167" y="124"/>
                  </a:lnTo>
                  <a:lnTo>
                    <a:pt x="222" y="51"/>
                  </a:lnTo>
                  <a:lnTo>
                    <a:pt x="269" y="14"/>
                  </a:lnTo>
                  <a:lnTo>
                    <a:pt x="324" y="0"/>
                  </a:lnTo>
                  <a:lnTo>
                    <a:pt x="380" y="14"/>
                  </a:lnTo>
                  <a:lnTo>
                    <a:pt x="436" y="51"/>
                  </a:lnTo>
                  <a:lnTo>
                    <a:pt x="491" y="124"/>
                  </a:lnTo>
                  <a:lnTo>
                    <a:pt x="547" y="212"/>
                  </a:lnTo>
                  <a:lnTo>
                    <a:pt x="603" y="322"/>
                  </a:lnTo>
                  <a:lnTo>
                    <a:pt x="658" y="432"/>
                  </a:lnTo>
                </a:path>
              </a:pathLst>
            </a:custGeom>
            <a:noFill/>
            <a:ln w="38100" cap="rnd" cmpd="sng">
              <a:solidFill>
                <a:srgbClr val="00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4363" name="Freeform 155"/>
            <p:cNvSpPr/>
            <p:nvPr/>
          </p:nvSpPr>
          <p:spPr bwMode="auto">
            <a:xfrm flipH="1" flipV="1">
              <a:off x="1008" y="1367"/>
              <a:ext cx="288" cy="288"/>
            </a:xfrm>
            <a:custGeom>
              <a:avLst/>
              <a:gdLst/>
              <a:ahLst/>
              <a:cxnLst>
                <a:cxn ang="0">
                  <a:pos x="0" y="432"/>
                </a:cxn>
                <a:cxn ang="0">
                  <a:pos x="56" y="314"/>
                </a:cxn>
                <a:cxn ang="0">
                  <a:pos x="111" y="212"/>
                </a:cxn>
                <a:cxn ang="0">
                  <a:pos x="167" y="124"/>
                </a:cxn>
                <a:cxn ang="0">
                  <a:pos x="222" y="51"/>
                </a:cxn>
                <a:cxn ang="0">
                  <a:pos x="269" y="14"/>
                </a:cxn>
                <a:cxn ang="0">
                  <a:pos x="324" y="0"/>
                </a:cxn>
                <a:cxn ang="0">
                  <a:pos x="380" y="14"/>
                </a:cxn>
                <a:cxn ang="0">
                  <a:pos x="436" y="51"/>
                </a:cxn>
                <a:cxn ang="0">
                  <a:pos x="491" y="124"/>
                </a:cxn>
                <a:cxn ang="0">
                  <a:pos x="547" y="212"/>
                </a:cxn>
                <a:cxn ang="0">
                  <a:pos x="603" y="322"/>
                </a:cxn>
                <a:cxn ang="0">
                  <a:pos x="658" y="432"/>
                </a:cxn>
              </a:cxnLst>
              <a:rect l="0" t="0" r="r" b="b"/>
              <a:pathLst>
                <a:path w="659" h="433">
                  <a:moveTo>
                    <a:pt x="0" y="432"/>
                  </a:moveTo>
                  <a:lnTo>
                    <a:pt x="56" y="314"/>
                  </a:lnTo>
                  <a:lnTo>
                    <a:pt x="111" y="212"/>
                  </a:lnTo>
                  <a:lnTo>
                    <a:pt x="167" y="124"/>
                  </a:lnTo>
                  <a:lnTo>
                    <a:pt x="222" y="51"/>
                  </a:lnTo>
                  <a:lnTo>
                    <a:pt x="269" y="14"/>
                  </a:lnTo>
                  <a:lnTo>
                    <a:pt x="324" y="0"/>
                  </a:lnTo>
                  <a:lnTo>
                    <a:pt x="380" y="14"/>
                  </a:lnTo>
                  <a:lnTo>
                    <a:pt x="436" y="51"/>
                  </a:lnTo>
                  <a:lnTo>
                    <a:pt x="491" y="124"/>
                  </a:lnTo>
                  <a:lnTo>
                    <a:pt x="547" y="212"/>
                  </a:lnTo>
                  <a:lnTo>
                    <a:pt x="603" y="322"/>
                  </a:lnTo>
                  <a:lnTo>
                    <a:pt x="658" y="432"/>
                  </a:lnTo>
                </a:path>
              </a:pathLst>
            </a:custGeom>
            <a:noFill/>
            <a:ln w="38100" cap="rnd" cmpd="sng">
              <a:solidFill>
                <a:srgbClr val="00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0" name="Group 147"/>
          <p:cNvGrpSpPr/>
          <p:nvPr/>
        </p:nvGrpSpPr>
        <p:grpSpPr bwMode="auto">
          <a:xfrm>
            <a:off x="5189538" y="1809750"/>
            <a:ext cx="914400" cy="1008063"/>
            <a:chOff x="720" y="1056"/>
            <a:chExt cx="576" cy="599"/>
          </a:xfrm>
        </p:grpSpPr>
        <p:sp>
          <p:nvSpPr>
            <p:cNvPr id="94356" name="Freeform 148"/>
            <p:cNvSpPr/>
            <p:nvPr/>
          </p:nvSpPr>
          <p:spPr bwMode="auto">
            <a:xfrm>
              <a:off x="720" y="1056"/>
              <a:ext cx="288" cy="288"/>
            </a:xfrm>
            <a:custGeom>
              <a:avLst/>
              <a:gdLst/>
              <a:ahLst/>
              <a:cxnLst>
                <a:cxn ang="0">
                  <a:pos x="0" y="432"/>
                </a:cxn>
                <a:cxn ang="0">
                  <a:pos x="56" y="314"/>
                </a:cxn>
                <a:cxn ang="0">
                  <a:pos x="111" y="212"/>
                </a:cxn>
                <a:cxn ang="0">
                  <a:pos x="167" y="124"/>
                </a:cxn>
                <a:cxn ang="0">
                  <a:pos x="222" y="51"/>
                </a:cxn>
                <a:cxn ang="0">
                  <a:pos x="269" y="14"/>
                </a:cxn>
                <a:cxn ang="0">
                  <a:pos x="324" y="0"/>
                </a:cxn>
                <a:cxn ang="0">
                  <a:pos x="380" y="14"/>
                </a:cxn>
                <a:cxn ang="0">
                  <a:pos x="436" y="51"/>
                </a:cxn>
                <a:cxn ang="0">
                  <a:pos x="491" y="124"/>
                </a:cxn>
                <a:cxn ang="0">
                  <a:pos x="547" y="212"/>
                </a:cxn>
                <a:cxn ang="0">
                  <a:pos x="603" y="322"/>
                </a:cxn>
                <a:cxn ang="0">
                  <a:pos x="658" y="432"/>
                </a:cxn>
              </a:cxnLst>
              <a:rect l="0" t="0" r="r" b="b"/>
              <a:pathLst>
                <a:path w="659" h="433">
                  <a:moveTo>
                    <a:pt x="0" y="432"/>
                  </a:moveTo>
                  <a:lnTo>
                    <a:pt x="56" y="314"/>
                  </a:lnTo>
                  <a:lnTo>
                    <a:pt x="111" y="212"/>
                  </a:lnTo>
                  <a:lnTo>
                    <a:pt x="167" y="124"/>
                  </a:lnTo>
                  <a:lnTo>
                    <a:pt x="222" y="51"/>
                  </a:lnTo>
                  <a:lnTo>
                    <a:pt x="269" y="14"/>
                  </a:lnTo>
                  <a:lnTo>
                    <a:pt x="324" y="0"/>
                  </a:lnTo>
                  <a:lnTo>
                    <a:pt x="380" y="14"/>
                  </a:lnTo>
                  <a:lnTo>
                    <a:pt x="436" y="51"/>
                  </a:lnTo>
                  <a:lnTo>
                    <a:pt x="491" y="124"/>
                  </a:lnTo>
                  <a:lnTo>
                    <a:pt x="547" y="212"/>
                  </a:lnTo>
                  <a:lnTo>
                    <a:pt x="603" y="322"/>
                  </a:lnTo>
                  <a:lnTo>
                    <a:pt x="658" y="432"/>
                  </a:lnTo>
                </a:path>
              </a:pathLst>
            </a:custGeom>
            <a:noFill/>
            <a:ln w="38100" cap="rnd" cmpd="sng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4357" name="Freeform 149"/>
            <p:cNvSpPr/>
            <p:nvPr/>
          </p:nvSpPr>
          <p:spPr bwMode="auto">
            <a:xfrm flipH="1" flipV="1">
              <a:off x="1008" y="1367"/>
              <a:ext cx="288" cy="288"/>
            </a:xfrm>
            <a:custGeom>
              <a:avLst/>
              <a:gdLst/>
              <a:ahLst/>
              <a:cxnLst>
                <a:cxn ang="0">
                  <a:pos x="0" y="432"/>
                </a:cxn>
                <a:cxn ang="0">
                  <a:pos x="56" y="314"/>
                </a:cxn>
                <a:cxn ang="0">
                  <a:pos x="111" y="212"/>
                </a:cxn>
                <a:cxn ang="0">
                  <a:pos x="167" y="124"/>
                </a:cxn>
                <a:cxn ang="0">
                  <a:pos x="222" y="51"/>
                </a:cxn>
                <a:cxn ang="0">
                  <a:pos x="269" y="14"/>
                </a:cxn>
                <a:cxn ang="0">
                  <a:pos x="324" y="0"/>
                </a:cxn>
                <a:cxn ang="0">
                  <a:pos x="380" y="14"/>
                </a:cxn>
                <a:cxn ang="0">
                  <a:pos x="436" y="51"/>
                </a:cxn>
                <a:cxn ang="0">
                  <a:pos x="491" y="124"/>
                </a:cxn>
                <a:cxn ang="0">
                  <a:pos x="547" y="212"/>
                </a:cxn>
                <a:cxn ang="0">
                  <a:pos x="603" y="322"/>
                </a:cxn>
                <a:cxn ang="0">
                  <a:pos x="658" y="432"/>
                </a:cxn>
              </a:cxnLst>
              <a:rect l="0" t="0" r="r" b="b"/>
              <a:pathLst>
                <a:path w="659" h="433">
                  <a:moveTo>
                    <a:pt x="0" y="432"/>
                  </a:moveTo>
                  <a:lnTo>
                    <a:pt x="56" y="314"/>
                  </a:lnTo>
                  <a:lnTo>
                    <a:pt x="111" y="212"/>
                  </a:lnTo>
                  <a:lnTo>
                    <a:pt x="167" y="124"/>
                  </a:lnTo>
                  <a:lnTo>
                    <a:pt x="222" y="51"/>
                  </a:lnTo>
                  <a:lnTo>
                    <a:pt x="269" y="14"/>
                  </a:lnTo>
                  <a:lnTo>
                    <a:pt x="324" y="0"/>
                  </a:lnTo>
                  <a:lnTo>
                    <a:pt x="380" y="14"/>
                  </a:lnTo>
                  <a:lnTo>
                    <a:pt x="436" y="51"/>
                  </a:lnTo>
                  <a:lnTo>
                    <a:pt x="491" y="124"/>
                  </a:lnTo>
                  <a:lnTo>
                    <a:pt x="547" y="212"/>
                  </a:lnTo>
                  <a:lnTo>
                    <a:pt x="603" y="322"/>
                  </a:lnTo>
                  <a:lnTo>
                    <a:pt x="658" y="432"/>
                  </a:lnTo>
                </a:path>
              </a:pathLst>
            </a:custGeom>
            <a:noFill/>
            <a:ln w="38100" cap="rnd" cmpd="sng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8755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4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8" dur="500"/>
                                        <p:tgtEl>
                                          <p:spTgt spid="94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388" grpId="0" animBg="1" autoUpdateAnimBg="0"/>
      <p:bldP spid="94390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457200"/>
            <a:ext cx="5562600" cy="457200"/>
          </a:xfrm>
          <a:ln>
            <a:miter lim="800000"/>
          </a:ln>
        </p:spPr>
        <p:txBody>
          <a:bodyPr vert="horz" wrap="square" lIns="91440" tIns="45720" rIns="91440" bIns="45720" numCol="1" anchor="t" anchorCtr="0" compatLnSpc="1">
            <a:normAutofit fontScale="90000"/>
          </a:bodyPr>
          <a:lstStyle/>
          <a:p>
            <a:pPr algn="l" eaLnBrk="1" hangingPunct="1"/>
            <a:r>
              <a:rPr lang="en-US" altLang="zh-CN" sz="3200" b="1" dirty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 </a:t>
            </a:r>
            <a:r>
              <a:rPr lang="en-US" altLang="zh-CN" sz="3200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宋体" panose="02010600030101010101" pitchFamily="2" charset="-122"/>
              </a:rPr>
              <a:t>3</a:t>
            </a:r>
            <a:r>
              <a:rPr lang="en-US" altLang="zh-CN" sz="3200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.3.3</a:t>
            </a:r>
            <a:r>
              <a:rPr lang="en-US" altLang="zh-CN" sz="3200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3200" b="1" dirty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非线性失真</a:t>
            </a:r>
          </a:p>
        </p:txBody>
      </p:sp>
      <p:sp>
        <p:nvSpPr>
          <p:cNvPr id="95236" name="Rectangle 4"/>
          <p:cNvSpPr>
            <a:spLocks noChangeArrowheads="1"/>
          </p:cNvSpPr>
          <p:nvPr/>
        </p:nvSpPr>
        <p:spPr bwMode="auto">
          <a:xfrm>
            <a:off x="533400" y="917575"/>
            <a:ext cx="8305800" cy="987425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05000"/>
              </a:lnSpc>
              <a:spcBef>
                <a:spcPct val="5000"/>
              </a:spcBef>
            </a:pPr>
            <a:r>
              <a:rPr lang="en-US" altLang="zh-CN" sz="2800" b="1"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  </a:t>
            </a:r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如果</a:t>
            </a:r>
            <a:r>
              <a:rPr lang="en-US" altLang="zh-CN" sz="2800" b="1" i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Q</a:t>
            </a:r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设置不合适，晶体管进入截止区或饱和区工作，将造成</a:t>
            </a:r>
            <a:r>
              <a:rPr lang="zh-CN" altLang="en-US" sz="2800" b="1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非线性失真。</a:t>
            </a:r>
          </a:p>
        </p:txBody>
      </p:sp>
      <p:sp>
        <p:nvSpPr>
          <p:cNvPr id="95237" name="Rectangle 5"/>
          <p:cNvSpPr>
            <a:spLocks noChangeArrowheads="1"/>
          </p:cNvSpPr>
          <p:nvPr/>
        </p:nvSpPr>
        <p:spPr bwMode="auto">
          <a:xfrm>
            <a:off x="457200" y="2028825"/>
            <a:ext cx="2438400" cy="561975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若</a:t>
            </a:r>
            <a:r>
              <a:rPr lang="en-US" altLang="zh-CN" sz="2800" b="1" i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Q</a:t>
            </a:r>
            <a:r>
              <a:rPr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设置过高，</a:t>
            </a:r>
          </a:p>
        </p:txBody>
      </p:sp>
      <p:sp>
        <p:nvSpPr>
          <p:cNvPr id="95246" name="AutoShape 14">
            <a:hlinkClick r:id="rId2" action="ppaction://program"/>
          </p:cNvPr>
          <p:cNvSpPr>
            <a:spLocks noChangeArrowheads="1"/>
          </p:cNvSpPr>
          <p:nvPr/>
        </p:nvSpPr>
        <p:spPr bwMode="auto">
          <a:xfrm>
            <a:off x="4495800" y="1447800"/>
            <a:ext cx="690563" cy="377825"/>
          </a:xfrm>
          <a:prstGeom prst="bevel">
            <a:avLst>
              <a:gd name="adj" fmla="val 12500"/>
            </a:avLst>
          </a:prstGeom>
          <a:gradFill rotWithShape="0">
            <a:gsLst>
              <a:gs pos="0">
                <a:schemeClr val="bg1"/>
              </a:gs>
              <a:gs pos="100000">
                <a:schemeClr val="bg1">
                  <a:gamma/>
                  <a:shade val="80000"/>
                  <a:invGamma/>
                </a:schemeClr>
              </a:gs>
            </a:gsLst>
            <a:path path="rect">
              <a:fillToRect l="50000" t="50000" r="50000" b="50000"/>
            </a:path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zh-CN" altLang="en-US" sz="1600" b="1" dirty="0">
                <a:solidFill>
                  <a:srgbClr val="006600"/>
                </a:solidFill>
                <a:effectLst/>
                <a:latin typeface="Times New Roman" panose="02020603050405020304" charset="0"/>
              </a:rPr>
              <a:t>动画</a:t>
            </a:r>
          </a:p>
        </p:txBody>
      </p:sp>
      <p:sp>
        <p:nvSpPr>
          <p:cNvPr id="95247" name="Rectangle 15"/>
          <p:cNvSpPr>
            <a:spLocks noChangeArrowheads="1"/>
          </p:cNvSpPr>
          <p:nvPr/>
        </p:nvSpPr>
        <p:spPr bwMode="auto">
          <a:xfrm>
            <a:off x="533400" y="2613025"/>
            <a:ext cx="2667000" cy="1501775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altLang="zh-CN" sz="2800" b="1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  </a:t>
            </a:r>
            <a:r>
              <a:rPr lang="zh-CN" altLang="en-US" sz="2800" b="1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晶体管进入饱和区工作，造成饱和失真。</a:t>
            </a:r>
            <a:endParaRPr lang="zh-CN" altLang="en-US" sz="2800" b="1">
              <a:solidFill>
                <a:srgbClr val="CC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宋体" panose="02010600030101010101" pitchFamily="2" charset="-122"/>
            </a:endParaRPr>
          </a:p>
        </p:txBody>
      </p:sp>
      <p:grpSp>
        <p:nvGrpSpPr>
          <p:cNvPr id="2" name="Group 50"/>
          <p:cNvGrpSpPr/>
          <p:nvPr/>
        </p:nvGrpSpPr>
        <p:grpSpPr bwMode="auto">
          <a:xfrm>
            <a:off x="3937000" y="2667000"/>
            <a:ext cx="3394075" cy="762000"/>
            <a:chOff x="436" y="960"/>
            <a:chExt cx="2138" cy="480"/>
          </a:xfrm>
        </p:grpSpPr>
        <p:sp>
          <p:nvSpPr>
            <p:cNvPr id="95283" name="Line 51"/>
            <p:cNvSpPr>
              <a:spLocks noChangeShapeType="1"/>
            </p:cNvSpPr>
            <p:nvPr/>
          </p:nvSpPr>
          <p:spPr bwMode="auto">
            <a:xfrm>
              <a:off x="436" y="960"/>
              <a:ext cx="1052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sysDot"/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5284" name="Line 52"/>
            <p:cNvSpPr>
              <a:spLocks noChangeShapeType="1"/>
            </p:cNvSpPr>
            <p:nvPr/>
          </p:nvSpPr>
          <p:spPr bwMode="auto">
            <a:xfrm>
              <a:off x="440" y="1440"/>
              <a:ext cx="2134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sysDot"/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" name="Group 53"/>
          <p:cNvGrpSpPr/>
          <p:nvPr/>
        </p:nvGrpSpPr>
        <p:grpSpPr bwMode="auto">
          <a:xfrm>
            <a:off x="5645150" y="2667000"/>
            <a:ext cx="800100" cy="3352800"/>
            <a:chOff x="1512" y="960"/>
            <a:chExt cx="504" cy="2112"/>
          </a:xfrm>
        </p:grpSpPr>
        <p:sp>
          <p:nvSpPr>
            <p:cNvPr id="95286" name="Line 54"/>
            <p:cNvSpPr>
              <a:spLocks noChangeShapeType="1"/>
            </p:cNvSpPr>
            <p:nvPr/>
          </p:nvSpPr>
          <p:spPr bwMode="auto">
            <a:xfrm>
              <a:off x="1512" y="960"/>
              <a:ext cx="0" cy="204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sysDot"/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5287" name="Line 55"/>
            <p:cNvSpPr>
              <a:spLocks noChangeShapeType="1"/>
            </p:cNvSpPr>
            <p:nvPr/>
          </p:nvSpPr>
          <p:spPr bwMode="auto">
            <a:xfrm>
              <a:off x="2016" y="1461"/>
              <a:ext cx="0" cy="1611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sysDot"/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" name="Group 61"/>
          <p:cNvGrpSpPr/>
          <p:nvPr/>
        </p:nvGrpSpPr>
        <p:grpSpPr bwMode="auto">
          <a:xfrm>
            <a:off x="6008688" y="2951163"/>
            <a:ext cx="890587" cy="554037"/>
            <a:chOff x="1741" y="1139"/>
            <a:chExt cx="561" cy="349"/>
          </a:xfrm>
        </p:grpSpPr>
        <p:grpSp>
          <p:nvGrpSpPr>
            <p:cNvPr id="39995" name="Group 62"/>
            <p:cNvGrpSpPr/>
            <p:nvPr/>
          </p:nvGrpSpPr>
          <p:grpSpPr bwMode="auto">
            <a:xfrm>
              <a:off x="1988" y="1139"/>
              <a:ext cx="314" cy="349"/>
              <a:chOff x="1988" y="1139"/>
              <a:chExt cx="314" cy="349"/>
            </a:xfrm>
          </p:grpSpPr>
          <p:sp>
            <p:nvSpPr>
              <p:cNvPr id="39997" name="Rectangle 63"/>
              <p:cNvSpPr>
                <a:spLocks noChangeArrowheads="1"/>
              </p:cNvSpPr>
              <p:nvPr/>
            </p:nvSpPr>
            <p:spPr bwMode="auto">
              <a:xfrm>
                <a:off x="1988" y="1139"/>
                <a:ext cx="314" cy="2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400" b="1" i="1">
                    <a:solidFill>
                      <a:schemeClr val="tx1"/>
                    </a:solidFill>
                    <a:effectLst/>
                    <a:latin typeface="Times New Roman" panose="02020603050405020304" charset="0"/>
                  </a:rPr>
                  <a:t>Q</a:t>
                </a:r>
                <a:r>
                  <a:rPr lang="en-US" altLang="zh-CN" sz="2400" b="1" baseline="-25000">
                    <a:solidFill>
                      <a:schemeClr val="tx1"/>
                    </a:solidFill>
                    <a:effectLst/>
                    <a:latin typeface="Times New Roman" panose="02020603050405020304" charset="0"/>
                  </a:rPr>
                  <a:t>2</a:t>
                </a:r>
              </a:p>
            </p:txBody>
          </p:sp>
          <p:sp>
            <p:nvSpPr>
              <p:cNvPr id="95296" name="Oval 64"/>
              <p:cNvSpPr>
                <a:spLocks noChangeArrowheads="1"/>
              </p:cNvSpPr>
              <p:nvPr/>
            </p:nvSpPr>
            <p:spPr bwMode="auto">
              <a:xfrm>
                <a:off x="1992" y="1404"/>
                <a:ext cx="72" cy="84"/>
              </a:xfrm>
              <a:prstGeom prst="ellipse">
                <a:avLst/>
              </a:prstGeom>
              <a:solidFill>
                <a:srgbClr val="FF3300"/>
              </a:solidFill>
              <a:ln w="12700">
                <a:solidFill>
                  <a:schemeClr val="tx1"/>
                </a:solidFill>
                <a:rou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95297" name="Line 65"/>
            <p:cNvSpPr>
              <a:spLocks noChangeShapeType="1"/>
            </p:cNvSpPr>
            <p:nvPr/>
          </p:nvSpPr>
          <p:spPr bwMode="auto">
            <a:xfrm flipH="1" flipV="1">
              <a:off x="1741" y="1275"/>
              <a:ext cx="227" cy="165"/>
            </a:xfrm>
            <a:prstGeom prst="line">
              <a:avLst/>
            </a:prstGeom>
            <a:noFill/>
            <a:ln w="38100">
              <a:solidFill>
                <a:srgbClr val="2E1FE9"/>
              </a:solidFill>
              <a:round/>
              <a:headEnd type="triangle" w="med" len="med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6" name="Group 66"/>
          <p:cNvGrpSpPr/>
          <p:nvPr/>
        </p:nvGrpSpPr>
        <p:grpSpPr bwMode="auto">
          <a:xfrm>
            <a:off x="5622925" y="4951413"/>
            <a:ext cx="1273175" cy="915987"/>
            <a:chOff x="1498" y="2399"/>
            <a:chExt cx="802" cy="577"/>
          </a:xfrm>
        </p:grpSpPr>
        <p:sp>
          <p:nvSpPr>
            <p:cNvPr id="95299" name="Freeform 67"/>
            <p:cNvSpPr/>
            <p:nvPr/>
          </p:nvSpPr>
          <p:spPr bwMode="auto">
            <a:xfrm>
              <a:off x="1498" y="2399"/>
              <a:ext cx="228" cy="288"/>
            </a:xfrm>
            <a:custGeom>
              <a:avLst/>
              <a:gdLst/>
              <a:ahLst/>
              <a:cxnLst>
                <a:cxn ang="0">
                  <a:pos x="228" y="0"/>
                </a:cxn>
                <a:cxn ang="0">
                  <a:pos x="144" y="24"/>
                </a:cxn>
                <a:cxn ang="0">
                  <a:pos x="70" y="49"/>
                </a:cxn>
                <a:cxn ang="0">
                  <a:pos x="9" y="78"/>
                </a:cxn>
                <a:cxn ang="0">
                  <a:pos x="9" y="97"/>
                </a:cxn>
                <a:cxn ang="0">
                  <a:pos x="9" y="126"/>
                </a:cxn>
                <a:cxn ang="0">
                  <a:pos x="0" y="129"/>
                </a:cxn>
                <a:cxn ang="0">
                  <a:pos x="6" y="142"/>
                </a:cxn>
                <a:cxn ang="0">
                  <a:pos x="9" y="155"/>
                </a:cxn>
                <a:cxn ang="0">
                  <a:pos x="6" y="180"/>
                </a:cxn>
                <a:cxn ang="0">
                  <a:pos x="7" y="215"/>
                </a:cxn>
                <a:cxn ang="0">
                  <a:pos x="70" y="239"/>
                </a:cxn>
                <a:cxn ang="0">
                  <a:pos x="149" y="264"/>
                </a:cxn>
                <a:cxn ang="0">
                  <a:pos x="228" y="288"/>
                </a:cxn>
              </a:cxnLst>
              <a:rect l="0" t="0" r="r" b="b"/>
              <a:pathLst>
                <a:path w="228" h="288">
                  <a:moveTo>
                    <a:pt x="228" y="0"/>
                  </a:moveTo>
                  <a:lnTo>
                    <a:pt x="144" y="24"/>
                  </a:lnTo>
                  <a:lnTo>
                    <a:pt x="70" y="49"/>
                  </a:lnTo>
                  <a:lnTo>
                    <a:pt x="9" y="78"/>
                  </a:lnTo>
                  <a:lnTo>
                    <a:pt x="9" y="97"/>
                  </a:lnTo>
                  <a:lnTo>
                    <a:pt x="9" y="126"/>
                  </a:lnTo>
                  <a:lnTo>
                    <a:pt x="0" y="129"/>
                  </a:lnTo>
                  <a:lnTo>
                    <a:pt x="6" y="142"/>
                  </a:lnTo>
                  <a:lnTo>
                    <a:pt x="9" y="155"/>
                  </a:lnTo>
                  <a:lnTo>
                    <a:pt x="6" y="180"/>
                  </a:lnTo>
                  <a:lnTo>
                    <a:pt x="7" y="215"/>
                  </a:lnTo>
                  <a:lnTo>
                    <a:pt x="70" y="239"/>
                  </a:lnTo>
                  <a:lnTo>
                    <a:pt x="149" y="264"/>
                  </a:lnTo>
                  <a:lnTo>
                    <a:pt x="228" y="288"/>
                  </a:lnTo>
                </a:path>
              </a:pathLst>
            </a:custGeom>
            <a:noFill/>
            <a:ln w="38100" cap="rnd" cmpd="sng">
              <a:solidFill>
                <a:srgbClr val="00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5300" name="Freeform 68"/>
            <p:cNvSpPr/>
            <p:nvPr/>
          </p:nvSpPr>
          <p:spPr bwMode="auto">
            <a:xfrm rot="5400000" flipH="1">
              <a:off x="1718" y="2686"/>
              <a:ext cx="288" cy="288"/>
            </a:xfrm>
            <a:custGeom>
              <a:avLst/>
              <a:gdLst/>
              <a:ahLst/>
              <a:cxnLst>
                <a:cxn ang="0">
                  <a:pos x="0" y="432"/>
                </a:cxn>
                <a:cxn ang="0">
                  <a:pos x="56" y="314"/>
                </a:cxn>
                <a:cxn ang="0">
                  <a:pos x="111" y="212"/>
                </a:cxn>
                <a:cxn ang="0">
                  <a:pos x="167" y="124"/>
                </a:cxn>
                <a:cxn ang="0">
                  <a:pos x="222" y="51"/>
                </a:cxn>
                <a:cxn ang="0">
                  <a:pos x="269" y="14"/>
                </a:cxn>
                <a:cxn ang="0">
                  <a:pos x="324" y="0"/>
                </a:cxn>
                <a:cxn ang="0">
                  <a:pos x="380" y="14"/>
                </a:cxn>
                <a:cxn ang="0">
                  <a:pos x="436" y="51"/>
                </a:cxn>
                <a:cxn ang="0">
                  <a:pos x="491" y="124"/>
                </a:cxn>
                <a:cxn ang="0">
                  <a:pos x="547" y="212"/>
                </a:cxn>
                <a:cxn ang="0">
                  <a:pos x="603" y="322"/>
                </a:cxn>
                <a:cxn ang="0">
                  <a:pos x="658" y="432"/>
                </a:cxn>
              </a:cxnLst>
              <a:rect l="0" t="0" r="r" b="b"/>
              <a:pathLst>
                <a:path w="659" h="433">
                  <a:moveTo>
                    <a:pt x="0" y="432"/>
                  </a:moveTo>
                  <a:lnTo>
                    <a:pt x="56" y="314"/>
                  </a:lnTo>
                  <a:lnTo>
                    <a:pt x="111" y="212"/>
                  </a:lnTo>
                  <a:lnTo>
                    <a:pt x="167" y="124"/>
                  </a:lnTo>
                  <a:lnTo>
                    <a:pt x="222" y="51"/>
                  </a:lnTo>
                  <a:lnTo>
                    <a:pt x="269" y="14"/>
                  </a:lnTo>
                  <a:lnTo>
                    <a:pt x="324" y="0"/>
                  </a:lnTo>
                  <a:lnTo>
                    <a:pt x="380" y="14"/>
                  </a:lnTo>
                  <a:lnTo>
                    <a:pt x="436" y="51"/>
                  </a:lnTo>
                  <a:lnTo>
                    <a:pt x="491" y="124"/>
                  </a:lnTo>
                  <a:lnTo>
                    <a:pt x="547" y="212"/>
                  </a:lnTo>
                  <a:lnTo>
                    <a:pt x="603" y="322"/>
                  </a:lnTo>
                  <a:lnTo>
                    <a:pt x="658" y="432"/>
                  </a:lnTo>
                </a:path>
              </a:pathLst>
            </a:custGeom>
            <a:noFill/>
            <a:ln w="38100" cap="rnd" cmpd="sng">
              <a:solidFill>
                <a:srgbClr val="00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994" name="Rectangle 69"/>
            <p:cNvSpPr>
              <a:spLocks noChangeArrowheads="1"/>
            </p:cNvSpPr>
            <p:nvPr/>
          </p:nvSpPr>
          <p:spPr bwMode="auto">
            <a:xfrm>
              <a:off x="2016" y="2688"/>
              <a:ext cx="284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i="1">
                  <a:solidFill>
                    <a:srgbClr val="000099"/>
                  </a:solidFill>
                  <a:effectLst/>
                  <a:latin typeface="Times New Roman" panose="02020603050405020304" charset="0"/>
                </a:rPr>
                <a:t>u</a:t>
              </a:r>
              <a:r>
                <a:rPr lang="en-US" altLang="zh-CN" sz="2400" b="1" baseline="-25000">
                  <a:solidFill>
                    <a:srgbClr val="000099"/>
                  </a:solidFill>
                  <a:effectLst/>
                  <a:latin typeface="Times New Roman" panose="02020603050405020304" charset="0"/>
                </a:rPr>
                <a:t>o</a:t>
              </a:r>
            </a:p>
          </p:txBody>
        </p:sp>
      </p:grpSp>
      <p:grpSp>
        <p:nvGrpSpPr>
          <p:cNvPr id="7" name="Group 70"/>
          <p:cNvGrpSpPr/>
          <p:nvPr/>
        </p:nvGrpSpPr>
        <p:grpSpPr bwMode="auto">
          <a:xfrm>
            <a:off x="3951288" y="2651125"/>
            <a:ext cx="914400" cy="784225"/>
            <a:chOff x="445" y="950"/>
            <a:chExt cx="576" cy="539"/>
          </a:xfrm>
        </p:grpSpPr>
        <p:sp>
          <p:nvSpPr>
            <p:cNvPr id="95303" name="Freeform 71"/>
            <p:cNvSpPr/>
            <p:nvPr/>
          </p:nvSpPr>
          <p:spPr bwMode="auto">
            <a:xfrm>
              <a:off x="445" y="950"/>
              <a:ext cx="288" cy="217"/>
            </a:xfrm>
            <a:custGeom>
              <a:avLst/>
              <a:gdLst/>
              <a:ahLst/>
              <a:cxnLst>
                <a:cxn ang="0">
                  <a:pos x="0" y="217"/>
                </a:cxn>
                <a:cxn ang="0">
                  <a:pos x="24" y="136"/>
                </a:cxn>
                <a:cxn ang="0">
                  <a:pos x="49" y="65"/>
                </a:cxn>
                <a:cxn ang="0">
                  <a:pos x="73" y="4"/>
                </a:cxn>
                <a:cxn ang="0">
                  <a:pos x="107" y="3"/>
                </a:cxn>
                <a:cxn ang="0">
                  <a:pos x="121" y="3"/>
                </a:cxn>
                <a:cxn ang="0">
                  <a:pos x="133" y="3"/>
                </a:cxn>
                <a:cxn ang="0">
                  <a:pos x="165" y="5"/>
                </a:cxn>
                <a:cxn ang="0">
                  <a:pos x="196" y="0"/>
                </a:cxn>
                <a:cxn ang="0">
                  <a:pos x="213" y="8"/>
                </a:cxn>
                <a:cxn ang="0">
                  <a:pos x="215" y="4"/>
                </a:cxn>
                <a:cxn ang="0">
                  <a:pos x="239" y="65"/>
                </a:cxn>
                <a:cxn ang="0">
                  <a:pos x="264" y="141"/>
                </a:cxn>
                <a:cxn ang="0">
                  <a:pos x="288" y="217"/>
                </a:cxn>
              </a:cxnLst>
              <a:rect l="0" t="0" r="r" b="b"/>
              <a:pathLst>
                <a:path w="288" h="217">
                  <a:moveTo>
                    <a:pt x="0" y="217"/>
                  </a:moveTo>
                  <a:lnTo>
                    <a:pt x="24" y="136"/>
                  </a:lnTo>
                  <a:lnTo>
                    <a:pt x="49" y="65"/>
                  </a:lnTo>
                  <a:lnTo>
                    <a:pt x="73" y="4"/>
                  </a:lnTo>
                  <a:lnTo>
                    <a:pt x="107" y="3"/>
                  </a:lnTo>
                  <a:lnTo>
                    <a:pt x="121" y="3"/>
                  </a:lnTo>
                  <a:lnTo>
                    <a:pt x="133" y="3"/>
                  </a:lnTo>
                  <a:lnTo>
                    <a:pt x="165" y="5"/>
                  </a:lnTo>
                  <a:lnTo>
                    <a:pt x="196" y="0"/>
                  </a:lnTo>
                  <a:lnTo>
                    <a:pt x="213" y="8"/>
                  </a:lnTo>
                  <a:lnTo>
                    <a:pt x="215" y="4"/>
                  </a:lnTo>
                  <a:lnTo>
                    <a:pt x="239" y="65"/>
                  </a:lnTo>
                  <a:lnTo>
                    <a:pt x="264" y="141"/>
                  </a:lnTo>
                  <a:lnTo>
                    <a:pt x="288" y="217"/>
                  </a:lnTo>
                </a:path>
              </a:pathLst>
            </a:custGeom>
            <a:noFill/>
            <a:ln w="38100" cap="rnd" cmpd="sng">
              <a:solidFill>
                <a:srgbClr val="00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5304" name="Freeform 72"/>
            <p:cNvSpPr/>
            <p:nvPr/>
          </p:nvSpPr>
          <p:spPr bwMode="auto">
            <a:xfrm flipH="1" flipV="1">
              <a:off x="733" y="1167"/>
              <a:ext cx="288" cy="322"/>
            </a:xfrm>
            <a:custGeom>
              <a:avLst/>
              <a:gdLst/>
              <a:ahLst/>
              <a:cxnLst>
                <a:cxn ang="0">
                  <a:pos x="0" y="432"/>
                </a:cxn>
                <a:cxn ang="0">
                  <a:pos x="56" y="314"/>
                </a:cxn>
                <a:cxn ang="0">
                  <a:pos x="111" y="212"/>
                </a:cxn>
                <a:cxn ang="0">
                  <a:pos x="167" y="124"/>
                </a:cxn>
                <a:cxn ang="0">
                  <a:pos x="222" y="51"/>
                </a:cxn>
                <a:cxn ang="0">
                  <a:pos x="269" y="14"/>
                </a:cxn>
                <a:cxn ang="0">
                  <a:pos x="324" y="0"/>
                </a:cxn>
                <a:cxn ang="0">
                  <a:pos x="380" y="14"/>
                </a:cxn>
                <a:cxn ang="0">
                  <a:pos x="436" y="51"/>
                </a:cxn>
                <a:cxn ang="0">
                  <a:pos x="491" y="124"/>
                </a:cxn>
                <a:cxn ang="0">
                  <a:pos x="547" y="212"/>
                </a:cxn>
                <a:cxn ang="0">
                  <a:pos x="603" y="322"/>
                </a:cxn>
                <a:cxn ang="0">
                  <a:pos x="658" y="432"/>
                </a:cxn>
              </a:cxnLst>
              <a:rect l="0" t="0" r="r" b="b"/>
              <a:pathLst>
                <a:path w="659" h="433">
                  <a:moveTo>
                    <a:pt x="0" y="432"/>
                  </a:moveTo>
                  <a:lnTo>
                    <a:pt x="56" y="314"/>
                  </a:lnTo>
                  <a:lnTo>
                    <a:pt x="111" y="212"/>
                  </a:lnTo>
                  <a:lnTo>
                    <a:pt x="167" y="124"/>
                  </a:lnTo>
                  <a:lnTo>
                    <a:pt x="222" y="51"/>
                  </a:lnTo>
                  <a:lnTo>
                    <a:pt x="269" y="14"/>
                  </a:lnTo>
                  <a:lnTo>
                    <a:pt x="324" y="0"/>
                  </a:lnTo>
                  <a:lnTo>
                    <a:pt x="380" y="14"/>
                  </a:lnTo>
                  <a:lnTo>
                    <a:pt x="436" y="51"/>
                  </a:lnTo>
                  <a:lnTo>
                    <a:pt x="491" y="124"/>
                  </a:lnTo>
                  <a:lnTo>
                    <a:pt x="547" y="212"/>
                  </a:lnTo>
                  <a:lnTo>
                    <a:pt x="603" y="322"/>
                  </a:lnTo>
                  <a:lnTo>
                    <a:pt x="658" y="432"/>
                  </a:lnTo>
                </a:path>
              </a:pathLst>
            </a:custGeom>
            <a:noFill/>
            <a:ln w="38100" cap="rnd" cmpd="sng">
              <a:solidFill>
                <a:srgbClr val="00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95305" name="Rectangle 73"/>
          <p:cNvSpPr>
            <a:spLocks noChangeArrowheads="1"/>
          </p:cNvSpPr>
          <p:nvPr/>
        </p:nvSpPr>
        <p:spPr bwMode="auto">
          <a:xfrm>
            <a:off x="533400" y="4137025"/>
            <a:ext cx="2667000" cy="1501775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  </a:t>
            </a: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适当减小基极电流可消除失真。</a:t>
            </a:r>
          </a:p>
        </p:txBody>
      </p:sp>
      <p:grpSp>
        <p:nvGrpSpPr>
          <p:cNvPr id="8" name="Group 82"/>
          <p:cNvGrpSpPr/>
          <p:nvPr/>
        </p:nvGrpSpPr>
        <p:grpSpPr bwMode="auto">
          <a:xfrm>
            <a:off x="3625850" y="1749425"/>
            <a:ext cx="4670425" cy="4651375"/>
            <a:chOff x="2284" y="1102"/>
            <a:chExt cx="2942" cy="2930"/>
          </a:xfrm>
        </p:grpSpPr>
        <p:grpSp>
          <p:nvGrpSpPr>
            <p:cNvPr id="39955" name="Group 78"/>
            <p:cNvGrpSpPr/>
            <p:nvPr/>
          </p:nvGrpSpPr>
          <p:grpSpPr bwMode="auto">
            <a:xfrm>
              <a:off x="3390" y="3504"/>
              <a:ext cx="420" cy="336"/>
              <a:chOff x="3390" y="3504"/>
              <a:chExt cx="420" cy="336"/>
            </a:xfrm>
          </p:grpSpPr>
          <p:sp>
            <p:nvSpPr>
              <p:cNvPr id="95308" name="Line 76"/>
              <p:cNvSpPr>
                <a:spLocks noChangeShapeType="1"/>
              </p:cNvSpPr>
              <p:nvPr/>
            </p:nvSpPr>
            <p:spPr bwMode="auto">
              <a:xfrm>
                <a:off x="3456" y="3840"/>
                <a:ext cx="288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 type="arrow" w="med" len="med"/>
                <a:tailEnd type="arrow" w="med" len="med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9989" name="Rectangle 77"/>
              <p:cNvSpPr>
                <a:spLocks noChangeArrowheads="1"/>
              </p:cNvSpPr>
              <p:nvPr/>
            </p:nvSpPr>
            <p:spPr bwMode="auto">
              <a:xfrm>
                <a:off x="3390" y="3504"/>
                <a:ext cx="420" cy="2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400" b="1" i="1">
                    <a:solidFill>
                      <a:srgbClr val="FF0000"/>
                    </a:solidFill>
                    <a:effectLst/>
                    <a:latin typeface="Times New Roman" panose="02020603050405020304" charset="0"/>
                  </a:rPr>
                  <a:t>U</a:t>
                </a:r>
                <a:r>
                  <a:rPr lang="en-US" altLang="zh-CN" sz="2400" b="1" baseline="-25000">
                    <a:solidFill>
                      <a:srgbClr val="FF0000"/>
                    </a:solidFill>
                    <a:effectLst/>
                    <a:latin typeface="Times New Roman" panose="02020603050405020304" charset="0"/>
                  </a:rPr>
                  <a:t>CE</a:t>
                </a:r>
              </a:p>
            </p:txBody>
          </p:sp>
        </p:grpSp>
        <p:grpSp>
          <p:nvGrpSpPr>
            <p:cNvPr id="39956" name="Group 81"/>
            <p:cNvGrpSpPr/>
            <p:nvPr/>
          </p:nvGrpSpPr>
          <p:grpSpPr bwMode="auto">
            <a:xfrm>
              <a:off x="2284" y="1102"/>
              <a:ext cx="2942" cy="2930"/>
              <a:chOff x="2284" y="1102"/>
              <a:chExt cx="2942" cy="2930"/>
            </a:xfrm>
          </p:grpSpPr>
          <p:sp>
            <p:nvSpPr>
              <p:cNvPr id="95250" name="Freeform 18"/>
              <p:cNvSpPr/>
              <p:nvPr/>
            </p:nvSpPr>
            <p:spPr bwMode="auto">
              <a:xfrm>
                <a:off x="3451" y="2717"/>
                <a:ext cx="1288" cy="88"/>
              </a:xfrm>
              <a:custGeom>
                <a:avLst/>
                <a:gdLst/>
                <a:ahLst/>
                <a:cxnLst>
                  <a:cxn ang="0">
                    <a:pos x="19" y="131"/>
                  </a:cxn>
                  <a:cxn ang="0">
                    <a:pos x="69" y="95"/>
                  </a:cxn>
                  <a:cxn ang="0">
                    <a:pos x="431" y="24"/>
                  </a:cxn>
                  <a:cxn ang="0">
                    <a:pos x="2387" y="0"/>
                  </a:cxn>
                </a:cxnLst>
                <a:rect l="0" t="0" r="r" b="b"/>
                <a:pathLst>
                  <a:path w="2387" h="131">
                    <a:moveTo>
                      <a:pt x="19" y="131"/>
                    </a:moveTo>
                    <a:cubicBezTo>
                      <a:pt x="27" y="125"/>
                      <a:pt x="0" y="113"/>
                      <a:pt x="69" y="95"/>
                    </a:cubicBezTo>
                    <a:cubicBezTo>
                      <a:pt x="138" y="77"/>
                      <a:pt x="45" y="40"/>
                      <a:pt x="431" y="24"/>
                    </a:cubicBezTo>
                    <a:cubicBezTo>
                      <a:pt x="817" y="8"/>
                      <a:pt x="1980" y="5"/>
                      <a:pt x="2387" y="0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lg"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5251" name="Freeform 19"/>
              <p:cNvSpPr/>
              <p:nvPr/>
            </p:nvSpPr>
            <p:spPr bwMode="auto">
              <a:xfrm>
                <a:off x="3461" y="2465"/>
                <a:ext cx="1246" cy="341"/>
              </a:xfrm>
              <a:custGeom>
                <a:avLst/>
                <a:gdLst/>
                <a:ahLst/>
                <a:cxnLst>
                  <a:cxn ang="0">
                    <a:pos x="0" y="504"/>
                  </a:cxn>
                  <a:cxn ang="0">
                    <a:pos x="15" y="314"/>
                  </a:cxn>
                  <a:cxn ang="0">
                    <a:pos x="52" y="276"/>
                  </a:cxn>
                  <a:cxn ang="0">
                    <a:pos x="172" y="156"/>
                  </a:cxn>
                  <a:cxn ang="0">
                    <a:pos x="340" y="72"/>
                  </a:cxn>
                  <a:cxn ang="0">
                    <a:pos x="748" y="48"/>
                  </a:cxn>
                  <a:cxn ang="0">
                    <a:pos x="2308" y="0"/>
                  </a:cxn>
                </a:cxnLst>
                <a:rect l="0" t="0" r="r" b="b"/>
                <a:pathLst>
                  <a:path w="2308" h="504">
                    <a:moveTo>
                      <a:pt x="0" y="504"/>
                    </a:moveTo>
                    <a:cubicBezTo>
                      <a:pt x="3" y="472"/>
                      <a:pt x="6" y="352"/>
                      <a:pt x="15" y="314"/>
                    </a:cubicBezTo>
                    <a:cubicBezTo>
                      <a:pt x="24" y="276"/>
                      <a:pt x="26" y="302"/>
                      <a:pt x="52" y="276"/>
                    </a:cubicBezTo>
                    <a:cubicBezTo>
                      <a:pt x="78" y="250"/>
                      <a:pt x="124" y="190"/>
                      <a:pt x="172" y="156"/>
                    </a:cubicBezTo>
                    <a:cubicBezTo>
                      <a:pt x="220" y="122"/>
                      <a:pt x="244" y="90"/>
                      <a:pt x="340" y="72"/>
                    </a:cubicBezTo>
                    <a:cubicBezTo>
                      <a:pt x="436" y="54"/>
                      <a:pt x="420" y="60"/>
                      <a:pt x="748" y="48"/>
                    </a:cubicBezTo>
                    <a:cubicBezTo>
                      <a:pt x="1076" y="36"/>
                      <a:pt x="1983" y="10"/>
                      <a:pt x="2308" y="0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lg"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5252" name="Freeform 20"/>
              <p:cNvSpPr/>
              <p:nvPr/>
            </p:nvSpPr>
            <p:spPr bwMode="auto">
              <a:xfrm>
                <a:off x="3460" y="2164"/>
                <a:ext cx="1240" cy="642"/>
              </a:xfrm>
              <a:custGeom>
                <a:avLst/>
                <a:gdLst/>
                <a:ahLst/>
                <a:cxnLst>
                  <a:cxn ang="0">
                    <a:pos x="0" y="948"/>
                  </a:cxn>
                  <a:cxn ang="0">
                    <a:pos x="55" y="408"/>
                  </a:cxn>
                  <a:cxn ang="0">
                    <a:pos x="211" y="156"/>
                  </a:cxn>
                  <a:cxn ang="0">
                    <a:pos x="413" y="69"/>
                  </a:cxn>
                  <a:cxn ang="0">
                    <a:pos x="1207" y="12"/>
                  </a:cxn>
                  <a:cxn ang="0">
                    <a:pos x="2299" y="0"/>
                  </a:cxn>
                </a:cxnLst>
                <a:rect l="0" t="0" r="r" b="b"/>
                <a:pathLst>
                  <a:path w="2299" h="948">
                    <a:moveTo>
                      <a:pt x="0" y="948"/>
                    </a:moveTo>
                    <a:cubicBezTo>
                      <a:pt x="9" y="858"/>
                      <a:pt x="20" y="540"/>
                      <a:pt x="55" y="408"/>
                    </a:cubicBezTo>
                    <a:cubicBezTo>
                      <a:pt x="90" y="276"/>
                      <a:pt x="151" y="212"/>
                      <a:pt x="211" y="156"/>
                    </a:cubicBezTo>
                    <a:cubicBezTo>
                      <a:pt x="271" y="100"/>
                      <a:pt x="247" y="93"/>
                      <a:pt x="413" y="69"/>
                    </a:cubicBezTo>
                    <a:cubicBezTo>
                      <a:pt x="579" y="45"/>
                      <a:pt x="893" y="23"/>
                      <a:pt x="1207" y="12"/>
                    </a:cubicBezTo>
                    <a:cubicBezTo>
                      <a:pt x="1521" y="1"/>
                      <a:pt x="2072" y="2"/>
                      <a:pt x="2299" y="0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lg"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5254" name="Freeform 22"/>
              <p:cNvSpPr/>
              <p:nvPr/>
            </p:nvSpPr>
            <p:spPr bwMode="auto">
              <a:xfrm>
                <a:off x="3461" y="1571"/>
                <a:ext cx="1200" cy="1211"/>
              </a:xfrm>
              <a:custGeom>
                <a:avLst/>
                <a:gdLst/>
                <a:ahLst/>
                <a:cxnLst>
                  <a:cxn ang="0">
                    <a:pos x="0" y="1788"/>
                  </a:cxn>
                  <a:cxn ang="0">
                    <a:pos x="89" y="754"/>
                  </a:cxn>
                  <a:cxn ang="0">
                    <a:pos x="112" y="312"/>
                  </a:cxn>
                  <a:cxn ang="0">
                    <a:pos x="209" y="125"/>
                  </a:cxn>
                  <a:cxn ang="0">
                    <a:pos x="640" y="36"/>
                  </a:cxn>
                  <a:cxn ang="0">
                    <a:pos x="2224" y="0"/>
                  </a:cxn>
                </a:cxnLst>
                <a:rect l="0" t="0" r="r" b="b"/>
                <a:pathLst>
                  <a:path w="2224" h="1788">
                    <a:moveTo>
                      <a:pt x="0" y="1788"/>
                    </a:moveTo>
                    <a:cubicBezTo>
                      <a:pt x="15" y="1616"/>
                      <a:pt x="70" y="1000"/>
                      <a:pt x="89" y="754"/>
                    </a:cubicBezTo>
                    <a:cubicBezTo>
                      <a:pt x="108" y="508"/>
                      <a:pt x="92" y="417"/>
                      <a:pt x="112" y="312"/>
                    </a:cubicBezTo>
                    <a:cubicBezTo>
                      <a:pt x="132" y="207"/>
                      <a:pt x="121" y="171"/>
                      <a:pt x="209" y="125"/>
                    </a:cubicBezTo>
                    <a:cubicBezTo>
                      <a:pt x="297" y="79"/>
                      <a:pt x="304" y="57"/>
                      <a:pt x="640" y="36"/>
                    </a:cubicBezTo>
                    <a:cubicBezTo>
                      <a:pt x="976" y="15"/>
                      <a:pt x="1894" y="8"/>
                      <a:pt x="2224" y="0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lg"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9961" name="Rectangle 23"/>
              <p:cNvSpPr>
                <a:spLocks noChangeArrowheads="1"/>
              </p:cNvSpPr>
              <p:nvPr/>
            </p:nvSpPr>
            <p:spPr bwMode="auto">
              <a:xfrm>
                <a:off x="5047" y="2515"/>
                <a:ext cx="114" cy="2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endParaRPr lang="zh-CN" sz="2800" b="1" baseline="-25000">
                  <a:effectLst/>
                  <a:latin typeface="宋体" panose="02010600030101010101" pitchFamily="2" charset="-122"/>
                </a:endParaRPr>
              </a:p>
            </p:txBody>
          </p:sp>
          <p:sp>
            <p:nvSpPr>
              <p:cNvPr id="95256" name="Line 24"/>
              <p:cNvSpPr>
                <a:spLocks noChangeShapeType="1"/>
              </p:cNvSpPr>
              <p:nvPr/>
            </p:nvSpPr>
            <p:spPr bwMode="auto">
              <a:xfrm flipH="1">
                <a:off x="2462" y="1872"/>
                <a:ext cx="1330" cy="14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prstDash val="sysDot"/>
                <a:rou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5257" name="Line 25"/>
              <p:cNvSpPr>
                <a:spLocks noChangeShapeType="1"/>
              </p:cNvSpPr>
              <p:nvPr/>
            </p:nvSpPr>
            <p:spPr bwMode="auto">
              <a:xfrm flipH="1">
                <a:off x="3772" y="1872"/>
                <a:ext cx="15" cy="192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prstDash val="sysDot"/>
                <a:rou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9964" name="Rectangle 26"/>
              <p:cNvSpPr>
                <a:spLocks noChangeArrowheads="1"/>
              </p:cNvSpPr>
              <p:nvPr/>
            </p:nvSpPr>
            <p:spPr bwMode="auto">
              <a:xfrm>
                <a:off x="3773" y="1606"/>
                <a:ext cx="252" cy="2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400" b="1" i="1">
                    <a:solidFill>
                      <a:srgbClr val="FF3300"/>
                    </a:solidFill>
                    <a:effectLst/>
                    <a:latin typeface="Times New Roman" panose="02020603050405020304" charset="0"/>
                  </a:rPr>
                  <a:t>Q</a:t>
                </a:r>
              </a:p>
            </p:txBody>
          </p:sp>
          <p:sp>
            <p:nvSpPr>
              <p:cNvPr id="39965" name="Text Box 27"/>
              <p:cNvSpPr txBox="1">
                <a:spLocks noChangeArrowheads="1"/>
              </p:cNvSpPr>
              <p:nvPr/>
            </p:nvSpPr>
            <p:spPr bwMode="auto">
              <a:xfrm>
                <a:off x="4534" y="3072"/>
                <a:ext cx="692" cy="2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6800" rIns="90000" bIns="46800"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b="1" i="1">
                    <a:solidFill>
                      <a:schemeClr val="tx1"/>
                    </a:solidFill>
                    <a:effectLst/>
                  </a:rPr>
                  <a:t>u</a:t>
                </a:r>
                <a:r>
                  <a:rPr lang="en-US" altLang="zh-CN" b="1" baseline="-25000">
                    <a:solidFill>
                      <a:schemeClr val="tx1"/>
                    </a:solidFill>
                    <a:effectLst/>
                  </a:rPr>
                  <a:t>CE</a:t>
                </a:r>
                <a:r>
                  <a:rPr lang="en-US" altLang="zh-CN" b="1">
                    <a:solidFill>
                      <a:schemeClr val="tx1"/>
                    </a:solidFill>
                    <a:effectLst/>
                  </a:rPr>
                  <a:t>/V</a:t>
                </a:r>
              </a:p>
            </p:txBody>
          </p:sp>
          <p:sp>
            <p:nvSpPr>
              <p:cNvPr id="95260" name="Line 28"/>
              <p:cNvSpPr>
                <a:spLocks noChangeShapeType="1"/>
              </p:cNvSpPr>
              <p:nvPr/>
            </p:nvSpPr>
            <p:spPr bwMode="auto">
              <a:xfrm rot="-5400000">
                <a:off x="4262" y="2303"/>
                <a:ext cx="0" cy="15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triangle" w="sm" len="med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5261" name="Line 29"/>
              <p:cNvSpPr>
                <a:spLocks noChangeShapeType="1"/>
              </p:cNvSpPr>
              <p:nvPr/>
            </p:nvSpPr>
            <p:spPr bwMode="auto">
              <a:xfrm flipH="1">
                <a:off x="3467" y="3094"/>
                <a:ext cx="0" cy="86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triangle" w="sm" len="med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9968" name="Text Box 30"/>
              <p:cNvSpPr txBox="1">
                <a:spLocks noChangeArrowheads="1"/>
              </p:cNvSpPr>
              <p:nvPr/>
            </p:nvSpPr>
            <p:spPr bwMode="auto">
              <a:xfrm>
                <a:off x="3273" y="3744"/>
                <a:ext cx="167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000" tIns="46800" rIns="90000" bIns="46800"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b="1" i="1">
                    <a:effectLst/>
                  </a:rPr>
                  <a:t>t</a:t>
                </a:r>
                <a:endParaRPr lang="en-US" altLang="zh-CN" b="1">
                  <a:effectLst/>
                  <a:latin typeface="宋体" panose="02010600030101010101" pitchFamily="2" charset="-122"/>
                </a:endParaRPr>
              </a:p>
            </p:txBody>
          </p:sp>
          <p:sp>
            <p:nvSpPr>
              <p:cNvPr id="95263" name="Line 31"/>
              <p:cNvSpPr>
                <a:spLocks noChangeShapeType="1"/>
              </p:cNvSpPr>
              <p:nvPr/>
            </p:nvSpPr>
            <p:spPr bwMode="auto">
              <a:xfrm>
                <a:off x="3772" y="3096"/>
                <a:ext cx="0" cy="86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prstDash val="dash"/>
                <a:rou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5264" name="Line 32"/>
              <p:cNvSpPr>
                <a:spLocks noChangeShapeType="1"/>
              </p:cNvSpPr>
              <p:nvPr/>
            </p:nvSpPr>
            <p:spPr bwMode="auto">
              <a:xfrm flipV="1">
                <a:off x="2477" y="1882"/>
                <a:ext cx="768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prstDash val="dash"/>
                <a:rou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9971" name="Rectangle 33"/>
              <p:cNvSpPr>
                <a:spLocks noChangeArrowheads="1"/>
              </p:cNvSpPr>
              <p:nvPr/>
            </p:nvSpPr>
            <p:spPr bwMode="auto">
              <a:xfrm>
                <a:off x="3086" y="2784"/>
                <a:ext cx="167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b="1" i="1">
                    <a:effectLst/>
                    <a:latin typeface="Times New Roman" panose="02020603050405020304" charset="0"/>
                  </a:rPr>
                  <a:t>t</a:t>
                </a:r>
                <a:endParaRPr lang="en-US" altLang="zh-CN" b="1">
                  <a:effectLst/>
                  <a:latin typeface="宋体" panose="02010600030101010101" pitchFamily="2" charset="-122"/>
                </a:endParaRPr>
              </a:p>
            </p:txBody>
          </p:sp>
          <p:sp>
            <p:nvSpPr>
              <p:cNvPr id="39972" name="Text Box 34"/>
              <p:cNvSpPr txBox="1">
                <a:spLocks noChangeArrowheads="1"/>
              </p:cNvSpPr>
              <p:nvPr/>
            </p:nvSpPr>
            <p:spPr bwMode="auto">
              <a:xfrm>
                <a:off x="2462" y="1253"/>
                <a:ext cx="666" cy="2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6800" rIns="90000" bIns="46800"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b="1" i="1">
                    <a:solidFill>
                      <a:schemeClr val="tx1"/>
                    </a:solidFill>
                    <a:effectLst/>
                  </a:rPr>
                  <a:t>i</a:t>
                </a:r>
                <a:r>
                  <a:rPr lang="en-US" altLang="zh-CN" b="1" baseline="-25000">
                    <a:solidFill>
                      <a:schemeClr val="tx1"/>
                    </a:solidFill>
                    <a:effectLst/>
                    <a:latin typeface="宋体" panose="02010600030101010101" pitchFamily="2" charset="-122"/>
                  </a:rPr>
                  <a:t>C</a:t>
                </a:r>
                <a:r>
                  <a:rPr lang="en-US" altLang="zh-CN" b="1">
                    <a:solidFill>
                      <a:schemeClr val="tx1"/>
                    </a:solidFill>
                    <a:effectLst/>
                  </a:rPr>
                  <a:t>/mA</a:t>
                </a:r>
              </a:p>
            </p:txBody>
          </p:sp>
          <p:sp>
            <p:nvSpPr>
              <p:cNvPr id="95267" name="Line 35"/>
              <p:cNvSpPr>
                <a:spLocks noChangeShapeType="1"/>
              </p:cNvSpPr>
              <p:nvPr/>
            </p:nvSpPr>
            <p:spPr bwMode="auto">
              <a:xfrm>
                <a:off x="2487" y="2832"/>
                <a:ext cx="72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triangle" w="sm" len="med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5268" name="Line 36"/>
              <p:cNvSpPr>
                <a:spLocks noChangeShapeType="1"/>
              </p:cNvSpPr>
              <p:nvPr/>
            </p:nvSpPr>
            <p:spPr bwMode="auto">
              <a:xfrm flipV="1">
                <a:off x="2485" y="1418"/>
                <a:ext cx="0" cy="14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triangle" w="sm" len="med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grpSp>
            <p:nvGrpSpPr>
              <p:cNvPr id="39975" name="Group 37"/>
              <p:cNvGrpSpPr/>
              <p:nvPr/>
            </p:nvGrpSpPr>
            <p:grpSpPr bwMode="auto">
              <a:xfrm>
                <a:off x="3133" y="1872"/>
                <a:ext cx="275" cy="960"/>
                <a:chOff x="1151" y="1344"/>
                <a:chExt cx="275" cy="672"/>
              </a:xfrm>
            </p:grpSpPr>
            <p:sp>
              <p:nvSpPr>
                <p:cNvPr id="39986" name="Rectangle 38"/>
                <p:cNvSpPr>
                  <a:spLocks noChangeArrowheads="1"/>
                </p:cNvSpPr>
                <p:nvPr/>
              </p:nvSpPr>
              <p:spPr bwMode="auto">
                <a:xfrm>
                  <a:off x="1151" y="1549"/>
                  <a:ext cx="275" cy="20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400" b="1" i="1">
                      <a:solidFill>
                        <a:srgbClr val="FF0000"/>
                      </a:solidFill>
                      <a:effectLst/>
                      <a:latin typeface="Times New Roman" panose="02020603050405020304" charset="0"/>
                    </a:rPr>
                    <a:t>I</a:t>
                  </a:r>
                  <a:r>
                    <a:rPr lang="en-US" altLang="zh-CN" sz="2400" b="1" baseline="-25000">
                      <a:solidFill>
                        <a:srgbClr val="FF0000"/>
                      </a:solidFill>
                      <a:effectLst/>
                      <a:latin typeface="Times New Roman" panose="02020603050405020304" charset="0"/>
                    </a:rPr>
                    <a:t>C</a:t>
                  </a:r>
                </a:p>
              </p:txBody>
            </p:sp>
            <p:sp>
              <p:nvSpPr>
                <p:cNvPr id="95271" name="Line 39"/>
                <p:cNvSpPr>
                  <a:spLocks noChangeShapeType="1"/>
                </p:cNvSpPr>
                <p:nvPr/>
              </p:nvSpPr>
              <p:spPr bwMode="auto">
                <a:xfrm>
                  <a:off x="1152" y="1344"/>
                  <a:ext cx="0" cy="672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 type="arrow" w="med" len="med"/>
                  <a:tailEnd type="arrow" w="med" len="med"/>
                </a:ln>
                <a:effectLst/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95272" name="Line 40"/>
              <p:cNvSpPr>
                <a:spLocks noChangeShapeType="1"/>
              </p:cNvSpPr>
              <p:nvPr/>
            </p:nvSpPr>
            <p:spPr bwMode="auto">
              <a:xfrm>
                <a:off x="3436" y="1584"/>
                <a:ext cx="1392" cy="124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9977" name="Text Box 41"/>
              <p:cNvSpPr txBox="1">
                <a:spLocks noChangeArrowheads="1"/>
              </p:cNvSpPr>
              <p:nvPr/>
            </p:nvSpPr>
            <p:spPr bwMode="auto">
              <a:xfrm>
                <a:off x="3464" y="1102"/>
                <a:ext cx="781" cy="2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6800" rIns="90000" bIns="46800"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 i="1">
                    <a:solidFill>
                      <a:schemeClr val="tx1"/>
                    </a:solidFill>
                    <a:effectLst/>
                  </a:rPr>
                  <a:t>i</a:t>
                </a:r>
                <a:r>
                  <a:rPr lang="en-US" altLang="zh-CN" b="1" baseline="-25000">
                    <a:solidFill>
                      <a:schemeClr val="tx1"/>
                    </a:solidFill>
                    <a:effectLst/>
                    <a:latin typeface="宋体" panose="02010600030101010101" pitchFamily="2" charset="-122"/>
                  </a:rPr>
                  <a:t>C</a:t>
                </a:r>
                <a:r>
                  <a:rPr lang="en-US" altLang="zh-CN" b="1">
                    <a:solidFill>
                      <a:schemeClr val="tx1"/>
                    </a:solidFill>
                    <a:effectLst/>
                  </a:rPr>
                  <a:t>/mA</a:t>
                </a:r>
              </a:p>
            </p:txBody>
          </p:sp>
          <p:sp>
            <p:nvSpPr>
              <p:cNvPr id="95274" name="Line 42"/>
              <p:cNvSpPr>
                <a:spLocks noChangeShapeType="1"/>
              </p:cNvSpPr>
              <p:nvPr/>
            </p:nvSpPr>
            <p:spPr bwMode="auto">
              <a:xfrm flipV="1">
                <a:off x="3446" y="1174"/>
                <a:ext cx="0" cy="168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triangle" w="sm" len="med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9979" name="Rectangle 43"/>
              <p:cNvSpPr>
                <a:spLocks noChangeArrowheads="1"/>
              </p:cNvSpPr>
              <p:nvPr/>
            </p:nvSpPr>
            <p:spPr bwMode="auto">
              <a:xfrm>
                <a:off x="4639" y="2784"/>
                <a:ext cx="585" cy="2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400" b="1" i="1">
                    <a:solidFill>
                      <a:schemeClr val="tx1"/>
                    </a:solidFill>
                    <a:effectLst/>
                    <a:latin typeface="Times New Roman" panose="02020603050405020304" charset="0"/>
                  </a:rPr>
                  <a:t>u</a:t>
                </a:r>
                <a:r>
                  <a:rPr lang="en-US" altLang="zh-CN" sz="2400" b="1" baseline="-25000">
                    <a:solidFill>
                      <a:schemeClr val="tx1"/>
                    </a:solidFill>
                    <a:effectLst/>
                    <a:latin typeface="Times New Roman" panose="02020603050405020304" charset="0"/>
                  </a:rPr>
                  <a:t>CE</a:t>
                </a:r>
                <a:r>
                  <a:rPr lang="en-US" altLang="zh-CN" sz="2400" b="1">
                    <a:solidFill>
                      <a:schemeClr val="tx1"/>
                    </a:solidFill>
                    <a:effectLst/>
                    <a:latin typeface="Times New Roman" panose="02020603050405020304" charset="0"/>
                  </a:rPr>
                  <a:t>/V</a:t>
                </a:r>
              </a:p>
            </p:txBody>
          </p:sp>
          <p:sp>
            <p:nvSpPr>
              <p:cNvPr id="95276" name="Line 44"/>
              <p:cNvSpPr>
                <a:spLocks noChangeShapeType="1"/>
              </p:cNvSpPr>
              <p:nvPr/>
            </p:nvSpPr>
            <p:spPr bwMode="auto">
              <a:xfrm>
                <a:off x="3422" y="2830"/>
                <a:ext cx="1728" cy="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triangle" w="sm" len="med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9981" name="Text Box 47"/>
              <p:cNvSpPr txBox="1">
                <a:spLocks noChangeArrowheads="1"/>
              </p:cNvSpPr>
              <p:nvPr/>
            </p:nvSpPr>
            <p:spPr bwMode="auto">
              <a:xfrm>
                <a:off x="3253" y="2736"/>
                <a:ext cx="232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 b="1" i="1">
                    <a:effectLst/>
                  </a:rPr>
                  <a:t>O</a:t>
                </a:r>
              </a:p>
            </p:txBody>
          </p:sp>
          <p:sp>
            <p:nvSpPr>
              <p:cNvPr id="39982" name="Text Box 48"/>
              <p:cNvSpPr txBox="1">
                <a:spLocks noChangeArrowheads="1"/>
              </p:cNvSpPr>
              <p:nvPr/>
            </p:nvSpPr>
            <p:spPr bwMode="auto">
              <a:xfrm>
                <a:off x="3278" y="2966"/>
                <a:ext cx="232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 b="1" i="1">
                    <a:effectLst/>
                  </a:rPr>
                  <a:t>O</a:t>
                </a:r>
              </a:p>
            </p:txBody>
          </p:sp>
          <p:sp>
            <p:nvSpPr>
              <p:cNvPr id="39983" name="Text Box 49"/>
              <p:cNvSpPr txBox="1">
                <a:spLocks noChangeArrowheads="1"/>
              </p:cNvSpPr>
              <p:nvPr/>
            </p:nvSpPr>
            <p:spPr bwMode="auto">
              <a:xfrm>
                <a:off x="2284" y="2726"/>
                <a:ext cx="232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 b="1" i="1">
                    <a:effectLst/>
                  </a:rPr>
                  <a:t>O</a:t>
                </a:r>
              </a:p>
            </p:txBody>
          </p:sp>
          <p:sp>
            <p:nvSpPr>
              <p:cNvPr id="95253" name="Freeform 21"/>
              <p:cNvSpPr/>
              <p:nvPr/>
            </p:nvSpPr>
            <p:spPr bwMode="auto">
              <a:xfrm>
                <a:off x="3461" y="1848"/>
                <a:ext cx="1220" cy="934"/>
              </a:xfrm>
              <a:custGeom>
                <a:avLst/>
                <a:gdLst/>
                <a:ahLst/>
                <a:cxnLst>
                  <a:cxn ang="0">
                    <a:pos x="0" y="1380"/>
                  </a:cxn>
                  <a:cxn ang="0">
                    <a:pos x="73" y="525"/>
                  </a:cxn>
                  <a:cxn ang="0">
                    <a:pos x="155" y="157"/>
                  </a:cxn>
                  <a:cxn ang="0">
                    <a:pos x="483" y="50"/>
                  </a:cxn>
                  <a:cxn ang="0">
                    <a:pos x="2260" y="0"/>
                  </a:cxn>
                </a:cxnLst>
                <a:rect l="0" t="0" r="r" b="b"/>
                <a:pathLst>
                  <a:path w="2260" h="1380">
                    <a:moveTo>
                      <a:pt x="0" y="1380"/>
                    </a:moveTo>
                    <a:cubicBezTo>
                      <a:pt x="12" y="1237"/>
                      <a:pt x="48" y="729"/>
                      <a:pt x="73" y="525"/>
                    </a:cubicBezTo>
                    <a:cubicBezTo>
                      <a:pt x="99" y="321"/>
                      <a:pt x="86" y="236"/>
                      <a:pt x="155" y="157"/>
                    </a:cubicBezTo>
                    <a:cubicBezTo>
                      <a:pt x="223" y="77"/>
                      <a:pt x="132" y="76"/>
                      <a:pt x="483" y="50"/>
                    </a:cubicBezTo>
                    <a:cubicBezTo>
                      <a:pt x="834" y="24"/>
                      <a:pt x="1890" y="10"/>
                      <a:pt x="2260" y="0"/>
                    </a:cubicBezTo>
                  </a:path>
                </a:pathLst>
              </a:custGeom>
              <a:noFill/>
              <a:ln w="38100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med" len="lg"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5278" name="Oval 46"/>
              <p:cNvSpPr>
                <a:spLocks noChangeArrowheads="1"/>
              </p:cNvSpPr>
              <p:nvPr/>
            </p:nvSpPr>
            <p:spPr bwMode="auto">
              <a:xfrm>
                <a:off x="3746" y="1846"/>
                <a:ext cx="72" cy="8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12" name="Group 56"/>
          <p:cNvGrpSpPr/>
          <p:nvPr/>
        </p:nvGrpSpPr>
        <p:grpSpPr bwMode="auto">
          <a:xfrm>
            <a:off x="5572125" y="2168525"/>
            <a:ext cx="527050" cy="882650"/>
            <a:chOff x="1680" y="836"/>
            <a:chExt cx="332" cy="556"/>
          </a:xfrm>
        </p:grpSpPr>
        <p:grpSp>
          <p:nvGrpSpPr>
            <p:cNvPr id="39951" name="Group 57"/>
            <p:cNvGrpSpPr/>
            <p:nvPr/>
          </p:nvGrpSpPr>
          <p:grpSpPr bwMode="auto">
            <a:xfrm>
              <a:off x="1680" y="836"/>
              <a:ext cx="332" cy="356"/>
              <a:chOff x="1808" y="1340"/>
              <a:chExt cx="332" cy="356"/>
            </a:xfrm>
          </p:grpSpPr>
          <p:sp>
            <p:nvSpPr>
              <p:cNvPr id="39953" name="Rectangle 58"/>
              <p:cNvSpPr>
                <a:spLocks noChangeArrowheads="1"/>
              </p:cNvSpPr>
              <p:nvPr/>
            </p:nvSpPr>
            <p:spPr bwMode="auto">
              <a:xfrm>
                <a:off x="1826" y="1340"/>
                <a:ext cx="314" cy="2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400" b="1" i="1">
                    <a:solidFill>
                      <a:schemeClr val="tx1"/>
                    </a:solidFill>
                    <a:effectLst/>
                    <a:latin typeface="Times New Roman" panose="02020603050405020304" charset="0"/>
                  </a:rPr>
                  <a:t>Q</a:t>
                </a:r>
                <a:r>
                  <a:rPr lang="en-US" altLang="zh-CN" sz="2400" b="1" baseline="-25000">
                    <a:solidFill>
                      <a:schemeClr val="tx1"/>
                    </a:solidFill>
                    <a:effectLst/>
                    <a:latin typeface="Times New Roman" panose="02020603050405020304" charset="0"/>
                  </a:rPr>
                  <a:t>1</a:t>
                </a:r>
              </a:p>
            </p:txBody>
          </p:sp>
          <p:sp>
            <p:nvSpPr>
              <p:cNvPr id="95291" name="Oval 59"/>
              <p:cNvSpPr>
                <a:spLocks noChangeArrowheads="1"/>
              </p:cNvSpPr>
              <p:nvPr/>
            </p:nvSpPr>
            <p:spPr bwMode="auto">
              <a:xfrm>
                <a:off x="1808" y="1612"/>
                <a:ext cx="72" cy="84"/>
              </a:xfrm>
              <a:prstGeom prst="ellipse">
                <a:avLst/>
              </a:prstGeom>
              <a:solidFill>
                <a:srgbClr val="FF3300"/>
              </a:solidFill>
              <a:ln w="12700">
                <a:solidFill>
                  <a:schemeClr val="tx1"/>
                </a:solidFill>
                <a:rou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95292" name="Line 60"/>
            <p:cNvSpPr>
              <a:spLocks noChangeShapeType="1"/>
            </p:cNvSpPr>
            <p:nvPr/>
          </p:nvSpPr>
          <p:spPr bwMode="auto">
            <a:xfrm flipH="1" flipV="1">
              <a:off x="1687" y="1229"/>
              <a:ext cx="185" cy="163"/>
            </a:xfrm>
            <a:prstGeom prst="line">
              <a:avLst/>
            </a:prstGeom>
            <a:noFill/>
            <a:ln w="38100">
              <a:solidFill>
                <a:srgbClr val="2E1FE9"/>
              </a:solidFill>
              <a:round/>
              <a:tailEnd type="triangle" w="med" len="med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7376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5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5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95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95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6" grpId="0" bldLvl="0" animBg="1" autoUpdateAnimBg="0"/>
      <p:bldP spid="95237" grpId="0" autoUpdateAnimBg="0"/>
      <p:bldP spid="95246" grpId="0" animBg="1" autoUpdateAnimBg="0"/>
      <p:bldP spid="95247" grpId="0" autoUpdateAnimBg="0"/>
      <p:bldP spid="95305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28600"/>
            <a:ext cx="5562600" cy="457200"/>
          </a:xfrm>
          <a:ln>
            <a:miter lim="800000"/>
          </a:ln>
        </p:spPr>
        <p:txBody>
          <a:bodyPr vert="horz" wrap="square" lIns="91440" tIns="45720" rIns="91440" bIns="45720" numCol="1" anchor="t" anchorCtr="0" compatLnSpc="1">
            <a:normAutofit fontScale="90000"/>
          </a:bodyPr>
          <a:lstStyle/>
          <a:p>
            <a:pPr algn="l" eaLnBrk="1" hangingPunct="1"/>
            <a:r>
              <a:rPr lang="en-US" altLang="zh-CN" sz="3200" b="1" dirty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 </a:t>
            </a:r>
            <a:r>
              <a:rPr lang="en-US" altLang="zh-CN" sz="3200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宋体" panose="02010600030101010101" pitchFamily="2" charset="-122"/>
              </a:rPr>
              <a:t>3</a:t>
            </a:r>
            <a:r>
              <a:rPr lang="en-US" altLang="zh-CN" sz="3200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.3.3</a:t>
            </a:r>
            <a:r>
              <a:rPr lang="en-US" altLang="zh-CN" sz="3200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3200" b="1" dirty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非线性失真</a:t>
            </a:r>
          </a:p>
        </p:txBody>
      </p:sp>
      <p:sp>
        <p:nvSpPr>
          <p:cNvPr id="259076" name="Rectangle 4"/>
          <p:cNvSpPr>
            <a:spLocks noChangeArrowheads="1"/>
          </p:cNvSpPr>
          <p:nvPr/>
        </p:nvSpPr>
        <p:spPr bwMode="auto">
          <a:xfrm>
            <a:off x="1981200" y="762000"/>
            <a:ext cx="2438400" cy="561975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若</a:t>
            </a:r>
            <a:r>
              <a:rPr lang="en-US" altLang="zh-CN" sz="2800" b="1" i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Q</a:t>
            </a: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设置过低，</a:t>
            </a:r>
          </a:p>
        </p:txBody>
      </p:sp>
      <p:sp>
        <p:nvSpPr>
          <p:cNvPr id="259077" name="AutoShape 5">
            <a:hlinkClick r:id="rId2" action="ppaction://program"/>
          </p:cNvPr>
          <p:cNvSpPr>
            <a:spLocks noChangeArrowheads="1"/>
          </p:cNvSpPr>
          <p:nvPr/>
        </p:nvSpPr>
        <p:spPr bwMode="auto">
          <a:xfrm>
            <a:off x="4186238" y="304800"/>
            <a:ext cx="690562" cy="377825"/>
          </a:xfrm>
          <a:prstGeom prst="bevel">
            <a:avLst>
              <a:gd name="adj" fmla="val 12500"/>
            </a:avLst>
          </a:prstGeom>
          <a:gradFill rotWithShape="0">
            <a:gsLst>
              <a:gs pos="0">
                <a:schemeClr val="bg1"/>
              </a:gs>
              <a:gs pos="100000">
                <a:schemeClr val="bg1">
                  <a:gamma/>
                  <a:shade val="80000"/>
                  <a:invGamma/>
                </a:schemeClr>
              </a:gs>
            </a:gsLst>
            <a:path path="rect">
              <a:fillToRect l="50000" t="50000" r="50000" b="50000"/>
            </a:path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zh-CN" altLang="en-US" sz="1600" b="1">
                <a:solidFill>
                  <a:srgbClr val="000099"/>
                </a:solidFill>
                <a:effectLst/>
                <a:latin typeface="Times New Roman" panose="02020603050405020304" charset="0"/>
              </a:rPr>
              <a:t>动画</a:t>
            </a:r>
          </a:p>
        </p:txBody>
      </p:sp>
      <p:sp>
        <p:nvSpPr>
          <p:cNvPr id="259078" name="Rectangle 6"/>
          <p:cNvSpPr>
            <a:spLocks noChangeArrowheads="1"/>
          </p:cNvSpPr>
          <p:nvPr/>
        </p:nvSpPr>
        <p:spPr bwMode="auto">
          <a:xfrm>
            <a:off x="6248400" y="533400"/>
            <a:ext cx="2514600" cy="1501775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altLang="zh-CN" sz="2800" b="1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  </a:t>
            </a:r>
            <a:r>
              <a:rPr lang="zh-CN" altLang="en-US" sz="2800" b="1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晶体管进入截止区工作，造成截止失真。</a:t>
            </a:r>
          </a:p>
        </p:txBody>
      </p:sp>
      <p:sp>
        <p:nvSpPr>
          <p:cNvPr id="259102" name="Rectangle 30"/>
          <p:cNvSpPr>
            <a:spLocks noChangeArrowheads="1"/>
          </p:cNvSpPr>
          <p:nvPr/>
        </p:nvSpPr>
        <p:spPr bwMode="auto">
          <a:xfrm>
            <a:off x="6248400" y="1927225"/>
            <a:ext cx="2590800" cy="1501775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  </a:t>
            </a: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适当增加基极电流可消除失真。</a:t>
            </a:r>
          </a:p>
        </p:txBody>
      </p:sp>
      <p:grpSp>
        <p:nvGrpSpPr>
          <p:cNvPr id="2" name="Group 68"/>
          <p:cNvGrpSpPr/>
          <p:nvPr/>
        </p:nvGrpSpPr>
        <p:grpSpPr bwMode="auto">
          <a:xfrm>
            <a:off x="5486400" y="3089275"/>
            <a:ext cx="338138" cy="1676400"/>
            <a:chOff x="4368" y="1776"/>
            <a:chExt cx="213" cy="1056"/>
          </a:xfrm>
        </p:grpSpPr>
        <p:sp>
          <p:nvSpPr>
            <p:cNvPr id="259141" name="Line 69"/>
            <p:cNvSpPr>
              <a:spLocks noChangeShapeType="1"/>
            </p:cNvSpPr>
            <p:nvPr/>
          </p:nvSpPr>
          <p:spPr bwMode="auto">
            <a:xfrm>
              <a:off x="4368" y="2064"/>
              <a:ext cx="0" cy="768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sysDot"/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9142" name="Line 70"/>
            <p:cNvSpPr>
              <a:spLocks noChangeShapeType="1"/>
            </p:cNvSpPr>
            <p:nvPr/>
          </p:nvSpPr>
          <p:spPr bwMode="auto">
            <a:xfrm flipH="1">
              <a:off x="4581" y="1776"/>
              <a:ext cx="0" cy="768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sysDot"/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" name="Group 71"/>
          <p:cNvGrpSpPr/>
          <p:nvPr/>
        </p:nvGrpSpPr>
        <p:grpSpPr bwMode="auto">
          <a:xfrm>
            <a:off x="2320925" y="3089275"/>
            <a:ext cx="3470275" cy="457200"/>
            <a:chOff x="2374" y="1776"/>
            <a:chExt cx="2186" cy="288"/>
          </a:xfrm>
        </p:grpSpPr>
        <p:sp>
          <p:nvSpPr>
            <p:cNvPr id="259144" name="Line 72"/>
            <p:cNvSpPr>
              <a:spLocks noChangeShapeType="1"/>
            </p:cNvSpPr>
            <p:nvPr/>
          </p:nvSpPr>
          <p:spPr bwMode="auto">
            <a:xfrm>
              <a:off x="2374" y="1776"/>
              <a:ext cx="2186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sysDot"/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9145" name="Line 73"/>
            <p:cNvSpPr>
              <a:spLocks noChangeShapeType="1"/>
            </p:cNvSpPr>
            <p:nvPr/>
          </p:nvSpPr>
          <p:spPr bwMode="auto">
            <a:xfrm>
              <a:off x="2736" y="2064"/>
              <a:ext cx="1619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sysDot"/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" name="Group 74"/>
          <p:cNvGrpSpPr/>
          <p:nvPr/>
        </p:nvGrpSpPr>
        <p:grpSpPr bwMode="auto">
          <a:xfrm>
            <a:off x="5508625" y="4024313"/>
            <a:ext cx="684213" cy="931862"/>
            <a:chOff x="4698" y="2269"/>
            <a:chExt cx="355" cy="587"/>
          </a:xfrm>
        </p:grpSpPr>
        <p:sp>
          <p:nvSpPr>
            <p:cNvPr id="41030" name="Text Box 75"/>
            <p:cNvSpPr txBox="1">
              <a:spLocks noChangeArrowheads="1"/>
            </p:cNvSpPr>
            <p:nvPr/>
          </p:nvSpPr>
          <p:spPr bwMode="auto">
            <a:xfrm>
              <a:off x="4841" y="2419"/>
              <a:ext cx="212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>
                  <a:solidFill>
                    <a:srgbClr val="000099"/>
                  </a:solidFill>
                  <a:effectLst/>
                </a:rPr>
                <a:t>u</a:t>
              </a:r>
              <a:r>
                <a:rPr lang="en-US" altLang="zh-CN" b="1" baseline="-25000">
                  <a:solidFill>
                    <a:srgbClr val="000099"/>
                  </a:solidFill>
                  <a:effectLst/>
                </a:rPr>
                <a:t>i</a:t>
              </a:r>
              <a:endParaRPr lang="en-US" altLang="zh-CN" b="1" baseline="-25000">
                <a:solidFill>
                  <a:srgbClr val="000099"/>
                </a:solidFill>
                <a:effectLst/>
                <a:latin typeface="宋体" panose="02010600030101010101" pitchFamily="2" charset="-122"/>
              </a:endParaRPr>
            </a:p>
          </p:txBody>
        </p:sp>
        <p:grpSp>
          <p:nvGrpSpPr>
            <p:cNvPr id="41031" name="Group 76"/>
            <p:cNvGrpSpPr/>
            <p:nvPr/>
          </p:nvGrpSpPr>
          <p:grpSpPr bwMode="auto">
            <a:xfrm>
              <a:off x="4698" y="2269"/>
              <a:ext cx="150" cy="587"/>
              <a:chOff x="3678" y="3347"/>
              <a:chExt cx="147" cy="423"/>
            </a:xfrm>
          </p:grpSpPr>
          <p:sp>
            <p:nvSpPr>
              <p:cNvPr id="259149" name="Freeform 77"/>
              <p:cNvSpPr/>
              <p:nvPr/>
            </p:nvSpPr>
            <p:spPr bwMode="auto">
              <a:xfrm rot="5400000" flipV="1">
                <a:off x="3611" y="3615"/>
                <a:ext cx="222" cy="89"/>
              </a:xfrm>
              <a:custGeom>
                <a:avLst/>
                <a:gdLst/>
                <a:ahLst/>
                <a:cxnLst>
                  <a:cxn ang="0">
                    <a:pos x="0" y="398"/>
                  </a:cxn>
                  <a:cxn ang="0">
                    <a:pos x="108" y="242"/>
                  </a:cxn>
                  <a:cxn ang="0">
                    <a:pos x="288" y="74"/>
                  </a:cxn>
                  <a:cxn ang="0">
                    <a:pos x="456" y="2"/>
                  </a:cxn>
                  <a:cxn ang="0">
                    <a:pos x="636" y="86"/>
                  </a:cxn>
                  <a:cxn ang="0">
                    <a:pos x="780" y="206"/>
                  </a:cxn>
                  <a:cxn ang="0">
                    <a:pos x="912" y="398"/>
                  </a:cxn>
                </a:cxnLst>
                <a:rect l="0" t="0" r="r" b="b"/>
                <a:pathLst>
                  <a:path w="912" h="398">
                    <a:moveTo>
                      <a:pt x="0" y="398"/>
                    </a:moveTo>
                    <a:cubicBezTo>
                      <a:pt x="18" y="372"/>
                      <a:pt x="60" y="296"/>
                      <a:pt x="108" y="242"/>
                    </a:cubicBezTo>
                    <a:cubicBezTo>
                      <a:pt x="156" y="188"/>
                      <a:pt x="230" y="114"/>
                      <a:pt x="288" y="74"/>
                    </a:cubicBezTo>
                    <a:cubicBezTo>
                      <a:pt x="346" y="34"/>
                      <a:pt x="398" y="0"/>
                      <a:pt x="456" y="2"/>
                    </a:cubicBezTo>
                    <a:cubicBezTo>
                      <a:pt x="514" y="4"/>
                      <a:pt x="582" y="52"/>
                      <a:pt x="636" y="86"/>
                    </a:cubicBezTo>
                    <a:cubicBezTo>
                      <a:pt x="690" y="120"/>
                      <a:pt x="734" y="154"/>
                      <a:pt x="780" y="206"/>
                    </a:cubicBezTo>
                    <a:cubicBezTo>
                      <a:pt x="826" y="258"/>
                      <a:pt x="884" y="358"/>
                      <a:pt x="912" y="398"/>
                    </a:cubicBezTo>
                  </a:path>
                </a:pathLst>
              </a:custGeom>
              <a:noFill/>
              <a:ln w="38100" cap="flat" cmpd="sng">
                <a:solidFill>
                  <a:srgbClr val="000099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59150" name="Freeform 78"/>
              <p:cNvSpPr/>
              <p:nvPr/>
            </p:nvSpPr>
            <p:spPr bwMode="auto">
              <a:xfrm rot="-5400000" flipH="1" flipV="1">
                <a:off x="3670" y="3414"/>
                <a:ext cx="222" cy="89"/>
              </a:xfrm>
              <a:custGeom>
                <a:avLst/>
                <a:gdLst/>
                <a:ahLst/>
                <a:cxnLst>
                  <a:cxn ang="0">
                    <a:pos x="0" y="398"/>
                  </a:cxn>
                  <a:cxn ang="0">
                    <a:pos x="108" y="242"/>
                  </a:cxn>
                  <a:cxn ang="0">
                    <a:pos x="288" y="74"/>
                  </a:cxn>
                  <a:cxn ang="0">
                    <a:pos x="456" y="2"/>
                  </a:cxn>
                  <a:cxn ang="0">
                    <a:pos x="636" y="86"/>
                  </a:cxn>
                  <a:cxn ang="0">
                    <a:pos x="780" y="206"/>
                  </a:cxn>
                  <a:cxn ang="0">
                    <a:pos x="912" y="398"/>
                  </a:cxn>
                </a:cxnLst>
                <a:rect l="0" t="0" r="r" b="b"/>
                <a:pathLst>
                  <a:path w="912" h="398">
                    <a:moveTo>
                      <a:pt x="0" y="398"/>
                    </a:moveTo>
                    <a:cubicBezTo>
                      <a:pt x="18" y="372"/>
                      <a:pt x="60" y="296"/>
                      <a:pt x="108" y="242"/>
                    </a:cubicBezTo>
                    <a:cubicBezTo>
                      <a:pt x="156" y="188"/>
                      <a:pt x="230" y="114"/>
                      <a:pt x="288" y="74"/>
                    </a:cubicBezTo>
                    <a:cubicBezTo>
                      <a:pt x="346" y="34"/>
                      <a:pt x="398" y="0"/>
                      <a:pt x="456" y="2"/>
                    </a:cubicBezTo>
                    <a:cubicBezTo>
                      <a:pt x="514" y="4"/>
                      <a:pt x="582" y="52"/>
                      <a:pt x="636" y="86"/>
                    </a:cubicBezTo>
                    <a:cubicBezTo>
                      <a:pt x="690" y="120"/>
                      <a:pt x="734" y="154"/>
                      <a:pt x="780" y="206"/>
                    </a:cubicBezTo>
                    <a:cubicBezTo>
                      <a:pt x="826" y="258"/>
                      <a:pt x="884" y="358"/>
                      <a:pt x="912" y="398"/>
                    </a:cubicBezTo>
                  </a:path>
                </a:pathLst>
              </a:custGeom>
              <a:noFill/>
              <a:ln w="38100" cap="flat" cmpd="sng">
                <a:solidFill>
                  <a:srgbClr val="000099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6" name="Group 79"/>
          <p:cNvGrpSpPr/>
          <p:nvPr/>
        </p:nvGrpSpPr>
        <p:grpSpPr bwMode="auto">
          <a:xfrm>
            <a:off x="2359025" y="4002088"/>
            <a:ext cx="912813" cy="971550"/>
            <a:chOff x="2398" y="2351"/>
            <a:chExt cx="575" cy="612"/>
          </a:xfrm>
        </p:grpSpPr>
        <p:sp>
          <p:nvSpPr>
            <p:cNvPr id="259152" name="Freeform 80"/>
            <p:cNvSpPr/>
            <p:nvPr/>
          </p:nvSpPr>
          <p:spPr bwMode="auto">
            <a:xfrm flipH="1" flipV="1">
              <a:off x="2607" y="2675"/>
              <a:ext cx="100" cy="288"/>
            </a:xfrm>
            <a:custGeom>
              <a:avLst/>
              <a:gdLst/>
              <a:ahLst/>
              <a:cxnLst>
                <a:cxn ang="0">
                  <a:pos x="228" y="0"/>
                </a:cxn>
                <a:cxn ang="0">
                  <a:pos x="144" y="24"/>
                </a:cxn>
                <a:cxn ang="0">
                  <a:pos x="70" y="49"/>
                </a:cxn>
                <a:cxn ang="0">
                  <a:pos x="9" y="78"/>
                </a:cxn>
                <a:cxn ang="0">
                  <a:pos x="9" y="97"/>
                </a:cxn>
                <a:cxn ang="0">
                  <a:pos x="9" y="126"/>
                </a:cxn>
                <a:cxn ang="0">
                  <a:pos x="0" y="129"/>
                </a:cxn>
                <a:cxn ang="0">
                  <a:pos x="6" y="142"/>
                </a:cxn>
                <a:cxn ang="0">
                  <a:pos x="9" y="155"/>
                </a:cxn>
                <a:cxn ang="0">
                  <a:pos x="6" y="180"/>
                </a:cxn>
                <a:cxn ang="0">
                  <a:pos x="7" y="215"/>
                </a:cxn>
                <a:cxn ang="0">
                  <a:pos x="70" y="239"/>
                </a:cxn>
                <a:cxn ang="0">
                  <a:pos x="149" y="264"/>
                </a:cxn>
                <a:cxn ang="0">
                  <a:pos x="228" y="288"/>
                </a:cxn>
              </a:cxnLst>
              <a:rect l="0" t="0" r="r" b="b"/>
              <a:pathLst>
                <a:path w="228" h="288">
                  <a:moveTo>
                    <a:pt x="228" y="0"/>
                  </a:moveTo>
                  <a:lnTo>
                    <a:pt x="144" y="24"/>
                  </a:lnTo>
                  <a:lnTo>
                    <a:pt x="70" y="49"/>
                  </a:lnTo>
                  <a:lnTo>
                    <a:pt x="9" y="78"/>
                  </a:lnTo>
                  <a:lnTo>
                    <a:pt x="9" y="97"/>
                  </a:lnTo>
                  <a:lnTo>
                    <a:pt x="9" y="126"/>
                  </a:lnTo>
                  <a:lnTo>
                    <a:pt x="0" y="129"/>
                  </a:lnTo>
                  <a:lnTo>
                    <a:pt x="6" y="142"/>
                  </a:lnTo>
                  <a:lnTo>
                    <a:pt x="9" y="155"/>
                  </a:lnTo>
                  <a:lnTo>
                    <a:pt x="6" y="180"/>
                  </a:lnTo>
                  <a:lnTo>
                    <a:pt x="7" y="215"/>
                  </a:lnTo>
                  <a:lnTo>
                    <a:pt x="70" y="239"/>
                  </a:lnTo>
                  <a:lnTo>
                    <a:pt x="149" y="264"/>
                  </a:lnTo>
                  <a:lnTo>
                    <a:pt x="228" y="288"/>
                  </a:lnTo>
                </a:path>
              </a:pathLst>
            </a:custGeom>
            <a:noFill/>
            <a:ln w="38100" cap="rnd" cmpd="sng">
              <a:solidFill>
                <a:srgbClr val="00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9153" name="Freeform 81"/>
            <p:cNvSpPr/>
            <p:nvPr/>
          </p:nvSpPr>
          <p:spPr bwMode="auto">
            <a:xfrm rot="5400000" flipV="1">
              <a:off x="2348" y="2401"/>
              <a:ext cx="311" cy="211"/>
            </a:xfrm>
            <a:custGeom>
              <a:avLst/>
              <a:gdLst/>
              <a:ahLst/>
              <a:cxnLst>
                <a:cxn ang="0">
                  <a:pos x="0" y="432"/>
                </a:cxn>
                <a:cxn ang="0">
                  <a:pos x="56" y="314"/>
                </a:cxn>
                <a:cxn ang="0">
                  <a:pos x="111" y="212"/>
                </a:cxn>
                <a:cxn ang="0">
                  <a:pos x="167" y="124"/>
                </a:cxn>
                <a:cxn ang="0">
                  <a:pos x="222" y="51"/>
                </a:cxn>
                <a:cxn ang="0">
                  <a:pos x="269" y="14"/>
                </a:cxn>
                <a:cxn ang="0">
                  <a:pos x="324" y="0"/>
                </a:cxn>
                <a:cxn ang="0">
                  <a:pos x="380" y="14"/>
                </a:cxn>
                <a:cxn ang="0">
                  <a:pos x="436" y="51"/>
                </a:cxn>
                <a:cxn ang="0">
                  <a:pos x="491" y="124"/>
                </a:cxn>
                <a:cxn ang="0">
                  <a:pos x="547" y="212"/>
                </a:cxn>
                <a:cxn ang="0">
                  <a:pos x="603" y="322"/>
                </a:cxn>
                <a:cxn ang="0">
                  <a:pos x="658" y="432"/>
                </a:cxn>
              </a:cxnLst>
              <a:rect l="0" t="0" r="r" b="b"/>
              <a:pathLst>
                <a:path w="659" h="433">
                  <a:moveTo>
                    <a:pt x="0" y="432"/>
                  </a:moveTo>
                  <a:lnTo>
                    <a:pt x="56" y="314"/>
                  </a:lnTo>
                  <a:lnTo>
                    <a:pt x="111" y="212"/>
                  </a:lnTo>
                  <a:lnTo>
                    <a:pt x="167" y="124"/>
                  </a:lnTo>
                  <a:lnTo>
                    <a:pt x="222" y="51"/>
                  </a:lnTo>
                  <a:lnTo>
                    <a:pt x="269" y="14"/>
                  </a:lnTo>
                  <a:lnTo>
                    <a:pt x="324" y="0"/>
                  </a:lnTo>
                  <a:lnTo>
                    <a:pt x="380" y="14"/>
                  </a:lnTo>
                  <a:lnTo>
                    <a:pt x="436" y="51"/>
                  </a:lnTo>
                  <a:lnTo>
                    <a:pt x="491" y="124"/>
                  </a:lnTo>
                  <a:lnTo>
                    <a:pt x="547" y="212"/>
                  </a:lnTo>
                  <a:lnTo>
                    <a:pt x="603" y="322"/>
                  </a:lnTo>
                  <a:lnTo>
                    <a:pt x="658" y="432"/>
                  </a:lnTo>
                </a:path>
              </a:pathLst>
            </a:custGeom>
            <a:noFill/>
            <a:ln w="38100" cap="rnd" cmpd="sng">
              <a:solidFill>
                <a:srgbClr val="00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029" name="Rectangle 82"/>
            <p:cNvSpPr>
              <a:spLocks noChangeArrowheads="1"/>
            </p:cNvSpPr>
            <p:nvPr/>
          </p:nvSpPr>
          <p:spPr bwMode="auto">
            <a:xfrm>
              <a:off x="2689" y="2640"/>
              <a:ext cx="284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i="1">
                  <a:solidFill>
                    <a:srgbClr val="000099"/>
                  </a:solidFill>
                  <a:effectLst/>
                  <a:latin typeface="Times New Roman" panose="02020603050405020304" charset="0"/>
                </a:rPr>
                <a:t>u</a:t>
              </a:r>
              <a:r>
                <a:rPr lang="en-US" altLang="zh-CN" sz="2400" b="1" baseline="-25000">
                  <a:solidFill>
                    <a:srgbClr val="000099"/>
                  </a:solidFill>
                  <a:effectLst/>
                  <a:latin typeface="Times New Roman" panose="02020603050405020304" charset="0"/>
                </a:rPr>
                <a:t>o</a:t>
              </a:r>
            </a:p>
          </p:txBody>
        </p:sp>
      </p:grpSp>
      <p:grpSp>
        <p:nvGrpSpPr>
          <p:cNvPr id="7" name="Group 83"/>
          <p:cNvGrpSpPr/>
          <p:nvPr/>
        </p:nvGrpSpPr>
        <p:grpSpPr bwMode="auto">
          <a:xfrm>
            <a:off x="2362200" y="3089275"/>
            <a:ext cx="465138" cy="1752600"/>
            <a:chOff x="2400" y="1776"/>
            <a:chExt cx="293" cy="1104"/>
          </a:xfrm>
        </p:grpSpPr>
        <p:sp>
          <p:nvSpPr>
            <p:cNvPr id="259156" name="Line 84"/>
            <p:cNvSpPr>
              <a:spLocks noChangeShapeType="1"/>
            </p:cNvSpPr>
            <p:nvPr/>
          </p:nvSpPr>
          <p:spPr bwMode="auto">
            <a:xfrm>
              <a:off x="2693" y="1997"/>
              <a:ext cx="0" cy="883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sysDot"/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9157" name="Line 85"/>
            <p:cNvSpPr>
              <a:spLocks noChangeShapeType="1"/>
            </p:cNvSpPr>
            <p:nvPr/>
          </p:nvSpPr>
          <p:spPr bwMode="auto">
            <a:xfrm flipH="1">
              <a:off x="2400" y="1776"/>
              <a:ext cx="0" cy="72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sysDot"/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8" name="Group 86"/>
          <p:cNvGrpSpPr/>
          <p:nvPr/>
        </p:nvGrpSpPr>
        <p:grpSpPr bwMode="auto">
          <a:xfrm>
            <a:off x="457200" y="838200"/>
            <a:ext cx="7162800" cy="4689475"/>
            <a:chOff x="1200" y="358"/>
            <a:chExt cx="4512" cy="2954"/>
          </a:xfrm>
        </p:grpSpPr>
        <p:sp>
          <p:nvSpPr>
            <p:cNvPr id="40977" name="Rectangle 87"/>
            <p:cNvSpPr>
              <a:spLocks noChangeArrowheads="1"/>
            </p:cNvSpPr>
            <p:nvPr/>
          </p:nvSpPr>
          <p:spPr bwMode="auto">
            <a:xfrm>
              <a:off x="3003" y="1795"/>
              <a:ext cx="114" cy="24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zh-CN" sz="2800" b="1" baseline="-25000">
                <a:effectLst/>
                <a:latin typeface="宋体" panose="02010600030101010101" pitchFamily="2" charset="-122"/>
              </a:endParaRPr>
            </a:p>
          </p:txBody>
        </p:sp>
        <p:sp>
          <p:nvSpPr>
            <p:cNvPr id="259160" name="Line 88"/>
            <p:cNvSpPr>
              <a:spLocks noChangeShapeType="1"/>
            </p:cNvSpPr>
            <p:nvPr/>
          </p:nvSpPr>
          <p:spPr bwMode="auto">
            <a:xfrm flipV="1">
              <a:off x="2640" y="1961"/>
              <a:ext cx="1865" cy="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sysDot"/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979" name="Rectangle 89"/>
            <p:cNvSpPr>
              <a:spLocks noChangeArrowheads="1"/>
            </p:cNvSpPr>
            <p:nvPr/>
          </p:nvSpPr>
          <p:spPr bwMode="auto">
            <a:xfrm>
              <a:off x="3890" y="2016"/>
              <a:ext cx="176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 i="1">
                  <a:effectLst/>
                  <a:latin typeface="Times New Roman" panose="02020603050405020304" charset="0"/>
                </a:rPr>
                <a:t>t</a:t>
              </a:r>
              <a:endParaRPr lang="en-US" altLang="zh-CN" sz="2800" b="1" i="1">
                <a:solidFill>
                  <a:schemeClr val="accent2"/>
                </a:solidFill>
                <a:effectLst/>
                <a:latin typeface="宋体" panose="02010600030101010101" pitchFamily="2" charset="-122"/>
              </a:endParaRPr>
            </a:p>
          </p:txBody>
        </p:sp>
        <p:sp>
          <p:nvSpPr>
            <p:cNvPr id="259162" name="Line 90"/>
            <p:cNvSpPr>
              <a:spLocks noChangeShapeType="1"/>
            </p:cNvSpPr>
            <p:nvPr/>
          </p:nvSpPr>
          <p:spPr bwMode="auto">
            <a:xfrm flipV="1">
              <a:off x="3266" y="918"/>
              <a:ext cx="0" cy="117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sm" len="med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981" name="Text Box 91"/>
            <p:cNvSpPr txBox="1">
              <a:spLocks noChangeArrowheads="1"/>
            </p:cNvSpPr>
            <p:nvPr/>
          </p:nvSpPr>
          <p:spPr bwMode="auto">
            <a:xfrm>
              <a:off x="3282" y="795"/>
              <a:ext cx="532" cy="29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>
                  <a:solidFill>
                    <a:schemeClr val="tx1"/>
                  </a:solidFill>
                  <a:effectLst/>
                </a:rPr>
                <a:t>i</a:t>
              </a:r>
              <a:r>
                <a:rPr lang="en-US" altLang="zh-CN" b="1" baseline="-25000">
                  <a:solidFill>
                    <a:schemeClr val="tx1"/>
                  </a:solidFill>
                  <a:effectLst/>
                  <a:latin typeface="宋体" panose="02010600030101010101" pitchFamily="2" charset="-122"/>
                </a:rPr>
                <a:t>B</a:t>
              </a:r>
              <a:r>
                <a:rPr lang="en-US" altLang="zh-CN" b="1">
                  <a:solidFill>
                    <a:schemeClr val="tx1"/>
                  </a:solidFill>
                  <a:effectLst/>
                </a:rPr>
                <a:t>/</a:t>
              </a:r>
              <a:r>
                <a:rPr lang="en-US" altLang="zh-CN" b="1">
                  <a:solidFill>
                    <a:schemeClr val="tx1"/>
                  </a:solidFill>
                  <a:effectLst/>
                  <a:sym typeface="Symbol" panose="05050102010706020507" charset="0"/>
                </a:rPr>
                <a:t></a:t>
              </a:r>
              <a:r>
                <a:rPr lang="en-US" altLang="zh-CN" b="1">
                  <a:solidFill>
                    <a:schemeClr val="tx1"/>
                  </a:solidFill>
                  <a:effectLst/>
                </a:rPr>
                <a:t>A</a:t>
              </a:r>
            </a:p>
          </p:txBody>
        </p:sp>
        <p:sp>
          <p:nvSpPr>
            <p:cNvPr id="259164" name="Line 92"/>
            <p:cNvSpPr>
              <a:spLocks noChangeShapeType="1"/>
            </p:cNvSpPr>
            <p:nvPr/>
          </p:nvSpPr>
          <p:spPr bwMode="auto">
            <a:xfrm flipV="1">
              <a:off x="3266" y="2089"/>
              <a:ext cx="783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sm" len="med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9165" name="Line 93"/>
            <p:cNvSpPr>
              <a:spLocks noChangeShapeType="1"/>
            </p:cNvSpPr>
            <p:nvPr/>
          </p:nvSpPr>
          <p:spPr bwMode="auto">
            <a:xfrm>
              <a:off x="3266" y="1968"/>
              <a:ext cx="65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9166" name="Line 94"/>
            <p:cNvSpPr>
              <a:spLocks noChangeShapeType="1"/>
            </p:cNvSpPr>
            <p:nvPr/>
          </p:nvSpPr>
          <p:spPr bwMode="auto">
            <a:xfrm flipV="1">
              <a:off x="4210" y="528"/>
              <a:ext cx="0" cy="15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med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985" name="Text Box 95"/>
            <p:cNvSpPr txBox="1">
              <a:spLocks noChangeArrowheads="1"/>
            </p:cNvSpPr>
            <p:nvPr/>
          </p:nvSpPr>
          <p:spPr bwMode="auto">
            <a:xfrm>
              <a:off x="4210" y="401"/>
              <a:ext cx="672" cy="291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>
                  <a:solidFill>
                    <a:schemeClr val="tx1"/>
                  </a:solidFill>
                  <a:effectLst/>
                </a:rPr>
                <a:t>i</a:t>
              </a:r>
              <a:r>
                <a:rPr lang="en-US" altLang="zh-CN" b="1" baseline="-25000">
                  <a:solidFill>
                    <a:schemeClr val="tx1"/>
                  </a:solidFill>
                  <a:effectLst/>
                  <a:latin typeface="宋体" panose="02010600030101010101" pitchFamily="2" charset="-122"/>
                </a:rPr>
                <a:t>B</a:t>
              </a:r>
              <a:r>
                <a:rPr lang="en-US" altLang="zh-CN" b="1">
                  <a:solidFill>
                    <a:schemeClr val="tx1"/>
                  </a:solidFill>
                  <a:effectLst/>
                </a:rPr>
                <a:t>/</a:t>
              </a:r>
              <a:r>
                <a:rPr lang="en-US" altLang="zh-CN" b="1">
                  <a:solidFill>
                    <a:schemeClr val="tx1"/>
                  </a:solidFill>
                  <a:effectLst/>
                  <a:sym typeface="Symbol" panose="05050102010706020507" charset="0"/>
                </a:rPr>
                <a:t></a:t>
              </a:r>
              <a:r>
                <a:rPr lang="en-US" altLang="zh-CN" b="1">
                  <a:solidFill>
                    <a:schemeClr val="tx1"/>
                  </a:solidFill>
                  <a:effectLst/>
                </a:rPr>
                <a:t>A</a:t>
              </a:r>
            </a:p>
          </p:txBody>
        </p:sp>
        <p:sp>
          <p:nvSpPr>
            <p:cNvPr id="259168" name="Line 96"/>
            <p:cNvSpPr>
              <a:spLocks noChangeShapeType="1"/>
            </p:cNvSpPr>
            <p:nvPr/>
          </p:nvSpPr>
          <p:spPr bwMode="auto">
            <a:xfrm>
              <a:off x="4194" y="2098"/>
              <a:ext cx="1287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med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987" name="Text Box 97"/>
            <p:cNvSpPr txBox="1">
              <a:spLocks noChangeArrowheads="1"/>
            </p:cNvSpPr>
            <p:nvPr/>
          </p:nvSpPr>
          <p:spPr bwMode="auto">
            <a:xfrm>
              <a:off x="4992" y="2041"/>
              <a:ext cx="578" cy="28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>
                  <a:solidFill>
                    <a:schemeClr val="tx1"/>
                  </a:solidFill>
                  <a:effectLst/>
                </a:rPr>
                <a:t>u</a:t>
              </a:r>
              <a:r>
                <a:rPr lang="en-US" altLang="zh-CN" b="1" baseline="-25000">
                  <a:solidFill>
                    <a:schemeClr val="tx1"/>
                  </a:solidFill>
                  <a:effectLst/>
                </a:rPr>
                <a:t>BE</a:t>
              </a:r>
              <a:r>
                <a:rPr lang="en-US" altLang="zh-CN" b="1">
                  <a:solidFill>
                    <a:schemeClr val="tx1"/>
                  </a:solidFill>
                  <a:effectLst/>
                </a:rPr>
                <a:t>/V</a:t>
              </a:r>
            </a:p>
          </p:txBody>
        </p:sp>
        <p:sp>
          <p:nvSpPr>
            <p:cNvPr id="259170" name="Freeform 98"/>
            <p:cNvSpPr/>
            <p:nvPr/>
          </p:nvSpPr>
          <p:spPr bwMode="auto">
            <a:xfrm>
              <a:off x="4202" y="745"/>
              <a:ext cx="550" cy="1341"/>
            </a:xfrm>
            <a:custGeom>
              <a:avLst/>
              <a:gdLst/>
              <a:ahLst/>
              <a:cxnLst>
                <a:cxn ang="0">
                  <a:pos x="0" y="1341"/>
                </a:cxn>
                <a:cxn ang="0">
                  <a:pos x="207" y="1311"/>
                </a:cxn>
                <a:cxn ang="0">
                  <a:pos x="348" y="1193"/>
                </a:cxn>
                <a:cxn ang="0">
                  <a:pos x="518" y="770"/>
                </a:cxn>
                <a:cxn ang="0">
                  <a:pos x="651" y="0"/>
                </a:cxn>
              </a:cxnLst>
              <a:rect l="0" t="0" r="r" b="b"/>
              <a:pathLst>
                <a:path w="651" h="1341">
                  <a:moveTo>
                    <a:pt x="0" y="1341"/>
                  </a:moveTo>
                  <a:cubicBezTo>
                    <a:pt x="74" y="1338"/>
                    <a:pt x="149" y="1336"/>
                    <a:pt x="207" y="1311"/>
                  </a:cubicBezTo>
                  <a:cubicBezTo>
                    <a:pt x="265" y="1286"/>
                    <a:pt x="296" y="1283"/>
                    <a:pt x="348" y="1193"/>
                  </a:cubicBezTo>
                  <a:cubicBezTo>
                    <a:pt x="400" y="1103"/>
                    <a:pt x="468" y="969"/>
                    <a:pt x="518" y="770"/>
                  </a:cubicBezTo>
                  <a:cubicBezTo>
                    <a:pt x="568" y="571"/>
                    <a:pt x="629" y="128"/>
                    <a:pt x="651" y="0"/>
                  </a:cubicBezTo>
                </a:path>
              </a:pathLst>
            </a:custGeom>
            <a:noFill/>
            <a:ln w="38100" cap="flat" cmpd="sng">
              <a:solidFill>
                <a:srgbClr val="FF3300"/>
              </a:solidFill>
              <a:prstDash val="solid"/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9171" name="Line 99"/>
            <p:cNvSpPr>
              <a:spLocks noChangeShapeType="1"/>
            </p:cNvSpPr>
            <p:nvPr/>
          </p:nvSpPr>
          <p:spPr bwMode="auto">
            <a:xfrm flipH="1">
              <a:off x="4464" y="2016"/>
              <a:ext cx="0" cy="1056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sysDot"/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9172" name="Line 100"/>
            <p:cNvSpPr>
              <a:spLocks noChangeShapeType="1"/>
            </p:cNvSpPr>
            <p:nvPr/>
          </p:nvSpPr>
          <p:spPr bwMode="auto">
            <a:xfrm flipH="1">
              <a:off x="4464" y="2353"/>
              <a:ext cx="0" cy="71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9173" name="Line 101"/>
            <p:cNvSpPr>
              <a:spLocks noChangeShapeType="1"/>
            </p:cNvSpPr>
            <p:nvPr/>
          </p:nvSpPr>
          <p:spPr bwMode="auto">
            <a:xfrm>
              <a:off x="4204" y="2352"/>
              <a:ext cx="0" cy="9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sm" len="med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9174" name="Line 102"/>
            <p:cNvSpPr>
              <a:spLocks noChangeShapeType="1"/>
            </p:cNvSpPr>
            <p:nvPr/>
          </p:nvSpPr>
          <p:spPr bwMode="auto">
            <a:xfrm>
              <a:off x="4210" y="2368"/>
              <a:ext cx="1240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sm" len="med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993" name="Text Box 103"/>
            <p:cNvSpPr txBox="1">
              <a:spLocks noChangeArrowheads="1"/>
            </p:cNvSpPr>
            <p:nvPr/>
          </p:nvSpPr>
          <p:spPr bwMode="auto">
            <a:xfrm>
              <a:off x="4022" y="3024"/>
              <a:ext cx="167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>
                  <a:effectLst/>
                </a:rPr>
                <a:t>t</a:t>
              </a:r>
              <a:endParaRPr lang="en-US" altLang="zh-CN" b="1">
                <a:effectLst/>
                <a:latin typeface="宋体" panose="02010600030101010101" pitchFamily="2" charset="-122"/>
              </a:endParaRPr>
            </a:p>
          </p:txBody>
        </p:sp>
        <p:sp>
          <p:nvSpPr>
            <p:cNvPr id="40994" name="Rectangle 104"/>
            <p:cNvSpPr>
              <a:spLocks noChangeArrowheads="1"/>
            </p:cNvSpPr>
            <p:nvPr/>
          </p:nvSpPr>
          <p:spPr bwMode="auto">
            <a:xfrm>
              <a:off x="4848" y="2328"/>
              <a:ext cx="864" cy="289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 i="1">
                  <a:solidFill>
                    <a:schemeClr val="tx1"/>
                  </a:solidFill>
                  <a:effectLst/>
                  <a:latin typeface="Times New Roman" panose="02020603050405020304" charset="0"/>
                </a:rPr>
                <a:t>u</a:t>
              </a:r>
              <a:r>
                <a:rPr lang="en-US" altLang="zh-CN" sz="2400" b="1" baseline="-25000">
                  <a:solidFill>
                    <a:schemeClr val="tx1"/>
                  </a:solidFill>
                  <a:effectLst/>
                  <a:latin typeface="Times New Roman" panose="02020603050405020304" charset="0"/>
                </a:rPr>
                <a:t>BE</a:t>
              </a:r>
              <a:r>
                <a:rPr lang="en-US" altLang="zh-CN" sz="2400" b="1">
                  <a:solidFill>
                    <a:schemeClr val="tx1"/>
                  </a:solidFill>
                  <a:effectLst/>
                  <a:latin typeface="Times New Roman" panose="02020603050405020304" charset="0"/>
                </a:rPr>
                <a:t>/V</a:t>
              </a:r>
            </a:p>
          </p:txBody>
        </p:sp>
        <p:sp>
          <p:nvSpPr>
            <p:cNvPr id="40995" name="Rectangle 105"/>
            <p:cNvSpPr>
              <a:spLocks noChangeArrowheads="1"/>
            </p:cNvSpPr>
            <p:nvPr/>
          </p:nvSpPr>
          <p:spPr bwMode="auto">
            <a:xfrm>
              <a:off x="4227" y="2976"/>
              <a:ext cx="418" cy="28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 i="1">
                  <a:solidFill>
                    <a:srgbClr val="FF0000"/>
                  </a:solidFill>
                  <a:effectLst/>
                  <a:latin typeface="Times New Roman" panose="02020603050405020304" charset="0"/>
                </a:rPr>
                <a:t>U</a:t>
              </a:r>
              <a:r>
                <a:rPr lang="en-US" altLang="zh-CN" sz="2400" b="1" baseline="-25000">
                  <a:solidFill>
                    <a:srgbClr val="FF0000"/>
                  </a:solidFill>
                  <a:effectLst/>
                  <a:latin typeface="Times New Roman" panose="02020603050405020304" charset="0"/>
                </a:rPr>
                <a:t>BE</a:t>
              </a:r>
            </a:p>
          </p:txBody>
        </p:sp>
        <p:sp>
          <p:nvSpPr>
            <p:cNvPr id="259178" name="Line 106"/>
            <p:cNvSpPr>
              <a:spLocks noChangeShapeType="1"/>
            </p:cNvSpPr>
            <p:nvPr/>
          </p:nvSpPr>
          <p:spPr bwMode="auto">
            <a:xfrm>
              <a:off x="4222" y="2976"/>
              <a:ext cx="242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arrow" w="med" len="med"/>
              <a:tailEnd type="arrow" w="med" len="med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9179" name="Oval 107"/>
            <p:cNvSpPr>
              <a:spLocks noChangeArrowheads="1"/>
            </p:cNvSpPr>
            <p:nvPr/>
          </p:nvSpPr>
          <p:spPr bwMode="auto">
            <a:xfrm>
              <a:off x="4416" y="1949"/>
              <a:ext cx="82" cy="7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998" name="Text Box 108"/>
            <p:cNvSpPr txBox="1">
              <a:spLocks noChangeArrowheads="1"/>
            </p:cNvSpPr>
            <p:nvPr/>
          </p:nvSpPr>
          <p:spPr bwMode="auto">
            <a:xfrm>
              <a:off x="4018" y="1968"/>
              <a:ext cx="232" cy="25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 i="1">
                  <a:effectLst/>
                </a:rPr>
                <a:t>O</a:t>
              </a:r>
            </a:p>
          </p:txBody>
        </p:sp>
        <p:sp>
          <p:nvSpPr>
            <p:cNvPr id="40999" name="Text Box 109"/>
            <p:cNvSpPr txBox="1">
              <a:spLocks noChangeArrowheads="1"/>
            </p:cNvSpPr>
            <p:nvPr/>
          </p:nvSpPr>
          <p:spPr bwMode="auto">
            <a:xfrm>
              <a:off x="3080" y="1968"/>
              <a:ext cx="232" cy="25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 i="1">
                  <a:effectLst/>
                </a:rPr>
                <a:t>O</a:t>
              </a:r>
            </a:p>
          </p:txBody>
        </p:sp>
        <p:sp>
          <p:nvSpPr>
            <p:cNvPr id="41000" name="Text Box 110"/>
            <p:cNvSpPr txBox="1">
              <a:spLocks noChangeArrowheads="1"/>
            </p:cNvSpPr>
            <p:nvPr/>
          </p:nvSpPr>
          <p:spPr bwMode="auto">
            <a:xfrm>
              <a:off x="4018" y="2198"/>
              <a:ext cx="232" cy="25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 i="1">
                  <a:effectLst/>
                </a:rPr>
                <a:t>O</a:t>
              </a:r>
            </a:p>
          </p:txBody>
        </p:sp>
        <p:sp>
          <p:nvSpPr>
            <p:cNvPr id="41001" name="Rectangle 111"/>
            <p:cNvSpPr>
              <a:spLocks noChangeArrowheads="1"/>
            </p:cNvSpPr>
            <p:nvPr/>
          </p:nvSpPr>
          <p:spPr bwMode="auto">
            <a:xfrm>
              <a:off x="4307" y="1680"/>
              <a:ext cx="253" cy="289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 i="1">
                  <a:solidFill>
                    <a:srgbClr val="FF3300"/>
                  </a:solidFill>
                  <a:effectLst/>
                  <a:latin typeface="Times New Roman" panose="02020603050405020304" charset="0"/>
                </a:rPr>
                <a:t>Q</a:t>
              </a:r>
            </a:p>
          </p:txBody>
        </p:sp>
        <p:sp>
          <p:nvSpPr>
            <p:cNvPr id="259184" name="Line 112"/>
            <p:cNvSpPr>
              <a:spLocks noChangeShapeType="1"/>
            </p:cNvSpPr>
            <p:nvPr/>
          </p:nvSpPr>
          <p:spPr bwMode="auto">
            <a:xfrm>
              <a:off x="2613" y="1937"/>
              <a:ext cx="0" cy="1231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sysDot"/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9185" name="Freeform 113"/>
            <p:cNvSpPr/>
            <p:nvPr/>
          </p:nvSpPr>
          <p:spPr bwMode="auto">
            <a:xfrm>
              <a:off x="1398" y="2016"/>
              <a:ext cx="1434" cy="50"/>
            </a:xfrm>
            <a:custGeom>
              <a:avLst/>
              <a:gdLst/>
              <a:ahLst/>
              <a:cxnLst>
                <a:cxn ang="0">
                  <a:pos x="19" y="131"/>
                </a:cxn>
                <a:cxn ang="0">
                  <a:pos x="69" y="95"/>
                </a:cxn>
                <a:cxn ang="0">
                  <a:pos x="431" y="24"/>
                </a:cxn>
                <a:cxn ang="0">
                  <a:pos x="2387" y="0"/>
                </a:cxn>
              </a:cxnLst>
              <a:rect l="0" t="0" r="r" b="b"/>
              <a:pathLst>
                <a:path w="2387" h="131">
                  <a:moveTo>
                    <a:pt x="19" y="131"/>
                  </a:moveTo>
                  <a:cubicBezTo>
                    <a:pt x="27" y="125"/>
                    <a:pt x="0" y="113"/>
                    <a:pt x="69" y="95"/>
                  </a:cubicBezTo>
                  <a:cubicBezTo>
                    <a:pt x="138" y="77"/>
                    <a:pt x="45" y="40"/>
                    <a:pt x="431" y="24"/>
                  </a:cubicBezTo>
                  <a:cubicBezTo>
                    <a:pt x="817" y="8"/>
                    <a:pt x="1980" y="5"/>
                    <a:pt x="2387" y="0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9186" name="Freeform 114"/>
            <p:cNvSpPr/>
            <p:nvPr/>
          </p:nvSpPr>
          <p:spPr bwMode="auto">
            <a:xfrm>
              <a:off x="1408" y="1757"/>
              <a:ext cx="1246" cy="310"/>
            </a:xfrm>
            <a:custGeom>
              <a:avLst/>
              <a:gdLst/>
              <a:ahLst/>
              <a:cxnLst>
                <a:cxn ang="0">
                  <a:pos x="0" y="504"/>
                </a:cxn>
                <a:cxn ang="0">
                  <a:pos x="15" y="314"/>
                </a:cxn>
                <a:cxn ang="0">
                  <a:pos x="52" y="276"/>
                </a:cxn>
                <a:cxn ang="0">
                  <a:pos x="172" y="156"/>
                </a:cxn>
                <a:cxn ang="0">
                  <a:pos x="340" y="72"/>
                </a:cxn>
                <a:cxn ang="0">
                  <a:pos x="748" y="48"/>
                </a:cxn>
                <a:cxn ang="0">
                  <a:pos x="2308" y="0"/>
                </a:cxn>
              </a:cxnLst>
              <a:rect l="0" t="0" r="r" b="b"/>
              <a:pathLst>
                <a:path w="2308" h="504">
                  <a:moveTo>
                    <a:pt x="0" y="504"/>
                  </a:moveTo>
                  <a:cubicBezTo>
                    <a:pt x="3" y="472"/>
                    <a:pt x="6" y="352"/>
                    <a:pt x="15" y="314"/>
                  </a:cubicBezTo>
                  <a:cubicBezTo>
                    <a:pt x="24" y="276"/>
                    <a:pt x="26" y="302"/>
                    <a:pt x="52" y="276"/>
                  </a:cubicBezTo>
                  <a:cubicBezTo>
                    <a:pt x="78" y="250"/>
                    <a:pt x="124" y="190"/>
                    <a:pt x="172" y="156"/>
                  </a:cubicBezTo>
                  <a:cubicBezTo>
                    <a:pt x="220" y="122"/>
                    <a:pt x="244" y="90"/>
                    <a:pt x="340" y="72"/>
                  </a:cubicBezTo>
                  <a:cubicBezTo>
                    <a:pt x="436" y="54"/>
                    <a:pt x="420" y="60"/>
                    <a:pt x="748" y="48"/>
                  </a:cubicBezTo>
                  <a:cubicBezTo>
                    <a:pt x="1076" y="36"/>
                    <a:pt x="1983" y="10"/>
                    <a:pt x="2308" y="0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9187" name="Freeform 115"/>
            <p:cNvSpPr/>
            <p:nvPr/>
          </p:nvSpPr>
          <p:spPr bwMode="auto">
            <a:xfrm>
              <a:off x="1407" y="1469"/>
              <a:ext cx="1240" cy="598"/>
            </a:xfrm>
            <a:custGeom>
              <a:avLst/>
              <a:gdLst/>
              <a:ahLst/>
              <a:cxnLst>
                <a:cxn ang="0">
                  <a:pos x="0" y="948"/>
                </a:cxn>
                <a:cxn ang="0">
                  <a:pos x="55" y="408"/>
                </a:cxn>
                <a:cxn ang="0">
                  <a:pos x="211" y="156"/>
                </a:cxn>
                <a:cxn ang="0">
                  <a:pos x="413" y="69"/>
                </a:cxn>
                <a:cxn ang="0">
                  <a:pos x="1207" y="12"/>
                </a:cxn>
                <a:cxn ang="0">
                  <a:pos x="2299" y="0"/>
                </a:cxn>
              </a:cxnLst>
              <a:rect l="0" t="0" r="r" b="b"/>
              <a:pathLst>
                <a:path w="2299" h="948">
                  <a:moveTo>
                    <a:pt x="0" y="948"/>
                  </a:moveTo>
                  <a:cubicBezTo>
                    <a:pt x="9" y="858"/>
                    <a:pt x="20" y="540"/>
                    <a:pt x="55" y="408"/>
                  </a:cubicBezTo>
                  <a:cubicBezTo>
                    <a:pt x="90" y="276"/>
                    <a:pt x="151" y="212"/>
                    <a:pt x="211" y="156"/>
                  </a:cubicBezTo>
                  <a:cubicBezTo>
                    <a:pt x="271" y="100"/>
                    <a:pt x="247" y="93"/>
                    <a:pt x="413" y="69"/>
                  </a:cubicBezTo>
                  <a:cubicBezTo>
                    <a:pt x="579" y="45"/>
                    <a:pt x="893" y="23"/>
                    <a:pt x="1207" y="12"/>
                  </a:cubicBezTo>
                  <a:cubicBezTo>
                    <a:pt x="1521" y="1"/>
                    <a:pt x="2072" y="2"/>
                    <a:pt x="2299" y="0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9188" name="Freeform 116"/>
            <p:cNvSpPr/>
            <p:nvPr/>
          </p:nvSpPr>
          <p:spPr bwMode="auto">
            <a:xfrm>
              <a:off x="1408" y="1109"/>
              <a:ext cx="1220" cy="934"/>
            </a:xfrm>
            <a:custGeom>
              <a:avLst/>
              <a:gdLst/>
              <a:ahLst/>
              <a:cxnLst>
                <a:cxn ang="0">
                  <a:pos x="0" y="1380"/>
                </a:cxn>
                <a:cxn ang="0">
                  <a:pos x="73" y="525"/>
                </a:cxn>
                <a:cxn ang="0">
                  <a:pos x="155" y="157"/>
                </a:cxn>
                <a:cxn ang="0">
                  <a:pos x="483" y="50"/>
                </a:cxn>
                <a:cxn ang="0">
                  <a:pos x="2260" y="0"/>
                </a:cxn>
              </a:cxnLst>
              <a:rect l="0" t="0" r="r" b="b"/>
              <a:pathLst>
                <a:path w="2260" h="1380">
                  <a:moveTo>
                    <a:pt x="0" y="1380"/>
                  </a:moveTo>
                  <a:cubicBezTo>
                    <a:pt x="12" y="1237"/>
                    <a:pt x="48" y="729"/>
                    <a:pt x="73" y="525"/>
                  </a:cubicBezTo>
                  <a:cubicBezTo>
                    <a:pt x="99" y="321"/>
                    <a:pt x="86" y="236"/>
                    <a:pt x="155" y="157"/>
                  </a:cubicBezTo>
                  <a:cubicBezTo>
                    <a:pt x="223" y="77"/>
                    <a:pt x="132" y="76"/>
                    <a:pt x="483" y="50"/>
                  </a:cubicBezTo>
                  <a:cubicBezTo>
                    <a:pt x="834" y="24"/>
                    <a:pt x="1890" y="10"/>
                    <a:pt x="2260" y="0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9189" name="Freeform 117"/>
            <p:cNvSpPr/>
            <p:nvPr/>
          </p:nvSpPr>
          <p:spPr bwMode="auto">
            <a:xfrm>
              <a:off x="1408" y="832"/>
              <a:ext cx="1200" cy="1211"/>
            </a:xfrm>
            <a:custGeom>
              <a:avLst/>
              <a:gdLst/>
              <a:ahLst/>
              <a:cxnLst>
                <a:cxn ang="0">
                  <a:pos x="0" y="1788"/>
                </a:cxn>
                <a:cxn ang="0">
                  <a:pos x="89" y="754"/>
                </a:cxn>
                <a:cxn ang="0">
                  <a:pos x="112" y="312"/>
                </a:cxn>
                <a:cxn ang="0">
                  <a:pos x="209" y="125"/>
                </a:cxn>
                <a:cxn ang="0">
                  <a:pos x="640" y="36"/>
                </a:cxn>
                <a:cxn ang="0">
                  <a:pos x="2224" y="0"/>
                </a:cxn>
              </a:cxnLst>
              <a:rect l="0" t="0" r="r" b="b"/>
              <a:pathLst>
                <a:path w="2224" h="1788">
                  <a:moveTo>
                    <a:pt x="0" y="1788"/>
                  </a:moveTo>
                  <a:cubicBezTo>
                    <a:pt x="15" y="1616"/>
                    <a:pt x="70" y="1000"/>
                    <a:pt x="89" y="754"/>
                  </a:cubicBezTo>
                  <a:cubicBezTo>
                    <a:pt x="108" y="508"/>
                    <a:pt x="92" y="417"/>
                    <a:pt x="112" y="312"/>
                  </a:cubicBezTo>
                  <a:cubicBezTo>
                    <a:pt x="132" y="207"/>
                    <a:pt x="121" y="171"/>
                    <a:pt x="209" y="125"/>
                  </a:cubicBezTo>
                  <a:cubicBezTo>
                    <a:pt x="297" y="79"/>
                    <a:pt x="304" y="57"/>
                    <a:pt x="640" y="36"/>
                  </a:cubicBezTo>
                  <a:cubicBezTo>
                    <a:pt x="976" y="15"/>
                    <a:pt x="1894" y="8"/>
                    <a:pt x="2224" y="0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008" name="Rectangle 118"/>
            <p:cNvSpPr>
              <a:spLocks noChangeArrowheads="1"/>
            </p:cNvSpPr>
            <p:nvPr/>
          </p:nvSpPr>
          <p:spPr bwMode="auto">
            <a:xfrm>
              <a:off x="2994" y="1776"/>
              <a:ext cx="114" cy="24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zh-CN" sz="2800" b="1" baseline="-25000">
                <a:effectLst/>
                <a:latin typeface="宋体" panose="02010600030101010101" pitchFamily="2" charset="-122"/>
              </a:endParaRPr>
            </a:p>
          </p:txBody>
        </p:sp>
        <p:sp>
          <p:nvSpPr>
            <p:cNvPr id="41009" name="Rectangle 119"/>
            <p:cNvSpPr>
              <a:spLocks noChangeArrowheads="1"/>
            </p:cNvSpPr>
            <p:nvPr/>
          </p:nvSpPr>
          <p:spPr bwMode="auto">
            <a:xfrm>
              <a:off x="2592" y="1680"/>
              <a:ext cx="325" cy="289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 i="1">
                  <a:solidFill>
                    <a:srgbClr val="FF3300"/>
                  </a:solidFill>
                  <a:effectLst/>
                  <a:latin typeface="Times New Roman" panose="02020603050405020304" charset="0"/>
                </a:rPr>
                <a:t>Q</a:t>
              </a:r>
            </a:p>
          </p:txBody>
        </p:sp>
        <p:sp>
          <p:nvSpPr>
            <p:cNvPr id="41010" name="Text Box 120"/>
            <p:cNvSpPr txBox="1">
              <a:spLocks noChangeArrowheads="1"/>
            </p:cNvSpPr>
            <p:nvPr/>
          </p:nvSpPr>
          <p:spPr bwMode="auto">
            <a:xfrm>
              <a:off x="2620" y="2309"/>
              <a:ext cx="692" cy="289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>
                  <a:solidFill>
                    <a:schemeClr val="tx1"/>
                  </a:solidFill>
                  <a:effectLst/>
                </a:rPr>
                <a:t>u</a:t>
              </a:r>
              <a:r>
                <a:rPr lang="en-US" altLang="zh-CN" b="1" baseline="-25000">
                  <a:solidFill>
                    <a:schemeClr val="tx1"/>
                  </a:solidFill>
                  <a:effectLst/>
                </a:rPr>
                <a:t>CE</a:t>
              </a:r>
              <a:r>
                <a:rPr lang="en-US" altLang="zh-CN" b="1">
                  <a:solidFill>
                    <a:schemeClr val="tx1"/>
                  </a:solidFill>
                  <a:effectLst/>
                </a:rPr>
                <a:t>/V</a:t>
              </a:r>
            </a:p>
          </p:txBody>
        </p:sp>
        <p:sp>
          <p:nvSpPr>
            <p:cNvPr id="259193" name="Line 121"/>
            <p:cNvSpPr>
              <a:spLocks noChangeShapeType="1"/>
            </p:cNvSpPr>
            <p:nvPr/>
          </p:nvSpPr>
          <p:spPr bwMode="auto">
            <a:xfrm rot="-5400000">
              <a:off x="2209" y="1564"/>
              <a:ext cx="0" cy="15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sm" len="med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9194" name="Line 122"/>
            <p:cNvSpPr>
              <a:spLocks noChangeShapeType="1"/>
            </p:cNvSpPr>
            <p:nvPr/>
          </p:nvSpPr>
          <p:spPr bwMode="auto">
            <a:xfrm flipH="1">
              <a:off x="1414" y="2355"/>
              <a:ext cx="0" cy="8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sm" len="med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013" name="Text Box 123"/>
            <p:cNvSpPr txBox="1">
              <a:spLocks noChangeArrowheads="1"/>
            </p:cNvSpPr>
            <p:nvPr/>
          </p:nvSpPr>
          <p:spPr bwMode="auto">
            <a:xfrm>
              <a:off x="1220" y="3005"/>
              <a:ext cx="167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>
                  <a:effectLst/>
                </a:rPr>
                <a:t>t</a:t>
              </a:r>
              <a:endParaRPr lang="en-US" altLang="zh-CN" b="1">
                <a:effectLst/>
                <a:latin typeface="宋体" panose="02010600030101010101" pitchFamily="2" charset="-122"/>
              </a:endParaRPr>
            </a:p>
          </p:txBody>
        </p:sp>
        <p:sp>
          <p:nvSpPr>
            <p:cNvPr id="259196" name="Line 124"/>
            <p:cNvSpPr>
              <a:spLocks noChangeShapeType="1"/>
            </p:cNvSpPr>
            <p:nvPr/>
          </p:nvSpPr>
          <p:spPr bwMode="auto">
            <a:xfrm>
              <a:off x="2618" y="2352"/>
              <a:ext cx="0" cy="72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9197" name="Line 125"/>
            <p:cNvSpPr>
              <a:spLocks noChangeShapeType="1"/>
            </p:cNvSpPr>
            <p:nvPr/>
          </p:nvSpPr>
          <p:spPr bwMode="auto">
            <a:xfrm>
              <a:off x="1383" y="845"/>
              <a:ext cx="1392" cy="124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016" name="Text Box 126"/>
            <p:cNvSpPr txBox="1">
              <a:spLocks noChangeArrowheads="1"/>
            </p:cNvSpPr>
            <p:nvPr/>
          </p:nvSpPr>
          <p:spPr bwMode="auto">
            <a:xfrm>
              <a:off x="1417" y="358"/>
              <a:ext cx="781" cy="289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>
                  <a:solidFill>
                    <a:schemeClr val="tx1"/>
                  </a:solidFill>
                  <a:effectLst/>
                </a:rPr>
                <a:t>i</a:t>
              </a:r>
              <a:r>
                <a:rPr lang="en-US" altLang="zh-CN" b="1" baseline="-25000">
                  <a:solidFill>
                    <a:schemeClr val="tx1"/>
                  </a:solidFill>
                  <a:effectLst/>
                  <a:latin typeface="宋体" panose="02010600030101010101" pitchFamily="2" charset="-122"/>
                </a:rPr>
                <a:t>C</a:t>
              </a:r>
              <a:r>
                <a:rPr lang="en-US" altLang="zh-CN" b="1">
                  <a:solidFill>
                    <a:schemeClr val="tx1"/>
                  </a:solidFill>
                  <a:effectLst/>
                </a:rPr>
                <a:t>/mA</a:t>
              </a:r>
            </a:p>
          </p:txBody>
        </p:sp>
        <p:sp>
          <p:nvSpPr>
            <p:cNvPr id="259199" name="Line 127"/>
            <p:cNvSpPr>
              <a:spLocks noChangeShapeType="1"/>
            </p:cNvSpPr>
            <p:nvPr/>
          </p:nvSpPr>
          <p:spPr bwMode="auto">
            <a:xfrm flipV="1">
              <a:off x="1393" y="435"/>
              <a:ext cx="0" cy="16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med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018" name="Rectangle 128"/>
            <p:cNvSpPr>
              <a:spLocks noChangeArrowheads="1"/>
            </p:cNvSpPr>
            <p:nvPr/>
          </p:nvSpPr>
          <p:spPr bwMode="auto">
            <a:xfrm>
              <a:off x="2586" y="2045"/>
              <a:ext cx="585" cy="28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 i="1">
                  <a:solidFill>
                    <a:schemeClr val="tx1"/>
                  </a:solidFill>
                  <a:effectLst/>
                  <a:latin typeface="Times New Roman" panose="02020603050405020304" charset="0"/>
                </a:rPr>
                <a:t>u</a:t>
              </a:r>
              <a:r>
                <a:rPr lang="en-US" altLang="zh-CN" sz="2400" b="1" baseline="-25000">
                  <a:solidFill>
                    <a:schemeClr val="tx1"/>
                  </a:solidFill>
                  <a:effectLst/>
                  <a:latin typeface="Times New Roman" panose="02020603050405020304" charset="0"/>
                </a:rPr>
                <a:t>CE</a:t>
              </a:r>
              <a:r>
                <a:rPr lang="en-US" altLang="zh-CN" sz="2400" b="1">
                  <a:solidFill>
                    <a:schemeClr val="tx1"/>
                  </a:solidFill>
                  <a:effectLst/>
                  <a:latin typeface="Times New Roman" panose="02020603050405020304" charset="0"/>
                </a:rPr>
                <a:t>/V</a:t>
              </a:r>
            </a:p>
          </p:txBody>
        </p:sp>
        <p:sp>
          <p:nvSpPr>
            <p:cNvPr id="259201" name="Line 129"/>
            <p:cNvSpPr>
              <a:spLocks noChangeShapeType="1"/>
            </p:cNvSpPr>
            <p:nvPr/>
          </p:nvSpPr>
          <p:spPr bwMode="auto">
            <a:xfrm>
              <a:off x="1369" y="2091"/>
              <a:ext cx="1728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med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9202" name="Oval 130"/>
            <p:cNvSpPr>
              <a:spLocks noChangeArrowheads="1"/>
            </p:cNvSpPr>
            <p:nvPr/>
          </p:nvSpPr>
          <p:spPr bwMode="auto">
            <a:xfrm>
              <a:off x="2592" y="1920"/>
              <a:ext cx="72" cy="8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021" name="Text Box 131"/>
            <p:cNvSpPr txBox="1">
              <a:spLocks noChangeArrowheads="1"/>
            </p:cNvSpPr>
            <p:nvPr/>
          </p:nvSpPr>
          <p:spPr bwMode="auto">
            <a:xfrm>
              <a:off x="1200" y="1997"/>
              <a:ext cx="232" cy="25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 i="1">
                  <a:effectLst/>
                </a:rPr>
                <a:t>O</a:t>
              </a:r>
            </a:p>
          </p:txBody>
        </p:sp>
        <p:sp>
          <p:nvSpPr>
            <p:cNvPr id="41022" name="Text Box 132"/>
            <p:cNvSpPr txBox="1">
              <a:spLocks noChangeArrowheads="1"/>
            </p:cNvSpPr>
            <p:nvPr/>
          </p:nvSpPr>
          <p:spPr bwMode="auto">
            <a:xfrm>
              <a:off x="1225" y="2227"/>
              <a:ext cx="232" cy="25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 i="1">
                  <a:effectLst/>
                </a:rPr>
                <a:t>O</a:t>
              </a:r>
            </a:p>
          </p:txBody>
        </p:sp>
        <p:sp>
          <p:nvSpPr>
            <p:cNvPr id="259205" name="Line 133"/>
            <p:cNvSpPr>
              <a:spLocks noChangeShapeType="1"/>
            </p:cNvSpPr>
            <p:nvPr/>
          </p:nvSpPr>
          <p:spPr bwMode="auto">
            <a:xfrm>
              <a:off x="1403" y="3101"/>
              <a:ext cx="1189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arrow" w="med" len="med"/>
              <a:tailEnd type="arrow" w="med" len="med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024" name="Rectangle 134"/>
            <p:cNvSpPr>
              <a:spLocks noChangeArrowheads="1"/>
            </p:cNvSpPr>
            <p:nvPr/>
          </p:nvSpPr>
          <p:spPr bwMode="auto">
            <a:xfrm>
              <a:off x="1776" y="2784"/>
              <a:ext cx="445" cy="289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 i="1">
                  <a:solidFill>
                    <a:srgbClr val="FF0000"/>
                  </a:solidFill>
                  <a:effectLst/>
                  <a:latin typeface="Times New Roman" panose="02020603050405020304" charset="0"/>
                </a:rPr>
                <a:t>U</a:t>
              </a:r>
              <a:r>
                <a:rPr lang="en-US" altLang="zh-CN" sz="2400" b="1" baseline="-25000">
                  <a:solidFill>
                    <a:srgbClr val="FF0000"/>
                  </a:solidFill>
                  <a:effectLst/>
                  <a:latin typeface="Times New Roman" panose="02020603050405020304" charset="0"/>
                </a:rPr>
                <a:t>CE</a:t>
              </a:r>
            </a:p>
          </p:txBody>
        </p:sp>
      </p:grpSp>
      <p:grpSp>
        <p:nvGrpSpPr>
          <p:cNvPr id="9" name="Group 135"/>
          <p:cNvGrpSpPr/>
          <p:nvPr/>
        </p:nvGrpSpPr>
        <p:grpSpPr bwMode="auto">
          <a:xfrm flipH="1" flipV="1">
            <a:off x="3756025" y="3089275"/>
            <a:ext cx="914400" cy="457200"/>
            <a:chOff x="445" y="950"/>
            <a:chExt cx="576" cy="539"/>
          </a:xfrm>
        </p:grpSpPr>
        <p:sp>
          <p:nvSpPr>
            <p:cNvPr id="259208" name="Freeform 136"/>
            <p:cNvSpPr/>
            <p:nvPr/>
          </p:nvSpPr>
          <p:spPr bwMode="auto">
            <a:xfrm>
              <a:off x="445" y="950"/>
              <a:ext cx="288" cy="217"/>
            </a:xfrm>
            <a:custGeom>
              <a:avLst/>
              <a:gdLst/>
              <a:ahLst/>
              <a:cxnLst>
                <a:cxn ang="0">
                  <a:pos x="0" y="217"/>
                </a:cxn>
                <a:cxn ang="0">
                  <a:pos x="24" y="136"/>
                </a:cxn>
                <a:cxn ang="0">
                  <a:pos x="49" y="65"/>
                </a:cxn>
                <a:cxn ang="0">
                  <a:pos x="73" y="4"/>
                </a:cxn>
                <a:cxn ang="0">
                  <a:pos x="107" y="3"/>
                </a:cxn>
                <a:cxn ang="0">
                  <a:pos x="121" y="3"/>
                </a:cxn>
                <a:cxn ang="0">
                  <a:pos x="133" y="3"/>
                </a:cxn>
                <a:cxn ang="0">
                  <a:pos x="165" y="5"/>
                </a:cxn>
                <a:cxn ang="0">
                  <a:pos x="196" y="0"/>
                </a:cxn>
                <a:cxn ang="0">
                  <a:pos x="213" y="8"/>
                </a:cxn>
                <a:cxn ang="0">
                  <a:pos x="215" y="4"/>
                </a:cxn>
                <a:cxn ang="0">
                  <a:pos x="239" y="65"/>
                </a:cxn>
                <a:cxn ang="0">
                  <a:pos x="264" y="141"/>
                </a:cxn>
                <a:cxn ang="0">
                  <a:pos x="288" y="217"/>
                </a:cxn>
              </a:cxnLst>
              <a:rect l="0" t="0" r="r" b="b"/>
              <a:pathLst>
                <a:path w="288" h="217">
                  <a:moveTo>
                    <a:pt x="0" y="217"/>
                  </a:moveTo>
                  <a:lnTo>
                    <a:pt x="24" y="136"/>
                  </a:lnTo>
                  <a:lnTo>
                    <a:pt x="49" y="65"/>
                  </a:lnTo>
                  <a:lnTo>
                    <a:pt x="73" y="4"/>
                  </a:lnTo>
                  <a:lnTo>
                    <a:pt x="107" y="3"/>
                  </a:lnTo>
                  <a:lnTo>
                    <a:pt x="121" y="3"/>
                  </a:lnTo>
                  <a:lnTo>
                    <a:pt x="133" y="3"/>
                  </a:lnTo>
                  <a:lnTo>
                    <a:pt x="165" y="5"/>
                  </a:lnTo>
                  <a:lnTo>
                    <a:pt x="196" y="0"/>
                  </a:lnTo>
                  <a:lnTo>
                    <a:pt x="213" y="8"/>
                  </a:lnTo>
                  <a:lnTo>
                    <a:pt x="215" y="4"/>
                  </a:lnTo>
                  <a:lnTo>
                    <a:pt x="239" y="65"/>
                  </a:lnTo>
                  <a:lnTo>
                    <a:pt x="264" y="141"/>
                  </a:lnTo>
                  <a:lnTo>
                    <a:pt x="288" y="217"/>
                  </a:lnTo>
                </a:path>
              </a:pathLst>
            </a:custGeom>
            <a:noFill/>
            <a:ln w="38100" cap="rnd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9209" name="Freeform 137"/>
            <p:cNvSpPr/>
            <p:nvPr/>
          </p:nvSpPr>
          <p:spPr bwMode="auto">
            <a:xfrm flipH="1" flipV="1">
              <a:off x="733" y="1167"/>
              <a:ext cx="288" cy="322"/>
            </a:xfrm>
            <a:custGeom>
              <a:avLst/>
              <a:gdLst/>
              <a:ahLst/>
              <a:cxnLst>
                <a:cxn ang="0">
                  <a:pos x="0" y="432"/>
                </a:cxn>
                <a:cxn ang="0">
                  <a:pos x="56" y="314"/>
                </a:cxn>
                <a:cxn ang="0">
                  <a:pos x="111" y="212"/>
                </a:cxn>
                <a:cxn ang="0">
                  <a:pos x="167" y="124"/>
                </a:cxn>
                <a:cxn ang="0">
                  <a:pos x="222" y="51"/>
                </a:cxn>
                <a:cxn ang="0">
                  <a:pos x="269" y="14"/>
                </a:cxn>
                <a:cxn ang="0">
                  <a:pos x="324" y="0"/>
                </a:cxn>
                <a:cxn ang="0">
                  <a:pos x="380" y="14"/>
                </a:cxn>
                <a:cxn ang="0">
                  <a:pos x="436" y="51"/>
                </a:cxn>
                <a:cxn ang="0">
                  <a:pos x="491" y="124"/>
                </a:cxn>
                <a:cxn ang="0">
                  <a:pos x="547" y="212"/>
                </a:cxn>
                <a:cxn ang="0">
                  <a:pos x="603" y="322"/>
                </a:cxn>
                <a:cxn ang="0">
                  <a:pos x="658" y="432"/>
                </a:cxn>
              </a:cxnLst>
              <a:rect l="0" t="0" r="r" b="b"/>
              <a:pathLst>
                <a:path w="659" h="433">
                  <a:moveTo>
                    <a:pt x="0" y="432"/>
                  </a:moveTo>
                  <a:lnTo>
                    <a:pt x="56" y="314"/>
                  </a:lnTo>
                  <a:lnTo>
                    <a:pt x="111" y="212"/>
                  </a:lnTo>
                  <a:lnTo>
                    <a:pt x="167" y="124"/>
                  </a:lnTo>
                  <a:lnTo>
                    <a:pt x="222" y="51"/>
                  </a:lnTo>
                  <a:lnTo>
                    <a:pt x="269" y="14"/>
                  </a:lnTo>
                  <a:lnTo>
                    <a:pt x="324" y="0"/>
                  </a:lnTo>
                  <a:lnTo>
                    <a:pt x="380" y="14"/>
                  </a:lnTo>
                  <a:lnTo>
                    <a:pt x="436" y="51"/>
                  </a:lnTo>
                  <a:lnTo>
                    <a:pt x="491" y="124"/>
                  </a:lnTo>
                  <a:lnTo>
                    <a:pt x="547" y="212"/>
                  </a:lnTo>
                  <a:lnTo>
                    <a:pt x="603" y="322"/>
                  </a:lnTo>
                  <a:lnTo>
                    <a:pt x="658" y="432"/>
                  </a:lnTo>
                </a:path>
              </a:pathLst>
            </a:custGeom>
            <a:noFill/>
            <a:ln w="38100" cap="rnd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59210" name="Rectangle 138"/>
          <p:cNvSpPr>
            <a:spLocks noChangeArrowheads="1"/>
          </p:cNvSpPr>
          <p:nvPr/>
        </p:nvSpPr>
        <p:spPr bwMode="auto">
          <a:xfrm>
            <a:off x="609600" y="5410200"/>
            <a:ext cx="8077200" cy="1031875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altLang="zh-CN" sz="2800" b="1"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  </a:t>
            </a:r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如果</a:t>
            </a:r>
            <a:r>
              <a:rPr lang="en-US" altLang="zh-CN" sz="2800" b="1" i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Q</a:t>
            </a:r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设置合适，</a:t>
            </a:r>
            <a:r>
              <a:rPr lang="zh-CN" altLang="en-US" sz="2800" b="1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信号幅值过大</a:t>
            </a:r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也可产生失真，</a:t>
            </a: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减小信号幅值</a:t>
            </a:r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可消除失真。</a:t>
            </a:r>
          </a:p>
        </p:txBody>
      </p:sp>
    </p:spTree>
    <p:extLst>
      <p:ext uri="{BB962C8B-B14F-4D97-AF65-F5344CB8AC3E}">
        <p14:creationId xmlns:p14="http://schemas.microsoft.com/office/powerpoint/2010/main" val="2726706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9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59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59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59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76" grpId="0" autoUpdateAnimBg="0"/>
      <p:bldP spid="259078" grpId="0" autoUpdateAnimBg="0"/>
      <p:bldP spid="259102" grpId="0" autoUpdateAnimBg="0"/>
      <p:bldP spid="259210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457200"/>
            <a:ext cx="7772400" cy="685800"/>
          </a:xfr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eaLnBrk="1" hangingPunct="1"/>
            <a:r>
              <a:rPr lang="en-US" altLang="zh-CN" sz="3600" b="1" dirty="0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华文新魏" panose="02010800040101010101" charset="-122"/>
                <a:cs typeface="华文新魏" panose="02010800040101010101" charset="-122"/>
              </a:rPr>
              <a:t>3</a:t>
            </a:r>
            <a:r>
              <a:rPr lang="en-US" altLang="zh-CN" sz="3600" b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华文新魏" panose="02010800040101010101" charset="-122"/>
                <a:cs typeface="华文新魏" panose="02010800040101010101" charset="-122"/>
              </a:rPr>
              <a:t>.1</a:t>
            </a:r>
            <a:r>
              <a:rPr lang="en-US" altLang="zh-CN" sz="3600" b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 </a:t>
            </a:r>
            <a:r>
              <a:rPr lang="zh-CN" altLang="en-US" sz="3600" b="1" dirty="0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基本放大电路的组成</a:t>
            </a:r>
          </a:p>
        </p:txBody>
      </p:sp>
      <p:sp>
        <p:nvSpPr>
          <p:cNvPr id="57347" name="Rectangle 3"/>
          <p:cNvSpPr>
            <a:spLocks noChangeArrowheads="1"/>
          </p:cNvSpPr>
          <p:nvPr/>
        </p:nvSpPr>
        <p:spPr bwMode="auto">
          <a:xfrm>
            <a:off x="680950" y="1093203"/>
            <a:ext cx="6356526" cy="586957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3</a:t>
            </a:r>
            <a:r>
              <a:rPr lang="en-US" altLang="zh-CN" sz="3200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楷体_GB2312" charset="0"/>
                <a:cs typeface="楷体_GB2312" charset="0"/>
              </a:rPr>
              <a:t>.</a:t>
            </a:r>
            <a:r>
              <a:rPr lang="en-US" altLang="zh-CN" sz="3200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1.1   </a:t>
            </a:r>
            <a:r>
              <a:rPr lang="zh-CN" altLang="en-US" sz="3200" b="1" dirty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共发射极基本放大电路组成 </a:t>
            </a:r>
          </a:p>
        </p:txBody>
      </p:sp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2725738" y="5456238"/>
            <a:ext cx="3217862" cy="519112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lIns="90000" tIns="46800" rIns="90000" bIns="46800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</a:rPr>
              <a:t>共发射极基本电路</a:t>
            </a:r>
          </a:p>
        </p:txBody>
      </p:sp>
      <p:grpSp>
        <p:nvGrpSpPr>
          <p:cNvPr id="2" name="Group 89"/>
          <p:cNvGrpSpPr/>
          <p:nvPr/>
        </p:nvGrpSpPr>
        <p:grpSpPr bwMode="auto">
          <a:xfrm>
            <a:off x="1676400" y="1911350"/>
            <a:ext cx="5332413" cy="3498850"/>
            <a:chOff x="1056" y="1204"/>
            <a:chExt cx="3359" cy="2204"/>
          </a:xfrm>
        </p:grpSpPr>
        <p:sp>
          <p:nvSpPr>
            <p:cNvPr id="57353" name="Line 9"/>
            <p:cNvSpPr>
              <a:spLocks noChangeShapeType="1"/>
            </p:cNvSpPr>
            <p:nvPr/>
          </p:nvSpPr>
          <p:spPr bwMode="auto">
            <a:xfrm flipH="1" flipV="1">
              <a:off x="2744" y="1205"/>
              <a:ext cx="0" cy="17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354" name="Line 10"/>
            <p:cNvSpPr>
              <a:spLocks noChangeShapeType="1"/>
            </p:cNvSpPr>
            <p:nvPr/>
          </p:nvSpPr>
          <p:spPr bwMode="auto">
            <a:xfrm flipV="1">
              <a:off x="2743" y="1214"/>
              <a:ext cx="1216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28" name="Rectangle 11"/>
            <p:cNvSpPr>
              <a:spLocks noChangeArrowheads="1"/>
            </p:cNvSpPr>
            <p:nvPr/>
          </p:nvSpPr>
          <p:spPr bwMode="auto">
            <a:xfrm>
              <a:off x="4084" y="1967"/>
              <a:ext cx="331" cy="28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 i="1"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E</a:t>
              </a:r>
              <a:r>
                <a:rPr lang="en-US" altLang="zh-CN" sz="2400" b="1" baseline="-25000"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C</a:t>
              </a:r>
            </a:p>
          </p:txBody>
        </p:sp>
        <p:sp>
          <p:nvSpPr>
            <p:cNvPr id="5129" name="Text Box 12"/>
            <p:cNvSpPr txBox="1">
              <a:spLocks noChangeArrowheads="1"/>
            </p:cNvSpPr>
            <p:nvPr/>
          </p:nvSpPr>
          <p:spPr bwMode="auto">
            <a:xfrm>
              <a:off x="1056" y="2378"/>
              <a:ext cx="368" cy="288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>
                  <a:solidFill>
                    <a:schemeClr val="tx1"/>
                  </a:solidFill>
                  <a:effectLst/>
                  <a:ea typeface="楷体_GB2312" charset="0"/>
                  <a:cs typeface="楷体_GB2312" charset="0"/>
                </a:rPr>
                <a:t>R</a:t>
              </a:r>
              <a:r>
                <a:rPr lang="en-US" altLang="zh-CN" b="1" baseline="-25000">
                  <a:solidFill>
                    <a:schemeClr val="tx1"/>
                  </a:solidFill>
                  <a:effectLst/>
                  <a:ea typeface="楷体_GB2312" charset="0"/>
                  <a:cs typeface="楷体_GB2312" charset="0"/>
                </a:rPr>
                <a:t>S</a:t>
              </a:r>
            </a:p>
          </p:txBody>
        </p:sp>
        <p:sp>
          <p:nvSpPr>
            <p:cNvPr id="5130" name="Text Box 13"/>
            <p:cNvSpPr txBox="1">
              <a:spLocks noChangeArrowheads="1"/>
            </p:cNvSpPr>
            <p:nvPr/>
          </p:nvSpPr>
          <p:spPr bwMode="auto">
            <a:xfrm>
              <a:off x="1098" y="2858"/>
              <a:ext cx="259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>
                  <a:solidFill>
                    <a:srgbClr val="2E1FE9"/>
                  </a:solidFill>
                  <a:effectLst/>
                  <a:ea typeface="楷体_GB2312" charset="0"/>
                  <a:cs typeface="楷体_GB2312" charset="0"/>
                </a:rPr>
                <a:t>e</a:t>
              </a:r>
              <a:r>
                <a:rPr lang="en-US" altLang="zh-CN" b="1" baseline="-25000">
                  <a:solidFill>
                    <a:srgbClr val="2E1FE9"/>
                  </a:solidFill>
                  <a:effectLst/>
                  <a:ea typeface="楷体_GB2312" charset="0"/>
                  <a:cs typeface="楷体_GB2312" charset="0"/>
                </a:rPr>
                <a:t>s</a:t>
              </a:r>
            </a:p>
          </p:txBody>
        </p:sp>
        <p:sp>
          <p:nvSpPr>
            <p:cNvPr id="57358" name="Line 14"/>
            <p:cNvSpPr>
              <a:spLocks noChangeShapeType="1"/>
            </p:cNvSpPr>
            <p:nvPr/>
          </p:nvSpPr>
          <p:spPr bwMode="auto">
            <a:xfrm>
              <a:off x="3961" y="1204"/>
              <a:ext cx="0" cy="78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359" name="Line 15"/>
            <p:cNvSpPr>
              <a:spLocks noChangeShapeType="1"/>
            </p:cNvSpPr>
            <p:nvPr/>
          </p:nvSpPr>
          <p:spPr bwMode="auto">
            <a:xfrm flipV="1">
              <a:off x="2102" y="2274"/>
              <a:ext cx="0" cy="17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5133" name="Group 16"/>
            <p:cNvGrpSpPr/>
            <p:nvPr/>
          </p:nvGrpSpPr>
          <p:grpSpPr bwMode="auto">
            <a:xfrm>
              <a:off x="1954" y="2934"/>
              <a:ext cx="280" cy="85"/>
              <a:chOff x="1854" y="3200"/>
              <a:chExt cx="474" cy="160"/>
            </a:xfrm>
          </p:grpSpPr>
          <p:sp>
            <p:nvSpPr>
              <p:cNvPr id="57361" name="Line 17"/>
              <p:cNvSpPr>
                <a:spLocks noChangeShapeType="1"/>
              </p:cNvSpPr>
              <p:nvPr/>
            </p:nvSpPr>
            <p:spPr bwMode="auto">
              <a:xfrm rot="5400000">
                <a:off x="2091" y="2963"/>
                <a:ext cx="0" cy="47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7362" name="Line 18"/>
              <p:cNvSpPr>
                <a:spLocks noChangeShapeType="1"/>
              </p:cNvSpPr>
              <p:nvPr/>
            </p:nvSpPr>
            <p:spPr bwMode="auto">
              <a:xfrm rot="5400000">
                <a:off x="2094" y="3234"/>
                <a:ext cx="0" cy="25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57363" name="Line 19"/>
            <p:cNvSpPr>
              <a:spLocks noChangeShapeType="1"/>
            </p:cNvSpPr>
            <p:nvPr/>
          </p:nvSpPr>
          <p:spPr bwMode="auto">
            <a:xfrm rot="5400000">
              <a:off x="2014" y="2842"/>
              <a:ext cx="1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364" name="Line 20"/>
            <p:cNvSpPr>
              <a:spLocks noChangeShapeType="1"/>
            </p:cNvSpPr>
            <p:nvPr/>
          </p:nvSpPr>
          <p:spPr bwMode="auto">
            <a:xfrm rot="5400000">
              <a:off x="1998" y="3139"/>
              <a:ext cx="21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365" name="Line 21"/>
            <p:cNvSpPr>
              <a:spLocks noChangeShapeType="1"/>
            </p:cNvSpPr>
            <p:nvPr/>
          </p:nvSpPr>
          <p:spPr bwMode="auto">
            <a:xfrm>
              <a:off x="2600" y="2144"/>
              <a:ext cx="0" cy="26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366" name="Line 22"/>
            <p:cNvSpPr>
              <a:spLocks noChangeShapeType="1"/>
            </p:cNvSpPr>
            <p:nvPr/>
          </p:nvSpPr>
          <p:spPr bwMode="auto">
            <a:xfrm rot="-266974">
              <a:off x="2602" y="2307"/>
              <a:ext cx="137" cy="13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sm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367" name="Line 23"/>
            <p:cNvSpPr>
              <a:spLocks noChangeShapeType="1"/>
            </p:cNvSpPr>
            <p:nvPr/>
          </p:nvSpPr>
          <p:spPr bwMode="auto">
            <a:xfrm flipV="1">
              <a:off x="2600" y="2112"/>
              <a:ext cx="137" cy="12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368" name="Line 24"/>
            <p:cNvSpPr>
              <a:spLocks noChangeShapeType="1"/>
            </p:cNvSpPr>
            <p:nvPr/>
          </p:nvSpPr>
          <p:spPr bwMode="auto">
            <a:xfrm flipV="1">
              <a:off x="1413" y="3246"/>
              <a:ext cx="253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40" name="Text Box 25"/>
            <p:cNvSpPr txBox="1">
              <a:spLocks noChangeArrowheads="1"/>
            </p:cNvSpPr>
            <p:nvPr/>
          </p:nvSpPr>
          <p:spPr bwMode="auto">
            <a:xfrm>
              <a:off x="2126" y="2450"/>
              <a:ext cx="328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>
                  <a:solidFill>
                    <a:schemeClr val="tx1"/>
                  </a:solidFill>
                  <a:effectLst/>
                  <a:ea typeface="楷体_GB2312" charset="0"/>
                  <a:cs typeface="楷体_GB2312" charset="0"/>
                </a:rPr>
                <a:t>R</a:t>
              </a:r>
              <a:r>
                <a:rPr lang="en-US" altLang="zh-CN" b="1" baseline="-25000">
                  <a:solidFill>
                    <a:schemeClr val="tx1"/>
                  </a:solidFill>
                  <a:effectLst/>
                  <a:ea typeface="楷体_GB2312" charset="0"/>
                  <a:cs typeface="楷体_GB2312" charset="0"/>
                </a:rPr>
                <a:t>B</a:t>
              </a:r>
            </a:p>
          </p:txBody>
        </p:sp>
        <p:sp>
          <p:nvSpPr>
            <p:cNvPr id="57370" name="Rectangle 26"/>
            <p:cNvSpPr>
              <a:spLocks noChangeArrowheads="1"/>
            </p:cNvSpPr>
            <p:nvPr/>
          </p:nvSpPr>
          <p:spPr bwMode="auto">
            <a:xfrm>
              <a:off x="2693" y="1376"/>
              <a:ext cx="92" cy="30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371" name="Rectangle 27"/>
            <p:cNvSpPr>
              <a:spLocks noChangeArrowheads="1"/>
            </p:cNvSpPr>
            <p:nvPr/>
          </p:nvSpPr>
          <p:spPr bwMode="auto">
            <a:xfrm>
              <a:off x="2063" y="2457"/>
              <a:ext cx="92" cy="30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43" name="Text Box 28"/>
            <p:cNvSpPr txBox="1">
              <a:spLocks noChangeArrowheads="1"/>
            </p:cNvSpPr>
            <p:nvPr/>
          </p:nvSpPr>
          <p:spPr bwMode="auto">
            <a:xfrm>
              <a:off x="2199" y="2830"/>
              <a:ext cx="327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>
                  <a:solidFill>
                    <a:schemeClr val="tx1"/>
                  </a:solidFill>
                  <a:effectLst/>
                  <a:ea typeface="楷体_GB2312" charset="0"/>
                  <a:cs typeface="楷体_GB2312" charset="0"/>
                </a:rPr>
                <a:t>E</a:t>
              </a:r>
              <a:r>
                <a:rPr lang="en-US" altLang="zh-CN" b="1" baseline="-25000">
                  <a:solidFill>
                    <a:schemeClr val="tx1"/>
                  </a:solidFill>
                  <a:effectLst/>
                  <a:ea typeface="楷体_GB2312" charset="0"/>
                  <a:cs typeface="楷体_GB2312" charset="0"/>
                </a:rPr>
                <a:t>B</a:t>
              </a:r>
            </a:p>
          </p:txBody>
        </p:sp>
        <p:grpSp>
          <p:nvGrpSpPr>
            <p:cNvPr id="5144" name="Group 29"/>
            <p:cNvGrpSpPr/>
            <p:nvPr/>
          </p:nvGrpSpPr>
          <p:grpSpPr bwMode="auto">
            <a:xfrm>
              <a:off x="1751" y="2154"/>
              <a:ext cx="67" cy="245"/>
              <a:chOff x="3454" y="2018"/>
              <a:chExt cx="96" cy="328"/>
            </a:xfrm>
          </p:grpSpPr>
          <p:sp>
            <p:nvSpPr>
              <p:cNvPr id="57374" name="Line 30"/>
              <p:cNvSpPr>
                <a:spLocks noChangeShapeType="1"/>
              </p:cNvSpPr>
              <p:nvPr/>
            </p:nvSpPr>
            <p:spPr bwMode="auto">
              <a:xfrm>
                <a:off x="3454" y="2018"/>
                <a:ext cx="0" cy="32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7375" name="Line 31"/>
              <p:cNvSpPr>
                <a:spLocks noChangeShapeType="1"/>
              </p:cNvSpPr>
              <p:nvPr/>
            </p:nvSpPr>
            <p:spPr bwMode="auto">
              <a:xfrm>
                <a:off x="3550" y="2018"/>
                <a:ext cx="0" cy="32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57376" name="Line 32"/>
            <p:cNvSpPr>
              <a:spLocks noChangeShapeType="1"/>
            </p:cNvSpPr>
            <p:nvPr/>
          </p:nvSpPr>
          <p:spPr bwMode="auto">
            <a:xfrm flipV="1">
              <a:off x="1413" y="2278"/>
              <a:ext cx="3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5146" name="Group 33"/>
            <p:cNvGrpSpPr/>
            <p:nvPr/>
          </p:nvGrpSpPr>
          <p:grpSpPr bwMode="auto">
            <a:xfrm flipH="1">
              <a:off x="3047" y="1729"/>
              <a:ext cx="67" cy="245"/>
              <a:chOff x="3454" y="2018"/>
              <a:chExt cx="96" cy="328"/>
            </a:xfrm>
          </p:grpSpPr>
          <p:sp>
            <p:nvSpPr>
              <p:cNvPr id="57378" name="Line 34"/>
              <p:cNvSpPr>
                <a:spLocks noChangeShapeType="1"/>
              </p:cNvSpPr>
              <p:nvPr/>
            </p:nvSpPr>
            <p:spPr bwMode="auto">
              <a:xfrm>
                <a:off x="3454" y="2018"/>
                <a:ext cx="0" cy="32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7379" name="Line 35"/>
              <p:cNvSpPr>
                <a:spLocks noChangeShapeType="1"/>
              </p:cNvSpPr>
              <p:nvPr/>
            </p:nvSpPr>
            <p:spPr bwMode="auto">
              <a:xfrm>
                <a:off x="3550" y="2018"/>
                <a:ext cx="0" cy="32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57380" name="Line 36"/>
            <p:cNvSpPr>
              <a:spLocks noChangeShapeType="1"/>
            </p:cNvSpPr>
            <p:nvPr/>
          </p:nvSpPr>
          <p:spPr bwMode="auto">
            <a:xfrm flipH="1">
              <a:off x="3114" y="1836"/>
              <a:ext cx="29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381" name="Line 37"/>
            <p:cNvSpPr>
              <a:spLocks noChangeShapeType="1"/>
            </p:cNvSpPr>
            <p:nvPr/>
          </p:nvSpPr>
          <p:spPr bwMode="auto">
            <a:xfrm flipV="1">
              <a:off x="2736" y="1837"/>
              <a:ext cx="31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49" name="Text Box 38"/>
            <p:cNvSpPr txBox="1">
              <a:spLocks noChangeArrowheads="1"/>
            </p:cNvSpPr>
            <p:nvPr/>
          </p:nvSpPr>
          <p:spPr bwMode="auto">
            <a:xfrm>
              <a:off x="2379" y="1354"/>
              <a:ext cx="334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>
                  <a:solidFill>
                    <a:schemeClr val="tx1"/>
                  </a:solidFill>
                  <a:effectLst/>
                  <a:ea typeface="楷体_GB2312" charset="0"/>
                  <a:cs typeface="楷体_GB2312" charset="0"/>
                </a:rPr>
                <a:t>R</a:t>
              </a:r>
              <a:r>
                <a:rPr lang="en-US" altLang="zh-CN" b="1" baseline="-25000">
                  <a:solidFill>
                    <a:schemeClr val="tx1"/>
                  </a:solidFill>
                  <a:effectLst/>
                  <a:ea typeface="楷体_GB2312" charset="0"/>
                  <a:cs typeface="楷体_GB2312" charset="0"/>
                </a:rPr>
                <a:t>C</a:t>
              </a:r>
            </a:p>
          </p:txBody>
        </p:sp>
        <p:sp>
          <p:nvSpPr>
            <p:cNvPr id="5150" name="Text Box 39"/>
            <p:cNvSpPr txBox="1">
              <a:spLocks noChangeArrowheads="1"/>
            </p:cNvSpPr>
            <p:nvPr/>
          </p:nvSpPr>
          <p:spPr bwMode="auto">
            <a:xfrm>
              <a:off x="1655" y="1854"/>
              <a:ext cx="306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>
                  <a:effectLst/>
                  <a:ea typeface="楷体_GB2312" charset="0"/>
                  <a:cs typeface="楷体_GB2312" charset="0"/>
                </a:rPr>
                <a:t>C</a:t>
              </a:r>
              <a:r>
                <a:rPr lang="en-US" altLang="zh-CN" b="1" baseline="-25000">
                  <a:effectLst/>
                  <a:ea typeface="楷体_GB2312" charset="0"/>
                  <a:cs typeface="楷体_GB2312" charset="0"/>
                </a:rPr>
                <a:t>1</a:t>
              </a:r>
              <a:endParaRPr lang="en-US" altLang="zh-CN" b="1">
                <a:effectLst/>
                <a:ea typeface="楷体_GB2312" charset="0"/>
                <a:cs typeface="楷体_GB2312" charset="0"/>
              </a:endParaRPr>
            </a:p>
          </p:txBody>
        </p:sp>
        <p:sp>
          <p:nvSpPr>
            <p:cNvPr id="5151" name="Text Box 40"/>
            <p:cNvSpPr txBox="1">
              <a:spLocks noChangeArrowheads="1"/>
            </p:cNvSpPr>
            <p:nvPr/>
          </p:nvSpPr>
          <p:spPr bwMode="auto">
            <a:xfrm>
              <a:off x="2963" y="1471"/>
              <a:ext cx="306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>
                  <a:effectLst/>
                  <a:ea typeface="楷体_GB2312" charset="0"/>
                  <a:cs typeface="楷体_GB2312" charset="0"/>
                </a:rPr>
                <a:t>C</a:t>
              </a:r>
              <a:r>
                <a:rPr lang="en-US" altLang="zh-CN" b="1" baseline="-25000">
                  <a:effectLst/>
                  <a:ea typeface="楷体_GB2312" charset="0"/>
                  <a:cs typeface="楷体_GB2312" charset="0"/>
                </a:rPr>
                <a:t>2</a:t>
              </a:r>
              <a:endParaRPr lang="en-US" altLang="zh-CN" b="1">
                <a:effectLst/>
                <a:ea typeface="楷体_GB2312" charset="0"/>
                <a:cs typeface="楷体_GB2312" charset="0"/>
              </a:endParaRPr>
            </a:p>
          </p:txBody>
        </p:sp>
        <p:sp>
          <p:nvSpPr>
            <p:cNvPr id="5152" name="Text Box 41"/>
            <p:cNvSpPr txBox="1">
              <a:spLocks noChangeArrowheads="1"/>
            </p:cNvSpPr>
            <p:nvPr/>
          </p:nvSpPr>
          <p:spPr bwMode="auto">
            <a:xfrm>
              <a:off x="2640" y="2141"/>
              <a:ext cx="242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effectLst/>
                  <a:ea typeface="楷体_GB2312" charset="0"/>
                  <a:cs typeface="楷体_GB2312" charset="0"/>
                </a:rPr>
                <a:t>T</a:t>
              </a:r>
            </a:p>
          </p:txBody>
        </p:sp>
        <p:sp>
          <p:nvSpPr>
            <p:cNvPr id="5153" name="Text Box 42"/>
            <p:cNvSpPr txBox="1">
              <a:spLocks noChangeArrowheads="1"/>
            </p:cNvSpPr>
            <p:nvPr/>
          </p:nvSpPr>
          <p:spPr bwMode="auto">
            <a:xfrm>
              <a:off x="1806" y="2041"/>
              <a:ext cx="367" cy="2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effectLst/>
                </a:rPr>
                <a:t>+</a:t>
              </a:r>
            </a:p>
          </p:txBody>
        </p:sp>
        <p:sp>
          <p:nvSpPr>
            <p:cNvPr id="5154" name="Text Box 43"/>
            <p:cNvSpPr txBox="1">
              <a:spLocks noChangeArrowheads="1"/>
            </p:cNvSpPr>
            <p:nvPr/>
          </p:nvSpPr>
          <p:spPr bwMode="auto">
            <a:xfrm>
              <a:off x="2862" y="1599"/>
              <a:ext cx="367" cy="2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effectLst/>
                </a:rPr>
                <a:t>+</a:t>
              </a:r>
            </a:p>
          </p:txBody>
        </p:sp>
        <p:sp>
          <p:nvSpPr>
            <p:cNvPr id="57388" name="Line 44"/>
            <p:cNvSpPr>
              <a:spLocks noChangeShapeType="1"/>
            </p:cNvSpPr>
            <p:nvPr/>
          </p:nvSpPr>
          <p:spPr bwMode="auto">
            <a:xfrm>
              <a:off x="1413" y="2700"/>
              <a:ext cx="0" cy="5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389" name="Rectangle 45"/>
            <p:cNvSpPr>
              <a:spLocks noChangeArrowheads="1"/>
            </p:cNvSpPr>
            <p:nvPr/>
          </p:nvSpPr>
          <p:spPr bwMode="auto">
            <a:xfrm>
              <a:off x="1369" y="2403"/>
              <a:ext cx="92" cy="30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390" name="Oval 46"/>
            <p:cNvSpPr>
              <a:spLocks noChangeArrowheads="1"/>
            </p:cNvSpPr>
            <p:nvPr/>
          </p:nvSpPr>
          <p:spPr bwMode="auto">
            <a:xfrm>
              <a:off x="1296" y="2924"/>
              <a:ext cx="227" cy="22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58" name="Text Box 47"/>
            <p:cNvSpPr txBox="1">
              <a:spLocks noChangeArrowheads="1"/>
            </p:cNvSpPr>
            <p:nvPr/>
          </p:nvSpPr>
          <p:spPr bwMode="auto">
            <a:xfrm>
              <a:off x="1246" y="2692"/>
              <a:ext cx="222" cy="288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  <a:effectLst/>
                  <a:ea typeface="楷体_GB2312" charset="0"/>
                  <a:cs typeface="楷体_GB2312" charset="0"/>
                </a:rPr>
                <a:t>+</a:t>
              </a:r>
            </a:p>
          </p:txBody>
        </p:sp>
        <p:sp>
          <p:nvSpPr>
            <p:cNvPr id="5159" name="Text Box 48"/>
            <p:cNvSpPr txBox="1">
              <a:spLocks noChangeArrowheads="1"/>
            </p:cNvSpPr>
            <p:nvPr/>
          </p:nvSpPr>
          <p:spPr bwMode="auto">
            <a:xfrm>
              <a:off x="1246" y="3038"/>
              <a:ext cx="134" cy="288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  <a:effectLst/>
                  <a:ea typeface="楷体_GB2312" charset="0"/>
                  <a:cs typeface="楷体_GB2312" charset="0"/>
                </a:rPr>
                <a:t>–</a:t>
              </a:r>
            </a:p>
          </p:txBody>
        </p:sp>
        <p:sp>
          <p:nvSpPr>
            <p:cNvPr id="57393" name="Line 49"/>
            <p:cNvSpPr>
              <a:spLocks noChangeShapeType="1"/>
            </p:cNvSpPr>
            <p:nvPr/>
          </p:nvSpPr>
          <p:spPr bwMode="auto">
            <a:xfrm>
              <a:off x="3401" y="2743"/>
              <a:ext cx="0" cy="51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394" name="Rectangle 50"/>
            <p:cNvSpPr>
              <a:spLocks noChangeArrowheads="1"/>
            </p:cNvSpPr>
            <p:nvPr/>
          </p:nvSpPr>
          <p:spPr bwMode="auto">
            <a:xfrm>
              <a:off x="3352" y="2439"/>
              <a:ext cx="92" cy="30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62" name="Text Box 51"/>
            <p:cNvSpPr txBox="1">
              <a:spLocks noChangeArrowheads="1"/>
            </p:cNvSpPr>
            <p:nvPr/>
          </p:nvSpPr>
          <p:spPr bwMode="auto">
            <a:xfrm>
              <a:off x="3076" y="2392"/>
              <a:ext cx="329" cy="288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>
                  <a:solidFill>
                    <a:schemeClr val="tx1"/>
                  </a:solidFill>
                  <a:effectLst/>
                  <a:ea typeface="楷体_GB2312" charset="0"/>
                  <a:cs typeface="楷体_GB2312" charset="0"/>
                </a:rPr>
                <a:t>R</a:t>
              </a:r>
              <a:r>
                <a:rPr lang="en-US" altLang="zh-CN" b="1" baseline="-25000">
                  <a:solidFill>
                    <a:schemeClr val="tx1"/>
                  </a:solidFill>
                  <a:effectLst/>
                  <a:ea typeface="楷体_GB2312" charset="0"/>
                  <a:cs typeface="楷体_GB2312" charset="0"/>
                </a:rPr>
                <a:t>L</a:t>
              </a:r>
            </a:p>
          </p:txBody>
        </p:sp>
        <p:sp>
          <p:nvSpPr>
            <p:cNvPr id="5163" name="Rectangle 52"/>
            <p:cNvSpPr>
              <a:spLocks noChangeArrowheads="1"/>
            </p:cNvSpPr>
            <p:nvPr/>
          </p:nvSpPr>
          <p:spPr bwMode="auto">
            <a:xfrm>
              <a:off x="3952" y="1719"/>
              <a:ext cx="184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+</a:t>
              </a:r>
            </a:p>
          </p:txBody>
        </p:sp>
        <p:sp>
          <p:nvSpPr>
            <p:cNvPr id="5164" name="Rectangle 53"/>
            <p:cNvSpPr>
              <a:spLocks noChangeArrowheads="1"/>
            </p:cNvSpPr>
            <p:nvPr/>
          </p:nvSpPr>
          <p:spPr bwMode="auto">
            <a:xfrm flipH="1">
              <a:off x="1836" y="2688"/>
              <a:ext cx="344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+</a:t>
              </a:r>
            </a:p>
          </p:txBody>
        </p:sp>
        <p:sp>
          <p:nvSpPr>
            <p:cNvPr id="5165" name="Rectangle 54"/>
            <p:cNvSpPr>
              <a:spLocks noChangeArrowheads="1"/>
            </p:cNvSpPr>
            <p:nvPr/>
          </p:nvSpPr>
          <p:spPr bwMode="auto">
            <a:xfrm>
              <a:off x="1913" y="2933"/>
              <a:ext cx="171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–</a:t>
              </a:r>
            </a:p>
          </p:txBody>
        </p:sp>
        <p:sp>
          <p:nvSpPr>
            <p:cNvPr id="5166" name="Rectangle 55"/>
            <p:cNvSpPr>
              <a:spLocks noChangeArrowheads="1"/>
            </p:cNvSpPr>
            <p:nvPr/>
          </p:nvSpPr>
          <p:spPr bwMode="auto">
            <a:xfrm>
              <a:off x="3935" y="2174"/>
              <a:ext cx="238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–</a:t>
              </a:r>
            </a:p>
          </p:txBody>
        </p:sp>
        <p:sp>
          <p:nvSpPr>
            <p:cNvPr id="57400" name="Line 56"/>
            <p:cNvSpPr>
              <a:spLocks noChangeShapeType="1"/>
            </p:cNvSpPr>
            <p:nvPr/>
          </p:nvSpPr>
          <p:spPr bwMode="auto">
            <a:xfrm flipV="1">
              <a:off x="1811" y="2282"/>
              <a:ext cx="79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68" name="Rectangle 57"/>
            <p:cNvSpPr>
              <a:spLocks noChangeArrowheads="1"/>
            </p:cNvSpPr>
            <p:nvPr/>
          </p:nvSpPr>
          <p:spPr bwMode="auto">
            <a:xfrm>
              <a:off x="1440" y="2586"/>
              <a:ext cx="439" cy="289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 i="1">
                  <a:solidFill>
                    <a:srgbClr val="2E1FE9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u</a:t>
              </a:r>
              <a:r>
                <a:rPr lang="en-US" altLang="zh-CN" sz="2400" b="1" baseline="-25000">
                  <a:solidFill>
                    <a:srgbClr val="2E1FE9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i</a:t>
              </a:r>
            </a:p>
          </p:txBody>
        </p:sp>
        <p:sp>
          <p:nvSpPr>
            <p:cNvPr id="5169" name="Rectangle 58"/>
            <p:cNvSpPr>
              <a:spLocks noChangeArrowheads="1"/>
            </p:cNvSpPr>
            <p:nvPr/>
          </p:nvSpPr>
          <p:spPr bwMode="auto">
            <a:xfrm>
              <a:off x="1552" y="2264"/>
              <a:ext cx="223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+</a:t>
              </a:r>
            </a:p>
          </p:txBody>
        </p:sp>
        <p:sp>
          <p:nvSpPr>
            <p:cNvPr id="5170" name="Rectangle 59"/>
            <p:cNvSpPr>
              <a:spLocks noChangeArrowheads="1"/>
            </p:cNvSpPr>
            <p:nvPr/>
          </p:nvSpPr>
          <p:spPr bwMode="auto">
            <a:xfrm>
              <a:off x="1556" y="2973"/>
              <a:ext cx="210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–</a:t>
              </a:r>
            </a:p>
          </p:txBody>
        </p:sp>
        <p:sp>
          <p:nvSpPr>
            <p:cNvPr id="5171" name="Rectangle 60"/>
            <p:cNvSpPr>
              <a:spLocks noChangeArrowheads="1"/>
            </p:cNvSpPr>
            <p:nvPr/>
          </p:nvSpPr>
          <p:spPr bwMode="auto">
            <a:xfrm>
              <a:off x="3434" y="2435"/>
              <a:ext cx="282" cy="28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 i="1">
                  <a:solidFill>
                    <a:srgbClr val="2E1FE9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u</a:t>
              </a:r>
              <a:r>
                <a:rPr lang="en-US" altLang="zh-CN" sz="2400" b="1" baseline="-25000">
                  <a:solidFill>
                    <a:srgbClr val="2E1FE9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o</a:t>
              </a:r>
            </a:p>
          </p:txBody>
        </p:sp>
        <p:sp>
          <p:nvSpPr>
            <p:cNvPr id="5172" name="Rectangle 61"/>
            <p:cNvSpPr>
              <a:spLocks noChangeArrowheads="1"/>
            </p:cNvSpPr>
            <p:nvPr/>
          </p:nvSpPr>
          <p:spPr bwMode="auto">
            <a:xfrm>
              <a:off x="3448" y="2208"/>
              <a:ext cx="223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+</a:t>
              </a:r>
            </a:p>
          </p:txBody>
        </p:sp>
        <p:sp>
          <p:nvSpPr>
            <p:cNvPr id="57406" name="Rectangle 62"/>
            <p:cNvSpPr>
              <a:spLocks noChangeArrowheads="1"/>
            </p:cNvSpPr>
            <p:nvPr/>
          </p:nvSpPr>
          <p:spPr bwMode="auto">
            <a:xfrm>
              <a:off x="3458" y="2715"/>
              <a:ext cx="210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panose="02020603050405020304" charset="0"/>
                  <a:ea typeface="楷体_GB2312" charset="0"/>
                  <a:cs typeface="楷体_GB2312" charset="0"/>
                </a:rPr>
                <a:t>–</a:t>
              </a:r>
            </a:p>
          </p:txBody>
        </p:sp>
        <p:sp>
          <p:nvSpPr>
            <p:cNvPr id="57407" name="Line 63"/>
            <p:cNvSpPr>
              <a:spLocks noChangeShapeType="1"/>
            </p:cNvSpPr>
            <p:nvPr/>
          </p:nvSpPr>
          <p:spPr bwMode="auto">
            <a:xfrm flipH="1">
              <a:off x="3401" y="1844"/>
              <a:ext cx="1" cy="58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5175" name="Group 64"/>
            <p:cNvGrpSpPr/>
            <p:nvPr/>
          </p:nvGrpSpPr>
          <p:grpSpPr bwMode="auto">
            <a:xfrm>
              <a:off x="3816" y="1986"/>
              <a:ext cx="280" cy="85"/>
              <a:chOff x="1854" y="3200"/>
              <a:chExt cx="474" cy="160"/>
            </a:xfrm>
          </p:grpSpPr>
          <p:sp>
            <p:nvSpPr>
              <p:cNvPr id="57409" name="Line 65"/>
              <p:cNvSpPr>
                <a:spLocks noChangeShapeType="1"/>
              </p:cNvSpPr>
              <p:nvPr/>
            </p:nvSpPr>
            <p:spPr bwMode="auto">
              <a:xfrm rot="5400000">
                <a:off x="2091" y="2963"/>
                <a:ext cx="0" cy="47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7410" name="Line 66"/>
              <p:cNvSpPr>
                <a:spLocks noChangeShapeType="1"/>
              </p:cNvSpPr>
              <p:nvPr/>
            </p:nvSpPr>
            <p:spPr bwMode="auto">
              <a:xfrm rot="5400000">
                <a:off x="2094" y="3234"/>
                <a:ext cx="0" cy="25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5176" name="Group 67"/>
            <p:cNvGrpSpPr/>
            <p:nvPr/>
          </p:nvGrpSpPr>
          <p:grpSpPr bwMode="auto">
            <a:xfrm>
              <a:off x="3807" y="2155"/>
              <a:ext cx="280" cy="85"/>
              <a:chOff x="1854" y="3200"/>
              <a:chExt cx="474" cy="160"/>
            </a:xfrm>
          </p:grpSpPr>
          <p:sp>
            <p:nvSpPr>
              <p:cNvPr id="57412" name="Line 68"/>
              <p:cNvSpPr>
                <a:spLocks noChangeShapeType="1"/>
              </p:cNvSpPr>
              <p:nvPr/>
            </p:nvSpPr>
            <p:spPr bwMode="auto">
              <a:xfrm rot="5400000">
                <a:off x="2091" y="2963"/>
                <a:ext cx="0" cy="47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7413" name="Line 69"/>
              <p:cNvSpPr>
                <a:spLocks noChangeShapeType="1"/>
              </p:cNvSpPr>
              <p:nvPr/>
            </p:nvSpPr>
            <p:spPr bwMode="auto">
              <a:xfrm rot="5400000">
                <a:off x="2094" y="3234"/>
                <a:ext cx="0" cy="25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5177" name="Text Box 70"/>
            <p:cNvSpPr txBox="1">
              <a:spLocks noChangeArrowheads="1"/>
            </p:cNvSpPr>
            <p:nvPr/>
          </p:nvSpPr>
          <p:spPr bwMode="auto">
            <a:xfrm>
              <a:off x="2377" y="2210"/>
              <a:ext cx="367" cy="2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  <a:effectLst/>
                </a:rPr>
                <a:t>+</a:t>
              </a:r>
            </a:p>
          </p:txBody>
        </p:sp>
        <p:sp>
          <p:nvSpPr>
            <p:cNvPr id="5178" name="Text Box 71"/>
            <p:cNvSpPr txBox="1">
              <a:spLocks noChangeArrowheads="1"/>
            </p:cNvSpPr>
            <p:nvPr/>
          </p:nvSpPr>
          <p:spPr bwMode="auto">
            <a:xfrm>
              <a:off x="2820" y="1861"/>
              <a:ext cx="366" cy="2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  <a:effectLst/>
                </a:rPr>
                <a:t>+</a:t>
              </a:r>
            </a:p>
          </p:txBody>
        </p:sp>
        <p:sp>
          <p:nvSpPr>
            <p:cNvPr id="57416" name="Rectangle 72"/>
            <p:cNvSpPr>
              <a:spLocks noChangeArrowheads="1"/>
            </p:cNvSpPr>
            <p:nvPr/>
          </p:nvSpPr>
          <p:spPr bwMode="auto">
            <a:xfrm>
              <a:off x="2529" y="2515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>
                  <a:solidFill>
                    <a:srgbClr val="FF00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panose="02020603050405020304" charset="0"/>
                  <a:ea typeface="楷体_GB2312" charset="0"/>
                  <a:cs typeface="楷体_GB2312" charset="0"/>
                </a:rPr>
                <a:t>–</a:t>
              </a:r>
            </a:p>
          </p:txBody>
        </p:sp>
        <p:sp>
          <p:nvSpPr>
            <p:cNvPr id="5180" name="Rectangle 73"/>
            <p:cNvSpPr>
              <a:spLocks noChangeArrowheads="1"/>
            </p:cNvSpPr>
            <p:nvPr/>
          </p:nvSpPr>
          <p:spPr bwMode="auto">
            <a:xfrm>
              <a:off x="2301" y="2352"/>
              <a:ext cx="483" cy="289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 i="1">
                  <a:solidFill>
                    <a:srgbClr val="2E1FE9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u</a:t>
              </a:r>
              <a:r>
                <a:rPr lang="en-US" altLang="zh-CN" sz="2400" b="1" baseline="-25000">
                  <a:solidFill>
                    <a:srgbClr val="2E1FE9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BE</a:t>
              </a:r>
            </a:p>
          </p:txBody>
        </p:sp>
        <p:sp>
          <p:nvSpPr>
            <p:cNvPr id="5181" name="Rectangle 74"/>
            <p:cNvSpPr>
              <a:spLocks noChangeArrowheads="1"/>
            </p:cNvSpPr>
            <p:nvPr/>
          </p:nvSpPr>
          <p:spPr bwMode="auto">
            <a:xfrm>
              <a:off x="2736" y="2138"/>
              <a:ext cx="483" cy="289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 i="1">
                  <a:solidFill>
                    <a:srgbClr val="2E1FE9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u</a:t>
              </a:r>
              <a:r>
                <a:rPr lang="en-US" altLang="zh-CN" sz="2400" b="1" baseline="-25000">
                  <a:solidFill>
                    <a:srgbClr val="2E1FE9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CE</a:t>
              </a:r>
            </a:p>
          </p:txBody>
        </p:sp>
        <p:sp>
          <p:nvSpPr>
            <p:cNvPr id="57419" name="Rectangle 75"/>
            <p:cNvSpPr>
              <a:spLocks noChangeArrowheads="1"/>
            </p:cNvSpPr>
            <p:nvPr/>
          </p:nvSpPr>
          <p:spPr bwMode="auto">
            <a:xfrm>
              <a:off x="2815" y="2422"/>
              <a:ext cx="210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panose="02020603050405020304" charset="0"/>
                  <a:ea typeface="楷体_GB2312" charset="0"/>
                  <a:cs typeface="楷体_GB2312" charset="0"/>
                </a:rPr>
                <a:t>–</a:t>
              </a:r>
            </a:p>
          </p:txBody>
        </p:sp>
        <p:sp>
          <p:nvSpPr>
            <p:cNvPr id="5183" name="Rectangle 76"/>
            <p:cNvSpPr>
              <a:spLocks noChangeArrowheads="1"/>
            </p:cNvSpPr>
            <p:nvPr/>
          </p:nvSpPr>
          <p:spPr bwMode="auto">
            <a:xfrm>
              <a:off x="2322" y="1790"/>
              <a:ext cx="483" cy="289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 i="1">
                  <a:solidFill>
                    <a:srgbClr val="2E1FE9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i</a:t>
              </a:r>
              <a:r>
                <a:rPr lang="en-US" altLang="zh-CN" sz="2400" b="1" baseline="-25000">
                  <a:solidFill>
                    <a:srgbClr val="2E1FE9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C</a:t>
              </a:r>
            </a:p>
          </p:txBody>
        </p:sp>
        <p:sp>
          <p:nvSpPr>
            <p:cNvPr id="57421" name="Line 77"/>
            <p:cNvSpPr>
              <a:spLocks noChangeShapeType="1"/>
            </p:cNvSpPr>
            <p:nvPr/>
          </p:nvSpPr>
          <p:spPr bwMode="auto">
            <a:xfrm>
              <a:off x="2169" y="2223"/>
              <a:ext cx="31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sm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85" name="Rectangle 78"/>
            <p:cNvSpPr>
              <a:spLocks noChangeArrowheads="1"/>
            </p:cNvSpPr>
            <p:nvPr/>
          </p:nvSpPr>
          <p:spPr bwMode="auto">
            <a:xfrm>
              <a:off x="2063" y="1928"/>
              <a:ext cx="483" cy="289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 i="1">
                  <a:solidFill>
                    <a:srgbClr val="2E1FE9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i</a:t>
              </a:r>
              <a:r>
                <a:rPr lang="en-US" altLang="zh-CN" sz="2400" b="1" baseline="-25000">
                  <a:solidFill>
                    <a:srgbClr val="2E1FE9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B</a:t>
              </a:r>
            </a:p>
          </p:txBody>
        </p:sp>
        <p:sp>
          <p:nvSpPr>
            <p:cNvPr id="57423" name="Line 79"/>
            <p:cNvSpPr>
              <a:spLocks noChangeShapeType="1"/>
            </p:cNvSpPr>
            <p:nvPr/>
          </p:nvSpPr>
          <p:spPr bwMode="auto">
            <a:xfrm>
              <a:off x="2799" y="2777"/>
              <a:ext cx="0" cy="31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sm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87" name="Rectangle 80"/>
            <p:cNvSpPr>
              <a:spLocks noChangeArrowheads="1"/>
            </p:cNvSpPr>
            <p:nvPr/>
          </p:nvSpPr>
          <p:spPr bwMode="auto">
            <a:xfrm>
              <a:off x="2666" y="2731"/>
              <a:ext cx="483" cy="289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 i="1">
                  <a:solidFill>
                    <a:srgbClr val="2E1FE9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i</a:t>
              </a:r>
              <a:r>
                <a:rPr lang="en-US" altLang="zh-CN" sz="2400" b="1" baseline="-25000">
                  <a:solidFill>
                    <a:srgbClr val="2E1FE9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E</a:t>
              </a:r>
            </a:p>
          </p:txBody>
        </p:sp>
        <p:sp>
          <p:nvSpPr>
            <p:cNvPr id="57425" name="Line 81"/>
            <p:cNvSpPr>
              <a:spLocks noChangeShapeType="1"/>
            </p:cNvSpPr>
            <p:nvPr/>
          </p:nvSpPr>
          <p:spPr bwMode="auto">
            <a:xfrm>
              <a:off x="2736" y="3216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426" name="Line 82"/>
            <p:cNvSpPr>
              <a:spLocks noChangeShapeType="1"/>
            </p:cNvSpPr>
            <p:nvPr/>
          </p:nvSpPr>
          <p:spPr bwMode="auto">
            <a:xfrm>
              <a:off x="2640" y="3408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427" name="Oval 83"/>
            <p:cNvSpPr>
              <a:spLocks noChangeArrowheads="1"/>
            </p:cNvSpPr>
            <p:nvPr/>
          </p:nvSpPr>
          <p:spPr bwMode="auto">
            <a:xfrm>
              <a:off x="2709" y="3216"/>
              <a:ext cx="48" cy="4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428" name="Line 84"/>
            <p:cNvSpPr>
              <a:spLocks noChangeShapeType="1"/>
            </p:cNvSpPr>
            <p:nvPr/>
          </p:nvSpPr>
          <p:spPr bwMode="auto">
            <a:xfrm>
              <a:off x="3957" y="2239"/>
              <a:ext cx="0" cy="102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429" name="Line 85"/>
            <p:cNvSpPr>
              <a:spLocks noChangeShapeType="1"/>
            </p:cNvSpPr>
            <p:nvPr/>
          </p:nvSpPr>
          <p:spPr bwMode="auto">
            <a:xfrm>
              <a:off x="1414" y="2273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430" name="Line 86"/>
            <p:cNvSpPr>
              <a:spLocks noChangeShapeType="1"/>
            </p:cNvSpPr>
            <p:nvPr/>
          </p:nvSpPr>
          <p:spPr bwMode="auto">
            <a:xfrm>
              <a:off x="2736" y="1680"/>
              <a:ext cx="0" cy="4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431" name="Line 87"/>
            <p:cNvSpPr>
              <a:spLocks noChangeShapeType="1"/>
            </p:cNvSpPr>
            <p:nvPr/>
          </p:nvSpPr>
          <p:spPr bwMode="auto">
            <a:xfrm>
              <a:off x="2736" y="2425"/>
              <a:ext cx="0" cy="8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432" name="Line 88"/>
            <p:cNvSpPr>
              <a:spLocks noChangeShapeType="1"/>
            </p:cNvSpPr>
            <p:nvPr/>
          </p:nvSpPr>
          <p:spPr bwMode="auto">
            <a:xfrm>
              <a:off x="2688" y="1872"/>
              <a:ext cx="0" cy="24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sm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7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 autoUpdateAnimBg="0"/>
      <p:bldP spid="57348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57200"/>
            <a:ext cx="7696200" cy="533400"/>
          </a:xfrm>
          <a:ln>
            <a:miter lim="800000"/>
          </a:ln>
        </p:spPr>
        <p:txBody>
          <a:bodyPr vert="horz" wrap="square" lIns="91440" tIns="45720" rIns="91440" bIns="45720" numCol="1" anchor="t" anchorCtr="0" compatLnSpc="1">
            <a:normAutofit fontScale="90000"/>
          </a:bodyPr>
          <a:lstStyle/>
          <a:p>
            <a:pPr eaLnBrk="1" hangingPunct="1"/>
            <a:r>
              <a:rPr lang="en-US" altLang="zh-CN" sz="3600" b="1" dirty="0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华文新魏" panose="02010800040101010101" charset="-122"/>
                <a:cs typeface="华文新魏" panose="02010800040101010101" charset="-122"/>
              </a:rPr>
              <a:t>3</a:t>
            </a:r>
            <a:r>
              <a:rPr lang="en-US" altLang="zh-CN" sz="3600" b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华文新魏" panose="02010800040101010101" charset="-122"/>
                <a:cs typeface="华文新魏" panose="02010800040101010101" charset="-122"/>
              </a:rPr>
              <a:t>.4</a:t>
            </a:r>
            <a:r>
              <a:rPr lang="en-US" altLang="zh-CN" sz="3600" b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  </a:t>
            </a:r>
            <a:r>
              <a:rPr lang="zh-CN" altLang="en-US" sz="3600" b="1" dirty="0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静态工作点的稳定</a:t>
            </a:r>
          </a:p>
        </p:txBody>
      </p:sp>
      <p:sp>
        <p:nvSpPr>
          <p:cNvPr id="96259" name="Rectangle 3"/>
          <p:cNvSpPr>
            <a:spLocks noChangeArrowheads="1"/>
          </p:cNvSpPr>
          <p:nvPr/>
        </p:nvSpPr>
        <p:spPr bwMode="auto">
          <a:xfrm>
            <a:off x="381000" y="990600"/>
            <a:ext cx="8153400" cy="1758950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    </a:t>
            </a:r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合理设置静态工作点是保证放大电路正常工作的先决条件。但是放大电路的静态工作点常因外界条件的变化而发生变动。</a:t>
            </a:r>
            <a:endParaRPr lang="zh-CN" altLang="en-US" sz="2800" b="1">
              <a:solidFill>
                <a:schemeClr val="tx2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宋体" panose="02010600030101010101" pitchFamily="2" charset="-122"/>
              <a:sym typeface="Symbol" panose="05050102010706020507" charset="0"/>
            </a:endParaRPr>
          </a:p>
        </p:txBody>
      </p:sp>
      <p:sp>
        <p:nvSpPr>
          <p:cNvPr id="96260" name="Rectangle 4"/>
          <p:cNvSpPr>
            <a:spLocks noChangeArrowheads="1"/>
          </p:cNvSpPr>
          <p:nvPr/>
        </p:nvSpPr>
        <p:spPr bwMode="auto">
          <a:xfrm>
            <a:off x="457200" y="2667000"/>
            <a:ext cx="8077200" cy="2870200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  </a:t>
            </a:r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前述的固定偏置放大电路，简单、容易调整，但在温度变化、三极管老化、电源电压波动等外部因素的影响下，将引起静态工作点的变动，严重时将使放大电路不能正常工作，其中影响最大的是温度的变化。</a:t>
            </a:r>
            <a:endParaRPr lang="zh-CN" altLang="en-US" sz="2800" b="1">
              <a:solidFill>
                <a:schemeClr val="tx2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宋体" panose="02010600030101010101" pitchFamily="2" charset="-122"/>
              <a:sym typeface="Symbol" panose="05050102010706020507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7786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6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6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9" grpId="0" autoUpdateAnimBg="0"/>
      <p:bldP spid="96260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/>
          <p:nvPr/>
        </p:nvGraphicFramePr>
        <p:xfrm>
          <a:off x="1024255" y="1932305"/>
          <a:ext cx="6062345" cy="2099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0" r:id="rId3" imgW="2924175" imgH="1336675" progId="Equation.KSEE3">
                  <p:embed/>
                </p:oleObj>
              </mc:Choice>
              <mc:Fallback>
                <p:oleObj r:id="rId3" imgW="2924175" imgH="1336675" progId="Equation.KSEE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24255" y="1932305"/>
                        <a:ext cx="6062345" cy="20999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485775"/>
            <a:ext cx="7543800" cy="609600"/>
          </a:xfrm>
          <a:ln w="38100"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宋体" panose="02010600030101010101" pitchFamily="2" charset="-122"/>
              </a:rPr>
              <a:t>3</a:t>
            </a:r>
            <a:r>
              <a:rPr lang="en-US" altLang="zh-CN" sz="2800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.4.1   </a:t>
            </a:r>
            <a:r>
              <a:rPr lang="zh-CN" altLang="en-US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温度变化对静态工作点的影响</a:t>
            </a:r>
          </a:p>
        </p:txBody>
      </p:sp>
      <p:sp>
        <p:nvSpPr>
          <p:cNvPr id="97283" name="Rectangle 3"/>
          <p:cNvSpPr>
            <a:spLocks noChangeArrowheads="1"/>
          </p:cNvSpPr>
          <p:nvPr/>
        </p:nvSpPr>
        <p:spPr bwMode="auto">
          <a:xfrm>
            <a:off x="609600" y="1116013"/>
            <a:ext cx="8229600" cy="1031875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800" b="1">
                <a:effectLst/>
                <a:latin typeface="宋体" panose="02010600030101010101" pitchFamily="2" charset="-122"/>
              </a:rPr>
              <a:t>  </a:t>
            </a:r>
            <a:r>
              <a:rPr lang="zh-CN" altLang="en-US" sz="2800" b="1">
                <a:effectLst/>
                <a:latin typeface="宋体" panose="02010600030101010101" pitchFamily="2" charset="-122"/>
              </a:rPr>
              <a:t>在固定偏置放大电路中，</a:t>
            </a:r>
            <a:r>
              <a:rPr lang="zh-CN" altLang="en-US" sz="2800" b="1">
                <a:solidFill>
                  <a:schemeClr val="tx1"/>
                </a:solidFill>
                <a:effectLst/>
                <a:latin typeface="Times New Roman" panose="02020603050405020304" charset="0"/>
              </a:rPr>
              <a:t>当温度升高时，</a:t>
            </a:r>
          </a:p>
          <a:p>
            <a:pPr>
              <a:spcBef>
                <a:spcPct val="20000"/>
              </a:spcBef>
            </a:pPr>
            <a:r>
              <a:rPr lang="en-US" altLang="zh-CN" sz="2800" b="1" i="1">
                <a:solidFill>
                  <a:srgbClr val="FF0000"/>
                </a:solidFill>
                <a:effectLst/>
                <a:latin typeface="Times New Roman" panose="02020603050405020304" charset="0"/>
              </a:rPr>
              <a:t>U</a:t>
            </a:r>
            <a:r>
              <a:rPr lang="en-US" altLang="zh-CN" b="1" baseline="-25000">
                <a:solidFill>
                  <a:srgbClr val="FF0000"/>
                </a:solidFill>
                <a:effectLst/>
                <a:latin typeface="Times New Roman" panose="02020603050405020304" charset="0"/>
              </a:rPr>
              <a:t>BE</a:t>
            </a:r>
            <a:r>
              <a:rPr lang="en-US" altLang="zh-CN" sz="2800" b="1">
                <a:solidFill>
                  <a:srgbClr val="FF0000"/>
                </a:solidFill>
                <a:effectLst/>
                <a:latin typeface="Times New Roman" panose="02020603050405020304" charset="0"/>
                <a:sym typeface="Symbol" panose="05050102010706020507" charset="0"/>
              </a:rPr>
              <a:t></a:t>
            </a:r>
            <a:r>
              <a:rPr lang="zh-CN" altLang="en-US" sz="2800" b="1">
                <a:solidFill>
                  <a:srgbClr val="FF0000"/>
                </a:solidFill>
                <a:effectLst/>
                <a:latin typeface="Times New Roman" panose="02020603050405020304" charset="0"/>
              </a:rPr>
              <a:t>、</a:t>
            </a:r>
            <a:r>
              <a:rPr lang="zh-CN" altLang="en-US" sz="2800" b="1" i="1">
                <a:solidFill>
                  <a:srgbClr val="FF0000"/>
                </a:solidFill>
                <a:effectLst/>
                <a:latin typeface="Times New Roman" panose="02020603050405020304" charset="0"/>
                <a:sym typeface="Symbol" panose="05050102010706020507" charset="0"/>
              </a:rPr>
              <a:t></a:t>
            </a:r>
            <a:r>
              <a:rPr lang="zh-CN" altLang="en-US" sz="2800" b="1">
                <a:solidFill>
                  <a:srgbClr val="FF0000"/>
                </a:solidFill>
                <a:effectLst/>
                <a:latin typeface="Times New Roman" panose="02020603050405020304" charset="0"/>
                <a:sym typeface="Symbol" panose="05050102010706020507" charset="0"/>
              </a:rPr>
              <a:t>  、 </a:t>
            </a:r>
            <a:r>
              <a:rPr lang="en-US" altLang="zh-CN" sz="2800" b="1" i="1">
                <a:solidFill>
                  <a:srgbClr val="FF0000"/>
                </a:solidFill>
                <a:effectLst/>
                <a:latin typeface="Times New Roman" panose="02020603050405020304" charset="0"/>
                <a:sym typeface="Symbol" panose="05050102010706020507" charset="0"/>
              </a:rPr>
              <a:t>I</a:t>
            </a:r>
            <a:r>
              <a:rPr lang="en-US" altLang="zh-CN" b="1" baseline="-25000">
                <a:solidFill>
                  <a:srgbClr val="FF0000"/>
                </a:solidFill>
                <a:effectLst/>
                <a:latin typeface="Times New Roman" panose="02020603050405020304" charset="0"/>
                <a:sym typeface="Symbol" panose="05050102010706020507" charset="0"/>
              </a:rPr>
              <a:t>CBO</a:t>
            </a:r>
            <a:r>
              <a:rPr lang="en-US" altLang="zh-CN" sz="2800" b="1" baseline="-25000">
                <a:solidFill>
                  <a:srgbClr val="FF0000"/>
                </a:solidFill>
                <a:effectLst/>
                <a:latin typeface="Times New Roman" panose="02020603050405020304" charset="0"/>
                <a:sym typeface="Symbol" panose="05050102010706020507" charset="0"/>
              </a:rPr>
              <a:t> </a:t>
            </a:r>
            <a:r>
              <a:rPr lang="en-US" altLang="zh-CN" sz="2800" b="1">
                <a:solidFill>
                  <a:srgbClr val="FF0000"/>
                </a:solidFill>
                <a:effectLst/>
                <a:latin typeface="Times New Roman" panose="02020603050405020304" charset="0"/>
                <a:sym typeface="Symbol" panose="05050102010706020507" charset="0"/>
              </a:rPr>
              <a:t></a:t>
            </a:r>
            <a:r>
              <a:rPr lang="zh-CN" altLang="en-US" sz="2800" b="1">
                <a:solidFill>
                  <a:schemeClr val="tx2"/>
                </a:solidFill>
                <a:effectLst/>
                <a:latin typeface="宋体" panose="02010600030101010101" pitchFamily="2" charset="-122"/>
                <a:sym typeface="Symbol" panose="05050102010706020507" charset="0"/>
              </a:rPr>
              <a:t>。</a:t>
            </a:r>
            <a:r>
              <a:rPr lang="zh-CN" altLang="en-US" sz="2800" b="1">
                <a:solidFill>
                  <a:schemeClr val="tx2"/>
                </a:solidFill>
                <a:effectLst/>
                <a:latin typeface="Times New Roman" panose="02020603050405020304" charset="0"/>
              </a:rPr>
              <a:t> </a:t>
            </a:r>
          </a:p>
        </p:txBody>
      </p:sp>
      <p:sp>
        <p:nvSpPr>
          <p:cNvPr id="97284" name="Rectangle 4"/>
          <p:cNvSpPr>
            <a:spLocks noChangeArrowheads="1"/>
          </p:cNvSpPr>
          <p:nvPr/>
        </p:nvSpPr>
        <p:spPr bwMode="auto">
          <a:xfrm>
            <a:off x="762000" y="4032250"/>
            <a:ext cx="7924800" cy="1031875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800" b="1" dirty="0">
                <a:effectLst/>
                <a:latin typeface="Times New Roman" panose="02020603050405020304" charset="0"/>
              </a:rPr>
              <a:t>   </a:t>
            </a:r>
            <a:r>
              <a:rPr lang="zh-CN" altLang="en-US" sz="2800" b="1" dirty="0">
                <a:effectLst/>
                <a:latin typeface="Times New Roman" panose="02020603050405020304" charset="0"/>
              </a:rPr>
              <a:t>上式表明，当</a:t>
            </a:r>
            <a:r>
              <a:rPr lang="en-US" altLang="zh-CN" sz="2800" b="1" i="1" dirty="0">
                <a:effectLst/>
                <a:latin typeface="Times New Roman" panose="02020603050405020304" charset="0"/>
              </a:rPr>
              <a:t>U</a:t>
            </a:r>
            <a:r>
              <a:rPr lang="en-US" altLang="zh-CN" b="1" baseline="-25000" dirty="0">
                <a:effectLst/>
                <a:latin typeface="Times New Roman" panose="02020603050405020304" charset="0"/>
              </a:rPr>
              <a:t>CC</a:t>
            </a:r>
            <a:r>
              <a:rPr lang="zh-CN" altLang="en-US" sz="2800" b="1" dirty="0">
                <a:effectLst/>
                <a:latin typeface="Times New Roman" panose="02020603050405020304" charset="0"/>
              </a:rPr>
              <a:t>和</a:t>
            </a:r>
            <a:r>
              <a:rPr lang="zh-CN" altLang="en-US" sz="2800" b="1" i="1" dirty="0">
                <a:effectLst/>
                <a:latin typeface="Times New Roman" panose="02020603050405020304" charset="0"/>
              </a:rPr>
              <a:t> </a:t>
            </a:r>
            <a:r>
              <a:rPr lang="en-US" altLang="zh-CN" sz="2800" b="1" i="1" dirty="0">
                <a:effectLst/>
                <a:latin typeface="Times New Roman" panose="02020603050405020304" charset="0"/>
              </a:rPr>
              <a:t>R</a:t>
            </a:r>
            <a:r>
              <a:rPr lang="en-US" altLang="zh-CN" b="1" baseline="-25000" dirty="0">
                <a:effectLst/>
                <a:latin typeface="Times New Roman" panose="02020603050405020304" charset="0"/>
              </a:rPr>
              <a:t>B</a:t>
            </a:r>
            <a:r>
              <a:rPr lang="zh-CN" altLang="en-US" sz="2800" b="1" dirty="0">
                <a:effectLst/>
                <a:latin typeface="Times New Roman" panose="02020603050405020304" charset="0"/>
              </a:rPr>
              <a:t>一定时， </a:t>
            </a:r>
            <a:r>
              <a:rPr lang="en-US" altLang="zh-CN" sz="2800" b="1" i="1" dirty="0">
                <a:effectLst/>
                <a:latin typeface="Times New Roman" panose="02020603050405020304" charset="0"/>
              </a:rPr>
              <a:t>I</a:t>
            </a:r>
            <a:r>
              <a:rPr lang="en-US" altLang="zh-CN" b="1" baseline="-25000" dirty="0">
                <a:effectLst/>
                <a:latin typeface="Times New Roman" panose="02020603050405020304" charset="0"/>
              </a:rPr>
              <a:t>C</a:t>
            </a:r>
            <a:r>
              <a:rPr lang="zh-CN" altLang="en-US" sz="2800" b="1" dirty="0">
                <a:effectLst/>
                <a:latin typeface="Times New Roman" panose="02020603050405020304" charset="0"/>
              </a:rPr>
              <a:t>与 </a:t>
            </a:r>
            <a:r>
              <a:rPr lang="en-US" altLang="zh-CN" sz="2800" b="1" i="1" dirty="0">
                <a:effectLst/>
                <a:latin typeface="Times New Roman" panose="02020603050405020304" charset="0"/>
              </a:rPr>
              <a:t>U</a:t>
            </a:r>
            <a:r>
              <a:rPr lang="en-US" altLang="zh-CN" b="1" baseline="-25000" dirty="0">
                <a:effectLst/>
                <a:latin typeface="Times New Roman" panose="02020603050405020304" charset="0"/>
              </a:rPr>
              <a:t>BE</a:t>
            </a:r>
            <a:r>
              <a:rPr lang="zh-CN" altLang="en-US" sz="2800" b="1" dirty="0">
                <a:effectLst/>
                <a:latin typeface="Times New Roman" panose="02020603050405020304" charset="0"/>
              </a:rPr>
              <a:t>、</a:t>
            </a:r>
          </a:p>
          <a:p>
            <a:pPr>
              <a:lnSpc>
                <a:spcPct val="110000"/>
              </a:lnSpc>
            </a:pPr>
            <a:r>
              <a:rPr lang="zh-CN" altLang="en-US" sz="2800" b="1" i="1" dirty="0">
                <a:effectLst/>
                <a:latin typeface="Times New Roman" panose="02020603050405020304" charset="0"/>
                <a:sym typeface="Symbol" panose="05050102010706020507" charset="0"/>
              </a:rPr>
              <a:t></a:t>
            </a:r>
            <a:r>
              <a:rPr lang="zh-CN" altLang="en-US" sz="2800" b="1" dirty="0">
                <a:effectLst/>
                <a:latin typeface="Times New Roman" panose="02020603050405020304" charset="0"/>
                <a:sym typeface="Symbol" panose="05050102010706020507" charset="0"/>
              </a:rPr>
              <a:t> 以及 </a:t>
            </a:r>
            <a:r>
              <a:rPr lang="en-US" altLang="zh-CN" sz="2800" b="1" i="1" dirty="0">
                <a:effectLst/>
                <a:latin typeface="Times New Roman" panose="02020603050405020304" charset="0"/>
                <a:sym typeface="Symbol" panose="05050102010706020507" charset="0"/>
              </a:rPr>
              <a:t>I</a:t>
            </a:r>
            <a:r>
              <a:rPr lang="en-US" altLang="zh-CN" b="1" baseline="-25000" dirty="0">
                <a:effectLst/>
                <a:latin typeface="Times New Roman" panose="02020603050405020304" charset="0"/>
                <a:sym typeface="Symbol" panose="05050102010706020507" charset="0"/>
              </a:rPr>
              <a:t>CEO </a:t>
            </a:r>
            <a:r>
              <a:rPr lang="zh-CN" altLang="en-US" sz="2800" b="1" dirty="0">
                <a:effectLst/>
                <a:latin typeface="Times New Roman" panose="02020603050405020304" charset="0"/>
                <a:sym typeface="Symbol" panose="05050102010706020507" charset="0"/>
              </a:rPr>
              <a:t>有关</a:t>
            </a:r>
            <a:r>
              <a:rPr lang="zh-CN" altLang="en-US" sz="2800" b="1" dirty="0">
                <a:effectLst/>
                <a:latin typeface="宋体" panose="02010600030101010101" pitchFamily="2" charset="-122"/>
                <a:sym typeface="Symbol" panose="05050102010706020507" charset="0"/>
              </a:rPr>
              <a:t>，而这三个参数随温度而变化</a:t>
            </a:r>
            <a:r>
              <a:rPr lang="zh-CN" altLang="en-US" sz="2800" b="1" dirty="0">
                <a:solidFill>
                  <a:schemeClr val="tx1"/>
                </a:solidFill>
                <a:effectLst/>
                <a:latin typeface="宋体" panose="02010600030101010101" pitchFamily="2" charset="-122"/>
                <a:sym typeface="Symbol" panose="05050102010706020507" charset="0"/>
              </a:rPr>
              <a:t>。</a:t>
            </a:r>
          </a:p>
        </p:txBody>
      </p:sp>
      <p:sp>
        <p:nvSpPr>
          <p:cNvPr id="97286" name="Line 6"/>
          <p:cNvSpPr>
            <a:spLocks noChangeShapeType="1"/>
          </p:cNvSpPr>
          <p:nvPr/>
        </p:nvSpPr>
        <p:spPr bwMode="auto">
          <a:xfrm flipV="1">
            <a:off x="1849120" y="3222625"/>
            <a:ext cx="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arrow" w="sm" len="med"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zh-CN" altLang="en-US"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7287" name="Line 7"/>
          <p:cNvSpPr>
            <a:spLocks noChangeShapeType="1"/>
          </p:cNvSpPr>
          <p:nvPr/>
        </p:nvSpPr>
        <p:spPr bwMode="auto">
          <a:xfrm flipV="1">
            <a:off x="5972810" y="3200400"/>
            <a:ext cx="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arrow" w="sm" len="med"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zh-CN" altLang="en-US"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7288" name="Line 8"/>
          <p:cNvSpPr>
            <a:spLocks noChangeShapeType="1"/>
          </p:cNvSpPr>
          <p:nvPr/>
        </p:nvSpPr>
        <p:spPr bwMode="auto">
          <a:xfrm>
            <a:off x="4114800" y="3079750"/>
            <a:ext cx="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arrow" w="sm" len="med"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zh-CN" altLang="en-US"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7289" name="Line 9"/>
          <p:cNvSpPr>
            <a:spLocks noChangeShapeType="1"/>
          </p:cNvSpPr>
          <p:nvPr/>
        </p:nvSpPr>
        <p:spPr bwMode="auto">
          <a:xfrm flipV="1">
            <a:off x="6915785" y="3200400"/>
            <a:ext cx="0" cy="5016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arrow" w="sm" len="med"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zh-CN" altLang="en-US"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7290" name="Line 10"/>
          <p:cNvSpPr>
            <a:spLocks noChangeShapeType="1"/>
          </p:cNvSpPr>
          <p:nvPr/>
        </p:nvSpPr>
        <p:spPr bwMode="auto">
          <a:xfrm flipH="1" flipV="1">
            <a:off x="1629410" y="2246630"/>
            <a:ext cx="0" cy="5016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arrow" w="sm" len="med"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zh-CN" altLang="en-US"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7291" name="Rectangle 11"/>
          <p:cNvSpPr>
            <a:spLocks noChangeArrowheads="1"/>
          </p:cNvSpPr>
          <p:nvPr/>
        </p:nvSpPr>
        <p:spPr bwMode="auto">
          <a:xfrm>
            <a:off x="838200" y="1720850"/>
            <a:ext cx="4953000" cy="609600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endParaRPr lang="zh-CN" altLang="en-US"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7292" name="Rectangle 12"/>
          <p:cNvSpPr>
            <a:spLocks noChangeArrowheads="1"/>
          </p:cNvSpPr>
          <p:nvPr/>
        </p:nvSpPr>
        <p:spPr bwMode="auto">
          <a:xfrm>
            <a:off x="609600" y="5257800"/>
            <a:ext cx="8534400" cy="1600200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endParaRPr lang="zh-CN" altLang="en-US"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7293" name="Rectangle 13"/>
          <p:cNvSpPr>
            <a:spLocks noChangeArrowheads="1"/>
          </p:cNvSpPr>
          <p:nvPr/>
        </p:nvSpPr>
        <p:spPr bwMode="auto">
          <a:xfrm>
            <a:off x="609600" y="5119688"/>
            <a:ext cx="8412163" cy="519112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>
                <a:solidFill>
                  <a:srgbClr val="CC0000"/>
                </a:solidFill>
                <a:effectLst/>
                <a:latin typeface="宋体" panose="02010600030101010101" pitchFamily="2" charset="-122"/>
              </a:rPr>
              <a:t>温度升高时，</a:t>
            </a:r>
            <a:r>
              <a:rPr lang="zh-CN" altLang="en-US" sz="2800" b="1">
                <a:solidFill>
                  <a:srgbClr val="CC0000"/>
                </a:solidFill>
                <a:effectLst/>
                <a:latin typeface="Times New Roman" panose="02020603050405020304" charset="0"/>
                <a:sym typeface="Symbol" panose="05050102010706020507" charset="0"/>
              </a:rPr>
              <a:t> </a:t>
            </a:r>
            <a:r>
              <a:rPr lang="en-US" altLang="zh-CN" sz="2800" b="1" i="1">
                <a:solidFill>
                  <a:srgbClr val="CC0000"/>
                </a:solidFill>
                <a:effectLst/>
                <a:latin typeface="Times New Roman" panose="02020603050405020304" charset="0"/>
                <a:sym typeface="Symbol" panose="05050102010706020507" charset="0"/>
              </a:rPr>
              <a:t>I</a:t>
            </a:r>
            <a:r>
              <a:rPr lang="en-US" altLang="zh-CN" b="1" baseline="-25000">
                <a:solidFill>
                  <a:srgbClr val="CC0000"/>
                </a:solidFill>
                <a:effectLst/>
                <a:latin typeface="Times New Roman" panose="02020603050405020304" charset="0"/>
                <a:sym typeface="Symbol" panose="05050102010706020507" charset="0"/>
              </a:rPr>
              <a:t>C</a:t>
            </a:r>
            <a:r>
              <a:rPr lang="zh-CN" altLang="en-US" sz="2800" b="1">
                <a:solidFill>
                  <a:srgbClr val="CC0000"/>
                </a:solidFill>
                <a:effectLst/>
                <a:latin typeface="宋体" panose="02010600030101010101" pitchFamily="2" charset="-122"/>
              </a:rPr>
              <a:t>将增加，使</a:t>
            </a:r>
            <a:r>
              <a:rPr lang="en-US" altLang="zh-CN" sz="2800" b="1" i="1">
                <a:solidFill>
                  <a:srgbClr val="CC0000"/>
                </a:solidFill>
                <a:effectLst/>
                <a:latin typeface="Times New Roman" panose="02020603050405020304" charset="0"/>
              </a:rPr>
              <a:t>Q</a:t>
            </a:r>
            <a:r>
              <a:rPr lang="zh-CN" altLang="en-US" sz="2800" b="1">
                <a:solidFill>
                  <a:srgbClr val="CC0000"/>
                </a:solidFill>
                <a:effectLst/>
                <a:latin typeface="宋体" panose="02010600030101010101" pitchFamily="2" charset="-122"/>
              </a:rPr>
              <a:t>点沿负载线上移。</a:t>
            </a:r>
          </a:p>
        </p:txBody>
      </p:sp>
      <p:graphicFrame>
        <p:nvGraphicFramePr>
          <p:cNvPr id="3" name="对象 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1" r:id="rId5" imgW="914400" imgH="215900" progId="Equation.KSEE3">
                  <p:embed/>
                </p:oleObj>
              </mc:Choice>
              <mc:Fallback>
                <p:oleObj r:id="rId5" imgW="914400" imgH="215900" progId="Equation.KSEE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3115412" y="3649851"/>
            <a:ext cx="2872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baseline="-25000" dirty="0">
                <a:latin typeface="Times New Roman" panose="02020603050405020304" charset="0"/>
              </a:rPr>
              <a:t>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0030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7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97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97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97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97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97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97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3" grpId="0" build="p" autoUpdateAnimBg="0"/>
      <p:bldP spid="97284" grpId="0" autoUpdateAnimBg="0"/>
      <p:bldP spid="97293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34" name="Group 34"/>
          <p:cNvGrpSpPr/>
          <p:nvPr/>
        </p:nvGrpSpPr>
        <p:grpSpPr bwMode="auto">
          <a:xfrm>
            <a:off x="914400" y="874713"/>
            <a:ext cx="2895600" cy="2746375"/>
            <a:chOff x="576" y="551"/>
            <a:chExt cx="1824" cy="1730"/>
          </a:xfrm>
        </p:grpSpPr>
        <p:sp>
          <p:nvSpPr>
            <p:cNvPr id="98307" name="Freeform 3"/>
            <p:cNvSpPr/>
            <p:nvPr/>
          </p:nvSpPr>
          <p:spPr bwMode="auto">
            <a:xfrm>
              <a:off x="576" y="2026"/>
              <a:ext cx="1824" cy="230"/>
            </a:xfrm>
            <a:custGeom>
              <a:avLst/>
              <a:gdLst/>
              <a:ahLst/>
              <a:cxnLst>
                <a:cxn ang="0">
                  <a:pos x="19" y="131"/>
                </a:cxn>
                <a:cxn ang="0">
                  <a:pos x="69" y="95"/>
                </a:cxn>
                <a:cxn ang="0">
                  <a:pos x="431" y="24"/>
                </a:cxn>
                <a:cxn ang="0">
                  <a:pos x="2387" y="0"/>
                </a:cxn>
              </a:cxnLst>
              <a:rect l="0" t="0" r="r" b="b"/>
              <a:pathLst>
                <a:path w="2387" h="131">
                  <a:moveTo>
                    <a:pt x="19" y="131"/>
                  </a:moveTo>
                  <a:cubicBezTo>
                    <a:pt x="27" y="125"/>
                    <a:pt x="0" y="113"/>
                    <a:pt x="69" y="95"/>
                  </a:cubicBezTo>
                  <a:cubicBezTo>
                    <a:pt x="138" y="77"/>
                    <a:pt x="45" y="40"/>
                    <a:pt x="431" y="24"/>
                  </a:cubicBezTo>
                  <a:cubicBezTo>
                    <a:pt x="817" y="8"/>
                    <a:pt x="1980" y="5"/>
                    <a:pt x="2387" y="0"/>
                  </a:cubicBezTo>
                </a:path>
              </a:pathLst>
            </a:custGeom>
            <a:noFill/>
            <a:ln w="38100" cap="flat" cmpd="sng">
              <a:solidFill>
                <a:srgbClr val="2E1FE9"/>
              </a:solidFill>
              <a:prstDash val="dash"/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8308" name="Freeform 4"/>
            <p:cNvSpPr/>
            <p:nvPr/>
          </p:nvSpPr>
          <p:spPr bwMode="auto">
            <a:xfrm>
              <a:off x="590" y="1728"/>
              <a:ext cx="1762" cy="495"/>
            </a:xfrm>
            <a:custGeom>
              <a:avLst/>
              <a:gdLst/>
              <a:ahLst/>
              <a:cxnLst>
                <a:cxn ang="0">
                  <a:pos x="0" y="504"/>
                </a:cxn>
                <a:cxn ang="0">
                  <a:pos x="15" y="314"/>
                </a:cxn>
                <a:cxn ang="0">
                  <a:pos x="52" y="276"/>
                </a:cxn>
                <a:cxn ang="0">
                  <a:pos x="172" y="156"/>
                </a:cxn>
                <a:cxn ang="0">
                  <a:pos x="340" y="72"/>
                </a:cxn>
                <a:cxn ang="0">
                  <a:pos x="748" y="48"/>
                </a:cxn>
                <a:cxn ang="0">
                  <a:pos x="2308" y="0"/>
                </a:cxn>
              </a:cxnLst>
              <a:rect l="0" t="0" r="r" b="b"/>
              <a:pathLst>
                <a:path w="2308" h="504">
                  <a:moveTo>
                    <a:pt x="0" y="504"/>
                  </a:moveTo>
                  <a:cubicBezTo>
                    <a:pt x="3" y="472"/>
                    <a:pt x="6" y="352"/>
                    <a:pt x="15" y="314"/>
                  </a:cubicBezTo>
                  <a:cubicBezTo>
                    <a:pt x="24" y="276"/>
                    <a:pt x="26" y="302"/>
                    <a:pt x="52" y="276"/>
                  </a:cubicBezTo>
                  <a:cubicBezTo>
                    <a:pt x="78" y="250"/>
                    <a:pt x="124" y="190"/>
                    <a:pt x="172" y="156"/>
                  </a:cubicBezTo>
                  <a:cubicBezTo>
                    <a:pt x="220" y="122"/>
                    <a:pt x="244" y="90"/>
                    <a:pt x="340" y="72"/>
                  </a:cubicBezTo>
                  <a:cubicBezTo>
                    <a:pt x="436" y="54"/>
                    <a:pt x="420" y="60"/>
                    <a:pt x="748" y="48"/>
                  </a:cubicBezTo>
                  <a:cubicBezTo>
                    <a:pt x="1076" y="36"/>
                    <a:pt x="1983" y="10"/>
                    <a:pt x="2308" y="0"/>
                  </a:cubicBezTo>
                </a:path>
              </a:pathLst>
            </a:custGeom>
            <a:noFill/>
            <a:ln w="38100" cap="flat" cmpd="sng">
              <a:solidFill>
                <a:srgbClr val="2E1FE9"/>
              </a:solidFill>
              <a:prstDash val="dash"/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8309" name="Freeform 5"/>
            <p:cNvSpPr/>
            <p:nvPr/>
          </p:nvSpPr>
          <p:spPr bwMode="auto">
            <a:xfrm>
              <a:off x="588" y="1440"/>
              <a:ext cx="1764" cy="841"/>
            </a:xfrm>
            <a:custGeom>
              <a:avLst/>
              <a:gdLst/>
              <a:ahLst/>
              <a:cxnLst>
                <a:cxn ang="0">
                  <a:pos x="0" y="948"/>
                </a:cxn>
                <a:cxn ang="0">
                  <a:pos x="55" y="408"/>
                </a:cxn>
                <a:cxn ang="0">
                  <a:pos x="211" y="156"/>
                </a:cxn>
                <a:cxn ang="0">
                  <a:pos x="413" y="69"/>
                </a:cxn>
                <a:cxn ang="0">
                  <a:pos x="1207" y="12"/>
                </a:cxn>
                <a:cxn ang="0">
                  <a:pos x="2299" y="0"/>
                </a:cxn>
              </a:cxnLst>
              <a:rect l="0" t="0" r="r" b="b"/>
              <a:pathLst>
                <a:path w="2299" h="948">
                  <a:moveTo>
                    <a:pt x="0" y="948"/>
                  </a:moveTo>
                  <a:cubicBezTo>
                    <a:pt x="9" y="858"/>
                    <a:pt x="20" y="540"/>
                    <a:pt x="55" y="408"/>
                  </a:cubicBezTo>
                  <a:cubicBezTo>
                    <a:pt x="90" y="276"/>
                    <a:pt x="151" y="212"/>
                    <a:pt x="211" y="156"/>
                  </a:cubicBezTo>
                  <a:cubicBezTo>
                    <a:pt x="271" y="100"/>
                    <a:pt x="247" y="93"/>
                    <a:pt x="413" y="69"/>
                  </a:cubicBezTo>
                  <a:cubicBezTo>
                    <a:pt x="579" y="45"/>
                    <a:pt x="893" y="23"/>
                    <a:pt x="1207" y="12"/>
                  </a:cubicBezTo>
                  <a:cubicBezTo>
                    <a:pt x="1521" y="1"/>
                    <a:pt x="2072" y="2"/>
                    <a:pt x="2299" y="0"/>
                  </a:cubicBezTo>
                </a:path>
              </a:pathLst>
            </a:custGeom>
            <a:noFill/>
            <a:ln w="38100" cap="flat" cmpd="sng">
              <a:solidFill>
                <a:srgbClr val="2E1FE9"/>
              </a:solidFill>
              <a:prstDash val="dash"/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8310" name="Freeform 6"/>
            <p:cNvSpPr/>
            <p:nvPr/>
          </p:nvSpPr>
          <p:spPr bwMode="auto">
            <a:xfrm>
              <a:off x="590" y="1152"/>
              <a:ext cx="1714" cy="1103"/>
            </a:xfrm>
            <a:custGeom>
              <a:avLst/>
              <a:gdLst/>
              <a:ahLst/>
              <a:cxnLst>
                <a:cxn ang="0">
                  <a:pos x="0" y="1380"/>
                </a:cxn>
                <a:cxn ang="0">
                  <a:pos x="73" y="525"/>
                </a:cxn>
                <a:cxn ang="0">
                  <a:pos x="155" y="157"/>
                </a:cxn>
                <a:cxn ang="0">
                  <a:pos x="483" y="50"/>
                </a:cxn>
                <a:cxn ang="0">
                  <a:pos x="2260" y="0"/>
                </a:cxn>
              </a:cxnLst>
              <a:rect l="0" t="0" r="r" b="b"/>
              <a:pathLst>
                <a:path w="2260" h="1380">
                  <a:moveTo>
                    <a:pt x="0" y="1380"/>
                  </a:moveTo>
                  <a:cubicBezTo>
                    <a:pt x="12" y="1237"/>
                    <a:pt x="48" y="729"/>
                    <a:pt x="73" y="525"/>
                  </a:cubicBezTo>
                  <a:cubicBezTo>
                    <a:pt x="99" y="321"/>
                    <a:pt x="86" y="236"/>
                    <a:pt x="155" y="157"/>
                  </a:cubicBezTo>
                  <a:cubicBezTo>
                    <a:pt x="223" y="77"/>
                    <a:pt x="132" y="76"/>
                    <a:pt x="483" y="50"/>
                  </a:cubicBezTo>
                  <a:cubicBezTo>
                    <a:pt x="834" y="24"/>
                    <a:pt x="1890" y="10"/>
                    <a:pt x="2260" y="0"/>
                  </a:cubicBezTo>
                </a:path>
              </a:pathLst>
            </a:custGeom>
            <a:noFill/>
            <a:ln w="38100" cap="flat" cmpd="sng">
              <a:solidFill>
                <a:srgbClr val="2E1FE9"/>
              </a:solidFill>
              <a:prstDash val="dash"/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8311" name="Freeform 7"/>
            <p:cNvSpPr/>
            <p:nvPr/>
          </p:nvSpPr>
          <p:spPr bwMode="auto">
            <a:xfrm>
              <a:off x="590" y="864"/>
              <a:ext cx="1714" cy="1391"/>
            </a:xfrm>
            <a:custGeom>
              <a:avLst/>
              <a:gdLst/>
              <a:ahLst/>
              <a:cxnLst>
                <a:cxn ang="0">
                  <a:pos x="0" y="1788"/>
                </a:cxn>
                <a:cxn ang="0">
                  <a:pos x="89" y="754"/>
                </a:cxn>
                <a:cxn ang="0">
                  <a:pos x="112" y="312"/>
                </a:cxn>
                <a:cxn ang="0">
                  <a:pos x="209" y="125"/>
                </a:cxn>
                <a:cxn ang="0">
                  <a:pos x="640" y="36"/>
                </a:cxn>
                <a:cxn ang="0">
                  <a:pos x="2224" y="0"/>
                </a:cxn>
              </a:cxnLst>
              <a:rect l="0" t="0" r="r" b="b"/>
              <a:pathLst>
                <a:path w="2224" h="1788">
                  <a:moveTo>
                    <a:pt x="0" y="1788"/>
                  </a:moveTo>
                  <a:cubicBezTo>
                    <a:pt x="15" y="1616"/>
                    <a:pt x="70" y="1000"/>
                    <a:pt x="89" y="754"/>
                  </a:cubicBezTo>
                  <a:cubicBezTo>
                    <a:pt x="108" y="508"/>
                    <a:pt x="92" y="417"/>
                    <a:pt x="112" y="312"/>
                  </a:cubicBezTo>
                  <a:cubicBezTo>
                    <a:pt x="132" y="207"/>
                    <a:pt x="121" y="171"/>
                    <a:pt x="209" y="125"/>
                  </a:cubicBezTo>
                  <a:cubicBezTo>
                    <a:pt x="297" y="79"/>
                    <a:pt x="304" y="57"/>
                    <a:pt x="640" y="36"/>
                  </a:cubicBezTo>
                  <a:cubicBezTo>
                    <a:pt x="976" y="15"/>
                    <a:pt x="1894" y="8"/>
                    <a:pt x="2224" y="0"/>
                  </a:cubicBezTo>
                </a:path>
              </a:pathLst>
            </a:custGeom>
            <a:noFill/>
            <a:ln w="38100" cap="flat" cmpd="sng">
              <a:solidFill>
                <a:srgbClr val="2E1FE9"/>
              </a:solidFill>
              <a:prstDash val="dash"/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8312" name="Freeform 8"/>
            <p:cNvSpPr/>
            <p:nvPr/>
          </p:nvSpPr>
          <p:spPr bwMode="auto">
            <a:xfrm>
              <a:off x="590" y="551"/>
              <a:ext cx="1706" cy="1705"/>
            </a:xfrm>
            <a:custGeom>
              <a:avLst/>
              <a:gdLst/>
              <a:ahLst/>
              <a:cxnLst>
                <a:cxn ang="0">
                  <a:pos x="0" y="2377"/>
                </a:cxn>
                <a:cxn ang="0">
                  <a:pos x="93" y="1248"/>
                </a:cxn>
                <a:cxn ang="0">
                  <a:pos x="186" y="369"/>
                </a:cxn>
                <a:cxn ang="0">
                  <a:pos x="532" y="61"/>
                </a:cxn>
                <a:cxn ang="0">
                  <a:pos x="2212" y="1"/>
                </a:cxn>
              </a:cxnLst>
              <a:rect l="0" t="0" r="r" b="b"/>
              <a:pathLst>
                <a:path w="2212" h="2377">
                  <a:moveTo>
                    <a:pt x="0" y="2377"/>
                  </a:moveTo>
                  <a:cubicBezTo>
                    <a:pt x="15" y="2189"/>
                    <a:pt x="62" y="1583"/>
                    <a:pt x="93" y="1248"/>
                  </a:cubicBezTo>
                  <a:cubicBezTo>
                    <a:pt x="124" y="914"/>
                    <a:pt x="113" y="567"/>
                    <a:pt x="186" y="369"/>
                  </a:cubicBezTo>
                  <a:cubicBezTo>
                    <a:pt x="259" y="171"/>
                    <a:pt x="194" y="122"/>
                    <a:pt x="532" y="61"/>
                  </a:cubicBezTo>
                  <a:cubicBezTo>
                    <a:pt x="870" y="0"/>
                    <a:pt x="1862" y="13"/>
                    <a:pt x="2212" y="1"/>
                  </a:cubicBezTo>
                </a:path>
              </a:pathLst>
            </a:custGeom>
            <a:noFill/>
            <a:ln w="38100" cap="flat" cmpd="sng">
              <a:solidFill>
                <a:srgbClr val="2E1FE9"/>
              </a:solidFill>
              <a:prstDash val="dash"/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4035" name="Text Box 10"/>
          <p:cNvSpPr txBox="1">
            <a:spLocks noChangeArrowheads="1"/>
          </p:cNvSpPr>
          <p:nvPr/>
        </p:nvSpPr>
        <p:spPr bwMode="auto">
          <a:xfrm>
            <a:off x="1014413" y="304800"/>
            <a:ext cx="2082800" cy="519113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>
                <a:effectLst/>
                <a:ea typeface="楷体_GB2312" charset="0"/>
                <a:cs typeface="楷体_GB2312" charset="0"/>
              </a:rPr>
              <a:t>i</a:t>
            </a:r>
            <a:r>
              <a:rPr lang="en-US" altLang="zh-CN" sz="2800" b="1" baseline="-25000">
                <a:effectLst/>
                <a:ea typeface="楷体_GB2312" charset="0"/>
                <a:cs typeface="楷体_GB2312" charset="0"/>
              </a:rPr>
              <a:t>C</a:t>
            </a:r>
            <a:endParaRPr lang="en-US" altLang="zh-CN" sz="2800" b="1">
              <a:effectLst/>
              <a:ea typeface="楷体_GB2312" charset="0"/>
              <a:cs typeface="楷体_GB2312" charset="0"/>
            </a:endParaRPr>
          </a:p>
        </p:txBody>
      </p:sp>
      <p:sp>
        <p:nvSpPr>
          <p:cNvPr id="44036" name="Text Box 11"/>
          <p:cNvSpPr txBox="1">
            <a:spLocks noChangeArrowheads="1"/>
          </p:cNvSpPr>
          <p:nvPr/>
        </p:nvSpPr>
        <p:spPr bwMode="auto">
          <a:xfrm>
            <a:off x="3757613" y="3551238"/>
            <a:ext cx="714375" cy="519112"/>
          </a:xfrm>
          <a:prstGeom prst="rect">
            <a:avLst/>
          </a:prstGeom>
          <a:noFill/>
          <a:ln>
            <a:noFill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 b="1" i="1">
                <a:effectLst/>
                <a:ea typeface="楷体_GB2312" charset="0"/>
                <a:cs typeface="楷体_GB2312" charset="0"/>
              </a:rPr>
              <a:t>u</a:t>
            </a:r>
            <a:r>
              <a:rPr lang="en-US" altLang="zh-CN" sz="2800" b="1" baseline="-25000">
                <a:effectLst/>
                <a:ea typeface="楷体_GB2312" charset="0"/>
                <a:cs typeface="楷体_GB2312" charset="0"/>
              </a:rPr>
              <a:t>CE</a:t>
            </a:r>
            <a:endParaRPr lang="en-US" altLang="zh-CN" sz="2800" b="1">
              <a:effectLst/>
              <a:ea typeface="楷体_GB2312" charset="0"/>
              <a:cs typeface="楷体_GB2312" charset="0"/>
            </a:endParaRPr>
          </a:p>
        </p:txBody>
      </p:sp>
      <p:sp>
        <p:nvSpPr>
          <p:cNvPr id="98316" name="Line 12"/>
          <p:cNvSpPr>
            <a:spLocks noChangeShapeType="1"/>
          </p:cNvSpPr>
          <p:nvPr/>
        </p:nvSpPr>
        <p:spPr bwMode="auto">
          <a:xfrm>
            <a:off x="914400" y="3597275"/>
            <a:ext cx="3505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zh-CN" altLang="en-US"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8317" name="Line 13"/>
          <p:cNvSpPr>
            <a:spLocks noChangeShapeType="1"/>
          </p:cNvSpPr>
          <p:nvPr/>
        </p:nvSpPr>
        <p:spPr bwMode="auto">
          <a:xfrm flipV="1">
            <a:off x="914400" y="457200"/>
            <a:ext cx="0" cy="3124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zh-CN" altLang="en-US"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8318" name="Freeform 14"/>
          <p:cNvSpPr/>
          <p:nvPr/>
        </p:nvSpPr>
        <p:spPr bwMode="auto">
          <a:xfrm>
            <a:off x="923925" y="3444875"/>
            <a:ext cx="2962275" cy="98425"/>
          </a:xfrm>
          <a:custGeom>
            <a:avLst/>
            <a:gdLst/>
            <a:ahLst/>
            <a:cxnLst>
              <a:cxn ang="0">
                <a:pos x="19" y="131"/>
              </a:cxn>
              <a:cxn ang="0">
                <a:pos x="69" y="95"/>
              </a:cxn>
              <a:cxn ang="0">
                <a:pos x="431" y="24"/>
              </a:cxn>
              <a:cxn ang="0">
                <a:pos x="2387" y="0"/>
              </a:cxn>
            </a:cxnLst>
            <a:rect l="0" t="0" r="r" b="b"/>
            <a:pathLst>
              <a:path w="2387" h="131">
                <a:moveTo>
                  <a:pt x="19" y="131"/>
                </a:moveTo>
                <a:cubicBezTo>
                  <a:pt x="27" y="125"/>
                  <a:pt x="0" y="113"/>
                  <a:pt x="69" y="95"/>
                </a:cubicBezTo>
                <a:cubicBezTo>
                  <a:pt x="138" y="77"/>
                  <a:pt x="45" y="40"/>
                  <a:pt x="431" y="24"/>
                </a:cubicBezTo>
                <a:cubicBezTo>
                  <a:pt x="817" y="8"/>
                  <a:pt x="1980" y="5"/>
                  <a:pt x="2387" y="0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sm" len="sm"/>
            <a:tailEnd type="none" w="med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zh-CN" altLang="en-US"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8319" name="Freeform 15"/>
          <p:cNvSpPr/>
          <p:nvPr/>
        </p:nvSpPr>
        <p:spPr bwMode="auto">
          <a:xfrm>
            <a:off x="914400" y="3063875"/>
            <a:ext cx="2971800" cy="457200"/>
          </a:xfrm>
          <a:custGeom>
            <a:avLst/>
            <a:gdLst/>
            <a:ahLst/>
            <a:cxnLst>
              <a:cxn ang="0">
                <a:pos x="0" y="504"/>
              </a:cxn>
              <a:cxn ang="0">
                <a:pos x="15" y="314"/>
              </a:cxn>
              <a:cxn ang="0">
                <a:pos x="52" y="276"/>
              </a:cxn>
              <a:cxn ang="0">
                <a:pos x="172" y="156"/>
              </a:cxn>
              <a:cxn ang="0">
                <a:pos x="340" y="72"/>
              </a:cxn>
              <a:cxn ang="0">
                <a:pos x="748" y="48"/>
              </a:cxn>
              <a:cxn ang="0">
                <a:pos x="2308" y="0"/>
              </a:cxn>
            </a:cxnLst>
            <a:rect l="0" t="0" r="r" b="b"/>
            <a:pathLst>
              <a:path w="2308" h="504">
                <a:moveTo>
                  <a:pt x="0" y="504"/>
                </a:moveTo>
                <a:cubicBezTo>
                  <a:pt x="3" y="472"/>
                  <a:pt x="6" y="352"/>
                  <a:pt x="15" y="314"/>
                </a:cubicBezTo>
                <a:cubicBezTo>
                  <a:pt x="24" y="276"/>
                  <a:pt x="26" y="302"/>
                  <a:pt x="52" y="276"/>
                </a:cubicBezTo>
                <a:cubicBezTo>
                  <a:pt x="78" y="250"/>
                  <a:pt x="124" y="190"/>
                  <a:pt x="172" y="156"/>
                </a:cubicBezTo>
                <a:cubicBezTo>
                  <a:pt x="220" y="122"/>
                  <a:pt x="244" y="90"/>
                  <a:pt x="340" y="72"/>
                </a:cubicBezTo>
                <a:cubicBezTo>
                  <a:pt x="436" y="54"/>
                  <a:pt x="420" y="60"/>
                  <a:pt x="748" y="48"/>
                </a:cubicBezTo>
                <a:cubicBezTo>
                  <a:pt x="1076" y="36"/>
                  <a:pt x="1983" y="10"/>
                  <a:pt x="2308" y="0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sm" len="sm"/>
            <a:tailEnd type="none" w="med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zh-CN" altLang="en-US"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8320" name="Freeform 16"/>
          <p:cNvSpPr/>
          <p:nvPr/>
        </p:nvSpPr>
        <p:spPr bwMode="auto">
          <a:xfrm>
            <a:off x="942975" y="2606675"/>
            <a:ext cx="2943225" cy="938213"/>
          </a:xfrm>
          <a:custGeom>
            <a:avLst/>
            <a:gdLst/>
            <a:ahLst/>
            <a:cxnLst>
              <a:cxn ang="0">
                <a:pos x="0" y="948"/>
              </a:cxn>
              <a:cxn ang="0">
                <a:pos x="55" y="408"/>
              </a:cxn>
              <a:cxn ang="0">
                <a:pos x="211" y="156"/>
              </a:cxn>
              <a:cxn ang="0">
                <a:pos x="413" y="69"/>
              </a:cxn>
              <a:cxn ang="0">
                <a:pos x="1207" y="12"/>
              </a:cxn>
              <a:cxn ang="0">
                <a:pos x="2299" y="0"/>
              </a:cxn>
            </a:cxnLst>
            <a:rect l="0" t="0" r="r" b="b"/>
            <a:pathLst>
              <a:path w="2299" h="948">
                <a:moveTo>
                  <a:pt x="0" y="948"/>
                </a:moveTo>
                <a:cubicBezTo>
                  <a:pt x="9" y="858"/>
                  <a:pt x="20" y="540"/>
                  <a:pt x="55" y="408"/>
                </a:cubicBezTo>
                <a:cubicBezTo>
                  <a:pt x="90" y="276"/>
                  <a:pt x="151" y="212"/>
                  <a:pt x="211" y="156"/>
                </a:cubicBezTo>
                <a:cubicBezTo>
                  <a:pt x="271" y="100"/>
                  <a:pt x="247" y="93"/>
                  <a:pt x="413" y="69"/>
                </a:cubicBezTo>
                <a:cubicBezTo>
                  <a:pt x="579" y="45"/>
                  <a:pt x="893" y="23"/>
                  <a:pt x="1207" y="12"/>
                </a:cubicBezTo>
                <a:cubicBezTo>
                  <a:pt x="1521" y="1"/>
                  <a:pt x="2072" y="2"/>
                  <a:pt x="2299" y="0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sm" len="sm"/>
            <a:tailEnd type="none" w="med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zh-CN" altLang="en-US"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8321" name="Freeform 17"/>
          <p:cNvSpPr/>
          <p:nvPr/>
        </p:nvSpPr>
        <p:spPr bwMode="auto">
          <a:xfrm>
            <a:off x="944563" y="2149475"/>
            <a:ext cx="2865437" cy="1362075"/>
          </a:xfrm>
          <a:custGeom>
            <a:avLst/>
            <a:gdLst/>
            <a:ahLst/>
            <a:cxnLst>
              <a:cxn ang="0">
                <a:pos x="0" y="1380"/>
              </a:cxn>
              <a:cxn ang="0">
                <a:pos x="73" y="525"/>
              </a:cxn>
              <a:cxn ang="0">
                <a:pos x="155" y="157"/>
              </a:cxn>
              <a:cxn ang="0">
                <a:pos x="483" y="50"/>
              </a:cxn>
              <a:cxn ang="0">
                <a:pos x="2260" y="0"/>
              </a:cxn>
            </a:cxnLst>
            <a:rect l="0" t="0" r="r" b="b"/>
            <a:pathLst>
              <a:path w="2260" h="1380">
                <a:moveTo>
                  <a:pt x="0" y="1380"/>
                </a:moveTo>
                <a:cubicBezTo>
                  <a:pt x="12" y="1237"/>
                  <a:pt x="48" y="729"/>
                  <a:pt x="73" y="525"/>
                </a:cubicBezTo>
                <a:cubicBezTo>
                  <a:pt x="99" y="321"/>
                  <a:pt x="86" y="236"/>
                  <a:pt x="155" y="157"/>
                </a:cubicBezTo>
                <a:cubicBezTo>
                  <a:pt x="223" y="77"/>
                  <a:pt x="132" y="76"/>
                  <a:pt x="483" y="50"/>
                </a:cubicBezTo>
                <a:cubicBezTo>
                  <a:pt x="834" y="24"/>
                  <a:pt x="1890" y="10"/>
                  <a:pt x="2260" y="0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sm" len="sm"/>
            <a:tailEnd type="none" w="med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zh-CN" altLang="en-US"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8322" name="Freeform 18"/>
          <p:cNvSpPr/>
          <p:nvPr/>
        </p:nvSpPr>
        <p:spPr bwMode="auto">
          <a:xfrm>
            <a:off x="944563" y="1692275"/>
            <a:ext cx="2865437" cy="1819275"/>
          </a:xfrm>
          <a:custGeom>
            <a:avLst/>
            <a:gdLst/>
            <a:ahLst/>
            <a:cxnLst>
              <a:cxn ang="0">
                <a:pos x="0" y="1788"/>
              </a:cxn>
              <a:cxn ang="0">
                <a:pos x="89" y="754"/>
              </a:cxn>
              <a:cxn ang="0">
                <a:pos x="112" y="312"/>
              </a:cxn>
              <a:cxn ang="0">
                <a:pos x="209" y="125"/>
              </a:cxn>
              <a:cxn ang="0">
                <a:pos x="640" y="36"/>
              </a:cxn>
              <a:cxn ang="0">
                <a:pos x="2224" y="0"/>
              </a:cxn>
            </a:cxnLst>
            <a:rect l="0" t="0" r="r" b="b"/>
            <a:pathLst>
              <a:path w="2224" h="1788">
                <a:moveTo>
                  <a:pt x="0" y="1788"/>
                </a:moveTo>
                <a:cubicBezTo>
                  <a:pt x="15" y="1616"/>
                  <a:pt x="70" y="1000"/>
                  <a:pt x="89" y="754"/>
                </a:cubicBezTo>
                <a:cubicBezTo>
                  <a:pt x="108" y="508"/>
                  <a:pt x="92" y="417"/>
                  <a:pt x="112" y="312"/>
                </a:cubicBezTo>
                <a:cubicBezTo>
                  <a:pt x="132" y="207"/>
                  <a:pt x="121" y="171"/>
                  <a:pt x="209" y="125"/>
                </a:cubicBezTo>
                <a:cubicBezTo>
                  <a:pt x="297" y="79"/>
                  <a:pt x="304" y="57"/>
                  <a:pt x="640" y="36"/>
                </a:cubicBezTo>
                <a:cubicBezTo>
                  <a:pt x="976" y="15"/>
                  <a:pt x="1894" y="8"/>
                  <a:pt x="2224" y="0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sm" len="sm"/>
            <a:tailEnd type="none" w="med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zh-CN" altLang="en-US"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8323" name="Freeform 19"/>
          <p:cNvSpPr/>
          <p:nvPr/>
        </p:nvSpPr>
        <p:spPr bwMode="auto">
          <a:xfrm>
            <a:off x="944563" y="1235075"/>
            <a:ext cx="2865437" cy="2309813"/>
          </a:xfrm>
          <a:custGeom>
            <a:avLst/>
            <a:gdLst/>
            <a:ahLst/>
            <a:cxnLst>
              <a:cxn ang="0">
                <a:pos x="0" y="2377"/>
              </a:cxn>
              <a:cxn ang="0">
                <a:pos x="93" y="1248"/>
              </a:cxn>
              <a:cxn ang="0">
                <a:pos x="186" y="369"/>
              </a:cxn>
              <a:cxn ang="0">
                <a:pos x="532" y="61"/>
              </a:cxn>
              <a:cxn ang="0">
                <a:pos x="2212" y="1"/>
              </a:cxn>
            </a:cxnLst>
            <a:rect l="0" t="0" r="r" b="b"/>
            <a:pathLst>
              <a:path w="2212" h="2377">
                <a:moveTo>
                  <a:pt x="0" y="2377"/>
                </a:moveTo>
                <a:cubicBezTo>
                  <a:pt x="15" y="2189"/>
                  <a:pt x="62" y="1583"/>
                  <a:pt x="93" y="1248"/>
                </a:cubicBezTo>
                <a:cubicBezTo>
                  <a:pt x="124" y="914"/>
                  <a:pt x="113" y="567"/>
                  <a:pt x="186" y="369"/>
                </a:cubicBezTo>
                <a:cubicBezTo>
                  <a:pt x="259" y="171"/>
                  <a:pt x="194" y="122"/>
                  <a:pt x="532" y="61"/>
                </a:cubicBezTo>
                <a:cubicBezTo>
                  <a:pt x="870" y="0"/>
                  <a:pt x="1862" y="13"/>
                  <a:pt x="2212" y="1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sm" len="sm"/>
            <a:tailEnd type="none" w="med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zh-CN" altLang="en-US"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8324" name="Line 20"/>
          <p:cNvSpPr>
            <a:spLocks noChangeShapeType="1"/>
          </p:cNvSpPr>
          <p:nvPr/>
        </p:nvSpPr>
        <p:spPr bwMode="auto">
          <a:xfrm>
            <a:off x="914400" y="1219200"/>
            <a:ext cx="2514600" cy="2362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zh-CN" altLang="en-US"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8325" name="Oval 21"/>
          <p:cNvSpPr>
            <a:spLocks noChangeArrowheads="1"/>
          </p:cNvSpPr>
          <p:nvPr/>
        </p:nvSpPr>
        <p:spPr bwMode="auto">
          <a:xfrm>
            <a:off x="1866900" y="2111375"/>
            <a:ext cx="152400" cy="133350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tx1"/>
            </a:solidFill>
            <a:rou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endParaRPr lang="zh-CN" altLang="en-US"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4047" name="Text Box 22"/>
          <p:cNvSpPr txBox="1">
            <a:spLocks noChangeArrowheads="1"/>
          </p:cNvSpPr>
          <p:nvPr/>
        </p:nvSpPr>
        <p:spPr bwMode="auto">
          <a:xfrm>
            <a:off x="1905000" y="1722438"/>
            <a:ext cx="584200" cy="519112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 b="1" i="1">
                <a:effectLst/>
                <a:ea typeface="楷体_GB2312" charset="0"/>
                <a:cs typeface="楷体_GB2312" charset="0"/>
              </a:rPr>
              <a:t>Q</a:t>
            </a:r>
          </a:p>
        </p:txBody>
      </p:sp>
      <p:sp>
        <p:nvSpPr>
          <p:cNvPr id="98327" name="AutoShape 23"/>
          <p:cNvSpPr>
            <a:spLocks noChangeArrowheads="1"/>
          </p:cNvSpPr>
          <p:nvPr/>
        </p:nvSpPr>
        <p:spPr bwMode="auto">
          <a:xfrm>
            <a:off x="3276600" y="381000"/>
            <a:ext cx="2971800" cy="1054100"/>
          </a:xfrm>
          <a:prstGeom prst="wedgeRoundRectCallout">
            <a:avLst>
              <a:gd name="adj1" fmla="val -55236"/>
              <a:gd name="adj2" fmla="val 85394"/>
              <a:gd name="adj3" fmla="val 16667"/>
            </a:avLst>
          </a:prstGeom>
          <a:solidFill>
            <a:srgbClr val="FFFFCC"/>
          </a:solidFill>
          <a:ln w="38100">
            <a:solidFill>
              <a:srgbClr val="006600"/>
            </a:solidFill>
            <a:miter lim="800000"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温度升高时，输出特性曲线上移</a:t>
            </a:r>
          </a:p>
        </p:txBody>
      </p:sp>
      <p:grpSp>
        <p:nvGrpSpPr>
          <p:cNvPr id="3" name="Group 24"/>
          <p:cNvGrpSpPr/>
          <p:nvPr/>
        </p:nvGrpSpPr>
        <p:grpSpPr bwMode="auto">
          <a:xfrm>
            <a:off x="1482725" y="1219200"/>
            <a:ext cx="971550" cy="754063"/>
            <a:chOff x="2148" y="2789"/>
            <a:chExt cx="612" cy="475"/>
          </a:xfrm>
        </p:grpSpPr>
        <p:sp>
          <p:nvSpPr>
            <p:cNvPr id="98329" name="Oval 25"/>
            <p:cNvSpPr>
              <a:spLocks noChangeArrowheads="1"/>
            </p:cNvSpPr>
            <p:nvPr/>
          </p:nvSpPr>
          <p:spPr bwMode="auto">
            <a:xfrm>
              <a:off x="2196" y="3168"/>
              <a:ext cx="108" cy="96"/>
            </a:xfrm>
            <a:prstGeom prst="ellipse">
              <a:avLst/>
            </a:prstGeom>
            <a:solidFill>
              <a:srgbClr val="FF0066"/>
            </a:solidFill>
            <a:ln w="38100">
              <a:noFill/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054" name="Text Box 26"/>
            <p:cNvSpPr txBox="1">
              <a:spLocks noChangeArrowheads="1"/>
            </p:cNvSpPr>
            <p:nvPr/>
          </p:nvSpPr>
          <p:spPr bwMode="auto">
            <a:xfrm>
              <a:off x="2148" y="2789"/>
              <a:ext cx="612" cy="327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FF0066"/>
                  </a:solidFill>
                  <a:effectLst/>
                  <a:ea typeface="楷体_GB2312" charset="0"/>
                  <a:cs typeface="楷体_GB2312" charset="0"/>
                </a:rPr>
                <a:t>Q</a:t>
              </a:r>
              <a:r>
                <a:rPr lang="en-US" altLang="zh-CN" sz="2800" b="1">
                  <a:solidFill>
                    <a:srgbClr val="FF0066"/>
                  </a:solidFill>
                  <a:effectLst/>
                  <a:ea typeface="楷体_GB2312" charset="0"/>
                  <a:cs typeface="楷体_GB2312" charset="0"/>
                </a:rPr>
                <a:t>´</a:t>
              </a:r>
              <a:endParaRPr lang="en-US" altLang="zh-CN" sz="2800" b="1">
                <a:solidFill>
                  <a:srgbClr val="99FF99"/>
                </a:solidFill>
                <a:effectLst/>
                <a:ea typeface="楷体_GB2312" charset="0"/>
                <a:cs typeface="楷体_GB2312" charset="0"/>
              </a:endParaRPr>
            </a:p>
          </p:txBody>
        </p:sp>
      </p:grpSp>
      <p:sp>
        <p:nvSpPr>
          <p:cNvPr id="98331" name="Rectangle 27"/>
          <p:cNvSpPr>
            <a:spLocks noChangeArrowheads="1"/>
          </p:cNvSpPr>
          <p:nvPr/>
        </p:nvSpPr>
        <p:spPr bwMode="auto">
          <a:xfrm>
            <a:off x="228600" y="4598516"/>
            <a:ext cx="8610600" cy="1596207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>
                <a:effectLst/>
                <a:latin typeface="宋体" panose="02010600030101010101" pitchFamily="2" charset="-122"/>
              </a:rPr>
              <a:t>  </a:t>
            </a:r>
            <a:r>
              <a:rPr lang="zh-CN" altLang="en-US" sz="2800" b="1" dirty="0">
                <a:effectLst/>
                <a:latin typeface="宋体" panose="02010600030101010101" pitchFamily="2" charset="-122"/>
              </a:rPr>
              <a:t>固定偏置电路的</a:t>
            </a:r>
            <a:r>
              <a:rPr lang="zh-CN" altLang="en-US" sz="2800" b="1" dirty="0" smtClean="0">
                <a:effectLst/>
                <a:latin typeface="宋体" panose="02010600030101010101" pitchFamily="2" charset="-122"/>
              </a:rPr>
              <a:t>工作点</a:t>
            </a:r>
            <a:r>
              <a:rPr lang="en-US" altLang="zh-CN" sz="2800" b="1" i="1" dirty="0" smtClean="0">
                <a:effectLst/>
                <a:latin typeface="Times New Roman" panose="02020603050405020304" charset="0"/>
              </a:rPr>
              <a:t>Q</a:t>
            </a:r>
            <a:r>
              <a:rPr lang="zh-CN" altLang="en-US" sz="2800" b="1" dirty="0">
                <a:effectLst/>
                <a:latin typeface="宋体" panose="02010600030101010101" pitchFamily="2" charset="-122"/>
              </a:rPr>
              <a:t>点是不稳定的，为此需要改进偏置电路。当温度升高使 </a:t>
            </a:r>
            <a:r>
              <a:rPr lang="en-US" altLang="zh-CN" sz="2800" b="1" i="1" dirty="0">
                <a:effectLst/>
                <a:latin typeface="Times New Roman" panose="02020603050405020304" charset="0"/>
              </a:rPr>
              <a:t>I</a:t>
            </a:r>
            <a:r>
              <a:rPr lang="en-US" altLang="zh-CN" sz="2800" b="1" baseline="-25000" dirty="0">
                <a:effectLst/>
                <a:latin typeface="Times New Roman" panose="02020603050405020304" charset="0"/>
              </a:rPr>
              <a:t>C</a:t>
            </a:r>
            <a:r>
              <a:rPr lang="en-US" altLang="zh-CN" sz="2800" b="1" i="1" baseline="-25000" dirty="0">
                <a:effectLst/>
                <a:latin typeface="Times New Roman" panose="02020603050405020304" charset="0"/>
              </a:rPr>
              <a:t> </a:t>
            </a:r>
            <a:r>
              <a:rPr lang="zh-CN" sz="2800" b="1" dirty="0">
                <a:effectLst/>
                <a:latin typeface="宋体" panose="02010600030101010101" pitchFamily="2" charset="-122"/>
              </a:rPr>
              <a:t>增加时，能够自动减少</a:t>
            </a:r>
            <a:r>
              <a:rPr lang="en-US" altLang="zh-CN" sz="2800" b="1" i="1" dirty="0">
                <a:effectLst/>
                <a:latin typeface="Times New Roman" panose="02020603050405020304" charset="0"/>
              </a:rPr>
              <a:t>I</a:t>
            </a:r>
            <a:r>
              <a:rPr lang="en-US" altLang="zh-CN" sz="2800" b="1" baseline="-25000" dirty="0">
                <a:effectLst/>
                <a:latin typeface="Times New Roman" panose="02020603050405020304" charset="0"/>
              </a:rPr>
              <a:t>B</a:t>
            </a:r>
            <a:r>
              <a:rPr lang="zh-CN" altLang="en-US" sz="2800" b="1" dirty="0">
                <a:effectLst/>
                <a:latin typeface="宋体" panose="02010600030101010101" pitchFamily="2" charset="-122"/>
              </a:rPr>
              <a:t>，从而抑制</a:t>
            </a:r>
            <a:r>
              <a:rPr lang="en-US" altLang="zh-CN" sz="2800" b="1" i="1" dirty="0">
                <a:effectLst/>
                <a:latin typeface="Times New Roman" panose="02020603050405020304" charset="0"/>
              </a:rPr>
              <a:t>Q</a:t>
            </a:r>
            <a:r>
              <a:rPr lang="zh-CN" altLang="en-US" sz="2800" b="1" dirty="0">
                <a:effectLst/>
                <a:latin typeface="宋体" panose="02010600030101010101" pitchFamily="2" charset="-122"/>
              </a:rPr>
              <a:t>点的变化，保持</a:t>
            </a:r>
            <a:r>
              <a:rPr lang="en-US" altLang="zh-CN" sz="2800" b="1" i="1" dirty="0">
                <a:effectLst/>
                <a:latin typeface="Times New Roman" panose="02020603050405020304" charset="0"/>
              </a:rPr>
              <a:t>Q</a:t>
            </a:r>
            <a:r>
              <a:rPr lang="zh-CN" altLang="en-US" sz="2800" b="1" dirty="0">
                <a:effectLst/>
                <a:latin typeface="宋体" panose="02010600030101010101" pitchFamily="2" charset="-122"/>
              </a:rPr>
              <a:t>点基本稳定。</a:t>
            </a:r>
          </a:p>
        </p:txBody>
      </p:sp>
      <p:sp>
        <p:nvSpPr>
          <p:cNvPr id="98336" name="Rectangle 32"/>
          <p:cNvSpPr>
            <a:spLocks noChangeArrowheads="1"/>
          </p:cNvSpPr>
          <p:nvPr/>
        </p:nvSpPr>
        <p:spPr bwMode="auto">
          <a:xfrm>
            <a:off x="4572000" y="1447800"/>
            <a:ext cx="4267200" cy="2911475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结论：</a:t>
            </a:r>
            <a:endParaRPr lang="zh-CN" altLang="en-US" sz="2800" b="1" dirty="0">
              <a:solidFill>
                <a:srgbClr val="003399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宋体" panose="02010600030101010101" pitchFamily="2" charset="-122"/>
            </a:endParaRPr>
          </a:p>
          <a:p>
            <a:pPr algn="just">
              <a:lnSpc>
                <a:spcPct val="110000"/>
              </a:lnSpc>
            </a:pPr>
            <a:r>
              <a:rPr lang="zh-CN" altLang="en-US" sz="2800" b="1" dirty="0">
                <a:solidFill>
                  <a:srgbClr val="0033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  </a:t>
            </a:r>
            <a:r>
              <a:rPr lang="zh-CN" altLang="en-US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当温度升高时，</a:t>
            </a:r>
            <a:r>
              <a:rPr lang="zh-CN" altLang="en-US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sym typeface="Symbol" panose="05050102010706020507" charset="0"/>
              </a:rPr>
              <a:t> </a:t>
            </a:r>
            <a:r>
              <a:rPr lang="en-US" altLang="zh-CN" sz="280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sym typeface="Symbol" panose="05050102010706020507" charset="0"/>
              </a:rPr>
              <a:t>I</a:t>
            </a:r>
            <a:r>
              <a:rPr lang="en-US" altLang="zh-CN" sz="2800" b="1" baseline="-25000" dirty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sym typeface="Symbol" panose="05050102010706020507" charset="0"/>
              </a:rPr>
              <a:t>C</a:t>
            </a:r>
            <a:r>
              <a:rPr lang="zh-CN" altLang="en-US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将增加，使</a:t>
            </a:r>
            <a:r>
              <a:rPr lang="en-US" altLang="zh-CN" sz="280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Q</a:t>
            </a:r>
            <a:r>
              <a:rPr lang="zh-CN" altLang="en-US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点沿负载线上移，容易使</a:t>
            </a:r>
            <a:r>
              <a:rPr lang="zh-CN" altLang="en-US" sz="2800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晶体管</a:t>
            </a:r>
            <a:r>
              <a:rPr lang="en-US" altLang="zh-CN" sz="2800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T</a:t>
            </a:r>
            <a:r>
              <a:rPr lang="zh-CN" altLang="en-US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进入饱和区造成饱和失真，甚至引起过热烧坏三极管。</a:t>
            </a:r>
          </a:p>
        </p:txBody>
      </p:sp>
      <p:sp>
        <p:nvSpPr>
          <p:cNvPr id="44052" name="Text Box 33"/>
          <p:cNvSpPr txBox="1">
            <a:spLocks noChangeArrowheads="1"/>
          </p:cNvSpPr>
          <p:nvPr/>
        </p:nvSpPr>
        <p:spPr bwMode="auto">
          <a:xfrm>
            <a:off x="593725" y="3429000"/>
            <a:ext cx="368300" cy="3968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i="1">
                <a:effectLst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2729290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8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8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8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27" grpId="0" animBg="1" autoUpdateAnimBg="0"/>
      <p:bldP spid="98331" grpId="0" autoUpdateAnimBg="0"/>
      <p:bldP spid="98336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533400" y="457200"/>
            <a:ext cx="4876800" cy="609600"/>
          </a:xfr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algn="l" eaLnBrk="1" hangingPunct="1"/>
            <a:r>
              <a:rPr lang="en-US" altLang="zh-CN" sz="3200" b="1" dirty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宋体" panose="02010600030101010101" pitchFamily="2" charset="-122"/>
              </a:rPr>
              <a:t>3</a:t>
            </a:r>
            <a:r>
              <a:rPr lang="en-US" altLang="zh-CN" sz="3200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.4.2   </a:t>
            </a:r>
            <a:r>
              <a:rPr lang="zh-CN" altLang="en-US" sz="3200" b="1" dirty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分压式偏置电路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533400" y="960438"/>
            <a:ext cx="4038600" cy="533400"/>
          </a:xfr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algn="l" eaLnBrk="1" hangingPunct="1"/>
            <a:r>
              <a:rPr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1.  </a:t>
            </a: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稳定</a:t>
            </a:r>
            <a:r>
              <a:rPr lang="en-US" altLang="zh-CN" sz="2800" b="1" i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Q</a:t>
            </a: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点的原理</a:t>
            </a:r>
          </a:p>
        </p:txBody>
      </p:sp>
      <p:graphicFrame>
        <p:nvGraphicFramePr>
          <p:cNvPr id="99332" name="Object 4"/>
          <p:cNvGraphicFramePr>
            <a:graphicFrameLocks noChangeAspect="1"/>
          </p:cNvGraphicFramePr>
          <p:nvPr/>
        </p:nvGraphicFramePr>
        <p:xfrm>
          <a:off x="5181600" y="1047750"/>
          <a:ext cx="312420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8" name="Equation" r:id="rId3" imgW="1498600" imgH="228600" progId="Equation.3">
                  <p:embed/>
                </p:oleObj>
              </mc:Choice>
              <mc:Fallback>
                <p:oleObj name="Equation" r:id="rId3" imgW="1498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1047750"/>
                        <a:ext cx="3124200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33" name="Rectangle 5"/>
          <p:cNvSpPr>
            <a:spLocks noChangeArrowheads="1"/>
          </p:cNvSpPr>
          <p:nvPr/>
        </p:nvSpPr>
        <p:spPr bwMode="auto">
          <a:xfrm>
            <a:off x="4800600" y="4816475"/>
            <a:ext cx="3810000" cy="1203325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>
                <a:solidFill>
                  <a:srgbClr val="FFFFCC"/>
                </a:solidFill>
                <a:effectLst/>
                <a:latin typeface="Times New Roman" panose="02020603050405020304" charset="0"/>
              </a:rPr>
              <a:t>   </a:t>
            </a:r>
            <a:r>
              <a:rPr lang="en-US" altLang="zh-CN" sz="2800" b="1">
                <a:solidFill>
                  <a:schemeClr val="tx1"/>
                </a:solidFill>
                <a:effectLst/>
                <a:latin typeface="Times New Roman" panose="02020603050405020304" charset="0"/>
              </a:rPr>
              <a:t> </a:t>
            </a:r>
            <a:r>
              <a:rPr lang="zh-CN" altLang="en-US" sz="2800" b="1">
                <a:solidFill>
                  <a:schemeClr val="tx1"/>
                </a:solidFill>
                <a:effectLst/>
                <a:latin typeface="Times New Roman" panose="02020603050405020304" charset="0"/>
              </a:rPr>
              <a:t>基极电位基本恒定，不随温度变化。</a:t>
            </a:r>
          </a:p>
        </p:txBody>
      </p:sp>
      <p:graphicFrame>
        <p:nvGraphicFramePr>
          <p:cNvPr id="99334" name="Object 6"/>
          <p:cNvGraphicFramePr>
            <a:graphicFrameLocks noChangeAspect="1"/>
          </p:cNvGraphicFramePr>
          <p:nvPr/>
        </p:nvGraphicFramePr>
        <p:xfrm>
          <a:off x="5199063" y="3005138"/>
          <a:ext cx="1944687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9" name="Equation" r:id="rId5" imgW="889000" imgH="228600" progId="Equation.3">
                  <p:embed/>
                </p:oleObj>
              </mc:Choice>
              <mc:Fallback>
                <p:oleObj name="Equation" r:id="rId5" imgW="889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9063" y="3005138"/>
                        <a:ext cx="1944687" cy="585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5" name="Object 7"/>
          <p:cNvGraphicFramePr>
            <a:graphicFrameLocks noChangeAspect="1"/>
          </p:cNvGraphicFramePr>
          <p:nvPr/>
        </p:nvGraphicFramePr>
        <p:xfrm>
          <a:off x="5181600" y="1709738"/>
          <a:ext cx="3276600" cy="1122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0" name="Equation" r:id="rId7" imgW="1612900" imgH="508000" progId="Equation.3">
                  <p:embed/>
                </p:oleObj>
              </mc:Choice>
              <mc:Fallback>
                <p:oleObj name="Equation" r:id="rId7" imgW="1612900" imgH="508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1709738"/>
                        <a:ext cx="3276600" cy="1122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6" name="Object 8"/>
          <p:cNvGraphicFramePr>
            <a:graphicFrameLocks noChangeAspect="1"/>
          </p:cNvGraphicFramePr>
          <p:nvPr/>
        </p:nvGraphicFramePr>
        <p:xfrm>
          <a:off x="5238750" y="3675063"/>
          <a:ext cx="3338513" cy="1154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1" name="公式" r:id="rId9" imgW="1600200" imgH="508000" progId="Equation.3">
                  <p:embed/>
                </p:oleObj>
              </mc:Choice>
              <mc:Fallback>
                <p:oleObj name="公式" r:id="rId9" imgW="1600200" imgH="508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8750" y="3675063"/>
                        <a:ext cx="3338513" cy="1154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418" name="Text Box 90"/>
          <p:cNvSpPr txBox="1">
            <a:spLocks noChangeArrowheads="1"/>
          </p:cNvSpPr>
          <p:nvPr/>
        </p:nvSpPr>
        <p:spPr bwMode="auto">
          <a:xfrm>
            <a:off x="1828800" y="2819400"/>
            <a:ext cx="669925" cy="519113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 b="1" i="1">
                <a:solidFill>
                  <a:srgbClr val="CC0000"/>
                </a:solidFill>
                <a:effectLst/>
                <a:ea typeface="楷体_GB2312" charset="0"/>
                <a:cs typeface="楷体_GB2312" charset="0"/>
              </a:rPr>
              <a:t>V</a:t>
            </a:r>
            <a:r>
              <a:rPr lang="en-US" altLang="zh-CN" b="1" baseline="-25000">
                <a:solidFill>
                  <a:srgbClr val="CC0000"/>
                </a:solidFill>
                <a:effectLst/>
                <a:ea typeface="楷体_GB2312" charset="0"/>
                <a:cs typeface="楷体_GB2312" charset="0"/>
              </a:rPr>
              <a:t>B</a:t>
            </a:r>
            <a:endParaRPr lang="en-US" altLang="zh-CN" b="1">
              <a:solidFill>
                <a:srgbClr val="CC0000"/>
              </a:solidFill>
              <a:effectLst/>
              <a:ea typeface="楷体_GB2312" charset="0"/>
              <a:cs typeface="楷体_GB2312" charset="0"/>
            </a:endParaRPr>
          </a:p>
        </p:txBody>
      </p:sp>
      <p:grpSp>
        <p:nvGrpSpPr>
          <p:cNvPr id="45066" name="Group 92"/>
          <p:cNvGrpSpPr/>
          <p:nvPr/>
        </p:nvGrpSpPr>
        <p:grpSpPr bwMode="auto">
          <a:xfrm>
            <a:off x="183515" y="1537335"/>
            <a:ext cx="4876800" cy="3779838"/>
            <a:chOff x="96" y="499"/>
            <a:chExt cx="3072" cy="2381"/>
          </a:xfrm>
        </p:grpSpPr>
        <p:sp>
          <p:nvSpPr>
            <p:cNvPr id="99421" name="Line 93"/>
            <p:cNvSpPr>
              <a:spLocks noChangeShapeType="1"/>
            </p:cNvSpPr>
            <p:nvPr/>
          </p:nvSpPr>
          <p:spPr bwMode="auto">
            <a:xfrm flipH="1">
              <a:off x="1230" y="1603"/>
              <a:ext cx="0" cy="38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068" name="Text Box 94"/>
            <p:cNvSpPr txBox="1">
              <a:spLocks noChangeArrowheads="1"/>
            </p:cNvSpPr>
            <p:nvPr/>
          </p:nvSpPr>
          <p:spPr bwMode="auto">
            <a:xfrm>
              <a:off x="788" y="830"/>
              <a:ext cx="412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>
                  <a:effectLst/>
                  <a:ea typeface="长城楷体" charset="0"/>
                  <a:cs typeface="长城楷体" charset="0"/>
                </a:rPr>
                <a:t>R</a:t>
              </a:r>
              <a:r>
                <a:rPr lang="en-US" altLang="zh-CN" b="1" baseline="-25000">
                  <a:effectLst/>
                  <a:ea typeface="长城楷体" charset="0"/>
                  <a:cs typeface="长城楷体" charset="0"/>
                </a:rPr>
                <a:t>B1</a:t>
              </a:r>
              <a:endParaRPr lang="en-US" altLang="zh-CN">
                <a:effectLst/>
                <a:ea typeface="长城楷体" charset="0"/>
                <a:cs typeface="长城楷体" charset="0"/>
              </a:endParaRPr>
            </a:p>
          </p:txBody>
        </p:sp>
        <p:sp>
          <p:nvSpPr>
            <p:cNvPr id="99423" name="Line 95"/>
            <p:cNvSpPr>
              <a:spLocks noChangeShapeType="1"/>
            </p:cNvSpPr>
            <p:nvPr/>
          </p:nvSpPr>
          <p:spPr bwMode="auto">
            <a:xfrm>
              <a:off x="1232" y="1233"/>
              <a:ext cx="0" cy="41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9424" name="Line 96"/>
            <p:cNvSpPr>
              <a:spLocks noChangeShapeType="1"/>
            </p:cNvSpPr>
            <p:nvPr/>
          </p:nvSpPr>
          <p:spPr bwMode="auto">
            <a:xfrm flipH="1" flipV="1">
              <a:off x="1236" y="665"/>
              <a:ext cx="0" cy="25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9425" name="Rectangle 97"/>
            <p:cNvSpPr>
              <a:spLocks noChangeArrowheads="1"/>
            </p:cNvSpPr>
            <p:nvPr/>
          </p:nvSpPr>
          <p:spPr bwMode="auto">
            <a:xfrm>
              <a:off x="1188" y="910"/>
              <a:ext cx="95" cy="32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9426" name="Line 98"/>
            <p:cNvSpPr>
              <a:spLocks noChangeShapeType="1"/>
            </p:cNvSpPr>
            <p:nvPr/>
          </p:nvSpPr>
          <p:spPr bwMode="auto">
            <a:xfrm>
              <a:off x="1236" y="675"/>
              <a:ext cx="129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9427" name="Line 99"/>
            <p:cNvSpPr>
              <a:spLocks noChangeShapeType="1"/>
            </p:cNvSpPr>
            <p:nvPr/>
          </p:nvSpPr>
          <p:spPr bwMode="auto">
            <a:xfrm flipV="1">
              <a:off x="1857" y="679"/>
              <a:ext cx="0" cy="21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9428" name="Line 100"/>
            <p:cNvSpPr>
              <a:spLocks noChangeShapeType="1"/>
            </p:cNvSpPr>
            <p:nvPr/>
          </p:nvSpPr>
          <p:spPr bwMode="auto">
            <a:xfrm>
              <a:off x="1728" y="1509"/>
              <a:ext cx="0" cy="2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9429" name="Line 101"/>
            <p:cNvSpPr>
              <a:spLocks noChangeShapeType="1"/>
            </p:cNvSpPr>
            <p:nvPr/>
          </p:nvSpPr>
          <p:spPr bwMode="auto">
            <a:xfrm>
              <a:off x="1728" y="1695"/>
              <a:ext cx="141" cy="1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sm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9430" name="Line 102"/>
            <p:cNvSpPr>
              <a:spLocks noChangeShapeType="1"/>
            </p:cNvSpPr>
            <p:nvPr/>
          </p:nvSpPr>
          <p:spPr bwMode="auto">
            <a:xfrm flipV="1">
              <a:off x="1728" y="1459"/>
              <a:ext cx="141" cy="12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9431" name="Line 103"/>
            <p:cNvSpPr>
              <a:spLocks noChangeShapeType="1"/>
            </p:cNvSpPr>
            <p:nvPr/>
          </p:nvSpPr>
          <p:spPr bwMode="auto">
            <a:xfrm>
              <a:off x="1860" y="1209"/>
              <a:ext cx="0" cy="26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9432" name="Line 104"/>
            <p:cNvSpPr>
              <a:spLocks noChangeShapeType="1"/>
            </p:cNvSpPr>
            <p:nvPr/>
          </p:nvSpPr>
          <p:spPr bwMode="auto">
            <a:xfrm flipH="1">
              <a:off x="1861" y="1830"/>
              <a:ext cx="0" cy="30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9433" name="Line 105"/>
            <p:cNvSpPr>
              <a:spLocks noChangeShapeType="1"/>
            </p:cNvSpPr>
            <p:nvPr/>
          </p:nvSpPr>
          <p:spPr bwMode="auto">
            <a:xfrm>
              <a:off x="959" y="1642"/>
              <a:ext cx="77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9434" name="Line 106"/>
            <p:cNvSpPr>
              <a:spLocks noChangeShapeType="1"/>
            </p:cNvSpPr>
            <p:nvPr/>
          </p:nvSpPr>
          <p:spPr bwMode="auto">
            <a:xfrm>
              <a:off x="528" y="2710"/>
              <a:ext cx="214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9435" name="Line 107"/>
            <p:cNvSpPr>
              <a:spLocks noChangeShapeType="1"/>
            </p:cNvSpPr>
            <p:nvPr/>
          </p:nvSpPr>
          <p:spPr bwMode="auto">
            <a:xfrm flipH="1">
              <a:off x="1862" y="2454"/>
              <a:ext cx="0" cy="3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9436" name="Rectangle 108"/>
            <p:cNvSpPr>
              <a:spLocks noChangeArrowheads="1"/>
            </p:cNvSpPr>
            <p:nvPr/>
          </p:nvSpPr>
          <p:spPr bwMode="auto">
            <a:xfrm>
              <a:off x="1814" y="883"/>
              <a:ext cx="94" cy="32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9437" name="Oval 109"/>
            <p:cNvSpPr>
              <a:spLocks noChangeArrowheads="1"/>
            </p:cNvSpPr>
            <p:nvPr/>
          </p:nvSpPr>
          <p:spPr bwMode="auto">
            <a:xfrm>
              <a:off x="2518" y="633"/>
              <a:ext cx="68" cy="7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45084" name="Group 110"/>
            <p:cNvGrpSpPr/>
            <p:nvPr/>
          </p:nvGrpSpPr>
          <p:grpSpPr bwMode="auto">
            <a:xfrm>
              <a:off x="896" y="1519"/>
              <a:ext cx="68" cy="262"/>
              <a:chOff x="3454" y="2018"/>
              <a:chExt cx="96" cy="328"/>
            </a:xfrm>
          </p:grpSpPr>
          <p:sp>
            <p:nvSpPr>
              <p:cNvPr id="99439" name="Line 111"/>
              <p:cNvSpPr>
                <a:spLocks noChangeShapeType="1"/>
              </p:cNvSpPr>
              <p:nvPr/>
            </p:nvSpPr>
            <p:spPr bwMode="auto">
              <a:xfrm>
                <a:off x="3454" y="2018"/>
                <a:ext cx="0" cy="32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9440" name="Line 112"/>
              <p:cNvSpPr>
                <a:spLocks noChangeShapeType="1"/>
              </p:cNvSpPr>
              <p:nvPr/>
            </p:nvSpPr>
            <p:spPr bwMode="auto">
              <a:xfrm>
                <a:off x="3550" y="2018"/>
                <a:ext cx="0" cy="32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99441" name="Line 113"/>
            <p:cNvSpPr>
              <a:spLocks noChangeShapeType="1"/>
            </p:cNvSpPr>
            <p:nvPr/>
          </p:nvSpPr>
          <p:spPr bwMode="auto">
            <a:xfrm>
              <a:off x="528" y="1642"/>
              <a:ext cx="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45086" name="Group 114"/>
            <p:cNvGrpSpPr/>
            <p:nvPr/>
          </p:nvGrpSpPr>
          <p:grpSpPr bwMode="auto">
            <a:xfrm flipH="1">
              <a:off x="2311" y="1280"/>
              <a:ext cx="69" cy="261"/>
              <a:chOff x="3454" y="2018"/>
              <a:chExt cx="96" cy="328"/>
            </a:xfrm>
          </p:grpSpPr>
          <p:sp>
            <p:nvSpPr>
              <p:cNvPr id="99443" name="Line 115"/>
              <p:cNvSpPr>
                <a:spLocks noChangeShapeType="1"/>
              </p:cNvSpPr>
              <p:nvPr/>
            </p:nvSpPr>
            <p:spPr bwMode="auto">
              <a:xfrm>
                <a:off x="3454" y="2018"/>
                <a:ext cx="0" cy="32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9444" name="Line 116"/>
              <p:cNvSpPr>
                <a:spLocks noChangeShapeType="1"/>
              </p:cNvSpPr>
              <p:nvPr/>
            </p:nvSpPr>
            <p:spPr bwMode="auto">
              <a:xfrm>
                <a:off x="3550" y="2018"/>
                <a:ext cx="0" cy="32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99445" name="Line 117"/>
            <p:cNvSpPr>
              <a:spLocks noChangeShapeType="1"/>
            </p:cNvSpPr>
            <p:nvPr/>
          </p:nvSpPr>
          <p:spPr bwMode="auto">
            <a:xfrm flipH="1" flipV="1">
              <a:off x="2376" y="1396"/>
              <a:ext cx="29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9446" name="Line 118"/>
            <p:cNvSpPr>
              <a:spLocks noChangeShapeType="1"/>
            </p:cNvSpPr>
            <p:nvPr/>
          </p:nvSpPr>
          <p:spPr bwMode="auto">
            <a:xfrm>
              <a:off x="1857" y="1403"/>
              <a:ext cx="45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089" name="Text Box 119"/>
            <p:cNvSpPr txBox="1">
              <a:spLocks noChangeArrowheads="1"/>
            </p:cNvSpPr>
            <p:nvPr/>
          </p:nvSpPr>
          <p:spPr bwMode="auto">
            <a:xfrm>
              <a:off x="1463" y="894"/>
              <a:ext cx="355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>
                  <a:effectLst/>
                  <a:ea typeface="长城楷体" charset="0"/>
                  <a:cs typeface="长城楷体" charset="0"/>
                </a:rPr>
                <a:t>R</a:t>
              </a:r>
              <a:r>
                <a:rPr lang="en-US" altLang="zh-CN" b="1" baseline="-25000">
                  <a:effectLst/>
                  <a:ea typeface="长城楷体" charset="0"/>
                  <a:cs typeface="长城楷体" charset="0"/>
                </a:rPr>
                <a:t>C</a:t>
              </a:r>
              <a:endParaRPr lang="en-US" altLang="zh-CN">
                <a:effectLst/>
                <a:ea typeface="长城楷体" charset="0"/>
                <a:cs typeface="长城楷体" charset="0"/>
              </a:endParaRPr>
            </a:p>
          </p:txBody>
        </p:sp>
        <p:sp>
          <p:nvSpPr>
            <p:cNvPr id="45090" name="Text Box 120"/>
            <p:cNvSpPr txBox="1">
              <a:spLocks noChangeArrowheads="1"/>
            </p:cNvSpPr>
            <p:nvPr/>
          </p:nvSpPr>
          <p:spPr bwMode="auto">
            <a:xfrm>
              <a:off x="738" y="1173"/>
              <a:ext cx="339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>
                  <a:effectLst/>
                  <a:ea typeface="长城楷体" charset="0"/>
                  <a:cs typeface="长城楷体" charset="0"/>
                </a:rPr>
                <a:t>C</a:t>
              </a:r>
              <a:r>
                <a:rPr lang="en-US" altLang="zh-CN" sz="2800" b="1" baseline="-25000">
                  <a:effectLst/>
                  <a:ea typeface="长城楷体" charset="0"/>
                  <a:cs typeface="长城楷体" charset="0"/>
                </a:rPr>
                <a:t>1</a:t>
              </a:r>
              <a:endParaRPr lang="en-US" altLang="zh-CN" sz="2800">
                <a:effectLst/>
                <a:ea typeface="长城楷体" charset="0"/>
                <a:cs typeface="长城楷体" charset="0"/>
              </a:endParaRPr>
            </a:p>
          </p:txBody>
        </p:sp>
        <p:sp>
          <p:nvSpPr>
            <p:cNvPr id="45091" name="Text Box 121"/>
            <p:cNvSpPr txBox="1">
              <a:spLocks noChangeArrowheads="1"/>
            </p:cNvSpPr>
            <p:nvPr/>
          </p:nvSpPr>
          <p:spPr bwMode="auto">
            <a:xfrm>
              <a:off x="2188" y="950"/>
              <a:ext cx="339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>
                  <a:effectLst/>
                  <a:ea typeface="长城楷体" charset="0"/>
                  <a:cs typeface="长城楷体" charset="0"/>
                </a:rPr>
                <a:t>C</a:t>
              </a:r>
              <a:r>
                <a:rPr lang="en-US" altLang="zh-CN" sz="2800" b="1" baseline="-25000">
                  <a:effectLst/>
                  <a:ea typeface="长城楷体" charset="0"/>
                  <a:cs typeface="长城楷体" charset="0"/>
                </a:rPr>
                <a:t>2</a:t>
              </a:r>
              <a:endParaRPr lang="en-US" altLang="zh-CN" sz="2800">
                <a:effectLst/>
                <a:ea typeface="长城楷体" charset="0"/>
                <a:cs typeface="长城楷体" charset="0"/>
              </a:endParaRPr>
            </a:p>
          </p:txBody>
        </p:sp>
        <p:grpSp>
          <p:nvGrpSpPr>
            <p:cNvPr id="45092" name="Group 122"/>
            <p:cNvGrpSpPr/>
            <p:nvPr/>
          </p:nvGrpSpPr>
          <p:grpSpPr bwMode="auto">
            <a:xfrm>
              <a:off x="1788" y="2718"/>
              <a:ext cx="146" cy="162"/>
              <a:chOff x="2898" y="3684"/>
              <a:chExt cx="204" cy="204"/>
            </a:xfrm>
          </p:grpSpPr>
          <p:sp>
            <p:nvSpPr>
              <p:cNvPr id="99451" name="Line 123"/>
              <p:cNvSpPr>
                <a:spLocks noChangeShapeType="1"/>
              </p:cNvSpPr>
              <p:nvPr/>
            </p:nvSpPr>
            <p:spPr bwMode="auto">
              <a:xfrm>
                <a:off x="3000" y="3684"/>
                <a:ext cx="0" cy="20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9452" name="Line 124"/>
              <p:cNvSpPr>
                <a:spLocks noChangeShapeType="1"/>
              </p:cNvSpPr>
              <p:nvPr/>
            </p:nvSpPr>
            <p:spPr bwMode="auto">
              <a:xfrm>
                <a:off x="2898" y="3875"/>
                <a:ext cx="204" cy="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99453" name="Oval 125"/>
            <p:cNvSpPr>
              <a:spLocks noChangeArrowheads="1"/>
            </p:cNvSpPr>
            <p:nvPr/>
          </p:nvSpPr>
          <p:spPr bwMode="auto">
            <a:xfrm>
              <a:off x="1844" y="2689"/>
              <a:ext cx="33" cy="3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9454" name="Rectangle 126"/>
            <p:cNvSpPr>
              <a:spLocks noChangeArrowheads="1"/>
            </p:cNvSpPr>
            <p:nvPr/>
          </p:nvSpPr>
          <p:spPr bwMode="auto">
            <a:xfrm>
              <a:off x="1188" y="1991"/>
              <a:ext cx="95" cy="325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095" name="Text Box 127"/>
            <p:cNvSpPr txBox="1">
              <a:spLocks noChangeArrowheads="1"/>
            </p:cNvSpPr>
            <p:nvPr/>
          </p:nvSpPr>
          <p:spPr bwMode="auto">
            <a:xfrm>
              <a:off x="815" y="1950"/>
              <a:ext cx="412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>
                  <a:effectLst/>
                  <a:ea typeface="长城楷体" charset="0"/>
                  <a:cs typeface="长城楷体" charset="0"/>
                </a:rPr>
                <a:t>R</a:t>
              </a:r>
              <a:r>
                <a:rPr lang="en-US" altLang="zh-CN" b="1" baseline="-25000">
                  <a:effectLst/>
                  <a:ea typeface="长城楷体" charset="0"/>
                  <a:cs typeface="长城楷体" charset="0"/>
                </a:rPr>
                <a:t>B2</a:t>
              </a:r>
              <a:endParaRPr lang="en-US" altLang="zh-CN">
                <a:effectLst/>
                <a:ea typeface="长城楷体" charset="0"/>
                <a:cs typeface="长城楷体" charset="0"/>
              </a:endParaRPr>
            </a:p>
          </p:txBody>
        </p:sp>
        <p:sp>
          <p:nvSpPr>
            <p:cNvPr id="99456" name="Rectangle 128"/>
            <p:cNvSpPr>
              <a:spLocks noChangeArrowheads="1"/>
            </p:cNvSpPr>
            <p:nvPr/>
          </p:nvSpPr>
          <p:spPr bwMode="auto">
            <a:xfrm>
              <a:off x="1814" y="2142"/>
              <a:ext cx="94" cy="325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9457" name="Line 129"/>
            <p:cNvSpPr>
              <a:spLocks noChangeShapeType="1"/>
            </p:cNvSpPr>
            <p:nvPr/>
          </p:nvSpPr>
          <p:spPr bwMode="auto">
            <a:xfrm flipH="1">
              <a:off x="2658" y="1391"/>
              <a:ext cx="0" cy="50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9458" name="Rectangle 130"/>
            <p:cNvSpPr>
              <a:spLocks noChangeArrowheads="1"/>
            </p:cNvSpPr>
            <p:nvPr/>
          </p:nvSpPr>
          <p:spPr bwMode="auto">
            <a:xfrm>
              <a:off x="2611" y="1893"/>
              <a:ext cx="93" cy="32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9459" name="Line 131"/>
            <p:cNvSpPr>
              <a:spLocks noChangeShapeType="1"/>
            </p:cNvSpPr>
            <p:nvPr/>
          </p:nvSpPr>
          <p:spPr bwMode="auto">
            <a:xfrm>
              <a:off x="1861" y="1909"/>
              <a:ext cx="26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45100" name="Group 132"/>
            <p:cNvGrpSpPr/>
            <p:nvPr/>
          </p:nvGrpSpPr>
          <p:grpSpPr bwMode="auto">
            <a:xfrm>
              <a:off x="2033" y="2275"/>
              <a:ext cx="196" cy="76"/>
              <a:chOff x="2460" y="2076"/>
              <a:chExt cx="276" cy="96"/>
            </a:xfrm>
          </p:grpSpPr>
          <p:sp>
            <p:nvSpPr>
              <p:cNvPr id="99461" name="Line 133"/>
              <p:cNvSpPr>
                <a:spLocks noChangeShapeType="1"/>
              </p:cNvSpPr>
              <p:nvPr/>
            </p:nvSpPr>
            <p:spPr bwMode="auto">
              <a:xfrm>
                <a:off x="2460" y="2076"/>
                <a:ext cx="276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9462" name="Line 134"/>
              <p:cNvSpPr>
                <a:spLocks noChangeShapeType="1"/>
              </p:cNvSpPr>
              <p:nvPr/>
            </p:nvSpPr>
            <p:spPr bwMode="auto">
              <a:xfrm>
                <a:off x="2460" y="2172"/>
                <a:ext cx="276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99463" name="Line 135"/>
            <p:cNvSpPr>
              <a:spLocks noChangeShapeType="1"/>
            </p:cNvSpPr>
            <p:nvPr/>
          </p:nvSpPr>
          <p:spPr bwMode="auto">
            <a:xfrm>
              <a:off x="2127" y="1899"/>
              <a:ext cx="0" cy="3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9464" name="Line 136"/>
            <p:cNvSpPr>
              <a:spLocks noChangeShapeType="1"/>
            </p:cNvSpPr>
            <p:nvPr/>
          </p:nvSpPr>
          <p:spPr bwMode="auto">
            <a:xfrm>
              <a:off x="2127" y="2345"/>
              <a:ext cx="0" cy="37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103" name="Text Box 137"/>
            <p:cNvSpPr txBox="1">
              <a:spLocks noChangeArrowheads="1"/>
            </p:cNvSpPr>
            <p:nvPr/>
          </p:nvSpPr>
          <p:spPr bwMode="auto">
            <a:xfrm>
              <a:off x="2178" y="2140"/>
              <a:ext cx="385" cy="327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>
                  <a:effectLst/>
                  <a:ea typeface="长城楷体" charset="0"/>
                  <a:cs typeface="长城楷体" charset="0"/>
                </a:rPr>
                <a:t>C</a:t>
              </a:r>
              <a:r>
                <a:rPr lang="en-US" altLang="zh-CN" b="1" baseline="-25000">
                  <a:effectLst/>
                  <a:ea typeface="长城楷体" charset="0"/>
                  <a:cs typeface="长城楷体" charset="0"/>
                </a:rPr>
                <a:t>E</a:t>
              </a:r>
              <a:endParaRPr lang="en-US" altLang="zh-CN" b="1">
                <a:effectLst/>
                <a:ea typeface="长城楷体" charset="0"/>
                <a:cs typeface="长城楷体" charset="0"/>
              </a:endParaRPr>
            </a:p>
          </p:txBody>
        </p:sp>
        <p:sp>
          <p:nvSpPr>
            <p:cNvPr id="45104" name="Text Box 138"/>
            <p:cNvSpPr txBox="1">
              <a:spLocks noChangeArrowheads="1"/>
            </p:cNvSpPr>
            <p:nvPr/>
          </p:nvSpPr>
          <p:spPr bwMode="auto">
            <a:xfrm>
              <a:off x="1486" y="2046"/>
              <a:ext cx="348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>
                  <a:effectLst/>
                  <a:ea typeface="长城楷体" charset="0"/>
                  <a:cs typeface="长城楷体" charset="0"/>
                </a:rPr>
                <a:t>R</a:t>
              </a:r>
              <a:r>
                <a:rPr lang="en-US" altLang="zh-CN" b="1" baseline="-25000">
                  <a:effectLst/>
                  <a:ea typeface="长城楷体" charset="0"/>
                  <a:cs typeface="长城楷体" charset="0"/>
                </a:rPr>
                <a:t>E</a:t>
              </a:r>
              <a:endParaRPr lang="en-US" altLang="zh-CN" b="1">
                <a:effectLst/>
                <a:ea typeface="长城楷体" charset="0"/>
                <a:cs typeface="长城楷体" charset="0"/>
              </a:endParaRPr>
            </a:p>
          </p:txBody>
        </p:sp>
        <p:sp>
          <p:nvSpPr>
            <p:cNvPr id="45105" name="Text Box 139"/>
            <p:cNvSpPr txBox="1">
              <a:spLocks noChangeArrowheads="1"/>
            </p:cNvSpPr>
            <p:nvPr/>
          </p:nvSpPr>
          <p:spPr bwMode="auto">
            <a:xfrm>
              <a:off x="2277" y="1781"/>
              <a:ext cx="364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>
                  <a:effectLst/>
                  <a:ea typeface="长城楷体" charset="0"/>
                  <a:cs typeface="长城楷体" charset="0"/>
                </a:rPr>
                <a:t>R</a:t>
              </a:r>
              <a:r>
                <a:rPr lang="en-US" altLang="zh-CN" sz="2800" b="1" baseline="-25000">
                  <a:effectLst/>
                  <a:ea typeface="长城楷体" charset="0"/>
                  <a:cs typeface="长城楷体" charset="0"/>
                </a:rPr>
                <a:t>L</a:t>
              </a:r>
              <a:endParaRPr lang="en-US" altLang="zh-CN" sz="2800">
                <a:effectLst/>
                <a:ea typeface="长城楷体" charset="0"/>
                <a:cs typeface="长城楷体" charset="0"/>
              </a:endParaRPr>
            </a:p>
          </p:txBody>
        </p:sp>
        <p:sp>
          <p:nvSpPr>
            <p:cNvPr id="99468" name="Line 140"/>
            <p:cNvSpPr>
              <a:spLocks noChangeShapeType="1"/>
            </p:cNvSpPr>
            <p:nvPr/>
          </p:nvSpPr>
          <p:spPr bwMode="auto">
            <a:xfrm>
              <a:off x="1352" y="748"/>
              <a:ext cx="0" cy="281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sm" len="med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107" name="Text Box 141"/>
            <p:cNvSpPr txBox="1">
              <a:spLocks noChangeArrowheads="1"/>
            </p:cNvSpPr>
            <p:nvPr/>
          </p:nvSpPr>
          <p:spPr bwMode="auto">
            <a:xfrm>
              <a:off x="1352" y="686"/>
              <a:ext cx="317" cy="327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000099"/>
                  </a:solidFill>
                  <a:effectLst/>
                  <a:ea typeface="楷体_GB2312" charset="0"/>
                  <a:cs typeface="楷体_GB2312" charset="0"/>
                </a:rPr>
                <a:t>I</a:t>
              </a:r>
              <a:r>
                <a:rPr lang="en-US" altLang="zh-CN" sz="2800" b="1" baseline="-25000">
                  <a:solidFill>
                    <a:srgbClr val="000099"/>
                  </a:solidFill>
                  <a:effectLst/>
                  <a:ea typeface="楷体_GB2312" charset="0"/>
                  <a:cs typeface="楷体_GB2312" charset="0"/>
                </a:rPr>
                <a:t>1</a:t>
              </a:r>
              <a:endParaRPr lang="en-US" altLang="zh-CN" sz="2800" b="1">
                <a:solidFill>
                  <a:srgbClr val="000099"/>
                </a:solidFill>
                <a:effectLst/>
                <a:ea typeface="楷体_GB2312" charset="0"/>
                <a:cs typeface="楷体_GB2312" charset="0"/>
              </a:endParaRPr>
            </a:p>
          </p:txBody>
        </p:sp>
        <p:sp>
          <p:nvSpPr>
            <p:cNvPr id="99470" name="Line 142"/>
            <p:cNvSpPr>
              <a:spLocks noChangeShapeType="1"/>
            </p:cNvSpPr>
            <p:nvPr/>
          </p:nvSpPr>
          <p:spPr bwMode="auto">
            <a:xfrm>
              <a:off x="1352" y="1699"/>
              <a:ext cx="0" cy="281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sm" len="med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109" name="Text Box 143"/>
            <p:cNvSpPr txBox="1">
              <a:spLocks noChangeArrowheads="1"/>
            </p:cNvSpPr>
            <p:nvPr/>
          </p:nvSpPr>
          <p:spPr bwMode="auto">
            <a:xfrm>
              <a:off x="1352" y="1694"/>
              <a:ext cx="317" cy="327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000099"/>
                  </a:solidFill>
                  <a:effectLst/>
                  <a:ea typeface="楷体_GB2312" charset="0"/>
                  <a:cs typeface="楷体_GB2312" charset="0"/>
                </a:rPr>
                <a:t>I</a:t>
              </a:r>
              <a:r>
                <a:rPr lang="en-US" altLang="zh-CN" sz="2800" b="1" baseline="-25000">
                  <a:solidFill>
                    <a:srgbClr val="000099"/>
                  </a:solidFill>
                  <a:effectLst/>
                  <a:ea typeface="楷体_GB2312" charset="0"/>
                  <a:cs typeface="楷体_GB2312" charset="0"/>
                </a:rPr>
                <a:t>2</a:t>
              </a:r>
              <a:endParaRPr lang="en-US" altLang="zh-CN" sz="2800" b="1">
                <a:solidFill>
                  <a:srgbClr val="000099"/>
                </a:solidFill>
                <a:effectLst/>
                <a:ea typeface="楷体_GB2312" charset="0"/>
                <a:cs typeface="楷体_GB2312" charset="0"/>
              </a:endParaRPr>
            </a:p>
          </p:txBody>
        </p:sp>
        <p:sp>
          <p:nvSpPr>
            <p:cNvPr id="99472" name="Line 144"/>
            <p:cNvSpPr>
              <a:spLocks noChangeShapeType="1"/>
            </p:cNvSpPr>
            <p:nvPr/>
          </p:nvSpPr>
          <p:spPr bwMode="auto">
            <a:xfrm>
              <a:off x="1524" y="1578"/>
              <a:ext cx="204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sm" len="med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111" name="Text Box 145"/>
            <p:cNvSpPr txBox="1">
              <a:spLocks noChangeArrowheads="1"/>
            </p:cNvSpPr>
            <p:nvPr/>
          </p:nvSpPr>
          <p:spPr bwMode="auto">
            <a:xfrm>
              <a:off x="1465" y="1230"/>
              <a:ext cx="311" cy="327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000099"/>
                  </a:solidFill>
                  <a:effectLst/>
                  <a:ea typeface="楷体_GB2312" charset="0"/>
                  <a:cs typeface="楷体_GB2312" charset="0"/>
                </a:rPr>
                <a:t>I</a:t>
              </a:r>
              <a:r>
                <a:rPr lang="en-US" altLang="zh-CN" sz="2800" b="1" baseline="-25000">
                  <a:solidFill>
                    <a:srgbClr val="000099"/>
                  </a:solidFill>
                  <a:effectLst/>
                  <a:ea typeface="楷体_GB2312" charset="0"/>
                  <a:cs typeface="楷体_GB2312" charset="0"/>
                </a:rPr>
                <a:t>B</a:t>
              </a:r>
              <a:endParaRPr lang="en-US" altLang="zh-CN" sz="2800" b="1">
                <a:solidFill>
                  <a:srgbClr val="000099"/>
                </a:solidFill>
                <a:effectLst/>
                <a:ea typeface="楷体_GB2312" charset="0"/>
                <a:cs typeface="楷体_GB2312" charset="0"/>
              </a:endParaRPr>
            </a:p>
          </p:txBody>
        </p:sp>
        <p:sp>
          <p:nvSpPr>
            <p:cNvPr id="45112" name="Rectangle 146"/>
            <p:cNvSpPr>
              <a:spLocks noChangeArrowheads="1"/>
            </p:cNvSpPr>
            <p:nvPr/>
          </p:nvSpPr>
          <p:spPr bwMode="auto">
            <a:xfrm>
              <a:off x="926" y="1372"/>
              <a:ext cx="242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effectLst/>
                  <a:latin typeface="Times New Roman" panose="02020603050405020304" charset="0"/>
                  <a:ea typeface="长城楷体" charset="0"/>
                  <a:cs typeface="长城楷体" charset="0"/>
                </a:rPr>
                <a:t>+</a:t>
              </a:r>
            </a:p>
          </p:txBody>
        </p:sp>
        <p:sp>
          <p:nvSpPr>
            <p:cNvPr id="45113" name="Rectangle 147"/>
            <p:cNvSpPr>
              <a:spLocks noChangeArrowheads="1"/>
            </p:cNvSpPr>
            <p:nvPr/>
          </p:nvSpPr>
          <p:spPr bwMode="auto">
            <a:xfrm>
              <a:off x="2094" y="1135"/>
              <a:ext cx="242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effectLst/>
                  <a:latin typeface="Times New Roman" panose="02020603050405020304" charset="0"/>
                  <a:ea typeface="长城楷体" charset="0"/>
                  <a:cs typeface="长城楷体" charset="0"/>
                </a:rPr>
                <a:t>+</a:t>
              </a:r>
            </a:p>
          </p:txBody>
        </p:sp>
        <p:sp>
          <p:nvSpPr>
            <p:cNvPr id="45114" name="Rectangle 148"/>
            <p:cNvSpPr>
              <a:spLocks noChangeArrowheads="1"/>
            </p:cNvSpPr>
            <p:nvPr/>
          </p:nvSpPr>
          <p:spPr bwMode="auto">
            <a:xfrm>
              <a:off x="2070" y="1950"/>
              <a:ext cx="242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effectLst/>
                  <a:latin typeface="Times New Roman" panose="02020603050405020304" charset="0"/>
                  <a:ea typeface="长城楷体" charset="0"/>
                  <a:cs typeface="长城楷体" charset="0"/>
                </a:rPr>
                <a:t>+</a:t>
              </a:r>
            </a:p>
          </p:txBody>
        </p:sp>
        <p:sp>
          <p:nvSpPr>
            <p:cNvPr id="45115" name="Text Box 149"/>
            <p:cNvSpPr txBox="1">
              <a:spLocks noChangeArrowheads="1"/>
            </p:cNvSpPr>
            <p:nvPr/>
          </p:nvSpPr>
          <p:spPr bwMode="auto">
            <a:xfrm>
              <a:off x="2580" y="499"/>
              <a:ext cx="588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effectLst/>
                  <a:ea typeface="长城楷体" charset="0"/>
                  <a:cs typeface="长城楷体" charset="0"/>
                </a:rPr>
                <a:t>+</a:t>
              </a:r>
              <a:r>
                <a:rPr lang="en-US" altLang="zh-CN" sz="2800" b="1" i="1">
                  <a:solidFill>
                    <a:srgbClr val="000099"/>
                  </a:solidFill>
                  <a:effectLst/>
                  <a:ea typeface="长城楷体" charset="0"/>
                  <a:cs typeface="长城楷体" charset="0"/>
                </a:rPr>
                <a:t>U</a:t>
              </a:r>
              <a:r>
                <a:rPr lang="en-US" altLang="zh-CN" b="1" baseline="-25000">
                  <a:solidFill>
                    <a:srgbClr val="000099"/>
                  </a:solidFill>
                  <a:effectLst/>
                  <a:ea typeface="长城楷体" charset="0"/>
                  <a:cs typeface="长城楷体" charset="0"/>
                </a:rPr>
                <a:t>CC</a:t>
              </a:r>
              <a:endParaRPr lang="en-US" altLang="zh-CN">
                <a:solidFill>
                  <a:srgbClr val="000099"/>
                </a:solidFill>
                <a:effectLst/>
                <a:ea typeface="长城楷体" charset="0"/>
                <a:cs typeface="长城楷体" charset="0"/>
              </a:endParaRPr>
            </a:p>
          </p:txBody>
        </p:sp>
        <p:sp>
          <p:nvSpPr>
            <p:cNvPr id="45116" name="Text Box 150"/>
            <p:cNvSpPr txBox="1">
              <a:spLocks noChangeArrowheads="1"/>
            </p:cNvSpPr>
            <p:nvPr/>
          </p:nvSpPr>
          <p:spPr bwMode="auto">
            <a:xfrm>
              <a:off x="576" y="1995"/>
              <a:ext cx="290" cy="327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000099"/>
                  </a:solidFill>
                  <a:effectLst/>
                  <a:ea typeface="长城楷体" charset="0"/>
                  <a:cs typeface="长城楷体" charset="0"/>
                </a:rPr>
                <a:t>u</a:t>
              </a:r>
              <a:r>
                <a:rPr lang="en-US" altLang="zh-CN" sz="2800" b="1" baseline="-25000">
                  <a:solidFill>
                    <a:srgbClr val="000099"/>
                  </a:solidFill>
                  <a:effectLst/>
                  <a:ea typeface="长城楷体" charset="0"/>
                  <a:cs typeface="长城楷体" charset="0"/>
                </a:rPr>
                <a:t>i</a:t>
              </a:r>
              <a:endParaRPr lang="en-US" altLang="zh-CN" sz="2800" b="1">
                <a:solidFill>
                  <a:srgbClr val="000099"/>
                </a:solidFill>
                <a:effectLst/>
                <a:ea typeface="长城楷体" charset="0"/>
                <a:cs typeface="长城楷体" charset="0"/>
              </a:endParaRPr>
            </a:p>
          </p:txBody>
        </p:sp>
        <p:sp>
          <p:nvSpPr>
            <p:cNvPr id="45117" name="Text Box 151"/>
            <p:cNvSpPr txBox="1">
              <a:spLocks noChangeArrowheads="1"/>
            </p:cNvSpPr>
            <p:nvPr/>
          </p:nvSpPr>
          <p:spPr bwMode="auto">
            <a:xfrm>
              <a:off x="2724" y="1854"/>
              <a:ext cx="347" cy="327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000099"/>
                  </a:solidFill>
                  <a:effectLst/>
                  <a:ea typeface="长城楷体" charset="0"/>
                  <a:cs typeface="长城楷体" charset="0"/>
                </a:rPr>
                <a:t>u</a:t>
              </a:r>
              <a:r>
                <a:rPr lang="en-US" altLang="zh-CN" sz="2800" b="1" baseline="-25000">
                  <a:solidFill>
                    <a:srgbClr val="000099"/>
                  </a:solidFill>
                  <a:effectLst/>
                  <a:ea typeface="长城楷体" charset="0"/>
                  <a:cs typeface="长城楷体" charset="0"/>
                </a:rPr>
                <a:t>o</a:t>
              </a:r>
              <a:endParaRPr lang="en-US" altLang="zh-CN" sz="2800" b="1">
                <a:solidFill>
                  <a:srgbClr val="000099"/>
                </a:solidFill>
                <a:effectLst/>
                <a:ea typeface="长城楷体" charset="0"/>
                <a:cs typeface="长城楷体" charset="0"/>
              </a:endParaRPr>
            </a:p>
          </p:txBody>
        </p:sp>
        <p:sp>
          <p:nvSpPr>
            <p:cNvPr id="45118" name="Rectangle 152" descr="新闻纸"/>
            <p:cNvSpPr>
              <a:spLocks noChangeArrowheads="1"/>
            </p:cNvSpPr>
            <p:nvPr/>
          </p:nvSpPr>
          <p:spPr bwMode="auto">
            <a:xfrm>
              <a:off x="2784" y="1509"/>
              <a:ext cx="242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effectLst/>
                  <a:latin typeface="Times New Roman" panose="02020603050405020304" charset="0"/>
                  <a:ea typeface="长城楷体" charset="0"/>
                  <a:cs typeface="长城楷体" charset="0"/>
                </a:rPr>
                <a:t>+</a:t>
              </a:r>
            </a:p>
          </p:txBody>
        </p:sp>
        <p:sp>
          <p:nvSpPr>
            <p:cNvPr id="45119" name="Rectangle 153" descr="新闻纸"/>
            <p:cNvSpPr>
              <a:spLocks noChangeArrowheads="1"/>
            </p:cNvSpPr>
            <p:nvPr/>
          </p:nvSpPr>
          <p:spPr bwMode="auto">
            <a:xfrm>
              <a:off x="624" y="1632"/>
              <a:ext cx="242" cy="327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effectLst/>
                  <a:latin typeface="Times New Roman" panose="02020603050405020304" charset="0"/>
                  <a:ea typeface="长城楷体" charset="0"/>
                  <a:cs typeface="长城楷体" charset="0"/>
                </a:rPr>
                <a:t>+</a:t>
              </a:r>
            </a:p>
          </p:txBody>
        </p:sp>
        <p:sp>
          <p:nvSpPr>
            <p:cNvPr id="45120" name="Rectangle 154" descr="新闻纸"/>
            <p:cNvSpPr>
              <a:spLocks noChangeArrowheads="1"/>
            </p:cNvSpPr>
            <p:nvPr/>
          </p:nvSpPr>
          <p:spPr bwMode="auto">
            <a:xfrm>
              <a:off x="2785" y="2254"/>
              <a:ext cx="226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effectLst/>
                  <a:latin typeface="Times New Roman" panose="02020603050405020304" charset="0"/>
                  <a:ea typeface="长城楷体" charset="0"/>
                  <a:cs typeface="长城楷体" charset="0"/>
                </a:rPr>
                <a:t>–</a:t>
              </a:r>
            </a:p>
          </p:txBody>
        </p:sp>
        <p:sp>
          <p:nvSpPr>
            <p:cNvPr id="45121" name="Rectangle 155" descr="新闻纸"/>
            <p:cNvSpPr>
              <a:spLocks noChangeArrowheads="1"/>
            </p:cNvSpPr>
            <p:nvPr/>
          </p:nvSpPr>
          <p:spPr bwMode="auto">
            <a:xfrm>
              <a:off x="624" y="2457"/>
              <a:ext cx="226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effectLst/>
                  <a:latin typeface="Times New Roman" panose="02020603050405020304" charset="0"/>
                  <a:ea typeface="长城楷体" charset="0"/>
                  <a:cs typeface="长城楷体" charset="0"/>
                </a:rPr>
                <a:t>–</a:t>
              </a:r>
            </a:p>
          </p:txBody>
        </p:sp>
        <p:sp>
          <p:nvSpPr>
            <p:cNvPr id="45122" name="Rectangle 156"/>
            <p:cNvSpPr>
              <a:spLocks noChangeArrowheads="1"/>
            </p:cNvSpPr>
            <p:nvPr/>
          </p:nvSpPr>
          <p:spPr bwMode="auto">
            <a:xfrm>
              <a:off x="1984" y="674"/>
              <a:ext cx="293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000099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I</a:t>
              </a:r>
              <a:r>
                <a:rPr lang="en-US" altLang="zh-CN" b="1" baseline="-25000">
                  <a:solidFill>
                    <a:srgbClr val="000099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C</a:t>
              </a:r>
            </a:p>
          </p:txBody>
        </p:sp>
        <p:sp>
          <p:nvSpPr>
            <p:cNvPr id="99485" name="Line 157"/>
            <p:cNvSpPr>
              <a:spLocks noChangeShapeType="1"/>
            </p:cNvSpPr>
            <p:nvPr/>
          </p:nvSpPr>
          <p:spPr bwMode="auto">
            <a:xfrm>
              <a:off x="1986" y="729"/>
              <a:ext cx="0" cy="279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sm" len="med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9486" name="Line 158"/>
            <p:cNvSpPr>
              <a:spLocks noChangeShapeType="1"/>
            </p:cNvSpPr>
            <p:nvPr/>
          </p:nvSpPr>
          <p:spPr bwMode="auto">
            <a:xfrm>
              <a:off x="2658" y="2229"/>
              <a:ext cx="0" cy="49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9487" name="Line 159"/>
            <p:cNvSpPr>
              <a:spLocks noChangeShapeType="1"/>
            </p:cNvSpPr>
            <p:nvPr/>
          </p:nvSpPr>
          <p:spPr bwMode="auto">
            <a:xfrm>
              <a:off x="1230" y="2325"/>
              <a:ext cx="0" cy="38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9488" name="Rectangle 160"/>
            <p:cNvSpPr>
              <a:spLocks noChangeArrowheads="1"/>
            </p:cNvSpPr>
            <p:nvPr/>
          </p:nvSpPr>
          <p:spPr bwMode="auto">
            <a:xfrm>
              <a:off x="480" y="1835"/>
              <a:ext cx="95" cy="325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9489" name="Oval 161"/>
            <p:cNvSpPr>
              <a:spLocks noChangeArrowheads="1"/>
            </p:cNvSpPr>
            <p:nvPr/>
          </p:nvSpPr>
          <p:spPr bwMode="auto">
            <a:xfrm>
              <a:off x="432" y="2352"/>
              <a:ext cx="192" cy="1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9490" name="Line 162"/>
            <p:cNvSpPr>
              <a:spLocks noChangeShapeType="1"/>
            </p:cNvSpPr>
            <p:nvPr/>
          </p:nvSpPr>
          <p:spPr bwMode="auto">
            <a:xfrm flipV="1">
              <a:off x="528" y="1632"/>
              <a:ext cx="0" cy="2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9491" name="Line 163"/>
            <p:cNvSpPr>
              <a:spLocks noChangeShapeType="1"/>
            </p:cNvSpPr>
            <p:nvPr/>
          </p:nvSpPr>
          <p:spPr bwMode="auto">
            <a:xfrm>
              <a:off x="528" y="2160"/>
              <a:ext cx="0" cy="55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130" name="Text Box 164"/>
            <p:cNvSpPr txBox="1">
              <a:spLocks noChangeArrowheads="1"/>
            </p:cNvSpPr>
            <p:nvPr/>
          </p:nvSpPr>
          <p:spPr bwMode="auto">
            <a:xfrm>
              <a:off x="151" y="1776"/>
              <a:ext cx="334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>
                  <a:effectLst/>
                  <a:ea typeface="长城楷体" charset="0"/>
                  <a:cs typeface="长城楷体" charset="0"/>
                </a:rPr>
                <a:t>R</a:t>
              </a:r>
              <a:r>
                <a:rPr lang="en-US" altLang="zh-CN" b="1" baseline="-25000">
                  <a:effectLst/>
                  <a:ea typeface="长城楷体" charset="0"/>
                  <a:cs typeface="长城楷体" charset="0"/>
                </a:rPr>
                <a:t>S</a:t>
              </a:r>
              <a:endParaRPr lang="en-US" altLang="zh-CN">
                <a:effectLst/>
                <a:ea typeface="长城楷体" charset="0"/>
                <a:cs typeface="长城楷体" charset="0"/>
              </a:endParaRPr>
            </a:p>
          </p:txBody>
        </p:sp>
        <p:sp>
          <p:nvSpPr>
            <p:cNvPr id="45131" name="Text Box 165"/>
            <p:cNvSpPr txBox="1">
              <a:spLocks noChangeArrowheads="1"/>
            </p:cNvSpPr>
            <p:nvPr/>
          </p:nvSpPr>
          <p:spPr bwMode="auto">
            <a:xfrm>
              <a:off x="96" y="2256"/>
              <a:ext cx="400" cy="327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000099"/>
                  </a:solidFill>
                  <a:effectLst/>
                  <a:ea typeface="长城楷体" charset="0"/>
                  <a:cs typeface="长城楷体" charset="0"/>
                </a:rPr>
                <a:t>e</a:t>
              </a:r>
              <a:r>
                <a:rPr lang="en-US" altLang="zh-CN" sz="2800" b="1" baseline="-25000">
                  <a:solidFill>
                    <a:srgbClr val="000099"/>
                  </a:solidFill>
                  <a:effectLst/>
                  <a:ea typeface="长城楷体" charset="0"/>
                  <a:cs typeface="长城楷体" charset="0"/>
                </a:rPr>
                <a:t>S</a:t>
              </a:r>
              <a:endParaRPr lang="en-US" altLang="zh-CN" sz="2800" b="1">
                <a:solidFill>
                  <a:srgbClr val="000099"/>
                </a:solidFill>
                <a:effectLst/>
                <a:ea typeface="长城楷体" charset="0"/>
                <a:cs typeface="长城楷体" charset="0"/>
              </a:endParaRPr>
            </a:p>
          </p:txBody>
        </p:sp>
        <p:sp>
          <p:nvSpPr>
            <p:cNvPr id="45132" name="Rectangle 166" descr="新闻纸"/>
            <p:cNvSpPr>
              <a:spLocks noChangeArrowheads="1"/>
            </p:cNvSpPr>
            <p:nvPr/>
          </p:nvSpPr>
          <p:spPr bwMode="auto">
            <a:xfrm>
              <a:off x="286" y="2121"/>
              <a:ext cx="242" cy="327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effectLst/>
                  <a:latin typeface="Times New Roman" panose="02020603050405020304" charset="0"/>
                  <a:ea typeface="长城楷体" charset="0"/>
                  <a:cs typeface="长城楷体" charset="0"/>
                </a:rPr>
                <a:t>+</a:t>
              </a:r>
            </a:p>
          </p:txBody>
        </p:sp>
        <p:sp>
          <p:nvSpPr>
            <p:cNvPr id="45133" name="Rectangle 167" descr="新闻纸"/>
            <p:cNvSpPr>
              <a:spLocks noChangeArrowheads="1"/>
            </p:cNvSpPr>
            <p:nvPr/>
          </p:nvSpPr>
          <p:spPr bwMode="auto">
            <a:xfrm>
              <a:off x="279" y="2448"/>
              <a:ext cx="226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effectLst/>
                  <a:latin typeface="Times New Roman" panose="02020603050405020304" charset="0"/>
                  <a:ea typeface="长城楷体" charset="0"/>
                  <a:cs typeface="长城楷体" charset="0"/>
                </a:rPr>
                <a:t>–</a:t>
              </a:r>
            </a:p>
          </p:txBody>
        </p:sp>
        <p:sp>
          <p:nvSpPr>
            <p:cNvPr id="99496" name="Oval 168"/>
            <p:cNvSpPr>
              <a:spLocks noChangeArrowheads="1"/>
            </p:cNvSpPr>
            <p:nvPr/>
          </p:nvSpPr>
          <p:spPr bwMode="auto">
            <a:xfrm>
              <a:off x="1204" y="1615"/>
              <a:ext cx="50" cy="5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4659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9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9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9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9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99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99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1" grpId="0" build="p" autoUpdateAnimBg="0"/>
      <p:bldP spid="99333" grpId="0" autoUpdateAnimBg="0"/>
      <p:bldP spid="99418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457200" y="381000"/>
            <a:ext cx="4876800" cy="609600"/>
          </a:xfr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algn="l" eaLnBrk="1" hangingPunct="1"/>
            <a:r>
              <a:rPr lang="en-US" altLang="zh-CN" sz="3200" b="1" dirty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宋体" panose="02010600030101010101" pitchFamily="2" charset="-122"/>
              </a:rPr>
              <a:t>3</a:t>
            </a:r>
            <a:r>
              <a:rPr lang="en-US" altLang="zh-CN" sz="3200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.4.2   </a:t>
            </a:r>
            <a:r>
              <a:rPr lang="zh-CN" altLang="en-US" sz="3200" b="1" dirty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分压式偏置电路</a:t>
            </a:r>
          </a:p>
        </p:txBody>
      </p:sp>
      <p:sp>
        <p:nvSpPr>
          <p:cNvPr id="245763" name="Rectangle 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533400" y="960438"/>
            <a:ext cx="4038600" cy="533400"/>
          </a:xfr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algn="l" eaLnBrk="1" hangingPunct="1"/>
            <a:r>
              <a:rPr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1.  </a:t>
            </a: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稳定</a:t>
            </a:r>
            <a:r>
              <a:rPr lang="en-US" altLang="zh-CN" sz="2800" b="1" i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Q</a:t>
            </a: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点的原理</a:t>
            </a:r>
          </a:p>
        </p:txBody>
      </p:sp>
      <p:sp>
        <p:nvSpPr>
          <p:cNvPr id="46084" name="Text Box 86"/>
          <p:cNvSpPr txBox="1">
            <a:spLocks noChangeArrowheads="1"/>
          </p:cNvSpPr>
          <p:nvPr/>
        </p:nvSpPr>
        <p:spPr bwMode="auto">
          <a:xfrm>
            <a:off x="1828800" y="2819400"/>
            <a:ext cx="669925" cy="519113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 b="1" i="1">
                <a:solidFill>
                  <a:srgbClr val="CC0000"/>
                </a:solidFill>
                <a:effectLst/>
                <a:ea typeface="楷体_GB2312" charset="0"/>
                <a:cs typeface="楷体_GB2312" charset="0"/>
              </a:rPr>
              <a:t>V</a:t>
            </a:r>
            <a:r>
              <a:rPr lang="en-US" altLang="zh-CN" b="1" baseline="-25000">
                <a:solidFill>
                  <a:srgbClr val="CC0000"/>
                </a:solidFill>
                <a:effectLst/>
                <a:ea typeface="楷体_GB2312" charset="0"/>
                <a:cs typeface="楷体_GB2312" charset="0"/>
              </a:rPr>
              <a:t>B</a:t>
            </a:r>
            <a:endParaRPr lang="en-US" altLang="zh-CN" b="1">
              <a:solidFill>
                <a:srgbClr val="CC0000"/>
              </a:solidFill>
              <a:effectLst/>
              <a:ea typeface="楷体_GB2312" charset="0"/>
              <a:cs typeface="楷体_GB2312" charset="0"/>
            </a:endParaRPr>
          </a:p>
        </p:txBody>
      </p:sp>
      <p:graphicFrame>
        <p:nvGraphicFramePr>
          <p:cNvPr id="245847" name="Object 87"/>
          <p:cNvGraphicFramePr>
            <a:graphicFrameLocks noChangeAspect="1"/>
          </p:cNvGraphicFramePr>
          <p:nvPr/>
        </p:nvGraphicFramePr>
        <p:xfrm>
          <a:off x="5080000" y="1006475"/>
          <a:ext cx="3149600" cy="110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0" name="Equation" r:id="rId3" imgW="1574800" imgH="508000" progId="Equation.3">
                  <p:embed/>
                </p:oleObj>
              </mc:Choice>
              <mc:Fallback>
                <p:oleObj name="Equation" r:id="rId3" imgW="1574800" imgH="508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0000" y="1006475"/>
                        <a:ext cx="3149600" cy="1101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48" name="Object 88"/>
          <p:cNvGraphicFramePr>
            <a:graphicFrameLocks noChangeAspect="1"/>
          </p:cNvGraphicFramePr>
          <p:nvPr/>
        </p:nvGraphicFramePr>
        <p:xfrm>
          <a:off x="5064125" y="2209800"/>
          <a:ext cx="3470275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1" name="Equation" r:id="rId5" imgW="1676400" imgH="228600" progId="Equation.3">
                  <p:embed/>
                </p:oleObj>
              </mc:Choice>
              <mc:Fallback>
                <p:oleObj name="Equation" r:id="rId5" imgW="1676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4125" y="2209800"/>
                        <a:ext cx="3470275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49" name="Object 89"/>
          <p:cNvGraphicFramePr>
            <a:graphicFrameLocks noChangeAspect="1"/>
          </p:cNvGraphicFramePr>
          <p:nvPr/>
        </p:nvGraphicFramePr>
        <p:xfrm>
          <a:off x="5181600" y="2827338"/>
          <a:ext cx="3352800" cy="222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2" name="公式" r:id="rId7" imgW="1600200" imgH="1117600" progId="Equation.3">
                  <p:embed/>
                </p:oleObj>
              </mc:Choice>
              <mc:Fallback>
                <p:oleObj name="公式" r:id="rId7" imgW="1600200" imgH="1117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2827338"/>
                        <a:ext cx="3352800" cy="222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50" name="Rectangle 90"/>
          <p:cNvSpPr>
            <a:spLocks noChangeArrowheads="1"/>
          </p:cNvSpPr>
          <p:nvPr/>
        </p:nvSpPr>
        <p:spPr bwMode="auto">
          <a:xfrm>
            <a:off x="4648200" y="5084763"/>
            <a:ext cx="4114800" cy="1073150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 </a:t>
            </a:r>
            <a:r>
              <a:rPr lang="en-US" altLang="zh-CN" sz="2800" b="1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   </a:t>
            </a:r>
            <a:r>
              <a:rPr lang="zh-CN" altLang="en-US" sz="2800" b="1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集电极电流基本恒定，不随温度变化。</a:t>
            </a:r>
          </a:p>
        </p:txBody>
      </p:sp>
      <p:grpSp>
        <p:nvGrpSpPr>
          <p:cNvPr id="46089" name="Group 91"/>
          <p:cNvGrpSpPr/>
          <p:nvPr/>
        </p:nvGrpSpPr>
        <p:grpSpPr bwMode="auto">
          <a:xfrm>
            <a:off x="165735" y="1524000"/>
            <a:ext cx="4876800" cy="3779838"/>
            <a:chOff x="96" y="499"/>
            <a:chExt cx="3072" cy="2381"/>
          </a:xfrm>
        </p:grpSpPr>
        <p:sp>
          <p:nvSpPr>
            <p:cNvPr id="245852" name="Line 92"/>
            <p:cNvSpPr>
              <a:spLocks noChangeShapeType="1"/>
            </p:cNvSpPr>
            <p:nvPr/>
          </p:nvSpPr>
          <p:spPr bwMode="auto">
            <a:xfrm flipH="1">
              <a:off x="1230" y="1603"/>
              <a:ext cx="0" cy="38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091" name="Text Box 93"/>
            <p:cNvSpPr txBox="1">
              <a:spLocks noChangeArrowheads="1"/>
            </p:cNvSpPr>
            <p:nvPr/>
          </p:nvSpPr>
          <p:spPr bwMode="auto">
            <a:xfrm>
              <a:off x="788" y="830"/>
              <a:ext cx="412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>
                  <a:effectLst/>
                  <a:ea typeface="长城楷体" charset="0"/>
                  <a:cs typeface="长城楷体" charset="0"/>
                </a:rPr>
                <a:t>R</a:t>
              </a:r>
              <a:r>
                <a:rPr lang="en-US" altLang="zh-CN" b="1" baseline="-25000">
                  <a:effectLst/>
                  <a:ea typeface="长城楷体" charset="0"/>
                  <a:cs typeface="长城楷体" charset="0"/>
                </a:rPr>
                <a:t>B1</a:t>
              </a:r>
              <a:endParaRPr lang="en-US" altLang="zh-CN">
                <a:effectLst/>
                <a:ea typeface="长城楷体" charset="0"/>
                <a:cs typeface="长城楷体" charset="0"/>
              </a:endParaRPr>
            </a:p>
          </p:txBody>
        </p:sp>
        <p:sp>
          <p:nvSpPr>
            <p:cNvPr id="245854" name="Line 94"/>
            <p:cNvSpPr>
              <a:spLocks noChangeShapeType="1"/>
            </p:cNvSpPr>
            <p:nvPr/>
          </p:nvSpPr>
          <p:spPr bwMode="auto">
            <a:xfrm>
              <a:off x="1232" y="1233"/>
              <a:ext cx="0" cy="41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5855" name="Line 95"/>
            <p:cNvSpPr>
              <a:spLocks noChangeShapeType="1"/>
            </p:cNvSpPr>
            <p:nvPr/>
          </p:nvSpPr>
          <p:spPr bwMode="auto">
            <a:xfrm flipH="1" flipV="1">
              <a:off x="1236" y="665"/>
              <a:ext cx="0" cy="25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5856" name="Rectangle 96"/>
            <p:cNvSpPr>
              <a:spLocks noChangeArrowheads="1"/>
            </p:cNvSpPr>
            <p:nvPr/>
          </p:nvSpPr>
          <p:spPr bwMode="auto">
            <a:xfrm>
              <a:off x="1188" y="910"/>
              <a:ext cx="95" cy="32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5857" name="Line 97"/>
            <p:cNvSpPr>
              <a:spLocks noChangeShapeType="1"/>
            </p:cNvSpPr>
            <p:nvPr/>
          </p:nvSpPr>
          <p:spPr bwMode="auto">
            <a:xfrm>
              <a:off x="1236" y="675"/>
              <a:ext cx="129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5858" name="Line 98"/>
            <p:cNvSpPr>
              <a:spLocks noChangeShapeType="1"/>
            </p:cNvSpPr>
            <p:nvPr/>
          </p:nvSpPr>
          <p:spPr bwMode="auto">
            <a:xfrm flipV="1">
              <a:off x="1857" y="679"/>
              <a:ext cx="0" cy="21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5859" name="Line 99"/>
            <p:cNvSpPr>
              <a:spLocks noChangeShapeType="1"/>
            </p:cNvSpPr>
            <p:nvPr/>
          </p:nvSpPr>
          <p:spPr bwMode="auto">
            <a:xfrm>
              <a:off x="1728" y="1509"/>
              <a:ext cx="0" cy="2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5860" name="Line 100"/>
            <p:cNvSpPr>
              <a:spLocks noChangeShapeType="1"/>
            </p:cNvSpPr>
            <p:nvPr/>
          </p:nvSpPr>
          <p:spPr bwMode="auto">
            <a:xfrm>
              <a:off x="1728" y="1695"/>
              <a:ext cx="141" cy="1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sm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5861" name="Line 101"/>
            <p:cNvSpPr>
              <a:spLocks noChangeShapeType="1"/>
            </p:cNvSpPr>
            <p:nvPr/>
          </p:nvSpPr>
          <p:spPr bwMode="auto">
            <a:xfrm flipV="1">
              <a:off x="1728" y="1459"/>
              <a:ext cx="141" cy="12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5862" name="Line 102"/>
            <p:cNvSpPr>
              <a:spLocks noChangeShapeType="1"/>
            </p:cNvSpPr>
            <p:nvPr/>
          </p:nvSpPr>
          <p:spPr bwMode="auto">
            <a:xfrm>
              <a:off x="1860" y="1209"/>
              <a:ext cx="0" cy="26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5863" name="Line 103"/>
            <p:cNvSpPr>
              <a:spLocks noChangeShapeType="1"/>
            </p:cNvSpPr>
            <p:nvPr/>
          </p:nvSpPr>
          <p:spPr bwMode="auto">
            <a:xfrm flipH="1">
              <a:off x="1861" y="1830"/>
              <a:ext cx="0" cy="30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5864" name="Line 104"/>
            <p:cNvSpPr>
              <a:spLocks noChangeShapeType="1"/>
            </p:cNvSpPr>
            <p:nvPr/>
          </p:nvSpPr>
          <p:spPr bwMode="auto">
            <a:xfrm>
              <a:off x="959" y="1642"/>
              <a:ext cx="77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5865" name="Line 105"/>
            <p:cNvSpPr>
              <a:spLocks noChangeShapeType="1"/>
            </p:cNvSpPr>
            <p:nvPr/>
          </p:nvSpPr>
          <p:spPr bwMode="auto">
            <a:xfrm>
              <a:off x="528" y="2710"/>
              <a:ext cx="214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5866" name="Line 106"/>
            <p:cNvSpPr>
              <a:spLocks noChangeShapeType="1"/>
            </p:cNvSpPr>
            <p:nvPr/>
          </p:nvSpPr>
          <p:spPr bwMode="auto">
            <a:xfrm flipH="1">
              <a:off x="1862" y="2454"/>
              <a:ext cx="0" cy="3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5867" name="Rectangle 107"/>
            <p:cNvSpPr>
              <a:spLocks noChangeArrowheads="1"/>
            </p:cNvSpPr>
            <p:nvPr/>
          </p:nvSpPr>
          <p:spPr bwMode="auto">
            <a:xfrm>
              <a:off x="1814" y="883"/>
              <a:ext cx="94" cy="32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5868" name="Oval 108"/>
            <p:cNvSpPr>
              <a:spLocks noChangeArrowheads="1"/>
            </p:cNvSpPr>
            <p:nvPr/>
          </p:nvSpPr>
          <p:spPr bwMode="auto">
            <a:xfrm>
              <a:off x="2518" y="633"/>
              <a:ext cx="68" cy="7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46107" name="Group 109"/>
            <p:cNvGrpSpPr/>
            <p:nvPr/>
          </p:nvGrpSpPr>
          <p:grpSpPr bwMode="auto">
            <a:xfrm>
              <a:off x="896" y="1519"/>
              <a:ext cx="68" cy="262"/>
              <a:chOff x="3454" y="2018"/>
              <a:chExt cx="96" cy="328"/>
            </a:xfrm>
          </p:grpSpPr>
          <p:sp>
            <p:nvSpPr>
              <p:cNvPr id="245870" name="Line 110"/>
              <p:cNvSpPr>
                <a:spLocks noChangeShapeType="1"/>
              </p:cNvSpPr>
              <p:nvPr/>
            </p:nvSpPr>
            <p:spPr bwMode="auto">
              <a:xfrm>
                <a:off x="3454" y="2018"/>
                <a:ext cx="0" cy="32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45871" name="Line 111"/>
              <p:cNvSpPr>
                <a:spLocks noChangeShapeType="1"/>
              </p:cNvSpPr>
              <p:nvPr/>
            </p:nvSpPr>
            <p:spPr bwMode="auto">
              <a:xfrm>
                <a:off x="3550" y="2018"/>
                <a:ext cx="0" cy="32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45872" name="Line 112"/>
            <p:cNvSpPr>
              <a:spLocks noChangeShapeType="1"/>
            </p:cNvSpPr>
            <p:nvPr/>
          </p:nvSpPr>
          <p:spPr bwMode="auto">
            <a:xfrm>
              <a:off x="528" y="1642"/>
              <a:ext cx="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46109" name="Group 113"/>
            <p:cNvGrpSpPr/>
            <p:nvPr/>
          </p:nvGrpSpPr>
          <p:grpSpPr bwMode="auto">
            <a:xfrm flipH="1">
              <a:off x="2311" y="1280"/>
              <a:ext cx="69" cy="261"/>
              <a:chOff x="3454" y="2018"/>
              <a:chExt cx="96" cy="328"/>
            </a:xfrm>
          </p:grpSpPr>
          <p:sp>
            <p:nvSpPr>
              <p:cNvPr id="245874" name="Line 114"/>
              <p:cNvSpPr>
                <a:spLocks noChangeShapeType="1"/>
              </p:cNvSpPr>
              <p:nvPr/>
            </p:nvSpPr>
            <p:spPr bwMode="auto">
              <a:xfrm>
                <a:off x="3454" y="2018"/>
                <a:ext cx="0" cy="32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45875" name="Line 115"/>
              <p:cNvSpPr>
                <a:spLocks noChangeShapeType="1"/>
              </p:cNvSpPr>
              <p:nvPr/>
            </p:nvSpPr>
            <p:spPr bwMode="auto">
              <a:xfrm>
                <a:off x="3550" y="2018"/>
                <a:ext cx="0" cy="32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45876" name="Line 116"/>
            <p:cNvSpPr>
              <a:spLocks noChangeShapeType="1"/>
            </p:cNvSpPr>
            <p:nvPr/>
          </p:nvSpPr>
          <p:spPr bwMode="auto">
            <a:xfrm flipH="1" flipV="1">
              <a:off x="2376" y="1396"/>
              <a:ext cx="29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5877" name="Line 117"/>
            <p:cNvSpPr>
              <a:spLocks noChangeShapeType="1"/>
            </p:cNvSpPr>
            <p:nvPr/>
          </p:nvSpPr>
          <p:spPr bwMode="auto">
            <a:xfrm>
              <a:off x="1857" y="1403"/>
              <a:ext cx="45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112" name="Text Box 118"/>
            <p:cNvSpPr txBox="1">
              <a:spLocks noChangeArrowheads="1"/>
            </p:cNvSpPr>
            <p:nvPr/>
          </p:nvSpPr>
          <p:spPr bwMode="auto">
            <a:xfrm>
              <a:off x="1463" y="894"/>
              <a:ext cx="355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>
                  <a:effectLst/>
                  <a:ea typeface="长城楷体" charset="0"/>
                  <a:cs typeface="长城楷体" charset="0"/>
                </a:rPr>
                <a:t>R</a:t>
              </a:r>
              <a:r>
                <a:rPr lang="en-US" altLang="zh-CN" b="1" baseline="-25000">
                  <a:effectLst/>
                  <a:ea typeface="长城楷体" charset="0"/>
                  <a:cs typeface="长城楷体" charset="0"/>
                </a:rPr>
                <a:t>C</a:t>
              </a:r>
              <a:endParaRPr lang="en-US" altLang="zh-CN">
                <a:effectLst/>
                <a:ea typeface="长城楷体" charset="0"/>
                <a:cs typeface="长城楷体" charset="0"/>
              </a:endParaRPr>
            </a:p>
          </p:txBody>
        </p:sp>
        <p:sp>
          <p:nvSpPr>
            <p:cNvPr id="46113" name="Text Box 119"/>
            <p:cNvSpPr txBox="1">
              <a:spLocks noChangeArrowheads="1"/>
            </p:cNvSpPr>
            <p:nvPr/>
          </p:nvSpPr>
          <p:spPr bwMode="auto">
            <a:xfrm>
              <a:off x="738" y="1173"/>
              <a:ext cx="339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>
                  <a:effectLst/>
                  <a:ea typeface="长城楷体" charset="0"/>
                  <a:cs typeface="长城楷体" charset="0"/>
                </a:rPr>
                <a:t>C</a:t>
              </a:r>
              <a:r>
                <a:rPr lang="en-US" altLang="zh-CN" sz="2800" b="1" baseline="-25000">
                  <a:effectLst/>
                  <a:ea typeface="长城楷体" charset="0"/>
                  <a:cs typeface="长城楷体" charset="0"/>
                </a:rPr>
                <a:t>1</a:t>
              </a:r>
              <a:endParaRPr lang="en-US" altLang="zh-CN" sz="2800">
                <a:effectLst/>
                <a:ea typeface="长城楷体" charset="0"/>
                <a:cs typeface="长城楷体" charset="0"/>
              </a:endParaRPr>
            </a:p>
          </p:txBody>
        </p:sp>
        <p:sp>
          <p:nvSpPr>
            <p:cNvPr id="46114" name="Text Box 120"/>
            <p:cNvSpPr txBox="1">
              <a:spLocks noChangeArrowheads="1"/>
            </p:cNvSpPr>
            <p:nvPr/>
          </p:nvSpPr>
          <p:spPr bwMode="auto">
            <a:xfrm>
              <a:off x="2188" y="950"/>
              <a:ext cx="339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>
                  <a:effectLst/>
                  <a:ea typeface="长城楷体" charset="0"/>
                  <a:cs typeface="长城楷体" charset="0"/>
                </a:rPr>
                <a:t>C</a:t>
              </a:r>
              <a:r>
                <a:rPr lang="en-US" altLang="zh-CN" sz="2800" b="1" baseline="-25000">
                  <a:effectLst/>
                  <a:ea typeface="长城楷体" charset="0"/>
                  <a:cs typeface="长城楷体" charset="0"/>
                </a:rPr>
                <a:t>2</a:t>
              </a:r>
              <a:endParaRPr lang="en-US" altLang="zh-CN" sz="2800">
                <a:effectLst/>
                <a:ea typeface="长城楷体" charset="0"/>
                <a:cs typeface="长城楷体" charset="0"/>
              </a:endParaRPr>
            </a:p>
          </p:txBody>
        </p:sp>
        <p:grpSp>
          <p:nvGrpSpPr>
            <p:cNvPr id="46115" name="Group 121"/>
            <p:cNvGrpSpPr/>
            <p:nvPr/>
          </p:nvGrpSpPr>
          <p:grpSpPr bwMode="auto">
            <a:xfrm>
              <a:off x="1788" y="2718"/>
              <a:ext cx="146" cy="162"/>
              <a:chOff x="2898" y="3684"/>
              <a:chExt cx="204" cy="204"/>
            </a:xfrm>
          </p:grpSpPr>
          <p:sp>
            <p:nvSpPr>
              <p:cNvPr id="245882" name="Line 122"/>
              <p:cNvSpPr>
                <a:spLocks noChangeShapeType="1"/>
              </p:cNvSpPr>
              <p:nvPr/>
            </p:nvSpPr>
            <p:spPr bwMode="auto">
              <a:xfrm>
                <a:off x="3000" y="3684"/>
                <a:ext cx="0" cy="20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45883" name="Line 123"/>
              <p:cNvSpPr>
                <a:spLocks noChangeShapeType="1"/>
              </p:cNvSpPr>
              <p:nvPr/>
            </p:nvSpPr>
            <p:spPr bwMode="auto">
              <a:xfrm>
                <a:off x="2898" y="3875"/>
                <a:ext cx="204" cy="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45884" name="Oval 124"/>
            <p:cNvSpPr>
              <a:spLocks noChangeArrowheads="1"/>
            </p:cNvSpPr>
            <p:nvPr/>
          </p:nvSpPr>
          <p:spPr bwMode="auto">
            <a:xfrm>
              <a:off x="1844" y="2689"/>
              <a:ext cx="33" cy="3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5885" name="Rectangle 125"/>
            <p:cNvSpPr>
              <a:spLocks noChangeArrowheads="1"/>
            </p:cNvSpPr>
            <p:nvPr/>
          </p:nvSpPr>
          <p:spPr bwMode="auto">
            <a:xfrm>
              <a:off x="1188" y="1991"/>
              <a:ext cx="95" cy="325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118" name="Text Box 126"/>
            <p:cNvSpPr txBox="1">
              <a:spLocks noChangeArrowheads="1"/>
            </p:cNvSpPr>
            <p:nvPr/>
          </p:nvSpPr>
          <p:spPr bwMode="auto">
            <a:xfrm>
              <a:off x="815" y="1950"/>
              <a:ext cx="412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>
                  <a:effectLst/>
                  <a:ea typeface="长城楷体" charset="0"/>
                  <a:cs typeface="长城楷体" charset="0"/>
                </a:rPr>
                <a:t>R</a:t>
              </a:r>
              <a:r>
                <a:rPr lang="en-US" altLang="zh-CN" b="1" baseline="-25000">
                  <a:effectLst/>
                  <a:ea typeface="长城楷体" charset="0"/>
                  <a:cs typeface="长城楷体" charset="0"/>
                </a:rPr>
                <a:t>B2</a:t>
              </a:r>
              <a:endParaRPr lang="en-US" altLang="zh-CN">
                <a:effectLst/>
                <a:ea typeface="长城楷体" charset="0"/>
                <a:cs typeface="长城楷体" charset="0"/>
              </a:endParaRPr>
            </a:p>
          </p:txBody>
        </p:sp>
        <p:sp>
          <p:nvSpPr>
            <p:cNvPr id="245887" name="Rectangle 127"/>
            <p:cNvSpPr>
              <a:spLocks noChangeArrowheads="1"/>
            </p:cNvSpPr>
            <p:nvPr/>
          </p:nvSpPr>
          <p:spPr bwMode="auto">
            <a:xfrm>
              <a:off x="1814" y="2142"/>
              <a:ext cx="94" cy="325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5888" name="Line 128"/>
            <p:cNvSpPr>
              <a:spLocks noChangeShapeType="1"/>
            </p:cNvSpPr>
            <p:nvPr/>
          </p:nvSpPr>
          <p:spPr bwMode="auto">
            <a:xfrm flipH="1">
              <a:off x="2658" y="1391"/>
              <a:ext cx="0" cy="50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5889" name="Rectangle 129"/>
            <p:cNvSpPr>
              <a:spLocks noChangeArrowheads="1"/>
            </p:cNvSpPr>
            <p:nvPr/>
          </p:nvSpPr>
          <p:spPr bwMode="auto">
            <a:xfrm>
              <a:off x="2611" y="1893"/>
              <a:ext cx="93" cy="32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5890" name="Line 130"/>
            <p:cNvSpPr>
              <a:spLocks noChangeShapeType="1"/>
            </p:cNvSpPr>
            <p:nvPr/>
          </p:nvSpPr>
          <p:spPr bwMode="auto">
            <a:xfrm>
              <a:off x="1861" y="1909"/>
              <a:ext cx="26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46123" name="Group 131"/>
            <p:cNvGrpSpPr/>
            <p:nvPr/>
          </p:nvGrpSpPr>
          <p:grpSpPr bwMode="auto">
            <a:xfrm>
              <a:off x="2033" y="2275"/>
              <a:ext cx="196" cy="76"/>
              <a:chOff x="2460" y="2076"/>
              <a:chExt cx="276" cy="96"/>
            </a:xfrm>
          </p:grpSpPr>
          <p:sp>
            <p:nvSpPr>
              <p:cNvPr id="245892" name="Line 132"/>
              <p:cNvSpPr>
                <a:spLocks noChangeShapeType="1"/>
              </p:cNvSpPr>
              <p:nvPr/>
            </p:nvSpPr>
            <p:spPr bwMode="auto">
              <a:xfrm>
                <a:off x="2460" y="2076"/>
                <a:ext cx="276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45893" name="Line 133"/>
              <p:cNvSpPr>
                <a:spLocks noChangeShapeType="1"/>
              </p:cNvSpPr>
              <p:nvPr/>
            </p:nvSpPr>
            <p:spPr bwMode="auto">
              <a:xfrm>
                <a:off x="2460" y="2172"/>
                <a:ext cx="276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45894" name="Line 134"/>
            <p:cNvSpPr>
              <a:spLocks noChangeShapeType="1"/>
            </p:cNvSpPr>
            <p:nvPr/>
          </p:nvSpPr>
          <p:spPr bwMode="auto">
            <a:xfrm>
              <a:off x="2127" y="1899"/>
              <a:ext cx="0" cy="3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5895" name="Line 135"/>
            <p:cNvSpPr>
              <a:spLocks noChangeShapeType="1"/>
            </p:cNvSpPr>
            <p:nvPr/>
          </p:nvSpPr>
          <p:spPr bwMode="auto">
            <a:xfrm>
              <a:off x="2127" y="2345"/>
              <a:ext cx="0" cy="37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126" name="Text Box 136"/>
            <p:cNvSpPr txBox="1">
              <a:spLocks noChangeArrowheads="1"/>
            </p:cNvSpPr>
            <p:nvPr/>
          </p:nvSpPr>
          <p:spPr bwMode="auto">
            <a:xfrm>
              <a:off x="2178" y="2140"/>
              <a:ext cx="385" cy="327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>
                  <a:effectLst/>
                  <a:ea typeface="长城楷体" charset="0"/>
                  <a:cs typeface="长城楷体" charset="0"/>
                </a:rPr>
                <a:t>C</a:t>
              </a:r>
              <a:r>
                <a:rPr lang="en-US" altLang="zh-CN" b="1" baseline="-25000">
                  <a:effectLst/>
                  <a:ea typeface="长城楷体" charset="0"/>
                  <a:cs typeface="长城楷体" charset="0"/>
                </a:rPr>
                <a:t>E</a:t>
              </a:r>
              <a:endParaRPr lang="en-US" altLang="zh-CN" b="1">
                <a:effectLst/>
                <a:ea typeface="长城楷体" charset="0"/>
                <a:cs typeface="长城楷体" charset="0"/>
              </a:endParaRPr>
            </a:p>
          </p:txBody>
        </p:sp>
        <p:sp>
          <p:nvSpPr>
            <p:cNvPr id="46127" name="Text Box 137"/>
            <p:cNvSpPr txBox="1">
              <a:spLocks noChangeArrowheads="1"/>
            </p:cNvSpPr>
            <p:nvPr/>
          </p:nvSpPr>
          <p:spPr bwMode="auto">
            <a:xfrm>
              <a:off x="1486" y="2046"/>
              <a:ext cx="348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>
                  <a:effectLst/>
                  <a:ea typeface="长城楷体" charset="0"/>
                  <a:cs typeface="长城楷体" charset="0"/>
                </a:rPr>
                <a:t>R</a:t>
              </a:r>
              <a:r>
                <a:rPr lang="en-US" altLang="zh-CN" b="1" baseline="-25000">
                  <a:effectLst/>
                  <a:ea typeface="长城楷体" charset="0"/>
                  <a:cs typeface="长城楷体" charset="0"/>
                </a:rPr>
                <a:t>E</a:t>
              </a:r>
              <a:endParaRPr lang="en-US" altLang="zh-CN" b="1">
                <a:effectLst/>
                <a:ea typeface="长城楷体" charset="0"/>
                <a:cs typeface="长城楷体" charset="0"/>
              </a:endParaRPr>
            </a:p>
          </p:txBody>
        </p:sp>
        <p:sp>
          <p:nvSpPr>
            <p:cNvPr id="46128" name="Text Box 138"/>
            <p:cNvSpPr txBox="1">
              <a:spLocks noChangeArrowheads="1"/>
            </p:cNvSpPr>
            <p:nvPr/>
          </p:nvSpPr>
          <p:spPr bwMode="auto">
            <a:xfrm>
              <a:off x="2276" y="1843"/>
              <a:ext cx="364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>
                  <a:effectLst/>
                  <a:ea typeface="长城楷体" charset="0"/>
                  <a:cs typeface="长城楷体" charset="0"/>
                </a:rPr>
                <a:t>R</a:t>
              </a:r>
              <a:r>
                <a:rPr lang="en-US" altLang="zh-CN" sz="2800" b="1" baseline="-25000">
                  <a:effectLst/>
                  <a:ea typeface="长城楷体" charset="0"/>
                  <a:cs typeface="长城楷体" charset="0"/>
                </a:rPr>
                <a:t>L</a:t>
              </a:r>
              <a:endParaRPr lang="en-US" altLang="zh-CN" sz="2800">
                <a:effectLst/>
                <a:ea typeface="长城楷体" charset="0"/>
                <a:cs typeface="长城楷体" charset="0"/>
              </a:endParaRPr>
            </a:p>
          </p:txBody>
        </p:sp>
        <p:sp>
          <p:nvSpPr>
            <p:cNvPr id="245899" name="Line 139"/>
            <p:cNvSpPr>
              <a:spLocks noChangeShapeType="1"/>
            </p:cNvSpPr>
            <p:nvPr/>
          </p:nvSpPr>
          <p:spPr bwMode="auto">
            <a:xfrm>
              <a:off x="1352" y="748"/>
              <a:ext cx="0" cy="281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sm" len="med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130" name="Text Box 140"/>
            <p:cNvSpPr txBox="1">
              <a:spLocks noChangeArrowheads="1"/>
            </p:cNvSpPr>
            <p:nvPr/>
          </p:nvSpPr>
          <p:spPr bwMode="auto">
            <a:xfrm>
              <a:off x="1352" y="686"/>
              <a:ext cx="317" cy="327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000099"/>
                  </a:solidFill>
                  <a:effectLst/>
                  <a:ea typeface="楷体_GB2312" charset="0"/>
                  <a:cs typeface="楷体_GB2312" charset="0"/>
                </a:rPr>
                <a:t>I</a:t>
              </a:r>
              <a:r>
                <a:rPr lang="en-US" altLang="zh-CN" sz="2800" b="1" baseline="-25000">
                  <a:solidFill>
                    <a:srgbClr val="000099"/>
                  </a:solidFill>
                  <a:effectLst/>
                  <a:ea typeface="楷体_GB2312" charset="0"/>
                  <a:cs typeface="楷体_GB2312" charset="0"/>
                </a:rPr>
                <a:t>1</a:t>
              </a:r>
              <a:endParaRPr lang="en-US" altLang="zh-CN" sz="2800" b="1">
                <a:solidFill>
                  <a:srgbClr val="000099"/>
                </a:solidFill>
                <a:effectLst/>
                <a:ea typeface="楷体_GB2312" charset="0"/>
                <a:cs typeface="楷体_GB2312" charset="0"/>
              </a:endParaRPr>
            </a:p>
          </p:txBody>
        </p:sp>
        <p:sp>
          <p:nvSpPr>
            <p:cNvPr id="245901" name="Line 141"/>
            <p:cNvSpPr>
              <a:spLocks noChangeShapeType="1"/>
            </p:cNvSpPr>
            <p:nvPr/>
          </p:nvSpPr>
          <p:spPr bwMode="auto">
            <a:xfrm>
              <a:off x="1352" y="1699"/>
              <a:ext cx="0" cy="281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sm" len="med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132" name="Text Box 142"/>
            <p:cNvSpPr txBox="1">
              <a:spLocks noChangeArrowheads="1"/>
            </p:cNvSpPr>
            <p:nvPr/>
          </p:nvSpPr>
          <p:spPr bwMode="auto">
            <a:xfrm>
              <a:off x="1352" y="1694"/>
              <a:ext cx="317" cy="327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000099"/>
                  </a:solidFill>
                  <a:effectLst/>
                  <a:ea typeface="楷体_GB2312" charset="0"/>
                  <a:cs typeface="楷体_GB2312" charset="0"/>
                </a:rPr>
                <a:t>I</a:t>
              </a:r>
              <a:r>
                <a:rPr lang="en-US" altLang="zh-CN" sz="2800" b="1" baseline="-25000">
                  <a:solidFill>
                    <a:srgbClr val="000099"/>
                  </a:solidFill>
                  <a:effectLst/>
                  <a:ea typeface="楷体_GB2312" charset="0"/>
                  <a:cs typeface="楷体_GB2312" charset="0"/>
                </a:rPr>
                <a:t>2</a:t>
              </a:r>
              <a:endParaRPr lang="en-US" altLang="zh-CN" sz="2800" b="1">
                <a:solidFill>
                  <a:srgbClr val="000099"/>
                </a:solidFill>
                <a:effectLst/>
                <a:ea typeface="楷体_GB2312" charset="0"/>
                <a:cs typeface="楷体_GB2312" charset="0"/>
              </a:endParaRPr>
            </a:p>
          </p:txBody>
        </p:sp>
        <p:sp>
          <p:nvSpPr>
            <p:cNvPr id="245903" name="Line 143"/>
            <p:cNvSpPr>
              <a:spLocks noChangeShapeType="1"/>
            </p:cNvSpPr>
            <p:nvPr/>
          </p:nvSpPr>
          <p:spPr bwMode="auto">
            <a:xfrm>
              <a:off x="1524" y="1578"/>
              <a:ext cx="204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sm" len="med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134" name="Text Box 144"/>
            <p:cNvSpPr txBox="1">
              <a:spLocks noChangeArrowheads="1"/>
            </p:cNvSpPr>
            <p:nvPr/>
          </p:nvSpPr>
          <p:spPr bwMode="auto">
            <a:xfrm>
              <a:off x="1465" y="1230"/>
              <a:ext cx="311" cy="327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000099"/>
                  </a:solidFill>
                  <a:effectLst/>
                  <a:ea typeface="楷体_GB2312" charset="0"/>
                  <a:cs typeface="楷体_GB2312" charset="0"/>
                </a:rPr>
                <a:t>I</a:t>
              </a:r>
              <a:r>
                <a:rPr lang="en-US" altLang="zh-CN" sz="2800" b="1" baseline="-25000">
                  <a:solidFill>
                    <a:srgbClr val="000099"/>
                  </a:solidFill>
                  <a:effectLst/>
                  <a:ea typeface="楷体_GB2312" charset="0"/>
                  <a:cs typeface="楷体_GB2312" charset="0"/>
                </a:rPr>
                <a:t>B</a:t>
              </a:r>
              <a:endParaRPr lang="en-US" altLang="zh-CN" sz="2800" b="1">
                <a:solidFill>
                  <a:srgbClr val="000099"/>
                </a:solidFill>
                <a:effectLst/>
                <a:ea typeface="楷体_GB2312" charset="0"/>
                <a:cs typeface="楷体_GB2312" charset="0"/>
              </a:endParaRPr>
            </a:p>
          </p:txBody>
        </p:sp>
        <p:sp>
          <p:nvSpPr>
            <p:cNvPr id="46135" name="Rectangle 145"/>
            <p:cNvSpPr>
              <a:spLocks noChangeArrowheads="1"/>
            </p:cNvSpPr>
            <p:nvPr/>
          </p:nvSpPr>
          <p:spPr bwMode="auto">
            <a:xfrm>
              <a:off x="926" y="1372"/>
              <a:ext cx="242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effectLst/>
                  <a:latin typeface="Times New Roman" panose="02020603050405020304" charset="0"/>
                  <a:ea typeface="长城楷体" charset="0"/>
                  <a:cs typeface="长城楷体" charset="0"/>
                </a:rPr>
                <a:t>+</a:t>
              </a:r>
            </a:p>
          </p:txBody>
        </p:sp>
        <p:sp>
          <p:nvSpPr>
            <p:cNvPr id="46136" name="Rectangle 146"/>
            <p:cNvSpPr>
              <a:spLocks noChangeArrowheads="1"/>
            </p:cNvSpPr>
            <p:nvPr/>
          </p:nvSpPr>
          <p:spPr bwMode="auto">
            <a:xfrm>
              <a:off x="2094" y="1135"/>
              <a:ext cx="242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effectLst/>
                  <a:latin typeface="Times New Roman" panose="02020603050405020304" charset="0"/>
                  <a:ea typeface="长城楷体" charset="0"/>
                  <a:cs typeface="长城楷体" charset="0"/>
                </a:rPr>
                <a:t>+</a:t>
              </a:r>
            </a:p>
          </p:txBody>
        </p:sp>
        <p:sp>
          <p:nvSpPr>
            <p:cNvPr id="46137" name="Rectangle 147"/>
            <p:cNvSpPr>
              <a:spLocks noChangeArrowheads="1"/>
            </p:cNvSpPr>
            <p:nvPr/>
          </p:nvSpPr>
          <p:spPr bwMode="auto">
            <a:xfrm>
              <a:off x="2127" y="1923"/>
              <a:ext cx="242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effectLst/>
                  <a:latin typeface="Times New Roman" panose="02020603050405020304" charset="0"/>
                  <a:ea typeface="长城楷体" charset="0"/>
                  <a:cs typeface="长城楷体" charset="0"/>
                </a:rPr>
                <a:t>+</a:t>
              </a:r>
            </a:p>
          </p:txBody>
        </p:sp>
        <p:sp>
          <p:nvSpPr>
            <p:cNvPr id="46138" name="Text Box 148"/>
            <p:cNvSpPr txBox="1">
              <a:spLocks noChangeArrowheads="1"/>
            </p:cNvSpPr>
            <p:nvPr/>
          </p:nvSpPr>
          <p:spPr bwMode="auto">
            <a:xfrm>
              <a:off x="2580" y="499"/>
              <a:ext cx="588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effectLst/>
                  <a:ea typeface="长城楷体" charset="0"/>
                  <a:cs typeface="长城楷体" charset="0"/>
                </a:rPr>
                <a:t>+</a:t>
              </a:r>
              <a:r>
                <a:rPr lang="en-US" altLang="zh-CN" sz="2800" b="1" i="1">
                  <a:solidFill>
                    <a:srgbClr val="000099"/>
                  </a:solidFill>
                  <a:effectLst/>
                  <a:ea typeface="长城楷体" charset="0"/>
                  <a:cs typeface="长城楷体" charset="0"/>
                </a:rPr>
                <a:t>U</a:t>
              </a:r>
              <a:r>
                <a:rPr lang="en-US" altLang="zh-CN" b="1" baseline="-25000">
                  <a:solidFill>
                    <a:srgbClr val="000099"/>
                  </a:solidFill>
                  <a:effectLst/>
                  <a:ea typeface="长城楷体" charset="0"/>
                  <a:cs typeface="长城楷体" charset="0"/>
                </a:rPr>
                <a:t>CC</a:t>
              </a:r>
              <a:endParaRPr lang="en-US" altLang="zh-CN">
                <a:solidFill>
                  <a:srgbClr val="000099"/>
                </a:solidFill>
                <a:effectLst/>
                <a:ea typeface="长城楷体" charset="0"/>
                <a:cs typeface="长城楷体" charset="0"/>
              </a:endParaRPr>
            </a:p>
          </p:txBody>
        </p:sp>
        <p:sp>
          <p:nvSpPr>
            <p:cNvPr id="46139" name="Text Box 149"/>
            <p:cNvSpPr txBox="1">
              <a:spLocks noChangeArrowheads="1"/>
            </p:cNvSpPr>
            <p:nvPr/>
          </p:nvSpPr>
          <p:spPr bwMode="auto">
            <a:xfrm>
              <a:off x="576" y="1995"/>
              <a:ext cx="290" cy="327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000099"/>
                  </a:solidFill>
                  <a:effectLst/>
                  <a:ea typeface="长城楷体" charset="0"/>
                  <a:cs typeface="长城楷体" charset="0"/>
                </a:rPr>
                <a:t>u</a:t>
              </a:r>
              <a:r>
                <a:rPr lang="en-US" altLang="zh-CN" sz="2800" b="1" baseline="-25000">
                  <a:solidFill>
                    <a:srgbClr val="000099"/>
                  </a:solidFill>
                  <a:effectLst/>
                  <a:ea typeface="长城楷体" charset="0"/>
                  <a:cs typeface="长城楷体" charset="0"/>
                </a:rPr>
                <a:t>i</a:t>
              </a:r>
              <a:endParaRPr lang="en-US" altLang="zh-CN" sz="2800" b="1">
                <a:solidFill>
                  <a:srgbClr val="000099"/>
                </a:solidFill>
                <a:effectLst/>
                <a:ea typeface="长城楷体" charset="0"/>
                <a:cs typeface="长城楷体" charset="0"/>
              </a:endParaRPr>
            </a:p>
          </p:txBody>
        </p:sp>
        <p:sp>
          <p:nvSpPr>
            <p:cNvPr id="46140" name="Text Box 150"/>
            <p:cNvSpPr txBox="1">
              <a:spLocks noChangeArrowheads="1"/>
            </p:cNvSpPr>
            <p:nvPr/>
          </p:nvSpPr>
          <p:spPr bwMode="auto">
            <a:xfrm>
              <a:off x="2724" y="1854"/>
              <a:ext cx="347" cy="327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000099"/>
                  </a:solidFill>
                  <a:effectLst/>
                  <a:ea typeface="长城楷体" charset="0"/>
                  <a:cs typeface="长城楷体" charset="0"/>
                </a:rPr>
                <a:t>u</a:t>
              </a:r>
              <a:r>
                <a:rPr lang="en-US" altLang="zh-CN" sz="2800" b="1" baseline="-25000">
                  <a:solidFill>
                    <a:srgbClr val="000099"/>
                  </a:solidFill>
                  <a:effectLst/>
                  <a:ea typeface="长城楷体" charset="0"/>
                  <a:cs typeface="长城楷体" charset="0"/>
                </a:rPr>
                <a:t>o</a:t>
              </a:r>
              <a:endParaRPr lang="en-US" altLang="zh-CN" sz="2800" b="1">
                <a:solidFill>
                  <a:srgbClr val="000099"/>
                </a:solidFill>
                <a:effectLst/>
                <a:ea typeface="长城楷体" charset="0"/>
                <a:cs typeface="长城楷体" charset="0"/>
              </a:endParaRPr>
            </a:p>
          </p:txBody>
        </p:sp>
        <p:sp>
          <p:nvSpPr>
            <p:cNvPr id="46141" name="Rectangle 151" descr="新闻纸"/>
            <p:cNvSpPr>
              <a:spLocks noChangeArrowheads="1"/>
            </p:cNvSpPr>
            <p:nvPr/>
          </p:nvSpPr>
          <p:spPr bwMode="auto">
            <a:xfrm>
              <a:off x="2784" y="1509"/>
              <a:ext cx="242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effectLst/>
                  <a:latin typeface="Times New Roman" panose="02020603050405020304" charset="0"/>
                  <a:ea typeface="长城楷体" charset="0"/>
                  <a:cs typeface="长城楷体" charset="0"/>
                </a:rPr>
                <a:t>+</a:t>
              </a:r>
            </a:p>
          </p:txBody>
        </p:sp>
        <p:sp>
          <p:nvSpPr>
            <p:cNvPr id="46142" name="Rectangle 152" descr="新闻纸"/>
            <p:cNvSpPr>
              <a:spLocks noChangeArrowheads="1"/>
            </p:cNvSpPr>
            <p:nvPr/>
          </p:nvSpPr>
          <p:spPr bwMode="auto">
            <a:xfrm>
              <a:off x="624" y="1632"/>
              <a:ext cx="242" cy="327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effectLst/>
                  <a:latin typeface="Times New Roman" panose="02020603050405020304" charset="0"/>
                  <a:ea typeface="长城楷体" charset="0"/>
                  <a:cs typeface="长城楷体" charset="0"/>
                </a:rPr>
                <a:t>+</a:t>
              </a:r>
            </a:p>
          </p:txBody>
        </p:sp>
        <p:sp>
          <p:nvSpPr>
            <p:cNvPr id="46143" name="Rectangle 153" descr="新闻纸"/>
            <p:cNvSpPr>
              <a:spLocks noChangeArrowheads="1"/>
            </p:cNvSpPr>
            <p:nvPr/>
          </p:nvSpPr>
          <p:spPr bwMode="auto">
            <a:xfrm>
              <a:off x="2785" y="2254"/>
              <a:ext cx="226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effectLst/>
                  <a:latin typeface="Times New Roman" panose="02020603050405020304" charset="0"/>
                  <a:ea typeface="长城楷体" charset="0"/>
                  <a:cs typeface="长城楷体" charset="0"/>
                </a:rPr>
                <a:t>–</a:t>
              </a:r>
            </a:p>
          </p:txBody>
        </p:sp>
        <p:sp>
          <p:nvSpPr>
            <p:cNvPr id="46144" name="Rectangle 154" descr="新闻纸"/>
            <p:cNvSpPr>
              <a:spLocks noChangeArrowheads="1"/>
            </p:cNvSpPr>
            <p:nvPr/>
          </p:nvSpPr>
          <p:spPr bwMode="auto">
            <a:xfrm>
              <a:off x="624" y="2457"/>
              <a:ext cx="226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effectLst/>
                  <a:latin typeface="Times New Roman" panose="02020603050405020304" charset="0"/>
                  <a:ea typeface="长城楷体" charset="0"/>
                  <a:cs typeface="长城楷体" charset="0"/>
                </a:rPr>
                <a:t>–</a:t>
              </a:r>
            </a:p>
          </p:txBody>
        </p:sp>
        <p:sp>
          <p:nvSpPr>
            <p:cNvPr id="46145" name="Rectangle 155"/>
            <p:cNvSpPr>
              <a:spLocks noChangeArrowheads="1"/>
            </p:cNvSpPr>
            <p:nvPr/>
          </p:nvSpPr>
          <p:spPr bwMode="auto">
            <a:xfrm>
              <a:off x="1984" y="674"/>
              <a:ext cx="293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000099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I</a:t>
              </a:r>
              <a:r>
                <a:rPr lang="en-US" altLang="zh-CN" b="1" baseline="-25000">
                  <a:solidFill>
                    <a:srgbClr val="000099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C</a:t>
              </a:r>
            </a:p>
          </p:txBody>
        </p:sp>
        <p:sp>
          <p:nvSpPr>
            <p:cNvPr id="245916" name="Line 156"/>
            <p:cNvSpPr>
              <a:spLocks noChangeShapeType="1"/>
            </p:cNvSpPr>
            <p:nvPr/>
          </p:nvSpPr>
          <p:spPr bwMode="auto">
            <a:xfrm>
              <a:off x="1986" y="729"/>
              <a:ext cx="0" cy="279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sm" len="med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5917" name="Line 157"/>
            <p:cNvSpPr>
              <a:spLocks noChangeShapeType="1"/>
            </p:cNvSpPr>
            <p:nvPr/>
          </p:nvSpPr>
          <p:spPr bwMode="auto">
            <a:xfrm>
              <a:off x="2658" y="2229"/>
              <a:ext cx="0" cy="49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5918" name="Line 158"/>
            <p:cNvSpPr>
              <a:spLocks noChangeShapeType="1"/>
            </p:cNvSpPr>
            <p:nvPr/>
          </p:nvSpPr>
          <p:spPr bwMode="auto">
            <a:xfrm>
              <a:off x="1230" y="2325"/>
              <a:ext cx="0" cy="38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5919" name="Rectangle 159"/>
            <p:cNvSpPr>
              <a:spLocks noChangeArrowheads="1"/>
            </p:cNvSpPr>
            <p:nvPr/>
          </p:nvSpPr>
          <p:spPr bwMode="auto">
            <a:xfrm>
              <a:off x="480" y="1835"/>
              <a:ext cx="95" cy="325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5920" name="Oval 160"/>
            <p:cNvSpPr>
              <a:spLocks noChangeArrowheads="1"/>
            </p:cNvSpPr>
            <p:nvPr/>
          </p:nvSpPr>
          <p:spPr bwMode="auto">
            <a:xfrm>
              <a:off x="432" y="2352"/>
              <a:ext cx="192" cy="1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5921" name="Line 161"/>
            <p:cNvSpPr>
              <a:spLocks noChangeShapeType="1"/>
            </p:cNvSpPr>
            <p:nvPr/>
          </p:nvSpPr>
          <p:spPr bwMode="auto">
            <a:xfrm flipV="1">
              <a:off x="528" y="1632"/>
              <a:ext cx="0" cy="2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5922" name="Line 162"/>
            <p:cNvSpPr>
              <a:spLocks noChangeShapeType="1"/>
            </p:cNvSpPr>
            <p:nvPr/>
          </p:nvSpPr>
          <p:spPr bwMode="auto">
            <a:xfrm>
              <a:off x="528" y="2160"/>
              <a:ext cx="0" cy="55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153" name="Text Box 163"/>
            <p:cNvSpPr txBox="1">
              <a:spLocks noChangeArrowheads="1"/>
            </p:cNvSpPr>
            <p:nvPr/>
          </p:nvSpPr>
          <p:spPr bwMode="auto">
            <a:xfrm>
              <a:off x="151" y="1776"/>
              <a:ext cx="334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>
                  <a:effectLst/>
                  <a:ea typeface="长城楷体" charset="0"/>
                  <a:cs typeface="长城楷体" charset="0"/>
                </a:rPr>
                <a:t>R</a:t>
              </a:r>
              <a:r>
                <a:rPr lang="en-US" altLang="zh-CN" b="1" baseline="-25000">
                  <a:effectLst/>
                  <a:ea typeface="长城楷体" charset="0"/>
                  <a:cs typeface="长城楷体" charset="0"/>
                </a:rPr>
                <a:t>S</a:t>
              </a:r>
              <a:endParaRPr lang="en-US" altLang="zh-CN">
                <a:effectLst/>
                <a:ea typeface="长城楷体" charset="0"/>
                <a:cs typeface="长城楷体" charset="0"/>
              </a:endParaRPr>
            </a:p>
          </p:txBody>
        </p:sp>
        <p:sp>
          <p:nvSpPr>
            <p:cNvPr id="46154" name="Text Box 164"/>
            <p:cNvSpPr txBox="1">
              <a:spLocks noChangeArrowheads="1"/>
            </p:cNvSpPr>
            <p:nvPr/>
          </p:nvSpPr>
          <p:spPr bwMode="auto">
            <a:xfrm>
              <a:off x="96" y="2256"/>
              <a:ext cx="400" cy="327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000099"/>
                  </a:solidFill>
                  <a:effectLst/>
                  <a:ea typeface="长城楷体" charset="0"/>
                  <a:cs typeface="长城楷体" charset="0"/>
                </a:rPr>
                <a:t>e</a:t>
              </a:r>
              <a:r>
                <a:rPr lang="en-US" altLang="zh-CN" sz="2800" b="1" baseline="-25000">
                  <a:solidFill>
                    <a:srgbClr val="000099"/>
                  </a:solidFill>
                  <a:effectLst/>
                  <a:ea typeface="长城楷体" charset="0"/>
                  <a:cs typeface="长城楷体" charset="0"/>
                </a:rPr>
                <a:t>S</a:t>
              </a:r>
              <a:endParaRPr lang="en-US" altLang="zh-CN" sz="2800" b="1">
                <a:solidFill>
                  <a:srgbClr val="000099"/>
                </a:solidFill>
                <a:effectLst/>
                <a:ea typeface="长城楷体" charset="0"/>
                <a:cs typeface="长城楷体" charset="0"/>
              </a:endParaRPr>
            </a:p>
          </p:txBody>
        </p:sp>
        <p:sp>
          <p:nvSpPr>
            <p:cNvPr id="46155" name="Rectangle 165" descr="新闻纸"/>
            <p:cNvSpPr>
              <a:spLocks noChangeArrowheads="1"/>
            </p:cNvSpPr>
            <p:nvPr/>
          </p:nvSpPr>
          <p:spPr bwMode="auto">
            <a:xfrm>
              <a:off x="286" y="2121"/>
              <a:ext cx="242" cy="327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effectLst/>
                  <a:latin typeface="Times New Roman" panose="02020603050405020304" charset="0"/>
                  <a:ea typeface="长城楷体" charset="0"/>
                  <a:cs typeface="长城楷体" charset="0"/>
                </a:rPr>
                <a:t>+</a:t>
              </a:r>
            </a:p>
          </p:txBody>
        </p:sp>
        <p:sp>
          <p:nvSpPr>
            <p:cNvPr id="46156" name="Rectangle 166" descr="新闻纸"/>
            <p:cNvSpPr>
              <a:spLocks noChangeArrowheads="1"/>
            </p:cNvSpPr>
            <p:nvPr/>
          </p:nvSpPr>
          <p:spPr bwMode="auto">
            <a:xfrm>
              <a:off x="279" y="2448"/>
              <a:ext cx="226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effectLst/>
                  <a:latin typeface="Times New Roman" panose="02020603050405020304" charset="0"/>
                  <a:ea typeface="长城楷体" charset="0"/>
                  <a:cs typeface="长城楷体" charset="0"/>
                </a:rPr>
                <a:t>–</a:t>
              </a:r>
            </a:p>
          </p:txBody>
        </p:sp>
        <p:sp>
          <p:nvSpPr>
            <p:cNvPr id="245927" name="Oval 167"/>
            <p:cNvSpPr>
              <a:spLocks noChangeArrowheads="1"/>
            </p:cNvSpPr>
            <p:nvPr/>
          </p:nvSpPr>
          <p:spPr bwMode="auto">
            <a:xfrm>
              <a:off x="1204" y="1615"/>
              <a:ext cx="50" cy="5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8152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4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5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45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245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45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63" grpId="0" build="p" autoUpdateAnimBg="0"/>
      <p:bldP spid="245850" grpId="0" bldLvl="0" animBg="1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ext Box 2"/>
          <p:cNvSpPr txBox="1">
            <a:spLocks noChangeArrowheads="1"/>
          </p:cNvSpPr>
          <p:nvPr/>
        </p:nvSpPr>
        <p:spPr bwMode="auto">
          <a:xfrm>
            <a:off x="4953000" y="536575"/>
            <a:ext cx="3810000" cy="4568825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spAutoFit/>
          </a:bodyPr>
          <a:lstStyle>
            <a:lvl1pPr indent="3810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5000"/>
              </a:lnSpc>
            </a:pPr>
            <a:r>
              <a:rPr lang="zh-CN" altLang="en-US" sz="2800" b="1">
                <a:effectLst/>
                <a:latin typeface="宋体" panose="02010600030101010101" pitchFamily="2" charset="-122"/>
              </a:rPr>
              <a:t>从</a:t>
            </a:r>
            <a:r>
              <a:rPr lang="en-US" altLang="zh-CN" sz="2800" b="1" i="1">
                <a:effectLst/>
              </a:rPr>
              <a:t>Q</a:t>
            </a:r>
            <a:r>
              <a:rPr lang="zh-CN" altLang="en-US" sz="2800" b="1">
                <a:effectLst/>
              </a:rPr>
              <a:t>点</a:t>
            </a:r>
            <a:r>
              <a:rPr lang="zh-CN" altLang="en-US" sz="2800" b="1">
                <a:effectLst/>
                <a:latin typeface="宋体" panose="02010600030101010101" pitchFamily="2" charset="-122"/>
              </a:rPr>
              <a:t>稳定的角度来看似乎</a:t>
            </a:r>
            <a:r>
              <a:rPr lang="en-US" altLang="zh-CN" sz="2800" b="1" i="1">
                <a:effectLst/>
              </a:rPr>
              <a:t>I</a:t>
            </a:r>
            <a:r>
              <a:rPr lang="en-US" altLang="zh-CN" sz="2800" b="1" baseline="-25000">
                <a:effectLst/>
              </a:rPr>
              <a:t>2</a:t>
            </a:r>
            <a:r>
              <a:rPr lang="zh-CN" altLang="en-US" sz="2800" b="1">
                <a:effectLst/>
                <a:latin typeface="宋体" panose="02010600030101010101" pitchFamily="2" charset="-122"/>
              </a:rPr>
              <a:t>、</a:t>
            </a:r>
            <a:r>
              <a:rPr lang="en-US" altLang="zh-CN" sz="2800" b="1" i="1">
                <a:effectLst/>
              </a:rPr>
              <a:t>V</a:t>
            </a:r>
            <a:r>
              <a:rPr lang="en-US" altLang="zh-CN" b="1" baseline="-25000">
                <a:effectLst/>
              </a:rPr>
              <a:t>B</a:t>
            </a:r>
            <a:r>
              <a:rPr lang="zh-CN" altLang="en-US" sz="2800" b="1">
                <a:effectLst/>
                <a:latin typeface="宋体" panose="02010600030101010101" pitchFamily="2" charset="-122"/>
              </a:rPr>
              <a:t>越大越好。</a:t>
            </a:r>
          </a:p>
          <a:p>
            <a:pPr eaLnBrk="1" hangingPunct="1">
              <a:lnSpc>
                <a:spcPct val="105000"/>
              </a:lnSpc>
            </a:pPr>
            <a:r>
              <a:rPr lang="zh-CN" altLang="en-US" sz="2800" b="1">
                <a:effectLst/>
                <a:latin typeface="宋体" panose="02010600030101010101" pitchFamily="2" charset="-122"/>
              </a:rPr>
              <a:t>但 </a:t>
            </a:r>
            <a:r>
              <a:rPr lang="en-US" altLang="zh-CN" sz="2800" b="1" i="1">
                <a:effectLst/>
              </a:rPr>
              <a:t>I</a:t>
            </a:r>
            <a:r>
              <a:rPr lang="en-US" altLang="zh-CN" sz="2800" b="1" baseline="-25000">
                <a:effectLst/>
              </a:rPr>
              <a:t>2 </a:t>
            </a:r>
            <a:r>
              <a:rPr lang="zh-CN" altLang="en-US" sz="2800" b="1">
                <a:effectLst/>
                <a:latin typeface="宋体" panose="02010600030101010101" pitchFamily="2" charset="-122"/>
              </a:rPr>
              <a:t>越大，</a:t>
            </a:r>
            <a:r>
              <a:rPr lang="en-US" altLang="zh-CN" sz="2800" b="1" i="1">
                <a:effectLst/>
              </a:rPr>
              <a:t>R</a:t>
            </a:r>
            <a:r>
              <a:rPr lang="en-US" altLang="zh-CN" b="1" baseline="-25000">
                <a:effectLst/>
              </a:rPr>
              <a:t>B1</a:t>
            </a:r>
            <a:r>
              <a:rPr lang="zh-CN" altLang="en-US" sz="2800" b="1">
                <a:effectLst/>
              </a:rPr>
              <a:t>、</a:t>
            </a:r>
            <a:r>
              <a:rPr lang="en-US" altLang="zh-CN" sz="2800" b="1" i="1">
                <a:effectLst/>
              </a:rPr>
              <a:t>R</a:t>
            </a:r>
            <a:r>
              <a:rPr lang="en-US" altLang="zh-CN" b="1" baseline="-25000">
                <a:effectLst/>
              </a:rPr>
              <a:t>B2</a:t>
            </a:r>
            <a:r>
              <a:rPr lang="zh-CN" altLang="en-US" sz="2800" b="1">
                <a:effectLst/>
                <a:latin typeface="宋体" panose="02010600030101010101" pitchFamily="2" charset="-122"/>
              </a:rPr>
              <a:t>必须取得较小，将增加损耗，降低输入电阻。</a:t>
            </a:r>
          </a:p>
          <a:p>
            <a:pPr eaLnBrk="1" hangingPunct="1">
              <a:lnSpc>
                <a:spcPct val="105000"/>
              </a:lnSpc>
            </a:pPr>
            <a:r>
              <a:rPr lang="zh-CN" altLang="en-US" sz="2800" b="1">
                <a:effectLst/>
                <a:latin typeface="宋体" panose="02010600030101010101" pitchFamily="2" charset="-122"/>
              </a:rPr>
              <a:t>而</a:t>
            </a:r>
            <a:r>
              <a:rPr lang="en-US" altLang="zh-CN" sz="2800" b="1" i="1">
                <a:effectLst/>
              </a:rPr>
              <a:t>V</a:t>
            </a:r>
            <a:r>
              <a:rPr lang="en-US" altLang="zh-CN" b="1" baseline="-25000">
                <a:effectLst/>
              </a:rPr>
              <a:t>B</a:t>
            </a:r>
            <a:r>
              <a:rPr lang="zh-CN" altLang="en-US" sz="2800" b="1">
                <a:effectLst/>
                <a:latin typeface="宋体" panose="02010600030101010101" pitchFamily="2" charset="-122"/>
              </a:rPr>
              <a:t>过高必使</a:t>
            </a:r>
            <a:r>
              <a:rPr lang="en-US" altLang="zh-CN" sz="2800" b="1" i="1">
                <a:effectLst/>
              </a:rPr>
              <a:t>V</a:t>
            </a:r>
            <a:r>
              <a:rPr lang="en-US" altLang="zh-CN" b="1" baseline="-25000">
                <a:effectLst/>
              </a:rPr>
              <a:t>E</a:t>
            </a:r>
            <a:r>
              <a:rPr lang="zh-CN" altLang="en-US" sz="2800" b="1">
                <a:effectLst/>
                <a:latin typeface="宋体" panose="02010600030101010101" pitchFamily="2" charset="-122"/>
              </a:rPr>
              <a:t>也增高，在</a:t>
            </a:r>
            <a:r>
              <a:rPr lang="en-US" altLang="zh-CN" sz="2800" b="1" i="1">
                <a:effectLst/>
              </a:rPr>
              <a:t>U</a:t>
            </a:r>
            <a:r>
              <a:rPr lang="en-US" altLang="zh-CN" b="1" baseline="-25000">
                <a:effectLst/>
              </a:rPr>
              <a:t>CC</a:t>
            </a:r>
            <a:r>
              <a:rPr lang="zh-CN" altLang="en-US" sz="2800" b="1">
                <a:effectLst/>
                <a:latin typeface="宋体" panose="02010600030101010101" pitchFamily="2" charset="-122"/>
              </a:rPr>
              <a:t>一定时，势必使</a:t>
            </a:r>
            <a:r>
              <a:rPr lang="en-US" altLang="zh-CN" sz="2800" b="1" i="1">
                <a:effectLst/>
              </a:rPr>
              <a:t>U</a:t>
            </a:r>
            <a:r>
              <a:rPr lang="en-US" altLang="zh-CN" b="1" baseline="-25000">
                <a:effectLst/>
              </a:rPr>
              <a:t>CE</a:t>
            </a:r>
            <a:r>
              <a:rPr lang="zh-CN" altLang="en-US" sz="2800" b="1">
                <a:effectLst/>
                <a:latin typeface="宋体" panose="02010600030101010101" pitchFamily="2" charset="-122"/>
              </a:rPr>
              <a:t>减小，从而减小放大电路输出电压的动态范围。</a:t>
            </a:r>
          </a:p>
        </p:txBody>
      </p:sp>
      <p:sp>
        <p:nvSpPr>
          <p:cNvPr id="101379" name="Rectangle 3"/>
          <p:cNvSpPr>
            <a:spLocks noChangeArrowheads="1"/>
          </p:cNvSpPr>
          <p:nvPr/>
        </p:nvSpPr>
        <p:spPr bwMode="auto">
          <a:xfrm>
            <a:off x="533400" y="4572000"/>
            <a:ext cx="5413375" cy="1544638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在估算时一般选取：</a:t>
            </a:r>
          </a:p>
          <a:p>
            <a:pPr>
              <a:spcBef>
                <a:spcPct val="20000"/>
              </a:spcBef>
            </a:pPr>
            <a:r>
              <a:rPr lang="en-US" altLang="zh-CN" sz="2800" b="1" i="1">
                <a:solidFill>
                  <a:srgbClr val="000099"/>
                </a:solidFill>
                <a:effectLst/>
                <a:latin typeface="Times New Roman" panose="02020603050405020304" charset="0"/>
              </a:rPr>
              <a:t>I</a:t>
            </a:r>
            <a:r>
              <a:rPr lang="en-US" altLang="zh-CN" sz="2800" b="1" baseline="-25000">
                <a:solidFill>
                  <a:srgbClr val="000099"/>
                </a:solidFill>
                <a:effectLst/>
                <a:latin typeface="Times New Roman" panose="02020603050405020304" charset="0"/>
              </a:rPr>
              <a:t>2</a:t>
            </a:r>
            <a:r>
              <a:rPr lang="en-US" altLang="zh-CN" sz="2800" b="1">
                <a:solidFill>
                  <a:srgbClr val="000099"/>
                </a:solidFill>
                <a:effectLst/>
                <a:latin typeface="Times New Roman" panose="02020603050405020304" charset="0"/>
              </a:rPr>
              <a:t>= (5 ~10) </a:t>
            </a:r>
            <a:r>
              <a:rPr lang="en-US" altLang="zh-CN" sz="2800" b="1" i="1">
                <a:solidFill>
                  <a:srgbClr val="000099"/>
                </a:solidFill>
                <a:effectLst/>
                <a:latin typeface="Times New Roman" panose="02020603050405020304" charset="0"/>
              </a:rPr>
              <a:t>I</a:t>
            </a:r>
            <a:r>
              <a:rPr lang="en-US" altLang="zh-CN" sz="2800" b="1" baseline="-25000">
                <a:solidFill>
                  <a:srgbClr val="000099"/>
                </a:solidFill>
                <a:effectLst/>
                <a:latin typeface="Times New Roman" panose="02020603050405020304" charset="0"/>
              </a:rPr>
              <a:t>B</a:t>
            </a:r>
            <a:r>
              <a:rPr lang="zh-CN" altLang="en-US" sz="2800" b="1">
                <a:solidFill>
                  <a:srgbClr val="000099"/>
                </a:solidFill>
                <a:effectLst/>
                <a:latin typeface="Times New Roman" panose="02020603050405020304" charset="0"/>
              </a:rPr>
              <a:t>，</a:t>
            </a:r>
            <a:r>
              <a:rPr lang="en-US" altLang="zh-CN" sz="2800" b="1" i="1">
                <a:solidFill>
                  <a:srgbClr val="000099"/>
                </a:solidFill>
                <a:effectLst/>
                <a:latin typeface="Times New Roman" panose="02020603050405020304" charset="0"/>
              </a:rPr>
              <a:t>V</a:t>
            </a:r>
            <a:r>
              <a:rPr lang="en-US" altLang="zh-CN" b="1" baseline="-25000">
                <a:solidFill>
                  <a:srgbClr val="000099"/>
                </a:solidFill>
                <a:effectLst/>
                <a:latin typeface="Times New Roman" panose="02020603050405020304" charset="0"/>
              </a:rPr>
              <a:t>B</a:t>
            </a:r>
            <a:r>
              <a:rPr lang="en-US" altLang="zh-CN" sz="2800" b="1">
                <a:solidFill>
                  <a:srgbClr val="000099"/>
                </a:solidFill>
                <a:effectLst/>
                <a:latin typeface="Times New Roman" panose="02020603050405020304" charset="0"/>
              </a:rPr>
              <a:t>= (5 ~10) </a:t>
            </a:r>
            <a:r>
              <a:rPr lang="en-US" altLang="zh-CN" sz="2800" b="1" i="1">
                <a:solidFill>
                  <a:srgbClr val="000099"/>
                </a:solidFill>
                <a:effectLst/>
                <a:latin typeface="Times New Roman" panose="02020603050405020304" charset="0"/>
              </a:rPr>
              <a:t>U</a:t>
            </a:r>
            <a:r>
              <a:rPr lang="en-US" altLang="zh-CN" sz="2800" b="1" baseline="-25000">
                <a:solidFill>
                  <a:srgbClr val="000099"/>
                </a:solidFill>
                <a:effectLst/>
                <a:latin typeface="Times New Roman" panose="02020603050405020304" charset="0"/>
              </a:rPr>
              <a:t>BE</a:t>
            </a:r>
            <a:r>
              <a:rPr lang="zh-CN" altLang="en-US" sz="2800" b="1">
                <a:solidFill>
                  <a:srgbClr val="000099"/>
                </a:solidFill>
                <a:effectLst/>
                <a:latin typeface="Times New Roman" panose="02020603050405020304" charset="0"/>
              </a:rPr>
              <a:t>， </a:t>
            </a:r>
          </a:p>
          <a:p>
            <a:pPr>
              <a:spcBef>
                <a:spcPct val="20000"/>
              </a:spcBef>
            </a:pPr>
            <a:r>
              <a:rPr lang="en-US" altLang="zh-CN" sz="2800" b="1" i="1">
                <a:solidFill>
                  <a:srgbClr val="000099"/>
                </a:solidFill>
                <a:effectLst/>
                <a:latin typeface="Times New Roman" panose="02020603050405020304" charset="0"/>
              </a:rPr>
              <a:t>R</a:t>
            </a:r>
            <a:r>
              <a:rPr lang="en-US" altLang="zh-CN" b="1" baseline="-25000">
                <a:solidFill>
                  <a:srgbClr val="000099"/>
                </a:solidFill>
                <a:effectLst/>
                <a:latin typeface="Times New Roman" panose="02020603050405020304" charset="0"/>
              </a:rPr>
              <a:t>B1</a:t>
            </a:r>
            <a:r>
              <a:rPr lang="zh-CN" altLang="en-US" sz="2800" b="1">
                <a:solidFill>
                  <a:srgbClr val="000099"/>
                </a:solidFill>
                <a:effectLst/>
                <a:latin typeface="Times New Roman" panose="02020603050405020304" charset="0"/>
              </a:rPr>
              <a:t>、</a:t>
            </a:r>
            <a:r>
              <a:rPr lang="en-US" altLang="zh-CN" sz="2800" b="1" i="1">
                <a:solidFill>
                  <a:srgbClr val="000099"/>
                </a:solidFill>
                <a:effectLst/>
                <a:latin typeface="Times New Roman" panose="02020603050405020304" charset="0"/>
              </a:rPr>
              <a:t>R</a:t>
            </a:r>
            <a:r>
              <a:rPr lang="en-US" altLang="zh-CN" b="1" baseline="-25000">
                <a:solidFill>
                  <a:srgbClr val="000099"/>
                </a:solidFill>
                <a:effectLst/>
                <a:latin typeface="Times New Roman" panose="02020603050405020304" charset="0"/>
              </a:rPr>
              <a:t>B2</a:t>
            </a:r>
            <a:r>
              <a:rPr lang="zh-CN" altLang="en-US" sz="2800" b="1">
                <a:solidFill>
                  <a:srgbClr val="000099"/>
                </a:solidFill>
                <a:effectLst/>
                <a:latin typeface="宋体" panose="02010600030101010101" pitchFamily="2" charset="-122"/>
              </a:rPr>
              <a:t>的阻值一般为几十千欧。</a:t>
            </a:r>
          </a:p>
        </p:txBody>
      </p:sp>
      <p:sp>
        <p:nvSpPr>
          <p:cNvPr id="101380" name="Rectangle 4"/>
          <p:cNvSpPr>
            <a:spLocks noChangeArrowheads="1"/>
          </p:cNvSpPr>
          <p:nvPr/>
        </p:nvSpPr>
        <p:spPr bwMode="auto">
          <a:xfrm>
            <a:off x="533400" y="395288"/>
            <a:ext cx="1966913" cy="519112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参数的选择</a:t>
            </a:r>
          </a:p>
        </p:txBody>
      </p:sp>
      <p:sp>
        <p:nvSpPr>
          <p:cNvPr id="47109" name="Text Box 9"/>
          <p:cNvSpPr txBox="1">
            <a:spLocks noChangeArrowheads="1"/>
          </p:cNvSpPr>
          <p:nvPr/>
        </p:nvSpPr>
        <p:spPr bwMode="auto">
          <a:xfrm>
            <a:off x="2819400" y="2528888"/>
            <a:ext cx="669925" cy="519112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 b="1" i="1">
                <a:solidFill>
                  <a:srgbClr val="CC0000"/>
                </a:solidFill>
                <a:effectLst/>
                <a:ea typeface="楷体_GB2312" charset="0"/>
                <a:cs typeface="楷体_GB2312" charset="0"/>
              </a:rPr>
              <a:t>V</a:t>
            </a:r>
            <a:r>
              <a:rPr lang="en-US" altLang="zh-CN" sz="2800" b="1" baseline="-25000">
                <a:solidFill>
                  <a:srgbClr val="CC0000"/>
                </a:solidFill>
                <a:effectLst/>
                <a:ea typeface="楷体_GB2312" charset="0"/>
                <a:cs typeface="楷体_GB2312" charset="0"/>
              </a:rPr>
              <a:t>E</a:t>
            </a:r>
            <a:endParaRPr lang="en-US" altLang="zh-CN" sz="2800" b="1">
              <a:solidFill>
                <a:srgbClr val="CC0000"/>
              </a:solidFill>
              <a:effectLst/>
              <a:ea typeface="楷体_GB2312" charset="0"/>
              <a:cs typeface="楷体_GB2312" charset="0"/>
            </a:endParaRPr>
          </a:p>
        </p:txBody>
      </p:sp>
      <p:sp>
        <p:nvSpPr>
          <p:cNvPr id="47110" name="Text Box 87"/>
          <p:cNvSpPr txBox="1">
            <a:spLocks noChangeArrowheads="1"/>
          </p:cNvSpPr>
          <p:nvPr/>
        </p:nvSpPr>
        <p:spPr bwMode="auto">
          <a:xfrm>
            <a:off x="1844675" y="2071688"/>
            <a:ext cx="669925" cy="519112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 b="1" i="1">
                <a:solidFill>
                  <a:srgbClr val="CC0000"/>
                </a:solidFill>
                <a:effectLst/>
                <a:ea typeface="楷体_GB2312" charset="0"/>
                <a:cs typeface="楷体_GB2312" charset="0"/>
              </a:rPr>
              <a:t>V</a:t>
            </a:r>
            <a:r>
              <a:rPr lang="en-US" altLang="zh-CN" sz="2800" b="1" baseline="-25000">
                <a:solidFill>
                  <a:srgbClr val="CC0000"/>
                </a:solidFill>
                <a:effectLst/>
                <a:ea typeface="楷体_GB2312" charset="0"/>
                <a:cs typeface="楷体_GB2312" charset="0"/>
              </a:rPr>
              <a:t>B</a:t>
            </a:r>
            <a:endParaRPr lang="en-US" altLang="zh-CN" sz="2800" b="1">
              <a:solidFill>
                <a:srgbClr val="CC0000"/>
              </a:solidFill>
              <a:effectLst/>
              <a:ea typeface="楷体_GB2312" charset="0"/>
              <a:cs typeface="楷体_GB2312" charset="0"/>
            </a:endParaRPr>
          </a:p>
        </p:txBody>
      </p:sp>
      <p:grpSp>
        <p:nvGrpSpPr>
          <p:cNvPr id="47111" name="Group 165"/>
          <p:cNvGrpSpPr/>
          <p:nvPr/>
        </p:nvGrpSpPr>
        <p:grpSpPr bwMode="auto">
          <a:xfrm>
            <a:off x="102870" y="778828"/>
            <a:ext cx="4876800" cy="3779837"/>
            <a:chOff x="96" y="499"/>
            <a:chExt cx="3072" cy="2381"/>
          </a:xfrm>
        </p:grpSpPr>
        <p:sp>
          <p:nvSpPr>
            <p:cNvPr id="101542" name="Line 166"/>
            <p:cNvSpPr>
              <a:spLocks noChangeShapeType="1"/>
            </p:cNvSpPr>
            <p:nvPr/>
          </p:nvSpPr>
          <p:spPr bwMode="auto">
            <a:xfrm flipH="1">
              <a:off x="1230" y="1603"/>
              <a:ext cx="0" cy="38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7113" name="Text Box 167"/>
            <p:cNvSpPr txBox="1">
              <a:spLocks noChangeArrowheads="1"/>
            </p:cNvSpPr>
            <p:nvPr/>
          </p:nvSpPr>
          <p:spPr bwMode="auto">
            <a:xfrm>
              <a:off x="788" y="830"/>
              <a:ext cx="412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>
                  <a:effectLst/>
                  <a:ea typeface="长城楷体" charset="0"/>
                  <a:cs typeface="长城楷体" charset="0"/>
                </a:rPr>
                <a:t>R</a:t>
              </a:r>
              <a:r>
                <a:rPr lang="en-US" altLang="zh-CN" b="1" baseline="-25000">
                  <a:effectLst/>
                  <a:ea typeface="长城楷体" charset="0"/>
                  <a:cs typeface="长城楷体" charset="0"/>
                </a:rPr>
                <a:t>B1</a:t>
              </a:r>
              <a:endParaRPr lang="en-US" altLang="zh-CN">
                <a:effectLst/>
                <a:ea typeface="长城楷体" charset="0"/>
                <a:cs typeface="长城楷体" charset="0"/>
              </a:endParaRPr>
            </a:p>
          </p:txBody>
        </p:sp>
        <p:sp>
          <p:nvSpPr>
            <p:cNvPr id="101544" name="Line 168"/>
            <p:cNvSpPr>
              <a:spLocks noChangeShapeType="1"/>
            </p:cNvSpPr>
            <p:nvPr/>
          </p:nvSpPr>
          <p:spPr bwMode="auto">
            <a:xfrm>
              <a:off x="1232" y="1233"/>
              <a:ext cx="0" cy="41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1545" name="Line 169"/>
            <p:cNvSpPr>
              <a:spLocks noChangeShapeType="1"/>
            </p:cNvSpPr>
            <p:nvPr/>
          </p:nvSpPr>
          <p:spPr bwMode="auto">
            <a:xfrm flipH="1" flipV="1">
              <a:off x="1236" y="665"/>
              <a:ext cx="0" cy="25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1546" name="Rectangle 170"/>
            <p:cNvSpPr>
              <a:spLocks noChangeArrowheads="1"/>
            </p:cNvSpPr>
            <p:nvPr/>
          </p:nvSpPr>
          <p:spPr bwMode="auto">
            <a:xfrm>
              <a:off x="1188" y="910"/>
              <a:ext cx="95" cy="32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1547" name="Line 171"/>
            <p:cNvSpPr>
              <a:spLocks noChangeShapeType="1"/>
            </p:cNvSpPr>
            <p:nvPr/>
          </p:nvSpPr>
          <p:spPr bwMode="auto">
            <a:xfrm>
              <a:off x="1236" y="675"/>
              <a:ext cx="129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1548" name="Line 172"/>
            <p:cNvSpPr>
              <a:spLocks noChangeShapeType="1"/>
            </p:cNvSpPr>
            <p:nvPr/>
          </p:nvSpPr>
          <p:spPr bwMode="auto">
            <a:xfrm flipV="1">
              <a:off x="1857" y="679"/>
              <a:ext cx="0" cy="21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1549" name="Line 173"/>
            <p:cNvSpPr>
              <a:spLocks noChangeShapeType="1"/>
            </p:cNvSpPr>
            <p:nvPr/>
          </p:nvSpPr>
          <p:spPr bwMode="auto">
            <a:xfrm>
              <a:off x="1728" y="1509"/>
              <a:ext cx="0" cy="2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1550" name="Line 174"/>
            <p:cNvSpPr>
              <a:spLocks noChangeShapeType="1"/>
            </p:cNvSpPr>
            <p:nvPr/>
          </p:nvSpPr>
          <p:spPr bwMode="auto">
            <a:xfrm>
              <a:off x="1728" y="1695"/>
              <a:ext cx="141" cy="1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sm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1551" name="Line 175"/>
            <p:cNvSpPr>
              <a:spLocks noChangeShapeType="1"/>
            </p:cNvSpPr>
            <p:nvPr/>
          </p:nvSpPr>
          <p:spPr bwMode="auto">
            <a:xfrm flipV="1">
              <a:off x="1728" y="1459"/>
              <a:ext cx="141" cy="12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1552" name="Line 176"/>
            <p:cNvSpPr>
              <a:spLocks noChangeShapeType="1"/>
            </p:cNvSpPr>
            <p:nvPr/>
          </p:nvSpPr>
          <p:spPr bwMode="auto">
            <a:xfrm>
              <a:off x="1860" y="1209"/>
              <a:ext cx="0" cy="26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1553" name="Line 177"/>
            <p:cNvSpPr>
              <a:spLocks noChangeShapeType="1"/>
            </p:cNvSpPr>
            <p:nvPr/>
          </p:nvSpPr>
          <p:spPr bwMode="auto">
            <a:xfrm flipH="1">
              <a:off x="1861" y="1830"/>
              <a:ext cx="0" cy="30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1554" name="Line 178"/>
            <p:cNvSpPr>
              <a:spLocks noChangeShapeType="1"/>
            </p:cNvSpPr>
            <p:nvPr/>
          </p:nvSpPr>
          <p:spPr bwMode="auto">
            <a:xfrm>
              <a:off x="959" y="1642"/>
              <a:ext cx="77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1555" name="Line 179"/>
            <p:cNvSpPr>
              <a:spLocks noChangeShapeType="1"/>
            </p:cNvSpPr>
            <p:nvPr/>
          </p:nvSpPr>
          <p:spPr bwMode="auto">
            <a:xfrm>
              <a:off x="528" y="2710"/>
              <a:ext cx="214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1556" name="Line 180"/>
            <p:cNvSpPr>
              <a:spLocks noChangeShapeType="1"/>
            </p:cNvSpPr>
            <p:nvPr/>
          </p:nvSpPr>
          <p:spPr bwMode="auto">
            <a:xfrm flipH="1">
              <a:off x="1862" y="2454"/>
              <a:ext cx="0" cy="3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1557" name="Rectangle 181"/>
            <p:cNvSpPr>
              <a:spLocks noChangeArrowheads="1"/>
            </p:cNvSpPr>
            <p:nvPr/>
          </p:nvSpPr>
          <p:spPr bwMode="auto">
            <a:xfrm>
              <a:off x="1814" y="883"/>
              <a:ext cx="94" cy="32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1558" name="Oval 182"/>
            <p:cNvSpPr>
              <a:spLocks noChangeArrowheads="1"/>
            </p:cNvSpPr>
            <p:nvPr/>
          </p:nvSpPr>
          <p:spPr bwMode="auto">
            <a:xfrm>
              <a:off x="2518" y="633"/>
              <a:ext cx="68" cy="7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47129" name="Group 183"/>
            <p:cNvGrpSpPr/>
            <p:nvPr/>
          </p:nvGrpSpPr>
          <p:grpSpPr bwMode="auto">
            <a:xfrm>
              <a:off x="896" y="1519"/>
              <a:ext cx="68" cy="262"/>
              <a:chOff x="3454" y="2018"/>
              <a:chExt cx="96" cy="328"/>
            </a:xfrm>
          </p:grpSpPr>
          <p:sp>
            <p:nvSpPr>
              <p:cNvPr id="101560" name="Line 184"/>
              <p:cNvSpPr>
                <a:spLocks noChangeShapeType="1"/>
              </p:cNvSpPr>
              <p:nvPr/>
            </p:nvSpPr>
            <p:spPr bwMode="auto">
              <a:xfrm>
                <a:off x="3454" y="2018"/>
                <a:ext cx="0" cy="32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1561" name="Line 185"/>
              <p:cNvSpPr>
                <a:spLocks noChangeShapeType="1"/>
              </p:cNvSpPr>
              <p:nvPr/>
            </p:nvSpPr>
            <p:spPr bwMode="auto">
              <a:xfrm>
                <a:off x="3550" y="2018"/>
                <a:ext cx="0" cy="32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01562" name="Line 186"/>
            <p:cNvSpPr>
              <a:spLocks noChangeShapeType="1"/>
            </p:cNvSpPr>
            <p:nvPr/>
          </p:nvSpPr>
          <p:spPr bwMode="auto">
            <a:xfrm>
              <a:off x="528" y="1642"/>
              <a:ext cx="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47131" name="Group 187"/>
            <p:cNvGrpSpPr/>
            <p:nvPr/>
          </p:nvGrpSpPr>
          <p:grpSpPr bwMode="auto">
            <a:xfrm flipH="1">
              <a:off x="2311" y="1280"/>
              <a:ext cx="69" cy="261"/>
              <a:chOff x="3454" y="2018"/>
              <a:chExt cx="96" cy="328"/>
            </a:xfrm>
          </p:grpSpPr>
          <p:sp>
            <p:nvSpPr>
              <p:cNvPr id="101564" name="Line 188"/>
              <p:cNvSpPr>
                <a:spLocks noChangeShapeType="1"/>
              </p:cNvSpPr>
              <p:nvPr/>
            </p:nvSpPr>
            <p:spPr bwMode="auto">
              <a:xfrm>
                <a:off x="3454" y="2018"/>
                <a:ext cx="0" cy="32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1565" name="Line 189"/>
              <p:cNvSpPr>
                <a:spLocks noChangeShapeType="1"/>
              </p:cNvSpPr>
              <p:nvPr/>
            </p:nvSpPr>
            <p:spPr bwMode="auto">
              <a:xfrm>
                <a:off x="3550" y="2018"/>
                <a:ext cx="0" cy="32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01566" name="Line 190"/>
            <p:cNvSpPr>
              <a:spLocks noChangeShapeType="1"/>
            </p:cNvSpPr>
            <p:nvPr/>
          </p:nvSpPr>
          <p:spPr bwMode="auto">
            <a:xfrm flipH="1" flipV="1">
              <a:off x="2376" y="1396"/>
              <a:ext cx="29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1567" name="Line 191"/>
            <p:cNvSpPr>
              <a:spLocks noChangeShapeType="1"/>
            </p:cNvSpPr>
            <p:nvPr/>
          </p:nvSpPr>
          <p:spPr bwMode="auto">
            <a:xfrm>
              <a:off x="1857" y="1403"/>
              <a:ext cx="45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7134" name="Text Box 192"/>
            <p:cNvSpPr txBox="1">
              <a:spLocks noChangeArrowheads="1"/>
            </p:cNvSpPr>
            <p:nvPr/>
          </p:nvSpPr>
          <p:spPr bwMode="auto">
            <a:xfrm>
              <a:off x="1463" y="894"/>
              <a:ext cx="355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>
                  <a:effectLst/>
                  <a:ea typeface="长城楷体" charset="0"/>
                  <a:cs typeface="长城楷体" charset="0"/>
                </a:rPr>
                <a:t>R</a:t>
              </a:r>
              <a:r>
                <a:rPr lang="en-US" altLang="zh-CN" b="1" baseline="-25000">
                  <a:effectLst/>
                  <a:ea typeface="长城楷体" charset="0"/>
                  <a:cs typeface="长城楷体" charset="0"/>
                </a:rPr>
                <a:t>C</a:t>
              </a:r>
              <a:endParaRPr lang="en-US" altLang="zh-CN">
                <a:effectLst/>
                <a:ea typeface="长城楷体" charset="0"/>
                <a:cs typeface="长城楷体" charset="0"/>
              </a:endParaRPr>
            </a:p>
          </p:txBody>
        </p:sp>
        <p:sp>
          <p:nvSpPr>
            <p:cNvPr id="47135" name="Text Box 193"/>
            <p:cNvSpPr txBox="1">
              <a:spLocks noChangeArrowheads="1"/>
            </p:cNvSpPr>
            <p:nvPr/>
          </p:nvSpPr>
          <p:spPr bwMode="auto">
            <a:xfrm>
              <a:off x="738" y="1173"/>
              <a:ext cx="339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>
                  <a:effectLst/>
                  <a:ea typeface="长城楷体" charset="0"/>
                  <a:cs typeface="长城楷体" charset="0"/>
                </a:rPr>
                <a:t>C</a:t>
              </a:r>
              <a:r>
                <a:rPr lang="en-US" altLang="zh-CN" sz="2800" b="1" baseline="-25000">
                  <a:effectLst/>
                  <a:ea typeface="长城楷体" charset="0"/>
                  <a:cs typeface="长城楷体" charset="0"/>
                </a:rPr>
                <a:t>1</a:t>
              </a:r>
              <a:endParaRPr lang="en-US" altLang="zh-CN" sz="2800">
                <a:effectLst/>
                <a:ea typeface="长城楷体" charset="0"/>
                <a:cs typeface="长城楷体" charset="0"/>
              </a:endParaRPr>
            </a:p>
          </p:txBody>
        </p:sp>
        <p:sp>
          <p:nvSpPr>
            <p:cNvPr id="47136" name="Text Box 194"/>
            <p:cNvSpPr txBox="1">
              <a:spLocks noChangeArrowheads="1"/>
            </p:cNvSpPr>
            <p:nvPr/>
          </p:nvSpPr>
          <p:spPr bwMode="auto">
            <a:xfrm>
              <a:off x="2188" y="950"/>
              <a:ext cx="339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>
                  <a:effectLst/>
                  <a:ea typeface="长城楷体" charset="0"/>
                  <a:cs typeface="长城楷体" charset="0"/>
                </a:rPr>
                <a:t>C</a:t>
              </a:r>
              <a:r>
                <a:rPr lang="en-US" altLang="zh-CN" sz="2800" b="1" baseline="-25000">
                  <a:effectLst/>
                  <a:ea typeface="长城楷体" charset="0"/>
                  <a:cs typeface="长城楷体" charset="0"/>
                </a:rPr>
                <a:t>2</a:t>
              </a:r>
              <a:endParaRPr lang="en-US" altLang="zh-CN" sz="2800">
                <a:effectLst/>
                <a:ea typeface="长城楷体" charset="0"/>
                <a:cs typeface="长城楷体" charset="0"/>
              </a:endParaRPr>
            </a:p>
          </p:txBody>
        </p:sp>
        <p:grpSp>
          <p:nvGrpSpPr>
            <p:cNvPr id="47137" name="Group 195"/>
            <p:cNvGrpSpPr/>
            <p:nvPr/>
          </p:nvGrpSpPr>
          <p:grpSpPr bwMode="auto">
            <a:xfrm>
              <a:off x="1788" y="2718"/>
              <a:ext cx="146" cy="162"/>
              <a:chOff x="2898" y="3684"/>
              <a:chExt cx="204" cy="204"/>
            </a:xfrm>
          </p:grpSpPr>
          <p:sp>
            <p:nvSpPr>
              <p:cNvPr id="101572" name="Line 196"/>
              <p:cNvSpPr>
                <a:spLocks noChangeShapeType="1"/>
              </p:cNvSpPr>
              <p:nvPr/>
            </p:nvSpPr>
            <p:spPr bwMode="auto">
              <a:xfrm>
                <a:off x="3000" y="3684"/>
                <a:ext cx="0" cy="20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1573" name="Line 197"/>
              <p:cNvSpPr>
                <a:spLocks noChangeShapeType="1"/>
              </p:cNvSpPr>
              <p:nvPr/>
            </p:nvSpPr>
            <p:spPr bwMode="auto">
              <a:xfrm>
                <a:off x="2898" y="3875"/>
                <a:ext cx="204" cy="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01574" name="Oval 198"/>
            <p:cNvSpPr>
              <a:spLocks noChangeArrowheads="1"/>
            </p:cNvSpPr>
            <p:nvPr/>
          </p:nvSpPr>
          <p:spPr bwMode="auto">
            <a:xfrm>
              <a:off x="1844" y="2689"/>
              <a:ext cx="33" cy="3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1575" name="Rectangle 199"/>
            <p:cNvSpPr>
              <a:spLocks noChangeArrowheads="1"/>
            </p:cNvSpPr>
            <p:nvPr/>
          </p:nvSpPr>
          <p:spPr bwMode="auto">
            <a:xfrm>
              <a:off x="1188" y="1991"/>
              <a:ext cx="95" cy="325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7140" name="Text Box 200"/>
            <p:cNvSpPr txBox="1">
              <a:spLocks noChangeArrowheads="1"/>
            </p:cNvSpPr>
            <p:nvPr/>
          </p:nvSpPr>
          <p:spPr bwMode="auto">
            <a:xfrm>
              <a:off x="815" y="1950"/>
              <a:ext cx="412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>
                  <a:effectLst/>
                  <a:ea typeface="长城楷体" charset="0"/>
                  <a:cs typeface="长城楷体" charset="0"/>
                </a:rPr>
                <a:t>R</a:t>
              </a:r>
              <a:r>
                <a:rPr lang="en-US" altLang="zh-CN" b="1" baseline="-25000">
                  <a:effectLst/>
                  <a:ea typeface="长城楷体" charset="0"/>
                  <a:cs typeface="长城楷体" charset="0"/>
                </a:rPr>
                <a:t>B2</a:t>
              </a:r>
              <a:endParaRPr lang="en-US" altLang="zh-CN">
                <a:effectLst/>
                <a:ea typeface="长城楷体" charset="0"/>
                <a:cs typeface="长城楷体" charset="0"/>
              </a:endParaRPr>
            </a:p>
          </p:txBody>
        </p:sp>
        <p:sp>
          <p:nvSpPr>
            <p:cNvPr id="101577" name="Rectangle 201"/>
            <p:cNvSpPr>
              <a:spLocks noChangeArrowheads="1"/>
            </p:cNvSpPr>
            <p:nvPr/>
          </p:nvSpPr>
          <p:spPr bwMode="auto">
            <a:xfrm>
              <a:off x="1814" y="2132"/>
              <a:ext cx="94" cy="325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1578" name="Line 202"/>
            <p:cNvSpPr>
              <a:spLocks noChangeShapeType="1"/>
            </p:cNvSpPr>
            <p:nvPr/>
          </p:nvSpPr>
          <p:spPr bwMode="auto">
            <a:xfrm flipH="1">
              <a:off x="2658" y="1391"/>
              <a:ext cx="0" cy="50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1579" name="Rectangle 203"/>
            <p:cNvSpPr>
              <a:spLocks noChangeArrowheads="1"/>
            </p:cNvSpPr>
            <p:nvPr/>
          </p:nvSpPr>
          <p:spPr bwMode="auto">
            <a:xfrm>
              <a:off x="2611" y="1893"/>
              <a:ext cx="93" cy="32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1580" name="Line 204"/>
            <p:cNvSpPr>
              <a:spLocks noChangeShapeType="1"/>
            </p:cNvSpPr>
            <p:nvPr/>
          </p:nvSpPr>
          <p:spPr bwMode="auto">
            <a:xfrm>
              <a:off x="1861" y="1909"/>
              <a:ext cx="26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47145" name="Group 205"/>
            <p:cNvGrpSpPr/>
            <p:nvPr/>
          </p:nvGrpSpPr>
          <p:grpSpPr bwMode="auto">
            <a:xfrm>
              <a:off x="2033" y="2275"/>
              <a:ext cx="196" cy="76"/>
              <a:chOff x="2460" y="2076"/>
              <a:chExt cx="276" cy="96"/>
            </a:xfrm>
          </p:grpSpPr>
          <p:sp>
            <p:nvSpPr>
              <p:cNvPr id="101582" name="Line 206"/>
              <p:cNvSpPr>
                <a:spLocks noChangeShapeType="1"/>
              </p:cNvSpPr>
              <p:nvPr/>
            </p:nvSpPr>
            <p:spPr bwMode="auto">
              <a:xfrm>
                <a:off x="2460" y="2076"/>
                <a:ext cx="276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1583" name="Line 207"/>
              <p:cNvSpPr>
                <a:spLocks noChangeShapeType="1"/>
              </p:cNvSpPr>
              <p:nvPr/>
            </p:nvSpPr>
            <p:spPr bwMode="auto">
              <a:xfrm>
                <a:off x="2460" y="2172"/>
                <a:ext cx="276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01584" name="Line 208"/>
            <p:cNvSpPr>
              <a:spLocks noChangeShapeType="1"/>
            </p:cNvSpPr>
            <p:nvPr/>
          </p:nvSpPr>
          <p:spPr bwMode="auto">
            <a:xfrm>
              <a:off x="2127" y="1899"/>
              <a:ext cx="0" cy="3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1585" name="Line 209"/>
            <p:cNvSpPr>
              <a:spLocks noChangeShapeType="1"/>
            </p:cNvSpPr>
            <p:nvPr/>
          </p:nvSpPr>
          <p:spPr bwMode="auto">
            <a:xfrm>
              <a:off x="2127" y="2345"/>
              <a:ext cx="0" cy="37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7148" name="Text Box 210"/>
            <p:cNvSpPr txBox="1">
              <a:spLocks noChangeArrowheads="1"/>
            </p:cNvSpPr>
            <p:nvPr/>
          </p:nvSpPr>
          <p:spPr bwMode="auto">
            <a:xfrm>
              <a:off x="2178" y="2140"/>
              <a:ext cx="385" cy="327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>
                  <a:effectLst/>
                  <a:ea typeface="长城楷体" charset="0"/>
                  <a:cs typeface="长城楷体" charset="0"/>
                </a:rPr>
                <a:t>C</a:t>
              </a:r>
              <a:r>
                <a:rPr lang="en-US" altLang="zh-CN" b="1" baseline="-25000">
                  <a:effectLst/>
                  <a:ea typeface="长城楷体" charset="0"/>
                  <a:cs typeface="长城楷体" charset="0"/>
                </a:rPr>
                <a:t>E</a:t>
              </a:r>
              <a:endParaRPr lang="en-US" altLang="zh-CN" b="1">
                <a:effectLst/>
                <a:ea typeface="长城楷体" charset="0"/>
                <a:cs typeface="长城楷体" charset="0"/>
              </a:endParaRPr>
            </a:p>
          </p:txBody>
        </p:sp>
        <p:sp>
          <p:nvSpPr>
            <p:cNvPr id="47149" name="Text Box 211"/>
            <p:cNvSpPr txBox="1">
              <a:spLocks noChangeArrowheads="1"/>
            </p:cNvSpPr>
            <p:nvPr/>
          </p:nvSpPr>
          <p:spPr bwMode="auto">
            <a:xfrm>
              <a:off x="1486" y="2046"/>
              <a:ext cx="348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>
                  <a:effectLst/>
                  <a:ea typeface="长城楷体" charset="0"/>
                  <a:cs typeface="长城楷体" charset="0"/>
                </a:rPr>
                <a:t>R</a:t>
              </a:r>
              <a:r>
                <a:rPr lang="en-US" altLang="zh-CN" b="1" baseline="-25000">
                  <a:effectLst/>
                  <a:ea typeface="长城楷体" charset="0"/>
                  <a:cs typeface="长城楷体" charset="0"/>
                </a:rPr>
                <a:t>E</a:t>
              </a:r>
              <a:endParaRPr lang="en-US" altLang="zh-CN" b="1">
                <a:effectLst/>
                <a:ea typeface="长城楷体" charset="0"/>
                <a:cs typeface="长城楷体" charset="0"/>
              </a:endParaRPr>
            </a:p>
          </p:txBody>
        </p:sp>
        <p:sp>
          <p:nvSpPr>
            <p:cNvPr id="47150" name="Text Box 212"/>
            <p:cNvSpPr txBox="1">
              <a:spLocks noChangeArrowheads="1"/>
            </p:cNvSpPr>
            <p:nvPr/>
          </p:nvSpPr>
          <p:spPr bwMode="auto">
            <a:xfrm>
              <a:off x="2276" y="1843"/>
              <a:ext cx="364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>
                  <a:effectLst/>
                  <a:ea typeface="长城楷体" charset="0"/>
                  <a:cs typeface="长城楷体" charset="0"/>
                </a:rPr>
                <a:t>R</a:t>
              </a:r>
              <a:r>
                <a:rPr lang="en-US" altLang="zh-CN" sz="2800" b="1" baseline="-25000">
                  <a:effectLst/>
                  <a:ea typeface="长城楷体" charset="0"/>
                  <a:cs typeface="长城楷体" charset="0"/>
                </a:rPr>
                <a:t>L</a:t>
              </a:r>
              <a:endParaRPr lang="en-US" altLang="zh-CN" sz="2800">
                <a:effectLst/>
                <a:ea typeface="长城楷体" charset="0"/>
                <a:cs typeface="长城楷体" charset="0"/>
              </a:endParaRPr>
            </a:p>
          </p:txBody>
        </p:sp>
        <p:sp>
          <p:nvSpPr>
            <p:cNvPr id="101589" name="Line 213"/>
            <p:cNvSpPr>
              <a:spLocks noChangeShapeType="1"/>
            </p:cNvSpPr>
            <p:nvPr/>
          </p:nvSpPr>
          <p:spPr bwMode="auto">
            <a:xfrm>
              <a:off x="1352" y="748"/>
              <a:ext cx="0" cy="281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sm" len="med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7152" name="Text Box 214"/>
            <p:cNvSpPr txBox="1">
              <a:spLocks noChangeArrowheads="1"/>
            </p:cNvSpPr>
            <p:nvPr/>
          </p:nvSpPr>
          <p:spPr bwMode="auto">
            <a:xfrm>
              <a:off x="1352" y="686"/>
              <a:ext cx="317" cy="327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000099"/>
                  </a:solidFill>
                  <a:effectLst/>
                  <a:ea typeface="楷体_GB2312" charset="0"/>
                  <a:cs typeface="楷体_GB2312" charset="0"/>
                </a:rPr>
                <a:t>I</a:t>
              </a:r>
              <a:r>
                <a:rPr lang="en-US" altLang="zh-CN" sz="2800" b="1" baseline="-25000">
                  <a:solidFill>
                    <a:srgbClr val="000099"/>
                  </a:solidFill>
                  <a:effectLst/>
                  <a:ea typeface="楷体_GB2312" charset="0"/>
                  <a:cs typeface="楷体_GB2312" charset="0"/>
                </a:rPr>
                <a:t>1</a:t>
              </a:r>
              <a:endParaRPr lang="en-US" altLang="zh-CN" sz="2800" b="1">
                <a:solidFill>
                  <a:srgbClr val="000099"/>
                </a:solidFill>
                <a:effectLst/>
                <a:ea typeface="楷体_GB2312" charset="0"/>
                <a:cs typeface="楷体_GB2312" charset="0"/>
              </a:endParaRPr>
            </a:p>
          </p:txBody>
        </p:sp>
        <p:sp>
          <p:nvSpPr>
            <p:cNvPr id="101591" name="Line 215"/>
            <p:cNvSpPr>
              <a:spLocks noChangeShapeType="1"/>
            </p:cNvSpPr>
            <p:nvPr/>
          </p:nvSpPr>
          <p:spPr bwMode="auto">
            <a:xfrm>
              <a:off x="1352" y="1699"/>
              <a:ext cx="0" cy="281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sm" len="med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7154" name="Text Box 216"/>
            <p:cNvSpPr txBox="1">
              <a:spLocks noChangeArrowheads="1"/>
            </p:cNvSpPr>
            <p:nvPr/>
          </p:nvSpPr>
          <p:spPr bwMode="auto">
            <a:xfrm>
              <a:off x="1352" y="1694"/>
              <a:ext cx="317" cy="327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000099"/>
                  </a:solidFill>
                  <a:effectLst/>
                  <a:ea typeface="楷体_GB2312" charset="0"/>
                  <a:cs typeface="楷体_GB2312" charset="0"/>
                </a:rPr>
                <a:t>I</a:t>
              </a:r>
              <a:r>
                <a:rPr lang="en-US" altLang="zh-CN" sz="2800" b="1" baseline="-25000">
                  <a:solidFill>
                    <a:srgbClr val="000099"/>
                  </a:solidFill>
                  <a:effectLst/>
                  <a:ea typeface="楷体_GB2312" charset="0"/>
                  <a:cs typeface="楷体_GB2312" charset="0"/>
                </a:rPr>
                <a:t>2</a:t>
              </a:r>
              <a:endParaRPr lang="en-US" altLang="zh-CN" sz="2800" b="1">
                <a:solidFill>
                  <a:srgbClr val="000099"/>
                </a:solidFill>
                <a:effectLst/>
                <a:ea typeface="楷体_GB2312" charset="0"/>
                <a:cs typeface="楷体_GB2312" charset="0"/>
              </a:endParaRPr>
            </a:p>
          </p:txBody>
        </p:sp>
        <p:sp>
          <p:nvSpPr>
            <p:cNvPr id="101593" name="Line 217"/>
            <p:cNvSpPr>
              <a:spLocks noChangeShapeType="1"/>
            </p:cNvSpPr>
            <p:nvPr/>
          </p:nvSpPr>
          <p:spPr bwMode="auto">
            <a:xfrm>
              <a:off x="1524" y="1578"/>
              <a:ext cx="204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sm" len="med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7156" name="Text Box 218"/>
            <p:cNvSpPr txBox="1">
              <a:spLocks noChangeArrowheads="1"/>
            </p:cNvSpPr>
            <p:nvPr/>
          </p:nvSpPr>
          <p:spPr bwMode="auto">
            <a:xfrm>
              <a:off x="1465" y="1230"/>
              <a:ext cx="311" cy="327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000099"/>
                  </a:solidFill>
                  <a:effectLst/>
                  <a:ea typeface="楷体_GB2312" charset="0"/>
                  <a:cs typeface="楷体_GB2312" charset="0"/>
                </a:rPr>
                <a:t>I</a:t>
              </a:r>
              <a:r>
                <a:rPr lang="en-US" altLang="zh-CN" sz="2800" b="1" baseline="-25000">
                  <a:solidFill>
                    <a:srgbClr val="000099"/>
                  </a:solidFill>
                  <a:effectLst/>
                  <a:ea typeface="楷体_GB2312" charset="0"/>
                  <a:cs typeface="楷体_GB2312" charset="0"/>
                </a:rPr>
                <a:t>B</a:t>
              </a:r>
              <a:endParaRPr lang="en-US" altLang="zh-CN" sz="2800" b="1">
                <a:solidFill>
                  <a:srgbClr val="000099"/>
                </a:solidFill>
                <a:effectLst/>
                <a:ea typeface="楷体_GB2312" charset="0"/>
                <a:cs typeface="楷体_GB2312" charset="0"/>
              </a:endParaRPr>
            </a:p>
          </p:txBody>
        </p:sp>
        <p:sp>
          <p:nvSpPr>
            <p:cNvPr id="47157" name="Rectangle 219"/>
            <p:cNvSpPr>
              <a:spLocks noChangeArrowheads="1"/>
            </p:cNvSpPr>
            <p:nvPr/>
          </p:nvSpPr>
          <p:spPr bwMode="auto">
            <a:xfrm>
              <a:off x="926" y="1372"/>
              <a:ext cx="242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effectLst/>
                  <a:latin typeface="Times New Roman" panose="02020603050405020304" charset="0"/>
                  <a:ea typeface="长城楷体" charset="0"/>
                  <a:cs typeface="长城楷体" charset="0"/>
                </a:rPr>
                <a:t>+</a:t>
              </a:r>
            </a:p>
          </p:txBody>
        </p:sp>
        <p:sp>
          <p:nvSpPr>
            <p:cNvPr id="47158" name="Rectangle 220"/>
            <p:cNvSpPr>
              <a:spLocks noChangeArrowheads="1"/>
            </p:cNvSpPr>
            <p:nvPr/>
          </p:nvSpPr>
          <p:spPr bwMode="auto">
            <a:xfrm>
              <a:off x="2094" y="1135"/>
              <a:ext cx="242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effectLst/>
                  <a:latin typeface="Times New Roman" panose="02020603050405020304" charset="0"/>
                  <a:ea typeface="长城楷体" charset="0"/>
                  <a:cs typeface="长城楷体" charset="0"/>
                </a:rPr>
                <a:t>+</a:t>
              </a:r>
            </a:p>
          </p:txBody>
        </p:sp>
        <p:sp>
          <p:nvSpPr>
            <p:cNvPr id="47159" name="Rectangle 221"/>
            <p:cNvSpPr>
              <a:spLocks noChangeArrowheads="1"/>
            </p:cNvSpPr>
            <p:nvPr/>
          </p:nvSpPr>
          <p:spPr bwMode="auto">
            <a:xfrm>
              <a:off x="2070" y="1927"/>
              <a:ext cx="242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effectLst/>
                  <a:latin typeface="Times New Roman" panose="02020603050405020304" charset="0"/>
                  <a:ea typeface="长城楷体" charset="0"/>
                  <a:cs typeface="长城楷体" charset="0"/>
                </a:rPr>
                <a:t>+</a:t>
              </a:r>
            </a:p>
          </p:txBody>
        </p:sp>
        <p:sp>
          <p:nvSpPr>
            <p:cNvPr id="47160" name="Text Box 222"/>
            <p:cNvSpPr txBox="1">
              <a:spLocks noChangeArrowheads="1"/>
            </p:cNvSpPr>
            <p:nvPr/>
          </p:nvSpPr>
          <p:spPr bwMode="auto">
            <a:xfrm>
              <a:off x="2580" y="499"/>
              <a:ext cx="588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effectLst/>
                  <a:ea typeface="长城楷体" charset="0"/>
                  <a:cs typeface="长城楷体" charset="0"/>
                </a:rPr>
                <a:t>+</a:t>
              </a:r>
              <a:r>
                <a:rPr lang="en-US" altLang="zh-CN" sz="2800" b="1" i="1">
                  <a:solidFill>
                    <a:srgbClr val="000099"/>
                  </a:solidFill>
                  <a:effectLst/>
                  <a:ea typeface="长城楷体" charset="0"/>
                  <a:cs typeface="长城楷体" charset="0"/>
                </a:rPr>
                <a:t>U</a:t>
              </a:r>
              <a:r>
                <a:rPr lang="en-US" altLang="zh-CN" b="1" baseline="-25000">
                  <a:solidFill>
                    <a:srgbClr val="000099"/>
                  </a:solidFill>
                  <a:effectLst/>
                  <a:ea typeface="长城楷体" charset="0"/>
                  <a:cs typeface="长城楷体" charset="0"/>
                </a:rPr>
                <a:t>CC</a:t>
              </a:r>
              <a:endParaRPr lang="en-US" altLang="zh-CN">
                <a:solidFill>
                  <a:srgbClr val="000099"/>
                </a:solidFill>
                <a:effectLst/>
                <a:ea typeface="长城楷体" charset="0"/>
                <a:cs typeface="长城楷体" charset="0"/>
              </a:endParaRPr>
            </a:p>
          </p:txBody>
        </p:sp>
        <p:sp>
          <p:nvSpPr>
            <p:cNvPr id="47161" name="Text Box 223"/>
            <p:cNvSpPr txBox="1">
              <a:spLocks noChangeArrowheads="1"/>
            </p:cNvSpPr>
            <p:nvPr/>
          </p:nvSpPr>
          <p:spPr bwMode="auto">
            <a:xfrm>
              <a:off x="576" y="1995"/>
              <a:ext cx="290" cy="327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000099"/>
                  </a:solidFill>
                  <a:effectLst/>
                  <a:ea typeface="长城楷体" charset="0"/>
                  <a:cs typeface="长城楷体" charset="0"/>
                </a:rPr>
                <a:t>u</a:t>
              </a:r>
              <a:r>
                <a:rPr lang="en-US" altLang="zh-CN" sz="2800" b="1" baseline="-25000">
                  <a:solidFill>
                    <a:srgbClr val="000099"/>
                  </a:solidFill>
                  <a:effectLst/>
                  <a:ea typeface="长城楷体" charset="0"/>
                  <a:cs typeface="长城楷体" charset="0"/>
                </a:rPr>
                <a:t>i</a:t>
              </a:r>
              <a:endParaRPr lang="en-US" altLang="zh-CN" sz="2800" b="1">
                <a:solidFill>
                  <a:srgbClr val="000099"/>
                </a:solidFill>
                <a:effectLst/>
                <a:ea typeface="长城楷体" charset="0"/>
                <a:cs typeface="长城楷体" charset="0"/>
              </a:endParaRPr>
            </a:p>
          </p:txBody>
        </p:sp>
        <p:sp>
          <p:nvSpPr>
            <p:cNvPr id="47162" name="Text Box 224"/>
            <p:cNvSpPr txBox="1">
              <a:spLocks noChangeArrowheads="1"/>
            </p:cNvSpPr>
            <p:nvPr/>
          </p:nvSpPr>
          <p:spPr bwMode="auto">
            <a:xfrm>
              <a:off x="2724" y="1854"/>
              <a:ext cx="347" cy="327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000099"/>
                  </a:solidFill>
                  <a:effectLst/>
                  <a:ea typeface="长城楷体" charset="0"/>
                  <a:cs typeface="长城楷体" charset="0"/>
                </a:rPr>
                <a:t>u</a:t>
              </a:r>
              <a:r>
                <a:rPr lang="en-US" altLang="zh-CN" sz="2800" b="1" baseline="-25000">
                  <a:solidFill>
                    <a:srgbClr val="000099"/>
                  </a:solidFill>
                  <a:effectLst/>
                  <a:ea typeface="长城楷体" charset="0"/>
                  <a:cs typeface="长城楷体" charset="0"/>
                </a:rPr>
                <a:t>o</a:t>
              </a:r>
              <a:endParaRPr lang="en-US" altLang="zh-CN" sz="2800" b="1">
                <a:solidFill>
                  <a:srgbClr val="000099"/>
                </a:solidFill>
                <a:effectLst/>
                <a:ea typeface="长城楷体" charset="0"/>
                <a:cs typeface="长城楷体" charset="0"/>
              </a:endParaRPr>
            </a:p>
          </p:txBody>
        </p:sp>
        <p:sp>
          <p:nvSpPr>
            <p:cNvPr id="47163" name="Rectangle 225" descr="新闻纸"/>
            <p:cNvSpPr>
              <a:spLocks noChangeArrowheads="1"/>
            </p:cNvSpPr>
            <p:nvPr/>
          </p:nvSpPr>
          <p:spPr bwMode="auto">
            <a:xfrm>
              <a:off x="2784" y="1509"/>
              <a:ext cx="242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effectLst/>
                  <a:latin typeface="Times New Roman" panose="02020603050405020304" charset="0"/>
                  <a:ea typeface="长城楷体" charset="0"/>
                  <a:cs typeface="长城楷体" charset="0"/>
                </a:rPr>
                <a:t>+</a:t>
              </a:r>
            </a:p>
          </p:txBody>
        </p:sp>
        <p:sp>
          <p:nvSpPr>
            <p:cNvPr id="47164" name="Rectangle 226" descr="新闻纸"/>
            <p:cNvSpPr>
              <a:spLocks noChangeArrowheads="1"/>
            </p:cNvSpPr>
            <p:nvPr/>
          </p:nvSpPr>
          <p:spPr bwMode="auto">
            <a:xfrm>
              <a:off x="624" y="1632"/>
              <a:ext cx="242" cy="327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effectLst/>
                  <a:latin typeface="Times New Roman" panose="02020603050405020304" charset="0"/>
                  <a:ea typeface="长城楷体" charset="0"/>
                  <a:cs typeface="长城楷体" charset="0"/>
                </a:rPr>
                <a:t>+</a:t>
              </a:r>
            </a:p>
          </p:txBody>
        </p:sp>
        <p:sp>
          <p:nvSpPr>
            <p:cNvPr id="47165" name="Rectangle 227" descr="新闻纸"/>
            <p:cNvSpPr>
              <a:spLocks noChangeArrowheads="1"/>
            </p:cNvSpPr>
            <p:nvPr/>
          </p:nvSpPr>
          <p:spPr bwMode="auto">
            <a:xfrm>
              <a:off x="2785" y="2254"/>
              <a:ext cx="226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effectLst/>
                  <a:latin typeface="Times New Roman" panose="02020603050405020304" charset="0"/>
                  <a:ea typeface="长城楷体" charset="0"/>
                  <a:cs typeface="长城楷体" charset="0"/>
                </a:rPr>
                <a:t>–</a:t>
              </a:r>
            </a:p>
          </p:txBody>
        </p:sp>
        <p:sp>
          <p:nvSpPr>
            <p:cNvPr id="47166" name="Rectangle 228" descr="新闻纸"/>
            <p:cNvSpPr>
              <a:spLocks noChangeArrowheads="1"/>
            </p:cNvSpPr>
            <p:nvPr/>
          </p:nvSpPr>
          <p:spPr bwMode="auto">
            <a:xfrm>
              <a:off x="624" y="2457"/>
              <a:ext cx="226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effectLst/>
                  <a:latin typeface="Times New Roman" panose="02020603050405020304" charset="0"/>
                  <a:ea typeface="长城楷体" charset="0"/>
                  <a:cs typeface="长城楷体" charset="0"/>
                </a:rPr>
                <a:t>–</a:t>
              </a:r>
            </a:p>
          </p:txBody>
        </p:sp>
        <p:sp>
          <p:nvSpPr>
            <p:cNvPr id="47167" name="Rectangle 229"/>
            <p:cNvSpPr>
              <a:spLocks noChangeArrowheads="1"/>
            </p:cNvSpPr>
            <p:nvPr/>
          </p:nvSpPr>
          <p:spPr bwMode="auto">
            <a:xfrm>
              <a:off x="1984" y="674"/>
              <a:ext cx="293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000099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I</a:t>
              </a:r>
              <a:r>
                <a:rPr lang="en-US" altLang="zh-CN" b="1" baseline="-25000">
                  <a:solidFill>
                    <a:srgbClr val="000099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C</a:t>
              </a:r>
            </a:p>
          </p:txBody>
        </p:sp>
        <p:sp>
          <p:nvSpPr>
            <p:cNvPr id="101606" name="Line 230"/>
            <p:cNvSpPr>
              <a:spLocks noChangeShapeType="1"/>
            </p:cNvSpPr>
            <p:nvPr/>
          </p:nvSpPr>
          <p:spPr bwMode="auto">
            <a:xfrm>
              <a:off x="1986" y="729"/>
              <a:ext cx="0" cy="279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sm" len="med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1607" name="Line 231"/>
            <p:cNvSpPr>
              <a:spLocks noChangeShapeType="1"/>
            </p:cNvSpPr>
            <p:nvPr/>
          </p:nvSpPr>
          <p:spPr bwMode="auto">
            <a:xfrm>
              <a:off x="2658" y="2229"/>
              <a:ext cx="0" cy="49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1608" name="Line 232"/>
            <p:cNvSpPr>
              <a:spLocks noChangeShapeType="1"/>
            </p:cNvSpPr>
            <p:nvPr/>
          </p:nvSpPr>
          <p:spPr bwMode="auto">
            <a:xfrm>
              <a:off x="1230" y="2325"/>
              <a:ext cx="0" cy="38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1609" name="Rectangle 233"/>
            <p:cNvSpPr>
              <a:spLocks noChangeArrowheads="1"/>
            </p:cNvSpPr>
            <p:nvPr/>
          </p:nvSpPr>
          <p:spPr bwMode="auto">
            <a:xfrm>
              <a:off x="480" y="1835"/>
              <a:ext cx="95" cy="325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1610" name="Oval 234"/>
            <p:cNvSpPr>
              <a:spLocks noChangeArrowheads="1"/>
            </p:cNvSpPr>
            <p:nvPr/>
          </p:nvSpPr>
          <p:spPr bwMode="auto">
            <a:xfrm>
              <a:off x="432" y="2352"/>
              <a:ext cx="192" cy="1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1611" name="Line 235"/>
            <p:cNvSpPr>
              <a:spLocks noChangeShapeType="1"/>
            </p:cNvSpPr>
            <p:nvPr/>
          </p:nvSpPr>
          <p:spPr bwMode="auto">
            <a:xfrm flipV="1">
              <a:off x="528" y="1632"/>
              <a:ext cx="0" cy="2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1612" name="Line 236"/>
            <p:cNvSpPr>
              <a:spLocks noChangeShapeType="1"/>
            </p:cNvSpPr>
            <p:nvPr/>
          </p:nvSpPr>
          <p:spPr bwMode="auto">
            <a:xfrm>
              <a:off x="528" y="2160"/>
              <a:ext cx="0" cy="55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7175" name="Text Box 237"/>
            <p:cNvSpPr txBox="1">
              <a:spLocks noChangeArrowheads="1"/>
            </p:cNvSpPr>
            <p:nvPr/>
          </p:nvSpPr>
          <p:spPr bwMode="auto">
            <a:xfrm>
              <a:off x="151" y="1776"/>
              <a:ext cx="334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>
                  <a:effectLst/>
                  <a:ea typeface="长城楷体" charset="0"/>
                  <a:cs typeface="长城楷体" charset="0"/>
                </a:rPr>
                <a:t>R</a:t>
              </a:r>
              <a:r>
                <a:rPr lang="en-US" altLang="zh-CN" b="1" baseline="-25000">
                  <a:effectLst/>
                  <a:ea typeface="长城楷体" charset="0"/>
                  <a:cs typeface="长城楷体" charset="0"/>
                </a:rPr>
                <a:t>S</a:t>
              </a:r>
              <a:endParaRPr lang="en-US" altLang="zh-CN">
                <a:effectLst/>
                <a:ea typeface="长城楷体" charset="0"/>
                <a:cs typeface="长城楷体" charset="0"/>
              </a:endParaRPr>
            </a:p>
          </p:txBody>
        </p:sp>
        <p:sp>
          <p:nvSpPr>
            <p:cNvPr id="47176" name="Text Box 238"/>
            <p:cNvSpPr txBox="1">
              <a:spLocks noChangeArrowheads="1"/>
            </p:cNvSpPr>
            <p:nvPr/>
          </p:nvSpPr>
          <p:spPr bwMode="auto">
            <a:xfrm>
              <a:off x="96" y="2256"/>
              <a:ext cx="400" cy="327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000099"/>
                  </a:solidFill>
                  <a:effectLst/>
                  <a:ea typeface="长城楷体" charset="0"/>
                  <a:cs typeface="长城楷体" charset="0"/>
                </a:rPr>
                <a:t>e</a:t>
              </a:r>
              <a:r>
                <a:rPr lang="en-US" altLang="zh-CN" sz="2800" b="1" baseline="-25000">
                  <a:solidFill>
                    <a:srgbClr val="000099"/>
                  </a:solidFill>
                  <a:effectLst/>
                  <a:ea typeface="长城楷体" charset="0"/>
                  <a:cs typeface="长城楷体" charset="0"/>
                </a:rPr>
                <a:t>S</a:t>
              </a:r>
              <a:endParaRPr lang="en-US" altLang="zh-CN" sz="2800" b="1">
                <a:solidFill>
                  <a:srgbClr val="000099"/>
                </a:solidFill>
                <a:effectLst/>
                <a:ea typeface="长城楷体" charset="0"/>
                <a:cs typeface="长城楷体" charset="0"/>
              </a:endParaRPr>
            </a:p>
          </p:txBody>
        </p:sp>
        <p:sp>
          <p:nvSpPr>
            <p:cNvPr id="47177" name="Rectangle 239" descr="新闻纸"/>
            <p:cNvSpPr>
              <a:spLocks noChangeArrowheads="1"/>
            </p:cNvSpPr>
            <p:nvPr/>
          </p:nvSpPr>
          <p:spPr bwMode="auto">
            <a:xfrm>
              <a:off x="286" y="2121"/>
              <a:ext cx="242" cy="327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effectLst/>
                  <a:latin typeface="Times New Roman" panose="02020603050405020304" charset="0"/>
                  <a:ea typeface="长城楷体" charset="0"/>
                  <a:cs typeface="长城楷体" charset="0"/>
                </a:rPr>
                <a:t>+</a:t>
              </a:r>
            </a:p>
          </p:txBody>
        </p:sp>
        <p:sp>
          <p:nvSpPr>
            <p:cNvPr id="47178" name="Rectangle 240" descr="新闻纸"/>
            <p:cNvSpPr>
              <a:spLocks noChangeArrowheads="1"/>
            </p:cNvSpPr>
            <p:nvPr/>
          </p:nvSpPr>
          <p:spPr bwMode="auto">
            <a:xfrm>
              <a:off x="279" y="2448"/>
              <a:ext cx="226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effectLst/>
                  <a:latin typeface="Times New Roman" panose="02020603050405020304" charset="0"/>
                  <a:ea typeface="长城楷体" charset="0"/>
                  <a:cs typeface="长城楷体" charset="0"/>
                </a:rPr>
                <a:t>–</a:t>
              </a:r>
            </a:p>
          </p:txBody>
        </p:sp>
        <p:sp>
          <p:nvSpPr>
            <p:cNvPr id="101617" name="Oval 241"/>
            <p:cNvSpPr>
              <a:spLocks noChangeArrowheads="1"/>
            </p:cNvSpPr>
            <p:nvPr/>
          </p:nvSpPr>
          <p:spPr bwMode="auto">
            <a:xfrm>
              <a:off x="1204" y="1615"/>
              <a:ext cx="50" cy="5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16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13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13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013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78" grpId="0" build="p" autoUpdateAnimBg="0"/>
      <p:bldP spid="101379" grpId="0" build="p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8" name="Rectangle 4"/>
          <p:cNvSpPr>
            <a:spLocks noChangeArrowheads="1"/>
          </p:cNvSpPr>
          <p:nvPr/>
        </p:nvSpPr>
        <p:spPr bwMode="auto">
          <a:xfrm>
            <a:off x="619125" y="395288"/>
            <a:ext cx="2581275" cy="519112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b="1" i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Q</a:t>
            </a: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点稳定的过程</a:t>
            </a:r>
            <a:endParaRPr lang="zh-CN" altLang="en-US" sz="2800" b="1">
              <a:solidFill>
                <a:srgbClr val="0066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Times New Roman" panose="02020603050405020304" charset="0"/>
            </a:endParaRPr>
          </a:p>
        </p:txBody>
      </p:sp>
      <p:sp>
        <p:nvSpPr>
          <p:cNvPr id="48131" name="Text Box 5"/>
          <p:cNvSpPr txBox="1">
            <a:spLocks noChangeArrowheads="1"/>
          </p:cNvSpPr>
          <p:nvPr/>
        </p:nvSpPr>
        <p:spPr bwMode="auto">
          <a:xfrm>
            <a:off x="2819400" y="2528888"/>
            <a:ext cx="669925" cy="519112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 b="1" i="1">
                <a:solidFill>
                  <a:srgbClr val="CC0000"/>
                </a:solidFill>
                <a:effectLst/>
                <a:ea typeface="楷体_GB2312" charset="0"/>
                <a:cs typeface="楷体_GB2312" charset="0"/>
              </a:rPr>
              <a:t>V</a:t>
            </a:r>
            <a:r>
              <a:rPr lang="en-US" altLang="zh-CN" sz="2800" b="1" baseline="-25000">
                <a:solidFill>
                  <a:srgbClr val="CC0000"/>
                </a:solidFill>
                <a:effectLst/>
                <a:ea typeface="楷体_GB2312" charset="0"/>
                <a:cs typeface="楷体_GB2312" charset="0"/>
              </a:rPr>
              <a:t>E</a:t>
            </a:r>
            <a:endParaRPr lang="en-US" altLang="zh-CN" sz="2800" b="1">
              <a:solidFill>
                <a:srgbClr val="CC0000"/>
              </a:solidFill>
              <a:effectLst/>
              <a:ea typeface="楷体_GB2312" charset="0"/>
              <a:cs typeface="楷体_GB2312" charset="0"/>
            </a:endParaRPr>
          </a:p>
        </p:txBody>
      </p:sp>
      <p:sp>
        <p:nvSpPr>
          <p:cNvPr id="48132" name="Text Box 6"/>
          <p:cNvSpPr txBox="1">
            <a:spLocks noChangeArrowheads="1"/>
          </p:cNvSpPr>
          <p:nvPr/>
        </p:nvSpPr>
        <p:spPr bwMode="auto">
          <a:xfrm>
            <a:off x="1844675" y="2071688"/>
            <a:ext cx="669925" cy="519112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 b="1" i="1">
                <a:solidFill>
                  <a:srgbClr val="CC0000"/>
                </a:solidFill>
                <a:effectLst/>
                <a:ea typeface="楷体_GB2312" charset="0"/>
                <a:cs typeface="楷体_GB2312" charset="0"/>
              </a:rPr>
              <a:t>V</a:t>
            </a:r>
            <a:r>
              <a:rPr lang="en-US" altLang="zh-CN" sz="2800" b="1" baseline="-25000">
                <a:solidFill>
                  <a:srgbClr val="CC0000"/>
                </a:solidFill>
                <a:effectLst/>
                <a:ea typeface="楷体_GB2312" charset="0"/>
                <a:cs typeface="楷体_GB2312" charset="0"/>
              </a:rPr>
              <a:t>B</a:t>
            </a:r>
            <a:endParaRPr lang="en-US" altLang="zh-CN" sz="2800" b="1">
              <a:solidFill>
                <a:srgbClr val="CC0000"/>
              </a:solidFill>
              <a:effectLst/>
              <a:ea typeface="楷体_GB2312" charset="0"/>
              <a:cs typeface="楷体_GB2312" charset="0"/>
            </a:endParaRPr>
          </a:p>
        </p:txBody>
      </p:sp>
      <p:grpSp>
        <p:nvGrpSpPr>
          <p:cNvPr id="48133" name="Group 113"/>
          <p:cNvGrpSpPr/>
          <p:nvPr/>
        </p:nvGrpSpPr>
        <p:grpSpPr bwMode="auto">
          <a:xfrm>
            <a:off x="152400" y="792163"/>
            <a:ext cx="4876800" cy="3779837"/>
            <a:chOff x="96" y="499"/>
            <a:chExt cx="3072" cy="2381"/>
          </a:xfrm>
        </p:grpSpPr>
        <p:sp>
          <p:nvSpPr>
            <p:cNvPr id="246792" name="Line 8"/>
            <p:cNvSpPr>
              <a:spLocks noChangeShapeType="1"/>
            </p:cNvSpPr>
            <p:nvPr/>
          </p:nvSpPr>
          <p:spPr bwMode="auto">
            <a:xfrm flipH="1">
              <a:off x="1230" y="1603"/>
              <a:ext cx="0" cy="38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63" name="Text Box 9"/>
            <p:cNvSpPr txBox="1">
              <a:spLocks noChangeArrowheads="1"/>
            </p:cNvSpPr>
            <p:nvPr/>
          </p:nvSpPr>
          <p:spPr bwMode="auto">
            <a:xfrm>
              <a:off x="788" y="830"/>
              <a:ext cx="412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>
                  <a:effectLst/>
                  <a:ea typeface="长城楷体" charset="0"/>
                  <a:cs typeface="长城楷体" charset="0"/>
                </a:rPr>
                <a:t>R</a:t>
              </a:r>
              <a:r>
                <a:rPr lang="en-US" altLang="zh-CN" b="1" baseline="-25000">
                  <a:effectLst/>
                  <a:ea typeface="长城楷体" charset="0"/>
                  <a:cs typeface="长城楷体" charset="0"/>
                </a:rPr>
                <a:t>B1</a:t>
              </a:r>
              <a:endParaRPr lang="en-US" altLang="zh-CN">
                <a:effectLst/>
                <a:ea typeface="长城楷体" charset="0"/>
                <a:cs typeface="长城楷体" charset="0"/>
              </a:endParaRPr>
            </a:p>
          </p:txBody>
        </p:sp>
        <p:sp>
          <p:nvSpPr>
            <p:cNvPr id="246794" name="Line 10"/>
            <p:cNvSpPr>
              <a:spLocks noChangeShapeType="1"/>
            </p:cNvSpPr>
            <p:nvPr/>
          </p:nvSpPr>
          <p:spPr bwMode="auto">
            <a:xfrm>
              <a:off x="1232" y="1233"/>
              <a:ext cx="0" cy="41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6795" name="Line 11"/>
            <p:cNvSpPr>
              <a:spLocks noChangeShapeType="1"/>
            </p:cNvSpPr>
            <p:nvPr/>
          </p:nvSpPr>
          <p:spPr bwMode="auto">
            <a:xfrm flipH="1" flipV="1">
              <a:off x="1236" y="665"/>
              <a:ext cx="0" cy="25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6796" name="Rectangle 12"/>
            <p:cNvSpPr>
              <a:spLocks noChangeArrowheads="1"/>
            </p:cNvSpPr>
            <p:nvPr/>
          </p:nvSpPr>
          <p:spPr bwMode="auto">
            <a:xfrm>
              <a:off x="1188" y="910"/>
              <a:ext cx="95" cy="32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6797" name="Line 13"/>
            <p:cNvSpPr>
              <a:spLocks noChangeShapeType="1"/>
            </p:cNvSpPr>
            <p:nvPr/>
          </p:nvSpPr>
          <p:spPr bwMode="auto">
            <a:xfrm>
              <a:off x="1236" y="675"/>
              <a:ext cx="129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6798" name="Line 14"/>
            <p:cNvSpPr>
              <a:spLocks noChangeShapeType="1"/>
            </p:cNvSpPr>
            <p:nvPr/>
          </p:nvSpPr>
          <p:spPr bwMode="auto">
            <a:xfrm flipV="1">
              <a:off x="1857" y="679"/>
              <a:ext cx="0" cy="21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6799" name="Line 15"/>
            <p:cNvSpPr>
              <a:spLocks noChangeShapeType="1"/>
            </p:cNvSpPr>
            <p:nvPr/>
          </p:nvSpPr>
          <p:spPr bwMode="auto">
            <a:xfrm>
              <a:off x="1728" y="1509"/>
              <a:ext cx="0" cy="2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6800" name="Line 16"/>
            <p:cNvSpPr>
              <a:spLocks noChangeShapeType="1"/>
            </p:cNvSpPr>
            <p:nvPr/>
          </p:nvSpPr>
          <p:spPr bwMode="auto">
            <a:xfrm>
              <a:off x="1728" y="1695"/>
              <a:ext cx="141" cy="1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sm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6801" name="Line 17"/>
            <p:cNvSpPr>
              <a:spLocks noChangeShapeType="1"/>
            </p:cNvSpPr>
            <p:nvPr/>
          </p:nvSpPr>
          <p:spPr bwMode="auto">
            <a:xfrm flipV="1">
              <a:off x="1728" y="1459"/>
              <a:ext cx="141" cy="12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6802" name="Line 18"/>
            <p:cNvSpPr>
              <a:spLocks noChangeShapeType="1"/>
            </p:cNvSpPr>
            <p:nvPr/>
          </p:nvSpPr>
          <p:spPr bwMode="auto">
            <a:xfrm>
              <a:off x="1860" y="1209"/>
              <a:ext cx="0" cy="26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6803" name="Line 19"/>
            <p:cNvSpPr>
              <a:spLocks noChangeShapeType="1"/>
            </p:cNvSpPr>
            <p:nvPr/>
          </p:nvSpPr>
          <p:spPr bwMode="auto">
            <a:xfrm flipH="1">
              <a:off x="1861" y="1830"/>
              <a:ext cx="0" cy="30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6804" name="Line 20"/>
            <p:cNvSpPr>
              <a:spLocks noChangeShapeType="1"/>
            </p:cNvSpPr>
            <p:nvPr/>
          </p:nvSpPr>
          <p:spPr bwMode="auto">
            <a:xfrm>
              <a:off x="959" y="1642"/>
              <a:ext cx="77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6805" name="Line 21"/>
            <p:cNvSpPr>
              <a:spLocks noChangeShapeType="1"/>
            </p:cNvSpPr>
            <p:nvPr/>
          </p:nvSpPr>
          <p:spPr bwMode="auto">
            <a:xfrm>
              <a:off x="528" y="2710"/>
              <a:ext cx="214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6806" name="Line 22"/>
            <p:cNvSpPr>
              <a:spLocks noChangeShapeType="1"/>
            </p:cNvSpPr>
            <p:nvPr/>
          </p:nvSpPr>
          <p:spPr bwMode="auto">
            <a:xfrm flipH="1">
              <a:off x="1862" y="2454"/>
              <a:ext cx="0" cy="3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6807" name="Rectangle 23"/>
            <p:cNvSpPr>
              <a:spLocks noChangeArrowheads="1"/>
            </p:cNvSpPr>
            <p:nvPr/>
          </p:nvSpPr>
          <p:spPr bwMode="auto">
            <a:xfrm>
              <a:off x="1814" y="883"/>
              <a:ext cx="94" cy="32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6808" name="Oval 24"/>
            <p:cNvSpPr>
              <a:spLocks noChangeArrowheads="1"/>
            </p:cNvSpPr>
            <p:nvPr/>
          </p:nvSpPr>
          <p:spPr bwMode="auto">
            <a:xfrm>
              <a:off x="2518" y="633"/>
              <a:ext cx="68" cy="7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48179" name="Group 25"/>
            <p:cNvGrpSpPr/>
            <p:nvPr/>
          </p:nvGrpSpPr>
          <p:grpSpPr bwMode="auto">
            <a:xfrm>
              <a:off x="896" y="1519"/>
              <a:ext cx="68" cy="262"/>
              <a:chOff x="3454" y="2018"/>
              <a:chExt cx="96" cy="328"/>
            </a:xfrm>
          </p:grpSpPr>
          <p:sp>
            <p:nvSpPr>
              <p:cNvPr id="246810" name="Line 26"/>
              <p:cNvSpPr>
                <a:spLocks noChangeShapeType="1"/>
              </p:cNvSpPr>
              <p:nvPr/>
            </p:nvSpPr>
            <p:spPr bwMode="auto">
              <a:xfrm>
                <a:off x="3454" y="2018"/>
                <a:ext cx="0" cy="32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46811" name="Line 27"/>
              <p:cNvSpPr>
                <a:spLocks noChangeShapeType="1"/>
              </p:cNvSpPr>
              <p:nvPr/>
            </p:nvSpPr>
            <p:spPr bwMode="auto">
              <a:xfrm>
                <a:off x="3550" y="2018"/>
                <a:ext cx="0" cy="32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46812" name="Line 28"/>
            <p:cNvSpPr>
              <a:spLocks noChangeShapeType="1"/>
            </p:cNvSpPr>
            <p:nvPr/>
          </p:nvSpPr>
          <p:spPr bwMode="auto">
            <a:xfrm>
              <a:off x="528" y="1642"/>
              <a:ext cx="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48181" name="Group 29"/>
            <p:cNvGrpSpPr/>
            <p:nvPr/>
          </p:nvGrpSpPr>
          <p:grpSpPr bwMode="auto">
            <a:xfrm flipH="1">
              <a:off x="2311" y="1280"/>
              <a:ext cx="69" cy="261"/>
              <a:chOff x="3454" y="2018"/>
              <a:chExt cx="96" cy="328"/>
            </a:xfrm>
          </p:grpSpPr>
          <p:sp>
            <p:nvSpPr>
              <p:cNvPr id="246814" name="Line 30"/>
              <p:cNvSpPr>
                <a:spLocks noChangeShapeType="1"/>
              </p:cNvSpPr>
              <p:nvPr/>
            </p:nvSpPr>
            <p:spPr bwMode="auto">
              <a:xfrm>
                <a:off x="3454" y="2018"/>
                <a:ext cx="0" cy="32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46815" name="Line 31"/>
              <p:cNvSpPr>
                <a:spLocks noChangeShapeType="1"/>
              </p:cNvSpPr>
              <p:nvPr/>
            </p:nvSpPr>
            <p:spPr bwMode="auto">
              <a:xfrm>
                <a:off x="3550" y="2018"/>
                <a:ext cx="0" cy="32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46816" name="Line 32"/>
            <p:cNvSpPr>
              <a:spLocks noChangeShapeType="1"/>
            </p:cNvSpPr>
            <p:nvPr/>
          </p:nvSpPr>
          <p:spPr bwMode="auto">
            <a:xfrm flipH="1" flipV="1">
              <a:off x="2376" y="1396"/>
              <a:ext cx="29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6817" name="Line 33"/>
            <p:cNvSpPr>
              <a:spLocks noChangeShapeType="1"/>
            </p:cNvSpPr>
            <p:nvPr/>
          </p:nvSpPr>
          <p:spPr bwMode="auto">
            <a:xfrm>
              <a:off x="1857" y="1403"/>
              <a:ext cx="45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84" name="Text Box 34"/>
            <p:cNvSpPr txBox="1">
              <a:spLocks noChangeArrowheads="1"/>
            </p:cNvSpPr>
            <p:nvPr/>
          </p:nvSpPr>
          <p:spPr bwMode="auto">
            <a:xfrm>
              <a:off x="1463" y="894"/>
              <a:ext cx="355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>
                  <a:effectLst/>
                  <a:ea typeface="长城楷体" charset="0"/>
                  <a:cs typeface="长城楷体" charset="0"/>
                </a:rPr>
                <a:t>R</a:t>
              </a:r>
              <a:r>
                <a:rPr lang="en-US" altLang="zh-CN" b="1" baseline="-25000">
                  <a:effectLst/>
                  <a:ea typeface="长城楷体" charset="0"/>
                  <a:cs typeface="长城楷体" charset="0"/>
                </a:rPr>
                <a:t>C</a:t>
              </a:r>
              <a:endParaRPr lang="en-US" altLang="zh-CN">
                <a:effectLst/>
                <a:ea typeface="长城楷体" charset="0"/>
                <a:cs typeface="长城楷体" charset="0"/>
              </a:endParaRPr>
            </a:p>
          </p:txBody>
        </p:sp>
        <p:sp>
          <p:nvSpPr>
            <p:cNvPr id="48185" name="Text Box 35"/>
            <p:cNvSpPr txBox="1">
              <a:spLocks noChangeArrowheads="1"/>
            </p:cNvSpPr>
            <p:nvPr/>
          </p:nvSpPr>
          <p:spPr bwMode="auto">
            <a:xfrm>
              <a:off x="738" y="1173"/>
              <a:ext cx="339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>
                  <a:effectLst/>
                  <a:ea typeface="长城楷体" charset="0"/>
                  <a:cs typeface="长城楷体" charset="0"/>
                </a:rPr>
                <a:t>C</a:t>
              </a:r>
              <a:r>
                <a:rPr lang="en-US" altLang="zh-CN" sz="2800" b="1" baseline="-25000">
                  <a:effectLst/>
                  <a:ea typeface="长城楷体" charset="0"/>
                  <a:cs typeface="长城楷体" charset="0"/>
                </a:rPr>
                <a:t>1</a:t>
              </a:r>
              <a:endParaRPr lang="en-US" altLang="zh-CN" sz="2800">
                <a:effectLst/>
                <a:ea typeface="长城楷体" charset="0"/>
                <a:cs typeface="长城楷体" charset="0"/>
              </a:endParaRPr>
            </a:p>
          </p:txBody>
        </p:sp>
        <p:sp>
          <p:nvSpPr>
            <p:cNvPr id="48186" name="Text Box 36"/>
            <p:cNvSpPr txBox="1">
              <a:spLocks noChangeArrowheads="1"/>
            </p:cNvSpPr>
            <p:nvPr/>
          </p:nvSpPr>
          <p:spPr bwMode="auto">
            <a:xfrm>
              <a:off x="2188" y="950"/>
              <a:ext cx="339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>
                  <a:effectLst/>
                  <a:ea typeface="长城楷体" charset="0"/>
                  <a:cs typeface="长城楷体" charset="0"/>
                </a:rPr>
                <a:t>C</a:t>
              </a:r>
              <a:r>
                <a:rPr lang="en-US" altLang="zh-CN" sz="2800" b="1" baseline="-25000">
                  <a:effectLst/>
                  <a:ea typeface="长城楷体" charset="0"/>
                  <a:cs typeface="长城楷体" charset="0"/>
                </a:rPr>
                <a:t>2</a:t>
              </a:r>
              <a:endParaRPr lang="en-US" altLang="zh-CN" sz="2800">
                <a:effectLst/>
                <a:ea typeface="长城楷体" charset="0"/>
                <a:cs typeface="长城楷体" charset="0"/>
              </a:endParaRPr>
            </a:p>
          </p:txBody>
        </p:sp>
        <p:grpSp>
          <p:nvGrpSpPr>
            <p:cNvPr id="48187" name="Group 37"/>
            <p:cNvGrpSpPr/>
            <p:nvPr/>
          </p:nvGrpSpPr>
          <p:grpSpPr bwMode="auto">
            <a:xfrm>
              <a:off x="1788" y="2718"/>
              <a:ext cx="146" cy="162"/>
              <a:chOff x="2898" y="3684"/>
              <a:chExt cx="204" cy="204"/>
            </a:xfrm>
          </p:grpSpPr>
          <p:sp>
            <p:nvSpPr>
              <p:cNvPr id="246822" name="Line 38"/>
              <p:cNvSpPr>
                <a:spLocks noChangeShapeType="1"/>
              </p:cNvSpPr>
              <p:nvPr/>
            </p:nvSpPr>
            <p:spPr bwMode="auto">
              <a:xfrm>
                <a:off x="3000" y="3684"/>
                <a:ext cx="0" cy="20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46823" name="Line 39"/>
              <p:cNvSpPr>
                <a:spLocks noChangeShapeType="1"/>
              </p:cNvSpPr>
              <p:nvPr/>
            </p:nvSpPr>
            <p:spPr bwMode="auto">
              <a:xfrm>
                <a:off x="2898" y="3875"/>
                <a:ext cx="204" cy="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46824" name="Oval 40"/>
            <p:cNvSpPr>
              <a:spLocks noChangeArrowheads="1"/>
            </p:cNvSpPr>
            <p:nvPr/>
          </p:nvSpPr>
          <p:spPr bwMode="auto">
            <a:xfrm>
              <a:off x="1844" y="2689"/>
              <a:ext cx="33" cy="3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6825" name="Rectangle 41"/>
            <p:cNvSpPr>
              <a:spLocks noChangeArrowheads="1"/>
            </p:cNvSpPr>
            <p:nvPr/>
          </p:nvSpPr>
          <p:spPr bwMode="auto">
            <a:xfrm>
              <a:off x="1188" y="1991"/>
              <a:ext cx="95" cy="325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90" name="Text Box 42"/>
            <p:cNvSpPr txBox="1">
              <a:spLocks noChangeArrowheads="1"/>
            </p:cNvSpPr>
            <p:nvPr/>
          </p:nvSpPr>
          <p:spPr bwMode="auto">
            <a:xfrm>
              <a:off x="815" y="1950"/>
              <a:ext cx="412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>
                  <a:effectLst/>
                  <a:ea typeface="长城楷体" charset="0"/>
                  <a:cs typeface="长城楷体" charset="0"/>
                </a:rPr>
                <a:t>R</a:t>
              </a:r>
              <a:r>
                <a:rPr lang="en-US" altLang="zh-CN" b="1" baseline="-25000">
                  <a:effectLst/>
                  <a:ea typeface="长城楷体" charset="0"/>
                  <a:cs typeface="长城楷体" charset="0"/>
                </a:rPr>
                <a:t>B2</a:t>
              </a:r>
              <a:endParaRPr lang="en-US" altLang="zh-CN">
                <a:effectLst/>
                <a:ea typeface="长城楷体" charset="0"/>
                <a:cs typeface="长城楷体" charset="0"/>
              </a:endParaRPr>
            </a:p>
          </p:txBody>
        </p:sp>
        <p:sp>
          <p:nvSpPr>
            <p:cNvPr id="246827" name="Rectangle 43"/>
            <p:cNvSpPr>
              <a:spLocks noChangeArrowheads="1"/>
            </p:cNvSpPr>
            <p:nvPr/>
          </p:nvSpPr>
          <p:spPr bwMode="auto">
            <a:xfrm>
              <a:off x="1814" y="2142"/>
              <a:ext cx="94" cy="325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6828" name="Line 44"/>
            <p:cNvSpPr>
              <a:spLocks noChangeShapeType="1"/>
            </p:cNvSpPr>
            <p:nvPr/>
          </p:nvSpPr>
          <p:spPr bwMode="auto">
            <a:xfrm flipH="1">
              <a:off x="2658" y="1391"/>
              <a:ext cx="0" cy="50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6829" name="Rectangle 45"/>
            <p:cNvSpPr>
              <a:spLocks noChangeArrowheads="1"/>
            </p:cNvSpPr>
            <p:nvPr/>
          </p:nvSpPr>
          <p:spPr bwMode="auto">
            <a:xfrm>
              <a:off x="2611" y="1893"/>
              <a:ext cx="93" cy="32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6830" name="Line 46"/>
            <p:cNvSpPr>
              <a:spLocks noChangeShapeType="1"/>
            </p:cNvSpPr>
            <p:nvPr/>
          </p:nvSpPr>
          <p:spPr bwMode="auto">
            <a:xfrm>
              <a:off x="1861" y="1909"/>
              <a:ext cx="26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48195" name="Group 47"/>
            <p:cNvGrpSpPr/>
            <p:nvPr/>
          </p:nvGrpSpPr>
          <p:grpSpPr bwMode="auto">
            <a:xfrm>
              <a:off x="2033" y="2275"/>
              <a:ext cx="196" cy="76"/>
              <a:chOff x="2460" y="2076"/>
              <a:chExt cx="276" cy="96"/>
            </a:xfrm>
          </p:grpSpPr>
          <p:sp>
            <p:nvSpPr>
              <p:cNvPr id="246832" name="Line 48"/>
              <p:cNvSpPr>
                <a:spLocks noChangeShapeType="1"/>
              </p:cNvSpPr>
              <p:nvPr/>
            </p:nvSpPr>
            <p:spPr bwMode="auto">
              <a:xfrm>
                <a:off x="2460" y="2076"/>
                <a:ext cx="276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46833" name="Line 49"/>
              <p:cNvSpPr>
                <a:spLocks noChangeShapeType="1"/>
              </p:cNvSpPr>
              <p:nvPr/>
            </p:nvSpPr>
            <p:spPr bwMode="auto">
              <a:xfrm>
                <a:off x="2460" y="2172"/>
                <a:ext cx="276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46834" name="Line 50"/>
            <p:cNvSpPr>
              <a:spLocks noChangeShapeType="1"/>
            </p:cNvSpPr>
            <p:nvPr/>
          </p:nvSpPr>
          <p:spPr bwMode="auto">
            <a:xfrm>
              <a:off x="2127" y="1899"/>
              <a:ext cx="0" cy="3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6835" name="Line 51"/>
            <p:cNvSpPr>
              <a:spLocks noChangeShapeType="1"/>
            </p:cNvSpPr>
            <p:nvPr/>
          </p:nvSpPr>
          <p:spPr bwMode="auto">
            <a:xfrm>
              <a:off x="2127" y="2345"/>
              <a:ext cx="0" cy="37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98" name="Text Box 52"/>
            <p:cNvSpPr txBox="1">
              <a:spLocks noChangeArrowheads="1"/>
            </p:cNvSpPr>
            <p:nvPr/>
          </p:nvSpPr>
          <p:spPr bwMode="auto">
            <a:xfrm>
              <a:off x="2187" y="2142"/>
              <a:ext cx="385" cy="327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>
                  <a:effectLst/>
                  <a:ea typeface="长城楷体" charset="0"/>
                  <a:cs typeface="长城楷体" charset="0"/>
                </a:rPr>
                <a:t>C</a:t>
              </a:r>
              <a:r>
                <a:rPr lang="en-US" altLang="zh-CN" b="1" baseline="-25000">
                  <a:effectLst/>
                  <a:ea typeface="长城楷体" charset="0"/>
                  <a:cs typeface="长城楷体" charset="0"/>
                </a:rPr>
                <a:t>E</a:t>
              </a:r>
              <a:endParaRPr lang="en-US" altLang="zh-CN" b="1">
                <a:effectLst/>
                <a:ea typeface="长城楷体" charset="0"/>
                <a:cs typeface="长城楷体" charset="0"/>
              </a:endParaRPr>
            </a:p>
          </p:txBody>
        </p:sp>
        <p:sp>
          <p:nvSpPr>
            <p:cNvPr id="48199" name="Text Box 53"/>
            <p:cNvSpPr txBox="1">
              <a:spLocks noChangeArrowheads="1"/>
            </p:cNvSpPr>
            <p:nvPr/>
          </p:nvSpPr>
          <p:spPr bwMode="auto">
            <a:xfrm>
              <a:off x="1486" y="2046"/>
              <a:ext cx="348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>
                  <a:effectLst/>
                  <a:ea typeface="长城楷体" charset="0"/>
                  <a:cs typeface="长城楷体" charset="0"/>
                </a:rPr>
                <a:t>R</a:t>
              </a:r>
              <a:r>
                <a:rPr lang="en-US" altLang="zh-CN" b="1" baseline="-25000">
                  <a:effectLst/>
                  <a:ea typeface="长城楷体" charset="0"/>
                  <a:cs typeface="长城楷体" charset="0"/>
                </a:rPr>
                <a:t>E</a:t>
              </a:r>
              <a:endParaRPr lang="en-US" altLang="zh-CN" b="1">
                <a:effectLst/>
                <a:ea typeface="长城楷体" charset="0"/>
                <a:cs typeface="长城楷体" charset="0"/>
              </a:endParaRPr>
            </a:p>
          </p:txBody>
        </p:sp>
        <p:sp>
          <p:nvSpPr>
            <p:cNvPr id="48200" name="Text Box 54"/>
            <p:cNvSpPr txBox="1">
              <a:spLocks noChangeArrowheads="1"/>
            </p:cNvSpPr>
            <p:nvPr/>
          </p:nvSpPr>
          <p:spPr bwMode="auto">
            <a:xfrm>
              <a:off x="2276" y="1843"/>
              <a:ext cx="364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>
                  <a:effectLst/>
                  <a:ea typeface="长城楷体" charset="0"/>
                  <a:cs typeface="长城楷体" charset="0"/>
                </a:rPr>
                <a:t>R</a:t>
              </a:r>
              <a:r>
                <a:rPr lang="en-US" altLang="zh-CN" sz="2800" b="1" baseline="-25000">
                  <a:effectLst/>
                  <a:ea typeface="长城楷体" charset="0"/>
                  <a:cs typeface="长城楷体" charset="0"/>
                </a:rPr>
                <a:t>L</a:t>
              </a:r>
              <a:endParaRPr lang="en-US" altLang="zh-CN" sz="2800">
                <a:effectLst/>
                <a:ea typeface="长城楷体" charset="0"/>
                <a:cs typeface="长城楷体" charset="0"/>
              </a:endParaRPr>
            </a:p>
          </p:txBody>
        </p:sp>
        <p:sp>
          <p:nvSpPr>
            <p:cNvPr id="246839" name="Line 55"/>
            <p:cNvSpPr>
              <a:spLocks noChangeShapeType="1"/>
            </p:cNvSpPr>
            <p:nvPr/>
          </p:nvSpPr>
          <p:spPr bwMode="auto">
            <a:xfrm>
              <a:off x="1352" y="748"/>
              <a:ext cx="0" cy="281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sm" len="med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202" name="Text Box 56"/>
            <p:cNvSpPr txBox="1">
              <a:spLocks noChangeArrowheads="1"/>
            </p:cNvSpPr>
            <p:nvPr/>
          </p:nvSpPr>
          <p:spPr bwMode="auto">
            <a:xfrm>
              <a:off x="1352" y="686"/>
              <a:ext cx="317" cy="327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000099"/>
                  </a:solidFill>
                  <a:effectLst/>
                  <a:ea typeface="楷体_GB2312" charset="0"/>
                  <a:cs typeface="楷体_GB2312" charset="0"/>
                </a:rPr>
                <a:t>I</a:t>
              </a:r>
              <a:r>
                <a:rPr lang="en-US" altLang="zh-CN" sz="2800" b="1" baseline="-25000">
                  <a:solidFill>
                    <a:srgbClr val="000099"/>
                  </a:solidFill>
                  <a:effectLst/>
                  <a:ea typeface="楷体_GB2312" charset="0"/>
                  <a:cs typeface="楷体_GB2312" charset="0"/>
                </a:rPr>
                <a:t>1</a:t>
              </a:r>
              <a:endParaRPr lang="en-US" altLang="zh-CN" sz="2800" b="1">
                <a:solidFill>
                  <a:srgbClr val="000099"/>
                </a:solidFill>
                <a:effectLst/>
                <a:ea typeface="楷体_GB2312" charset="0"/>
                <a:cs typeface="楷体_GB2312" charset="0"/>
              </a:endParaRPr>
            </a:p>
          </p:txBody>
        </p:sp>
        <p:sp>
          <p:nvSpPr>
            <p:cNvPr id="246841" name="Line 57"/>
            <p:cNvSpPr>
              <a:spLocks noChangeShapeType="1"/>
            </p:cNvSpPr>
            <p:nvPr/>
          </p:nvSpPr>
          <p:spPr bwMode="auto">
            <a:xfrm>
              <a:off x="1352" y="1699"/>
              <a:ext cx="0" cy="281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sm" len="med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204" name="Text Box 58"/>
            <p:cNvSpPr txBox="1">
              <a:spLocks noChangeArrowheads="1"/>
            </p:cNvSpPr>
            <p:nvPr/>
          </p:nvSpPr>
          <p:spPr bwMode="auto">
            <a:xfrm>
              <a:off x="1352" y="1694"/>
              <a:ext cx="317" cy="327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000099"/>
                  </a:solidFill>
                  <a:effectLst/>
                  <a:ea typeface="楷体_GB2312" charset="0"/>
                  <a:cs typeface="楷体_GB2312" charset="0"/>
                </a:rPr>
                <a:t>I</a:t>
              </a:r>
              <a:r>
                <a:rPr lang="en-US" altLang="zh-CN" sz="2800" b="1" baseline="-25000">
                  <a:solidFill>
                    <a:srgbClr val="000099"/>
                  </a:solidFill>
                  <a:effectLst/>
                  <a:ea typeface="楷体_GB2312" charset="0"/>
                  <a:cs typeface="楷体_GB2312" charset="0"/>
                </a:rPr>
                <a:t>2</a:t>
              </a:r>
              <a:endParaRPr lang="en-US" altLang="zh-CN" sz="2800" b="1">
                <a:solidFill>
                  <a:srgbClr val="000099"/>
                </a:solidFill>
                <a:effectLst/>
                <a:ea typeface="楷体_GB2312" charset="0"/>
                <a:cs typeface="楷体_GB2312" charset="0"/>
              </a:endParaRPr>
            </a:p>
          </p:txBody>
        </p:sp>
        <p:sp>
          <p:nvSpPr>
            <p:cNvPr id="246843" name="Line 59"/>
            <p:cNvSpPr>
              <a:spLocks noChangeShapeType="1"/>
            </p:cNvSpPr>
            <p:nvPr/>
          </p:nvSpPr>
          <p:spPr bwMode="auto">
            <a:xfrm>
              <a:off x="1524" y="1578"/>
              <a:ext cx="204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sm" len="med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206" name="Text Box 60"/>
            <p:cNvSpPr txBox="1">
              <a:spLocks noChangeArrowheads="1"/>
            </p:cNvSpPr>
            <p:nvPr/>
          </p:nvSpPr>
          <p:spPr bwMode="auto">
            <a:xfrm>
              <a:off x="1465" y="1230"/>
              <a:ext cx="311" cy="327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000099"/>
                  </a:solidFill>
                  <a:effectLst/>
                  <a:ea typeface="楷体_GB2312" charset="0"/>
                  <a:cs typeface="楷体_GB2312" charset="0"/>
                </a:rPr>
                <a:t>I</a:t>
              </a:r>
              <a:r>
                <a:rPr lang="en-US" altLang="zh-CN" sz="2800" b="1" baseline="-25000">
                  <a:solidFill>
                    <a:srgbClr val="000099"/>
                  </a:solidFill>
                  <a:effectLst/>
                  <a:ea typeface="楷体_GB2312" charset="0"/>
                  <a:cs typeface="楷体_GB2312" charset="0"/>
                </a:rPr>
                <a:t>B</a:t>
              </a:r>
              <a:endParaRPr lang="en-US" altLang="zh-CN" sz="2800" b="1">
                <a:solidFill>
                  <a:srgbClr val="000099"/>
                </a:solidFill>
                <a:effectLst/>
                <a:ea typeface="楷体_GB2312" charset="0"/>
                <a:cs typeface="楷体_GB2312" charset="0"/>
              </a:endParaRPr>
            </a:p>
          </p:txBody>
        </p:sp>
        <p:sp>
          <p:nvSpPr>
            <p:cNvPr id="48207" name="Rectangle 61"/>
            <p:cNvSpPr>
              <a:spLocks noChangeArrowheads="1"/>
            </p:cNvSpPr>
            <p:nvPr/>
          </p:nvSpPr>
          <p:spPr bwMode="auto">
            <a:xfrm>
              <a:off x="926" y="1372"/>
              <a:ext cx="242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effectLst/>
                  <a:latin typeface="Times New Roman" panose="02020603050405020304" charset="0"/>
                  <a:ea typeface="长城楷体" charset="0"/>
                  <a:cs typeface="长城楷体" charset="0"/>
                </a:rPr>
                <a:t>+</a:t>
              </a:r>
            </a:p>
          </p:txBody>
        </p:sp>
        <p:sp>
          <p:nvSpPr>
            <p:cNvPr id="48208" name="Rectangle 62"/>
            <p:cNvSpPr>
              <a:spLocks noChangeArrowheads="1"/>
            </p:cNvSpPr>
            <p:nvPr/>
          </p:nvSpPr>
          <p:spPr bwMode="auto">
            <a:xfrm>
              <a:off x="2094" y="1135"/>
              <a:ext cx="242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effectLst/>
                  <a:latin typeface="Times New Roman" panose="02020603050405020304" charset="0"/>
                  <a:ea typeface="长城楷体" charset="0"/>
                  <a:cs typeface="长城楷体" charset="0"/>
                </a:rPr>
                <a:t>+</a:t>
              </a:r>
            </a:p>
          </p:txBody>
        </p:sp>
        <p:sp>
          <p:nvSpPr>
            <p:cNvPr id="48209" name="Rectangle 63"/>
            <p:cNvSpPr>
              <a:spLocks noChangeArrowheads="1"/>
            </p:cNvSpPr>
            <p:nvPr/>
          </p:nvSpPr>
          <p:spPr bwMode="auto">
            <a:xfrm>
              <a:off x="2035" y="1854"/>
              <a:ext cx="242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effectLst/>
                  <a:latin typeface="Times New Roman" panose="02020603050405020304" charset="0"/>
                  <a:ea typeface="长城楷体" charset="0"/>
                  <a:cs typeface="长城楷体" charset="0"/>
                </a:rPr>
                <a:t>+</a:t>
              </a:r>
            </a:p>
          </p:txBody>
        </p:sp>
        <p:sp>
          <p:nvSpPr>
            <p:cNvPr id="48210" name="Text Box 64"/>
            <p:cNvSpPr txBox="1">
              <a:spLocks noChangeArrowheads="1"/>
            </p:cNvSpPr>
            <p:nvPr/>
          </p:nvSpPr>
          <p:spPr bwMode="auto">
            <a:xfrm>
              <a:off x="2580" y="499"/>
              <a:ext cx="588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effectLst/>
                  <a:ea typeface="长城楷体" charset="0"/>
                  <a:cs typeface="长城楷体" charset="0"/>
                </a:rPr>
                <a:t>+</a:t>
              </a:r>
              <a:r>
                <a:rPr lang="en-US" altLang="zh-CN" sz="2800" b="1" i="1">
                  <a:solidFill>
                    <a:srgbClr val="000099"/>
                  </a:solidFill>
                  <a:effectLst/>
                  <a:ea typeface="长城楷体" charset="0"/>
                  <a:cs typeface="长城楷体" charset="0"/>
                </a:rPr>
                <a:t>U</a:t>
              </a:r>
              <a:r>
                <a:rPr lang="en-US" altLang="zh-CN" b="1" baseline="-25000">
                  <a:solidFill>
                    <a:srgbClr val="000099"/>
                  </a:solidFill>
                  <a:effectLst/>
                  <a:ea typeface="长城楷体" charset="0"/>
                  <a:cs typeface="长城楷体" charset="0"/>
                </a:rPr>
                <a:t>CC</a:t>
              </a:r>
              <a:endParaRPr lang="en-US" altLang="zh-CN">
                <a:solidFill>
                  <a:srgbClr val="000099"/>
                </a:solidFill>
                <a:effectLst/>
                <a:ea typeface="长城楷体" charset="0"/>
                <a:cs typeface="长城楷体" charset="0"/>
              </a:endParaRPr>
            </a:p>
          </p:txBody>
        </p:sp>
        <p:sp>
          <p:nvSpPr>
            <p:cNvPr id="48211" name="Text Box 65"/>
            <p:cNvSpPr txBox="1">
              <a:spLocks noChangeArrowheads="1"/>
            </p:cNvSpPr>
            <p:nvPr/>
          </p:nvSpPr>
          <p:spPr bwMode="auto">
            <a:xfrm>
              <a:off x="576" y="1995"/>
              <a:ext cx="290" cy="327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000099"/>
                  </a:solidFill>
                  <a:effectLst/>
                  <a:ea typeface="长城楷体" charset="0"/>
                  <a:cs typeface="长城楷体" charset="0"/>
                </a:rPr>
                <a:t>u</a:t>
              </a:r>
              <a:r>
                <a:rPr lang="en-US" altLang="zh-CN" sz="2800" b="1" baseline="-25000">
                  <a:solidFill>
                    <a:srgbClr val="000099"/>
                  </a:solidFill>
                  <a:effectLst/>
                  <a:ea typeface="长城楷体" charset="0"/>
                  <a:cs typeface="长城楷体" charset="0"/>
                </a:rPr>
                <a:t>i</a:t>
              </a:r>
              <a:endParaRPr lang="en-US" altLang="zh-CN" sz="2800" b="1">
                <a:solidFill>
                  <a:srgbClr val="000099"/>
                </a:solidFill>
                <a:effectLst/>
                <a:ea typeface="长城楷体" charset="0"/>
                <a:cs typeface="长城楷体" charset="0"/>
              </a:endParaRPr>
            </a:p>
          </p:txBody>
        </p:sp>
        <p:sp>
          <p:nvSpPr>
            <p:cNvPr id="48212" name="Text Box 66"/>
            <p:cNvSpPr txBox="1">
              <a:spLocks noChangeArrowheads="1"/>
            </p:cNvSpPr>
            <p:nvPr/>
          </p:nvSpPr>
          <p:spPr bwMode="auto">
            <a:xfrm>
              <a:off x="2724" y="1854"/>
              <a:ext cx="347" cy="327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000099"/>
                  </a:solidFill>
                  <a:effectLst/>
                  <a:ea typeface="长城楷体" charset="0"/>
                  <a:cs typeface="长城楷体" charset="0"/>
                </a:rPr>
                <a:t>u</a:t>
              </a:r>
              <a:r>
                <a:rPr lang="en-US" altLang="zh-CN" sz="2800" b="1" baseline="-25000">
                  <a:solidFill>
                    <a:srgbClr val="000099"/>
                  </a:solidFill>
                  <a:effectLst/>
                  <a:ea typeface="长城楷体" charset="0"/>
                  <a:cs typeface="长城楷体" charset="0"/>
                </a:rPr>
                <a:t>o</a:t>
              </a:r>
              <a:endParaRPr lang="en-US" altLang="zh-CN" sz="2800" b="1">
                <a:solidFill>
                  <a:srgbClr val="000099"/>
                </a:solidFill>
                <a:effectLst/>
                <a:ea typeface="长城楷体" charset="0"/>
                <a:cs typeface="长城楷体" charset="0"/>
              </a:endParaRPr>
            </a:p>
          </p:txBody>
        </p:sp>
        <p:sp>
          <p:nvSpPr>
            <p:cNvPr id="48213" name="Rectangle 67" descr="新闻纸"/>
            <p:cNvSpPr>
              <a:spLocks noChangeArrowheads="1"/>
            </p:cNvSpPr>
            <p:nvPr/>
          </p:nvSpPr>
          <p:spPr bwMode="auto">
            <a:xfrm>
              <a:off x="2784" y="1509"/>
              <a:ext cx="242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effectLst/>
                  <a:latin typeface="Times New Roman" panose="02020603050405020304" charset="0"/>
                  <a:ea typeface="长城楷体" charset="0"/>
                  <a:cs typeface="长城楷体" charset="0"/>
                </a:rPr>
                <a:t>+</a:t>
              </a:r>
            </a:p>
          </p:txBody>
        </p:sp>
        <p:sp>
          <p:nvSpPr>
            <p:cNvPr id="48214" name="Rectangle 68" descr="新闻纸"/>
            <p:cNvSpPr>
              <a:spLocks noChangeArrowheads="1"/>
            </p:cNvSpPr>
            <p:nvPr/>
          </p:nvSpPr>
          <p:spPr bwMode="auto">
            <a:xfrm>
              <a:off x="624" y="1632"/>
              <a:ext cx="242" cy="327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effectLst/>
                  <a:latin typeface="Times New Roman" panose="02020603050405020304" charset="0"/>
                  <a:ea typeface="长城楷体" charset="0"/>
                  <a:cs typeface="长城楷体" charset="0"/>
                </a:rPr>
                <a:t>+</a:t>
              </a:r>
            </a:p>
          </p:txBody>
        </p:sp>
        <p:sp>
          <p:nvSpPr>
            <p:cNvPr id="48215" name="Rectangle 69" descr="新闻纸"/>
            <p:cNvSpPr>
              <a:spLocks noChangeArrowheads="1"/>
            </p:cNvSpPr>
            <p:nvPr/>
          </p:nvSpPr>
          <p:spPr bwMode="auto">
            <a:xfrm>
              <a:off x="2785" y="2254"/>
              <a:ext cx="226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effectLst/>
                  <a:latin typeface="Times New Roman" panose="02020603050405020304" charset="0"/>
                  <a:ea typeface="长城楷体" charset="0"/>
                  <a:cs typeface="长城楷体" charset="0"/>
                </a:rPr>
                <a:t>–</a:t>
              </a:r>
            </a:p>
          </p:txBody>
        </p:sp>
        <p:sp>
          <p:nvSpPr>
            <p:cNvPr id="48216" name="Rectangle 70" descr="新闻纸"/>
            <p:cNvSpPr>
              <a:spLocks noChangeArrowheads="1"/>
            </p:cNvSpPr>
            <p:nvPr/>
          </p:nvSpPr>
          <p:spPr bwMode="auto">
            <a:xfrm>
              <a:off x="624" y="2457"/>
              <a:ext cx="226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effectLst/>
                  <a:latin typeface="Times New Roman" panose="02020603050405020304" charset="0"/>
                  <a:ea typeface="长城楷体" charset="0"/>
                  <a:cs typeface="长城楷体" charset="0"/>
                </a:rPr>
                <a:t>–</a:t>
              </a:r>
            </a:p>
          </p:txBody>
        </p:sp>
        <p:sp>
          <p:nvSpPr>
            <p:cNvPr id="48217" name="Rectangle 71"/>
            <p:cNvSpPr>
              <a:spLocks noChangeArrowheads="1"/>
            </p:cNvSpPr>
            <p:nvPr/>
          </p:nvSpPr>
          <p:spPr bwMode="auto">
            <a:xfrm>
              <a:off x="1984" y="674"/>
              <a:ext cx="293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000099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I</a:t>
              </a:r>
              <a:r>
                <a:rPr lang="en-US" altLang="zh-CN" b="1" baseline="-25000">
                  <a:solidFill>
                    <a:srgbClr val="000099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C</a:t>
              </a:r>
            </a:p>
          </p:txBody>
        </p:sp>
        <p:sp>
          <p:nvSpPr>
            <p:cNvPr id="246856" name="Line 72"/>
            <p:cNvSpPr>
              <a:spLocks noChangeShapeType="1"/>
            </p:cNvSpPr>
            <p:nvPr/>
          </p:nvSpPr>
          <p:spPr bwMode="auto">
            <a:xfrm>
              <a:off x="1986" y="729"/>
              <a:ext cx="0" cy="279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sm" len="med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6857" name="Line 73"/>
            <p:cNvSpPr>
              <a:spLocks noChangeShapeType="1"/>
            </p:cNvSpPr>
            <p:nvPr/>
          </p:nvSpPr>
          <p:spPr bwMode="auto">
            <a:xfrm>
              <a:off x="2658" y="2229"/>
              <a:ext cx="0" cy="49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6858" name="Line 74"/>
            <p:cNvSpPr>
              <a:spLocks noChangeShapeType="1"/>
            </p:cNvSpPr>
            <p:nvPr/>
          </p:nvSpPr>
          <p:spPr bwMode="auto">
            <a:xfrm>
              <a:off x="1230" y="2325"/>
              <a:ext cx="0" cy="38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6859" name="Rectangle 75"/>
            <p:cNvSpPr>
              <a:spLocks noChangeArrowheads="1"/>
            </p:cNvSpPr>
            <p:nvPr/>
          </p:nvSpPr>
          <p:spPr bwMode="auto">
            <a:xfrm>
              <a:off x="480" y="1830"/>
              <a:ext cx="95" cy="325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6860" name="Oval 76"/>
            <p:cNvSpPr>
              <a:spLocks noChangeArrowheads="1"/>
            </p:cNvSpPr>
            <p:nvPr/>
          </p:nvSpPr>
          <p:spPr bwMode="auto">
            <a:xfrm>
              <a:off x="432" y="2352"/>
              <a:ext cx="192" cy="1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6861" name="Line 77"/>
            <p:cNvSpPr>
              <a:spLocks noChangeShapeType="1"/>
            </p:cNvSpPr>
            <p:nvPr/>
          </p:nvSpPr>
          <p:spPr bwMode="auto">
            <a:xfrm flipV="1">
              <a:off x="528" y="1632"/>
              <a:ext cx="0" cy="2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6862" name="Line 78"/>
            <p:cNvSpPr>
              <a:spLocks noChangeShapeType="1"/>
            </p:cNvSpPr>
            <p:nvPr/>
          </p:nvSpPr>
          <p:spPr bwMode="auto">
            <a:xfrm>
              <a:off x="528" y="2160"/>
              <a:ext cx="0" cy="55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225" name="Text Box 79"/>
            <p:cNvSpPr txBox="1">
              <a:spLocks noChangeArrowheads="1"/>
            </p:cNvSpPr>
            <p:nvPr/>
          </p:nvSpPr>
          <p:spPr bwMode="auto">
            <a:xfrm>
              <a:off x="151" y="1776"/>
              <a:ext cx="334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>
                  <a:effectLst/>
                  <a:ea typeface="长城楷体" charset="0"/>
                  <a:cs typeface="长城楷体" charset="0"/>
                </a:rPr>
                <a:t>R</a:t>
              </a:r>
              <a:r>
                <a:rPr lang="en-US" altLang="zh-CN" b="1" baseline="-25000">
                  <a:effectLst/>
                  <a:ea typeface="长城楷体" charset="0"/>
                  <a:cs typeface="长城楷体" charset="0"/>
                </a:rPr>
                <a:t>S</a:t>
              </a:r>
              <a:endParaRPr lang="en-US" altLang="zh-CN">
                <a:effectLst/>
                <a:ea typeface="长城楷体" charset="0"/>
                <a:cs typeface="长城楷体" charset="0"/>
              </a:endParaRPr>
            </a:p>
          </p:txBody>
        </p:sp>
        <p:sp>
          <p:nvSpPr>
            <p:cNvPr id="48226" name="Text Box 80"/>
            <p:cNvSpPr txBox="1">
              <a:spLocks noChangeArrowheads="1"/>
            </p:cNvSpPr>
            <p:nvPr/>
          </p:nvSpPr>
          <p:spPr bwMode="auto">
            <a:xfrm>
              <a:off x="96" y="2256"/>
              <a:ext cx="400" cy="327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000099"/>
                  </a:solidFill>
                  <a:effectLst/>
                  <a:ea typeface="长城楷体" charset="0"/>
                  <a:cs typeface="长城楷体" charset="0"/>
                </a:rPr>
                <a:t>e</a:t>
              </a:r>
              <a:r>
                <a:rPr lang="en-US" altLang="zh-CN" sz="2800" b="1" baseline="-25000">
                  <a:solidFill>
                    <a:srgbClr val="000099"/>
                  </a:solidFill>
                  <a:effectLst/>
                  <a:ea typeface="长城楷体" charset="0"/>
                  <a:cs typeface="长城楷体" charset="0"/>
                </a:rPr>
                <a:t>S</a:t>
              </a:r>
              <a:endParaRPr lang="en-US" altLang="zh-CN" sz="2800" b="1">
                <a:solidFill>
                  <a:srgbClr val="000099"/>
                </a:solidFill>
                <a:effectLst/>
                <a:ea typeface="长城楷体" charset="0"/>
                <a:cs typeface="长城楷体" charset="0"/>
              </a:endParaRPr>
            </a:p>
          </p:txBody>
        </p:sp>
        <p:sp>
          <p:nvSpPr>
            <p:cNvPr id="48227" name="Rectangle 81" descr="新闻纸"/>
            <p:cNvSpPr>
              <a:spLocks noChangeArrowheads="1"/>
            </p:cNvSpPr>
            <p:nvPr/>
          </p:nvSpPr>
          <p:spPr bwMode="auto">
            <a:xfrm>
              <a:off x="286" y="2121"/>
              <a:ext cx="242" cy="327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effectLst/>
                  <a:latin typeface="Times New Roman" panose="02020603050405020304" charset="0"/>
                  <a:ea typeface="长城楷体" charset="0"/>
                  <a:cs typeface="长城楷体" charset="0"/>
                </a:rPr>
                <a:t>+</a:t>
              </a:r>
            </a:p>
          </p:txBody>
        </p:sp>
        <p:sp>
          <p:nvSpPr>
            <p:cNvPr id="48228" name="Rectangle 82" descr="新闻纸"/>
            <p:cNvSpPr>
              <a:spLocks noChangeArrowheads="1"/>
            </p:cNvSpPr>
            <p:nvPr/>
          </p:nvSpPr>
          <p:spPr bwMode="auto">
            <a:xfrm>
              <a:off x="279" y="2448"/>
              <a:ext cx="226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effectLst/>
                  <a:latin typeface="Times New Roman" panose="02020603050405020304" charset="0"/>
                  <a:ea typeface="长城楷体" charset="0"/>
                  <a:cs typeface="长城楷体" charset="0"/>
                </a:rPr>
                <a:t>–</a:t>
              </a:r>
            </a:p>
          </p:txBody>
        </p:sp>
        <p:sp>
          <p:nvSpPr>
            <p:cNvPr id="246867" name="Oval 83"/>
            <p:cNvSpPr>
              <a:spLocks noChangeArrowheads="1"/>
            </p:cNvSpPr>
            <p:nvPr/>
          </p:nvSpPr>
          <p:spPr bwMode="auto">
            <a:xfrm>
              <a:off x="1204" y="1615"/>
              <a:ext cx="50" cy="5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7" name="Group 84"/>
          <p:cNvGrpSpPr/>
          <p:nvPr/>
        </p:nvGrpSpPr>
        <p:grpSpPr bwMode="auto">
          <a:xfrm>
            <a:off x="1111250" y="4875213"/>
            <a:ext cx="628650" cy="534987"/>
            <a:chOff x="552" y="3204"/>
            <a:chExt cx="396" cy="337"/>
          </a:xfrm>
        </p:grpSpPr>
        <p:sp>
          <p:nvSpPr>
            <p:cNvPr id="48160" name="Text Box 85"/>
            <p:cNvSpPr txBox="1">
              <a:spLocks noChangeArrowheads="1"/>
            </p:cNvSpPr>
            <p:nvPr/>
          </p:nvSpPr>
          <p:spPr bwMode="auto">
            <a:xfrm>
              <a:off x="552" y="3214"/>
              <a:ext cx="396" cy="327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>
                  <a:solidFill>
                    <a:schemeClr val="tx1"/>
                  </a:solidFill>
                  <a:effectLst/>
                  <a:ea typeface="楷体_GB2312" charset="0"/>
                  <a:cs typeface="楷体_GB2312" charset="0"/>
                </a:rPr>
                <a:t>T</a:t>
              </a:r>
            </a:p>
          </p:txBody>
        </p:sp>
        <p:sp>
          <p:nvSpPr>
            <p:cNvPr id="246870" name="Line 86"/>
            <p:cNvSpPr>
              <a:spLocks noChangeShapeType="1"/>
            </p:cNvSpPr>
            <p:nvPr/>
          </p:nvSpPr>
          <p:spPr bwMode="auto">
            <a:xfrm flipV="1">
              <a:off x="948" y="3204"/>
              <a:ext cx="0" cy="30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46871" name="Line 87"/>
          <p:cNvSpPr>
            <a:spLocks noChangeShapeType="1"/>
          </p:cNvSpPr>
          <p:nvPr/>
        </p:nvSpPr>
        <p:spPr bwMode="auto">
          <a:xfrm>
            <a:off x="3359150" y="5141913"/>
            <a:ext cx="742950" cy="0"/>
          </a:xfrm>
          <a:prstGeom prst="line">
            <a:avLst/>
          </a:prstGeom>
          <a:noFill/>
          <a:ln w="38100">
            <a:solidFill>
              <a:srgbClr val="006600"/>
            </a:solidFill>
            <a:round/>
            <a:tailEnd type="triangle" w="med" len="med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endParaRPr lang="zh-CN" altLang="en-US"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6872" name="Line 88"/>
          <p:cNvSpPr>
            <a:spLocks noChangeShapeType="1"/>
          </p:cNvSpPr>
          <p:nvPr/>
        </p:nvSpPr>
        <p:spPr bwMode="auto">
          <a:xfrm>
            <a:off x="5168900" y="5135563"/>
            <a:ext cx="952500" cy="0"/>
          </a:xfrm>
          <a:prstGeom prst="line">
            <a:avLst/>
          </a:prstGeom>
          <a:noFill/>
          <a:ln w="38100">
            <a:solidFill>
              <a:srgbClr val="006600"/>
            </a:solidFill>
            <a:round/>
            <a:tailEnd type="triangle" w="med" len="med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endParaRPr lang="zh-CN" altLang="en-US"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8" name="Group 89"/>
          <p:cNvGrpSpPr/>
          <p:nvPr/>
        </p:nvGrpSpPr>
        <p:grpSpPr bwMode="auto">
          <a:xfrm>
            <a:off x="6216650" y="4824413"/>
            <a:ext cx="1162050" cy="527050"/>
            <a:chOff x="3768" y="3172"/>
            <a:chExt cx="732" cy="332"/>
          </a:xfrm>
        </p:grpSpPr>
        <p:sp>
          <p:nvSpPr>
            <p:cNvPr id="48158" name="Text Box 90"/>
            <p:cNvSpPr txBox="1">
              <a:spLocks noChangeArrowheads="1"/>
            </p:cNvSpPr>
            <p:nvPr/>
          </p:nvSpPr>
          <p:spPr bwMode="auto">
            <a:xfrm>
              <a:off x="3768" y="3172"/>
              <a:ext cx="732" cy="327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>
                  <a:solidFill>
                    <a:schemeClr val="tx1"/>
                  </a:solidFill>
                  <a:effectLst/>
                  <a:ea typeface="楷体_GB2312" charset="0"/>
                  <a:cs typeface="楷体_GB2312" charset="0"/>
                </a:rPr>
                <a:t>U</a:t>
              </a:r>
              <a:r>
                <a:rPr lang="en-US" altLang="zh-CN" b="1" baseline="-25000">
                  <a:solidFill>
                    <a:schemeClr val="tx1"/>
                  </a:solidFill>
                  <a:effectLst/>
                  <a:ea typeface="楷体_GB2312" charset="0"/>
                  <a:cs typeface="楷体_GB2312" charset="0"/>
                </a:rPr>
                <a:t>BE</a:t>
              </a:r>
            </a:p>
          </p:txBody>
        </p:sp>
        <p:sp>
          <p:nvSpPr>
            <p:cNvPr id="246875" name="Line 91"/>
            <p:cNvSpPr>
              <a:spLocks noChangeShapeType="1"/>
            </p:cNvSpPr>
            <p:nvPr/>
          </p:nvSpPr>
          <p:spPr bwMode="auto">
            <a:xfrm>
              <a:off x="4344" y="3204"/>
              <a:ext cx="0" cy="30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46876" name="Line 92"/>
          <p:cNvSpPr>
            <a:spLocks noChangeShapeType="1"/>
          </p:cNvSpPr>
          <p:nvPr/>
        </p:nvSpPr>
        <p:spPr bwMode="auto">
          <a:xfrm>
            <a:off x="1911350" y="5160963"/>
            <a:ext cx="552450" cy="0"/>
          </a:xfrm>
          <a:prstGeom prst="line">
            <a:avLst/>
          </a:prstGeom>
          <a:noFill/>
          <a:ln w="38100">
            <a:solidFill>
              <a:srgbClr val="006600"/>
            </a:solidFill>
            <a:round/>
            <a:tailEnd type="triangle" w="med" len="med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endParaRPr lang="zh-CN" altLang="en-US"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9" name="Group 93"/>
          <p:cNvGrpSpPr/>
          <p:nvPr/>
        </p:nvGrpSpPr>
        <p:grpSpPr bwMode="auto">
          <a:xfrm>
            <a:off x="4330700" y="5576888"/>
            <a:ext cx="838200" cy="519112"/>
            <a:chOff x="2436" y="3646"/>
            <a:chExt cx="528" cy="327"/>
          </a:xfrm>
        </p:grpSpPr>
        <p:sp>
          <p:nvSpPr>
            <p:cNvPr id="246878" name="Line 94"/>
            <p:cNvSpPr>
              <a:spLocks noChangeShapeType="1"/>
            </p:cNvSpPr>
            <p:nvPr/>
          </p:nvSpPr>
          <p:spPr bwMode="auto">
            <a:xfrm>
              <a:off x="2796" y="3648"/>
              <a:ext cx="0" cy="30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57" name="Text Box 95"/>
            <p:cNvSpPr txBox="1">
              <a:spLocks noChangeArrowheads="1"/>
            </p:cNvSpPr>
            <p:nvPr/>
          </p:nvSpPr>
          <p:spPr bwMode="auto">
            <a:xfrm>
              <a:off x="2436" y="3646"/>
              <a:ext cx="528" cy="327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>
                  <a:solidFill>
                    <a:schemeClr val="tx1"/>
                  </a:solidFill>
                  <a:effectLst/>
                  <a:ea typeface="楷体_GB2312" charset="0"/>
                  <a:cs typeface="楷体_GB2312" charset="0"/>
                </a:rPr>
                <a:t>I</a:t>
              </a:r>
              <a:r>
                <a:rPr lang="en-US" altLang="zh-CN" b="1" baseline="-25000">
                  <a:solidFill>
                    <a:schemeClr val="tx1"/>
                  </a:solidFill>
                  <a:effectLst/>
                  <a:ea typeface="楷体_GB2312" charset="0"/>
                  <a:cs typeface="楷体_GB2312" charset="0"/>
                </a:rPr>
                <a:t>B</a:t>
              </a:r>
            </a:p>
          </p:txBody>
        </p:sp>
      </p:grpSp>
      <p:grpSp>
        <p:nvGrpSpPr>
          <p:cNvPr id="10" name="Group 96"/>
          <p:cNvGrpSpPr/>
          <p:nvPr/>
        </p:nvGrpSpPr>
        <p:grpSpPr bwMode="auto">
          <a:xfrm>
            <a:off x="5168900" y="5122863"/>
            <a:ext cx="2832100" cy="704850"/>
            <a:chOff x="3024" y="3360"/>
            <a:chExt cx="1908" cy="444"/>
          </a:xfrm>
        </p:grpSpPr>
        <p:sp>
          <p:nvSpPr>
            <p:cNvPr id="246881" name="Line 97"/>
            <p:cNvSpPr>
              <a:spLocks noChangeShapeType="1"/>
            </p:cNvSpPr>
            <p:nvPr/>
          </p:nvSpPr>
          <p:spPr bwMode="auto">
            <a:xfrm>
              <a:off x="4572" y="3360"/>
              <a:ext cx="360" cy="0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6882" name="Line 98"/>
            <p:cNvSpPr>
              <a:spLocks noChangeShapeType="1"/>
            </p:cNvSpPr>
            <p:nvPr/>
          </p:nvSpPr>
          <p:spPr bwMode="auto">
            <a:xfrm>
              <a:off x="4920" y="3360"/>
              <a:ext cx="0" cy="444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6883" name="Line 99"/>
            <p:cNvSpPr>
              <a:spLocks noChangeShapeType="1"/>
            </p:cNvSpPr>
            <p:nvPr/>
          </p:nvSpPr>
          <p:spPr bwMode="auto">
            <a:xfrm flipH="1">
              <a:off x="3024" y="3792"/>
              <a:ext cx="1884" cy="0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  <a:tailEnd type="triangle" w="med" len="med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1" name="Group 100"/>
          <p:cNvGrpSpPr/>
          <p:nvPr/>
        </p:nvGrpSpPr>
        <p:grpSpPr bwMode="auto">
          <a:xfrm>
            <a:off x="2501900" y="4852988"/>
            <a:ext cx="838200" cy="519112"/>
            <a:chOff x="1428" y="3190"/>
            <a:chExt cx="528" cy="327"/>
          </a:xfrm>
        </p:grpSpPr>
        <p:sp>
          <p:nvSpPr>
            <p:cNvPr id="246885" name="Line 101"/>
            <p:cNvSpPr>
              <a:spLocks noChangeShapeType="1"/>
            </p:cNvSpPr>
            <p:nvPr/>
          </p:nvSpPr>
          <p:spPr bwMode="auto">
            <a:xfrm flipV="1">
              <a:off x="1788" y="3192"/>
              <a:ext cx="0" cy="30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52" name="Text Box 102"/>
            <p:cNvSpPr txBox="1">
              <a:spLocks noChangeArrowheads="1"/>
            </p:cNvSpPr>
            <p:nvPr/>
          </p:nvSpPr>
          <p:spPr bwMode="auto">
            <a:xfrm>
              <a:off x="1428" y="3190"/>
              <a:ext cx="528" cy="327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>
                  <a:solidFill>
                    <a:schemeClr val="tx1"/>
                  </a:solidFill>
                  <a:effectLst/>
                  <a:ea typeface="楷体_GB2312" charset="0"/>
                  <a:cs typeface="楷体_GB2312" charset="0"/>
                </a:rPr>
                <a:t>I</a:t>
              </a:r>
              <a:r>
                <a:rPr lang="en-US" altLang="zh-CN" b="1" baseline="-25000">
                  <a:solidFill>
                    <a:schemeClr val="tx1"/>
                  </a:solidFill>
                  <a:effectLst/>
                  <a:ea typeface="楷体_GB2312" charset="0"/>
                  <a:cs typeface="楷体_GB2312" charset="0"/>
                </a:rPr>
                <a:t>C</a:t>
              </a:r>
            </a:p>
          </p:txBody>
        </p:sp>
      </p:grpSp>
      <p:grpSp>
        <p:nvGrpSpPr>
          <p:cNvPr id="12" name="Group 103"/>
          <p:cNvGrpSpPr/>
          <p:nvPr/>
        </p:nvGrpSpPr>
        <p:grpSpPr bwMode="auto">
          <a:xfrm>
            <a:off x="4025900" y="4852988"/>
            <a:ext cx="1009650" cy="519112"/>
            <a:chOff x="2388" y="3190"/>
            <a:chExt cx="636" cy="327"/>
          </a:xfrm>
        </p:grpSpPr>
        <p:sp>
          <p:nvSpPr>
            <p:cNvPr id="48149" name="Text Box 104"/>
            <p:cNvSpPr txBox="1">
              <a:spLocks noChangeArrowheads="1"/>
            </p:cNvSpPr>
            <p:nvPr/>
          </p:nvSpPr>
          <p:spPr bwMode="auto">
            <a:xfrm>
              <a:off x="2388" y="3190"/>
              <a:ext cx="636" cy="327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>
                  <a:solidFill>
                    <a:schemeClr val="tx1"/>
                  </a:solidFill>
                  <a:effectLst/>
                  <a:ea typeface="楷体_GB2312" charset="0"/>
                  <a:cs typeface="楷体_GB2312" charset="0"/>
                </a:rPr>
                <a:t>V</a:t>
              </a:r>
              <a:r>
                <a:rPr lang="en-US" altLang="zh-CN" b="1" baseline="-25000">
                  <a:solidFill>
                    <a:schemeClr val="tx1"/>
                  </a:solidFill>
                  <a:effectLst/>
                  <a:ea typeface="楷体_GB2312" charset="0"/>
                  <a:cs typeface="楷体_GB2312" charset="0"/>
                </a:rPr>
                <a:t>E</a:t>
              </a:r>
            </a:p>
          </p:txBody>
        </p:sp>
        <p:sp>
          <p:nvSpPr>
            <p:cNvPr id="246889" name="Line 105"/>
            <p:cNvSpPr>
              <a:spLocks noChangeShapeType="1"/>
            </p:cNvSpPr>
            <p:nvPr/>
          </p:nvSpPr>
          <p:spPr bwMode="auto">
            <a:xfrm flipV="1">
              <a:off x="2952" y="3216"/>
              <a:ext cx="0" cy="30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46890" name="Line 106"/>
          <p:cNvSpPr>
            <a:spLocks noChangeShapeType="1"/>
          </p:cNvSpPr>
          <p:nvPr/>
        </p:nvSpPr>
        <p:spPr bwMode="auto">
          <a:xfrm flipH="1">
            <a:off x="3359150" y="5827713"/>
            <a:ext cx="666750" cy="0"/>
          </a:xfrm>
          <a:prstGeom prst="line">
            <a:avLst/>
          </a:prstGeom>
          <a:noFill/>
          <a:ln w="38100">
            <a:solidFill>
              <a:srgbClr val="006600"/>
            </a:solidFill>
            <a:round/>
            <a:tailEnd type="triangle" w="med" len="med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endParaRPr lang="zh-CN" altLang="en-US"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3" name="Group 107"/>
          <p:cNvGrpSpPr/>
          <p:nvPr/>
        </p:nvGrpSpPr>
        <p:grpSpPr bwMode="auto">
          <a:xfrm>
            <a:off x="2501900" y="5557838"/>
            <a:ext cx="838200" cy="519112"/>
            <a:chOff x="1428" y="3634"/>
            <a:chExt cx="528" cy="327"/>
          </a:xfrm>
        </p:grpSpPr>
        <p:sp>
          <p:nvSpPr>
            <p:cNvPr id="246892" name="Line 108"/>
            <p:cNvSpPr>
              <a:spLocks noChangeShapeType="1"/>
            </p:cNvSpPr>
            <p:nvPr/>
          </p:nvSpPr>
          <p:spPr bwMode="auto">
            <a:xfrm>
              <a:off x="1788" y="3636"/>
              <a:ext cx="0" cy="30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48" name="Text Box 109"/>
            <p:cNvSpPr txBox="1">
              <a:spLocks noChangeArrowheads="1"/>
            </p:cNvSpPr>
            <p:nvPr/>
          </p:nvSpPr>
          <p:spPr bwMode="auto">
            <a:xfrm>
              <a:off x="1428" y="3634"/>
              <a:ext cx="528" cy="327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>
                  <a:solidFill>
                    <a:schemeClr val="tx1"/>
                  </a:solidFill>
                  <a:effectLst/>
                  <a:ea typeface="楷体_GB2312" charset="0"/>
                  <a:cs typeface="楷体_GB2312" charset="0"/>
                </a:rPr>
                <a:t>I</a:t>
              </a:r>
              <a:r>
                <a:rPr lang="en-US" altLang="zh-CN" b="1" baseline="-25000">
                  <a:solidFill>
                    <a:schemeClr val="tx1"/>
                  </a:solidFill>
                  <a:effectLst/>
                  <a:ea typeface="楷体_GB2312" charset="0"/>
                  <a:cs typeface="楷体_GB2312" charset="0"/>
                </a:rPr>
                <a:t>C</a:t>
              </a:r>
            </a:p>
          </p:txBody>
        </p:sp>
      </p:grpSp>
      <p:sp>
        <p:nvSpPr>
          <p:cNvPr id="246894" name="Text Box 110"/>
          <p:cNvSpPr txBox="1">
            <a:spLocks noChangeArrowheads="1"/>
          </p:cNvSpPr>
          <p:nvPr/>
        </p:nvSpPr>
        <p:spPr bwMode="auto">
          <a:xfrm>
            <a:off x="4902200" y="4571683"/>
            <a:ext cx="1524000" cy="519112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 b="1" i="1">
                <a:solidFill>
                  <a:srgbClr val="CC0000"/>
                </a:solidFill>
                <a:effectLst/>
                <a:ea typeface="楷体_GB2312" charset="0"/>
                <a:cs typeface="楷体_GB2312" charset="0"/>
              </a:rPr>
              <a:t>V</a:t>
            </a:r>
            <a:r>
              <a:rPr lang="en-US" altLang="zh-CN" b="1" baseline="-25000">
                <a:solidFill>
                  <a:srgbClr val="CC0000"/>
                </a:solidFill>
                <a:effectLst/>
                <a:ea typeface="楷体_GB2312" charset="0"/>
                <a:cs typeface="楷体_GB2312" charset="0"/>
              </a:rPr>
              <a:t>B </a:t>
            </a:r>
            <a:r>
              <a:rPr lang="zh-CN" altLang="en-US" sz="2800" b="1">
                <a:solidFill>
                  <a:srgbClr val="CC0000"/>
                </a:solidFill>
                <a:effectLst/>
                <a:ea typeface="楷体_GB2312" charset="0"/>
                <a:cs typeface="楷体_GB2312" charset="0"/>
              </a:rPr>
              <a:t>固定</a:t>
            </a:r>
          </a:p>
        </p:txBody>
      </p:sp>
      <p:sp>
        <p:nvSpPr>
          <p:cNvPr id="246895" name="Text Box 111"/>
          <p:cNvSpPr txBox="1">
            <a:spLocks noChangeArrowheads="1"/>
          </p:cNvSpPr>
          <p:nvPr/>
        </p:nvSpPr>
        <p:spPr bwMode="auto">
          <a:xfrm>
            <a:off x="4995863" y="869950"/>
            <a:ext cx="3919537" cy="3168650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lIns="90000" tIns="46800" rIns="90000" bIns="46800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2800" b="1">
                <a:solidFill>
                  <a:schemeClr val="hlink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  </a:t>
            </a:r>
            <a:r>
              <a:rPr lang="en-US" altLang="zh-CN" sz="2800" b="1" i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R</a:t>
            </a:r>
            <a:r>
              <a:rPr lang="en-US" altLang="zh-CN" b="1" baseline="-25000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E</a:t>
            </a: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：</a:t>
            </a: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温度补偿电阻</a:t>
            </a:r>
            <a:endParaRPr lang="zh-CN" altLang="en-US" sz="2800" b="1">
              <a:solidFill>
                <a:srgbClr val="0000FF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800" b="1">
                <a:solidFill>
                  <a:srgbClr val="006666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  </a:t>
            </a: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对直流：</a:t>
            </a:r>
            <a:r>
              <a:rPr lang="en-US" altLang="zh-CN" sz="2800" b="1" i="1">
                <a:effectLst>
                  <a:outerShdw blurRad="38100" dist="38100" dir="2700000" algn="tl">
                    <a:srgbClr val="DDDDDD"/>
                  </a:outerShdw>
                </a:effectLst>
              </a:rPr>
              <a:t>R</a:t>
            </a:r>
            <a:r>
              <a:rPr lang="en-US" altLang="zh-CN" b="1" baseline="-25000">
                <a:effectLst>
                  <a:outerShdw blurRad="38100" dist="38100" dir="2700000" algn="tl">
                    <a:srgbClr val="DDDDDD"/>
                  </a:outerShdw>
                </a:effectLst>
              </a:rPr>
              <a:t>E</a:t>
            </a:r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越大</a:t>
            </a:r>
            <a:r>
              <a:rPr lang="en-US" altLang="zh-CN" sz="2800" b="1"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,</a:t>
            </a:r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稳定</a:t>
            </a:r>
            <a:r>
              <a:rPr lang="en-US" altLang="zh-CN" sz="2800" b="1" i="1">
                <a:effectLst>
                  <a:outerShdw blurRad="38100" dist="38100" dir="2700000" algn="tl">
                    <a:srgbClr val="DDDDDD"/>
                  </a:outerShdw>
                </a:effectLst>
              </a:rPr>
              <a:t>Q</a:t>
            </a:r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</a:rPr>
              <a:t>点</a:t>
            </a:r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效果越好；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b="1">
                <a:solidFill>
                  <a:srgbClr val="006666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  </a:t>
            </a: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对交流：</a:t>
            </a:r>
            <a:r>
              <a:rPr lang="en-US" altLang="zh-CN" sz="2800" b="1" i="1">
                <a:effectLst>
                  <a:outerShdw blurRad="38100" dist="38100" dir="2700000" algn="tl">
                    <a:srgbClr val="DDDDDD"/>
                  </a:outerShdw>
                </a:effectLst>
              </a:rPr>
              <a:t>R</a:t>
            </a:r>
            <a:r>
              <a:rPr lang="en-US" altLang="zh-CN" b="1" baseline="-25000">
                <a:effectLst>
                  <a:outerShdw blurRad="38100" dist="38100" dir="2700000" algn="tl">
                    <a:srgbClr val="DDDDDD"/>
                  </a:outerShdw>
                </a:effectLst>
              </a:rPr>
              <a:t>E</a:t>
            </a:r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越大</a:t>
            </a:r>
            <a:r>
              <a:rPr lang="en-US" altLang="zh-CN" sz="2800" b="1"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,</a:t>
            </a:r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交流损失越大</a:t>
            </a:r>
            <a:r>
              <a:rPr lang="en-US" altLang="zh-CN" sz="2800" b="1"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,</a:t>
            </a:r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为避免交流损失加旁路电容</a:t>
            </a:r>
            <a:r>
              <a:rPr lang="en-US" altLang="zh-CN" sz="2800" b="1" i="1">
                <a:effectLst>
                  <a:outerShdw blurRad="38100" dist="38100" dir="2700000" algn="tl">
                    <a:srgbClr val="DDDDDD"/>
                  </a:outerShdw>
                </a:effectLst>
              </a:rPr>
              <a:t>C</a:t>
            </a:r>
            <a:r>
              <a:rPr lang="en-US" altLang="zh-CN" b="1" baseline="-25000">
                <a:effectLst>
                  <a:outerShdw blurRad="38100" dist="38100" dir="2700000" algn="tl">
                    <a:srgbClr val="DDDDDD"/>
                  </a:outerShdw>
                </a:effectLst>
              </a:rPr>
              <a:t>E</a:t>
            </a:r>
            <a:r>
              <a:rPr lang="zh-CN" altLang="en-US" sz="2800" b="1" i="1"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964468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6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46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46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46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246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468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468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468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894" grpId="0" autoUpdateAnimBg="0"/>
      <p:bldP spid="246895" grpId="0" build="p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03" name="Rectangle 7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33400"/>
            <a:ext cx="4572000" cy="685800"/>
          </a:xfr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algn="l" eaLnBrk="1" hangingPunct="1"/>
            <a:r>
              <a:rPr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2.  </a:t>
            </a: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静态工作点的计算</a:t>
            </a:r>
          </a:p>
        </p:txBody>
      </p:sp>
      <p:graphicFrame>
        <p:nvGraphicFramePr>
          <p:cNvPr id="103504" name="Object 80" descr="40%"/>
          <p:cNvGraphicFramePr>
            <a:graphicFrameLocks noChangeAspect="1"/>
          </p:cNvGraphicFramePr>
          <p:nvPr/>
        </p:nvGraphicFramePr>
        <p:xfrm>
          <a:off x="5248275" y="1417638"/>
          <a:ext cx="3133725" cy="1084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6" name="Equation" r:id="rId3" imgW="1600200" imgH="508000" progId="Equation.3">
                  <p:embed/>
                </p:oleObj>
              </mc:Choice>
              <mc:Fallback>
                <p:oleObj name="Equation" r:id="rId3" imgW="1600200" imgH="508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8275" y="1417638"/>
                        <a:ext cx="3133725" cy="1084262"/>
                      </a:xfrm>
                      <a:prstGeom prst="rect">
                        <a:avLst/>
                      </a:prstGeom>
                      <a:pattFill prst="pct40">
                        <a:fgClr>
                          <a:srgbClr val="66FF66"/>
                        </a:fgClr>
                        <a:bgClr>
                          <a:srgbClr val="FFFFFF"/>
                        </a:bgClr>
                      </a:patt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505" name="Object 81" descr="40%"/>
          <p:cNvGraphicFramePr>
            <a:graphicFrameLocks noChangeAspect="1"/>
          </p:cNvGraphicFramePr>
          <p:nvPr/>
        </p:nvGraphicFramePr>
        <p:xfrm>
          <a:off x="5257800" y="2614613"/>
          <a:ext cx="3200400" cy="1119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7" name="Equation" r:id="rId5" imgW="1574800" imgH="508000" progId="Equation.3">
                  <p:embed/>
                </p:oleObj>
              </mc:Choice>
              <mc:Fallback>
                <p:oleObj name="Equation" r:id="rId5" imgW="1574800" imgH="508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2614613"/>
                        <a:ext cx="3200400" cy="1119187"/>
                      </a:xfrm>
                      <a:prstGeom prst="rect">
                        <a:avLst/>
                      </a:prstGeom>
                      <a:pattFill prst="pct40">
                        <a:fgClr>
                          <a:srgbClr val="FFCCCC"/>
                        </a:fgClr>
                        <a:bgClr>
                          <a:srgbClr val="FFFFFF"/>
                        </a:bgClr>
                      </a:patt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506" name="Object 82" descr="40%"/>
          <p:cNvGraphicFramePr>
            <a:graphicFrameLocks noChangeAspect="1"/>
          </p:cNvGraphicFramePr>
          <p:nvPr/>
        </p:nvGraphicFramePr>
        <p:xfrm>
          <a:off x="5273675" y="3783013"/>
          <a:ext cx="3097213" cy="1109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8" name="Equation" r:id="rId7" imgW="1562100" imgH="508000" progId="Equation.3">
                  <p:embed/>
                </p:oleObj>
              </mc:Choice>
              <mc:Fallback>
                <p:oleObj name="Equation" r:id="rId7" imgW="1562100" imgH="508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3675" y="3783013"/>
                        <a:ext cx="3097213" cy="1109662"/>
                      </a:xfrm>
                      <a:prstGeom prst="rect">
                        <a:avLst/>
                      </a:prstGeom>
                      <a:pattFill prst="pct40">
                        <a:fgClr>
                          <a:srgbClr val="FFFF00"/>
                        </a:fgClr>
                        <a:bgClr>
                          <a:srgbClr val="FFFFFF"/>
                        </a:bgClr>
                      </a:patt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507" name="Object 83" descr="90%"/>
          <p:cNvGraphicFramePr>
            <a:graphicFrameLocks noChangeAspect="1"/>
          </p:cNvGraphicFramePr>
          <p:nvPr/>
        </p:nvGraphicFramePr>
        <p:xfrm>
          <a:off x="4732338" y="4987925"/>
          <a:ext cx="4075112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9" name="公式" r:id="rId9" imgW="2108200" imgH="241300" progId="Equation.3">
                  <p:embed/>
                </p:oleObj>
              </mc:Choice>
              <mc:Fallback>
                <p:oleObj name="公式" r:id="rId9" imgW="21082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2338" y="4987925"/>
                        <a:ext cx="4075112" cy="574675"/>
                      </a:xfrm>
                      <a:prstGeom prst="rect">
                        <a:avLst/>
                      </a:prstGeom>
                      <a:pattFill prst="pct90">
                        <a:fgClr>
                          <a:srgbClr val="FFCC99"/>
                        </a:fgClr>
                        <a:bgClr>
                          <a:srgbClr val="FFFFFF"/>
                        </a:bgClr>
                      </a:patt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508" name="Text Box 84" descr="90%"/>
          <p:cNvSpPr txBox="1">
            <a:spLocks noChangeArrowheads="1"/>
          </p:cNvSpPr>
          <p:nvPr/>
        </p:nvSpPr>
        <p:spPr bwMode="auto">
          <a:xfrm>
            <a:off x="5105400" y="852488"/>
            <a:ext cx="1431925" cy="519112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估算法</a:t>
            </a:r>
            <a:r>
              <a:rPr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:</a:t>
            </a:r>
          </a:p>
        </p:txBody>
      </p:sp>
      <p:sp>
        <p:nvSpPr>
          <p:cNvPr id="49160" name="Text Box 91"/>
          <p:cNvSpPr txBox="1">
            <a:spLocks noChangeArrowheads="1"/>
          </p:cNvSpPr>
          <p:nvPr/>
        </p:nvSpPr>
        <p:spPr bwMode="auto">
          <a:xfrm>
            <a:off x="1828800" y="2819400"/>
            <a:ext cx="669925" cy="519113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 b="1" i="1">
                <a:solidFill>
                  <a:srgbClr val="CC0000"/>
                </a:solidFill>
                <a:effectLst/>
                <a:ea typeface="楷体_GB2312" charset="0"/>
                <a:cs typeface="楷体_GB2312" charset="0"/>
              </a:rPr>
              <a:t>V</a:t>
            </a:r>
            <a:r>
              <a:rPr lang="en-US" altLang="zh-CN" b="1" baseline="-25000">
                <a:solidFill>
                  <a:srgbClr val="CC0000"/>
                </a:solidFill>
                <a:effectLst/>
                <a:ea typeface="楷体_GB2312" charset="0"/>
                <a:cs typeface="楷体_GB2312" charset="0"/>
              </a:rPr>
              <a:t>B</a:t>
            </a:r>
            <a:endParaRPr lang="en-US" altLang="zh-CN" b="1">
              <a:solidFill>
                <a:srgbClr val="CC0000"/>
              </a:solidFill>
              <a:effectLst/>
              <a:ea typeface="楷体_GB2312" charset="0"/>
              <a:cs typeface="楷体_GB2312" charset="0"/>
            </a:endParaRPr>
          </a:p>
        </p:txBody>
      </p:sp>
      <p:grpSp>
        <p:nvGrpSpPr>
          <p:cNvPr id="48133" name="Group 113"/>
          <p:cNvGrpSpPr/>
          <p:nvPr/>
        </p:nvGrpSpPr>
        <p:grpSpPr bwMode="auto">
          <a:xfrm>
            <a:off x="151765" y="1382713"/>
            <a:ext cx="4876800" cy="3779837"/>
            <a:chOff x="96" y="499"/>
            <a:chExt cx="3072" cy="2381"/>
          </a:xfrm>
        </p:grpSpPr>
        <p:sp>
          <p:nvSpPr>
            <p:cNvPr id="246792" name="Line 8"/>
            <p:cNvSpPr>
              <a:spLocks noChangeShapeType="1"/>
            </p:cNvSpPr>
            <p:nvPr/>
          </p:nvSpPr>
          <p:spPr bwMode="auto">
            <a:xfrm flipH="1">
              <a:off x="1230" y="1603"/>
              <a:ext cx="0" cy="38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63" name="Text Box 9"/>
            <p:cNvSpPr txBox="1">
              <a:spLocks noChangeArrowheads="1"/>
            </p:cNvSpPr>
            <p:nvPr/>
          </p:nvSpPr>
          <p:spPr bwMode="auto">
            <a:xfrm>
              <a:off x="788" y="830"/>
              <a:ext cx="412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>
                  <a:effectLst/>
                  <a:ea typeface="长城楷体" charset="0"/>
                  <a:cs typeface="长城楷体" charset="0"/>
                </a:rPr>
                <a:t>R</a:t>
              </a:r>
              <a:r>
                <a:rPr lang="en-US" altLang="zh-CN" b="1" baseline="-25000">
                  <a:effectLst/>
                  <a:ea typeface="长城楷体" charset="0"/>
                  <a:cs typeface="长城楷体" charset="0"/>
                </a:rPr>
                <a:t>B1</a:t>
              </a:r>
              <a:endParaRPr lang="en-US" altLang="zh-CN">
                <a:effectLst/>
                <a:ea typeface="长城楷体" charset="0"/>
                <a:cs typeface="长城楷体" charset="0"/>
              </a:endParaRPr>
            </a:p>
          </p:txBody>
        </p:sp>
        <p:sp>
          <p:nvSpPr>
            <p:cNvPr id="246794" name="Line 10"/>
            <p:cNvSpPr>
              <a:spLocks noChangeShapeType="1"/>
            </p:cNvSpPr>
            <p:nvPr/>
          </p:nvSpPr>
          <p:spPr bwMode="auto">
            <a:xfrm>
              <a:off x="1232" y="1233"/>
              <a:ext cx="0" cy="41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6795" name="Line 11"/>
            <p:cNvSpPr>
              <a:spLocks noChangeShapeType="1"/>
            </p:cNvSpPr>
            <p:nvPr/>
          </p:nvSpPr>
          <p:spPr bwMode="auto">
            <a:xfrm flipH="1" flipV="1">
              <a:off x="1236" y="665"/>
              <a:ext cx="0" cy="25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6796" name="Rectangle 12"/>
            <p:cNvSpPr>
              <a:spLocks noChangeArrowheads="1"/>
            </p:cNvSpPr>
            <p:nvPr/>
          </p:nvSpPr>
          <p:spPr bwMode="auto">
            <a:xfrm>
              <a:off x="1188" y="910"/>
              <a:ext cx="95" cy="32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6797" name="Line 13"/>
            <p:cNvSpPr>
              <a:spLocks noChangeShapeType="1"/>
            </p:cNvSpPr>
            <p:nvPr/>
          </p:nvSpPr>
          <p:spPr bwMode="auto">
            <a:xfrm>
              <a:off x="1236" y="675"/>
              <a:ext cx="129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6798" name="Line 14"/>
            <p:cNvSpPr>
              <a:spLocks noChangeShapeType="1"/>
            </p:cNvSpPr>
            <p:nvPr/>
          </p:nvSpPr>
          <p:spPr bwMode="auto">
            <a:xfrm flipV="1">
              <a:off x="1857" y="679"/>
              <a:ext cx="0" cy="21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6799" name="Line 15"/>
            <p:cNvSpPr>
              <a:spLocks noChangeShapeType="1"/>
            </p:cNvSpPr>
            <p:nvPr/>
          </p:nvSpPr>
          <p:spPr bwMode="auto">
            <a:xfrm>
              <a:off x="1728" y="1509"/>
              <a:ext cx="0" cy="2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6800" name="Line 16"/>
            <p:cNvSpPr>
              <a:spLocks noChangeShapeType="1"/>
            </p:cNvSpPr>
            <p:nvPr/>
          </p:nvSpPr>
          <p:spPr bwMode="auto">
            <a:xfrm>
              <a:off x="1728" y="1695"/>
              <a:ext cx="141" cy="1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sm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6801" name="Line 17"/>
            <p:cNvSpPr>
              <a:spLocks noChangeShapeType="1"/>
            </p:cNvSpPr>
            <p:nvPr/>
          </p:nvSpPr>
          <p:spPr bwMode="auto">
            <a:xfrm flipV="1">
              <a:off x="1728" y="1459"/>
              <a:ext cx="141" cy="12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6802" name="Line 18"/>
            <p:cNvSpPr>
              <a:spLocks noChangeShapeType="1"/>
            </p:cNvSpPr>
            <p:nvPr/>
          </p:nvSpPr>
          <p:spPr bwMode="auto">
            <a:xfrm>
              <a:off x="1860" y="1209"/>
              <a:ext cx="0" cy="26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6803" name="Line 19"/>
            <p:cNvSpPr>
              <a:spLocks noChangeShapeType="1"/>
            </p:cNvSpPr>
            <p:nvPr/>
          </p:nvSpPr>
          <p:spPr bwMode="auto">
            <a:xfrm flipH="1">
              <a:off x="1861" y="1830"/>
              <a:ext cx="0" cy="30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6804" name="Line 20"/>
            <p:cNvSpPr>
              <a:spLocks noChangeShapeType="1"/>
            </p:cNvSpPr>
            <p:nvPr/>
          </p:nvSpPr>
          <p:spPr bwMode="auto">
            <a:xfrm>
              <a:off x="959" y="1642"/>
              <a:ext cx="77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" name="Line 21"/>
            <p:cNvSpPr>
              <a:spLocks noChangeShapeType="1"/>
            </p:cNvSpPr>
            <p:nvPr/>
          </p:nvSpPr>
          <p:spPr bwMode="auto">
            <a:xfrm>
              <a:off x="528" y="2710"/>
              <a:ext cx="214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6806" name="Line 22"/>
            <p:cNvSpPr>
              <a:spLocks noChangeShapeType="1"/>
            </p:cNvSpPr>
            <p:nvPr/>
          </p:nvSpPr>
          <p:spPr bwMode="auto">
            <a:xfrm flipH="1">
              <a:off x="1862" y="2454"/>
              <a:ext cx="0" cy="3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6807" name="Rectangle 23"/>
            <p:cNvSpPr>
              <a:spLocks noChangeArrowheads="1"/>
            </p:cNvSpPr>
            <p:nvPr/>
          </p:nvSpPr>
          <p:spPr bwMode="auto">
            <a:xfrm>
              <a:off x="1814" y="883"/>
              <a:ext cx="94" cy="32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6808" name="Oval 24"/>
            <p:cNvSpPr>
              <a:spLocks noChangeArrowheads="1"/>
            </p:cNvSpPr>
            <p:nvPr/>
          </p:nvSpPr>
          <p:spPr bwMode="auto">
            <a:xfrm>
              <a:off x="2518" y="633"/>
              <a:ext cx="68" cy="7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48179" name="Group 25"/>
            <p:cNvGrpSpPr/>
            <p:nvPr/>
          </p:nvGrpSpPr>
          <p:grpSpPr bwMode="auto">
            <a:xfrm>
              <a:off x="896" y="1519"/>
              <a:ext cx="68" cy="262"/>
              <a:chOff x="3454" y="2018"/>
              <a:chExt cx="96" cy="328"/>
            </a:xfrm>
          </p:grpSpPr>
          <p:sp>
            <p:nvSpPr>
              <p:cNvPr id="246810" name="Line 26"/>
              <p:cNvSpPr>
                <a:spLocks noChangeShapeType="1"/>
              </p:cNvSpPr>
              <p:nvPr/>
            </p:nvSpPr>
            <p:spPr bwMode="auto">
              <a:xfrm>
                <a:off x="3454" y="2018"/>
                <a:ext cx="0" cy="32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46811" name="Line 27"/>
              <p:cNvSpPr>
                <a:spLocks noChangeShapeType="1"/>
              </p:cNvSpPr>
              <p:nvPr/>
            </p:nvSpPr>
            <p:spPr bwMode="auto">
              <a:xfrm>
                <a:off x="3550" y="2018"/>
                <a:ext cx="0" cy="32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46812" name="Line 28"/>
            <p:cNvSpPr>
              <a:spLocks noChangeShapeType="1"/>
            </p:cNvSpPr>
            <p:nvPr/>
          </p:nvSpPr>
          <p:spPr bwMode="auto">
            <a:xfrm>
              <a:off x="528" y="1642"/>
              <a:ext cx="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48181" name="Group 29"/>
            <p:cNvGrpSpPr/>
            <p:nvPr/>
          </p:nvGrpSpPr>
          <p:grpSpPr bwMode="auto">
            <a:xfrm flipH="1">
              <a:off x="2311" y="1280"/>
              <a:ext cx="69" cy="261"/>
              <a:chOff x="3454" y="2018"/>
              <a:chExt cx="96" cy="328"/>
            </a:xfrm>
          </p:grpSpPr>
          <p:sp>
            <p:nvSpPr>
              <p:cNvPr id="246814" name="Line 30"/>
              <p:cNvSpPr>
                <a:spLocks noChangeShapeType="1"/>
              </p:cNvSpPr>
              <p:nvPr/>
            </p:nvSpPr>
            <p:spPr bwMode="auto">
              <a:xfrm>
                <a:off x="3454" y="2018"/>
                <a:ext cx="0" cy="32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46815" name="Line 31"/>
              <p:cNvSpPr>
                <a:spLocks noChangeShapeType="1"/>
              </p:cNvSpPr>
              <p:nvPr/>
            </p:nvSpPr>
            <p:spPr bwMode="auto">
              <a:xfrm>
                <a:off x="3550" y="2018"/>
                <a:ext cx="0" cy="32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46816" name="Line 32"/>
            <p:cNvSpPr>
              <a:spLocks noChangeShapeType="1"/>
            </p:cNvSpPr>
            <p:nvPr/>
          </p:nvSpPr>
          <p:spPr bwMode="auto">
            <a:xfrm flipH="1" flipV="1">
              <a:off x="2376" y="1396"/>
              <a:ext cx="29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6817" name="Line 33"/>
            <p:cNvSpPr>
              <a:spLocks noChangeShapeType="1"/>
            </p:cNvSpPr>
            <p:nvPr/>
          </p:nvSpPr>
          <p:spPr bwMode="auto">
            <a:xfrm>
              <a:off x="1857" y="1403"/>
              <a:ext cx="45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84" name="Text Box 34"/>
            <p:cNvSpPr txBox="1">
              <a:spLocks noChangeArrowheads="1"/>
            </p:cNvSpPr>
            <p:nvPr/>
          </p:nvSpPr>
          <p:spPr bwMode="auto">
            <a:xfrm>
              <a:off x="1463" y="894"/>
              <a:ext cx="355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>
                  <a:effectLst/>
                  <a:ea typeface="长城楷体" charset="0"/>
                  <a:cs typeface="长城楷体" charset="0"/>
                </a:rPr>
                <a:t>R</a:t>
              </a:r>
              <a:r>
                <a:rPr lang="en-US" altLang="zh-CN" b="1" baseline="-25000">
                  <a:effectLst/>
                  <a:ea typeface="长城楷体" charset="0"/>
                  <a:cs typeface="长城楷体" charset="0"/>
                </a:rPr>
                <a:t>C</a:t>
              </a:r>
              <a:endParaRPr lang="en-US" altLang="zh-CN">
                <a:effectLst/>
                <a:ea typeface="长城楷体" charset="0"/>
                <a:cs typeface="长城楷体" charset="0"/>
              </a:endParaRPr>
            </a:p>
          </p:txBody>
        </p:sp>
        <p:sp>
          <p:nvSpPr>
            <p:cNvPr id="48185" name="Text Box 35"/>
            <p:cNvSpPr txBox="1">
              <a:spLocks noChangeArrowheads="1"/>
            </p:cNvSpPr>
            <p:nvPr/>
          </p:nvSpPr>
          <p:spPr bwMode="auto">
            <a:xfrm>
              <a:off x="738" y="1173"/>
              <a:ext cx="339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>
                  <a:effectLst/>
                  <a:ea typeface="长城楷体" charset="0"/>
                  <a:cs typeface="长城楷体" charset="0"/>
                </a:rPr>
                <a:t>C</a:t>
              </a:r>
              <a:r>
                <a:rPr lang="en-US" altLang="zh-CN" sz="2800" b="1" baseline="-25000">
                  <a:effectLst/>
                  <a:ea typeface="长城楷体" charset="0"/>
                  <a:cs typeface="长城楷体" charset="0"/>
                </a:rPr>
                <a:t>1</a:t>
              </a:r>
              <a:endParaRPr lang="en-US" altLang="zh-CN" sz="2800">
                <a:effectLst/>
                <a:ea typeface="长城楷体" charset="0"/>
                <a:cs typeface="长城楷体" charset="0"/>
              </a:endParaRPr>
            </a:p>
          </p:txBody>
        </p:sp>
        <p:sp>
          <p:nvSpPr>
            <p:cNvPr id="48186" name="Text Box 36"/>
            <p:cNvSpPr txBox="1">
              <a:spLocks noChangeArrowheads="1"/>
            </p:cNvSpPr>
            <p:nvPr/>
          </p:nvSpPr>
          <p:spPr bwMode="auto">
            <a:xfrm>
              <a:off x="2188" y="950"/>
              <a:ext cx="339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>
                  <a:effectLst/>
                  <a:ea typeface="长城楷体" charset="0"/>
                  <a:cs typeface="长城楷体" charset="0"/>
                </a:rPr>
                <a:t>C</a:t>
              </a:r>
              <a:r>
                <a:rPr lang="en-US" altLang="zh-CN" sz="2800" b="1" baseline="-25000">
                  <a:effectLst/>
                  <a:ea typeface="长城楷体" charset="0"/>
                  <a:cs typeface="长城楷体" charset="0"/>
                </a:rPr>
                <a:t>2</a:t>
              </a:r>
              <a:endParaRPr lang="en-US" altLang="zh-CN" sz="2800">
                <a:effectLst/>
                <a:ea typeface="长城楷体" charset="0"/>
                <a:cs typeface="长城楷体" charset="0"/>
              </a:endParaRPr>
            </a:p>
          </p:txBody>
        </p:sp>
        <p:grpSp>
          <p:nvGrpSpPr>
            <p:cNvPr id="48187" name="Group 37"/>
            <p:cNvGrpSpPr/>
            <p:nvPr/>
          </p:nvGrpSpPr>
          <p:grpSpPr bwMode="auto">
            <a:xfrm>
              <a:off x="1788" y="2718"/>
              <a:ext cx="146" cy="162"/>
              <a:chOff x="2898" y="3684"/>
              <a:chExt cx="204" cy="204"/>
            </a:xfrm>
          </p:grpSpPr>
          <p:sp>
            <p:nvSpPr>
              <p:cNvPr id="246822" name="Line 38"/>
              <p:cNvSpPr>
                <a:spLocks noChangeShapeType="1"/>
              </p:cNvSpPr>
              <p:nvPr/>
            </p:nvSpPr>
            <p:spPr bwMode="auto">
              <a:xfrm>
                <a:off x="3000" y="3684"/>
                <a:ext cx="0" cy="20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46823" name="Line 39"/>
              <p:cNvSpPr>
                <a:spLocks noChangeShapeType="1"/>
              </p:cNvSpPr>
              <p:nvPr/>
            </p:nvSpPr>
            <p:spPr bwMode="auto">
              <a:xfrm>
                <a:off x="2898" y="3875"/>
                <a:ext cx="204" cy="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46824" name="Oval 40"/>
            <p:cNvSpPr>
              <a:spLocks noChangeArrowheads="1"/>
            </p:cNvSpPr>
            <p:nvPr/>
          </p:nvSpPr>
          <p:spPr bwMode="auto">
            <a:xfrm>
              <a:off x="1844" y="2689"/>
              <a:ext cx="33" cy="3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6825" name="Rectangle 41"/>
            <p:cNvSpPr>
              <a:spLocks noChangeArrowheads="1"/>
            </p:cNvSpPr>
            <p:nvPr/>
          </p:nvSpPr>
          <p:spPr bwMode="auto">
            <a:xfrm>
              <a:off x="1188" y="1991"/>
              <a:ext cx="95" cy="325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90" name="Text Box 42"/>
            <p:cNvSpPr txBox="1">
              <a:spLocks noChangeArrowheads="1"/>
            </p:cNvSpPr>
            <p:nvPr/>
          </p:nvSpPr>
          <p:spPr bwMode="auto">
            <a:xfrm>
              <a:off x="815" y="1950"/>
              <a:ext cx="412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>
                  <a:effectLst/>
                  <a:ea typeface="长城楷体" charset="0"/>
                  <a:cs typeface="长城楷体" charset="0"/>
                </a:rPr>
                <a:t>R</a:t>
              </a:r>
              <a:r>
                <a:rPr lang="en-US" altLang="zh-CN" b="1" baseline="-25000">
                  <a:effectLst/>
                  <a:ea typeface="长城楷体" charset="0"/>
                  <a:cs typeface="长城楷体" charset="0"/>
                </a:rPr>
                <a:t>B2</a:t>
              </a:r>
              <a:endParaRPr lang="en-US" altLang="zh-CN">
                <a:effectLst/>
                <a:ea typeface="长城楷体" charset="0"/>
                <a:cs typeface="长城楷体" charset="0"/>
              </a:endParaRPr>
            </a:p>
          </p:txBody>
        </p:sp>
        <p:sp>
          <p:nvSpPr>
            <p:cNvPr id="246827" name="Rectangle 43"/>
            <p:cNvSpPr>
              <a:spLocks noChangeArrowheads="1"/>
            </p:cNvSpPr>
            <p:nvPr/>
          </p:nvSpPr>
          <p:spPr bwMode="auto">
            <a:xfrm>
              <a:off x="1814" y="2142"/>
              <a:ext cx="94" cy="325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6828" name="Line 44"/>
            <p:cNvSpPr>
              <a:spLocks noChangeShapeType="1"/>
            </p:cNvSpPr>
            <p:nvPr/>
          </p:nvSpPr>
          <p:spPr bwMode="auto">
            <a:xfrm flipH="1">
              <a:off x="2658" y="1391"/>
              <a:ext cx="0" cy="50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6829" name="Rectangle 45"/>
            <p:cNvSpPr>
              <a:spLocks noChangeArrowheads="1"/>
            </p:cNvSpPr>
            <p:nvPr/>
          </p:nvSpPr>
          <p:spPr bwMode="auto">
            <a:xfrm>
              <a:off x="2611" y="1893"/>
              <a:ext cx="93" cy="32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6830" name="Line 46"/>
            <p:cNvSpPr>
              <a:spLocks noChangeShapeType="1"/>
            </p:cNvSpPr>
            <p:nvPr/>
          </p:nvSpPr>
          <p:spPr bwMode="auto">
            <a:xfrm>
              <a:off x="1861" y="1909"/>
              <a:ext cx="26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48195" name="Group 47"/>
            <p:cNvGrpSpPr/>
            <p:nvPr/>
          </p:nvGrpSpPr>
          <p:grpSpPr bwMode="auto">
            <a:xfrm>
              <a:off x="2033" y="2275"/>
              <a:ext cx="196" cy="76"/>
              <a:chOff x="2460" y="2076"/>
              <a:chExt cx="276" cy="96"/>
            </a:xfrm>
          </p:grpSpPr>
          <p:sp>
            <p:nvSpPr>
              <p:cNvPr id="246832" name="Line 48"/>
              <p:cNvSpPr>
                <a:spLocks noChangeShapeType="1"/>
              </p:cNvSpPr>
              <p:nvPr/>
            </p:nvSpPr>
            <p:spPr bwMode="auto">
              <a:xfrm>
                <a:off x="2460" y="2076"/>
                <a:ext cx="276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46833" name="Line 49"/>
              <p:cNvSpPr>
                <a:spLocks noChangeShapeType="1"/>
              </p:cNvSpPr>
              <p:nvPr/>
            </p:nvSpPr>
            <p:spPr bwMode="auto">
              <a:xfrm>
                <a:off x="2460" y="2172"/>
                <a:ext cx="276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46834" name="Line 50"/>
            <p:cNvSpPr>
              <a:spLocks noChangeShapeType="1"/>
            </p:cNvSpPr>
            <p:nvPr/>
          </p:nvSpPr>
          <p:spPr bwMode="auto">
            <a:xfrm>
              <a:off x="2127" y="1899"/>
              <a:ext cx="0" cy="3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6835" name="Line 51"/>
            <p:cNvSpPr>
              <a:spLocks noChangeShapeType="1"/>
            </p:cNvSpPr>
            <p:nvPr/>
          </p:nvSpPr>
          <p:spPr bwMode="auto">
            <a:xfrm>
              <a:off x="2127" y="2345"/>
              <a:ext cx="0" cy="37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98" name="Text Box 52"/>
            <p:cNvSpPr txBox="1">
              <a:spLocks noChangeArrowheads="1"/>
            </p:cNvSpPr>
            <p:nvPr/>
          </p:nvSpPr>
          <p:spPr bwMode="auto">
            <a:xfrm>
              <a:off x="2187" y="2142"/>
              <a:ext cx="385" cy="327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>
                  <a:effectLst/>
                  <a:ea typeface="长城楷体" charset="0"/>
                  <a:cs typeface="长城楷体" charset="0"/>
                </a:rPr>
                <a:t>C</a:t>
              </a:r>
              <a:r>
                <a:rPr lang="en-US" altLang="zh-CN" b="1" baseline="-25000">
                  <a:effectLst/>
                  <a:ea typeface="长城楷体" charset="0"/>
                  <a:cs typeface="长城楷体" charset="0"/>
                </a:rPr>
                <a:t>E</a:t>
              </a:r>
              <a:endParaRPr lang="en-US" altLang="zh-CN" b="1">
                <a:effectLst/>
                <a:ea typeface="长城楷体" charset="0"/>
                <a:cs typeface="长城楷体" charset="0"/>
              </a:endParaRPr>
            </a:p>
          </p:txBody>
        </p:sp>
        <p:sp>
          <p:nvSpPr>
            <p:cNvPr id="48199" name="Text Box 53"/>
            <p:cNvSpPr txBox="1">
              <a:spLocks noChangeArrowheads="1"/>
            </p:cNvSpPr>
            <p:nvPr/>
          </p:nvSpPr>
          <p:spPr bwMode="auto">
            <a:xfrm>
              <a:off x="1486" y="2046"/>
              <a:ext cx="348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>
                  <a:effectLst/>
                  <a:ea typeface="长城楷体" charset="0"/>
                  <a:cs typeface="长城楷体" charset="0"/>
                </a:rPr>
                <a:t>R</a:t>
              </a:r>
              <a:r>
                <a:rPr lang="en-US" altLang="zh-CN" b="1" baseline="-25000">
                  <a:effectLst/>
                  <a:ea typeface="长城楷体" charset="0"/>
                  <a:cs typeface="长城楷体" charset="0"/>
                </a:rPr>
                <a:t>E</a:t>
              </a:r>
              <a:endParaRPr lang="en-US" altLang="zh-CN" b="1">
                <a:effectLst/>
                <a:ea typeface="长城楷体" charset="0"/>
                <a:cs typeface="长城楷体" charset="0"/>
              </a:endParaRPr>
            </a:p>
          </p:txBody>
        </p:sp>
        <p:sp>
          <p:nvSpPr>
            <p:cNvPr id="48200" name="Text Box 54"/>
            <p:cNvSpPr txBox="1">
              <a:spLocks noChangeArrowheads="1"/>
            </p:cNvSpPr>
            <p:nvPr/>
          </p:nvSpPr>
          <p:spPr bwMode="auto">
            <a:xfrm>
              <a:off x="2276" y="1843"/>
              <a:ext cx="364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>
                  <a:effectLst/>
                  <a:ea typeface="长城楷体" charset="0"/>
                  <a:cs typeface="长城楷体" charset="0"/>
                </a:rPr>
                <a:t>R</a:t>
              </a:r>
              <a:r>
                <a:rPr lang="en-US" altLang="zh-CN" sz="2800" b="1" baseline="-25000">
                  <a:effectLst/>
                  <a:ea typeface="长城楷体" charset="0"/>
                  <a:cs typeface="长城楷体" charset="0"/>
                </a:rPr>
                <a:t>L</a:t>
              </a:r>
              <a:endParaRPr lang="en-US" altLang="zh-CN" sz="2800">
                <a:effectLst/>
                <a:ea typeface="长城楷体" charset="0"/>
                <a:cs typeface="长城楷体" charset="0"/>
              </a:endParaRPr>
            </a:p>
          </p:txBody>
        </p:sp>
        <p:sp>
          <p:nvSpPr>
            <p:cNvPr id="246839" name="Line 55"/>
            <p:cNvSpPr>
              <a:spLocks noChangeShapeType="1"/>
            </p:cNvSpPr>
            <p:nvPr/>
          </p:nvSpPr>
          <p:spPr bwMode="auto">
            <a:xfrm>
              <a:off x="1352" y="748"/>
              <a:ext cx="0" cy="281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sm" len="med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202" name="Text Box 56"/>
            <p:cNvSpPr txBox="1">
              <a:spLocks noChangeArrowheads="1"/>
            </p:cNvSpPr>
            <p:nvPr/>
          </p:nvSpPr>
          <p:spPr bwMode="auto">
            <a:xfrm>
              <a:off x="1352" y="686"/>
              <a:ext cx="317" cy="327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000099"/>
                  </a:solidFill>
                  <a:effectLst/>
                  <a:ea typeface="楷体_GB2312" charset="0"/>
                  <a:cs typeface="楷体_GB2312" charset="0"/>
                </a:rPr>
                <a:t>I</a:t>
              </a:r>
              <a:r>
                <a:rPr lang="en-US" altLang="zh-CN" sz="2800" b="1" baseline="-25000">
                  <a:solidFill>
                    <a:srgbClr val="000099"/>
                  </a:solidFill>
                  <a:effectLst/>
                  <a:ea typeface="楷体_GB2312" charset="0"/>
                  <a:cs typeface="楷体_GB2312" charset="0"/>
                </a:rPr>
                <a:t>1</a:t>
              </a:r>
              <a:endParaRPr lang="en-US" altLang="zh-CN" sz="2800" b="1">
                <a:solidFill>
                  <a:srgbClr val="000099"/>
                </a:solidFill>
                <a:effectLst/>
                <a:ea typeface="楷体_GB2312" charset="0"/>
                <a:cs typeface="楷体_GB2312" charset="0"/>
              </a:endParaRPr>
            </a:p>
          </p:txBody>
        </p:sp>
        <p:sp>
          <p:nvSpPr>
            <p:cNvPr id="246841" name="Line 57"/>
            <p:cNvSpPr>
              <a:spLocks noChangeShapeType="1"/>
            </p:cNvSpPr>
            <p:nvPr/>
          </p:nvSpPr>
          <p:spPr bwMode="auto">
            <a:xfrm>
              <a:off x="1352" y="1699"/>
              <a:ext cx="0" cy="281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sm" len="med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204" name="Text Box 58"/>
            <p:cNvSpPr txBox="1">
              <a:spLocks noChangeArrowheads="1"/>
            </p:cNvSpPr>
            <p:nvPr/>
          </p:nvSpPr>
          <p:spPr bwMode="auto">
            <a:xfrm>
              <a:off x="1352" y="1694"/>
              <a:ext cx="317" cy="327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000099"/>
                  </a:solidFill>
                  <a:effectLst/>
                  <a:ea typeface="楷体_GB2312" charset="0"/>
                  <a:cs typeface="楷体_GB2312" charset="0"/>
                </a:rPr>
                <a:t>I</a:t>
              </a:r>
              <a:r>
                <a:rPr lang="en-US" altLang="zh-CN" sz="2800" b="1" baseline="-25000">
                  <a:solidFill>
                    <a:srgbClr val="000099"/>
                  </a:solidFill>
                  <a:effectLst/>
                  <a:ea typeface="楷体_GB2312" charset="0"/>
                  <a:cs typeface="楷体_GB2312" charset="0"/>
                </a:rPr>
                <a:t>2</a:t>
              </a:r>
              <a:endParaRPr lang="en-US" altLang="zh-CN" sz="2800" b="1">
                <a:solidFill>
                  <a:srgbClr val="000099"/>
                </a:solidFill>
                <a:effectLst/>
                <a:ea typeface="楷体_GB2312" charset="0"/>
                <a:cs typeface="楷体_GB2312" charset="0"/>
              </a:endParaRPr>
            </a:p>
          </p:txBody>
        </p:sp>
        <p:sp>
          <p:nvSpPr>
            <p:cNvPr id="246843" name="Line 59"/>
            <p:cNvSpPr>
              <a:spLocks noChangeShapeType="1"/>
            </p:cNvSpPr>
            <p:nvPr/>
          </p:nvSpPr>
          <p:spPr bwMode="auto">
            <a:xfrm>
              <a:off x="1524" y="1578"/>
              <a:ext cx="204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sm" len="med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206" name="Text Box 60"/>
            <p:cNvSpPr txBox="1">
              <a:spLocks noChangeArrowheads="1"/>
            </p:cNvSpPr>
            <p:nvPr/>
          </p:nvSpPr>
          <p:spPr bwMode="auto">
            <a:xfrm>
              <a:off x="1465" y="1230"/>
              <a:ext cx="311" cy="327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000099"/>
                  </a:solidFill>
                  <a:effectLst/>
                  <a:ea typeface="楷体_GB2312" charset="0"/>
                  <a:cs typeface="楷体_GB2312" charset="0"/>
                </a:rPr>
                <a:t>I</a:t>
              </a:r>
              <a:r>
                <a:rPr lang="en-US" altLang="zh-CN" sz="2800" b="1" baseline="-25000">
                  <a:solidFill>
                    <a:srgbClr val="000099"/>
                  </a:solidFill>
                  <a:effectLst/>
                  <a:ea typeface="楷体_GB2312" charset="0"/>
                  <a:cs typeface="楷体_GB2312" charset="0"/>
                </a:rPr>
                <a:t>B</a:t>
              </a:r>
              <a:endParaRPr lang="en-US" altLang="zh-CN" sz="2800" b="1">
                <a:solidFill>
                  <a:srgbClr val="000099"/>
                </a:solidFill>
                <a:effectLst/>
                <a:ea typeface="楷体_GB2312" charset="0"/>
                <a:cs typeface="楷体_GB2312" charset="0"/>
              </a:endParaRPr>
            </a:p>
          </p:txBody>
        </p:sp>
        <p:sp>
          <p:nvSpPr>
            <p:cNvPr id="48207" name="Rectangle 61"/>
            <p:cNvSpPr>
              <a:spLocks noChangeArrowheads="1"/>
            </p:cNvSpPr>
            <p:nvPr/>
          </p:nvSpPr>
          <p:spPr bwMode="auto">
            <a:xfrm>
              <a:off x="926" y="1372"/>
              <a:ext cx="242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effectLst/>
                  <a:latin typeface="Times New Roman" panose="02020603050405020304" charset="0"/>
                  <a:ea typeface="长城楷体" charset="0"/>
                  <a:cs typeface="长城楷体" charset="0"/>
                </a:rPr>
                <a:t>+</a:t>
              </a:r>
            </a:p>
          </p:txBody>
        </p:sp>
        <p:sp>
          <p:nvSpPr>
            <p:cNvPr id="48208" name="Rectangle 62"/>
            <p:cNvSpPr>
              <a:spLocks noChangeArrowheads="1"/>
            </p:cNvSpPr>
            <p:nvPr/>
          </p:nvSpPr>
          <p:spPr bwMode="auto">
            <a:xfrm>
              <a:off x="2094" y="1135"/>
              <a:ext cx="242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effectLst/>
                  <a:latin typeface="Times New Roman" panose="02020603050405020304" charset="0"/>
                  <a:ea typeface="长城楷体" charset="0"/>
                  <a:cs typeface="长城楷体" charset="0"/>
                </a:rPr>
                <a:t>+</a:t>
              </a:r>
            </a:p>
          </p:txBody>
        </p:sp>
        <p:sp>
          <p:nvSpPr>
            <p:cNvPr id="48209" name="Rectangle 63"/>
            <p:cNvSpPr>
              <a:spLocks noChangeArrowheads="1"/>
            </p:cNvSpPr>
            <p:nvPr/>
          </p:nvSpPr>
          <p:spPr bwMode="auto">
            <a:xfrm>
              <a:off x="2035" y="1854"/>
              <a:ext cx="242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effectLst/>
                  <a:latin typeface="Times New Roman" panose="02020603050405020304" charset="0"/>
                  <a:ea typeface="长城楷体" charset="0"/>
                  <a:cs typeface="长城楷体" charset="0"/>
                </a:rPr>
                <a:t>+</a:t>
              </a:r>
            </a:p>
          </p:txBody>
        </p:sp>
        <p:sp>
          <p:nvSpPr>
            <p:cNvPr id="48210" name="Text Box 64"/>
            <p:cNvSpPr txBox="1">
              <a:spLocks noChangeArrowheads="1"/>
            </p:cNvSpPr>
            <p:nvPr/>
          </p:nvSpPr>
          <p:spPr bwMode="auto">
            <a:xfrm>
              <a:off x="2580" y="499"/>
              <a:ext cx="588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effectLst/>
                  <a:ea typeface="长城楷体" charset="0"/>
                  <a:cs typeface="长城楷体" charset="0"/>
                </a:rPr>
                <a:t>+</a:t>
              </a:r>
              <a:r>
                <a:rPr lang="en-US" altLang="zh-CN" sz="2800" b="1" i="1">
                  <a:solidFill>
                    <a:srgbClr val="000099"/>
                  </a:solidFill>
                  <a:effectLst/>
                  <a:ea typeface="长城楷体" charset="0"/>
                  <a:cs typeface="长城楷体" charset="0"/>
                </a:rPr>
                <a:t>U</a:t>
              </a:r>
              <a:r>
                <a:rPr lang="en-US" altLang="zh-CN" b="1" baseline="-25000">
                  <a:solidFill>
                    <a:srgbClr val="000099"/>
                  </a:solidFill>
                  <a:effectLst/>
                  <a:ea typeface="长城楷体" charset="0"/>
                  <a:cs typeface="长城楷体" charset="0"/>
                </a:rPr>
                <a:t>CC</a:t>
              </a:r>
              <a:endParaRPr lang="en-US" altLang="zh-CN">
                <a:solidFill>
                  <a:srgbClr val="000099"/>
                </a:solidFill>
                <a:effectLst/>
                <a:ea typeface="长城楷体" charset="0"/>
                <a:cs typeface="长城楷体" charset="0"/>
              </a:endParaRPr>
            </a:p>
          </p:txBody>
        </p:sp>
        <p:sp>
          <p:nvSpPr>
            <p:cNvPr id="48211" name="Text Box 65"/>
            <p:cNvSpPr txBox="1">
              <a:spLocks noChangeArrowheads="1"/>
            </p:cNvSpPr>
            <p:nvPr/>
          </p:nvSpPr>
          <p:spPr bwMode="auto">
            <a:xfrm>
              <a:off x="576" y="1995"/>
              <a:ext cx="290" cy="327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000099"/>
                  </a:solidFill>
                  <a:effectLst/>
                  <a:ea typeface="长城楷体" charset="0"/>
                  <a:cs typeface="长城楷体" charset="0"/>
                </a:rPr>
                <a:t>u</a:t>
              </a:r>
              <a:r>
                <a:rPr lang="en-US" altLang="zh-CN" sz="2800" b="1" baseline="-25000">
                  <a:solidFill>
                    <a:srgbClr val="000099"/>
                  </a:solidFill>
                  <a:effectLst/>
                  <a:ea typeface="长城楷体" charset="0"/>
                  <a:cs typeface="长城楷体" charset="0"/>
                </a:rPr>
                <a:t>i</a:t>
              </a:r>
              <a:endParaRPr lang="en-US" altLang="zh-CN" sz="2800" b="1">
                <a:solidFill>
                  <a:srgbClr val="000099"/>
                </a:solidFill>
                <a:effectLst/>
                <a:ea typeface="长城楷体" charset="0"/>
                <a:cs typeface="长城楷体" charset="0"/>
              </a:endParaRPr>
            </a:p>
          </p:txBody>
        </p:sp>
        <p:sp>
          <p:nvSpPr>
            <p:cNvPr id="48212" name="Text Box 66"/>
            <p:cNvSpPr txBox="1">
              <a:spLocks noChangeArrowheads="1"/>
            </p:cNvSpPr>
            <p:nvPr/>
          </p:nvSpPr>
          <p:spPr bwMode="auto">
            <a:xfrm>
              <a:off x="2724" y="1854"/>
              <a:ext cx="347" cy="327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000099"/>
                  </a:solidFill>
                  <a:effectLst/>
                  <a:ea typeface="长城楷体" charset="0"/>
                  <a:cs typeface="长城楷体" charset="0"/>
                </a:rPr>
                <a:t>u</a:t>
              </a:r>
              <a:r>
                <a:rPr lang="en-US" altLang="zh-CN" sz="2800" b="1" baseline="-25000">
                  <a:solidFill>
                    <a:srgbClr val="000099"/>
                  </a:solidFill>
                  <a:effectLst/>
                  <a:ea typeface="长城楷体" charset="0"/>
                  <a:cs typeface="长城楷体" charset="0"/>
                </a:rPr>
                <a:t>o</a:t>
              </a:r>
              <a:endParaRPr lang="en-US" altLang="zh-CN" sz="2800" b="1">
                <a:solidFill>
                  <a:srgbClr val="000099"/>
                </a:solidFill>
                <a:effectLst/>
                <a:ea typeface="长城楷体" charset="0"/>
                <a:cs typeface="长城楷体" charset="0"/>
              </a:endParaRPr>
            </a:p>
          </p:txBody>
        </p:sp>
        <p:sp>
          <p:nvSpPr>
            <p:cNvPr id="48213" name="Rectangle 67" descr="新闻纸"/>
            <p:cNvSpPr>
              <a:spLocks noChangeArrowheads="1"/>
            </p:cNvSpPr>
            <p:nvPr/>
          </p:nvSpPr>
          <p:spPr bwMode="auto">
            <a:xfrm>
              <a:off x="2784" y="1509"/>
              <a:ext cx="242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effectLst/>
                  <a:latin typeface="Times New Roman" panose="02020603050405020304" charset="0"/>
                  <a:ea typeface="长城楷体" charset="0"/>
                  <a:cs typeface="长城楷体" charset="0"/>
                </a:rPr>
                <a:t>+</a:t>
              </a:r>
            </a:p>
          </p:txBody>
        </p:sp>
        <p:sp>
          <p:nvSpPr>
            <p:cNvPr id="48214" name="Rectangle 68" descr="新闻纸"/>
            <p:cNvSpPr>
              <a:spLocks noChangeArrowheads="1"/>
            </p:cNvSpPr>
            <p:nvPr/>
          </p:nvSpPr>
          <p:spPr bwMode="auto">
            <a:xfrm>
              <a:off x="624" y="1632"/>
              <a:ext cx="242" cy="327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effectLst/>
                  <a:latin typeface="Times New Roman" panose="02020603050405020304" charset="0"/>
                  <a:ea typeface="长城楷体" charset="0"/>
                  <a:cs typeface="长城楷体" charset="0"/>
                </a:rPr>
                <a:t>+</a:t>
              </a:r>
            </a:p>
          </p:txBody>
        </p:sp>
        <p:sp>
          <p:nvSpPr>
            <p:cNvPr id="48215" name="Rectangle 69" descr="新闻纸"/>
            <p:cNvSpPr>
              <a:spLocks noChangeArrowheads="1"/>
            </p:cNvSpPr>
            <p:nvPr/>
          </p:nvSpPr>
          <p:spPr bwMode="auto">
            <a:xfrm>
              <a:off x="2785" y="2254"/>
              <a:ext cx="226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effectLst/>
                  <a:latin typeface="Times New Roman" panose="02020603050405020304" charset="0"/>
                  <a:ea typeface="长城楷体" charset="0"/>
                  <a:cs typeface="长城楷体" charset="0"/>
                </a:rPr>
                <a:t>–</a:t>
              </a:r>
            </a:p>
          </p:txBody>
        </p:sp>
        <p:sp>
          <p:nvSpPr>
            <p:cNvPr id="48216" name="Rectangle 70" descr="新闻纸"/>
            <p:cNvSpPr>
              <a:spLocks noChangeArrowheads="1"/>
            </p:cNvSpPr>
            <p:nvPr/>
          </p:nvSpPr>
          <p:spPr bwMode="auto">
            <a:xfrm>
              <a:off x="624" y="2457"/>
              <a:ext cx="226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effectLst/>
                  <a:latin typeface="Times New Roman" panose="02020603050405020304" charset="0"/>
                  <a:ea typeface="长城楷体" charset="0"/>
                  <a:cs typeface="长城楷体" charset="0"/>
                </a:rPr>
                <a:t>–</a:t>
              </a:r>
            </a:p>
          </p:txBody>
        </p:sp>
        <p:sp>
          <p:nvSpPr>
            <p:cNvPr id="48217" name="Rectangle 71"/>
            <p:cNvSpPr>
              <a:spLocks noChangeArrowheads="1"/>
            </p:cNvSpPr>
            <p:nvPr/>
          </p:nvSpPr>
          <p:spPr bwMode="auto">
            <a:xfrm>
              <a:off x="1984" y="674"/>
              <a:ext cx="293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000099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I</a:t>
              </a:r>
              <a:r>
                <a:rPr lang="en-US" altLang="zh-CN" b="1" baseline="-25000">
                  <a:solidFill>
                    <a:srgbClr val="000099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C</a:t>
              </a:r>
            </a:p>
          </p:txBody>
        </p:sp>
        <p:sp>
          <p:nvSpPr>
            <p:cNvPr id="246856" name="Line 72"/>
            <p:cNvSpPr>
              <a:spLocks noChangeShapeType="1"/>
            </p:cNvSpPr>
            <p:nvPr/>
          </p:nvSpPr>
          <p:spPr bwMode="auto">
            <a:xfrm>
              <a:off x="1986" y="729"/>
              <a:ext cx="0" cy="279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sm" len="med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6857" name="Line 73"/>
            <p:cNvSpPr>
              <a:spLocks noChangeShapeType="1"/>
            </p:cNvSpPr>
            <p:nvPr/>
          </p:nvSpPr>
          <p:spPr bwMode="auto">
            <a:xfrm>
              <a:off x="2658" y="2229"/>
              <a:ext cx="0" cy="49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6858" name="Line 74"/>
            <p:cNvSpPr>
              <a:spLocks noChangeShapeType="1"/>
            </p:cNvSpPr>
            <p:nvPr/>
          </p:nvSpPr>
          <p:spPr bwMode="auto">
            <a:xfrm>
              <a:off x="1230" y="2325"/>
              <a:ext cx="0" cy="38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6859" name="Rectangle 75"/>
            <p:cNvSpPr>
              <a:spLocks noChangeArrowheads="1"/>
            </p:cNvSpPr>
            <p:nvPr/>
          </p:nvSpPr>
          <p:spPr bwMode="auto">
            <a:xfrm>
              <a:off x="480" y="1830"/>
              <a:ext cx="95" cy="325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6860" name="Oval 76"/>
            <p:cNvSpPr>
              <a:spLocks noChangeArrowheads="1"/>
            </p:cNvSpPr>
            <p:nvPr/>
          </p:nvSpPr>
          <p:spPr bwMode="auto">
            <a:xfrm>
              <a:off x="432" y="2352"/>
              <a:ext cx="192" cy="1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6861" name="Line 77"/>
            <p:cNvSpPr>
              <a:spLocks noChangeShapeType="1"/>
            </p:cNvSpPr>
            <p:nvPr/>
          </p:nvSpPr>
          <p:spPr bwMode="auto">
            <a:xfrm flipV="1">
              <a:off x="528" y="1632"/>
              <a:ext cx="0" cy="2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6862" name="Line 78"/>
            <p:cNvSpPr>
              <a:spLocks noChangeShapeType="1"/>
            </p:cNvSpPr>
            <p:nvPr/>
          </p:nvSpPr>
          <p:spPr bwMode="auto">
            <a:xfrm>
              <a:off x="528" y="2160"/>
              <a:ext cx="0" cy="55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225" name="Text Box 79"/>
            <p:cNvSpPr txBox="1">
              <a:spLocks noChangeArrowheads="1"/>
            </p:cNvSpPr>
            <p:nvPr/>
          </p:nvSpPr>
          <p:spPr bwMode="auto">
            <a:xfrm>
              <a:off x="151" y="1776"/>
              <a:ext cx="334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>
                  <a:effectLst/>
                  <a:ea typeface="长城楷体" charset="0"/>
                  <a:cs typeface="长城楷体" charset="0"/>
                </a:rPr>
                <a:t>R</a:t>
              </a:r>
              <a:r>
                <a:rPr lang="en-US" altLang="zh-CN" b="1" baseline="-25000">
                  <a:effectLst/>
                  <a:ea typeface="长城楷体" charset="0"/>
                  <a:cs typeface="长城楷体" charset="0"/>
                </a:rPr>
                <a:t>S</a:t>
              </a:r>
              <a:endParaRPr lang="en-US" altLang="zh-CN">
                <a:effectLst/>
                <a:ea typeface="长城楷体" charset="0"/>
                <a:cs typeface="长城楷体" charset="0"/>
              </a:endParaRPr>
            </a:p>
          </p:txBody>
        </p:sp>
        <p:sp>
          <p:nvSpPr>
            <p:cNvPr id="48226" name="Text Box 80"/>
            <p:cNvSpPr txBox="1">
              <a:spLocks noChangeArrowheads="1"/>
            </p:cNvSpPr>
            <p:nvPr/>
          </p:nvSpPr>
          <p:spPr bwMode="auto">
            <a:xfrm>
              <a:off x="96" y="2256"/>
              <a:ext cx="400" cy="327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000099"/>
                  </a:solidFill>
                  <a:effectLst/>
                  <a:ea typeface="长城楷体" charset="0"/>
                  <a:cs typeface="长城楷体" charset="0"/>
                </a:rPr>
                <a:t>e</a:t>
              </a:r>
              <a:r>
                <a:rPr lang="en-US" altLang="zh-CN" sz="2800" b="1" baseline="-25000">
                  <a:solidFill>
                    <a:srgbClr val="000099"/>
                  </a:solidFill>
                  <a:effectLst/>
                  <a:ea typeface="长城楷体" charset="0"/>
                  <a:cs typeface="长城楷体" charset="0"/>
                </a:rPr>
                <a:t>S</a:t>
              </a:r>
              <a:endParaRPr lang="en-US" altLang="zh-CN" sz="2800" b="1">
                <a:solidFill>
                  <a:srgbClr val="000099"/>
                </a:solidFill>
                <a:effectLst/>
                <a:ea typeface="长城楷体" charset="0"/>
                <a:cs typeface="长城楷体" charset="0"/>
              </a:endParaRPr>
            </a:p>
          </p:txBody>
        </p:sp>
        <p:sp>
          <p:nvSpPr>
            <p:cNvPr id="48227" name="Rectangle 81" descr="新闻纸"/>
            <p:cNvSpPr>
              <a:spLocks noChangeArrowheads="1"/>
            </p:cNvSpPr>
            <p:nvPr/>
          </p:nvSpPr>
          <p:spPr bwMode="auto">
            <a:xfrm>
              <a:off x="286" y="2121"/>
              <a:ext cx="242" cy="327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effectLst/>
                  <a:latin typeface="Times New Roman" panose="02020603050405020304" charset="0"/>
                  <a:ea typeface="长城楷体" charset="0"/>
                  <a:cs typeface="长城楷体" charset="0"/>
                </a:rPr>
                <a:t>+</a:t>
              </a:r>
            </a:p>
          </p:txBody>
        </p:sp>
        <p:sp>
          <p:nvSpPr>
            <p:cNvPr id="48228" name="Rectangle 82" descr="新闻纸"/>
            <p:cNvSpPr>
              <a:spLocks noChangeArrowheads="1"/>
            </p:cNvSpPr>
            <p:nvPr/>
          </p:nvSpPr>
          <p:spPr bwMode="auto">
            <a:xfrm>
              <a:off x="279" y="2448"/>
              <a:ext cx="226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effectLst/>
                  <a:latin typeface="Times New Roman" panose="02020603050405020304" charset="0"/>
                  <a:ea typeface="长城楷体" charset="0"/>
                  <a:cs typeface="长城楷体" charset="0"/>
                </a:rPr>
                <a:t>–</a:t>
              </a:r>
            </a:p>
          </p:txBody>
        </p:sp>
        <p:sp>
          <p:nvSpPr>
            <p:cNvPr id="246867" name="Oval 83"/>
            <p:cNvSpPr>
              <a:spLocks noChangeArrowheads="1"/>
            </p:cNvSpPr>
            <p:nvPr/>
          </p:nvSpPr>
          <p:spPr bwMode="auto">
            <a:xfrm>
              <a:off x="1204" y="1615"/>
              <a:ext cx="50" cy="5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4787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3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03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03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03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03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508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19" name="Rectangle 71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533400"/>
            <a:ext cx="3886200" cy="533400"/>
          </a:xfr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algn="l" eaLnBrk="1" hangingPunct="1"/>
            <a:r>
              <a:rPr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3.  </a:t>
            </a: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动态分析</a:t>
            </a:r>
          </a:p>
        </p:txBody>
      </p:sp>
      <p:sp>
        <p:nvSpPr>
          <p:cNvPr id="104520" name="AutoShape 72"/>
          <p:cNvSpPr>
            <a:spLocks noChangeArrowheads="1"/>
          </p:cNvSpPr>
          <p:nvPr/>
        </p:nvSpPr>
        <p:spPr bwMode="auto">
          <a:xfrm>
            <a:off x="819150" y="5168900"/>
            <a:ext cx="7334250" cy="10795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6600"/>
            </a:solidFill>
            <a:round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zh-CN" sz="2800" b="1">
                <a:solidFill>
                  <a:srgbClr val="CC0000"/>
                </a:solidFill>
                <a:effectLst/>
                <a:latin typeface="Times New Roman" panose="02020603050405020304" charset="0"/>
              </a:rPr>
              <a:t>    对交流：</a:t>
            </a:r>
            <a:r>
              <a:rPr lang="zh-CN" sz="2800" b="1">
                <a:effectLst/>
                <a:latin typeface="Times New Roman" panose="02020603050405020304" charset="0"/>
              </a:rPr>
              <a:t>旁路电容 </a:t>
            </a:r>
            <a:r>
              <a:rPr lang="en-US" altLang="zh-CN" sz="2800" b="1" i="1">
                <a:effectLst/>
                <a:latin typeface="Times New Roman" panose="02020603050405020304" charset="0"/>
                <a:ea typeface="楷体_GB2312" charset="0"/>
                <a:cs typeface="楷体_GB2312" charset="0"/>
              </a:rPr>
              <a:t>C</a:t>
            </a:r>
            <a:r>
              <a:rPr lang="en-US" altLang="zh-CN" b="1" baseline="-25000">
                <a:effectLst/>
                <a:latin typeface="Times New Roman" panose="02020603050405020304" charset="0"/>
                <a:ea typeface="楷体_GB2312" charset="0"/>
                <a:cs typeface="楷体_GB2312" charset="0"/>
              </a:rPr>
              <a:t>E</a:t>
            </a:r>
            <a:r>
              <a:rPr lang="en-US" altLang="zh-CN" sz="2800" b="1" i="1" baseline="-25000">
                <a:effectLst/>
                <a:latin typeface="Times New Roman" panose="02020603050405020304" charset="0"/>
                <a:ea typeface="楷体_GB2312" charset="0"/>
                <a:cs typeface="楷体_GB2312" charset="0"/>
              </a:rPr>
              <a:t> </a:t>
            </a:r>
            <a:r>
              <a:rPr lang="zh-CN" sz="2800" b="1">
                <a:effectLst/>
                <a:latin typeface="Times New Roman" panose="02020603050405020304" charset="0"/>
              </a:rPr>
              <a:t>将</a:t>
            </a:r>
            <a:r>
              <a:rPr lang="en-US" altLang="zh-CN" sz="2800" b="1" i="1">
                <a:effectLst/>
                <a:latin typeface="Times New Roman" panose="02020603050405020304" charset="0"/>
                <a:ea typeface="楷体_GB2312" charset="0"/>
                <a:cs typeface="楷体_GB2312" charset="0"/>
              </a:rPr>
              <a:t>R</a:t>
            </a:r>
            <a:r>
              <a:rPr lang="en-US" altLang="zh-CN" b="1" baseline="-2500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楷体_GB2312" charset="0"/>
                <a:cs typeface="楷体_GB2312" charset="0"/>
              </a:rPr>
              <a:t>E</a:t>
            </a:r>
            <a:r>
              <a:rPr lang="en-US" altLang="zh-CN" b="1" i="1" baseline="-2500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楷体_GB2312" charset="0"/>
                <a:cs typeface="楷体_GB2312" charset="0"/>
              </a:rPr>
              <a:t> </a:t>
            </a:r>
            <a:r>
              <a:rPr lang="zh-CN" sz="2800" b="1">
                <a:effectLst/>
                <a:latin typeface="Times New Roman" panose="02020603050405020304" charset="0"/>
              </a:rPr>
              <a:t>短路</a:t>
            </a:r>
            <a:r>
              <a:rPr lang="zh-CN" sz="2800" b="1">
                <a:effectLst/>
                <a:latin typeface="Times New Roman" panose="02020603050405020304" charset="0"/>
                <a:ea typeface="楷体_GB2312" charset="0"/>
                <a:cs typeface="楷体_GB2312" charset="0"/>
              </a:rPr>
              <a:t>， </a:t>
            </a:r>
            <a:r>
              <a:rPr lang="en-US" altLang="zh-CN" sz="2800" b="1" i="1">
                <a:effectLst/>
                <a:latin typeface="Times New Roman" panose="02020603050405020304" charset="0"/>
                <a:ea typeface="楷体_GB2312" charset="0"/>
                <a:cs typeface="楷体_GB2312" charset="0"/>
              </a:rPr>
              <a:t>R</a:t>
            </a:r>
            <a:r>
              <a:rPr lang="en-US" altLang="zh-CN" b="1" baseline="-2500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楷体_GB2312" charset="0"/>
                <a:cs typeface="楷体_GB2312" charset="0"/>
              </a:rPr>
              <a:t>E</a:t>
            </a:r>
            <a:r>
              <a:rPr lang="zh-CN" sz="2800" b="1">
                <a:effectLst/>
                <a:latin typeface="Times New Roman" panose="02020603050405020304" charset="0"/>
              </a:rPr>
              <a:t>不起作用</a:t>
            </a:r>
            <a:r>
              <a:rPr lang="zh-CN" sz="2800" b="1">
                <a:effectLst/>
                <a:latin typeface="Times New Roman" panose="02020603050405020304" charset="0"/>
                <a:ea typeface="楷体_GB2312" charset="0"/>
                <a:cs typeface="楷体_GB2312" charset="0"/>
              </a:rPr>
              <a:t>， </a:t>
            </a:r>
            <a:r>
              <a:rPr lang="en-US" altLang="zh-CN" sz="2800" b="1" i="1">
                <a:effectLst/>
                <a:latin typeface="Times New Roman" panose="02020603050405020304" charset="0"/>
              </a:rPr>
              <a:t>A</a:t>
            </a:r>
            <a:r>
              <a:rPr lang="en-US" altLang="zh-CN" sz="2800" b="1" i="1" baseline="-25000">
                <a:effectLst/>
                <a:latin typeface="Times New Roman" panose="02020603050405020304" charset="0"/>
              </a:rPr>
              <a:t>u</a:t>
            </a:r>
            <a:r>
              <a:rPr lang="zh-CN" altLang="en-US" sz="2800" b="1">
                <a:effectLst/>
                <a:latin typeface="宋体" panose="02010600030101010101" pitchFamily="2" charset="-122"/>
              </a:rPr>
              <a:t>，</a:t>
            </a:r>
            <a:r>
              <a:rPr lang="en-US" altLang="zh-CN" sz="2800" b="1" i="1">
                <a:effectLst/>
                <a:latin typeface="Times New Roman" panose="02020603050405020304" charset="0"/>
              </a:rPr>
              <a:t>r</a:t>
            </a:r>
            <a:r>
              <a:rPr lang="en-US" altLang="zh-CN" sz="2800" b="1" baseline="-25000">
                <a:effectLst/>
                <a:latin typeface="Times New Roman" panose="02020603050405020304" charset="0"/>
              </a:rPr>
              <a:t>i</a:t>
            </a:r>
            <a:r>
              <a:rPr lang="zh-CN" altLang="en-US" sz="2800" b="1">
                <a:effectLst/>
                <a:latin typeface="宋体" panose="02010600030101010101" pitchFamily="2" charset="-122"/>
              </a:rPr>
              <a:t>，</a:t>
            </a:r>
            <a:r>
              <a:rPr lang="en-US" altLang="zh-CN" sz="2800" b="1" i="1">
                <a:effectLst/>
                <a:latin typeface="Times New Roman" panose="02020603050405020304" charset="0"/>
              </a:rPr>
              <a:t>r</a:t>
            </a:r>
            <a:r>
              <a:rPr lang="en-US" altLang="zh-CN" sz="2800" b="1" baseline="-25000">
                <a:effectLst/>
                <a:latin typeface="Times New Roman" panose="02020603050405020304" charset="0"/>
              </a:rPr>
              <a:t>o</a:t>
            </a:r>
            <a:r>
              <a:rPr lang="zh-CN" sz="2800" b="1">
                <a:effectLst/>
                <a:latin typeface="Times New Roman" panose="02020603050405020304" charset="0"/>
              </a:rPr>
              <a:t>与固定偏置电路相同</a:t>
            </a:r>
            <a:r>
              <a:rPr lang="zh-CN" sz="2800" b="1">
                <a:effectLst/>
                <a:latin typeface="Times New Roman" panose="02020603050405020304" charset="0"/>
                <a:ea typeface="楷体_GB2312" charset="0"/>
                <a:cs typeface="楷体_GB2312" charset="0"/>
              </a:rPr>
              <a:t>。</a:t>
            </a:r>
            <a:endParaRPr lang="zh-CN" altLang="en-US" sz="2800" b="1">
              <a:effectLst/>
              <a:latin typeface="Times New Roman" panose="02020603050405020304" charset="0"/>
              <a:ea typeface="楷体_GB2312" charset="0"/>
              <a:cs typeface="楷体_GB2312" charset="0"/>
            </a:endParaRPr>
          </a:p>
        </p:txBody>
      </p:sp>
      <p:grpSp>
        <p:nvGrpSpPr>
          <p:cNvPr id="2" name="Group 73"/>
          <p:cNvGrpSpPr/>
          <p:nvPr/>
        </p:nvGrpSpPr>
        <p:grpSpPr bwMode="auto">
          <a:xfrm>
            <a:off x="5334000" y="1616075"/>
            <a:ext cx="3313113" cy="1279525"/>
            <a:chOff x="3337" y="864"/>
            <a:chExt cx="2087" cy="806"/>
          </a:xfrm>
        </p:grpSpPr>
        <p:sp>
          <p:nvSpPr>
            <p:cNvPr id="50251" name="Text Box 74" descr="40%"/>
            <p:cNvSpPr txBox="1">
              <a:spLocks noChangeArrowheads="1"/>
            </p:cNvSpPr>
            <p:nvPr/>
          </p:nvSpPr>
          <p:spPr bwMode="auto">
            <a:xfrm>
              <a:off x="3744" y="952"/>
              <a:ext cx="1680" cy="650"/>
            </a:xfrm>
            <a:prstGeom prst="rect">
              <a:avLst/>
            </a:prstGeom>
            <a:pattFill prst="pct40">
              <a:fgClr>
                <a:srgbClr val="66FF66"/>
              </a:fgClr>
              <a:bgClr>
                <a:srgbClr val="FFFFFF"/>
              </a:bgClr>
            </a:pattFill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zh-CN" altLang="en-US" sz="2800" b="1" dirty="0">
                  <a:solidFill>
                    <a:srgbClr val="FF0000"/>
                  </a:solidFill>
                  <a:effectLst/>
                  <a:latin typeface="宋体" panose="02010600030101010101" pitchFamily="2" charset="-122"/>
                </a:rPr>
                <a:t>如果去掉</a:t>
              </a:r>
              <a:r>
                <a:rPr lang="en-US" altLang="zh-CN" sz="2800" b="1" i="1" dirty="0">
                  <a:solidFill>
                    <a:srgbClr val="FF0000"/>
                  </a:solidFill>
                  <a:effectLst/>
                </a:rPr>
                <a:t>C</a:t>
              </a:r>
              <a:r>
                <a:rPr lang="en-US" altLang="zh-CN" sz="2800" b="1" baseline="-25000" dirty="0">
                  <a:solidFill>
                    <a:srgbClr val="FF0000"/>
                  </a:solidFill>
                  <a:effectLst/>
                </a:rPr>
                <a:t>E </a:t>
              </a:r>
              <a:r>
                <a:rPr lang="zh-CN" altLang="en-US" sz="2800" b="1" dirty="0">
                  <a:solidFill>
                    <a:srgbClr val="FF0000"/>
                  </a:solidFill>
                  <a:effectLst/>
                  <a:latin typeface="宋体" panose="02010600030101010101" pitchFamily="2" charset="-122"/>
                </a:rPr>
                <a:t>，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altLang="zh-CN" sz="2800" b="1" i="1" dirty="0">
                  <a:solidFill>
                    <a:srgbClr val="FF0000"/>
                  </a:solidFill>
                  <a:effectLst/>
                </a:rPr>
                <a:t>A</a:t>
              </a:r>
              <a:r>
                <a:rPr lang="en-US" altLang="zh-CN" sz="2800" b="1" i="1" baseline="-25000" dirty="0">
                  <a:solidFill>
                    <a:srgbClr val="FF0000"/>
                  </a:solidFill>
                  <a:effectLst/>
                </a:rPr>
                <a:t>u</a:t>
              </a:r>
              <a:r>
                <a:rPr lang="zh-CN" altLang="en-US" sz="2800" b="1" dirty="0">
                  <a:solidFill>
                    <a:srgbClr val="FF0000"/>
                  </a:solidFill>
                  <a:effectLst/>
                  <a:latin typeface="宋体" panose="02010600030101010101" pitchFamily="2" charset="-122"/>
                </a:rPr>
                <a:t>，</a:t>
              </a:r>
              <a:r>
                <a:rPr lang="en-US" altLang="zh-CN" sz="2800" b="1" i="1" dirty="0" err="1">
                  <a:solidFill>
                    <a:srgbClr val="FF0000"/>
                  </a:solidFill>
                  <a:effectLst/>
                </a:rPr>
                <a:t>r</a:t>
              </a:r>
              <a:r>
                <a:rPr lang="en-US" altLang="zh-CN" sz="2800" b="1" baseline="-25000" dirty="0" err="1">
                  <a:solidFill>
                    <a:srgbClr val="FF0000"/>
                  </a:solidFill>
                  <a:effectLst/>
                </a:rPr>
                <a:t>i</a:t>
              </a:r>
              <a:r>
                <a:rPr lang="zh-CN" altLang="en-US" sz="2800" b="1" dirty="0">
                  <a:solidFill>
                    <a:srgbClr val="FF0000"/>
                  </a:solidFill>
                  <a:effectLst/>
                  <a:latin typeface="宋体" panose="02010600030101010101" pitchFamily="2" charset="-122"/>
                </a:rPr>
                <a:t>，</a:t>
              </a:r>
              <a:r>
                <a:rPr lang="en-US" altLang="zh-CN" sz="2800" b="1" i="1" dirty="0" err="1">
                  <a:solidFill>
                    <a:srgbClr val="FF0000"/>
                  </a:solidFill>
                  <a:effectLst/>
                </a:rPr>
                <a:t>r</a:t>
              </a:r>
              <a:r>
                <a:rPr lang="en-US" altLang="zh-CN" sz="2800" b="1" baseline="-25000" dirty="0" err="1">
                  <a:solidFill>
                    <a:srgbClr val="FF0000"/>
                  </a:solidFill>
                  <a:effectLst/>
                </a:rPr>
                <a:t>o</a:t>
              </a:r>
              <a:r>
                <a:rPr lang="en-US" altLang="zh-CN" sz="2800" b="1" dirty="0">
                  <a:solidFill>
                    <a:srgbClr val="FF0000"/>
                  </a:solidFill>
                  <a:effectLst/>
                  <a:latin typeface="宋体" panose="02010600030101010101" pitchFamily="2" charset="-122"/>
                </a:rPr>
                <a:t> </a:t>
              </a:r>
              <a:r>
                <a:rPr lang="zh-CN" altLang="en-US" sz="2800" b="1" dirty="0">
                  <a:solidFill>
                    <a:srgbClr val="FF0000"/>
                  </a:solidFill>
                  <a:effectLst/>
                  <a:latin typeface="宋体" panose="02010600030101010101" pitchFamily="2" charset="-122"/>
                </a:rPr>
                <a:t>？</a:t>
              </a:r>
            </a:p>
          </p:txBody>
        </p:sp>
        <p:graphicFrame>
          <p:nvGraphicFramePr>
            <p:cNvPr id="50252" name="Object 75" descr="40%"/>
            <p:cNvGraphicFramePr>
              <a:graphicFrameLocks noChangeAspect="1"/>
            </p:cNvGraphicFramePr>
            <p:nvPr/>
          </p:nvGraphicFramePr>
          <p:xfrm>
            <a:off x="3337" y="864"/>
            <a:ext cx="432" cy="8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84" name="Clip" r:id="rId5" imgW="1857375" imgH="3996055" progId="MS_ClipArt_Gallery.5">
                    <p:embed/>
                  </p:oleObj>
                </mc:Choice>
                <mc:Fallback>
                  <p:oleObj name="Clip" r:id="rId5" imgW="1857375" imgH="3996055" progId="MS_ClipArt_Gallery.5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37" y="864"/>
                          <a:ext cx="432" cy="806"/>
                        </a:xfrm>
                        <a:prstGeom prst="rect">
                          <a:avLst/>
                        </a:prstGeom>
                        <a:pattFill prst="pct40">
                          <a:fgClr>
                            <a:srgbClr val="66FF66"/>
                          </a:fgClr>
                          <a:bgClr>
                            <a:srgbClr val="FFFFFF"/>
                          </a:bgClr>
                        </a:pattFill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4528" name="AutoShape 80" descr="40%"/>
          <p:cNvSpPr>
            <a:spLocks noChangeArrowheads="1"/>
          </p:cNvSpPr>
          <p:nvPr/>
        </p:nvSpPr>
        <p:spPr bwMode="auto">
          <a:xfrm>
            <a:off x="4270375" y="4437063"/>
            <a:ext cx="1762125" cy="592137"/>
          </a:xfrm>
          <a:prstGeom prst="wedgeRoundRectCallout">
            <a:avLst>
              <a:gd name="adj1" fmla="val -82315"/>
              <a:gd name="adj2" fmla="val -160722"/>
              <a:gd name="adj3" fmla="val 16667"/>
            </a:avLst>
          </a:prstGeom>
          <a:pattFill prst="pct40">
            <a:fgClr>
              <a:srgbClr val="FFCCCC"/>
            </a:fgClr>
            <a:bgClr>
              <a:srgbClr val="FFFFFF"/>
            </a:bgClr>
          </a:pattFill>
          <a:ln w="38100">
            <a:solidFill>
              <a:schemeClr val="accent2"/>
            </a:solidFill>
            <a:miter lim="800000"/>
          </a:ln>
        </p:spPr>
        <p:txBody>
          <a:bodyPr wrap="none" lIns="90000" tIns="46800" rIns="90000" bIns="46800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effectLst/>
                <a:latin typeface="Times New Roman" panose="02020603050405020304" charset="0"/>
              </a:rPr>
              <a:t>旁路电容</a:t>
            </a:r>
            <a:endParaRPr lang="zh-CN" altLang="en-US" sz="2800" b="1">
              <a:solidFill>
                <a:srgbClr val="FF0000"/>
              </a:solidFill>
              <a:effectLst/>
              <a:latin typeface="Times New Roman" panose="02020603050405020304" charset="0"/>
              <a:ea typeface="楷体_GB2312" charset="0"/>
              <a:cs typeface="楷体_GB2312" charset="0"/>
            </a:endParaRPr>
          </a:p>
        </p:txBody>
      </p:sp>
      <p:grpSp>
        <p:nvGrpSpPr>
          <p:cNvPr id="48133" name="Group 113"/>
          <p:cNvGrpSpPr/>
          <p:nvPr/>
        </p:nvGrpSpPr>
        <p:grpSpPr bwMode="auto">
          <a:xfrm>
            <a:off x="151765" y="1001713"/>
            <a:ext cx="4876800" cy="3779837"/>
            <a:chOff x="96" y="499"/>
            <a:chExt cx="3072" cy="2381"/>
          </a:xfrm>
        </p:grpSpPr>
        <p:sp>
          <p:nvSpPr>
            <p:cNvPr id="246792" name="Line 8"/>
            <p:cNvSpPr>
              <a:spLocks noChangeShapeType="1"/>
            </p:cNvSpPr>
            <p:nvPr/>
          </p:nvSpPr>
          <p:spPr bwMode="auto">
            <a:xfrm flipH="1">
              <a:off x="1230" y="1603"/>
              <a:ext cx="0" cy="38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63" name="Text Box 9"/>
            <p:cNvSpPr txBox="1">
              <a:spLocks noChangeArrowheads="1"/>
            </p:cNvSpPr>
            <p:nvPr/>
          </p:nvSpPr>
          <p:spPr bwMode="auto">
            <a:xfrm>
              <a:off x="788" y="830"/>
              <a:ext cx="412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>
                  <a:effectLst/>
                  <a:ea typeface="长城楷体" charset="0"/>
                  <a:cs typeface="长城楷体" charset="0"/>
                </a:rPr>
                <a:t>R</a:t>
              </a:r>
              <a:r>
                <a:rPr lang="en-US" altLang="zh-CN" b="1" baseline="-25000">
                  <a:effectLst/>
                  <a:ea typeface="长城楷体" charset="0"/>
                  <a:cs typeface="长城楷体" charset="0"/>
                </a:rPr>
                <a:t>B1</a:t>
              </a:r>
              <a:endParaRPr lang="en-US" altLang="zh-CN">
                <a:effectLst/>
                <a:ea typeface="长城楷体" charset="0"/>
                <a:cs typeface="长城楷体" charset="0"/>
              </a:endParaRPr>
            </a:p>
          </p:txBody>
        </p:sp>
        <p:sp>
          <p:nvSpPr>
            <p:cNvPr id="246794" name="Line 10"/>
            <p:cNvSpPr>
              <a:spLocks noChangeShapeType="1"/>
            </p:cNvSpPr>
            <p:nvPr/>
          </p:nvSpPr>
          <p:spPr bwMode="auto">
            <a:xfrm>
              <a:off x="1232" y="1233"/>
              <a:ext cx="0" cy="41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6795" name="Line 11"/>
            <p:cNvSpPr>
              <a:spLocks noChangeShapeType="1"/>
            </p:cNvSpPr>
            <p:nvPr/>
          </p:nvSpPr>
          <p:spPr bwMode="auto">
            <a:xfrm flipH="1" flipV="1">
              <a:off x="1236" y="665"/>
              <a:ext cx="0" cy="25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6796" name="Rectangle 12"/>
            <p:cNvSpPr>
              <a:spLocks noChangeArrowheads="1"/>
            </p:cNvSpPr>
            <p:nvPr/>
          </p:nvSpPr>
          <p:spPr bwMode="auto">
            <a:xfrm>
              <a:off x="1188" y="910"/>
              <a:ext cx="95" cy="32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6797" name="Line 13"/>
            <p:cNvSpPr>
              <a:spLocks noChangeShapeType="1"/>
            </p:cNvSpPr>
            <p:nvPr/>
          </p:nvSpPr>
          <p:spPr bwMode="auto">
            <a:xfrm>
              <a:off x="1236" y="675"/>
              <a:ext cx="129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6798" name="Line 14"/>
            <p:cNvSpPr>
              <a:spLocks noChangeShapeType="1"/>
            </p:cNvSpPr>
            <p:nvPr/>
          </p:nvSpPr>
          <p:spPr bwMode="auto">
            <a:xfrm flipV="1">
              <a:off x="1857" y="679"/>
              <a:ext cx="0" cy="21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6799" name="Line 15"/>
            <p:cNvSpPr>
              <a:spLocks noChangeShapeType="1"/>
            </p:cNvSpPr>
            <p:nvPr/>
          </p:nvSpPr>
          <p:spPr bwMode="auto">
            <a:xfrm>
              <a:off x="1728" y="1509"/>
              <a:ext cx="0" cy="2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6800" name="Line 16"/>
            <p:cNvSpPr>
              <a:spLocks noChangeShapeType="1"/>
            </p:cNvSpPr>
            <p:nvPr/>
          </p:nvSpPr>
          <p:spPr bwMode="auto">
            <a:xfrm>
              <a:off x="1728" y="1695"/>
              <a:ext cx="141" cy="1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sm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6801" name="Line 17"/>
            <p:cNvSpPr>
              <a:spLocks noChangeShapeType="1"/>
            </p:cNvSpPr>
            <p:nvPr/>
          </p:nvSpPr>
          <p:spPr bwMode="auto">
            <a:xfrm flipV="1">
              <a:off x="1728" y="1459"/>
              <a:ext cx="141" cy="12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6802" name="Line 18"/>
            <p:cNvSpPr>
              <a:spLocks noChangeShapeType="1"/>
            </p:cNvSpPr>
            <p:nvPr/>
          </p:nvSpPr>
          <p:spPr bwMode="auto">
            <a:xfrm>
              <a:off x="1860" y="1209"/>
              <a:ext cx="0" cy="26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6803" name="Line 19"/>
            <p:cNvSpPr>
              <a:spLocks noChangeShapeType="1"/>
            </p:cNvSpPr>
            <p:nvPr/>
          </p:nvSpPr>
          <p:spPr bwMode="auto">
            <a:xfrm flipH="1">
              <a:off x="1861" y="1830"/>
              <a:ext cx="0" cy="30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6804" name="Line 20"/>
            <p:cNvSpPr>
              <a:spLocks noChangeShapeType="1"/>
            </p:cNvSpPr>
            <p:nvPr/>
          </p:nvSpPr>
          <p:spPr bwMode="auto">
            <a:xfrm>
              <a:off x="959" y="1642"/>
              <a:ext cx="77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" name="Line 21"/>
            <p:cNvSpPr>
              <a:spLocks noChangeShapeType="1"/>
            </p:cNvSpPr>
            <p:nvPr/>
          </p:nvSpPr>
          <p:spPr bwMode="auto">
            <a:xfrm>
              <a:off x="528" y="2710"/>
              <a:ext cx="214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6806" name="Line 22"/>
            <p:cNvSpPr>
              <a:spLocks noChangeShapeType="1"/>
            </p:cNvSpPr>
            <p:nvPr/>
          </p:nvSpPr>
          <p:spPr bwMode="auto">
            <a:xfrm flipH="1">
              <a:off x="1862" y="2454"/>
              <a:ext cx="0" cy="3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6807" name="Rectangle 23"/>
            <p:cNvSpPr>
              <a:spLocks noChangeArrowheads="1"/>
            </p:cNvSpPr>
            <p:nvPr/>
          </p:nvSpPr>
          <p:spPr bwMode="auto">
            <a:xfrm>
              <a:off x="1814" y="883"/>
              <a:ext cx="94" cy="32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6808" name="Oval 24"/>
            <p:cNvSpPr>
              <a:spLocks noChangeArrowheads="1"/>
            </p:cNvSpPr>
            <p:nvPr/>
          </p:nvSpPr>
          <p:spPr bwMode="auto">
            <a:xfrm>
              <a:off x="2518" y="633"/>
              <a:ext cx="68" cy="7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48179" name="Group 25"/>
            <p:cNvGrpSpPr/>
            <p:nvPr/>
          </p:nvGrpSpPr>
          <p:grpSpPr bwMode="auto">
            <a:xfrm>
              <a:off x="896" y="1519"/>
              <a:ext cx="68" cy="262"/>
              <a:chOff x="3454" y="2018"/>
              <a:chExt cx="96" cy="328"/>
            </a:xfrm>
          </p:grpSpPr>
          <p:sp>
            <p:nvSpPr>
              <p:cNvPr id="246810" name="Line 26"/>
              <p:cNvSpPr>
                <a:spLocks noChangeShapeType="1"/>
              </p:cNvSpPr>
              <p:nvPr/>
            </p:nvSpPr>
            <p:spPr bwMode="auto">
              <a:xfrm>
                <a:off x="3454" y="2018"/>
                <a:ext cx="0" cy="32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46811" name="Line 27"/>
              <p:cNvSpPr>
                <a:spLocks noChangeShapeType="1"/>
              </p:cNvSpPr>
              <p:nvPr/>
            </p:nvSpPr>
            <p:spPr bwMode="auto">
              <a:xfrm>
                <a:off x="3550" y="2018"/>
                <a:ext cx="0" cy="32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46812" name="Line 28"/>
            <p:cNvSpPr>
              <a:spLocks noChangeShapeType="1"/>
            </p:cNvSpPr>
            <p:nvPr/>
          </p:nvSpPr>
          <p:spPr bwMode="auto">
            <a:xfrm>
              <a:off x="528" y="1642"/>
              <a:ext cx="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48181" name="Group 29"/>
            <p:cNvGrpSpPr/>
            <p:nvPr/>
          </p:nvGrpSpPr>
          <p:grpSpPr bwMode="auto">
            <a:xfrm flipH="1">
              <a:off x="2311" y="1280"/>
              <a:ext cx="69" cy="261"/>
              <a:chOff x="3454" y="2018"/>
              <a:chExt cx="96" cy="328"/>
            </a:xfrm>
          </p:grpSpPr>
          <p:sp>
            <p:nvSpPr>
              <p:cNvPr id="246814" name="Line 30"/>
              <p:cNvSpPr>
                <a:spLocks noChangeShapeType="1"/>
              </p:cNvSpPr>
              <p:nvPr/>
            </p:nvSpPr>
            <p:spPr bwMode="auto">
              <a:xfrm>
                <a:off x="3454" y="2018"/>
                <a:ext cx="0" cy="32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46815" name="Line 31"/>
              <p:cNvSpPr>
                <a:spLocks noChangeShapeType="1"/>
              </p:cNvSpPr>
              <p:nvPr/>
            </p:nvSpPr>
            <p:spPr bwMode="auto">
              <a:xfrm>
                <a:off x="3550" y="2018"/>
                <a:ext cx="0" cy="32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46816" name="Line 32"/>
            <p:cNvSpPr>
              <a:spLocks noChangeShapeType="1"/>
            </p:cNvSpPr>
            <p:nvPr/>
          </p:nvSpPr>
          <p:spPr bwMode="auto">
            <a:xfrm flipH="1" flipV="1">
              <a:off x="2376" y="1396"/>
              <a:ext cx="29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6817" name="Line 33"/>
            <p:cNvSpPr>
              <a:spLocks noChangeShapeType="1"/>
            </p:cNvSpPr>
            <p:nvPr/>
          </p:nvSpPr>
          <p:spPr bwMode="auto">
            <a:xfrm>
              <a:off x="1857" y="1403"/>
              <a:ext cx="45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84" name="Text Box 34"/>
            <p:cNvSpPr txBox="1">
              <a:spLocks noChangeArrowheads="1"/>
            </p:cNvSpPr>
            <p:nvPr/>
          </p:nvSpPr>
          <p:spPr bwMode="auto">
            <a:xfrm>
              <a:off x="1463" y="894"/>
              <a:ext cx="355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>
                  <a:effectLst/>
                  <a:ea typeface="长城楷体" charset="0"/>
                  <a:cs typeface="长城楷体" charset="0"/>
                </a:rPr>
                <a:t>R</a:t>
              </a:r>
              <a:r>
                <a:rPr lang="en-US" altLang="zh-CN" b="1" baseline="-25000">
                  <a:effectLst/>
                  <a:ea typeface="长城楷体" charset="0"/>
                  <a:cs typeface="长城楷体" charset="0"/>
                </a:rPr>
                <a:t>C</a:t>
              </a:r>
              <a:endParaRPr lang="en-US" altLang="zh-CN">
                <a:effectLst/>
                <a:ea typeface="长城楷体" charset="0"/>
                <a:cs typeface="长城楷体" charset="0"/>
              </a:endParaRPr>
            </a:p>
          </p:txBody>
        </p:sp>
        <p:sp>
          <p:nvSpPr>
            <p:cNvPr id="48185" name="Text Box 35"/>
            <p:cNvSpPr txBox="1">
              <a:spLocks noChangeArrowheads="1"/>
            </p:cNvSpPr>
            <p:nvPr/>
          </p:nvSpPr>
          <p:spPr bwMode="auto">
            <a:xfrm>
              <a:off x="738" y="1173"/>
              <a:ext cx="339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>
                  <a:effectLst/>
                  <a:ea typeface="长城楷体" charset="0"/>
                  <a:cs typeface="长城楷体" charset="0"/>
                </a:rPr>
                <a:t>C</a:t>
              </a:r>
              <a:r>
                <a:rPr lang="en-US" altLang="zh-CN" sz="2800" b="1" baseline="-25000">
                  <a:effectLst/>
                  <a:ea typeface="长城楷体" charset="0"/>
                  <a:cs typeface="长城楷体" charset="0"/>
                </a:rPr>
                <a:t>1</a:t>
              </a:r>
              <a:endParaRPr lang="en-US" altLang="zh-CN" sz="2800">
                <a:effectLst/>
                <a:ea typeface="长城楷体" charset="0"/>
                <a:cs typeface="长城楷体" charset="0"/>
              </a:endParaRPr>
            </a:p>
          </p:txBody>
        </p:sp>
        <p:sp>
          <p:nvSpPr>
            <p:cNvPr id="48186" name="Text Box 36"/>
            <p:cNvSpPr txBox="1">
              <a:spLocks noChangeArrowheads="1"/>
            </p:cNvSpPr>
            <p:nvPr/>
          </p:nvSpPr>
          <p:spPr bwMode="auto">
            <a:xfrm>
              <a:off x="2188" y="950"/>
              <a:ext cx="339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>
                  <a:effectLst/>
                  <a:ea typeface="长城楷体" charset="0"/>
                  <a:cs typeface="长城楷体" charset="0"/>
                </a:rPr>
                <a:t>C</a:t>
              </a:r>
              <a:r>
                <a:rPr lang="en-US" altLang="zh-CN" sz="2800" b="1" baseline="-25000">
                  <a:effectLst/>
                  <a:ea typeface="长城楷体" charset="0"/>
                  <a:cs typeface="长城楷体" charset="0"/>
                </a:rPr>
                <a:t>2</a:t>
              </a:r>
              <a:endParaRPr lang="en-US" altLang="zh-CN" sz="2800">
                <a:effectLst/>
                <a:ea typeface="长城楷体" charset="0"/>
                <a:cs typeface="长城楷体" charset="0"/>
              </a:endParaRPr>
            </a:p>
          </p:txBody>
        </p:sp>
        <p:grpSp>
          <p:nvGrpSpPr>
            <p:cNvPr id="48187" name="Group 37"/>
            <p:cNvGrpSpPr/>
            <p:nvPr/>
          </p:nvGrpSpPr>
          <p:grpSpPr bwMode="auto">
            <a:xfrm>
              <a:off x="1788" y="2718"/>
              <a:ext cx="146" cy="162"/>
              <a:chOff x="2898" y="3684"/>
              <a:chExt cx="204" cy="204"/>
            </a:xfrm>
          </p:grpSpPr>
          <p:sp>
            <p:nvSpPr>
              <p:cNvPr id="246822" name="Line 38"/>
              <p:cNvSpPr>
                <a:spLocks noChangeShapeType="1"/>
              </p:cNvSpPr>
              <p:nvPr/>
            </p:nvSpPr>
            <p:spPr bwMode="auto">
              <a:xfrm>
                <a:off x="3000" y="3684"/>
                <a:ext cx="0" cy="20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46823" name="Line 39"/>
              <p:cNvSpPr>
                <a:spLocks noChangeShapeType="1"/>
              </p:cNvSpPr>
              <p:nvPr/>
            </p:nvSpPr>
            <p:spPr bwMode="auto">
              <a:xfrm>
                <a:off x="2898" y="3875"/>
                <a:ext cx="204" cy="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46824" name="Oval 40"/>
            <p:cNvSpPr>
              <a:spLocks noChangeArrowheads="1"/>
            </p:cNvSpPr>
            <p:nvPr/>
          </p:nvSpPr>
          <p:spPr bwMode="auto">
            <a:xfrm>
              <a:off x="1844" y="2689"/>
              <a:ext cx="33" cy="3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6825" name="Rectangle 41"/>
            <p:cNvSpPr>
              <a:spLocks noChangeArrowheads="1"/>
            </p:cNvSpPr>
            <p:nvPr/>
          </p:nvSpPr>
          <p:spPr bwMode="auto">
            <a:xfrm>
              <a:off x="1188" y="1991"/>
              <a:ext cx="95" cy="325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90" name="Text Box 42"/>
            <p:cNvSpPr txBox="1">
              <a:spLocks noChangeArrowheads="1"/>
            </p:cNvSpPr>
            <p:nvPr/>
          </p:nvSpPr>
          <p:spPr bwMode="auto">
            <a:xfrm>
              <a:off x="815" y="1950"/>
              <a:ext cx="412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>
                  <a:effectLst/>
                  <a:ea typeface="长城楷体" charset="0"/>
                  <a:cs typeface="长城楷体" charset="0"/>
                </a:rPr>
                <a:t>R</a:t>
              </a:r>
              <a:r>
                <a:rPr lang="en-US" altLang="zh-CN" b="1" baseline="-25000">
                  <a:effectLst/>
                  <a:ea typeface="长城楷体" charset="0"/>
                  <a:cs typeface="长城楷体" charset="0"/>
                </a:rPr>
                <a:t>B2</a:t>
              </a:r>
              <a:endParaRPr lang="en-US" altLang="zh-CN">
                <a:effectLst/>
                <a:ea typeface="长城楷体" charset="0"/>
                <a:cs typeface="长城楷体" charset="0"/>
              </a:endParaRPr>
            </a:p>
          </p:txBody>
        </p:sp>
        <p:sp>
          <p:nvSpPr>
            <p:cNvPr id="246827" name="Rectangle 43"/>
            <p:cNvSpPr>
              <a:spLocks noChangeArrowheads="1"/>
            </p:cNvSpPr>
            <p:nvPr/>
          </p:nvSpPr>
          <p:spPr bwMode="auto">
            <a:xfrm>
              <a:off x="1814" y="2142"/>
              <a:ext cx="94" cy="325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6828" name="Line 44"/>
            <p:cNvSpPr>
              <a:spLocks noChangeShapeType="1"/>
            </p:cNvSpPr>
            <p:nvPr/>
          </p:nvSpPr>
          <p:spPr bwMode="auto">
            <a:xfrm flipH="1">
              <a:off x="2658" y="1391"/>
              <a:ext cx="0" cy="50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6829" name="Rectangle 45"/>
            <p:cNvSpPr>
              <a:spLocks noChangeArrowheads="1"/>
            </p:cNvSpPr>
            <p:nvPr/>
          </p:nvSpPr>
          <p:spPr bwMode="auto">
            <a:xfrm>
              <a:off x="2611" y="1893"/>
              <a:ext cx="93" cy="32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6830" name="Line 46"/>
            <p:cNvSpPr>
              <a:spLocks noChangeShapeType="1"/>
            </p:cNvSpPr>
            <p:nvPr/>
          </p:nvSpPr>
          <p:spPr bwMode="auto">
            <a:xfrm>
              <a:off x="1861" y="1909"/>
              <a:ext cx="26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48195" name="Group 47"/>
            <p:cNvGrpSpPr/>
            <p:nvPr/>
          </p:nvGrpSpPr>
          <p:grpSpPr bwMode="auto">
            <a:xfrm>
              <a:off x="2033" y="2275"/>
              <a:ext cx="196" cy="76"/>
              <a:chOff x="2460" y="2076"/>
              <a:chExt cx="276" cy="96"/>
            </a:xfrm>
          </p:grpSpPr>
          <p:sp>
            <p:nvSpPr>
              <p:cNvPr id="246832" name="Line 48"/>
              <p:cNvSpPr>
                <a:spLocks noChangeShapeType="1"/>
              </p:cNvSpPr>
              <p:nvPr/>
            </p:nvSpPr>
            <p:spPr bwMode="auto">
              <a:xfrm>
                <a:off x="2460" y="2076"/>
                <a:ext cx="276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46833" name="Line 49"/>
              <p:cNvSpPr>
                <a:spLocks noChangeShapeType="1"/>
              </p:cNvSpPr>
              <p:nvPr/>
            </p:nvSpPr>
            <p:spPr bwMode="auto">
              <a:xfrm>
                <a:off x="2460" y="2172"/>
                <a:ext cx="276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46834" name="Line 50"/>
            <p:cNvSpPr>
              <a:spLocks noChangeShapeType="1"/>
            </p:cNvSpPr>
            <p:nvPr/>
          </p:nvSpPr>
          <p:spPr bwMode="auto">
            <a:xfrm>
              <a:off x="2127" y="1899"/>
              <a:ext cx="0" cy="3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6835" name="Line 51"/>
            <p:cNvSpPr>
              <a:spLocks noChangeShapeType="1"/>
            </p:cNvSpPr>
            <p:nvPr/>
          </p:nvSpPr>
          <p:spPr bwMode="auto">
            <a:xfrm>
              <a:off x="2127" y="2345"/>
              <a:ext cx="0" cy="37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98" name="Text Box 52"/>
            <p:cNvSpPr txBox="1">
              <a:spLocks noChangeArrowheads="1"/>
            </p:cNvSpPr>
            <p:nvPr/>
          </p:nvSpPr>
          <p:spPr bwMode="auto">
            <a:xfrm>
              <a:off x="2187" y="2142"/>
              <a:ext cx="385" cy="327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>
                  <a:effectLst/>
                  <a:ea typeface="长城楷体" charset="0"/>
                  <a:cs typeface="长城楷体" charset="0"/>
                </a:rPr>
                <a:t>C</a:t>
              </a:r>
              <a:r>
                <a:rPr lang="en-US" altLang="zh-CN" b="1" baseline="-25000">
                  <a:effectLst/>
                  <a:ea typeface="长城楷体" charset="0"/>
                  <a:cs typeface="长城楷体" charset="0"/>
                </a:rPr>
                <a:t>E</a:t>
              </a:r>
              <a:endParaRPr lang="en-US" altLang="zh-CN" b="1">
                <a:effectLst/>
                <a:ea typeface="长城楷体" charset="0"/>
                <a:cs typeface="长城楷体" charset="0"/>
              </a:endParaRPr>
            </a:p>
          </p:txBody>
        </p:sp>
        <p:sp>
          <p:nvSpPr>
            <p:cNvPr id="48199" name="Text Box 53"/>
            <p:cNvSpPr txBox="1">
              <a:spLocks noChangeArrowheads="1"/>
            </p:cNvSpPr>
            <p:nvPr/>
          </p:nvSpPr>
          <p:spPr bwMode="auto">
            <a:xfrm>
              <a:off x="1486" y="2046"/>
              <a:ext cx="348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>
                  <a:effectLst/>
                  <a:ea typeface="长城楷体" charset="0"/>
                  <a:cs typeface="长城楷体" charset="0"/>
                </a:rPr>
                <a:t>R</a:t>
              </a:r>
              <a:r>
                <a:rPr lang="en-US" altLang="zh-CN" b="1" baseline="-25000">
                  <a:effectLst/>
                  <a:ea typeface="长城楷体" charset="0"/>
                  <a:cs typeface="长城楷体" charset="0"/>
                </a:rPr>
                <a:t>E</a:t>
              </a:r>
              <a:endParaRPr lang="en-US" altLang="zh-CN" b="1">
                <a:effectLst/>
                <a:ea typeface="长城楷体" charset="0"/>
                <a:cs typeface="长城楷体" charset="0"/>
              </a:endParaRPr>
            </a:p>
          </p:txBody>
        </p:sp>
        <p:sp>
          <p:nvSpPr>
            <p:cNvPr id="48200" name="Text Box 54"/>
            <p:cNvSpPr txBox="1">
              <a:spLocks noChangeArrowheads="1"/>
            </p:cNvSpPr>
            <p:nvPr/>
          </p:nvSpPr>
          <p:spPr bwMode="auto">
            <a:xfrm>
              <a:off x="2276" y="1843"/>
              <a:ext cx="364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 dirty="0">
                  <a:effectLst/>
                  <a:ea typeface="长城楷体" charset="0"/>
                  <a:cs typeface="长城楷体" charset="0"/>
                </a:rPr>
                <a:t>R</a:t>
              </a:r>
              <a:r>
                <a:rPr lang="en-US" altLang="zh-CN" sz="2800" b="1" baseline="-25000" dirty="0">
                  <a:effectLst/>
                  <a:ea typeface="长城楷体" charset="0"/>
                  <a:cs typeface="长城楷体" charset="0"/>
                </a:rPr>
                <a:t>L</a:t>
              </a:r>
              <a:endParaRPr lang="en-US" altLang="zh-CN" sz="2800" dirty="0">
                <a:effectLst/>
                <a:ea typeface="长城楷体" charset="0"/>
                <a:cs typeface="长城楷体" charset="0"/>
              </a:endParaRPr>
            </a:p>
          </p:txBody>
        </p:sp>
        <p:sp>
          <p:nvSpPr>
            <p:cNvPr id="246839" name="Line 55"/>
            <p:cNvSpPr>
              <a:spLocks noChangeShapeType="1"/>
            </p:cNvSpPr>
            <p:nvPr/>
          </p:nvSpPr>
          <p:spPr bwMode="auto">
            <a:xfrm>
              <a:off x="1352" y="748"/>
              <a:ext cx="0" cy="281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sm" len="med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202" name="Text Box 56"/>
            <p:cNvSpPr txBox="1">
              <a:spLocks noChangeArrowheads="1"/>
            </p:cNvSpPr>
            <p:nvPr/>
          </p:nvSpPr>
          <p:spPr bwMode="auto">
            <a:xfrm>
              <a:off x="1352" y="686"/>
              <a:ext cx="317" cy="327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 dirty="0">
                  <a:solidFill>
                    <a:srgbClr val="000099"/>
                  </a:solidFill>
                  <a:effectLst/>
                  <a:ea typeface="楷体_GB2312" charset="0"/>
                  <a:cs typeface="楷体_GB2312" charset="0"/>
                </a:rPr>
                <a:t>I</a:t>
              </a:r>
              <a:r>
                <a:rPr lang="en-US" altLang="zh-CN" sz="2800" b="1" baseline="-25000" dirty="0">
                  <a:solidFill>
                    <a:srgbClr val="000099"/>
                  </a:solidFill>
                  <a:effectLst/>
                  <a:ea typeface="楷体_GB2312" charset="0"/>
                  <a:cs typeface="楷体_GB2312" charset="0"/>
                </a:rPr>
                <a:t>1</a:t>
              </a:r>
              <a:endParaRPr lang="en-US" altLang="zh-CN" sz="2800" b="1" dirty="0">
                <a:solidFill>
                  <a:srgbClr val="000099"/>
                </a:solidFill>
                <a:effectLst/>
                <a:ea typeface="楷体_GB2312" charset="0"/>
                <a:cs typeface="楷体_GB2312" charset="0"/>
              </a:endParaRPr>
            </a:p>
          </p:txBody>
        </p:sp>
        <p:sp>
          <p:nvSpPr>
            <p:cNvPr id="246841" name="Line 57"/>
            <p:cNvSpPr>
              <a:spLocks noChangeShapeType="1"/>
            </p:cNvSpPr>
            <p:nvPr/>
          </p:nvSpPr>
          <p:spPr bwMode="auto">
            <a:xfrm>
              <a:off x="1352" y="1699"/>
              <a:ext cx="0" cy="281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sm" len="med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204" name="Text Box 58"/>
            <p:cNvSpPr txBox="1">
              <a:spLocks noChangeArrowheads="1"/>
            </p:cNvSpPr>
            <p:nvPr/>
          </p:nvSpPr>
          <p:spPr bwMode="auto">
            <a:xfrm>
              <a:off x="1352" y="1694"/>
              <a:ext cx="317" cy="327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000099"/>
                  </a:solidFill>
                  <a:effectLst/>
                  <a:ea typeface="楷体_GB2312" charset="0"/>
                  <a:cs typeface="楷体_GB2312" charset="0"/>
                </a:rPr>
                <a:t>I</a:t>
              </a:r>
              <a:r>
                <a:rPr lang="en-US" altLang="zh-CN" sz="2800" b="1" baseline="-25000">
                  <a:solidFill>
                    <a:srgbClr val="000099"/>
                  </a:solidFill>
                  <a:effectLst/>
                  <a:ea typeface="楷体_GB2312" charset="0"/>
                  <a:cs typeface="楷体_GB2312" charset="0"/>
                </a:rPr>
                <a:t>2</a:t>
              </a:r>
              <a:endParaRPr lang="en-US" altLang="zh-CN" sz="2800" b="1">
                <a:solidFill>
                  <a:srgbClr val="000099"/>
                </a:solidFill>
                <a:effectLst/>
                <a:ea typeface="楷体_GB2312" charset="0"/>
                <a:cs typeface="楷体_GB2312" charset="0"/>
              </a:endParaRPr>
            </a:p>
          </p:txBody>
        </p:sp>
        <p:sp>
          <p:nvSpPr>
            <p:cNvPr id="246843" name="Line 59"/>
            <p:cNvSpPr>
              <a:spLocks noChangeShapeType="1"/>
            </p:cNvSpPr>
            <p:nvPr/>
          </p:nvSpPr>
          <p:spPr bwMode="auto">
            <a:xfrm>
              <a:off x="1524" y="1578"/>
              <a:ext cx="204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sm" len="med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206" name="Text Box 60"/>
            <p:cNvSpPr txBox="1">
              <a:spLocks noChangeArrowheads="1"/>
            </p:cNvSpPr>
            <p:nvPr/>
          </p:nvSpPr>
          <p:spPr bwMode="auto">
            <a:xfrm>
              <a:off x="1465" y="1230"/>
              <a:ext cx="311" cy="327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000099"/>
                  </a:solidFill>
                  <a:effectLst/>
                  <a:ea typeface="楷体_GB2312" charset="0"/>
                  <a:cs typeface="楷体_GB2312" charset="0"/>
                </a:rPr>
                <a:t>I</a:t>
              </a:r>
              <a:r>
                <a:rPr lang="en-US" altLang="zh-CN" sz="2800" b="1" baseline="-25000">
                  <a:solidFill>
                    <a:srgbClr val="000099"/>
                  </a:solidFill>
                  <a:effectLst/>
                  <a:ea typeface="楷体_GB2312" charset="0"/>
                  <a:cs typeface="楷体_GB2312" charset="0"/>
                </a:rPr>
                <a:t>B</a:t>
              </a:r>
              <a:endParaRPr lang="en-US" altLang="zh-CN" sz="2800" b="1">
                <a:solidFill>
                  <a:srgbClr val="000099"/>
                </a:solidFill>
                <a:effectLst/>
                <a:ea typeface="楷体_GB2312" charset="0"/>
                <a:cs typeface="楷体_GB2312" charset="0"/>
              </a:endParaRPr>
            </a:p>
          </p:txBody>
        </p:sp>
        <p:sp>
          <p:nvSpPr>
            <p:cNvPr id="48207" name="Rectangle 61"/>
            <p:cNvSpPr>
              <a:spLocks noChangeArrowheads="1"/>
            </p:cNvSpPr>
            <p:nvPr/>
          </p:nvSpPr>
          <p:spPr bwMode="auto">
            <a:xfrm>
              <a:off x="926" y="1372"/>
              <a:ext cx="242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effectLst/>
                  <a:latin typeface="Times New Roman" panose="02020603050405020304" charset="0"/>
                  <a:ea typeface="长城楷体" charset="0"/>
                  <a:cs typeface="长城楷体" charset="0"/>
                </a:rPr>
                <a:t>+</a:t>
              </a:r>
            </a:p>
          </p:txBody>
        </p:sp>
        <p:sp>
          <p:nvSpPr>
            <p:cNvPr id="48208" name="Rectangle 62"/>
            <p:cNvSpPr>
              <a:spLocks noChangeArrowheads="1"/>
            </p:cNvSpPr>
            <p:nvPr/>
          </p:nvSpPr>
          <p:spPr bwMode="auto">
            <a:xfrm>
              <a:off x="2094" y="1135"/>
              <a:ext cx="242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effectLst/>
                  <a:latin typeface="Times New Roman" panose="02020603050405020304" charset="0"/>
                  <a:ea typeface="长城楷体" charset="0"/>
                  <a:cs typeface="长城楷体" charset="0"/>
                </a:rPr>
                <a:t>+</a:t>
              </a:r>
            </a:p>
          </p:txBody>
        </p:sp>
        <p:sp>
          <p:nvSpPr>
            <p:cNvPr id="48209" name="Rectangle 63"/>
            <p:cNvSpPr>
              <a:spLocks noChangeArrowheads="1"/>
            </p:cNvSpPr>
            <p:nvPr/>
          </p:nvSpPr>
          <p:spPr bwMode="auto">
            <a:xfrm>
              <a:off x="2090" y="1894"/>
              <a:ext cx="242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FF0000"/>
                  </a:solidFill>
                  <a:effectLst/>
                  <a:latin typeface="Times New Roman" panose="02020603050405020304" charset="0"/>
                  <a:ea typeface="长城楷体" charset="0"/>
                  <a:cs typeface="长城楷体" charset="0"/>
                </a:rPr>
                <a:t>+</a:t>
              </a:r>
            </a:p>
          </p:txBody>
        </p:sp>
        <p:sp>
          <p:nvSpPr>
            <p:cNvPr id="48210" name="Text Box 64"/>
            <p:cNvSpPr txBox="1">
              <a:spLocks noChangeArrowheads="1"/>
            </p:cNvSpPr>
            <p:nvPr/>
          </p:nvSpPr>
          <p:spPr bwMode="auto">
            <a:xfrm>
              <a:off x="2580" y="499"/>
              <a:ext cx="588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effectLst/>
                  <a:ea typeface="长城楷体" charset="0"/>
                  <a:cs typeface="长城楷体" charset="0"/>
                </a:rPr>
                <a:t>+</a:t>
              </a:r>
              <a:r>
                <a:rPr lang="en-US" altLang="zh-CN" sz="2800" b="1" i="1">
                  <a:solidFill>
                    <a:srgbClr val="000099"/>
                  </a:solidFill>
                  <a:effectLst/>
                  <a:ea typeface="长城楷体" charset="0"/>
                  <a:cs typeface="长城楷体" charset="0"/>
                </a:rPr>
                <a:t>U</a:t>
              </a:r>
              <a:r>
                <a:rPr lang="en-US" altLang="zh-CN" b="1" baseline="-25000">
                  <a:solidFill>
                    <a:srgbClr val="000099"/>
                  </a:solidFill>
                  <a:effectLst/>
                  <a:ea typeface="长城楷体" charset="0"/>
                  <a:cs typeface="长城楷体" charset="0"/>
                </a:rPr>
                <a:t>CC</a:t>
              </a:r>
              <a:endParaRPr lang="en-US" altLang="zh-CN">
                <a:solidFill>
                  <a:srgbClr val="000099"/>
                </a:solidFill>
                <a:effectLst/>
                <a:ea typeface="长城楷体" charset="0"/>
                <a:cs typeface="长城楷体" charset="0"/>
              </a:endParaRPr>
            </a:p>
          </p:txBody>
        </p:sp>
        <p:sp>
          <p:nvSpPr>
            <p:cNvPr id="48211" name="Text Box 65"/>
            <p:cNvSpPr txBox="1">
              <a:spLocks noChangeArrowheads="1"/>
            </p:cNvSpPr>
            <p:nvPr/>
          </p:nvSpPr>
          <p:spPr bwMode="auto">
            <a:xfrm>
              <a:off x="576" y="1995"/>
              <a:ext cx="290" cy="327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000099"/>
                  </a:solidFill>
                  <a:effectLst/>
                  <a:ea typeface="长城楷体" charset="0"/>
                  <a:cs typeface="长城楷体" charset="0"/>
                </a:rPr>
                <a:t>u</a:t>
              </a:r>
              <a:r>
                <a:rPr lang="en-US" altLang="zh-CN" sz="2800" b="1" baseline="-25000">
                  <a:solidFill>
                    <a:srgbClr val="000099"/>
                  </a:solidFill>
                  <a:effectLst/>
                  <a:ea typeface="长城楷体" charset="0"/>
                  <a:cs typeface="长城楷体" charset="0"/>
                </a:rPr>
                <a:t>i</a:t>
              </a:r>
              <a:endParaRPr lang="en-US" altLang="zh-CN" sz="2800" b="1">
                <a:solidFill>
                  <a:srgbClr val="000099"/>
                </a:solidFill>
                <a:effectLst/>
                <a:ea typeface="长城楷体" charset="0"/>
                <a:cs typeface="长城楷体" charset="0"/>
              </a:endParaRPr>
            </a:p>
          </p:txBody>
        </p:sp>
        <p:sp>
          <p:nvSpPr>
            <p:cNvPr id="48212" name="Text Box 66"/>
            <p:cNvSpPr txBox="1">
              <a:spLocks noChangeArrowheads="1"/>
            </p:cNvSpPr>
            <p:nvPr/>
          </p:nvSpPr>
          <p:spPr bwMode="auto">
            <a:xfrm>
              <a:off x="2724" y="1854"/>
              <a:ext cx="347" cy="327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000099"/>
                  </a:solidFill>
                  <a:effectLst/>
                  <a:ea typeface="长城楷体" charset="0"/>
                  <a:cs typeface="长城楷体" charset="0"/>
                </a:rPr>
                <a:t>u</a:t>
              </a:r>
              <a:r>
                <a:rPr lang="en-US" altLang="zh-CN" sz="2800" b="1" baseline="-25000">
                  <a:solidFill>
                    <a:srgbClr val="000099"/>
                  </a:solidFill>
                  <a:effectLst/>
                  <a:ea typeface="长城楷体" charset="0"/>
                  <a:cs typeface="长城楷体" charset="0"/>
                </a:rPr>
                <a:t>o</a:t>
              </a:r>
              <a:endParaRPr lang="en-US" altLang="zh-CN" sz="2800" b="1">
                <a:solidFill>
                  <a:srgbClr val="000099"/>
                </a:solidFill>
                <a:effectLst/>
                <a:ea typeface="长城楷体" charset="0"/>
                <a:cs typeface="长城楷体" charset="0"/>
              </a:endParaRPr>
            </a:p>
          </p:txBody>
        </p:sp>
        <p:sp>
          <p:nvSpPr>
            <p:cNvPr id="48213" name="Rectangle 67" descr="新闻纸"/>
            <p:cNvSpPr>
              <a:spLocks noChangeArrowheads="1"/>
            </p:cNvSpPr>
            <p:nvPr/>
          </p:nvSpPr>
          <p:spPr bwMode="auto">
            <a:xfrm>
              <a:off x="2784" y="1509"/>
              <a:ext cx="242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effectLst/>
                  <a:latin typeface="Times New Roman" panose="02020603050405020304" charset="0"/>
                  <a:ea typeface="长城楷体" charset="0"/>
                  <a:cs typeface="长城楷体" charset="0"/>
                </a:rPr>
                <a:t>+</a:t>
              </a:r>
            </a:p>
          </p:txBody>
        </p:sp>
        <p:sp>
          <p:nvSpPr>
            <p:cNvPr id="48214" name="Rectangle 68" descr="新闻纸"/>
            <p:cNvSpPr>
              <a:spLocks noChangeArrowheads="1"/>
            </p:cNvSpPr>
            <p:nvPr/>
          </p:nvSpPr>
          <p:spPr bwMode="auto">
            <a:xfrm>
              <a:off x="624" y="1632"/>
              <a:ext cx="242" cy="327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effectLst/>
                  <a:latin typeface="Times New Roman" panose="02020603050405020304" charset="0"/>
                  <a:ea typeface="长城楷体" charset="0"/>
                  <a:cs typeface="长城楷体" charset="0"/>
                </a:rPr>
                <a:t>+</a:t>
              </a:r>
            </a:p>
          </p:txBody>
        </p:sp>
        <p:sp>
          <p:nvSpPr>
            <p:cNvPr id="48215" name="Rectangle 69" descr="新闻纸"/>
            <p:cNvSpPr>
              <a:spLocks noChangeArrowheads="1"/>
            </p:cNvSpPr>
            <p:nvPr/>
          </p:nvSpPr>
          <p:spPr bwMode="auto">
            <a:xfrm>
              <a:off x="2785" y="2254"/>
              <a:ext cx="226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effectLst/>
                  <a:latin typeface="Times New Roman" panose="02020603050405020304" charset="0"/>
                  <a:ea typeface="长城楷体" charset="0"/>
                  <a:cs typeface="长城楷体" charset="0"/>
                </a:rPr>
                <a:t>–</a:t>
              </a:r>
            </a:p>
          </p:txBody>
        </p:sp>
        <p:sp>
          <p:nvSpPr>
            <p:cNvPr id="48216" name="Rectangle 70" descr="新闻纸"/>
            <p:cNvSpPr>
              <a:spLocks noChangeArrowheads="1"/>
            </p:cNvSpPr>
            <p:nvPr/>
          </p:nvSpPr>
          <p:spPr bwMode="auto">
            <a:xfrm>
              <a:off x="624" y="2457"/>
              <a:ext cx="226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effectLst/>
                  <a:latin typeface="Times New Roman" panose="02020603050405020304" charset="0"/>
                  <a:ea typeface="长城楷体" charset="0"/>
                  <a:cs typeface="长城楷体" charset="0"/>
                </a:rPr>
                <a:t>–</a:t>
              </a:r>
            </a:p>
          </p:txBody>
        </p:sp>
        <p:sp>
          <p:nvSpPr>
            <p:cNvPr id="48217" name="Rectangle 71"/>
            <p:cNvSpPr>
              <a:spLocks noChangeArrowheads="1"/>
            </p:cNvSpPr>
            <p:nvPr/>
          </p:nvSpPr>
          <p:spPr bwMode="auto">
            <a:xfrm>
              <a:off x="1984" y="674"/>
              <a:ext cx="293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000099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I</a:t>
              </a:r>
              <a:r>
                <a:rPr lang="en-US" altLang="zh-CN" b="1" baseline="-25000">
                  <a:solidFill>
                    <a:srgbClr val="000099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C</a:t>
              </a:r>
            </a:p>
          </p:txBody>
        </p:sp>
        <p:sp>
          <p:nvSpPr>
            <p:cNvPr id="246856" name="Line 72"/>
            <p:cNvSpPr>
              <a:spLocks noChangeShapeType="1"/>
            </p:cNvSpPr>
            <p:nvPr/>
          </p:nvSpPr>
          <p:spPr bwMode="auto">
            <a:xfrm>
              <a:off x="1986" y="729"/>
              <a:ext cx="0" cy="279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sm" len="med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6857" name="Line 73"/>
            <p:cNvSpPr>
              <a:spLocks noChangeShapeType="1"/>
            </p:cNvSpPr>
            <p:nvPr/>
          </p:nvSpPr>
          <p:spPr bwMode="auto">
            <a:xfrm>
              <a:off x="2658" y="2229"/>
              <a:ext cx="0" cy="49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6858" name="Line 74"/>
            <p:cNvSpPr>
              <a:spLocks noChangeShapeType="1"/>
            </p:cNvSpPr>
            <p:nvPr/>
          </p:nvSpPr>
          <p:spPr bwMode="auto">
            <a:xfrm>
              <a:off x="1230" y="2325"/>
              <a:ext cx="0" cy="38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6859" name="Rectangle 75"/>
            <p:cNvSpPr>
              <a:spLocks noChangeArrowheads="1"/>
            </p:cNvSpPr>
            <p:nvPr/>
          </p:nvSpPr>
          <p:spPr bwMode="auto">
            <a:xfrm>
              <a:off x="480" y="1830"/>
              <a:ext cx="95" cy="325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6860" name="Oval 76"/>
            <p:cNvSpPr>
              <a:spLocks noChangeArrowheads="1"/>
            </p:cNvSpPr>
            <p:nvPr/>
          </p:nvSpPr>
          <p:spPr bwMode="auto">
            <a:xfrm>
              <a:off x="432" y="2352"/>
              <a:ext cx="192" cy="1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6861" name="Line 77"/>
            <p:cNvSpPr>
              <a:spLocks noChangeShapeType="1"/>
            </p:cNvSpPr>
            <p:nvPr/>
          </p:nvSpPr>
          <p:spPr bwMode="auto">
            <a:xfrm flipV="1">
              <a:off x="528" y="1632"/>
              <a:ext cx="0" cy="2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6862" name="Line 78"/>
            <p:cNvSpPr>
              <a:spLocks noChangeShapeType="1"/>
            </p:cNvSpPr>
            <p:nvPr/>
          </p:nvSpPr>
          <p:spPr bwMode="auto">
            <a:xfrm>
              <a:off x="528" y="2160"/>
              <a:ext cx="0" cy="55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225" name="Text Box 79"/>
            <p:cNvSpPr txBox="1">
              <a:spLocks noChangeArrowheads="1"/>
            </p:cNvSpPr>
            <p:nvPr/>
          </p:nvSpPr>
          <p:spPr bwMode="auto">
            <a:xfrm>
              <a:off x="151" y="1776"/>
              <a:ext cx="334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>
                  <a:effectLst/>
                  <a:ea typeface="长城楷体" charset="0"/>
                  <a:cs typeface="长城楷体" charset="0"/>
                </a:rPr>
                <a:t>R</a:t>
              </a:r>
              <a:r>
                <a:rPr lang="en-US" altLang="zh-CN" b="1" baseline="-25000">
                  <a:effectLst/>
                  <a:ea typeface="长城楷体" charset="0"/>
                  <a:cs typeface="长城楷体" charset="0"/>
                </a:rPr>
                <a:t>S</a:t>
              </a:r>
              <a:endParaRPr lang="en-US" altLang="zh-CN">
                <a:effectLst/>
                <a:ea typeface="长城楷体" charset="0"/>
                <a:cs typeface="长城楷体" charset="0"/>
              </a:endParaRPr>
            </a:p>
          </p:txBody>
        </p:sp>
        <p:sp>
          <p:nvSpPr>
            <p:cNvPr id="48226" name="Text Box 80"/>
            <p:cNvSpPr txBox="1">
              <a:spLocks noChangeArrowheads="1"/>
            </p:cNvSpPr>
            <p:nvPr/>
          </p:nvSpPr>
          <p:spPr bwMode="auto">
            <a:xfrm>
              <a:off x="96" y="2256"/>
              <a:ext cx="400" cy="327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000099"/>
                  </a:solidFill>
                  <a:effectLst/>
                  <a:ea typeface="长城楷体" charset="0"/>
                  <a:cs typeface="长城楷体" charset="0"/>
                </a:rPr>
                <a:t>e</a:t>
              </a:r>
              <a:r>
                <a:rPr lang="en-US" altLang="zh-CN" sz="2800" b="1" baseline="-25000">
                  <a:solidFill>
                    <a:srgbClr val="000099"/>
                  </a:solidFill>
                  <a:effectLst/>
                  <a:ea typeface="长城楷体" charset="0"/>
                  <a:cs typeface="长城楷体" charset="0"/>
                </a:rPr>
                <a:t>S</a:t>
              </a:r>
              <a:endParaRPr lang="en-US" altLang="zh-CN" sz="2800" b="1">
                <a:solidFill>
                  <a:srgbClr val="000099"/>
                </a:solidFill>
                <a:effectLst/>
                <a:ea typeface="长城楷体" charset="0"/>
                <a:cs typeface="长城楷体" charset="0"/>
              </a:endParaRPr>
            </a:p>
          </p:txBody>
        </p:sp>
        <p:sp>
          <p:nvSpPr>
            <p:cNvPr id="48227" name="Rectangle 81" descr="新闻纸"/>
            <p:cNvSpPr>
              <a:spLocks noChangeArrowheads="1"/>
            </p:cNvSpPr>
            <p:nvPr/>
          </p:nvSpPr>
          <p:spPr bwMode="auto">
            <a:xfrm>
              <a:off x="286" y="2121"/>
              <a:ext cx="242" cy="327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effectLst/>
                  <a:latin typeface="Times New Roman" panose="02020603050405020304" charset="0"/>
                  <a:ea typeface="长城楷体" charset="0"/>
                  <a:cs typeface="长城楷体" charset="0"/>
                </a:rPr>
                <a:t>+</a:t>
              </a:r>
            </a:p>
          </p:txBody>
        </p:sp>
        <p:sp>
          <p:nvSpPr>
            <p:cNvPr id="48228" name="Rectangle 82" descr="新闻纸"/>
            <p:cNvSpPr>
              <a:spLocks noChangeArrowheads="1"/>
            </p:cNvSpPr>
            <p:nvPr/>
          </p:nvSpPr>
          <p:spPr bwMode="auto">
            <a:xfrm>
              <a:off x="279" y="2448"/>
              <a:ext cx="226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effectLst/>
                  <a:latin typeface="Times New Roman" panose="02020603050405020304" charset="0"/>
                  <a:ea typeface="长城楷体" charset="0"/>
                  <a:cs typeface="长城楷体" charset="0"/>
                </a:rPr>
                <a:t>–</a:t>
              </a:r>
            </a:p>
          </p:txBody>
        </p:sp>
        <p:sp>
          <p:nvSpPr>
            <p:cNvPr id="246867" name="Oval 83"/>
            <p:cNvSpPr>
              <a:spLocks noChangeArrowheads="1"/>
            </p:cNvSpPr>
            <p:nvPr/>
          </p:nvSpPr>
          <p:spPr bwMode="auto">
            <a:xfrm>
              <a:off x="1204" y="1615"/>
              <a:ext cx="50" cy="5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4513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4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5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520" grpId="0" animBg="1" autoUpdateAnimBg="0"/>
      <p:bldP spid="104528" grpId="0" animBg="1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02" name="Group 2"/>
          <p:cNvGrpSpPr/>
          <p:nvPr/>
        </p:nvGrpSpPr>
        <p:grpSpPr bwMode="auto">
          <a:xfrm>
            <a:off x="107950" y="1588"/>
            <a:ext cx="4724400" cy="3652837"/>
            <a:chOff x="48" y="9"/>
            <a:chExt cx="2976" cy="2301"/>
          </a:xfrm>
        </p:grpSpPr>
        <p:sp>
          <p:nvSpPr>
            <p:cNvPr id="105475" name="Line 3"/>
            <p:cNvSpPr>
              <a:spLocks noChangeShapeType="1"/>
            </p:cNvSpPr>
            <p:nvPr/>
          </p:nvSpPr>
          <p:spPr bwMode="auto">
            <a:xfrm flipH="1">
              <a:off x="1182" y="1161"/>
              <a:ext cx="0" cy="3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287" name="Text Box 4"/>
            <p:cNvSpPr txBox="1">
              <a:spLocks noChangeArrowheads="1"/>
            </p:cNvSpPr>
            <p:nvPr/>
          </p:nvSpPr>
          <p:spPr bwMode="auto">
            <a:xfrm>
              <a:off x="768" y="449"/>
              <a:ext cx="412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>
                  <a:effectLst/>
                  <a:ea typeface="长城楷体" charset="0"/>
                  <a:cs typeface="长城楷体" charset="0"/>
                </a:rPr>
                <a:t>R</a:t>
              </a:r>
              <a:r>
                <a:rPr lang="en-US" altLang="zh-CN" b="1" baseline="-25000">
                  <a:effectLst/>
                  <a:ea typeface="长城楷体" charset="0"/>
                  <a:cs typeface="长城楷体" charset="0"/>
                </a:rPr>
                <a:t>B1</a:t>
              </a:r>
              <a:endParaRPr lang="en-US" altLang="zh-CN">
                <a:effectLst/>
                <a:ea typeface="长城楷体" charset="0"/>
                <a:cs typeface="长城楷体" charset="0"/>
              </a:endParaRPr>
            </a:p>
          </p:txBody>
        </p:sp>
        <p:sp>
          <p:nvSpPr>
            <p:cNvPr id="105477" name="Line 5"/>
            <p:cNvSpPr>
              <a:spLocks noChangeShapeType="1"/>
            </p:cNvSpPr>
            <p:nvPr/>
          </p:nvSpPr>
          <p:spPr bwMode="auto">
            <a:xfrm>
              <a:off x="1184" y="828"/>
              <a:ext cx="0" cy="37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478" name="Line 6"/>
            <p:cNvSpPr>
              <a:spLocks noChangeShapeType="1"/>
            </p:cNvSpPr>
            <p:nvPr/>
          </p:nvSpPr>
          <p:spPr bwMode="auto">
            <a:xfrm flipH="1" flipV="1">
              <a:off x="1188" y="317"/>
              <a:ext cx="0" cy="2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479" name="Rectangle 7"/>
            <p:cNvSpPr>
              <a:spLocks noChangeArrowheads="1"/>
            </p:cNvSpPr>
            <p:nvPr/>
          </p:nvSpPr>
          <p:spPr bwMode="auto">
            <a:xfrm>
              <a:off x="1140" y="538"/>
              <a:ext cx="95" cy="29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480" name="Line 8"/>
            <p:cNvSpPr>
              <a:spLocks noChangeShapeType="1"/>
            </p:cNvSpPr>
            <p:nvPr/>
          </p:nvSpPr>
          <p:spPr bwMode="auto">
            <a:xfrm>
              <a:off x="1188" y="326"/>
              <a:ext cx="129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481" name="Line 9"/>
            <p:cNvSpPr>
              <a:spLocks noChangeShapeType="1"/>
            </p:cNvSpPr>
            <p:nvPr/>
          </p:nvSpPr>
          <p:spPr bwMode="auto">
            <a:xfrm flipV="1">
              <a:off x="1809" y="321"/>
              <a:ext cx="0" cy="21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482" name="Line 10"/>
            <p:cNvSpPr>
              <a:spLocks noChangeShapeType="1"/>
            </p:cNvSpPr>
            <p:nvPr/>
          </p:nvSpPr>
          <p:spPr bwMode="auto">
            <a:xfrm>
              <a:off x="1680" y="1077"/>
              <a:ext cx="0" cy="25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483" name="Line 11"/>
            <p:cNvSpPr>
              <a:spLocks noChangeShapeType="1"/>
            </p:cNvSpPr>
            <p:nvPr/>
          </p:nvSpPr>
          <p:spPr bwMode="auto">
            <a:xfrm>
              <a:off x="1680" y="1259"/>
              <a:ext cx="141" cy="13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sm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484" name="Line 12"/>
            <p:cNvSpPr>
              <a:spLocks noChangeShapeType="1"/>
            </p:cNvSpPr>
            <p:nvPr/>
          </p:nvSpPr>
          <p:spPr bwMode="auto">
            <a:xfrm flipV="1">
              <a:off x="1680" y="1056"/>
              <a:ext cx="141" cy="1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485" name="Line 13"/>
            <p:cNvSpPr>
              <a:spLocks noChangeShapeType="1"/>
            </p:cNvSpPr>
            <p:nvPr/>
          </p:nvSpPr>
          <p:spPr bwMode="auto">
            <a:xfrm>
              <a:off x="1812" y="832"/>
              <a:ext cx="0" cy="25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486" name="Line 14"/>
            <p:cNvSpPr>
              <a:spLocks noChangeShapeType="1"/>
            </p:cNvSpPr>
            <p:nvPr/>
          </p:nvSpPr>
          <p:spPr bwMode="auto">
            <a:xfrm flipH="1">
              <a:off x="1813" y="1372"/>
              <a:ext cx="0" cy="2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487" name="Line 15"/>
            <p:cNvSpPr>
              <a:spLocks noChangeShapeType="1"/>
            </p:cNvSpPr>
            <p:nvPr/>
          </p:nvSpPr>
          <p:spPr bwMode="auto">
            <a:xfrm>
              <a:off x="911" y="1196"/>
              <a:ext cx="77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488" name="Line 16"/>
            <p:cNvSpPr>
              <a:spLocks noChangeShapeType="1"/>
            </p:cNvSpPr>
            <p:nvPr/>
          </p:nvSpPr>
          <p:spPr bwMode="auto">
            <a:xfrm>
              <a:off x="480" y="2157"/>
              <a:ext cx="214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489" name="Line 17"/>
            <p:cNvSpPr>
              <a:spLocks noChangeShapeType="1"/>
            </p:cNvSpPr>
            <p:nvPr/>
          </p:nvSpPr>
          <p:spPr bwMode="auto">
            <a:xfrm flipH="1">
              <a:off x="1814" y="1920"/>
              <a:ext cx="0" cy="31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490" name="Rectangle 18"/>
            <p:cNvSpPr>
              <a:spLocks noChangeArrowheads="1"/>
            </p:cNvSpPr>
            <p:nvPr/>
          </p:nvSpPr>
          <p:spPr bwMode="auto">
            <a:xfrm>
              <a:off x="1766" y="542"/>
              <a:ext cx="94" cy="29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491" name="Oval 19"/>
            <p:cNvSpPr>
              <a:spLocks noChangeArrowheads="1"/>
            </p:cNvSpPr>
            <p:nvPr/>
          </p:nvSpPr>
          <p:spPr bwMode="auto">
            <a:xfrm>
              <a:off x="2494" y="288"/>
              <a:ext cx="68" cy="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51303" name="Group 20"/>
            <p:cNvGrpSpPr/>
            <p:nvPr/>
          </p:nvGrpSpPr>
          <p:grpSpPr bwMode="auto">
            <a:xfrm>
              <a:off x="848" y="1086"/>
              <a:ext cx="68" cy="235"/>
              <a:chOff x="3454" y="2018"/>
              <a:chExt cx="96" cy="328"/>
            </a:xfrm>
          </p:grpSpPr>
          <p:sp>
            <p:nvSpPr>
              <p:cNvPr id="105493" name="Line 21"/>
              <p:cNvSpPr>
                <a:spLocks noChangeShapeType="1"/>
              </p:cNvSpPr>
              <p:nvPr/>
            </p:nvSpPr>
            <p:spPr bwMode="auto">
              <a:xfrm>
                <a:off x="3454" y="2018"/>
                <a:ext cx="0" cy="32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5494" name="Line 22"/>
              <p:cNvSpPr>
                <a:spLocks noChangeShapeType="1"/>
              </p:cNvSpPr>
              <p:nvPr/>
            </p:nvSpPr>
            <p:spPr bwMode="auto">
              <a:xfrm>
                <a:off x="3550" y="2018"/>
                <a:ext cx="0" cy="32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05495" name="Line 23"/>
            <p:cNvSpPr>
              <a:spLocks noChangeShapeType="1"/>
            </p:cNvSpPr>
            <p:nvPr/>
          </p:nvSpPr>
          <p:spPr bwMode="auto">
            <a:xfrm>
              <a:off x="480" y="1196"/>
              <a:ext cx="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51305" name="Group 24"/>
            <p:cNvGrpSpPr/>
            <p:nvPr/>
          </p:nvGrpSpPr>
          <p:grpSpPr bwMode="auto">
            <a:xfrm flipH="1">
              <a:off x="2263" y="870"/>
              <a:ext cx="69" cy="235"/>
              <a:chOff x="3454" y="2018"/>
              <a:chExt cx="96" cy="328"/>
            </a:xfrm>
          </p:grpSpPr>
          <p:sp>
            <p:nvSpPr>
              <p:cNvPr id="105497" name="Line 25"/>
              <p:cNvSpPr>
                <a:spLocks noChangeShapeType="1"/>
              </p:cNvSpPr>
              <p:nvPr/>
            </p:nvSpPr>
            <p:spPr bwMode="auto">
              <a:xfrm>
                <a:off x="3454" y="2018"/>
                <a:ext cx="0" cy="32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5498" name="Line 26"/>
              <p:cNvSpPr>
                <a:spLocks noChangeShapeType="1"/>
              </p:cNvSpPr>
              <p:nvPr/>
            </p:nvSpPr>
            <p:spPr bwMode="auto">
              <a:xfrm>
                <a:off x="3550" y="2018"/>
                <a:ext cx="0" cy="32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05499" name="Line 27"/>
            <p:cNvSpPr>
              <a:spLocks noChangeShapeType="1"/>
            </p:cNvSpPr>
            <p:nvPr/>
          </p:nvSpPr>
          <p:spPr bwMode="auto">
            <a:xfrm flipH="1" flipV="1">
              <a:off x="2328" y="975"/>
              <a:ext cx="295" cy="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500" name="Line 28"/>
            <p:cNvSpPr>
              <a:spLocks noChangeShapeType="1"/>
            </p:cNvSpPr>
            <p:nvPr/>
          </p:nvSpPr>
          <p:spPr bwMode="auto">
            <a:xfrm>
              <a:off x="1809" y="981"/>
              <a:ext cx="45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308" name="Text Box 29"/>
            <p:cNvSpPr txBox="1">
              <a:spLocks noChangeArrowheads="1"/>
            </p:cNvSpPr>
            <p:nvPr/>
          </p:nvSpPr>
          <p:spPr bwMode="auto">
            <a:xfrm>
              <a:off x="1421" y="441"/>
              <a:ext cx="355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>
                  <a:effectLst/>
                  <a:ea typeface="长城楷体" charset="0"/>
                  <a:cs typeface="长城楷体" charset="0"/>
                </a:rPr>
                <a:t>R</a:t>
              </a:r>
              <a:r>
                <a:rPr lang="en-US" altLang="zh-CN" b="1" baseline="-25000">
                  <a:effectLst/>
                  <a:ea typeface="长城楷体" charset="0"/>
                  <a:cs typeface="长城楷体" charset="0"/>
                </a:rPr>
                <a:t>C</a:t>
              </a:r>
              <a:endParaRPr lang="en-US" altLang="zh-CN">
                <a:effectLst/>
                <a:ea typeface="长城楷体" charset="0"/>
                <a:cs typeface="长城楷体" charset="0"/>
              </a:endParaRPr>
            </a:p>
          </p:txBody>
        </p:sp>
        <p:sp>
          <p:nvSpPr>
            <p:cNvPr id="51309" name="Text Box 30"/>
            <p:cNvSpPr txBox="1">
              <a:spLocks noChangeArrowheads="1"/>
            </p:cNvSpPr>
            <p:nvPr/>
          </p:nvSpPr>
          <p:spPr bwMode="auto">
            <a:xfrm>
              <a:off x="690" y="758"/>
              <a:ext cx="339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>
                  <a:effectLst/>
                  <a:ea typeface="长城楷体" charset="0"/>
                  <a:cs typeface="长城楷体" charset="0"/>
                </a:rPr>
                <a:t>C</a:t>
              </a:r>
              <a:r>
                <a:rPr lang="en-US" altLang="zh-CN" sz="2800" b="1" baseline="-25000">
                  <a:effectLst/>
                  <a:ea typeface="长城楷体" charset="0"/>
                  <a:cs typeface="长城楷体" charset="0"/>
                </a:rPr>
                <a:t>1</a:t>
              </a:r>
              <a:endParaRPr lang="en-US" altLang="zh-CN" sz="2800">
                <a:effectLst/>
                <a:ea typeface="长城楷体" charset="0"/>
                <a:cs typeface="长城楷体" charset="0"/>
              </a:endParaRPr>
            </a:p>
          </p:txBody>
        </p:sp>
        <p:sp>
          <p:nvSpPr>
            <p:cNvPr id="51310" name="Text Box 31"/>
            <p:cNvSpPr txBox="1">
              <a:spLocks noChangeArrowheads="1"/>
            </p:cNvSpPr>
            <p:nvPr/>
          </p:nvSpPr>
          <p:spPr bwMode="auto">
            <a:xfrm>
              <a:off x="2140" y="557"/>
              <a:ext cx="339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>
                  <a:effectLst/>
                  <a:ea typeface="长城楷体" charset="0"/>
                  <a:cs typeface="长城楷体" charset="0"/>
                </a:rPr>
                <a:t>C</a:t>
              </a:r>
              <a:r>
                <a:rPr lang="en-US" altLang="zh-CN" sz="2800" b="1" baseline="-25000">
                  <a:effectLst/>
                  <a:ea typeface="长城楷体" charset="0"/>
                  <a:cs typeface="长城楷体" charset="0"/>
                </a:rPr>
                <a:t>2</a:t>
              </a:r>
              <a:endParaRPr lang="en-US" altLang="zh-CN" sz="2800">
                <a:effectLst/>
                <a:ea typeface="长城楷体" charset="0"/>
                <a:cs typeface="长城楷体" charset="0"/>
              </a:endParaRPr>
            </a:p>
          </p:txBody>
        </p:sp>
        <p:grpSp>
          <p:nvGrpSpPr>
            <p:cNvPr id="51311" name="Group 32"/>
            <p:cNvGrpSpPr/>
            <p:nvPr/>
          </p:nvGrpSpPr>
          <p:grpSpPr bwMode="auto">
            <a:xfrm>
              <a:off x="1740" y="2164"/>
              <a:ext cx="146" cy="146"/>
              <a:chOff x="2898" y="3684"/>
              <a:chExt cx="204" cy="204"/>
            </a:xfrm>
          </p:grpSpPr>
          <p:sp>
            <p:nvSpPr>
              <p:cNvPr id="105505" name="Line 33"/>
              <p:cNvSpPr>
                <a:spLocks noChangeShapeType="1"/>
              </p:cNvSpPr>
              <p:nvPr/>
            </p:nvSpPr>
            <p:spPr bwMode="auto">
              <a:xfrm>
                <a:off x="3000" y="3684"/>
                <a:ext cx="0" cy="20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5506" name="Line 34"/>
              <p:cNvSpPr>
                <a:spLocks noChangeShapeType="1"/>
              </p:cNvSpPr>
              <p:nvPr/>
            </p:nvSpPr>
            <p:spPr bwMode="auto">
              <a:xfrm>
                <a:off x="2898" y="3875"/>
                <a:ext cx="204" cy="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05507" name="Oval 35"/>
            <p:cNvSpPr>
              <a:spLocks noChangeArrowheads="1"/>
            </p:cNvSpPr>
            <p:nvPr/>
          </p:nvSpPr>
          <p:spPr bwMode="auto">
            <a:xfrm>
              <a:off x="1796" y="2138"/>
              <a:ext cx="33" cy="3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508" name="Rectangle 36"/>
            <p:cNvSpPr>
              <a:spLocks noChangeArrowheads="1"/>
            </p:cNvSpPr>
            <p:nvPr/>
          </p:nvSpPr>
          <p:spPr bwMode="auto">
            <a:xfrm>
              <a:off x="1140" y="1510"/>
              <a:ext cx="95" cy="29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314" name="Text Box 37"/>
            <p:cNvSpPr txBox="1">
              <a:spLocks noChangeArrowheads="1"/>
            </p:cNvSpPr>
            <p:nvPr/>
          </p:nvSpPr>
          <p:spPr bwMode="auto">
            <a:xfrm>
              <a:off x="767" y="1457"/>
              <a:ext cx="412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>
                  <a:effectLst/>
                  <a:ea typeface="长城楷体" charset="0"/>
                  <a:cs typeface="长城楷体" charset="0"/>
                </a:rPr>
                <a:t>R</a:t>
              </a:r>
              <a:r>
                <a:rPr lang="en-US" altLang="zh-CN" b="1" baseline="-25000">
                  <a:effectLst/>
                  <a:ea typeface="长城楷体" charset="0"/>
                  <a:cs typeface="长城楷体" charset="0"/>
                </a:rPr>
                <a:t>B2</a:t>
              </a:r>
              <a:endParaRPr lang="en-US" altLang="zh-CN">
                <a:effectLst/>
                <a:ea typeface="长城楷体" charset="0"/>
                <a:cs typeface="长城楷体" charset="0"/>
              </a:endParaRPr>
            </a:p>
          </p:txBody>
        </p:sp>
        <p:sp>
          <p:nvSpPr>
            <p:cNvPr id="105510" name="Rectangle 38"/>
            <p:cNvSpPr>
              <a:spLocks noChangeArrowheads="1"/>
            </p:cNvSpPr>
            <p:nvPr/>
          </p:nvSpPr>
          <p:spPr bwMode="auto">
            <a:xfrm>
              <a:off x="1766" y="1632"/>
              <a:ext cx="94" cy="29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511" name="Line 39"/>
            <p:cNvSpPr>
              <a:spLocks noChangeShapeType="1"/>
            </p:cNvSpPr>
            <p:nvPr/>
          </p:nvSpPr>
          <p:spPr bwMode="auto">
            <a:xfrm flipH="1">
              <a:off x="2610" y="990"/>
              <a:ext cx="0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512" name="Rectangle 40"/>
            <p:cNvSpPr>
              <a:spLocks noChangeArrowheads="1"/>
            </p:cNvSpPr>
            <p:nvPr/>
          </p:nvSpPr>
          <p:spPr bwMode="auto">
            <a:xfrm>
              <a:off x="2563" y="1422"/>
              <a:ext cx="93" cy="2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513" name="Line 41"/>
            <p:cNvSpPr>
              <a:spLocks noChangeShapeType="1"/>
            </p:cNvSpPr>
            <p:nvPr/>
          </p:nvSpPr>
          <p:spPr bwMode="auto">
            <a:xfrm>
              <a:off x="1813" y="1436"/>
              <a:ext cx="26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51319" name="Group 42"/>
            <p:cNvGrpSpPr/>
            <p:nvPr/>
          </p:nvGrpSpPr>
          <p:grpSpPr bwMode="auto">
            <a:xfrm>
              <a:off x="1985" y="1755"/>
              <a:ext cx="196" cy="69"/>
              <a:chOff x="2460" y="2076"/>
              <a:chExt cx="276" cy="96"/>
            </a:xfrm>
          </p:grpSpPr>
          <p:sp>
            <p:nvSpPr>
              <p:cNvPr id="105515" name="Line 43"/>
              <p:cNvSpPr>
                <a:spLocks noChangeShapeType="1"/>
              </p:cNvSpPr>
              <p:nvPr/>
            </p:nvSpPr>
            <p:spPr bwMode="auto">
              <a:xfrm>
                <a:off x="2460" y="2076"/>
                <a:ext cx="276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5516" name="Line 44"/>
              <p:cNvSpPr>
                <a:spLocks noChangeShapeType="1"/>
              </p:cNvSpPr>
              <p:nvPr/>
            </p:nvSpPr>
            <p:spPr bwMode="auto">
              <a:xfrm>
                <a:off x="2460" y="2172"/>
                <a:ext cx="276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05517" name="Line 45"/>
            <p:cNvSpPr>
              <a:spLocks noChangeShapeType="1"/>
            </p:cNvSpPr>
            <p:nvPr/>
          </p:nvSpPr>
          <p:spPr bwMode="auto">
            <a:xfrm>
              <a:off x="2079" y="1427"/>
              <a:ext cx="0" cy="3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518" name="Line 46"/>
            <p:cNvSpPr>
              <a:spLocks noChangeShapeType="1"/>
            </p:cNvSpPr>
            <p:nvPr/>
          </p:nvSpPr>
          <p:spPr bwMode="auto">
            <a:xfrm>
              <a:off x="2079" y="1824"/>
              <a:ext cx="0" cy="3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322" name="Text Box 47"/>
            <p:cNvSpPr txBox="1">
              <a:spLocks noChangeArrowheads="1"/>
            </p:cNvSpPr>
            <p:nvPr/>
          </p:nvSpPr>
          <p:spPr bwMode="auto">
            <a:xfrm>
              <a:off x="2130" y="1632"/>
              <a:ext cx="385" cy="327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>
                  <a:effectLst/>
                  <a:ea typeface="长城楷体" charset="0"/>
                  <a:cs typeface="长城楷体" charset="0"/>
                </a:rPr>
                <a:t>C</a:t>
              </a:r>
              <a:r>
                <a:rPr lang="en-US" altLang="zh-CN" b="1" baseline="-25000">
                  <a:effectLst/>
                  <a:ea typeface="长城楷体" charset="0"/>
                  <a:cs typeface="长城楷体" charset="0"/>
                </a:rPr>
                <a:t>E</a:t>
              </a:r>
              <a:endParaRPr lang="en-US" altLang="zh-CN" b="1">
                <a:effectLst/>
                <a:ea typeface="长城楷体" charset="0"/>
                <a:cs typeface="长城楷体" charset="0"/>
              </a:endParaRPr>
            </a:p>
          </p:txBody>
        </p:sp>
        <p:sp>
          <p:nvSpPr>
            <p:cNvPr id="51323" name="Text Box 48"/>
            <p:cNvSpPr txBox="1">
              <a:spLocks noChangeArrowheads="1"/>
            </p:cNvSpPr>
            <p:nvPr/>
          </p:nvSpPr>
          <p:spPr bwMode="auto">
            <a:xfrm>
              <a:off x="1438" y="1544"/>
              <a:ext cx="348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>
                  <a:effectLst/>
                  <a:ea typeface="长城楷体" charset="0"/>
                  <a:cs typeface="长城楷体" charset="0"/>
                </a:rPr>
                <a:t>R</a:t>
              </a:r>
              <a:r>
                <a:rPr lang="en-US" altLang="zh-CN" b="1" baseline="-25000">
                  <a:effectLst/>
                  <a:ea typeface="长城楷体" charset="0"/>
                  <a:cs typeface="长城楷体" charset="0"/>
                </a:rPr>
                <a:t>E</a:t>
              </a:r>
              <a:endParaRPr lang="en-US" altLang="zh-CN" b="1">
                <a:effectLst/>
                <a:ea typeface="长城楷体" charset="0"/>
                <a:cs typeface="长城楷体" charset="0"/>
              </a:endParaRPr>
            </a:p>
          </p:txBody>
        </p:sp>
        <p:sp>
          <p:nvSpPr>
            <p:cNvPr id="51324" name="Text Box 49"/>
            <p:cNvSpPr txBox="1">
              <a:spLocks noChangeArrowheads="1"/>
            </p:cNvSpPr>
            <p:nvPr/>
          </p:nvSpPr>
          <p:spPr bwMode="auto">
            <a:xfrm>
              <a:off x="2244" y="1353"/>
              <a:ext cx="348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>
                  <a:effectLst/>
                  <a:ea typeface="长城楷体" charset="0"/>
                  <a:cs typeface="长城楷体" charset="0"/>
                </a:rPr>
                <a:t>R</a:t>
              </a:r>
              <a:r>
                <a:rPr lang="en-US" altLang="zh-CN" b="1" baseline="-25000">
                  <a:effectLst/>
                  <a:ea typeface="长城楷体" charset="0"/>
                  <a:cs typeface="长城楷体" charset="0"/>
                </a:rPr>
                <a:t>L</a:t>
              </a:r>
              <a:endParaRPr lang="en-US" altLang="zh-CN">
                <a:effectLst/>
                <a:ea typeface="长城楷体" charset="0"/>
                <a:cs typeface="长城楷体" charset="0"/>
              </a:endParaRPr>
            </a:p>
          </p:txBody>
        </p:sp>
        <p:sp>
          <p:nvSpPr>
            <p:cNvPr id="51325" name="Rectangle 50"/>
            <p:cNvSpPr>
              <a:spLocks noChangeArrowheads="1"/>
            </p:cNvSpPr>
            <p:nvPr/>
          </p:nvSpPr>
          <p:spPr bwMode="auto">
            <a:xfrm>
              <a:off x="878" y="979"/>
              <a:ext cx="242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effectLst/>
                  <a:latin typeface="Times New Roman" panose="02020603050405020304" charset="0"/>
                  <a:ea typeface="长城楷体" charset="0"/>
                  <a:cs typeface="长城楷体" charset="0"/>
                </a:rPr>
                <a:t>+</a:t>
              </a:r>
            </a:p>
          </p:txBody>
        </p:sp>
        <p:sp>
          <p:nvSpPr>
            <p:cNvPr id="51326" name="Rectangle 51"/>
            <p:cNvSpPr>
              <a:spLocks noChangeArrowheads="1"/>
            </p:cNvSpPr>
            <p:nvPr/>
          </p:nvSpPr>
          <p:spPr bwMode="auto">
            <a:xfrm>
              <a:off x="2046" y="724"/>
              <a:ext cx="242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effectLst/>
                  <a:latin typeface="Times New Roman" panose="02020603050405020304" charset="0"/>
                  <a:ea typeface="长城楷体" charset="0"/>
                  <a:cs typeface="长城楷体" charset="0"/>
                </a:rPr>
                <a:t>+</a:t>
              </a:r>
            </a:p>
          </p:txBody>
        </p:sp>
        <p:sp>
          <p:nvSpPr>
            <p:cNvPr id="51327" name="Rectangle 52"/>
            <p:cNvSpPr>
              <a:spLocks noChangeArrowheads="1"/>
            </p:cNvSpPr>
            <p:nvPr/>
          </p:nvSpPr>
          <p:spPr bwMode="auto">
            <a:xfrm>
              <a:off x="2030" y="1380"/>
              <a:ext cx="242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effectLst/>
                  <a:latin typeface="Times New Roman" panose="02020603050405020304" charset="0"/>
                  <a:ea typeface="长城楷体" charset="0"/>
                  <a:cs typeface="长城楷体" charset="0"/>
                </a:rPr>
                <a:t>+</a:t>
              </a:r>
            </a:p>
          </p:txBody>
        </p:sp>
        <p:sp>
          <p:nvSpPr>
            <p:cNvPr id="51328" name="Text Box 53"/>
            <p:cNvSpPr txBox="1">
              <a:spLocks noChangeArrowheads="1"/>
            </p:cNvSpPr>
            <p:nvPr/>
          </p:nvSpPr>
          <p:spPr bwMode="auto">
            <a:xfrm>
              <a:off x="2436" y="9"/>
              <a:ext cx="588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effectLst/>
                  <a:ea typeface="长城楷体" charset="0"/>
                  <a:cs typeface="长城楷体" charset="0"/>
                </a:rPr>
                <a:t>+</a:t>
              </a:r>
              <a:r>
                <a:rPr lang="en-US" altLang="zh-CN" sz="2800" b="1" i="1">
                  <a:solidFill>
                    <a:srgbClr val="000099"/>
                  </a:solidFill>
                  <a:effectLst/>
                  <a:ea typeface="长城楷体" charset="0"/>
                  <a:cs typeface="长城楷体" charset="0"/>
                </a:rPr>
                <a:t>U</a:t>
              </a:r>
              <a:r>
                <a:rPr lang="en-US" altLang="zh-CN" b="1" baseline="-25000">
                  <a:solidFill>
                    <a:srgbClr val="000099"/>
                  </a:solidFill>
                  <a:effectLst/>
                  <a:ea typeface="长城楷体" charset="0"/>
                  <a:cs typeface="长城楷体" charset="0"/>
                </a:rPr>
                <a:t>CC</a:t>
              </a:r>
              <a:endParaRPr lang="en-US" altLang="zh-CN">
                <a:solidFill>
                  <a:srgbClr val="000099"/>
                </a:solidFill>
                <a:effectLst/>
                <a:ea typeface="长城楷体" charset="0"/>
                <a:cs typeface="长城楷体" charset="0"/>
              </a:endParaRPr>
            </a:p>
          </p:txBody>
        </p:sp>
        <p:sp>
          <p:nvSpPr>
            <p:cNvPr id="51329" name="Text Box 54"/>
            <p:cNvSpPr txBox="1">
              <a:spLocks noChangeArrowheads="1"/>
            </p:cNvSpPr>
            <p:nvPr/>
          </p:nvSpPr>
          <p:spPr bwMode="auto">
            <a:xfrm>
              <a:off x="528" y="1498"/>
              <a:ext cx="290" cy="327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000099"/>
                  </a:solidFill>
                  <a:effectLst/>
                  <a:ea typeface="长城楷体" charset="0"/>
                  <a:cs typeface="长城楷体" charset="0"/>
                </a:rPr>
                <a:t>u</a:t>
              </a:r>
              <a:r>
                <a:rPr lang="en-US" altLang="zh-CN" sz="2800" b="1" baseline="-25000">
                  <a:solidFill>
                    <a:srgbClr val="000099"/>
                  </a:solidFill>
                  <a:effectLst/>
                  <a:ea typeface="长城楷体" charset="0"/>
                  <a:cs typeface="长城楷体" charset="0"/>
                </a:rPr>
                <a:t>i</a:t>
              </a:r>
              <a:endParaRPr lang="en-US" altLang="zh-CN" sz="2800" b="1">
                <a:solidFill>
                  <a:srgbClr val="000099"/>
                </a:solidFill>
                <a:effectLst/>
                <a:ea typeface="长城楷体" charset="0"/>
                <a:cs typeface="长城楷体" charset="0"/>
              </a:endParaRPr>
            </a:p>
          </p:txBody>
        </p:sp>
        <p:sp>
          <p:nvSpPr>
            <p:cNvPr id="51330" name="Text Box 55"/>
            <p:cNvSpPr txBox="1">
              <a:spLocks noChangeArrowheads="1"/>
            </p:cNvSpPr>
            <p:nvPr/>
          </p:nvSpPr>
          <p:spPr bwMode="auto">
            <a:xfrm>
              <a:off x="2676" y="1372"/>
              <a:ext cx="347" cy="327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000099"/>
                  </a:solidFill>
                  <a:effectLst/>
                  <a:ea typeface="长城楷体" charset="0"/>
                  <a:cs typeface="长城楷体" charset="0"/>
                </a:rPr>
                <a:t>u</a:t>
              </a:r>
              <a:r>
                <a:rPr lang="en-US" altLang="zh-CN" sz="2800" b="1" baseline="-25000">
                  <a:solidFill>
                    <a:srgbClr val="000099"/>
                  </a:solidFill>
                  <a:effectLst/>
                  <a:ea typeface="长城楷体" charset="0"/>
                  <a:cs typeface="长城楷体" charset="0"/>
                </a:rPr>
                <a:t>o</a:t>
              </a:r>
              <a:endParaRPr lang="en-US" altLang="zh-CN" sz="2800" b="1">
                <a:solidFill>
                  <a:srgbClr val="000099"/>
                </a:solidFill>
                <a:effectLst/>
                <a:ea typeface="长城楷体" charset="0"/>
                <a:cs typeface="长城楷体" charset="0"/>
              </a:endParaRPr>
            </a:p>
          </p:txBody>
        </p:sp>
        <p:sp>
          <p:nvSpPr>
            <p:cNvPr id="51331" name="Rectangle 56" descr="新闻纸"/>
            <p:cNvSpPr>
              <a:spLocks noChangeArrowheads="1"/>
            </p:cNvSpPr>
            <p:nvPr/>
          </p:nvSpPr>
          <p:spPr bwMode="auto">
            <a:xfrm>
              <a:off x="2736" y="1060"/>
              <a:ext cx="242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effectLst/>
                  <a:latin typeface="Times New Roman" panose="02020603050405020304" charset="0"/>
                  <a:ea typeface="长城楷体" charset="0"/>
                  <a:cs typeface="长城楷体" charset="0"/>
                </a:rPr>
                <a:t>+</a:t>
              </a:r>
            </a:p>
          </p:txBody>
        </p:sp>
        <p:sp>
          <p:nvSpPr>
            <p:cNvPr id="51332" name="Rectangle 57" descr="新闻纸"/>
            <p:cNvSpPr>
              <a:spLocks noChangeArrowheads="1"/>
            </p:cNvSpPr>
            <p:nvPr/>
          </p:nvSpPr>
          <p:spPr bwMode="auto">
            <a:xfrm>
              <a:off x="576" y="1171"/>
              <a:ext cx="242" cy="327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effectLst/>
                  <a:latin typeface="Times New Roman" panose="02020603050405020304" charset="0"/>
                  <a:ea typeface="长城楷体" charset="0"/>
                  <a:cs typeface="长城楷体" charset="0"/>
                </a:rPr>
                <a:t>+</a:t>
              </a:r>
            </a:p>
          </p:txBody>
        </p:sp>
        <p:sp>
          <p:nvSpPr>
            <p:cNvPr id="51333" name="Rectangle 58" descr="新闻纸"/>
            <p:cNvSpPr>
              <a:spLocks noChangeArrowheads="1"/>
            </p:cNvSpPr>
            <p:nvPr/>
          </p:nvSpPr>
          <p:spPr bwMode="auto">
            <a:xfrm>
              <a:off x="2737" y="1731"/>
              <a:ext cx="226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effectLst/>
                  <a:latin typeface="Times New Roman" panose="02020603050405020304" charset="0"/>
                  <a:ea typeface="长城楷体" charset="0"/>
                  <a:cs typeface="长城楷体" charset="0"/>
                </a:rPr>
                <a:t>–</a:t>
              </a:r>
            </a:p>
          </p:txBody>
        </p:sp>
        <p:sp>
          <p:nvSpPr>
            <p:cNvPr id="51334" name="Rectangle 59" descr="新闻纸"/>
            <p:cNvSpPr>
              <a:spLocks noChangeArrowheads="1"/>
            </p:cNvSpPr>
            <p:nvPr/>
          </p:nvSpPr>
          <p:spPr bwMode="auto">
            <a:xfrm>
              <a:off x="576" y="1913"/>
              <a:ext cx="226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effectLst/>
                  <a:latin typeface="Times New Roman" panose="02020603050405020304" charset="0"/>
                  <a:ea typeface="长城楷体" charset="0"/>
                  <a:cs typeface="长城楷体" charset="0"/>
                </a:rPr>
                <a:t>–</a:t>
              </a:r>
            </a:p>
          </p:txBody>
        </p:sp>
        <p:sp>
          <p:nvSpPr>
            <p:cNvPr id="105532" name="Line 60"/>
            <p:cNvSpPr>
              <a:spLocks noChangeShapeType="1"/>
            </p:cNvSpPr>
            <p:nvPr/>
          </p:nvSpPr>
          <p:spPr bwMode="auto">
            <a:xfrm>
              <a:off x="2610" y="1724"/>
              <a:ext cx="0" cy="44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533" name="Line 61"/>
            <p:cNvSpPr>
              <a:spLocks noChangeShapeType="1"/>
            </p:cNvSpPr>
            <p:nvPr/>
          </p:nvSpPr>
          <p:spPr bwMode="auto">
            <a:xfrm>
              <a:off x="1182" y="1811"/>
              <a:ext cx="0" cy="34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534" name="Rectangle 62"/>
            <p:cNvSpPr>
              <a:spLocks noChangeArrowheads="1"/>
            </p:cNvSpPr>
            <p:nvPr/>
          </p:nvSpPr>
          <p:spPr bwMode="auto">
            <a:xfrm>
              <a:off x="432" y="1370"/>
              <a:ext cx="95" cy="2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535" name="Oval 63"/>
            <p:cNvSpPr>
              <a:spLocks noChangeArrowheads="1"/>
            </p:cNvSpPr>
            <p:nvPr/>
          </p:nvSpPr>
          <p:spPr bwMode="auto">
            <a:xfrm>
              <a:off x="384" y="1835"/>
              <a:ext cx="192" cy="17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536" name="Line 64"/>
            <p:cNvSpPr>
              <a:spLocks noChangeShapeType="1"/>
            </p:cNvSpPr>
            <p:nvPr/>
          </p:nvSpPr>
          <p:spPr bwMode="auto">
            <a:xfrm flipV="1">
              <a:off x="480" y="1187"/>
              <a:ext cx="0" cy="17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537" name="Line 65"/>
            <p:cNvSpPr>
              <a:spLocks noChangeShapeType="1"/>
            </p:cNvSpPr>
            <p:nvPr/>
          </p:nvSpPr>
          <p:spPr bwMode="auto">
            <a:xfrm>
              <a:off x="480" y="1662"/>
              <a:ext cx="0" cy="51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341" name="Text Box 66"/>
            <p:cNvSpPr txBox="1">
              <a:spLocks noChangeArrowheads="1"/>
            </p:cNvSpPr>
            <p:nvPr/>
          </p:nvSpPr>
          <p:spPr bwMode="auto">
            <a:xfrm>
              <a:off x="103" y="1301"/>
              <a:ext cx="334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>
                  <a:effectLst/>
                  <a:ea typeface="长城楷体" charset="0"/>
                  <a:cs typeface="长城楷体" charset="0"/>
                </a:rPr>
                <a:t>R</a:t>
              </a:r>
              <a:r>
                <a:rPr lang="en-US" altLang="zh-CN" b="1" baseline="-25000">
                  <a:effectLst/>
                  <a:ea typeface="长城楷体" charset="0"/>
                  <a:cs typeface="长城楷体" charset="0"/>
                </a:rPr>
                <a:t>S</a:t>
              </a:r>
              <a:endParaRPr lang="en-US" altLang="zh-CN">
                <a:effectLst/>
                <a:ea typeface="长城楷体" charset="0"/>
                <a:cs typeface="长城楷体" charset="0"/>
              </a:endParaRPr>
            </a:p>
          </p:txBody>
        </p:sp>
        <p:sp>
          <p:nvSpPr>
            <p:cNvPr id="51342" name="Text Box 67"/>
            <p:cNvSpPr txBox="1">
              <a:spLocks noChangeArrowheads="1"/>
            </p:cNvSpPr>
            <p:nvPr/>
          </p:nvSpPr>
          <p:spPr bwMode="auto">
            <a:xfrm>
              <a:off x="48" y="1732"/>
              <a:ext cx="400" cy="327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000099"/>
                  </a:solidFill>
                  <a:effectLst/>
                  <a:ea typeface="长城楷体" charset="0"/>
                  <a:cs typeface="长城楷体" charset="0"/>
                </a:rPr>
                <a:t>e</a:t>
              </a:r>
              <a:r>
                <a:rPr lang="en-US" altLang="zh-CN" b="1" baseline="-25000">
                  <a:solidFill>
                    <a:srgbClr val="000099"/>
                  </a:solidFill>
                  <a:effectLst/>
                  <a:ea typeface="长城楷体" charset="0"/>
                  <a:cs typeface="长城楷体" charset="0"/>
                </a:rPr>
                <a:t>S</a:t>
              </a:r>
              <a:endParaRPr lang="en-US" altLang="zh-CN" b="1">
                <a:solidFill>
                  <a:srgbClr val="000099"/>
                </a:solidFill>
                <a:effectLst/>
                <a:ea typeface="长城楷体" charset="0"/>
                <a:cs typeface="长城楷体" charset="0"/>
              </a:endParaRPr>
            </a:p>
          </p:txBody>
        </p:sp>
        <p:sp>
          <p:nvSpPr>
            <p:cNvPr id="51343" name="Rectangle 68" descr="新闻纸"/>
            <p:cNvSpPr>
              <a:spLocks noChangeArrowheads="1"/>
            </p:cNvSpPr>
            <p:nvPr/>
          </p:nvSpPr>
          <p:spPr bwMode="auto">
            <a:xfrm>
              <a:off x="238" y="1615"/>
              <a:ext cx="242" cy="327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effectLst/>
                  <a:latin typeface="Times New Roman" panose="02020603050405020304" charset="0"/>
                  <a:ea typeface="长城楷体" charset="0"/>
                  <a:cs typeface="长城楷体" charset="0"/>
                </a:rPr>
                <a:t>+</a:t>
              </a:r>
            </a:p>
          </p:txBody>
        </p:sp>
        <p:sp>
          <p:nvSpPr>
            <p:cNvPr id="51344" name="Rectangle 69" descr="新闻纸"/>
            <p:cNvSpPr>
              <a:spLocks noChangeArrowheads="1"/>
            </p:cNvSpPr>
            <p:nvPr/>
          </p:nvSpPr>
          <p:spPr bwMode="auto">
            <a:xfrm>
              <a:off x="231" y="1905"/>
              <a:ext cx="226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effectLst/>
                  <a:latin typeface="Times New Roman" panose="02020603050405020304" charset="0"/>
                  <a:ea typeface="长城楷体" charset="0"/>
                  <a:cs typeface="长城楷体" charset="0"/>
                </a:rPr>
                <a:t>–</a:t>
              </a:r>
            </a:p>
          </p:txBody>
        </p:sp>
        <p:sp>
          <p:nvSpPr>
            <p:cNvPr id="105542" name="Oval 70"/>
            <p:cNvSpPr>
              <a:spLocks noChangeArrowheads="1"/>
            </p:cNvSpPr>
            <p:nvPr/>
          </p:nvSpPr>
          <p:spPr bwMode="auto">
            <a:xfrm>
              <a:off x="1156" y="1172"/>
              <a:ext cx="50" cy="4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05543" name="Text Box 71"/>
          <p:cNvSpPr txBox="1">
            <a:spLocks noChangeArrowheads="1"/>
          </p:cNvSpPr>
          <p:nvPr/>
        </p:nvSpPr>
        <p:spPr bwMode="auto">
          <a:xfrm>
            <a:off x="1143000" y="3810000"/>
            <a:ext cx="2895600" cy="1031875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lIns="90000" tIns="46800" rIns="90000" bIns="46800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  </a:t>
            </a: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去掉</a:t>
            </a:r>
            <a:r>
              <a:rPr lang="en-US" altLang="zh-CN" sz="2800" b="1" i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C</a:t>
            </a:r>
            <a:r>
              <a:rPr lang="en-US" altLang="zh-CN" b="1" baseline="-25000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E</a:t>
            </a: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后的</a:t>
            </a:r>
          </a:p>
          <a:p>
            <a:pPr algn="ctr" eaLnBrk="1" hangingPunct="1">
              <a:spcBef>
                <a:spcPct val="20000"/>
              </a:spcBef>
            </a:pP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微变等效电路</a:t>
            </a:r>
          </a:p>
        </p:txBody>
      </p:sp>
      <p:graphicFrame>
        <p:nvGraphicFramePr>
          <p:cNvPr id="105544" name="Object 72"/>
          <p:cNvGraphicFramePr>
            <a:graphicFrameLocks noChangeAspect="1"/>
          </p:cNvGraphicFramePr>
          <p:nvPr/>
        </p:nvGraphicFramePr>
        <p:xfrm>
          <a:off x="1558925" y="4983163"/>
          <a:ext cx="2311400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8" name="Equation" r:id="rId3" imgW="1219200" imgH="228600" progId="Equation.3">
                  <p:embed/>
                </p:oleObj>
              </mc:Choice>
              <mc:Fallback>
                <p:oleObj name="Equation" r:id="rId3" imgW="1219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8925" y="4983163"/>
                        <a:ext cx="2311400" cy="522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545" name="Oval 73"/>
          <p:cNvSpPr>
            <a:spLocks noChangeArrowheads="1"/>
          </p:cNvSpPr>
          <p:nvPr/>
        </p:nvSpPr>
        <p:spPr bwMode="auto">
          <a:xfrm>
            <a:off x="1066800" y="1600200"/>
            <a:ext cx="609600" cy="609600"/>
          </a:xfrm>
          <a:prstGeom prst="ellipse">
            <a:avLst/>
          </a:prstGeom>
          <a:noFill/>
          <a:ln w="38100">
            <a:solidFill>
              <a:srgbClr val="2E1FE9"/>
            </a:solidFill>
            <a:round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zh-CN" altLang="en-US"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7" name="Group 74"/>
          <p:cNvGrpSpPr/>
          <p:nvPr/>
        </p:nvGrpSpPr>
        <p:grpSpPr bwMode="auto">
          <a:xfrm>
            <a:off x="3124200" y="1219200"/>
            <a:ext cx="1143000" cy="1069975"/>
            <a:chOff x="3312" y="1515"/>
            <a:chExt cx="720" cy="674"/>
          </a:xfrm>
        </p:grpSpPr>
        <p:sp>
          <p:nvSpPr>
            <p:cNvPr id="105547" name="Oval 75"/>
            <p:cNvSpPr>
              <a:spLocks noChangeArrowheads="1"/>
            </p:cNvSpPr>
            <p:nvPr/>
          </p:nvSpPr>
          <p:spPr bwMode="auto">
            <a:xfrm>
              <a:off x="3410" y="1515"/>
              <a:ext cx="442" cy="358"/>
            </a:xfrm>
            <a:prstGeom prst="ellipse">
              <a:avLst/>
            </a:prstGeom>
            <a:noFill/>
            <a:ln w="38100">
              <a:solidFill>
                <a:srgbClr val="2E1FE9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548" name="Text Box 76"/>
            <p:cNvSpPr txBox="1">
              <a:spLocks noChangeArrowheads="1"/>
            </p:cNvSpPr>
            <p:nvPr/>
          </p:nvSpPr>
          <p:spPr bwMode="auto">
            <a:xfrm>
              <a:off x="3312" y="1862"/>
              <a:ext cx="720" cy="327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2800" b="1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charset="0"/>
                  <a:ea typeface="楷体_GB2312" pitchFamily="49" charset="-122"/>
                  <a:cs typeface="+mn-cs"/>
                </a:rPr>
                <a:t>短路</a:t>
              </a:r>
            </a:p>
          </p:txBody>
        </p:sp>
      </p:grpSp>
      <p:grpSp>
        <p:nvGrpSpPr>
          <p:cNvPr id="8" name="Group 77"/>
          <p:cNvGrpSpPr/>
          <p:nvPr/>
        </p:nvGrpSpPr>
        <p:grpSpPr bwMode="auto">
          <a:xfrm>
            <a:off x="3962400" y="522288"/>
            <a:ext cx="990600" cy="2895600"/>
            <a:chOff x="2564" y="240"/>
            <a:chExt cx="796" cy="2016"/>
          </a:xfrm>
        </p:grpSpPr>
        <p:sp>
          <p:nvSpPr>
            <p:cNvPr id="105550" name="Line 78"/>
            <p:cNvSpPr>
              <a:spLocks noChangeShapeType="1"/>
            </p:cNvSpPr>
            <p:nvPr/>
          </p:nvSpPr>
          <p:spPr bwMode="auto">
            <a:xfrm>
              <a:off x="2641" y="240"/>
              <a:ext cx="719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551" name="Line 79"/>
            <p:cNvSpPr>
              <a:spLocks noChangeShapeType="1"/>
            </p:cNvSpPr>
            <p:nvPr/>
          </p:nvSpPr>
          <p:spPr bwMode="auto">
            <a:xfrm>
              <a:off x="3349" y="249"/>
              <a:ext cx="0" cy="200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552" name="Line 80"/>
            <p:cNvSpPr>
              <a:spLocks noChangeShapeType="1"/>
            </p:cNvSpPr>
            <p:nvPr/>
          </p:nvSpPr>
          <p:spPr bwMode="auto">
            <a:xfrm>
              <a:off x="2564" y="2256"/>
              <a:ext cx="7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9" name="Group 81"/>
          <p:cNvGrpSpPr/>
          <p:nvPr/>
        </p:nvGrpSpPr>
        <p:grpSpPr bwMode="auto">
          <a:xfrm>
            <a:off x="3784600" y="76200"/>
            <a:ext cx="1168400" cy="1454150"/>
            <a:chOff x="2832" y="816"/>
            <a:chExt cx="736" cy="916"/>
          </a:xfrm>
        </p:grpSpPr>
        <p:sp>
          <p:nvSpPr>
            <p:cNvPr id="105554" name="Oval 82"/>
            <p:cNvSpPr>
              <a:spLocks noChangeArrowheads="1"/>
            </p:cNvSpPr>
            <p:nvPr/>
          </p:nvSpPr>
          <p:spPr bwMode="auto">
            <a:xfrm>
              <a:off x="2832" y="816"/>
              <a:ext cx="672" cy="384"/>
            </a:xfrm>
            <a:prstGeom prst="ellipse">
              <a:avLst/>
            </a:prstGeom>
            <a:noFill/>
            <a:ln w="38100">
              <a:solidFill>
                <a:srgbClr val="2E1FE9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555" name="Rectangle 83"/>
            <p:cNvSpPr>
              <a:spLocks noChangeArrowheads="1"/>
            </p:cNvSpPr>
            <p:nvPr/>
          </p:nvSpPr>
          <p:spPr bwMode="auto">
            <a:xfrm>
              <a:off x="3002" y="1244"/>
              <a:ext cx="566" cy="4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zh-CN" altLang="en-US" sz="2800" b="1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panose="02020603050405020304" charset="0"/>
                  <a:ea typeface="楷体_GB2312" charset="0"/>
                  <a:cs typeface="楷体_GB2312" charset="0"/>
                </a:rPr>
                <a:t>对地</a:t>
              </a:r>
            </a:p>
            <a:p>
              <a:pPr algn="ctr">
                <a:lnSpc>
                  <a:spcPct val="80000"/>
                </a:lnSpc>
              </a:pPr>
              <a:r>
                <a:rPr lang="zh-CN" altLang="en-US" sz="2800" b="1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panose="02020603050405020304" charset="0"/>
                  <a:ea typeface="楷体_GB2312" charset="0"/>
                  <a:cs typeface="楷体_GB2312" charset="0"/>
                </a:rPr>
                <a:t>短路</a:t>
              </a:r>
            </a:p>
          </p:txBody>
        </p:sp>
      </p:grpSp>
      <p:grpSp>
        <p:nvGrpSpPr>
          <p:cNvPr id="51209" name="Group 88"/>
          <p:cNvGrpSpPr/>
          <p:nvPr/>
        </p:nvGrpSpPr>
        <p:grpSpPr bwMode="auto">
          <a:xfrm>
            <a:off x="5486400" y="685800"/>
            <a:ext cx="3313113" cy="1279525"/>
            <a:chOff x="3337" y="864"/>
            <a:chExt cx="2087" cy="806"/>
          </a:xfrm>
        </p:grpSpPr>
        <p:sp>
          <p:nvSpPr>
            <p:cNvPr id="105561" name="Text Box 89" descr="40%"/>
            <p:cNvSpPr txBox="1">
              <a:spLocks noChangeArrowheads="1"/>
            </p:cNvSpPr>
            <p:nvPr/>
          </p:nvSpPr>
          <p:spPr bwMode="auto">
            <a:xfrm>
              <a:off x="3744" y="952"/>
              <a:ext cx="1680" cy="650"/>
            </a:xfrm>
            <a:prstGeom prst="rect">
              <a:avLst/>
            </a:prstGeom>
            <a:pattFill prst="pct40">
              <a:fgClr>
                <a:srgbClr val="66FF66"/>
              </a:fgClr>
              <a:bgClr>
                <a:srgbClr val="FFFFFF"/>
              </a:bgClr>
            </a:pattFill>
            <a:ln w="38100">
              <a:noFill/>
              <a:miter lim="800000"/>
            </a:ln>
            <a:effectLst/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zh-CN" altLang="en-US" sz="2800" b="1">
                  <a:solidFill>
                    <a:srgbClr val="FF00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宋体" panose="02010600030101010101" pitchFamily="2" charset="-122"/>
                </a:rPr>
                <a:t>如果去掉</a:t>
              </a:r>
              <a:r>
                <a:rPr lang="en-US" altLang="zh-CN" sz="2800" b="1" i="1">
                  <a:solidFill>
                    <a:srgbClr val="FF00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</a:rPr>
                <a:t>C</a:t>
              </a:r>
              <a:r>
                <a:rPr lang="en-US" altLang="zh-CN" b="1" baseline="-25000">
                  <a:solidFill>
                    <a:srgbClr val="FF00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</a:rPr>
                <a:t>E </a:t>
              </a:r>
              <a:r>
                <a:rPr lang="zh-CN" altLang="en-US" sz="2800" b="1">
                  <a:solidFill>
                    <a:srgbClr val="FF00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宋体" panose="02010600030101010101" pitchFamily="2" charset="-122"/>
                </a:rPr>
                <a:t>，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altLang="zh-CN" sz="2800" b="1" i="1">
                  <a:solidFill>
                    <a:srgbClr val="FF00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</a:rPr>
                <a:t>A</a:t>
              </a:r>
              <a:r>
                <a:rPr lang="en-US" altLang="zh-CN" sz="2800" b="1" i="1" baseline="-25000">
                  <a:solidFill>
                    <a:srgbClr val="FF00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</a:rPr>
                <a:t>u</a:t>
              </a:r>
              <a:r>
                <a:rPr lang="zh-CN" altLang="en-US" sz="2800" b="1">
                  <a:solidFill>
                    <a:srgbClr val="FF00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宋体" panose="02010600030101010101" pitchFamily="2" charset="-122"/>
                </a:rPr>
                <a:t>，</a:t>
              </a:r>
              <a:r>
                <a:rPr lang="en-US" altLang="zh-CN" sz="2800" b="1" i="1">
                  <a:solidFill>
                    <a:srgbClr val="FF00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</a:rPr>
                <a:t>r</a:t>
              </a:r>
              <a:r>
                <a:rPr lang="en-US" altLang="zh-CN" sz="2800" b="1" baseline="-25000">
                  <a:solidFill>
                    <a:srgbClr val="FF00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</a:rPr>
                <a:t>i</a:t>
              </a:r>
              <a:r>
                <a:rPr lang="zh-CN" altLang="en-US" sz="2800" b="1">
                  <a:solidFill>
                    <a:srgbClr val="FF00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宋体" panose="02010600030101010101" pitchFamily="2" charset="-122"/>
                </a:rPr>
                <a:t>，</a:t>
              </a:r>
              <a:r>
                <a:rPr lang="en-US" altLang="zh-CN" sz="2800" b="1" i="1">
                  <a:solidFill>
                    <a:srgbClr val="FF00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</a:rPr>
                <a:t>r</a:t>
              </a:r>
              <a:r>
                <a:rPr lang="en-US" altLang="zh-CN" sz="2800" b="1" baseline="-25000">
                  <a:solidFill>
                    <a:srgbClr val="FF00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</a:rPr>
                <a:t>o</a:t>
              </a:r>
              <a:r>
                <a:rPr lang="en-US" altLang="zh-CN" sz="2800" b="1">
                  <a:solidFill>
                    <a:srgbClr val="FF00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宋体" panose="02010600030101010101" pitchFamily="2" charset="-122"/>
                </a:rPr>
                <a:t> </a:t>
              </a:r>
              <a:r>
                <a:rPr lang="en-US" altLang="zh-CN" sz="2800" b="1">
                  <a:solidFill>
                    <a:srgbClr val="FF00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</a:rPr>
                <a:t>?</a:t>
              </a:r>
            </a:p>
          </p:txBody>
        </p:sp>
        <p:graphicFrame>
          <p:nvGraphicFramePr>
            <p:cNvPr id="51278" name="Object 90" descr="40%"/>
            <p:cNvGraphicFramePr>
              <a:graphicFrameLocks noChangeAspect="1"/>
            </p:cNvGraphicFramePr>
            <p:nvPr/>
          </p:nvGraphicFramePr>
          <p:xfrm>
            <a:off x="3337" y="864"/>
            <a:ext cx="432" cy="8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29" name="Clip" r:id="rId5" imgW="1857375" imgH="3996055" progId="MS_ClipArt_Gallery.5">
                    <p:embed/>
                  </p:oleObj>
                </mc:Choice>
                <mc:Fallback>
                  <p:oleObj name="Clip" r:id="rId5" imgW="1857375" imgH="3996055" progId="MS_ClipArt_Gallery.5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37" y="864"/>
                          <a:ext cx="432" cy="806"/>
                        </a:xfrm>
                        <a:prstGeom prst="rect">
                          <a:avLst/>
                        </a:prstGeom>
                        <a:pattFill prst="pct40">
                          <a:fgClr>
                            <a:srgbClr val="66FF66"/>
                          </a:fgClr>
                          <a:bgClr>
                            <a:srgbClr val="FFFFFF"/>
                          </a:bgClr>
                        </a:pattFill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5563" name="Rectangle 91"/>
          <p:cNvSpPr>
            <a:spLocks noChangeArrowheads="1"/>
          </p:cNvSpPr>
          <p:nvPr/>
        </p:nvSpPr>
        <p:spPr bwMode="auto">
          <a:xfrm>
            <a:off x="3136900" y="2587625"/>
            <a:ext cx="762000" cy="762000"/>
          </a:xfrm>
          <a:prstGeom prst="rect">
            <a:avLst/>
          </a:prstGeom>
          <a:solidFill>
            <a:srgbClr val="F6FAE6"/>
          </a:solidFill>
          <a:ln w="38100">
            <a:noFill/>
            <a:miter lim="800000"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zh-CN" altLang="en-US"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5564" name="AutoShape 92" descr="水滴"/>
          <p:cNvSpPr>
            <a:spLocks noChangeArrowheads="1"/>
          </p:cNvSpPr>
          <p:nvPr/>
        </p:nvSpPr>
        <p:spPr bwMode="auto">
          <a:xfrm rot="-2692639">
            <a:off x="5800725" y="1876425"/>
            <a:ext cx="533400" cy="1420813"/>
          </a:xfrm>
          <a:prstGeom prst="curvedLeftArrow">
            <a:avLst>
              <a:gd name="adj1" fmla="val 53274"/>
              <a:gd name="adj2" fmla="val 106548"/>
              <a:gd name="adj3" fmla="val 33333"/>
            </a:avLst>
          </a:prstGeom>
          <a:blipFill dpi="0" rotWithShape="0">
            <a:blip r:embed="rId7"/>
            <a:srcRect/>
            <a:tile tx="0" ty="0" sx="100000" sy="100000" flip="none" algn="tl"/>
          </a:blipFill>
          <a:ln w="38100">
            <a:solidFill>
              <a:srgbClr val="006600"/>
            </a:solidFill>
            <a:miter lim="800000"/>
          </a:ln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zh-CN" altLang="en-US"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5565" name="Text Box 93"/>
          <p:cNvSpPr txBox="1">
            <a:spLocks noChangeArrowheads="1"/>
          </p:cNvSpPr>
          <p:nvPr/>
        </p:nvSpPr>
        <p:spPr bwMode="auto">
          <a:xfrm>
            <a:off x="4041775" y="3294063"/>
            <a:ext cx="985838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lang="zh-CN" altLang="zh-CN" sz="2800" b="1">
              <a:solidFill>
                <a:srgbClr val="CC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charset="0"/>
              <a:ea typeface="楷体_GB2312" pitchFamily="49" charset="-122"/>
              <a:cs typeface="+mn-cs"/>
            </a:endParaRPr>
          </a:p>
        </p:txBody>
      </p:sp>
      <p:grpSp>
        <p:nvGrpSpPr>
          <p:cNvPr id="11" name="Group 228"/>
          <p:cNvGrpSpPr/>
          <p:nvPr/>
        </p:nvGrpSpPr>
        <p:grpSpPr bwMode="auto">
          <a:xfrm>
            <a:off x="4298950" y="3195638"/>
            <a:ext cx="4616450" cy="3063875"/>
            <a:chOff x="2708" y="2013"/>
            <a:chExt cx="2908" cy="1930"/>
          </a:xfrm>
        </p:grpSpPr>
        <p:sp>
          <p:nvSpPr>
            <p:cNvPr id="105567" name="Line 95"/>
            <p:cNvSpPr>
              <a:spLocks noChangeShapeType="1"/>
            </p:cNvSpPr>
            <p:nvPr/>
          </p:nvSpPr>
          <p:spPr bwMode="auto">
            <a:xfrm flipV="1">
              <a:off x="3083" y="3828"/>
              <a:ext cx="22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568" name="Line 96"/>
            <p:cNvSpPr>
              <a:spLocks noChangeShapeType="1"/>
            </p:cNvSpPr>
            <p:nvPr/>
          </p:nvSpPr>
          <p:spPr bwMode="auto">
            <a:xfrm flipH="1" flipV="1">
              <a:off x="4513" y="2368"/>
              <a:ext cx="0" cy="27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569" name="Line 97"/>
            <p:cNvSpPr>
              <a:spLocks noChangeShapeType="1"/>
            </p:cNvSpPr>
            <p:nvPr/>
          </p:nvSpPr>
          <p:spPr bwMode="auto">
            <a:xfrm flipV="1">
              <a:off x="3083" y="2385"/>
              <a:ext cx="8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51217" name="Group 98"/>
            <p:cNvGrpSpPr/>
            <p:nvPr/>
          </p:nvGrpSpPr>
          <p:grpSpPr bwMode="auto">
            <a:xfrm>
              <a:off x="4410" y="2628"/>
              <a:ext cx="206" cy="290"/>
              <a:chOff x="4164" y="1968"/>
              <a:chExt cx="264" cy="420"/>
            </a:xfrm>
          </p:grpSpPr>
          <p:sp>
            <p:nvSpPr>
              <p:cNvPr id="105571" name="AutoShape 99"/>
              <p:cNvSpPr>
                <a:spLocks noChangeArrowheads="1"/>
              </p:cNvSpPr>
              <p:nvPr/>
            </p:nvSpPr>
            <p:spPr bwMode="auto">
              <a:xfrm>
                <a:off x="4164" y="1968"/>
                <a:ext cx="264" cy="420"/>
              </a:xfrm>
              <a:prstGeom prst="diamond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5572" name="Line 100"/>
              <p:cNvSpPr>
                <a:spLocks noChangeShapeType="1"/>
              </p:cNvSpPr>
              <p:nvPr/>
            </p:nvSpPr>
            <p:spPr bwMode="auto">
              <a:xfrm>
                <a:off x="4176" y="2184"/>
                <a:ext cx="25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05573" name="Line 101"/>
            <p:cNvSpPr>
              <a:spLocks noChangeShapeType="1"/>
            </p:cNvSpPr>
            <p:nvPr/>
          </p:nvSpPr>
          <p:spPr bwMode="auto">
            <a:xfrm flipV="1">
              <a:off x="3970" y="2380"/>
              <a:ext cx="0" cy="29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574" name="Rectangle 102"/>
            <p:cNvSpPr>
              <a:spLocks noChangeArrowheads="1"/>
            </p:cNvSpPr>
            <p:nvPr/>
          </p:nvSpPr>
          <p:spPr bwMode="auto">
            <a:xfrm>
              <a:off x="3922" y="2661"/>
              <a:ext cx="91" cy="25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575" name="Line 103"/>
            <p:cNvSpPr>
              <a:spLocks noChangeShapeType="1"/>
            </p:cNvSpPr>
            <p:nvPr/>
          </p:nvSpPr>
          <p:spPr bwMode="auto">
            <a:xfrm>
              <a:off x="4498" y="2356"/>
              <a:ext cx="86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576" name="Line 104"/>
            <p:cNvSpPr>
              <a:spLocks noChangeShapeType="1"/>
            </p:cNvSpPr>
            <p:nvPr/>
          </p:nvSpPr>
          <p:spPr bwMode="auto">
            <a:xfrm flipV="1">
              <a:off x="4959" y="2368"/>
              <a:ext cx="0" cy="5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577" name="Rectangle 105"/>
            <p:cNvSpPr>
              <a:spLocks noChangeArrowheads="1"/>
            </p:cNvSpPr>
            <p:nvPr/>
          </p:nvSpPr>
          <p:spPr bwMode="auto">
            <a:xfrm>
              <a:off x="4911" y="2958"/>
              <a:ext cx="91" cy="25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578" name="Text Box 106"/>
            <p:cNvSpPr txBox="1">
              <a:spLocks noChangeArrowheads="1"/>
            </p:cNvSpPr>
            <p:nvPr/>
          </p:nvSpPr>
          <p:spPr bwMode="auto">
            <a:xfrm>
              <a:off x="3931" y="2603"/>
              <a:ext cx="439" cy="327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>
                  <a:effectLst>
                    <a:outerShdw blurRad="38100" dist="38100" dir="2700000" algn="tl">
                      <a:srgbClr val="DDDDDD"/>
                    </a:outerShdw>
                  </a:effectLst>
                  <a:ea typeface="楷体_GB2312" charset="0"/>
                  <a:cs typeface="楷体_GB2312" charset="0"/>
                </a:rPr>
                <a:t>r</a:t>
              </a:r>
              <a:r>
                <a:rPr lang="en-US" altLang="zh-CN" b="1" baseline="-25000">
                  <a:effectLst>
                    <a:outerShdw blurRad="38100" dist="38100" dir="2700000" algn="tl">
                      <a:srgbClr val="DDDDDD"/>
                    </a:outerShdw>
                  </a:effectLst>
                  <a:ea typeface="楷体_GB2312" charset="0"/>
                  <a:cs typeface="楷体_GB2312" charset="0"/>
                </a:rPr>
                <a:t>be</a:t>
              </a:r>
              <a:endParaRPr lang="en-US" altLang="zh-CN" b="1">
                <a:effectLst>
                  <a:outerShdw blurRad="38100" dist="38100" dir="2700000" algn="tl">
                    <a:srgbClr val="DDDDDD"/>
                  </a:outerShdw>
                </a:effectLst>
                <a:ea typeface="楷体_GB2312" charset="0"/>
                <a:cs typeface="楷体_GB2312" charset="0"/>
              </a:endParaRPr>
            </a:p>
          </p:txBody>
        </p:sp>
        <p:sp>
          <p:nvSpPr>
            <p:cNvPr id="105579" name="Line 107"/>
            <p:cNvSpPr>
              <a:spLocks noChangeShapeType="1"/>
            </p:cNvSpPr>
            <p:nvPr/>
          </p:nvSpPr>
          <p:spPr bwMode="auto">
            <a:xfrm>
              <a:off x="4359" y="2661"/>
              <a:ext cx="0" cy="28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sm" len="med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580" name="Line 108"/>
            <p:cNvSpPr>
              <a:spLocks noChangeShapeType="1"/>
            </p:cNvSpPr>
            <p:nvPr/>
          </p:nvSpPr>
          <p:spPr bwMode="auto">
            <a:xfrm flipV="1">
              <a:off x="3685" y="2318"/>
              <a:ext cx="278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sm" len="med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581" name="Text Box 109"/>
            <p:cNvSpPr txBox="1">
              <a:spLocks noChangeArrowheads="1"/>
            </p:cNvSpPr>
            <p:nvPr/>
          </p:nvSpPr>
          <p:spPr bwMode="auto">
            <a:xfrm>
              <a:off x="4575" y="2774"/>
              <a:ext cx="634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zh-CN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105582" name="Line 110"/>
            <p:cNvSpPr>
              <a:spLocks noChangeShapeType="1"/>
            </p:cNvSpPr>
            <p:nvPr/>
          </p:nvSpPr>
          <p:spPr bwMode="auto">
            <a:xfrm flipH="1">
              <a:off x="4470" y="2306"/>
              <a:ext cx="28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sm" len="med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583" name="Text Box 111"/>
            <p:cNvSpPr txBox="1">
              <a:spLocks noChangeArrowheads="1"/>
            </p:cNvSpPr>
            <p:nvPr/>
          </p:nvSpPr>
          <p:spPr bwMode="auto">
            <a:xfrm>
              <a:off x="3536" y="2963"/>
              <a:ext cx="466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>
                  <a:effectLst>
                    <a:outerShdw blurRad="38100" dist="38100" dir="2700000" algn="tl">
                      <a:srgbClr val="DDDDDD"/>
                    </a:outerShdw>
                  </a:effectLst>
                  <a:ea typeface="楷体_GB2312" charset="0"/>
                  <a:cs typeface="楷体_GB2312" charset="0"/>
                </a:rPr>
                <a:t>R</a:t>
              </a:r>
              <a:r>
                <a:rPr lang="en-US" altLang="zh-CN" b="1" baseline="-25000">
                  <a:effectLst>
                    <a:outerShdw blurRad="38100" dist="38100" dir="2700000" algn="tl">
                      <a:srgbClr val="DDDDDD"/>
                    </a:outerShdw>
                  </a:effectLst>
                  <a:ea typeface="楷体_GB2312" charset="0"/>
                  <a:cs typeface="楷体_GB2312" charset="0"/>
                </a:rPr>
                <a:t>B</a:t>
              </a:r>
              <a:endParaRPr lang="en-US" altLang="zh-CN" b="1">
                <a:effectLst>
                  <a:outerShdw blurRad="38100" dist="38100" dir="2700000" algn="tl">
                    <a:srgbClr val="DDDDDD"/>
                  </a:outerShdw>
                </a:effectLst>
                <a:ea typeface="楷体_GB2312" charset="0"/>
                <a:cs typeface="楷体_GB2312" charset="0"/>
              </a:endParaRPr>
            </a:p>
          </p:txBody>
        </p:sp>
        <p:sp>
          <p:nvSpPr>
            <p:cNvPr id="105584" name="Line 112"/>
            <p:cNvSpPr>
              <a:spLocks noChangeShapeType="1"/>
            </p:cNvSpPr>
            <p:nvPr/>
          </p:nvSpPr>
          <p:spPr bwMode="auto">
            <a:xfrm flipV="1">
              <a:off x="5353" y="2353"/>
              <a:ext cx="1" cy="5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585" name="Rectangle 113"/>
            <p:cNvSpPr>
              <a:spLocks noChangeArrowheads="1"/>
            </p:cNvSpPr>
            <p:nvPr/>
          </p:nvSpPr>
          <p:spPr bwMode="auto">
            <a:xfrm>
              <a:off x="5309" y="2937"/>
              <a:ext cx="91" cy="25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586" name="Text Box 114"/>
            <p:cNvSpPr txBox="1">
              <a:spLocks noChangeArrowheads="1"/>
            </p:cNvSpPr>
            <p:nvPr/>
          </p:nvSpPr>
          <p:spPr bwMode="auto">
            <a:xfrm>
              <a:off x="4553" y="2928"/>
              <a:ext cx="453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>
                  <a:effectLst>
                    <a:outerShdw blurRad="38100" dist="38100" dir="2700000" algn="tl">
                      <a:srgbClr val="DDDDDD"/>
                    </a:outerShdw>
                  </a:effectLst>
                  <a:ea typeface="楷体_GB2312" charset="0"/>
                  <a:cs typeface="楷体_GB2312" charset="0"/>
                </a:rPr>
                <a:t>R</a:t>
              </a:r>
              <a:r>
                <a:rPr lang="en-US" altLang="zh-CN" b="1" baseline="-25000">
                  <a:effectLst>
                    <a:outerShdw blurRad="38100" dist="38100" dir="2700000" algn="tl">
                      <a:srgbClr val="DDDDDD"/>
                    </a:outerShdw>
                  </a:effectLst>
                  <a:ea typeface="楷体_GB2312" charset="0"/>
                  <a:cs typeface="楷体_GB2312" charset="0"/>
                </a:rPr>
                <a:t>C</a:t>
              </a:r>
              <a:endParaRPr lang="en-US" altLang="zh-CN" b="1">
                <a:effectLst>
                  <a:outerShdw blurRad="38100" dist="38100" dir="2700000" algn="tl">
                    <a:srgbClr val="DDDDDD"/>
                  </a:outerShdw>
                </a:effectLst>
                <a:ea typeface="楷体_GB2312" charset="0"/>
                <a:cs typeface="楷体_GB2312" charset="0"/>
              </a:endParaRPr>
            </a:p>
          </p:txBody>
        </p:sp>
        <p:sp>
          <p:nvSpPr>
            <p:cNvPr id="105587" name="Text Box 115"/>
            <p:cNvSpPr txBox="1">
              <a:spLocks noChangeArrowheads="1"/>
            </p:cNvSpPr>
            <p:nvPr/>
          </p:nvSpPr>
          <p:spPr bwMode="auto">
            <a:xfrm>
              <a:off x="4931" y="2913"/>
              <a:ext cx="508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>
                  <a:effectLst>
                    <a:outerShdw blurRad="38100" dist="38100" dir="2700000" algn="tl">
                      <a:srgbClr val="DDDDDD"/>
                    </a:outerShdw>
                  </a:effectLst>
                  <a:ea typeface="楷体_GB2312" charset="0"/>
                  <a:cs typeface="楷体_GB2312" charset="0"/>
                </a:rPr>
                <a:t>R</a:t>
              </a:r>
              <a:r>
                <a:rPr lang="en-US" altLang="zh-CN" b="1" baseline="-25000">
                  <a:effectLst>
                    <a:outerShdw blurRad="38100" dist="38100" dir="2700000" algn="tl">
                      <a:srgbClr val="DDDDDD"/>
                    </a:outerShdw>
                  </a:effectLst>
                  <a:ea typeface="楷体_GB2312" charset="0"/>
                  <a:cs typeface="楷体_GB2312" charset="0"/>
                </a:rPr>
                <a:t>L</a:t>
              </a:r>
              <a:endParaRPr lang="en-US" altLang="zh-CN" b="1">
                <a:effectLst>
                  <a:outerShdw blurRad="38100" dist="38100" dir="2700000" algn="tl">
                    <a:srgbClr val="DDDDDD"/>
                  </a:outerShdw>
                </a:effectLst>
                <a:ea typeface="楷体_GB2312" charset="0"/>
                <a:cs typeface="楷体_GB2312" charset="0"/>
              </a:endParaRPr>
            </a:p>
          </p:txBody>
        </p:sp>
        <p:sp>
          <p:nvSpPr>
            <p:cNvPr id="105588" name="Text Box 116"/>
            <p:cNvSpPr txBox="1">
              <a:spLocks noChangeArrowheads="1"/>
            </p:cNvSpPr>
            <p:nvPr/>
          </p:nvSpPr>
          <p:spPr bwMode="auto">
            <a:xfrm>
              <a:off x="4130" y="2859"/>
              <a:ext cx="224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CC00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ea typeface="楷体_GB2312" charset="0"/>
                  <a:cs typeface="楷体_GB2312" charset="0"/>
                </a:rPr>
                <a:t>E</a:t>
              </a:r>
            </a:p>
          </p:txBody>
        </p:sp>
        <p:sp>
          <p:nvSpPr>
            <p:cNvPr id="105589" name="Text Box 117"/>
            <p:cNvSpPr txBox="1">
              <a:spLocks noChangeArrowheads="1"/>
            </p:cNvSpPr>
            <p:nvPr/>
          </p:nvSpPr>
          <p:spPr bwMode="auto">
            <a:xfrm>
              <a:off x="3467" y="2134"/>
              <a:ext cx="224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CC00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ea typeface="楷体_GB2312" charset="0"/>
                  <a:cs typeface="楷体_GB2312" charset="0"/>
                </a:rPr>
                <a:t>B</a:t>
              </a:r>
            </a:p>
          </p:txBody>
        </p:sp>
        <p:sp>
          <p:nvSpPr>
            <p:cNvPr id="105590" name="Text Box 118"/>
            <p:cNvSpPr txBox="1">
              <a:spLocks noChangeArrowheads="1"/>
            </p:cNvSpPr>
            <p:nvPr/>
          </p:nvSpPr>
          <p:spPr bwMode="auto">
            <a:xfrm>
              <a:off x="4769" y="2110"/>
              <a:ext cx="223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CC00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ea typeface="楷体_GB2312" charset="0"/>
                  <a:cs typeface="楷体_GB2312" charset="0"/>
                </a:rPr>
                <a:t>C</a:t>
              </a:r>
            </a:p>
          </p:txBody>
        </p:sp>
        <p:sp>
          <p:nvSpPr>
            <p:cNvPr id="105591" name="Line 119"/>
            <p:cNvSpPr>
              <a:spLocks noChangeShapeType="1"/>
            </p:cNvSpPr>
            <p:nvPr/>
          </p:nvSpPr>
          <p:spPr bwMode="auto">
            <a:xfrm flipV="1">
              <a:off x="3566" y="2376"/>
              <a:ext cx="0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592" name="Text Box 120" descr="新闻纸"/>
            <p:cNvSpPr txBox="1">
              <a:spLocks noChangeArrowheads="1"/>
            </p:cNvSpPr>
            <p:nvPr/>
          </p:nvSpPr>
          <p:spPr bwMode="auto">
            <a:xfrm>
              <a:off x="3201" y="2351"/>
              <a:ext cx="299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宋体" panose="02010600030101010101" pitchFamily="2" charset="-122"/>
                </a:rPr>
                <a:t>+</a:t>
              </a:r>
            </a:p>
          </p:txBody>
        </p:sp>
        <p:sp>
          <p:nvSpPr>
            <p:cNvPr id="105593" name="Text Box 121" descr="新闻纸"/>
            <p:cNvSpPr txBox="1">
              <a:spLocks noChangeArrowheads="1"/>
            </p:cNvSpPr>
            <p:nvPr/>
          </p:nvSpPr>
          <p:spPr bwMode="auto">
            <a:xfrm>
              <a:off x="3203" y="3581"/>
              <a:ext cx="299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宋体" panose="02010600030101010101" pitchFamily="2" charset="-122"/>
                </a:rPr>
                <a:t>-</a:t>
              </a:r>
            </a:p>
          </p:txBody>
        </p:sp>
        <p:sp>
          <p:nvSpPr>
            <p:cNvPr id="105594" name="Rectangle 122"/>
            <p:cNvSpPr>
              <a:spLocks noChangeArrowheads="1"/>
            </p:cNvSpPr>
            <p:nvPr/>
          </p:nvSpPr>
          <p:spPr bwMode="auto">
            <a:xfrm>
              <a:off x="3530" y="2988"/>
              <a:ext cx="91" cy="25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595" name="Rectangle 123" descr="新闻纸"/>
            <p:cNvSpPr>
              <a:spLocks noChangeArrowheads="1"/>
            </p:cNvSpPr>
            <p:nvPr/>
          </p:nvSpPr>
          <p:spPr bwMode="auto">
            <a:xfrm>
              <a:off x="5404" y="2331"/>
              <a:ext cx="212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宋体" panose="02010600030101010101" pitchFamily="2" charset="-122"/>
                </a:rPr>
                <a:t>+</a:t>
              </a:r>
            </a:p>
          </p:txBody>
        </p:sp>
        <p:sp>
          <p:nvSpPr>
            <p:cNvPr id="105596" name="Rectangle 124" descr="新闻纸"/>
            <p:cNvSpPr>
              <a:spLocks noChangeArrowheads="1"/>
            </p:cNvSpPr>
            <p:nvPr/>
          </p:nvSpPr>
          <p:spPr bwMode="auto">
            <a:xfrm>
              <a:off x="5404" y="3505"/>
              <a:ext cx="212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宋体" panose="02010600030101010101" pitchFamily="2" charset="-122"/>
                </a:rPr>
                <a:t>-</a:t>
              </a:r>
            </a:p>
          </p:txBody>
        </p:sp>
        <p:grpSp>
          <p:nvGrpSpPr>
            <p:cNvPr id="51242" name="Group 125"/>
            <p:cNvGrpSpPr/>
            <p:nvPr/>
          </p:nvGrpSpPr>
          <p:grpSpPr bwMode="auto">
            <a:xfrm>
              <a:off x="4148" y="3824"/>
              <a:ext cx="160" cy="119"/>
              <a:chOff x="4403" y="3875"/>
              <a:chExt cx="160" cy="119"/>
            </a:xfrm>
          </p:grpSpPr>
          <p:sp>
            <p:nvSpPr>
              <p:cNvPr id="105598" name="Line 126"/>
              <p:cNvSpPr>
                <a:spLocks noChangeShapeType="1"/>
              </p:cNvSpPr>
              <p:nvPr/>
            </p:nvSpPr>
            <p:spPr bwMode="auto">
              <a:xfrm>
                <a:off x="4489" y="3875"/>
                <a:ext cx="0" cy="11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5599" name="Line 127"/>
              <p:cNvSpPr>
                <a:spLocks noChangeShapeType="1"/>
              </p:cNvSpPr>
              <p:nvPr/>
            </p:nvSpPr>
            <p:spPr bwMode="auto">
              <a:xfrm>
                <a:off x="4403" y="3994"/>
                <a:ext cx="1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05600" name="Line 128"/>
            <p:cNvSpPr>
              <a:spLocks noChangeShapeType="1"/>
            </p:cNvSpPr>
            <p:nvPr/>
          </p:nvSpPr>
          <p:spPr bwMode="auto">
            <a:xfrm flipH="1" flipV="1">
              <a:off x="5348" y="3189"/>
              <a:ext cx="0" cy="63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601" name="Line 129"/>
            <p:cNvSpPr>
              <a:spLocks noChangeShapeType="1"/>
            </p:cNvSpPr>
            <p:nvPr/>
          </p:nvSpPr>
          <p:spPr bwMode="auto">
            <a:xfrm flipV="1">
              <a:off x="4957" y="3218"/>
              <a:ext cx="0" cy="60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602" name="Line 130"/>
            <p:cNvSpPr>
              <a:spLocks noChangeShapeType="1"/>
            </p:cNvSpPr>
            <p:nvPr/>
          </p:nvSpPr>
          <p:spPr bwMode="auto">
            <a:xfrm flipH="1" flipV="1">
              <a:off x="3975" y="2929"/>
              <a:ext cx="0" cy="20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603" name="Line 131"/>
            <p:cNvSpPr>
              <a:spLocks noChangeShapeType="1"/>
            </p:cNvSpPr>
            <p:nvPr/>
          </p:nvSpPr>
          <p:spPr bwMode="auto">
            <a:xfrm flipH="1" flipV="1">
              <a:off x="3567" y="3239"/>
              <a:ext cx="1" cy="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604" name="Line 132"/>
            <p:cNvSpPr>
              <a:spLocks noChangeShapeType="1"/>
            </p:cNvSpPr>
            <p:nvPr/>
          </p:nvSpPr>
          <p:spPr bwMode="auto">
            <a:xfrm flipH="1" flipV="1">
              <a:off x="4513" y="2884"/>
              <a:ext cx="0" cy="25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605" name="Line 133"/>
            <p:cNvSpPr>
              <a:spLocks noChangeShapeType="1"/>
            </p:cNvSpPr>
            <p:nvPr/>
          </p:nvSpPr>
          <p:spPr bwMode="auto">
            <a:xfrm flipH="1">
              <a:off x="3086" y="2943"/>
              <a:ext cx="0" cy="8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606" name="Rectangle 134"/>
            <p:cNvSpPr>
              <a:spLocks noChangeArrowheads="1"/>
            </p:cNvSpPr>
            <p:nvPr/>
          </p:nvSpPr>
          <p:spPr bwMode="auto">
            <a:xfrm>
              <a:off x="3049" y="2715"/>
              <a:ext cx="78" cy="23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607" name="Line 135"/>
            <p:cNvSpPr>
              <a:spLocks noChangeShapeType="1"/>
            </p:cNvSpPr>
            <p:nvPr/>
          </p:nvSpPr>
          <p:spPr bwMode="auto">
            <a:xfrm flipH="1">
              <a:off x="3086" y="2378"/>
              <a:ext cx="0" cy="3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608" name="Oval 136"/>
            <p:cNvSpPr>
              <a:spLocks noChangeArrowheads="1"/>
            </p:cNvSpPr>
            <p:nvPr/>
          </p:nvSpPr>
          <p:spPr bwMode="auto">
            <a:xfrm>
              <a:off x="2996" y="3280"/>
              <a:ext cx="192" cy="1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609" name="Rectangle 137" descr="新闻纸"/>
            <p:cNvSpPr>
              <a:spLocks noChangeArrowheads="1"/>
            </p:cNvSpPr>
            <p:nvPr/>
          </p:nvSpPr>
          <p:spPr bwMode="auto">
            <a:xfrm>
              <a:off x="2882" y="3047"/>
              <a:ext cx="228" cy="327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宋体" panose="02010600030101010101" pitchFamily="2" charset="-122"/>
                </a:rPr>
                <a:t>+</a:t>
              </a:r>
            </a:p>
          </p:txBody>
        </p:sp>
        <p:sp>
          <p:nvSpPr>
            <p:cNvPr id="105610" name="Rectangle 138"/>
            <p:cNvSpPr>
              <a:spLocks noChangeArrowheads="1"/>
            </p:cNvSpPr>
            <p:nvPr/>
          </p:nvSpPr>
          <p:spPr bwMode="auto">
            <a:xfrm>
              <a:off x="2871" y="3353"/>
              <a:ext cx="230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宋体" panose="02010600030101010101" pitchFamily="2" charset="-122"/>
                </a:rPr>
                <a:t>-</a:t>
              </a:r>
            </a:p>
          </p:txBody>
        </p:sp>
        <p:sp>
          <p:nvSpPr>
            <p:cNvPr id="105611" name="Text Box 139"/>
            <p:cNvSpPr txBox="1">
              <a:spLocks noChangeArrowheads="1"/>
            </p:cNvSpPr>
            <p:nvPr/>
          </p:nvSpPr>
          <p:spPr bwMode="auto">
            <a:xfrm>
              <a:off x="2708" y="2686"/>
              <a:ext cx="425" cy="288"/>
            </a:xfrm>
            <a:prstGeom prst="rect">
              <a:avLst/>
            </a:prstGeom>
            <a:noFill/>
            <a:ln w="381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>
                  <a:effectLst>
                    <a:outerShdw blurRad="38100" dist="38100" dir="2700000" algn="tl">
                      <a:srgbClr val="DDDDDD"/>
                    </a:outerShdw>
                  </a:effectLst>
                  <a:ea typeface="楷体_GB2312" charset="0"/>
                  <a:cs typeface="楷体_GB2312" charset="0"/>
                </a:rPr>
                <a:t>R</a:t>
              </a:r>
              <a:r>
                <a:rPr lang="en-US" altLang="zh-CN" b="1" baseline="-25000">
                  <a:effectLst>
                    <a:outerShdw blurRad="38100" dist="38100" dir="2700000" algn="tl">
                      <a:srgbClr val="DDDDDD"/>
                    </a:outerShdw>
                  </a:effectLst>
                  <a:ea typeface="楷体_GB2312" charset="0"/>
                  <a:cs typeface="楷体_GB2312" charset="0"/>
                </a:rPr>
                <a:t>S</a:t>
              </a:r>
              <a:endParaRPr lang="en-US" altLang="zh-CN" b="1">
                <a:effectLst>
                  <a:outerShdw blurRad="38100" dist="38100" dir="2700000" algn="tl">
                    <a:srgbClr val="DDDDDD"/>
                  </a:outerShdw>
                </a:effectLst>
                <a:ea typeface="楷体_GB2312" charset="0"/>
                <a:cs typeface="楷体_GB2312" charset="0"/>
              </a:endParaRPr>
            </a:p>
          </p:txBody>
        </p:sp>
        <p:sp>
          <p:nvSpPr>
            <p:cNvPr id="105612" name="Oval 140"/>
            <p:cNvSpPr>
              <a:spLocks noChangeArrowheads="1"/>
            </p:cNvSpPr>
            <p:nvPr/>
          </p:nvSpPr>
          <p:spPr bwMode="auto">
            <a:xfrm>
              <a:off x="4209" y="3794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2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51256" name="Object 141"/>
            <p:cNvGraphicFramePr>
              <a:graphicFrameLocks noChangeAspect="1"/>
            </p:cNvGraphicFramePr>
            <p:nvPr/>
          </p:nvGraphicFramePr>
          <p:xfrm>
            <a:off x="3229" y="2961"/>
            <a:ext cx="181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30" name="Equation" r:id="rId8" imgW="190500" imgH="241300" progId="Equation.3">
                    <p:embed/>
                  </p:oleObj>
                </mc:Choice>
                <mc:Fallback>
                  <p:oleObj name="Equation" r:id="rId8" imgW="190500" imgH="2413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29" y="2961"/>
                          <a:ext cx="181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57" name="Object 142"/>
            <p:cNvGraphicFramePr>
              <a:graphicFrameLocks noChangeAspect="1"/>
            </p:cNvGraphicFramePr>
            <p:nvPr/>
          </p:nvGraphicFramePr>
          <p:xfrm>
            <a:off x="3104" y="2047"/>
            <a:ext cx="150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31" name="Equation" r:id="rId10" imgW="139700" imgH="241300" progId="Equation.3">
                    <p:embed/>
                  </p:oleObj>
                </mc:Choice>
                <mc:Fallback>
                  <p:oleObj name="Equation" r:id="rId10" imgW="139700" imgH="2413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04" y="2047"/>
                          <a:ext cx="150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58" name="Object 143"/>
            <p:cNvGraphicFramePr>
              <a:graphicFrameLocks noChangeAspect="1"/>
            </p:cNvGraphicFramePr>
            <p:nvPr/>
          </p:nvGraphicFramePr>
          <p:xfrm>
            <a:off x="3706" y="2034"/>
            <a:ext cx="177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32" name="Equation" r:id="rId12" imgW="177800" imgH="254000" progId="Equation.3">
                    <p:embed/>
                  </p:oleObj>
                </mc:Choice>
                <mc:Fallback>
                  <p:oleObj name="Equation" r:id="rId12" imgW="177800" imgH="254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06" y="2034"/>
                          <a:ext cx="177" cy="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59" name="Object 144"/>
            <p:cNvGraphicFramePr>
              <a:graphicFrameLocks noChangeAspect="1"/>
            </p:cNvGraphicFramePr>
            <p:nvPr/>
          </p:nvGraphicFramePr>
          <p:xfrm>
            <a:off x="4517" y="2013"/>
            <a:ext cx="223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33" name="Equation" r:id="rId14" imgW="241300" imgH="254000" progId="Equation.3">
                    <p:embed/>
                  </p:oleObj>
                </mc:Choice>
                <mc:Fallback>
                  <p:oleObj name="Equation" r:id="rId14" imgW="241300" imgH="254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7" y="2013"/>
                          <a:ext cx="223" cy="3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60" name="Object 145"/>
            <p:cNvGraphicFramePr>
              <a:graphicFrameLocks noChangeAspect="1"/>
            </p:cNvGraphicFramePr>
            <p:nvPr/>
          </p:nvGraphicFramePr>
          <p:xfrm>
            <a:off x="5411" y="2940"/>
            <a:ext cx="181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34" name="Equation" r:id="rId16" imgW="203200" imgH="254000" progId="Equation.3">
                    <p:embed/>
                  </p:oleObj>
                </mc:Choice>
                <mc:Fallback>
                  <p:oleObj name="Equation" r:id="rId16" imgW="203200" imgH="254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11" y="2940"/>
                          <a:ext cx="181" cy="2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61" name="Object 14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74719675"/>
                </p:ext>
              </p:extLst>
            </p:nvPr>
          </p:nvGraphicFramePr>
          <p:xfrm>
            <a:off x="4205" y="2391"/>
            <a:ext cx="259" cy="3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35" name="Equation" r:id="rId18" imgW="342900" imgH="254000" progId="Equation.DSMT4">
                    <p:embed/>
                  </p:oleObj>
                </mc:Choice>
                <mc:Fallback>
                  <p:oleObj name="Equation" r:id="rId18" imgW="342900" imgH="2540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05" y="2391"/>
                          <a:ext cx="259" cy="3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5619" name="Line 147"/>
            <p:cNvSpPr>
              <a:spLocks noChangeShapeType="1"/>
            </p:cNvSpPr>
            <p:nvPr/>
          </p:nvSpPr>
          <p:spPr bwMode="auto">
            <a:xfrm flipV="1">
              <a:off x="3081" y="2335"/>
              <a:ext cx="278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sm" len="med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51263" name="Object 148"/>
            <p:cNvGraphicFramePr>
              <a:graphicFrameLocks noChangeAspect="1"/>
            </p:cNvGraphicFramePr>
            <p:nvPr/>
          </p:nvGraphicFramePr>
          <p:xfrm>
            <a:off x="2734" y="3205"/>
            <a:ext cx="241" cy="3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36" name="Equation" r:id="rId20" imgW="228600" imgH="254000" progId="Equation.3">
                    <p:embed/>
                  </p:oleObj>
                </mc:Choice>
                <mc:Fallback>
                  <p:oleObj name="Equation" r:id="rId20" imgW="228600" imgH="254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4" y="3205"/>
                          <a:ext cx="241" cy="3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5621" name="Line 149"/>
            <p:cNvSpPr>
              <a:spLocks noChangeShapeType="1"/>
            </p:cNvSpPr>
            <p:nvPr/>
          </p:nvSpPr>
          <p:spPr bwMode="auto">
            <a:xfrm>
              <a:off x="3975" y="3123"/>
              <a:ext cx="54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622" name="Rectangle 150"/>
            <p:cNvSpPr>
              <a:spLocks noChangeArrowheads="1"/>
            </p:cNvSpPr>
            <p:nvPr/>
          </p:nvSpPr>
          <p:spPr bwMode="auto">
            <a:xfrm>
              <a:off x="4199" y="3354"/>
              <a:ext cx="91" cy="25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623" name="Line 151"/>
            <p:cNvSpPr>
              <a:spLocks noChangeShapeType="1"/>
            </p:cNvSpPr>
            <p:nvPr/>
          </p:nvSpPr>
          <p:spPr bwMode="auto">
            <a:xfrm>
              <a:off x="4245" y="3112"/>
              <a:ext cx="0" cy="2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624" name="Line 152"/>
            <p:cNvSpPr>
              <a:spLocks noChangeShapeType="1"/>
            </p:cNvSpPr>
            <p:nvPr/>
          </p:nvSpPr>
          <p:spPr bwMode="auto">
            <a:xfrm>
              <a:off x="4240" y="3604"/>
              <a:ext cx="0" cy="2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625" name="Line 153"/>
            <p:cNvSpPr>
              <a:spLocks noChangeShapeType="1"/>
            </p:cNvSpPr>
            <p:nvPr/>
          </p:nvSpPr>
          <p:spPr bwMode="auto">
            <a:xfrm>
              <a:off x="4364" y="3344"/>
              <a:ext cx="0" cy="28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sm" len="med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51269" name="Object 154"/>
            <p:cNvGraphicFramePr>
              <a:graphicFrameLocks noChangeAspect="1"/>
            </p:cNvGraphicFramePr>
            <p:nvPr/>
          </p:nvGraphicFramePr>
          <p:xfrm>
            <a:off x="4385" y="3327"/>
            <a:ext cx="164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37" name="Equation" r:id="rId22" imgW="152400" imgH="254000" progId="Equation.3">
                    <p:embed/>
                  </p:oleObj>
                </mc:Choice>
                <mc:Fallback>
                  <p:oleObj name="Equation" r:id="rId22" imgW="152400" imgH="254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85" y="3327"/>
                          <a:ext cx="164" cy="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5627" name="Text Box 155"/>
            <p:cNvSpPr txBox="1">
              <a:spLocks noChangeArrowheads="1"/>
            </p:cNvSpPr>
            <p:nvPr/>
          </p:nvSpPr>
          <p:spPr bwMode="auto">
            <a:xfrm>
              <a:off x="3842" y="3319"/>
              <a:ext cx="466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>
                  <a:effectLst>
                    <a:outerShdw blurRad="38100" dist="38100" dir="2700000" algn="tl">
                      <a:srgbClr val="DDDDDD"/>
                    </a:outerShdw>
                  </a:effectLst>
                  <a:ea typeface="楷体_GB2312" charset="0"/>
                  <a:cs typeface="楷体_GB2312" charset="0"/>
                </a:rPr>
                <a:t>R</a:t>
              </a:r>
              <a:r>
                <a:rPr lang="en-US" altLang="zh-CN" b="1" baseline="-25000">
                  <a:effectLst>
                    <a:outerShdw blurRad="38100" dist="38100" dir="2700000" algn="tl">
                      <a:srgbClr val="DDDDDD"/>
                    </a:outerShdw>
                  </a:effectLst>
                  <a:ea typeface="楷体_GB2312" charset="0"/>
                  <a:cs typeface="楷体_GB2312" charset="0"/>
                </a:rPr>
                <a:t>E</a:t>
              </a:r>
              <a:endParaRPr lang="en-US" altLang="zh-CN" b="1">
                <a:effectLst>
                  <a:outerShdw blurRad="38100" dist="38100" dir="2700000" algn="tl">
                    <a:srgbClr val="DDDDDD"/>
                  </a:outerShdw>
                </a:effectLst>
                <a:ea typeface="楷体_GB2312" charset="0"/>
                <a:cs typeface="楷体_GB2312" charset="0"/>
              </a:endParaRPr>
            </a:p>
          </p:txBody>
        </p:sp>
        <p:sp>
          <p:nvSpPr>
            <p:cNvPr id="105628" name="Line 156"/>
            <p:cNvSpPr>
              <a:spLocks noChangeShapeType="1"/>
            </p:cNvSpPr>
            <p:nvPr/>
          </p:nvSpPr>
          <p:spPr bwMode="auto">
            <a:xfrm>
              <a:off x="3608" y="2542"/>
              <a:ext cx="0" cy="28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sm" len="med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51272" name="Object 157"/>
            <p:cNvGraphicFramePr>
              <a:graphicFrameLocks noChangeAspect="1"/>
            </p:cNvGraphicFramePr>
            <p:nvPr/>
          </p:nvGraphicFramePr>
          <p:xfrm>
            <a:off x="3618" y="2496"/>
            <a:ext cx="287" cy="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38" name="公式" r:id="rId24" imgW="279400" imgH="279400" progId="Equation.3">
                    <p:embed/>
                  </p:oleObj>
                </mc:Choice>
                <mc:Fallback>
                  <p:oleObj name="公式" r:id="rId24" imgW="279400" imgH="279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18" y="2496"/>
                          <a:ext cx="287" cy="3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754017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05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05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5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5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05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543" grpId="0" autoUpdateAnimBg="0"/>
      <p:bldP spid="105545" grpId="0" bldLvl="0" animBg="1"/>
      <p:bldP spid="105563" grpId="0" bldLvl="0" animBg="1"/>
      <p:bldP spid="10556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81000"/>
            <a:ext cx="7772400" cy="685800"/>
          </a:xfrm>
          <a:noFill/>
        </p:spPr>
        <p:txBody>
          <a:bodyPr vert="horz" wrap="square" lIns="91440" tIns="45720" rIns="91440" bIns="45720" numCol="1" anchor="t" anchorCtr="0" compatLnSpc="1"/>
          <a:lstStyle/>
          <a:p>
            <a:pPr eaLnBrk="1" hangingPunct="1"/>
            <a:r>
              <a:rPr lang="en-US" altLang="zh-CN" sz="3600" b="1" dirty="0">
                <a:solidFill>
                  <a:srgbClr val="CC0000"/>
                </a:solidFill>
                <a:ea typeface="华文新魏" panose="02010800040101010101" charset="-122"/>
                <a:cs typeface="华文新魏" panose="02010800040101010101" charset="-122"/>
              </a:rPr>
              <a:t>3</a:t>
            </a:r>
            <a:r>
              <a:rPr lang="en-US" altLang="zh-CN" sz="3600" b="1" dirty="0" smtClean="0">
                <a:solidFill>
                  <a:srgbClr val="CC0000"/>
                </a:solidFill>
                <a:latin typeface="Times New Roman" panose="02020603050405020304" charset="0"/>
                <a:ea typeface="华文新魏" panose="02010800040101010101" charset="-122"/>
                <a:cs typeface="华文新魏" panose="02010800040101010101" charset="-122"/>
              </a:rPr>
              <a:t>.1</a:t>
            </a:r>
            <a:r>
              <a:rPr lang="en-US" altLang="zh-CN" sz="3600" b="1" dirty="0" smtClean="0">
                <a:solidFill>
                  <a:srgbClr val="CC00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 </a:t>
            </a:r>
            <a:r>
              <a:rPr lang="zh-CN" altLang="en-US" sz="3600" b="1" dirty="0">
                <a:solidFill>
                  <a:srgbClr val="CC00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基本放大电路的组成</a:t>
            </a:r>
          </a:p>
        </p:txBody>
      </p:sp>
      <p:sp>
        <p:nvSpPr>
          <p:cNvPr id="58371" name="Rectangle 3"/>
          <p:cNvSpPr>
            <a:spLocks noChangeArrowheads="1"/>
          </p:cNvSpPr>
          <p:nvPr/>
        </p:nvSpPr>
        <p:spPr bwMode="auto">
          <a:xfrm>
            <a:off x="530542" y="1017003"/>
            <a:ext cx="5944554" cy="586957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3</a:t>
            </a:r>
            <a:r>
              <a:rPr lang="en-US" altLang="zh-CN" sz="3200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楷体_GB2312" charset="0"/>
                <a:cs typeface="楷体_GB2312" charset="0"/>
              </a:rPr>
              <a:t>.</a:t>
            </a:r>
            <a:r>
              <a:rPr lang="en-US" altLang="zh-CN" sz="3200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1.2   </a:t>
            </a:r>
            <a:r>
              <a:rPr lang="zh-CN" altLang="en-US" sz="3200" b="1" dirty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基本放大电路各元件作用 </a:t>
            </a:r>
          </a:p>
        </p:txBody>
      </p:sp>
      <p:sp>
        <p:nvSpPr>
          <p:cNvPr id="58372" name="AutoShape 4"/>
          <p:cNvSpPr>
            <a:spLocks noChangeArrowheads="1"/>
          </p:cNvSpPr>
          <p:nvPr/>
        </p:nvSpPr>
        <p:spPr bwMode="auto">
          <a:xfrm>
            <a:off x="5562600" y="1481138"/>
            <a:ext cx="3352800" cy="2508250"/>
          </a:xfrm>
          <a:prstGeom prst="wedgeRoundRectCallout">
            <a:avLst>
              <a:gd name="adj1" fmla="val -49241"/>
              <a:gd name="adj2" fmla="val 55296"/>
              <a:gd name="adj3" fmla="val 16667"/>
            </a:avLst>
          </a:prstGeom>
          <a:noFill/>
          <a:ln w="38100">
            <a:noFill/>
            <a:miter lim="800000"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05000"/>
              </a:lnSpc>
              <a:spcBef>
                <a:spcPct val="5000"/>
              </a:spcBef>
            </a:pPr>
            <a:r>
              <a:rPr kumimoji="0"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  <a:sym typeface="Symbol" panose="05050102010706020507" charset="0"/>
              </a:rPr>
              <a:t>晶体管</a:t>
            </a:r>
            <a:r>
              <a:rPr kumimoji="0"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sym typeface="Symbol" panose="05050102010706020507" charset="0"/>
              </a:rPr>
              <a:t>T</a:t>
            </a:r>
            <a:r>
              <a:rPr lang="en-US" altLang="zh-CN" sz="2800" b="1"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  <a:sym typeface="Symbol" panose="05050102010706020507" charset="0"/>
              </a:rPr>
              <a:t>--</a:t>
            </a:r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放大元件</a:t>
            </a:r>
            <a:r>
              <a:rPr lang="en-US" altLang="zh-CN" sz="2800" b="1"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  <a:sym typeface="Symbol" panose="05050102010706020507" charset="0"/>
              </a:rPr>
              <a:t>, </a:t>
            </a:r>
            <a:r>
              <a:rPr lang="en-US" altLang="zh-CN" sz="2800" b="1" i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i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C</a:t>
            </a:r>
            <a:r>
              <a:rPr lang="en-US" altLang="zh-CN" sz="2800" b="1" i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=</a:t>
            </a:r>
            <a:r>
              <a:rPr lang="en-US" altLang="zh-CN" sz="2800" b="1" i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sym typeface="Symbol" panose="05050102010706020507" charset="0"/>
              </a:rPr>
              <a:t> i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sym typeface="Symbol" panose="05050102010706020507" charset="0"/>
              </a:rPr>
              <a:t>B</a:t>
            </a:r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  <a:sym typeface="Symbol" panose="05050102010706020507" charset="0"/>
              </a:rPr>
              <a:t>。要保证集电结反偏</a:t>
            </a:r>
            <a:r>
              <a:rPr lang="en-US" altLang="zh-CN" sz="2800" b="1"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  <a:sym typeface="Symbol" panose="05050102010706020507" charset="0"/>
              </a:rPr>
              <a:t>,</a:t>
            </a:r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  <a:sym typeface="Symbol" panose="05050102010706020507" charset="0"/>
              </a:rPr>
              <a:t>发射结正偏</a:t>
            </a:r>
            <a:r>
              <a:rPr lang="en-US" altLang="zh-CN" sz="2800" b="1"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  <a:sym typeface="Symbol" panose="05050102010706020507" charset="0"/>
              </a:rPr>
              <a:t>,</a:t>
            </a:r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  <a:sym typeface="Symbol" panose="05050102010706020507" charset="0"/>
              </a:rPr>
              <a:t>使晶体管工作在放大区 。</a:t>
            </a:r>
          </a:p>
        </p:txBody>
      </p:sp>
      <p:sp>
        <p:nvSpPr>
          <p:cNvPr id="58373" name="AutoShape 5" descr="80%"/>
          <p:cNvSpPr>
            <a:spLocks noChangeArrowheads="1"/>
          </p:cNvSpPr>
          <p:nvPr/>
        </p:nvSpPr>
        <p:spPr bwMode="auto">
          <a:xfrm>
            <a:off x="5570538" y="3871913"/>
            <a:ext cx="3344862" cy="2508250"/>
          </a:xfrm>
          <a:prstGeom prst="wedgeRoundRectCallout">
            <a:avLst>
              <a:gd name="adj1" fmla="val -45019"/>
              <a:gd name="adj2" fmla="val -6028"/>
              <a:gd name="adj3" fmla="val 16667"/>
            </a:avLst>
          </a:prstGeom>
          <a:noFill/>
          <a:ln w="38100">
            <a:noFill/>
            <a:miter lim="800000"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05000"/>
              </a:lnSpc>
              <a:spcBef>
                <a:spcPct val="5000"/>
              </a:spcBef>
            </a:pP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基极电源</a:t>
            </a:r>
            <a:r>
              <a:rPr lang="en-US" altLang="zh-CN" sz="2800" b="1" i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E</a:t>
            </a:r>
            <a:r>
              <a:rPr lang="en-US" altLang="zh-CN" sz="2800" b="1" baseline="-25000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B</a:t>
            </a: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与基极电阻</a:t>
            </a:r>
            <a:r>
              <a:rPr lang="en-US" altLang="zh-CN" sz="2800" b="1" i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R</a:t>
            </a:r>
            <a:r>
              <a:rPr lang="en-US" altLang="zh-CN" sz="2800" b="1" baseline="-25000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B</a:t>
            </a:r>
            <a:r>
              <a:rPr lang="en-US" altLang="zh-CN" sz="2800" b="1"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  <a:sym typeface="Symbol" panose="05050102010706020507" charset="0"/>
              </a:rPr>
              <a:t>--</a:t>
            </a:r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使发射结                     处于正偏，并提供大小适当的基极电流。</a:t>
            </a:r>
          </a:p>
        </p:txBody>
      </p:sp>
      <p:sp>
        <p:nvSpPr>
          <p:cNvPr id="58374" name="Text Box 6"/>
          <p:cNvSpPr txBox="1">
            <a:spLocks noChangeArrowheads="1"/>
          </p:cNvSpPr>
          <p:nvPr/>
        </p:nvSpPr>
        <p:spPr bwMode="auto">
          <a:xfrm>
            <a:off x="1430338" y="5424488"/>
            <a:ext cx="3217862" cy="519112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lIns="90000" tIns="46800" rIns="90000" bIns="46800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</a:rPr>
              <a:t>共发射极基本电路</a:t>
            </a:r>
          </a:p>
        </p:txBody>
      </p:sp>
      <p:grpSp>
        <p:nvGrpSpPr>
          <p:cNvPr id="6151" name="Group 254"/>
          <p:cNvGrpSpPr/>
          <p:nvPr/>
        </p:nvGrpSpPr>
        <p:grpSpPr bwMode="auto">
          <a:xfrm>
            <a:off x="381000" y="1676400"/>
            <a:ext cx="5332413" cy="3498850"/>
            <a:chOff x="1056" y="1204"/>
            <a:chExt cx="3359" cy="2204"/>
          </a:xfrm>
        </p:grpSpPr>
        <p:sp>
          <p:nvSpPr>
            <p:cNvPr id="58623" name="Line 255"/>
            <p:cNvSpPr>
              <a:spLocks noChangeShapeType="1"/>
            </p:cNvSpPr>
            <p:nvPr/>
          </p:nvSpPr>
          <p:spPr bwMode="auto">
            <a:xfrm flipH="1" flipV="1">
              <a:off x="2744" y="1205"/>
              <a:ext cx="0" cy="17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8624" name="Line 256"/>
            <p:cNvSpPr>
              <a:spLocks noChangeShapeType="1"/>
            </p:cNvSpPr>
            <p:nvPr/>
          </p:nvSpPr>
          <p:spPr bwMode="auto">
            <a:xfrm flipV="1">
              <a:off x="2743" y="1214"/>
              <a:ext cx="1216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54" name="Rectangle 257"/>
            <p:cNvSpPr>
              <a:spLocks noChangeArrowheads="1"/>
            </p:cNvSpPr>
            <p:nvPr/>
          </p:nvSpPr>
          <p:spPr bwMode="auto">
            <a:xfrm>
              <a:off x="4084" y="1968"/>
              <a:ext cx="331" cy="28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 i="1">
                  <a:solidFill>
                    <a:schemeClr val="tx1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E</a:t>
              </a:r>
              <a:r>
                <a:rPr lang="en-US" altLang="zh-CN" sz="2400" b="1" baseline="-25000">
                  <a:solidFill>
                    <a:schemeClr val="tx1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C</a:t>
              </a:r>
            </a:p>
          </p:txBody>
        </p:sp>
        <p:sp>
          <p:nvSpPr>
            <p:cNvPr id="6155" name="Text Box 258"/>
            <p:cNvSpPr txBox="1">
              <a:spLocks noChangeArrowheads="1"/>
            </p:cNvSpPr>
            <p:nvPr/>
          </p:nvSpPr>
          <p:spPr bwMode="auto">
            <a:xfrm>
              <a:off x="1056" y="2378"/>
              <a:ext cx="368" cy="289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>
                  <a:solidFill>
                    <a:schemeClr val="tx1"/>
                  </a:solidFill>
                  <a:effectLst/>
                  <a:ea typeface="楷体_GB2312" charset="0"/>
                  <a:cs typeface="楷体_GB2312" charset="0"/>
                </a:rPr>
                <a:t>R</a:t>
              </a:r>
              <a:r>
                <a:rPr lang="en-US" altLang="zh-CN" b="1" baseline="-25000">
                  <a:solidFill>
                    <a:schemeClr val="tx1"/>
                  </a:solidFill>
                  <a:effectLst/>
                  <a:ea typeface="楷体_GB2312" charset="0"/>
                  <a:cs typeface="楷体_GB2312" charset="0"/>
                </a:rPr>
                <a:t>S</a:t>
              </a:r>
            </a:p>
          </p:txBody>
        </p:sp>
        <p:sp>
          <p:nvSpPr>
            <p:cNvPr id="6156" name="Text Box 259"/>
            <p:cNvSpPr txBox="1">
              <a:spLocks noChangeArrowheads="1"/>
            </p:cNvSpPr>
            <p:nvPr/>
          </p:nvSpPr>
          <p:spPr bwMode="auto">
            <a:xfrm>
              <a:off x="1098" y="2858"/>
              <a:ext cx="259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>
                  <a:solidFill>
                    <a:srgbClr val="2E1FE9"/>
                  </a:solidFill>
                  <a:effectLst/>
                  <a:ea typeface="楷体_GB2312" charset="0"/>
                  <a:cs typeface="楷体_GB2312" charset="0"/>
                </a:rPr>
                <a:t>e</a:t>
              </a:r>
              <a:r>
                <a:rPr lang="en-US" altLang="zh-CN" b="1" baseline="-25000">
                  <a:solidFill>
                    <a:srgbClr val="2E1FE9"/>
                  </a:solidFill>
                  <a:effectLst/>
                  <a:ea typeface="楷体_GB2312" charset="0"/>
                  <a:cs typeface="楷体_GB2312" charset="0"/>
                </a:rPr>
                <a:t>s</a:t>
              </a:r>
            </a:p>
          </p:txBody>
        </p:sp>
        <p:sp>
          <p:nvSpPr>
            <p:cNvPr id="58628" name="Line 260"/>
            <p:cNvSpPr>
              <a:spLocks noChangeShapeType="1"/>
            </p:cNvSpPr>
            <p:nvPr/>
          </p:nvSpPr>
          <p:spPr bwMode="auto">
            <a:xfrm>
              <a:off x="3961" y="1204"/>
              <a:ext cx="0" cy="78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8629" name="Line 261"/>
            <p:cNvSpPr>
              <a:spLocks noChangeShapeType="1"/>
            </p:cNvSpPr>
            <p:nvPr/>
          </p:nvSpPr>
          <p:spPr bwMode="auto">
            <a:xfrm flipV="1">
              <a:off x="2102" y="2274"/>
              <a:ext cx="0" cy="17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6159" name="Group 262"/>
            <p:cNvGrpSpPr/>
            <p:nvPr/>
          </p:nvGrpSpPr>
          <p:grpSpPr bwMode="auto">
            <a:xfrm>
              <a:off x="1954" y="2934"/>
              <a:ext cx="280" cy="85"/>
              <a:chOff x="1854" y="3200"/>
              <a:chExt cx="474" cy="160"/>
            </a:xfrm>
          </p:grpSpPr>
          <p:sp>
            <p:nvSpPr>
              <p:cNvPr id="58631" name="Line 263"/>
              <p:cNvSpPr>
                <a:spLocks noChangeShapeType="1"/>
              </p:cNvSpPr>
              <p:nvPr/>
            </p:nvSpPr>
            <p:spPr bwMode="auto">
              <a:xfrm rot="5400000">
                <a:off x="2091" y="2963"/>
                <a:ext cx="0" cy="47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8632" name="Line 264"/>
              <p:cNvSpPr>
                <a:spLocks noChangeShapeType="1"/>
              </p:cNvSpPr>
              <p:nvPr/>
            </p:nvSpPr>
            <p:spPr bwMode="auto">
              <a:xfrm rot="5400000">
                <a:off x="2094" y="3234"/>
                <a:ext cx="0" cy="25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58633" name="Line 265"/>
            <p:cNvSpPr>
              <a:spLocks noChangeShapeType="1"/>
            </p:cNvSpPr>
            <p:nvPr/>
          </p:nvSpPr>
          <p:spPr bwMode="auto">
            <a:xfrm rot="5400000">
              <a:off x="2014" y="2842"/>
              <a:ext cx="1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8634" name="Line 266"/>
            <p:cNvSpPr>
              <a:spLocks noChangeShapeType="1"/>
            </p:cNvSpPr>
            <p:nvPr/>
          </p:nvSpPr>
          <p:spPr bwMode="auto">
            <a:xfrm rot="5400000">
              <a:off x="1998" y="3139"/>
              <a:ext cx="21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8635" name="Line 267"/>
            <p:cNvSpPr>
              <a:spLocks noChangeShapeType="1"/>
            </p:cNvSpPr>
            <p:nvPr/>
          </p:nvSpPr>
          <p:spPr bwMode="auto">
            <a:xfrm>
              <a:off x="2600" y="2144"/>
              <a:ext cx="0" cy="26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8636" name="Line 268"/>
            <p:cNvSpPr>
              <a:spLocks noChangeShapeType="1"/>
            </p:cNvSpPr>
            <p:nvPr/>
          </p:nvSpPr>
          <p:spPr bwMode="auto">
            <a:xfrm rot="-266974">
              <a:off x="2602" y="2307"/>
              <a:ext cx="137" cy="13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sm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8637" name="Line 269"/>
            <p:cNvSpPr>
              <a:spLocks noChangeShapeType="1"/>
            </p:cNvSpPr>
            <p:nvPr/>
          </p:nvSpPr>
          <p:spPr bwMode="auto">
            <a:xfrm flipV="1">
              <a:off x="2600" y="2112"/>
              <a:ext cx="137" cy="12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8638" name="Line 270"/>
            <p:cNvSpPr>
              <a:spLocks noChangeShapeType="1"/>
            </p:cNvSpPr>
            <p:nvPr/>
          </p:nvSpPr>
          <p:spPr bwMode="auto">
            <a:xfrm flipV="1">
              <a:off x="1413" y="3246"/>
              <a:ext cx="253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66" name="Text Box 271"/>
            <p:cNvSpPr txBox="1">
              <a:spLocks noChangeArrowheads="1"/>
            </p:cNvSpPr>
            <p:nvPr/>
          </p:nvSpPr>
          <p:spPr bwMode="auto">
            <a:xfrm>
              <a:off x="2128" y="2450"/>
              <a:ext cx="324" cy="28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>
                  <a:solidFill>
                    <a:schemeClr val="tx1"/>
                  </a:solidFill>
                  <a:effectLst/>
                  <a:ea typeface="楷体_GB2312" charset="0"/>
                  <a:cs typeface="楷体_GB2312" charset="0"/>
                </a:rPr>
                <a:t>R</a:t>
              </a:r>
              <a:r>
                <a:rPr lang="en-US" altLang="zh-CN" b="1" baseline="-25000">
                  <a:solidFill>
                    <a:schemeClr val="tx1"/>
                  </a:solidFill>
                  <a:effectLst/>
                  <a:ea typeface="楷体_GB2312" charset="0"/>
                  <a:cs typeface="楷体_GB2312" charset="0"/>
                </a:rPr>
                <a:t>B</a:t>
              </a:r>
            </a:p>
          </p:txBody>
        </p:sp>
        <p:sp>
          <p:nvSpPr>
            <p:cNvPr id="58640" name="Rectangle 272"/>
            <p:cNvSpPr>
              <a:spLocks noChangeArrowheads="1"/>
            </p:cNvSpPr>
            <p:nvPr/>
          </p:nvSpPr>
          <p:spPr bwMode="auto">
            <a:xfrm>
              <a:off x="2693" y="1376"/>
              <a:ext cx="92" cy="30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8641" name="Rectangle 273"/>
            <p:cNvSpPr>
              <a:spLocks noChangeArrowheads="1"/>
            </p:cNvSpPr>
            <p:nvPr/>
          </p:nvSpPr>
          <p:spPr bwMode="auto">
            <a:xfrm>
              <a:off x="2063" y="2457"/>
              <a:ext cx="92" cy="30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69" name="Text Box 274"/>
            <p:cNvSpPr txBox="1">
              <a:spLocks noChangeArrowheads="1"/>
            </p:cNvSpPr>
            <p:nvPr/>
          </p:nvSpPr>
          <p:spPr bwMode="auto">
            <a:xfrm>
              <a:off x="2199" y="2830"/>
              <a:ext cx="324" cy="28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>
                  <a:solidFill>
                    <a:schemeClr val="tx1"/>
                  </a:solidFill>
                  <a:effectLst/>
                  <a:ea typeface="楷体_GB2312" charset="0"/>
                  <a:cs typeface="楷体_GB2312" charset="0"/>
                </a:rPr>
                <a:t>E</a:t>
              </a:r>
              <a:r>
                <a:rPr lang="en-US" altLang="zh-CN" b="1" baseline="-25000">
                  <a:solidFill>
                    <a:schemeClr val="tx1"/>
                  </a:solidFill>
                  <a:effectLst/>
                  <a:ea typeface="楷体_GB2312" charset="0"/>
                  <a:cs typeface="楷体_GB2312" charset="0"/>
                </a:rPr>
                <a:t>B</a:t>
              </a:r>
            </a:p>
          </p:txBody>
        </p:sp>
        <p:grpSp>
          <p:nvGrpSpPr>
            <p:cNvPr id="6170" name="Group 275"/>
            <p:cNvGrpSpPr/>
            <p:nvPr/>
          </p:nvGrpSpPr>
          <p:grpSpPr bwMode="auto">
            <a:xfrm>
              <a:off x="1751" y="2154"/>
              <a:ext cx="67" cy="245"/>
              <a:chOff x="3454" y="2018"/>
              <a:chExt cx="96" cy="328"/>
            </a:xfrm>
          </p:grpSpPr>
          <p:sp>
            <p:nvSpPr>
              <p:cNvPr id="58644" name="Line 276"/>
              <p:cNvSpPr>
                <a:spLocks noChangeShapeType="1"/>
              </p:cNvSpPr>
              <p:nvPr/>
            </p:nvSpPr>
            <p:spPr bwMode="auto">
              <a:xfrm>
                <a:off x="3454" y="2018"/>
                <a:ext cx="0" cy="32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8645" name="Line 277"/>
              <p:cNvSpPr>
                <a:spLocks noChangeShapeType="1"/>
              </p:cNvSpPr>
              <p:nvPr/>
            </p:nvSpPr>
            <p:spPr bwMode="auto">
              <a:xfrm>
                <a:off x="3550" y="2018"/>
                <a:ext cx="0" cy="32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58646" name="Line 278"/>
            <p:cNvSpPr>
              <a:spLocks noChangeShapeType="1"/>
            </p:cNvSpPr>
            <p:nvPr/>
          </p:nvSpPr>
          <p:spPr bwMode="auto">
            <a:xfrm flipV="1">
              <a:off x="1413" y="2278"/>
              <a:ext cx="3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6172" name="Group 279"/>
            <p:cNvGrpSpPr/>
            <p:nvPr/>
          </p:nvGrpSpPr>
          <p:grpSpPr bwMode="auto">
            <a:xfrm flipH="1">
              <a:off x="3047" y="1729"/>
              <a:ext cx="67" cy="245"/>
              <a:chOff x="3454" y="2018"/>
              <a:chExt cx="96" cy="328"/>
            </a:xfrm>
          </p:grpSpPr>
          <p:sp>
            <p:nvSpPr>
              <p:cNvPr id="58648" name="Line 280"/>
              <p:cNvSpPr>
                <a:spLocks noChangeShapeType="1"/>
              </p:cNvSpPr>
              <p:nvPr/>
            </p:nvSpPr>
            <p:spPr bwMode="auto">
              <a:xfrm>
                <a:off x="3454" y="2018"/>
                <a:ext cx="0" cy="32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8649" name="Line 281"/>
              <p:cNvSpPr>
                <a:spLocks noChangeShapeType="1"/>
              </p:cNvSpPr>
              <p:nvPr/>
            </p:nvSpPr>
            <p:spPr bwMode="auto">
              <a:xfrm>
                <a:off x="3550" y="2018"/>
                <a:ext cx="0" cy="32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58650" name="Line 282"/>
            <p:cNvSpPr>
              <a:spLocks noChangeShapeType="1"/>
            </p:cNvSpPr>
            <p:nvPr/>
          </p:nvSpPr>
          <p:spPr bwMode="auto">
            <a:xfrm flipH="1">
              <a:off x="3114" y="1836"/>
              <a:ext cx="29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8651" name="Line 283"/>
            <p:cNvSpPr>
              <a:spLocks noChangeShapeType="1"/>
            </p:cNvSpPr>
            <p:nvPr/>
          </p:nvSpPr>
          <p:spPr bwMode="auto">
            <a:xfrm flipV="1">
              <a:off x="2736" y="1837"/>
              <a:ext cx="31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75" name="Text Box 284"/>
            <p:cNvSpPr txBox="1">
              <a:spLocks noChangeArrowheads="1"/>
            </p:cNvSpPr>
            <p:nvPr/>
          </p:nvSpPr>
          <p:spPr bwMode="auto">
            <a:xfrm>
              <a:off x="2381" y="1354"/>
              <a:ext cx="331" cy="28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>
                  <a:solidFill>
                    <a:schemeClr val="tx1"/>
                  </a:solidFill>
                  <a:effectLst/>
                  <a:ea typeface="楷体_GB2312" charset="0"/>
                  <a:cs typeface="楷体_GB2312" charset="0"/>
                </a:rPr>
                <a:t>R</a:t>
              </a:r>
              <a:r>
                <a:rPr lang="en-US" altLang="zh-CN" b="1" baseline="-25000">
                  <a:solidFill>
                    <a:schemeClr val="tx1"/>
                  </a:solidFill>
                  <a:effectLst/>
                  <a:ea typeface="楷体_GB2312" charset="0"/>
                  <a:cs typeface="楷体_GB2312" charset="0"/>
                </a:rPr>
                <a:t>C</a:t>
              </a:r>
            </a:p>
          </p:txBody>
        </p:sp>
        <p:sp>
          <p:nvSpPr>
            <p:cNvPr id="6176" name="Text Box 285"/>
            <p:cNvSpPr txBox="1">
              <a:spLocks noChangeArrowheads="1"/>
            </p:cNvSpPr>
            <p:nvPr/>
          </p:nvSpPr>
          <p:spPr bwMode="auto">
            <a:xfrm>
              <a:off x="1655" y="1854"/>
              <a:ext cx="306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>
                  <a:effectLst/>
                  <a:ea typeface="楷体_GB2312" charset="0"/>
                  <a:cs typeface="楷体_GB2312" charset="0"/>
                </a:rPr>
                <a:t>C</a:t>
              </a:r>
              <a:r>
                <a:rPr lang="en-US" altLang="zh-CN" b="1" baseline="-25000">
                  <a:effectLst/>
                  <a:ea typeface="楷体_GB2312" charset="0"/>
                  <a:cs typeface="楷体_GB2312" charset="0"/>
                </a:rPr>
                <a:t>1</a:t>
              </a:r>
              <a:endParaRPr lang="en-US" altLang="zh-CN" b="1">
                <a:effectLst/>
                <a:ea typeface="楷体_GB2312" charset="0"/>
                <a:cs typeface="楷体_GB2312" charset="0"/>
              </a:endParaRPr>
            </a:p>
          </p:txBody>
        </p:sp>
        <p:sp>
          <p:nvSpPr>
            <p:cNvPr id="6177" name="Text Box 286"/>
            <p:cNvSpPr txBox="1">
              <a:spLocks noChangeArrowheads="1"/>
            </p:cNvSpPr>
            <p:nvPr/>
          </p:nvSpPr>
          <p:spPr bwMode="auto">
            <a:xfrm>
              <a:off x="2963" y="1471"/>
              <a:ext cx="306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>
                  <a:effectLst/>
                  <a:ea typeface="楷体_GB2312" charset="0"/>
                  <a:cs typeface="楷体_GB2312" charset="0"/>
                </a:rPr>
                <a:t>C</a:t>
              </a:r>
              <a:r>
                <a:rPr lang="en-US" altLang="zh-CN" b="1" baseline="-25000">
                  <a:effectLst/>
                  <a:ea typeface="楷体_GB2312" charset="0"/>
                  <a:cs typeface="楷体_GB2312" charset="0"/>
                </a:rPr>
                <a:t>2</a:t>
              </a:r>
              <a:endParaRPr lang="en-US" altLang="zh-CN" b="1">
                <a:effectLst/>
                <a:ea typeface="楷体_GB2312" charset="0"/>
                <a:cs typeface="楷体_GB2312" charset="0"/>
              </a:endParaRPr>
            </a:p>
          </p:txBody>
        </p:sp>
        <p:sp>
          <p:nvSpPr>
            <p:cNvPr id="6178" name="Text Box 287"/>
            <p:cNvSpPr txBox="1">
              <a:spLocks noChangeArrowheads="1"/>
            </p:cNvSpPr>
            <p:nvPr/>
          </p:nvSpPr>
          <p:spPr bwMode="auto">
            <a:xfrm>
              <a:off x="2640" y="2141"/>
              <a:ext cx="242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effectLst/>
                  <a:ea typeface="楷体_GB2312" charset="0"/>
                  <a:cs typeface="楷体_GB2312" charset="0"/>
                </a:rPr>
                <a:t>T</a:t>
              </a:r>
            </a:p>
          </p:txBody>
        </p:sp>
        <p:sp>
          <p:nvSpPr>
            <p:cNvPr id="6179" name="Text Box 288"/>
            <p:cNvSpPr txBox="1">
              <a:spLocks noChangeArrowheads="1"/>
            </p:cNvSpPr>
            <p:nvPr/>
          </p:nvSpPr>
          <p:spPr bwMode="auto">
            <a:xfrm>
              <a:off x="1806" y="2041"/>
              <a:ext cx="367" cy="2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effectLst/>
                </a:rPr>
                <a:t>+</a:t>
              </a:r>
            </a:p>
          </p:txBody>
        </p:sp>
        <p:sp>
          <p:nvSpPr>
            <p:cNvPr id="6180" name="Text Box 289"/>
            <p:cNvSpPr txBox="1">
              <a:spLocks noChangeArrowheads="1"/>
            </p:cNvSpPr>
            <p:nvPr/>
          </p:nvSpPr>
          <p:spPr bwMode="auto">
            <a:xfrm>
              <a:off x="2862" y="1599"/>
              <a:ext cx="367" cy="2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effectLst/>
                </a:rPr>
                <a:t>+</a:t>
              </a:r>
            </a:p>
          </p:txBody>
        </p:sp>
        <p:sp>
          <p:nvSpPr>
            <p:cNvPr id="58658" name="Line 290"/>
            <p:cNvSpPr>
              <a:spLocks noChangeShapeType="1"/>
            </p:cNvSpPr>
            <p:nvPr/>
          </p:nvSpPr>
          <p:spPr bwMode="auto">
            <a:xfrm>
              <a:off x="1413" y="2700"/>
              <a:ext cx="0" cy="5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8659" name="Rectangle 291"/>
            <p:cNvSpPr>
              <a:spLocks noChangeArrowheads="1"/>
            </p:cNvSpPr>
            <p:nvPr/>
          </p:nvSpPr>
          <p:spPr bwMode="auto">
            <a:xfrm>
              <a:off x="1369" y="2403"/>
              <a:ext cx="92" cy="30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8660" name="Oval 292"/>
            <p:cNvSpPr>
              <a:spLocks noChangeArrowheads="1"/>
            </p:cNvSpPr>
            <p:nvPr/>
          </p:nvSpPr>
          <p:spPr bwMode="auto">
            <a:xfrm>
              <a:off x="1296" y="2924"/>
              <a:ext cx="227" cy="22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84" name="Text Box 293"/>
            <p:cNvSpPr txBox="1">
              <a:spLocks noChangeArrowheads="1"/>
            </p:cNvSpPr>
            <p:nvPr/>
          </p:nvSpPr>
          <p:spPr bwMode="auto">
            <a:xfrm>
              <a:off x="1246" y="2692"/>
              <a:ext cx="222" cy="288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  <a:effectLst/>
                  <a:ea typeface="楷体_GB2312" charset="0"/>
                  <a:cs typeface="楷体_GB2312" charset="0"/>
                </a:rPr>
                <a:t>+</a:t>
              </a:r>
            </a:p>
          </p:txBody>
        </p:sp>
        <p:sp>
          <p:nvSpPr>
            <p:cNvPr id="6185" name="Text Box 294"/>
            <p:cNvSpPr txBox="1">
              <a:spLocks noChangeArrowheads="1"/>
            </p:cNvSpPr>
            <p:nvPr/>
          </p:nvSpPr>
          <p:spPr bwMode="auto">
            <a:xfrm>
              <a:off x="1246" y="3038"/>
              <a:ext cx="134" cy="288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  <a:effectLst/>
                  <a:ea typeface="楷体_GB2312" charset="0"/>
                  <a:cs typeface="楷体_GB2312" charset="0"/>
                </a:rPr>
                <a:t>–</a:t>
              </a:r>
            </a:p>
          </p:txBody>
        </p:sp>
        <p:sp>
          <p:nvSpPr>
            <p:cNvPr id="58663" name="Line 295"/>
            <p:cNvSpPr>
              <a:spLocks noChangeShapeType="1"/>
            </p:cNvSpPr>
            <p:nvPr/>
          </p:nvSpPr>
          <p:spPr bwMode="auto">
            <a:xfrm>
              <a:off x="3401" y="2743"/>
              <a:ext cx="0" cy="51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8664" name="Rectangle 296"/>
            <p:cNvSpPr>
              <a:spLocks noChangeArrowheads="1"/>
            </p:cNvSpPr>
            <p:nvPr/>
          </p:nvSpPr>
          <p:spPr bwMode="auto">
            <a:xfrm>
              <a:off x="3352" y="2439"/>
              <a:ext cx="92" cy="30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88" name="Text Box 297"/>
            <p:cNvSpPr txBox="1">
              <a:spLocks noChangeArrowheads="1"/>
            </p:cNvSpPr>
            <p:nvPr/>
          </p:nvSpPr>
          <p:spPr bwMode="auto">
            <a:xfrm>
              <a:off x="3076" y="2392"/>
              <a:ext cx="329" cy="289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>
                  <a:solidFill>
                    <a:schemeClr val="tx1"/>
                  </a:solidFill>
                  <a:effectLst/>
                  <a:ea typeface="楷体_GB2312" charset="0"/>
                  <a:cs typeface="楷体_GB2312" charset="0"/>
                </a:rPr>
                <a:t>R</a:t>
              </a:r>
              <a:r>
                <a:rPr lang="en-US" altLang="zh-CN" b="1" baseline="-25000">
                  <a:solidFill>
                    <a:schemeClr val="tx1"/>
                  </a:solidFill>
                  <a:effectLst/>
                  <a:ea typeface="楷体_GB2312" charset="0"/>
                  <a:cs typeface="楷体_GB2312" charset="0"/>
                </a:rPr>
                <a:t>L</a:t>
              </a:r>
            </a:p>
          </p:txBody>
        </p:sp>
        <p:sp>
          <p:nvSpPr>
            <p:cNvPr id="6189" name="Rectangle 298"/>
            <p:cNvSpPr>
              <a:spLocks noChangeArrowheads="1"/>
            </p:cNvSpPr>
            <p:nvPr/>
          </p:nvSpPr>
          <p:spPr bwMode="auto">
            <a:xfrm>
              <a:off x="3952" y="1719"/>
              <a:ext cx="184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+</a:t>
              </a:r>
            </a:p>
          </p:txBody>
        </p:sp>
        <p:sp>
          <p:nvSpPr>
            <p:cNvPr id="6190" name="Rectangle 299"/>
            <p:cNvSpPr>
              <a:spLocks noChangeArrowheads="1"/>
            </p:cNvSpPr>
            <p:nvPr/>
          </p:nvSpPr>
          <p:spPr bwMode="auto">
            <a:xfrm flipH="1">
              <a:off x="1836" y="2688"/>
              <a:ext cx="344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+</a:t>
              </a:r>
            </a:p>
          </p:txBody>
        </p:sp>
        <p:sp>
          <p:nvSpPr>
            <p:cNvPr id="6191" name="Rectangle 300"/>
            <p:cNvSpPr>
              <a:spLocks noChangeArrowheads="1"/>
            </p:cNvSpPr>
            <p:nvPr/>
          </p:nvSpPr>
          <p:spPr bwMode="auto">
            <a:xfrm>
              <a:off x="1913" y="2933"/>
              <a:ext cx="171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–</a:t>
              </a:r>
            </a:p>
          </p:txBody>
        </p:sp>
        <p:sp>
          <p:nvSpPr>
            <p:cNvPr id="6192" name="Rectangle 301"/>
            <p:cNvSpPr>
              <a:spLocks noChangeArrowheads="1"/>
            </p:cNvSpPr>
            <p:nvPr/>
          </p:nvSpPr>
          <p:spPr bwMode="auto">
            <a:xfrm>
              <a:off x="3935" y="2174"/>
              <a:ext cx="238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–</a:t>
              </a:r>
            </a:p>
          </p:txBody>
        </p:sp>
        <p:sp>
          <p:nvSpPr>
            <p:cNvPr id="58670" name="Line 302"/>
            <p:cNvSpPr>
              <a:spLocks noChangeShapeType="1"/>
            </p:cNvSpPr>
            <p:nvPr/>
          </p:nvSpPr>
          <p:spPr bwMode="auto">
            <a:xfrm flipV="1">
              <a:off x="1811" y="2282"/>
              <a:ext cx="79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94" name="Rectangle 303"/>
            <p:cNvSpPr>
              <a:spLocks noChangeArrowheads="1"/>
            </p:cNvSpPr>
            <p:nvPr/>
          </p:nvSpPr>
          <p:spPr bwMode="auto">
            <a:xfrm>
              <a:off x="1440" y="2586"/>
              <a:ext cx="439" cy="289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 i="1">
                  <a:solidFill>
                    <a:srgbClr val="2E1FE9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u</a:t>
              </a:r>
              <a:r>
                <a:rPr lang="en-US" altLang="zh-CN" sz="2400" b="1" baseline="-25000">
                  <a:solidFill>
                    <a:srgbClr val="2E1FE9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i</a:t>
              </a:r>
            </a:p>
          </p:txBody>
        </p:sp>
        <p:sp>
          <p:nvSpPr>
            <p:cNvPr id="6195" name="Rectangle 304"/>
            <p:cNvSpPr>
              <a:spLocks noChangeArrowheads="1"/>
            </p:cNvSpPr>
            <p:nvPr/>
          </p:nvSpPr>
          <p:spPr bwMode="auto">
            <a:xfrm>
              <a:off x="1552" y="2264"/>
              <a:ext cx="223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+</a:t>
              </a:r>
            </a:p>
          </p:txBody>
        </p:sp>
        <p:sp>
          <p:nvSpPr>
            <p:cNvPr id="6196" name="Rectangle 305"/>
            <p:cNvSpPr>
              <a:spLocks noChangeArrowheads="1"/>
            </p:cNvSpPr>
            <p:nvPr/>
          </p:nvSpPr>
          <p:spPr bwMode="auto">
            <a:xfrm>
              <a:off x="1556" y="2973"/>
              <a:ext cx="210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–</a:t>
              </a:r>
            </a:p>
          </p:txBody>
        </p:sp>
        <p:sp>
          <p:nvSpPr>
            <p:cNvPr id="6197" name="Rectangle 306"/>
            <p:cNvSpPr>
              <a:spLocks noChangeArrowheads="1"/>
            </p:cNvSpPr>
            <p:nvPr/>
          </p:nvSpPr>
          <p:spPr bwMode="auto">
            <a:xfrm>
              <a:off x="3434" y="2435"/>
              <a:ext cx="282" cy="28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 i="1">
                  <a:solidFill>
                    <a:srgbClr val="2E1FE9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u</a:t>
              </a:r>
              <a:r>
                <a:rPr lang="en-US" altLang="zh-CN" sz="2400" b="1" baseline="-25000">
                  <a:solidFill>
                    <a:srgbClr val="2E1FE9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o</a:t>
              </a:r>
            </a:p>
          </p:txBody>
        </p:sp>
        <p:sp>
          <p:nvSpPr>
            <p:cNvPr id="6198" name="Rectangle 307"/>
            <p:cNvSpPr>
              <a:spLocks noChangeArrowheads="1"/>
            </p:cNvSpPr>
            <p:nvPr/>
          </p:nvSpPr>
          <p:spPr bwMode="auto">
            <a:xfrm>
              <a:off x="3448" y="2208"/>
              <a:ext cx="223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+</a:t>
              </a:r>
            </a:p>
          </p:txBody>
        </p:sp>
        <p:sp>
          <p:nvSpPr>
            <p:cNvPr id="58676" name="Rectangle 308"/>
            <p:cNvSpPr>
              <a:spLocks noChangeArrowheads="1"/>
            </p:cNvSpPr>
            <p:nvPr/>
          </p:nvSpPr>
          <p:spPr bwMode="auto">
            <a:xfrm>
              <a:off x="3458" y="2715"/>
              <a:ext cx="210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panose="02020603050405020304" charset="0"/>
                  <a:ea typeface="楷体_GB2312" charset="0"/>
                  <a:cs typeface="楷体_GB2312" charset="0"/>
                </a:rPr>
                <a:t>–</a:t>
              </a:r>
            </a:p>
          </p:txBody>
        </p:sp>
        <p:sp>
          <p:nvSpPr>
            <p:cNvPr id="58677" name="Line 309"/>
            <p:cNvSpPr>
              <a:spLocks noChangeShapeType="1"/>
            </p:cNvSpPr>
            <p:nvPr/>
          </p:nvSpPr>
          <p:spPr bwMode="auto">
            <a:xfrm flipH="1">
              <a:off x="3401" y="1844"/>
              <a:ext cx="1" cy="58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6201" name="Group 310"/>
            <p:cNvGrpSpPr/>
            <p:nvPr/>
          </p:nvGrpSpPr>
          <p:grpSpPr bwMode="auto">
            <a:xfrm>
              <a:off x="3816" y="1986"/>
              <a:ext cx="280" cy="85"/>
              <a:chOff x="1854" y="3200"/>
              <a:chExt cx="474" cy="160"/>
            </a:xfrm>
          </p:grpSpPr>
          <p:sp>
            <p:nvSpPr>
              <p:cNvPr id="58679" name="Line 311"/>
              <p:cNvSpPr>
                <a:spLocks noChangeShapeType="1"/>
              </p:cNvSpPr>
              <p:nvPr/>
            </p:nvSpPr>
            <p:spPr bwMode="auto">
              <a:xfrm rot="5400000">
                <a:off x="2091" y="2963"/>
                <a:ext cx="0" cy="47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8680" name="Line 312"/>
              <p:cNvSpPr>
                <a:spLocks noChangeShapeType="1"/>
              </p:cNvSpPr>
              <p:nvPr/>
            </p:nvSpPr>
            <p:spPr bwMode="auto">
              <a:xfrm rot="5400000">
                <a:off x="2094" y="3234"/>
                <a:ext cx="0" cy="25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6202" name="Group 313"/>
            <p:cNvGrpSpPr/>
            <p:nvPr/>
          </p:nvGrpSpPr>
          <p:grpSpPr bwMode="auto">
            <a:xfrm>
              <a:off x="3807" y="2155"/>
              <a:ext cx="280" cy="85"/>
              <a:chOff x="1854" y="3200"/>
              <a:chExt cx="474" cy="160"/>
            </a:xfrm>
          </p:grpSpPr>
          <p:sp>
            <p:nvSpPr>
              <p:cNvPr id="58682" name="Line 314"/>
              <p:cNvSpPr>
                <a:spLocks noChangeShapeType="1"/>
              </p:cNvSpPr>
              <p:nvPr/>
            </p:nvSpPr>
            <p:spPr bwMode="auto">
              <a:xfrm rot="5400000">
                <a:off x="2091" y="2963"/>
                <a:ext cx="0" cy="47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8683" name="Line 315"/>
              <p:cNvSpPr>
                <a:spLocks noChangeShapeType="1"/>
              </p:cNvSpPr>
              <p:nvPr/>
            </p:nvSpPr>
            <p:spPr bwMode="auto">
              <a:xfrm rot="5400000">
                <a:off x="2094" y="3234"/>
                <a:ext cx="0" cy="25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6203" name="Text Box 316"/>
            <p:cNvSpPr txBox="1">
              <a:spLocks noChangeArrowheads="1"/>
            </p:cNvSpPr>
            <p:nvPr/>
          </p:nvSpPr>
          <p:spPr bwMode="auto">
            <a:xfrm>
              <a:off x="2377" y="2210"/>
              <a:ext cx="367" cy="2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  <a:effectLst/>
                </a:rPr>
                <a:t>+</a:t>
              </a:r>
            </a:p>
          </p:txBody>
        </p:sp>
        <p:sp>
          <p:nvSpPr>
            <p:cNvPr id="6204" name="Text Box 317"/>
            <p:cNvSpPr txBox="1">
              <a:spLocks noChangeArrowheads="1"/>
            </p:cNvSpPr>
            <p:nvPr/>
          </p:nvSpPr>
          <p:spPr bwMode="auto">
            <a:xfrm>
              <a:off x="2820" y="1861"/>
              <a:ext cx="366" cy="2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  <a:effectLst/>
                </a:rPr>
                <a:t>+</a:t>
              </a:r>
            </a:p>
          </p:txBody>
        </p:sp>
        <p:sp>
          <p:nvSpPr>
            <p:cNvPr id="58686" name="Rectangle 318"/>
            <p:cNvSpPr>
              <a:spLocks noChangeArrowheads="1"/>
            </p:cNvSpPr>
            <p:nvPr/>
          </p:nvSpPr>
          <p:spPr bwMode="auto">
            <a:xfrm>
              <a:off x="2529" y="2515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>
                  <a:solidFill>
                    <a:srgbClr val="FF00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panose="02020603050405020304" charset="0"/>
                  <a:ea typeface="楷体_GB2312" charset="0"/>
                  <a:cs typeface="楷体_GB2312" charset="0"/>
                </a:rPr>
                <a:t>–</a:t>
              </a:r>
            </a:p>
          </p:txBody>
        </p:sp>
        <p:sp>
          <p:nvSpPr>
            <p:cNvPr id="6206" name="Rectangle 319"/>
            <p:cNvSpPr>
              <a:spLocks noChangeArrowheads="1"/>
            </p:cNvSpPr>
            <p:nvPr/>
          </p:nvSpPr>
          <p:spPr bwMode="auto">
            <a:xfrm>
              <a:off x="2301" y="2352"/>
              <a:ext cx="483" cy="289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 i="1">
                  <a:solidFill>
                    <a:srgbClr val="2E1FE9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u</a:t>
              </a:r>
              <a:r>
                <a:rPr lang="en-US" altLang="zh-CN" sz="2400" b="1" baseline="-25000">
                  <a:solidFill>
                    <a:srgbClr val="2E1FE9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BE</a:t>
              </a:r>
            </a:p>
          </p:txBody>
        </p:sp>
        <p:sp>
          <p:nvSpPr>
            <p:cNvPr id="6207" name="Rectangle 320"/>
            <p:cNvSpPr>
              <a:spLocks noChangeArrowheads="1"/>
            </p:cNvSpPr>
            <p:nvPr/>
          </p:nvSpPr>
          <p:spPr bwMode="auto">
            <a:xfrm>
              <a:off x="2736" y="2138"/>
              <a:ext cx="483" cy="289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 i="1">
                  <a:solidFill>
                    <a:srgbClr val="2E1FE9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u</a:t>
              </a:r>
              <a:r>
                <a:rPr lang="en-US" altLang="zh-CN" sz="2400" b="1" baseline="-25000">
                  <a:solidFill>
                    <a:srgbClr val="2E1FE9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CE</a:t>
              </a:r>
            </a:p>
          </p:txBody>
        </p:sp>
        <p:sp>
          <p:nvSpPr>
            <p:cNvPr id="58689" name="Rectangle 321"/>
            <p:cNvSpPr>
              <a:spLocks noChangeArrowheads="1"/>
            </p:cNvSpPr>
            <p:nvPr/>
          </p:nvSpPr>
          <p:spPr bwMode="auto">
            <a:xfrm>
              <a:off x="2815" y="2422"/>
              <a:ext cx="210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panose="02020603050405020304" charset="0"/>
                  <a:ea typeface="楷体_GB2312" charset="0"/>
                  <a:cs typeface="楷体_GB2312" charset="0"/>
                </a:rPr>
                <a:t>–</a:t>
              </a:r>
            </a:p>
          </p:txBody>
        </p:sp>
        <p:sp>
          <p:nvSpPr>
            <p:cNvPr id="6209" name="Rectangle 322"/>
            <p:cNvSpPr>
              <a:spLocks noChangeArrowheads="1"/>
            </p:cNvSpPr>
            <p:nvPr/>
          </p:nvSpPr>
          <p:spPr bwMode="auto">
            <a:xfrm>
              <a:off x="2322" y="1790"/>
              <a:ext cx="483" cy="289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 i="1">
                  <a:solidFill>
                    <a:srgbClr val="2E1FE9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i</a:t>
              </a:r>
              <a:r>
                <a:rPr lang="en-US" altLang="zh-CN" sz="2400" b="1" baseline="-25000">
                  <a:solidFill>
                    <a:srgbClr val="2E1FE9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C</a:t>
              </a:r>
            </a:p>
          </p:txBody>
        </p:sp>
        <p:sp>
          <p:nvSpPr>
            <p:cNvPr id="58691" name="Line 323"/>
            <p:cNvSpPr>
              <a:spLocks noChangeShapeType="1"/>
            </p:cNvSpPr>
            <p:nvPr/>
          </p:nvSpPr>
          <p:spPr bwMode="auto">
            <a:xfrm>
              <a:off x="2169" y="2223"/>
              <a:ext cx="31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sm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211" name="Rectangle 324"/>
            <p:cNvSpPr>
              <a:spLocks noChangeArrowheads="1"/>
            </p:cNvSpPr>
            <p:nvPr/>
          </p:nvSpPr>
          <p:spPr bwMode="auto">
            <a:xfrm>
              <a:off x="2063" y="1928"/>
              <a:ext cx="483" cy="289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 i="1">
                  <a:solidFill>
                    <a:srgbClr val="2E1FE9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i</a:t>
              </a:r>
              <a:r>
                <a:rPr lang="en-US" altLang="zh-CN" sz="2400" b="1" baseline="-25000">
                  <a:solidFill>
                    <a:srgbClr val="2E1FE9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B</a:t>
              </a:r>
            </a:p>
          </p:txBody>
        </p:sp>
        <p:sp>
          <p:nvSpPr>
            <p:cNvPr id="58693" name="Line 325"/>
            <p:cNvSpPr>
              <a:spLocks noChangeShapeType="1"/>
            </p:cNvSpPr>
            <p:nvPr/>
          </p:nvSpPr>
          <p:spPr bwMode="auto">
            <a:xfrm>
              <a:off x="2799" y="2777"/>
              <a:ext cx="0" cy="31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sm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213" name="Rectangle 326"/>
            <p:cNvSpPr>
              <a:spLocks noChangeArrowheads="1"/>
            </p:cNvSpPr>
            <p:nvPr/>
          </p:nvSpPr>
          <p:spPr bwMode="auto">
            <a:xfrm>
              <a:off x="2666" y="2731"/>
              <a:ext cx="483" cy="289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 i="1">
                  <a:solidFill>
                    <a:srgbClr val="2E1FE9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i</a:t>
              </a:r>
              <a:r>
                <a:rPr lang="en-US" altLang="zh-CN" sz="2400" b="1" baseline="-25000">
                  <a:solidFill>
                    <a:srgbClr val="2E1FE9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E</a:t>
              </a:r>
            </a:p>
          </p:txBody>
        </p:sp>
        <p:sp>
          <p:nvSpPr>
            <p:cNvPr id="58695" name="Line 327"/>
            <p:cNvSpPr>
              <a:spLocks noChangeShapeType="1"/>
            </p:cNvSpPr>
            <p:nvPr/>
          </p:nvSpPr>
          <p:spPr bwMode="auto">
            <a:xfrm>
              <a:off x="2736" y="3216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8696" name="Line 328"/>
            <p:cNvSpPr>
              <a:spLocks noChangeShapeType="1"/>
            </p:cNvSpPr>
            <p:nvPr/>
          </p:nvSpPr>
          <p:spPr bwMode="auto">
            <a:xfrm>
              <a:off x="2640" y="3408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8697" name="Oval 329"/>
            <p:cNvSpPr>
              <a:spLocks noChangeArrowheads="1"/>
            </p:cNvSpPr>
            <p:nvPr/>
          </p:nvSpPr>
          <p:spPr bwMode="auto">
            <a:xfrm>
              <a:off x="2709" y="3216"/>
              <a:ext cx="48" cy="4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8698" name="Line 330"/>
            <p:cNvSpPr>
              <a:spLocks noChangeShapeType="1"/>
            </p:cNvSpPr>
            <p:nvPr/>
          </p:nvSpPr>
          <p:spPr bwMode="auto">
            <a:xfrm>
              <a:off x="3957" y="2239"/>
              <a:ext cx="0" cy="102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8699" name="Line 331"/>
            <p:cNvSpPr>
              <a:spLocks noChangeShapeType="1"/>
            </p:cNvSpPr>
            <p:nvPr/>
          </p:nvSpPr>
          <p:spPr bwMode="auto">
            <a:xfrm>
              <a:off x="1414" y="2273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8700" name="Line 332"/>
            <p:cNvSpPr>
              <a:spLocks noChangeShapeType="1"/>
            </p:cNvSpPr>
            <p:nvPr/>
          </p:nvSpPr>
          <p:spPr bwMode="auto">
            <a:xfrm>
              <a:off x="2736" y="1680"/>
              <a:ext cx="0" cy="4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8701" name="Line 333"/>
            <p:cNvSpPr>
              <a:spLocks noChangeShapeType="1"/>
            </p:cNvSpPr>
            <p:nvPr/>
          </p:nvSpPr>
          <p:spPr bwMode="auto">
            <a:xfrm>
              <a:off x="2736" y="2425"/>
              <a:ext cx="0" cy="8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8702" name="Line 334"/>
            <p:cNvSpPr>
              <a:spLocks noChangeShapeType="1"/>
            </p:cNvSpPr>
            <p:nvPr/>
          </p:nvSpPr>
          <p:spPr bwMode="auto">
            <a:xfrm>
              <a:off x="2688" y="1872"/>
              <a:ext cx="0" cy="24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sm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8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2" grpId="0" autoUpdateAnimBg="0"/>
      <p:bldP spid="58373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ext Box 2"/>
          <p:cNvSpPr txBox="1">
            <a:spLocks noChangeArrowheads="1"/>
          </p:cNvSpPr>
          <p:nvPr/>
        </p:nvSpPr>
        <p:spPr bwMode="auto">
          <a:xfrm>
            <a:off x="4572000" y="914400"/>
            <a:ext cx="2743200" cy="519113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lIns="90000" tIns="46800" rIns="90000" bIns="46800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无旁路电容</a:t>
            </a:r>
            <a:r>
              <a:rPr lang="en-US" altLang="zh-CN" sz="2800" b="1" i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C</a:t>
            </a:r>
            <a:r>
              <a:rPr lang="en-US" altLang="zh-CN" b="1" baseline="-2500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E</a:t>
            </a:r>
            <a:endParaRPr lang="en-US" altLang="zh-CN" b="1">
              <a:solidFill>
                <a:srgbClr val="000099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宋体" panose="02010600030101010101" pitchFamily="2" charset="-122"/>
            </a:endParaRPr>
          </a:p>
        </p:txBody>
      </p:sp>
      <p:sp>
        <p:nvSpPr>
          <p:cNvPr id="106499" name="Text Box 3"/>
          <p:cNvSpPr txBox="1">
            <a:spLocks noChangeArrowheads="1"/>
          </p:cNvSpPr>
          <p:nvPr/>
        </p:nvSpPr>
        <p:spPr bwMode="auto">
          <a:xfrm>
            <a:off x="304800" y="914400"/>
            <a:ext cx="2743200" cy="519113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lIns="90000" tIns="46800" rIns="90000" bIns="46800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有旁路电容</a:t>
            </a:r>
            <a:r>
              <a:rPr lang="en-US" altLang="zh-CN" sz="2800" b="1" i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C</a:t>
            </a:r>
            <a:r>
              <a:rPr lang="en-US" altLang="zh-CN" b="1" baseline="-2500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E</a:t>
            </a:r>
            <a:endParaRPr lang="en-US" altLang="zh-CN" b="1">
              <a:solidFill>
                <a:srgbClr val="000099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宋体" panose="02010600030101010101" pitchFamily="2" charset="-122"/>
            </a:endParaRPr>
          </a:p>
        </p:txBody>
      </p:sp>
      <p:graphicFrame>
        <p:nvGraphicFramePr>
          <p:cNvPr id="52228" name="Object 4" descr="40%"/>
          <p:cNvGraphicFramePr>
            <a:graphicFrameLocks noChangeAspect="1"/>
          </p:cNvGraphicFramePr>
          <p:nvPr/>
        </p:nvGraphicFramePr>
        <p:xfrm>
          <a:off x="3505200" y="1524000"/>
          <a:ext cx="4200525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2" name="Equation" r:id="rId3" imgW="1816100" imgH="508000" progId="Equation.3">
                  <p:embed/>
                </p:oleObj>
              </mc:Choice>
              <mc:Fallback>
                <p:oleObj name="Equation" r:id="rId3" imgW="1816100" imgH="508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1524000"/>
                        <a:ext cx="4200525" cy="1111250"/>
                      </a:xfrm>
                      <a:prstGeom prst="rect">
                        <a:avLst/>
                      </a:prstGeom>
                      <a:pattFill prst="pct40">
                        <a:fgClr>
                          <a:srgbClr val="FFCC99"/>
                        </a:fgClr>
                        <a:bgClr>
                          <a:srgbClr val="FFFFFF"/>
                        </a:bgClr>
                      </a:pattFill>
                      <a:ln w="19050">
                        <a:solidFill>
                          <a:srgbClr val="006600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501" name="AutoShape 5" descr="25%"/>
          <p:cNvSpPr>
            <a:spLocks noChangeArrowheads="1"/>
          </p:cNvSpPr>
          <p:nvPr/>
        </p:nvSpPr>
        <p:spPr bwMode="auto">
          <a:xfrm>
            <a:off x="5257800" y="2895600"/>
            <a:ext cx="1843088" cy="690563"/>
          </a:xfrm>
          <a:prstGeom prst="horizontalScroll">
            <a:avLst>
              <a:gd name="adj" fmla="val 12500"/>
            </a:avLst>
          </a:prstGeom>
          <a:pattFill prst="pct25">
            <a:fgClr>
              <a:srgbClr val="FFCCFF"/>
            </a:fgClr>
            <a:bgClr>
              <a:srgbClr val="FFFFFF"/>
            </a:bgClr>
          </a:pattFill>
          <a:ln w="28575">
            <a:solidFill>
              <a:srgbClr val="006600"/>
            </a:solidFill>
            <a:rou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b="1" i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A</a:t>
            </a:r>
            <a:r>
              <a:rPr lang="en-US" altLang="zh-CN" sz="3200" b="1" i="1" baseline="-2500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u</a:t>
            </a:r>
            <a:r>
              <a:rPr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减小</a:t>
            </a:r>
          </a:p>
        </p:txBody>
      </p:sp>
      <p:graphicFrame>
        <p:nvGraphicFramePr>
          <p:cNvPr id="52230" name="Object 6" descr="40%"/>
          <p:cNvGraphicFramePr>
            <a:graphicFrameLocks noChangeAspect="1"/>
          </p:cNvGraphicFramePr>
          <p:nvPr/>
        </p:nvGraphicFramePr>
        <p:xfrm>
          <a:off x="361950" y="1524000"/>
          <a:ext cx="2400300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3" name="Equation" r:id="rId5" imgW="990600" imgH="508000" progId="Equation.3">
                  <p:embed/>
                </p:oleObj>
              </mc:Choice>
              <mc:Fallback>
                <p:oleObj name="Equation" r:id="rId5" imgW="990600" imgH="508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950" y="1524000"/>
                        <a:ext cx="2400300" cy="1120775"/>
                      </a:xfrm>
                      <a:prstGeom prst="rect">
                        <a:avLst/>
                      </a:prstGeom>
                      <a:pattFill prst="pct40">
                        <a:fgClr>
                          <a:srgbClr val="FFCC99"/>
                        </a:fgClr>
                        <a:bgClr>
                          <a:srgbClr val="FFFFFF"/>
                        </a:bgClr>
                      </a:pattFill>
                      <a:ln w="19050">
                        <a:solidFill>
                          <a:srgbClr val="006600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1" name="Object 7" descr="40%"/>
          <p:cNvGraphicFramePr>
            <a:graphicFrameLocks noChangeAspect="1"/>
          </p:cNvGraphicFramePr>
          <p:nvPr/>
        </p:nvGraphicFramePr>
        <p:xfrm>
          <a:off x="3554413" y="3862388"/>
          <a:ext cx="4551362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4" name="Equation" r:id="rId7" imgW="2641600" imgH="241300" progId="Equation.3">
                  <p:embed/>
                </p:oleObj>
              </mc:Choice>
              <mc:Fallback>
                <p:oleObj name="Equation" r:id="rId7" imgW="26416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4413" y="3862388"/>
                        <a:ext cx="4551362" cy="557212"/>
                      </a:xfrm>
                      <a:prstGeom prst="rect">
                        <a:avLst/>
                      </a:prstGeom>
                      <a:pattFill prst="pct40">
                        <a:fgClr>
                          <a:srgbClr val="66FF66"/>
                        </a:fgClr>
                        <a:bgClr>
                          <a:srgbClr val="FFFFFF"/>
                        </a:bgClr>
                      </a:pattFill>
                      <a:ln w="19050">
                        <a:solidFill>
                          <a:srgbClr val="006600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2" name="Object 8" descr="40%"/>
          <p:cNvGraphicFramePr>
            <a:graphicFrameLocks noChangeAspect="1"/>
          </p:cNvGraphicFramePr>
          <p:nvPr/>
        </p:nvGraphicFramePr>
        <p:xfrm>
          <a:off x="3581400" y="5562600"/>
          <a:ext cx="1296988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5" name="Equation" r:id="rId9" imgW="584200" imgH="241300" progId="Equation.3">
                  <p:embed/>
                </p:oleObj>
              </mc:Choice>
              <mc:Fallback>
                <p:oleObj name="Equation" r:id="rId9" imgW="5842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5562600"/>
                        <a:ext cx="1296988" cy="617538"/>
                      </a:xfrm>
                      <a:prstGeom prst="rect">
                        <a:avLst/>
                      </a:prstGeom>
                      <a:pattFill prst="pct40">
                        <a:fgClr>
                          <a:schemeClr val="hlink"/>
                        </a:fgClr>
                        <a:bgClr>
                          <a:srgbClr val="FFFFFF"/>
                        </a:bgClr>
                      </a:pattFill>
                      <a:ln w="19050">
                        <a:solidFill>
                          <a:srgbClr val="008000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3" name="Object 10" descr="40%"/>
          <p:cNvGraphicFramePr>
            <a:graphicFrameLocks noChangeAspect="1"/>
          </p:cNvGraphicFramePr>
          <p:nvPr/>
        </p:nvGraphicFramePr>
        <p:xfrm>
          <a:off x="381000" y="3838575"/>
          <a:ext cx="210185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6" name="Equation" r:id="rId11" imgW="990600" imgH="241300" progId="Equation.3">
                  <p:embed/>
                </p:oleObj>
              </mc:Choice>
              <mc:Fallback>
                <p:oleObj name="Equation" r:id="rId11" imgW="9906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838575"/>
                        <a:ext cx="2101850" cy="581025"/>
                      </a:xfrm>
                      <a:prstGeom prst="rect">
                        <a:avLst/>
                      </a:prstGeom>
                      <a:pattFill prst="pct40">
                        <a:fgClr>
                          <a:srgbClr val="66FF66"/>
                        </a:fgClr>
                        <a:bgClr>
                          <a:srgbClr val="FFFFFF"/>
                        </a:bgClr>
                      </a:pattFill>
                      <a:ln w="19050">
                        <a:solidFill>
                          <a:srgbClr val="006600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4" name="Object 11" descr="40%"/>
          <p:cNvGraphicFramePr>
            <a:graphicFrameLocks noChangeAspect="1"/>
          </p:cNvGraphicFramePr>
          <p:nvPr/>
        </p:nvGraphicFramePr>
        <p:xfrm>
          <a:off x="381000" y="5570538"/>
          <a:ext cx="1447800" cy="60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7" name="公式" r:id="rId13" imgW="584200" imgH="241300" progId="Equation.3">
                  <p:embed/>
                </p:oleObj>
              </mc:Choice>
              <mc:Fallback>
                <p:oleObj name="公式" r:id="rId13" imgW="5842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5570538"/>
                        <a:ext cx="1447800" cy="601662"/>
                      </a:xfrm>
                      <a:prstGeom prst="rect">
                        <a:avLst/>
                      </a:prstGeom>
                      <a:pattFill prst="pct40">
                        <a:fgClr>
                          <a:schemeClr val="hlink"/>
                        </a:fgClr>
                        <a:bgClr>
                          <a:srgbClr val="FFFFFF"/>
                        </a:bgClr>
                      </a:pattFill>
                      <a:ln w="19050">
                        <a:solidFill>
                          <a:srgbClr val="006600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509" name="Line 13"/>
          <p:cNvSpPr>
            <a:spLocks noChangeShapeType="1"/>
          </p:cNvSpPr>
          <p:nvPr/>
        </p:nvSpPr>
        <p:spPr bwMode="auto">
          <a:xfrm>
            <a:off x="3124200" y="1066800"/>
            <a:ext cx="0" cy="5638800"/>
          </a:xfrm>
          <a:prstGeom prst="line">
            <a:avLst/>
          </a:prstGeom>
          <a:noFill/>
          <a:ln w="76200" cmpd="tri">
            <a:solidFill>
              <a:srgbClr val="660066"/>
            </a:solidFill>
            <a:round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zh-CN" altLang="en-US"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6510" name="Oval 14"/>
          <p:cNvSpPr>
            <a:spLocks noChangeArrowheads="1"/>
          </p:cNvSpPr>
          <p:nvPr/>
        </p:nvSpPr>
        <p:spPr bwMode="auto">
          <a:xfrm>
            <a:off x="1646238" y="76200"/>
            <a:ext cx="5210175" cy="955675"/>
          </a:xfrm>
          <a:prstGeom prst="ellipse">
            <a:avLst/>
          </a:prstGeom>
          <a:noFill/>
          <a:ln w="38100">
            <a:noFill/>
            <a:rou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40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华文新魏" panose="02010800040101010101" charset="-122"/>
                <a:cs typeface="华文新魏" panose="02010800040101010101" charset="-122"/>
              </a:rPr>
              <a:t>分压式偏置电路</a:t>
            </a:r>
          </a:p>
        </p:txBody>
      </p:sp>
      <p:sp>
        <p:nvSpPr>
          <p:cNvPr id="106515" name="AutoShape 19" descr="25%"/>
          <p:cNvSpPr>
            <a:spLocks noChangeArrowheads="1"/>
          </p:cNvSpPr>
          <p:nvPr/>
        </p:nvSpPr>
        <p:spPr bwMode="auto">
          <a:xfrm>
            <a:off x="5243513" y="4489450"/>
            <a:ext cx="1995487" cy="773113"/>
          </a:xfrm>
          <a:prstGeom prst="horizontalScroll">
            <a:avLst>
              <a:gd name="adj" fmla="val 12500"/>
            </a:avLst>
          </a:prstGeom>
          <a:pattFill prst="pct25">
            <a:fgClr>
              <a:srgbClr val="FFCCFF"/>
            </a:fgClr>
            <a:bgClr>
              <a:srgbClr val="FFFFFF"/>
            </a:bgClr>
          </a:pattFill>
          <a:ln w="28575">
            <a:solidFill>
              <a:srgbClr val="006600"/>
            </a:solidFill>
            <a:rou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320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r</a:t>
            </a:r>
            <a:r>
              <a:rPr lang="en-US" altLang="zh-CN" sz="2800" b="1" baseline="-250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i </a:t>
            </a:r>
            <a:r>
              <a:rPr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提高</a:t>
            </a:r>
          </a:p>
        </p:txBody>
      </p:sp>
      <p:sp>
        <p:nvSpPr>
          <p:cNvPr id="106516" name="AutoShape 20" descr="25%"/>
          <p:cNvSpPr>
            <a:spLocks noChangeArrowheads="1"/>
          </p:cNvSpPr>
          <p:nvPr/>
        </p:nvSpPr>
        <p:spPr bwMode="auto">
          <a:xfrm>
            <a:off x="5257800" y="5481638"/>
            <a:ext cx="1982788" cy="690562"/>
          </a:xfrm>
          <a:prstGeom prst="horizontalScroll">
            <a:avLst>
              <a:gd name="adj" fmla="val 12500"/>
            </a:avLst>
          </a:prstGeom>
          <a:pattFill prst="pct25">
            <a:fgClr>
              <a:srgbClr val="FFCCFF"/>
            </a:fgClr>
            <a:bgClr>
              <a:srgbClr val="FFFFFF"/>
            </a:bgClr>
          </a:pattFill>
          <a:ln w="28575">
            <a:solidFill>
              <a:srgbClr val="006600"/>
            </a:solidFill>
            <a:rou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b="1" i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r</a:t>
            </a:r>
            <a:r>
              <a:rPr lang="en-US" altLang="zh-CN" sz="2800" b="1" baseline="-2500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o</a:t>
            </a:r>
            <a:r>
              <a:rPr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不变</a:t>
            </a:r>
          </a:p>
        </p:txBody>
      </p:sp>
    </p:spTree>
    <p:extLst>
      <p:ext uri="{BB962C8B-B14F-4D97-AF65-F5344CB8AC3E}">
        <p14:creationId xmlns:p14="http://schemas.microsoft.com/office/powerpoint/2010/main" val="180804328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06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06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06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01" grpId="0" animBg="1" autoUpdateAnimBg="0"/>
      <p:bldP spid="106515" grpId="0" animBg="1" autoUpdateAnimBg="0"/>
      <p:bldP spid="106516" grpId="0" animBg="1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591" name="Object 71"/>
          <p:cNvGraphicFramePr>
            <a:graphicFrameLocks noChangeAspect="1"/>
          </p:cNvGraphicFramePr>
          <p:nvPr/>
        </p:nvGraphicFramePr>
        <p:xfrm>
          <a:off x="4225925" y="230188"/>
          <a:ext cx="2784475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0" name="Equation" r:id="rId3" imgW="1397000" imgH="546100" progId="Equation.3">
                  <p:embed/>
                </p:oleObj>
              </mc:Choice>
              <mc:Fallback>
                <p:oleObj name="Equation" r:id="rId3" imgW="1397000" imgH="546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5925" y="230188"/>
                        <a:ext cx="2784475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592" name="Text Box 72"/>
          <p:cNvSpPr txBox="1">
            <a:spLocks noChangeArrowheads="1"/>
          </p:cNvSpPr>
          <p:nvPr/>
        </p:nvSpPr>
        <p:spPr bwMode="auto">
          <a:xfrm>
            <a:off x="1219200" y="206375"/>
            <a:ext cx="2743200" cy="946150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lIns="90000" tIns="46800" rIns="90000" bIns="46800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对信号源电压的放大倍数？</a:t>
            </a:r>
          </a:p>
        </p:txBody>
      </p:sp>
      <p:graphicFrame>
        <p:nvGraphicFramePr>
          <p:cNvPr id="53252" name="Object 73" descr="40%"/>
          <p:cNvGraphicFramePr>
            <a:graphicFrameLocks noChangeAspect="1"/>
          </p:cNvGraphicFramePr>
          <p:nvPr/>
        </p:nvGraphicFramePr>
        <p:xfrm>
          <a:off x="381000" y="152400"/>
          <a:ext cx="862013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1" name="Clip" r:id="rId5" imgW="1857375" imgH="3996055" progId="MS_ClipArt_Gallery.5">
                  <p:embed/>
                </p:oleObj>
              </mc:Choice>
              <mc:Fallback>
                <p:oleObj name="Clip" r:id="rId5" imgW="1857375" imgH="3996055" progId="MS_ClipArt_Gallery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52400"/>
                        <a:ext cx="862013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594" name="Text Box 74"/>
          <p:cNvSpPr txBox="1">
            <a:spLocks noChangeArrowheads="1"/>
          </p:cNvSpPr>
          <p:nvPr/>
        </p:nvSpPr>
        <p:spPr bwMode="auto">
          <a:xfrm>
            <a:off x="304800" y="4800600"/>
            <a:ext cx="1447800" cy="519113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信号源</a:t>
            </a:r>
          </a:p>
        </p:txBody>
      </p:sp>
      <p:sp>
        <p:nvSpPr>
          <p:cNvPr id="107595" name="Line 75"/>
          <p:cNvSpPr>
            <a:spLocks noChangeShapeType="1"/>
          </p:cNvSpPr>
          <p:nvPr/>
        </p:nvSpPr>
        <p:spPr bwMode="auto">
          <a:xfrm>
            <a:off x="1165225" y="2743200"/>
            <a:ext cx="0" cy="2209800"/>
          </a:xfrm>
          <a:prstGeom prst="line">
            <a:avLst/>
          </a:prstGeom>
          <a:noFill/>
          <a:ln w="38100">
            <a:solidFill>
              <a:srgbClr val="CC0000"/>
            </a:solidFill>
            <a:prstDash val="dash"/>
            <a:round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zh-CN" altLang="en-US"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7600" name="Text Box 80"/>
          <p:cNvSpPr txBox="1">
            <a:spLocks noChangeArrowheads="1"/>
          </p:cNvSpPr>
          <p:nvPr/>
        </p:nvSpPr>
        <p:spPr bwMode="auto">
          <a:xfrm>
            <a:off x="5270500" y="1447800"/>
            <a:ext cx="3470275" cy="519113"/>
          </a:xfrm>
          <a:prstGeom prst="rect">
            <a:avLst/>
          </a:prstGeom>
          <a:noFill/>
          <a:ln>
            <a:noFill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CC0000"/>
                </a:solidFill>
                <a:effectLst/>
                <a:latin typeface="宋体" panose="02010600030101010101" pitchFamily="2" charset="-122"/>
              </a:rPr>
              <a:t>考虑信号源内阻</a:t>
            </a:r>
            <a:r>
              <a:rPr lang="en-US" altLang="zh-CN" sz="2800" b="1" i="1">
                <a:solidFill>
                  <a:srgbClr val="CC0000"/>
                </a:solidFill>
                <a:effectLst/>
              </a:rPr>
              <a:t>R</a:t>
            </a:r>
            <a:r>
              <a:rPr lang="en-US" altLang="zh-CN" sz="2800" b="1" baseline="-25000">
                <a:solidFill>
                  <a:srgbClr val="CC0000"/>
                </a:solidFill>
                <a:effectLst/>
              </a:rPr>
              <a:t>S </a:t>
            </a:r>
            <a:r>
              <a:rPr lang="zh-CN" altLang="en-US" sz="2800" b="1">
                <a:solidFill>
                  <a:srgbClr val="CC0000"/>
                </a:solidFill>
                <a:effectLst/>
                <a:latin typeface="宋体" panose="02010600030101010101" pitchFamily="2" charset="-122"/>
              </a:rPr>
              <a:t>时</a:t>
            </a:r>
          </a:p>
        </p:txBody>
      </p:sp>
      <p:graphicFrame>
        <p:nvGraphicFramePr>
          <p:cNvPr id="107601" name="Object 81"/>
          <p:cNvGraphicFramePr>
            <a:graphicFrameLocks noChangeAspect="1"/>
          </p:cNvGraphicFramePr>
          <p:nvPr/>
        </p:nvGraphicFramePr>
        <p:xfrm>
          <a:off x="1090613" y="5351463"/>
          <a:ext cx="4618037" cy="1125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2" name="Equation" r:id="rId7" imgW="2286000" imgH="508000" progId="Equation.3">
                  <p:embed/>
                </p:oleObj>
              </mc:Choice>
              <mc:Fallback>
                <p:oleObj name="Equation" r:id="rId7" imgW="2286000" imgH="508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0613" y="5351463"/>
                        <a:ext cx="4618037" cy="1125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602" name="Object 82"/>
          <p:cNvGraphicFramePr>
            <a:graphicFrameLocks noChangeAspect="1"/>
          </p:cNvGraphicFramePr>
          <p:nvPr/>
        </p:nvGraphicFramePr>
        <p:xfrm>
          <a:off x="5275263" y="2063750"/>
          <a:ext cx="1566862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3" name="Equation" r:id="rId9" imgW="762000" imgH="546100" progId="Equation.3">
                  <p:embed/>
                </p:oleObj>
              </mc:Choice>
              <mc:Fallback>
                <p:oleObj name="Equation" r:id="rId9" imgW="762000" imgH="546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5263" y="2063750"/>
                        <a:ext cx="1566862" cy="1155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603" name="Object 83"/>
          <p:cNvGraphicFramePr>
            <a:graphicFrameLocks noChangeAspect="1"/>
          </p:cNvGraphicFramePr>
          <p:nvPr/>
        </p:nvGraphicFramePr>
        <p:xfrm>
          <a:off x="6873875" y="2057400"/>
          <a:ext cx="1736725" cy="1138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4" name="Equation" r:id="rId11" imgW="863600" imgH="546100" progId="Equation.3">
                  <p:embed/>
                </p:oleObj>
              </mc:Choice>
              <mc:Fallback>
                <p:oleObj name="Equation" r:id="rId11" imgW="863600" imgH="546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3875" y="2057400"/>
                        <a:ext cx="1736725" cy="1138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604" name="Object 84"/>
          <p:cNvGraphicFramePr>
            <a:graphicFrameLocks noChangeAspect="1"/>
          </p:cNvGraphicFramePr>
          <p:nvPr/>
        </p:nvGraphicFramePr>
        <p:xfrm>
          <a:off x="5883275" y="3122613"/>
          <a:ext cx="1719263" cy="1169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5" name="Equation" r:id="rId13" imgW="838200" imgH="546100" progId="Equation.3">
                  <p:embed/>
                </p:oleObj>
              </mc:Choice>
              <mc:Fallback>
                <p:oleObj name="Equation" r:id="rId13" imgW="838200" imgH="546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3275" y="3122613"/>
                        <a:ext cx="1719263" cy="1169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605" name="Object 85"/>
          <p:cNvGraphicFramePr>
            <a:graphicFrameLocks noChangeAspect="1"/>
          </p:cNvGraphicFramePr>
          <p:nvPr/>
        </p:nvGraphicFramePr>
        <p:xfrm>
          <a:off x="5330825" y="4038600"/>
          <a:ext cx="2136775" cy="116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6" name="Equation" r:id="rId15" imgW="1054100" imgH="546100" progId="Equation.3">
                  <p:embed/>
                </p:oleObj>
              </mc:Choice>
              <mc:Fallback>
                <p:oleObj name="Equation" r:id="rId15" imgW="1054100" imgH="546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0825" y="4038600"/>
                        <a:ext cx="2136775" cy="1165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58"/>
          <p:cNvGrpSpPr/>
          <p:nvPr/>
        </p:nvGrpSpPr>
        <p:grpSpPr bwMode="auto">
          <a:xfrm>
            <a:off x="1579563" y="4038600"/>
            <a:ext cx="481012" cy="984250"/>
            <a:chOff x="995" y="2544"/>
            <a:chExt cx="303" cy="620"/>
          </a:xfrm>
        </p:grpSpPr>
        <p:sp>
          <p:nvSpPr>
            <p:cNvPr id="107607" name="AutoShape 87"/>
            <p:cNvSpPr>
              <a:spLocks noChangeArrowheads="1"/>
            </p:cNvSpPr>
            <p:nvPr/>
          </p:nvSpPr>
          <p:spPr bwMode="auto">
            <a:xfrm>
              <a:off x="995" y="2544"/>
              <a:ext cx="240" cy="528"/>
            </a:xfrm>
            <a:custGeom>
              <a:avLst/>
              <a:gdLst>
                <a:gd name="G0" fmla="+- 15126 0 0"/>
                <a:gd name="G1" fmla="+- 2912 0 0"/>
                <a:gd name="G2" fmla="+- 12158 0 2912"/>
                <a:gd name="G3" fmla="+- G2 0 2912"/>
                <a:gd name="G4" fmla="*/ G3 32768 32059"/>
                <a:gd name="G5" fmla="*/ G4 1 2"/>
                <a:gd name="G6" fmla="+- 21600 0 15126"/>
                <a:gd name="G7" fmla="*/ G6 2912 6079"/>
                <a:gd name="G8" fmla="+- G7 15126 0"/>
                <a:gd name="T0" fmla="*/ 15126 w 21600"/>
                <a:gd name="T1" fmla="*/ 0 h 21600"/>
                <a:gd name="T2" fmla="*/ 15126 w 21600"/>
                <a:gd name="T3" fmla="*/ 12158 h 21600"/>
                <a:gd name="T4" fmla="*/ 3237 w 21600"/>
                <a:gd name="T5" fmla="*/ 21600 h 21600"/>
                <a:gd name="T6" fmla="*/ 21600 w 21600"/>
                <a:gd name="T7" fmla="*/ 6079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G1 h 21600"/>
                <a:gd name="T14" fmla="*/ G8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close/>
                </a:path>
              </a:pathLst>
            </a:custGeom>
            <a:gradFill rotWithShape="0">
              <a:gsLst>
                <a:gs pos="0">
                  <a:srgbClr val="FFFF00"/>
                </a:gs>
                <a:gs pos="100000">
                  <a:srgbClr val="FF0000"/>
                </a:gs>
              </a:gsLst>
              <a:lin ang="18900000" scaled="1"/>
            </a:gradFill>
            <a:ln w="38100">
              <a:solidFill>
                <a:srgbClr val="FF0000"/>
              </a:solidFill>
              <a:miter lim="800000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53332" name="Object 88"/>
            <p:cNvGraphicFramePr>
              <a:graphicFrameLocks noChangeAspect="1"/>
            </p:cNvGraphicFramePr>
            <p:nvPr/>
          </p:nvGraphicFramePr>
          <p:xfrm>
            <a:off x="1104" y="2832"/>
            <a:ext cx="194" cy="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77" name="公式" r:id="rId17" imgW="101600" imgH="228600" progId="Equation.3">
                    <p:embed/>
                  </p:oleObj>
                </mc:Choice>
                <mc:Fallback>
                  <p:oleObj name="公式" r:id="rId17" imgW="1016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2832"/>
                          <a:ext cx="194" cy="3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8133" name="Group 113"/>
          <p:cNvGrpSpPr/>
          <p:nvPr/>
        </p:nvGrpSpPr>
        <p:grpSpPr bwMode="auto">
          <a:xfrm>
            <a:off x="227965" y="1014413"/>
            <a:ext cx="4876800" cy="3779837"/>
            <a:chOff x="96" y="499"/>
            <a:chExt cx="3072" cy="2381"/>
          </a:xfrm>
        </p:grpSpPr>
        <p:sp>
          <p:nvSpPr>
            <p:cNvPr id="246792" name="Line 8"/>
            <p:cNvSpPr>
              <a:spLocks noChangeShapeType="1"/>
            </p:cNvSpPr>
            <p:nvPr/>
          </p:nvSpPr>
          <p:spPr bwMode="auto">
            <a:xfrm flipH="1">
              <a:off x="1230" y="1603"/>
              <a:ext cx="0" cy="38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63" name="Text Box 9"/>
            <p:cNvSpPr txBox="1">
              <a:spLocks noChangeArrowheads="1"/>
            </p:cNvSpPr>
            <p:nvPr/>
          </p:nvSpPr>
          <p:spPr bwMode="auto">
            <a:xfrm>
              <a:off x="788" y="830"/>
              <a:ext cx="412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>
                  <a:effectLst/>
                  <a:ea typeface="长城楷体" charset="0"/>
                  <a:cs typeface="长城楷体" charset="0"/>
                </a:rPr>
                <a:t>R</a:t>
              </a:r>
              <a:r>
                <a:rPr lang="en-US" altLang="zh-CN" b="1" baseline="-25000">
                  <a:effectLst/>
                  <a:ea typeface="长城楷体" charset="0"/>
                  <a:cs typeface="长城楷体" charset="0"/>
                </a:rPr>
                <a:t>B1</a:t>
              </a:r>
              <a:endParaRPr lang="en-US" altLang="zh-CN">
                <a:effectLst/>
                <a:ea typeface="长城楷体" charset="0"/>
                <a:cs typeface="长城楷体" charset="0"/>
              </a:endParaRPr>
            </a:p>
          </p:txBody>
        </p:sp>
        <p:sp>
          <p:nvSpPr>
            <p:cNvPr id="246794" name="Line 10"/>
            <p:cNvSpPr>
              <a:spLocks noChangeShapeType="1"/>
            </p:cNvSpPr>
            <p:nvPr/>
          </p:nvSpPr>
          <p:spPr bwMode="auto">
            <a:xfrm>
              <a:off x="1232" y="1233"/>
              <a:ext cx="0" cy="41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6795" name="Line 11"/>
            <p:cNvSpPr>
              <a:spLocks noChangeShapeType="1"/>
            </p:cNvSpPr>
            <p:nvPr/>
          </p:nvSpPr>
          <p:spPr bwMode="auto">
            <a:xfrm flipH="1" flipV="1">
              <a:off x="1236" y="665"/>
              <a:ext cx="0" cy="25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6796" name="Rectangle 12"/>
            <p:cNvSpPr>
              <a:spLocks noChangeArrowheads="1"/>
            </p:cNvSpPr>
            <p:nvPr/>
          </p:nvSpPr>
          <p:spPr bwMode="auto">
            <a:xfrm>
              <a:off x="1188" y="910"/>
              <a:ext cx="95" cy="32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6797" name="Line 13"/>
            <p:cNvSpPr>
              <a:spLocks noChangeShapeType="1"/>
            </p:cNvSpPr>
            <p:nvPr/>
          </p:nvSpPr>
          <p:spPr bwMode="auto">
            <a:xfrm>
              <a:off x="1236" y="675"/>
              <a:ext cx="129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6798" name="Line 14"/>
            <p:cNvSpPr>
              <a:spLocks noChangeShapeType="1"/>
            </p:cNvSpPr>
            <p:nvPr/>
          </p:nvSpPr>
          <p:spPr bwMode="auto">
            <a:xfrm flipV="1">
              <a:off x="1857" y="679"/>
              <a:ext cx="0" cy="21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6799" name="Line 15"/>
            <p:cNvSpPr>
              <a:spLocks noChangeShapeType="1"/>
            </p:cNvSpPr>
            <p:nvPr/>
          </p:nvSpPr>
          <p:spPr bwMode="auto">
            <a:xfrm>
              <a:off x="1728" y="1509"/>
              <a:ext cx="0" cy="2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6800" name="Line 16"/>
            <p:cNvSpPr>
              <a:spLocks noChangeShapeType="1"/>
            </p:cNvSpPr>
            <p:nvPr/>
          </p:nvSpPr>
          <p:spPr bwMode="auto">
            <a:xfrm>
              <a:off x="1728" y="1695"/>
              <a:ext cx="141" cy="1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sm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6801" name="Line 17"/>
            <p:cNvSpPr>
              <a:spLocks noChangeShapeType="1"/>
            </p:cNvSpPr>
            <p:nvPr/>
          </p:nvSpPr>
          <p:spPr bwMode="auto">
            <a:xfrm flipV="1">
              <a:off x="1728" y="1459"/>
              <a:ext cx="141" cy="12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6802" name="Line 18"/>
            <p:cNvSpPr>
              <a:spLocks noChangeShapeType="1"/>
            </p:cNvSpPr>
            <p:nvPr/>
          </p:nvSpPr>
          <p:spPr bwMode="auto">
            <a:xfrm>
              <a:off x="1860" y="1209"/>
              <a:ext cx="0" cy="26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6803" name="Line 19"/>
            <p:cNvSpPr>
              <a:spLocks noChangeShapeType="1"/>
            </p:cNvSpPr>
            <p:nvPr/>
          </p:nvSpPr>
          <p:spPr bwMode="auto">
            <a:xfrm flipH="1">
              <a:off x="1861" y="1830"/>
              <a:ext cx="0" cy="30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6804" name="Line 20"/>
            <p:cNvSpPr>
              <a:spLocks noChangeShapeType="1"/>
            </p:cNvSpPr>
            <p:nvPr/>
          </p:nvSpPr>
          <p:spPr bwMode="auto">
            <a:xfrm>
              <a:off x="959" y="1642"/>
              <a:ext cx="77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" name="Line 21"/>
            <p:cNvSpPr>
              <a:spLocks noChangeShapeType="1"/>
            </p:cNvSpPr>
            <p:nvPr/>
          </p:nvSpPr>
          <p:spPr bwMode="auto">
            <a:xfrm>
              <a:off x="528" y="2710"/>
              <a:ext cx="214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6806" name="Line 22"/>
            <p:cNvSpPr>
              <a:spLocks noChangeShapeType="1"/>
            </p:cNvSpPr>
            <p:nvPr/>
          </p:nvSpPr>
          <p:spPr bwMode="auto">
            <a:xfrm flipH="1">
              <a:off x="1862" y="2454"/>
              <a:ext cx="0" cy="3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6807" name="Rectangle 23"/>
            <p:cNvSpPr>
              <a:spLocks noChangeArrowheads="1"/>
            </p:cNvSpPr>
            <p:nvPr/>
          </p:nvSpPr>
          <p:spPr bwMode="auto">
            <a:xfrm>
              <a:off x="1814" y="883"/>
              <a:ext cx="94" cy="32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6808" name="Oval 24"/>
            <p:cNvSpPr>
              <a:spLocks noChangeArrowheads="1"/>
            </p:cNvSpPr>
            <p:nvPr/>
          </p:nvSpPr>
          <p:spPr bwMode="auto">
            <a:xfrm>
              <a:off x="2518" y="633"/>
              <a:ext cx="68" cy="7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48179" name="Group 25"/>
            <p:cNvGrpSpPr/>
            <p:nvPr/>
          </p:nvGrpSpPr>
          <p:grpSpPr bwMode="auto">
            <a:xfrm>
              <a:off x="896" y="1519"/>
              <a:ext cx="68" cy="262"/>
              <a:chOff x="3454" y="2018"/>
              <a:chExt cx="96" cy="328"/>
            </a:xfrm>
          </p:grpSpPr>
          <p:sp>
            <p:nvSpPr>
              <p:cNvPr id="246810" name="Line 26"/>
              <p:cNvSpPr>
                <a:spLocks noChangeShapeType="1"/>
              </p:cNvSpPr>
              <p:nvPr/>
            </p:nvSpPr>
            <p:spPr bwMode="auto">
              <a:xfrm>
                <a:off x="3454" y="2018"/>
                <a:ext cx="0" cy="32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46811" name="Line 27"/>
              <p:cNvSpPr>
                <a:spLocks noChangeShapeType="1"/>
              </p:cNvSpPr>
              <p:nvPr/>
            </p:nvSpPr>
            <p:spPr bwMode="auto">
              <a:xfrm>
                <a:off x="3550" y="2018"/>
                <a:ext cx="0" cy="32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46812" name="Line 28"/>
            <p:cNvSpPr>
              <a:spLocks noChangeShapeType="1"/>
            </p:cNvSpPr>
            <p:nvPr/>
          </p:nvSpPr>
          <p:spPr bwMode="auto">
            <a:xfrm>
              <a:off x="528" y="1642"/>
              <a:ext cx="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48181" name="Group 29"/>
            <p:cNvGrpSpPr/>
            <p:nvPr/>
          </p:nvGrpSpPr>
          <p:grpSpPr bwMode="auto">
            <a:xfrm flipH="1">
              <a:off x="2311" y="1280"/>
              <a:ext cx="69" cy="261"/>
              <a:chOff x="3454" y="2018"/>
              <a:chExt cx="96" cy="328"/>
            </a:xfrm>
          </p:grpSpPr>
          <p:sp>
            <p:nvSpPr>
              <p:cNvPr id="246814" name="Line 30"/>
              <p:cNvSpPr>
                <a:spLocks noChangeShapeType="1"/>
              </p:cNvSpPr>
              <p:nvPr/>
            </p:nvSpPr>
            <p:spPr bwMode="auto">
              <a:xfrm>
                <a:off x="3454" y="2018"/>
                <a:ext cx="0" cy="32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46815" name="Line 31"/>
              <p:cNvSpPr>
                <a:spLocks noChangeShapeType="1"/>
              </p:cNvSpPr>
              <p:nvPr/>
            </p:nvSpPr>
            <p:spPr bwMode="auto">
              <a:xfrm>
                <a:off x="3550" y="2018"/>
                <a:ext cx="0" cy="32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46816" name="Line 32"/>
            <p:cNvSpPr>
              <a:spLocks noChangeShapeType="1"/>
            </p:cNvSpPr>
            <p:nvPr/>
          </p:nvSpPr>
          <p:spPr bwMode="auto">
            <a:xfrm flipH="1" flipV="1">
              <a:off x="2376" y="1396"/>
              <a:ext cx="29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6817" name="Line 33"/>
            <p:cNvSpPr>
              <a:spLocks noChangeShapeType="1"/>
            </p:cNvSpPr>
            <p:nvPr/>
          </p:nvSpPr>
          <p:spPr bwMode="auto">
            <a:xfrm>
              <a:off x="1857" y="1403"/>
              <a:ext cx="45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84" name="Text Box 34"/>
            <p:cNvSpPr txBox="1">
              <a:spLocks noChangeArrowheads="1"/>
            </p:cNvSpPr>
            <p:nvPr/>
          </p:nvSpPr>
          <p:spPr bwMode="auto">
            <a:xfrm>
              <a:off x="1463" y="894"/>
              <a:ext cx="355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>
                  <a:effectLst/>
                  <a:ea typeface="长城楷体" charset="0"/>
                  <a:cs typeface="长城楷体" charset="0"/>
                </a:rPr>
                <a:t>R</a:t>
              </a:r>
              <a:r>
                <a:rPr lang="en-US" altLang="zh-CN" b="1" baseline="-25000">
                  <a:effectLst/>
                  <a:ea typeface="长城楷体" charset="0"/>
                  <a:cs typeface="长城楷体" charset="0"/>
                </a:rPr>
                <a:t>C</a:t>
              </a:r>
              <a:endParaRPr lang="en-US" altLang="zh-CN">
                <a:effectLst/>
                <a:ea typeface="长城楷体" charset="0"/>
                <a:cs typeface="长城楷体" charset="0"/>
              </a:endParaRPr>
            </a:p>
          </p:txBody>
        </p:sp>
        <p:sp>
          <p:nvSpPr>
            <p:cNvPr id="48185" name="Text Box 35"/>
            <p:cNvSpPr txBox="1">
              <a:spLocks noChangeArrowheads="1"/>
            </p:cNvSpPr>
            <p:nvPr/>
          </p:nvSpPr>
          <p:spPr bwMode="auto">
            <a:xfrm>
              <a:off x="738" y="1173"/>
              <a:ext cx="339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>
                  <a:effectLst/>
                  <a:ea typeface="长城楷体" charset="0"/>
                  <a:cs typeface="长城楷体" charset="0"/>
                </a:rPr>
                <a:t>C</a:t>
              </a:r>
              <a:r>
                <a:rPr lang="en-US" altLang="zh-CN" sz="2800" b="1" baseline="-25000">
                  <a:effectLst/>
                  <a:ea typeface="长城楷体" charset="0"/>
                  <a:cs typeface="长城楷体" charset="0"/>
                </a:rPr>
                <a:t>1</a:t>
              </a:r>
              <a:endParaRPr lang="en-US" altLang="zh-CN" sz="2800">
                <a:effectLst/>
                <a:ea typeface="长城楷体" charset="0"/>
                <a:cs typeface="长城楷体" charset="0"/>
              </a:endParaRPr>
            </a:p>
          </p:txBody>
        </p:sp>
        <p:sp>
          <p:nvSpPr>
            <p:cNvPr id="48186" name="Text Box 36"/>
            <p:cNvSpPr txBox="1">
              <a:spLocks noChangeArrowheads="1"/>
            </p:cNvSpPr>
            <p:nvPr/>
          </p:nvSpPr>
          <p:spPr bwMode="auto">
            <a:xfrm>
              <a:off x="2188" y="950"/>
              <a:ext cx="339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>
                  <a:effectLst/>
                  <a:ea typeface="长城楷体" charset="0"/>
                  <a:cs typeface="长城楷体" charset="0"/>
                </a:rPr>
                <a:t>C</a:t>
              </a:r>
              <a:r>
                <a:rPr lang="en-US" altLang="zh-CN" sz="2800" b="1" baseline="-25000">
                  <a:effectLst/>
                  <a:ea typeface="长城楷体" charset="0"/>
                  <a:cs typeface="长城楷体" charset="0"/>
                </a:rPr>
                <a:t>2</a:t>
              </a:r>
              <a:endParaRPr lang="en-US" altLang="zh-CN" sz="2800">
                <a:effectLst/>
                <a:ea typeface="长城楷体" charset="0"/>
                <a:cs typeface="长城楷体" charset="0"/>
              </a:endParaRPr>
            </a:p>
          </p:txBody>
        </p:sp>
        <p:grpSp>
          <p:nvGrpSpPr>
            <p:cNvPr id="48187" name="Group 37"/>
            <p:cNvGrpSpPr/>
            <p:nvPr/>
          </p:nvGrpSpPr>
          <p:grpSpPr bwMode="auto">
            <a:xfrm>
              <a:off x="1788" y="2718"/>
              <a:ext cx="146" cy="162"/>
              <a:chOff x="2898" y="3684"/>
              <a:chExt cx="204" cy="204"/>
            </a:xfrm>
          </p:grpSpPr>
          <p:sp>
            <p:nvSpPr>
              <p:cNvPr id="246822" name="Line 38"/>
              <p:cNvSpPr>
                <a:spLocks noChangeShapeType="1"/>
              </p:cNvSpPr>
              <p:nvPr/>
            </p:nvSpPr>
            <p:spPr bwMode="auto">
              <a:xfrm>
                <a:off x="3000" y="3684"/>
                <a:ext cx="0" cy="20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46823" name="Line 39"/>
              <p:cNvSpPr>
                <a:spLocks noChangeShapeType="1"/>
              </p:cNvSpPr>
              <p:nvPr/>
            </p:nvSpPr>
            <p:spPr bwMode="auto">
              <a:xfrm>
                <a:off x="2898" y="3875"/>
                <a:ext cx="204" cy="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46824" name="Oval 40"/>
            <p:cNvSpPr>
              <a:spLocks noChangeArrowheads="1"/>
            </p:cNvSpPr>
            <p:nvPr/>
          </p:nvSpPr>
          <p:spPr bwMode="auto">
            <a:xfrm>
              <a:off x="1844" y="2689"/>
              <a:ext cx="33" cy="3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6825" name="Rectangle 41"/>
            <p:cNvSpPr>
              <a:spLocks noChangeArrowheads="1"/>
            </p:cNvSpPr>
            <p:nvPr/>
          </p:nvSpPr>
          <p:spPr bwMode="auto">
            <a:xfrm>
              <a:off x="1188" y="1991"/>
              <a:ext cx="95" cy="325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90" name="Text Box 42"/>
            <p:cNvSpPr txBox="1">
              <a:spLocks noChangeArrowheads="1"/>
            </p:cNvSpPr>
            <p:nvPr/>
          </p:nvSpPr>
          <p:spPr bwMode="auto">
            <a:xfrm>
              <a:off x="815" y="1950"/>
              <a:ext cx="412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>
                  <a:effectLst/>
                  <a:ea typeface="长城楷体" charset="0"/>
                  <a:cs typeface="长城楷体" charset="0"/>
                </a:rPr>
                <a:t>R</a:t>
              </a:r>
              <a:r>
                <a:rPr lang="en-US" altLang="zh-CN" b="1" baseline="-25000">
                  <a:effectLst/>
                  <a:ea typeface="长城楷体" charset="0"/>
                  <a:cs typeface="长城楷体" charset="0"/>
                </a:rPr>
                <a:t>B2</a:t>
              </a:r>
              <a:endParaRPr lang="en-US" altLang="zh-CN">
                <a:effectLst/>
                <a:ea typeface="长城楷体" charset="0"/>
                <a:cs typeface="长城楷体" charset="0"/>
              </a:endParaRPr>
            </a:p>
          </p:txBody>
        </p:sp>
        <p:sp>
          <p:nvSpPr>
            <p:cNvPr id="246827" name="Rectangle 43"/>
            <p:cNvSpPr>
              <a:spLocks noChangeArrowheads="1"/>
            </p:cNvSpPr>
            <p:nvPr/>
          </p:nvSpPr>
          <p:spPr bwMode="auto">
            <a:xfrm>
              <a:off x="1814" y="2142"/>
              <a:ext cx="94" cy="325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6828" name="Line 44"/>
            <p:cNvSpPr>
              <a:spLocks noChangeShapeType="1"/>
            </p:cNvSpPr>
            <p:nvPr/>
          </p:nvSpPr>
          <p:spPr bwMode="auto">
            <a:xfrm flipH="1">
              <a:off x="2658" y="1391"/>
              <a:ext cx="0" cy="50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6829" name="Rectangle 45"/>
            <p:cNvSpPr>
              <a:spLocks noChangeArrowheads="1"/>
            </p:cNvSpPr>
            <p:nvPr/>
          </p:nvSpPr>
          <p:spPr bwMode="auto">
            <a:xfrm>
              <a:off x="2611" y="1893"/>
              <a:ext cx="93" cy="32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6830" name="Line 46"/>
            <p:cNvSpPr>
              <a:spLocks noChangeShapeType="1"/>
            </p:cNvSpPr>
            <p:nvPr/>
          </p:nvSpPr>
          <p:spPr bwMode="auto">
            <a:xfrm>
              <a:off x="1861" y="1909"/>
              <a:ext cx="26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48195" name="Group 47"/>
            <p:cNvGrpSpPr/>
            <p:nvPr/>
          </p:nvGrpSpPr>
          <p:grpSpPr bwMode="auto">
            <a:xfrm>
              <a:off x="2033" y="2275"/>
              <a:ext cx="196" cy="76"/>
              <a:chOff x="2460" y="2076"/>
              <a:chExt cx="276" cy="96"/>
            </a:xfrm>
          </p:grpSpPr>
          <p:sp>
            <p:nvSpPr>
              <p:cNvPr id="246832" name="Line 48"/>
              <p:cNvSpPr>
                <a:spLocks noChangeShapeType="1"/>
              </p:cNvSpPr>
              <p:nvPr/>
            </p:nvSpPr>
            <p:spPr bwMode="auto">
              <a:xfrm>
                <a:off x="2460" y="2076"/>
                <a:ext cx="276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46833" name="Line 49"/>
              <p:cNvSpPr>
                <a:spLocks noChangeShapeType="1"/>
              </p:cNvSpPr>
              <p:nvPr/>
            </p:nvSpPr>
            <p:spPr bwMode="auto">
              <a:xfrm>
                <a:off x="2460" y="2172"/>
                <a:ext cx="276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46834" name="Line 50"/>
            <p:cNvSpPr>
              <a:spLocks noChangeShapeType="1"/>
            </p:cNvSpPr>
            <p:nvPr/>
          </p:nvSpPr>
          <p:spPr bwMode="auto">
            <a:xfrm>
              <a:off x="2127" y="1899"/>
              <a:ext cx="0" cy="3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6835" name="Line 51"/>
            <p:cNvSpPr>
              <a:spLocks noChangeShapeType="1"/>
            </p:cNvSpPr>
            <p:nvPr/>
          </p:nvSpPr>
          <p:spPr bwMode="auto">
            <a:xfrm>
              <a:off x="2127" y="2345"/>
              <a:ext cx="0" cy="37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98" name="Text Box 52"/>
            <p:cNvSpPr txBox="1">
              <a:spLocks noChangeArrowheads="1"/>
            </p:cNvSpPr>
            <p:nvPr/>
          </p:nvSpPr>
          <p:spPr bwMode="auto">
            <a:xfrm>
              <a:off x="2187" y="2142"/>
              <a:ext cx="385" cy="327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>
                  <a:effectLst/>
                  <a:ea typeface="长城楷体" charset="0"/>
                  <a:cs typeface="长城楷体" charset="0"/>
                </a:rPr>
                <a:t>C</a:t>
              </a:r>
              <a:r>
                <a:rPr lang="en-US" altLang="zh-CN" b="1" baseline="-25000">
                  <a:effectLst/>
                  <a:ea typeface="长城楷体" charset="0"/>
                  <a:cs typeface="长城楷体" charset="0"/>
                </a:rPr>
                <a:t>E</a:t>
              </a:r>
              <a:endParaRPr lang="en-US" altLang="zh-CN" b="1">
                <a:effectLst/>
                <a:ea typeface="长城楷体" charset="0"/>
                <a:cs typeface="长城楷体" charset="0"/>
              </a:endParaRPr>
            </a:p>
          </p:txBody>
        </p:sp>
        <p:sp>
          <p:nvSpPr>
            <p:cNvPr id="48199" name="Text Box 53"/>
            <p:cNvSpPr txBox="1">
              <a:spLocks noChangeArrowheads="1"/>
            </p:cNvSpPr>
            <p:nvPr/>
          </p:nvSpPr>
          <p:spPr bwMode="auto">
            <a:xfrm>
              <a:off x="1486" y="2046"/>
              <a:ext cx="348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>
                  <a:effectLst/>
                  <a:ea typeface="长城楷体" charset="0"/>
                  <a:cs typeface="长城楷体" charset="0"/>
                </a:rPr>
                <a:t>R</a:t>
              </a:r>
              <a:r>
                <a:rPr lang="en-US" altLang="zh-CN" b="1" baseline="-25000">
                  <a:effectLst/>
                  <a:ea typeface="长城楷体" charset="0"/>
                  <a:cs typeface="长城楷体" charset="0"/>
                </a:rPr>
                <a:t>E</a:t>
              </a:r>
              <a:endParaRPr lang="en-US" altLang="zh-CN" b="1">
                <a:effectLst/>
                <a:ea typeface="长城楷体" charset="0"/>
                <a:cs typeface="长城楷体" charset="0"/>
              </a:endParaRPr>
            </a:p>
          </p:txBody>
        </p:sp>
        <p:sp>
          <p:nvSpPr>
            <p:cNvPr id="48200" name="Text Box 54"/>
            <p:cNvSpPr txBox="1">
              <a:spLocks noChangeArrowheads="1"/>
            </p:cNvSpPr>
            <p:nvPr/>
          </p:nvSpPr>
          <p:spPr bwMode="auto">
            <a:xfrm>
              <a:off x="2276" y="1843"/>
              <a:ext cx="364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>
                  <a:effectLst/>
                  <a:ea typeface="长城楷体" charset="0"/>
                  <a:cs typeface="长城楷体" charset="0"/>
                </a:rPr>
                <a:t>R</a:t>
              </a:r>
              <a:r>
                <a:rPr lang="en-US" altLang="zh-CN" sz="2800" b="1" baseline="-25000">
                  <a:effectLst/>
                  <a:ea typeface="长城楷体" charset="0"/>
                  <a:cs typeface="长城楷体" charset="0"/>
                </a:rPr>
                <a:t>L</a:t>
              </a:r>
              <a:endParaRPr lang="en-US" altLang="zh-CN" sz="2800">
                <a:effectLst/>
                <a:ea typeface="长城楷体" charset="0"/>
                <a:cs typeface="长城楷体" charset="0"/>
              </a:endParaRPr>
            </a:p>
          </p:txBody>
        </p:sp>
        <p:sp>
          <p:nvSpPr>
            <p:cNvPr id="246839" name="Line 55"/>
            <p:cNvSpPr>
              <a:spLocks noChangeShapeType="1"/>
            </p:cNvSpPr>
            <p:nvPr/>
          </p:nvSpPr>
          <p:spPr bwMode="auto">
            <a:xfrm>
              <a:off x="1352" y="748"/>
              <a:ext cx="0" cy="281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sm" len="med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202" name="Text Box 56"/>
            <p:cNvSpPr txBox="1">
              <a:spLocks noChangeArrowheads="1"/>
            </p:cNvSpPr>
            <p:nvPr/>
          </p:nvSpPr>
          <p:spPr bwMode="auto">
            <a:xfrm>
              <a:off x="1352" y="686"/>
              <a:ext cx="317" cy="327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000099"/>
                  </a:solidFill>
                  <a:effectLst/>
                  <a:ea typeface="楷体_GB2312" charset="0"/>
                  <a:cs typeface="楷体_GB2312" charset="0"/>
                </a:rPr>
                <a:t>I</a:t>
              </a:r>
              <a:r>
                <a:rPr lang="en-US" altLang="zh-CN" sz="2800" b="1" baseline="-25000">
                  <a:solidFill>
                    <a:srgbClr val="000099"/>
                  </a:solidFill>
                  <a:effectLst/>
                  <a:ea typeface="楷体_GB2312" charset="0"/>
                  <a:cs typeface="楷体_GB2312" charset="0"/>
                </a:rPr>
                <a:t>1</a:t>
              </a:r>
              <a:endParaRPr lang="en-US" altLang="zh-CN" sz="2800" b="1">
                <a:solidFill>
                  <a:srgbClr val="000099"/>
                </a:solidFill>
                <a:effectLst/>
                <a:ea typeface="楷体_GB2312" charset="0"/>
                <a:cs typeface="楷体_GB2312" charset="0"/>
              </a:endParaRPr>
            </a:p>
          </p:txBody>
        </p:sp>
        <p:sp>
          <p:nvSpPr>
            <p:cNvPr id="246841" name="Line 57"/>
            <p:cNvSpPr>
              <a:spLocks noChangeShapeType="1"/>
            </p:cNvSpPr>
            <p:nvPr/>
          </p:nvSpPr>
          <p:spPr bwMode="auto">
            <a:xfrm>
              <a:off x="1352" y="1699"/>
              <a:ext cx="0" cy="281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sm" len="med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204" name="Text Box 58"/>
            <p:cNvSpPr txBox="1">
              <a:spLocks noChangeArrowheads="1"/>
            </p:cNvSpPr>
            <p:nvPr/>
          </p:nvSpPr>
          <p:spPr bwMode="auto">
            <a:xfrm>
              <a:off x="1352" y="1694"/>
              <a:ext cx="317" cy="327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000099"/>
                  </a:solidFill>
                  <a:effectLst/>
                  <a:ea typeface="楷体_GB2312" charset="0"/>
                  <a:cs typeface="楷体_GB2312" charset="0"/>
                </a:rPr>
                <a:t>I</a:t>
              </a:r>
              <a:r>
                <a:rPr lang="en-US" altLang="zh-CN" sz="2800" b="1" baseline="-25000">
                  <a:solidFill>
                    <a:srgbClr val="000099"/>
                  </a:solidFill>
                  <a:effectLst/>
                  <a:ea typeface="楷体_GB2312" charset="0"/>
                  <a:cs typeface="楷体_GB2312" charset="0"/>
                </a:rPr>
                <a:t>2</a:t>
              </a:r>
              <a:endParaRPr lang="en-US" altLang="zh-CN" sz="2800" b="1">
                <a:solidFill>
                  <a:srgbClr val="000099"/>
                </a:solidFill>
                <a:effectLst/>
                <a:ea typeface="楷体_GB2312" charset="0"/>
                <a:cs typeface="楷体_GB2312" charset="0"/>
              </a:endParaRPr>
            </a:p>
          </p:txBody>
        </p:sp>
        <p:sp>
          <p:nvSpPr>
            <p:cNvPr id="246843" name="Line 59"/>
            <p:cNvSpPr>
              <a:spLocks noChangeShapeType="1"/>
            </p:cNvSpPr>
            <p:nvPr/>
          </p:nvSpPr>
          <p:spPr bwMode="auto">
            <a:xfrm>
              <a:off x="1524" y="1578"/>
              <a:ext cx="204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sm" len="med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206" name="Text Box 60"/>
            <p:cNvSpPr txBox="1">
              <a:spLocks noChangeArrowheads="1"/>
            </p:cNvSpPr>
            <p:nvPr/>
          </p:nvSpPr>
          <p:spPr bwMode="auto">
            <a:xfrm>
              <a:off x="1465" y="1230"/>
              <a:ext cx="311" cy="327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000099"/>
                  </a:solidFill>
                  <a:effectLst/>
                  <a:ea typeface="楷体_GB2312" charset="0"/>
                  <a:cs typeface="楷体_GB2312" charset="0"/>
                </a:rPr>
                <a:t>I</a:t>
              </a:r>
              <a:r>
                <a:rPr lang="en-US" altLang="zh-CN" sz="2800" b="1" baseline="-25000">
                  <a:solidFill>
                    <a:srgbClr val="000099"/>
                  </a:solidFill>
                  <a:effectLst/>
                  <a:ea typeface="楷体_GB2312" charset="0"/>
                  <a:cs typeface="楷体_GB2312" charset="0"/>
                </a:rPr>
                <a:t>B</a:t>
              </a:r>
              <a:endParaRPr lang="en-US" altLang="zh-CN" sz="2800" b="1">
                <a:solidFill>
                  <a:srgbClr val="000099"/>
                </a:solidFill>
                <a:effectLst/>
                <a:ea typeface="楷体_GB2312" charset="0"/>
                <a:cs typeface="楷体_GB2312" charset="0"/>
              </a:endParaRPr>
            </a:p>
          </p:txBody>
        </p:sp>
        <p:sp>
          <p:nvSpPr>
            <p:cNvPr id="48207" name="Rectangle 61"/>
            <p:cNvSpPr>
              <a:spLocks noChangeArrowheads="1"/>
            </p:cNvSpPr>
            <p:nvPr/>
          </p:nvSpPr>
          <p:spPr bwMode="auto">
            <a:xfrm>
              <a:off x="926" y="1372"/>
              <a:ext cx="242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effectLst/>
                  <a:latin typeface="Times New Roman" panose="02020603050405020304" charset="0"/>
                  <a:ea typeface="长城楷体" charset="0"/>
                  <a:cs typeface="长城楷体" charset="0"/>
                </a:rPr>
                <a:t>+</a:t>
              </a:r>
            </a:p>
          </p:txBody>
        </p:sp>
        <p:sp>
          <p:nvSpPr>
            <p:cNvPr id="48208" name="Rectangle 62"/>
            <p:cNvSpPr>
              <a:spLocks noChangeArrowheads="1"/>
            </p:cNvSpPr>
            <p:nvPr/>
          </p:nvSpPr>
          <p:spPr bwMode="auto">
            <a:xfrm>
              <a:off x="2094" y="1135"/>
              <a:ext cx="242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effectLst/>
                  <a:latin typeface="Times New Roman" panose="02020603050405020304" charset="0"/>
                  <a:ea typeface="长城楷体" charset="0"/>
                  <a:cs typeface="长城楷体" charset="0"/>
                </a:rPr>
                <a:t>+</a:t>
              </a:r>
            </a:p>
          </p:txBody>
        </p:sp>
        <p:sp>
          <p:nvSpPr>
            <p:cNvPr id="48209" name="Rectangle 63"/>
            <p:cNvSpPr>
              <a:spLocks noChangeArrowheads="1"/>
            </p:cNvSpPr>
            <p:nvPr/>
          </p:nvSpPr>
          <p:spPr bwMode="auto">
            <a:xfrm>
              <a:off x="2035" y="1854"/>
              <a:ext cx="242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effectLst/>
                  <a:latin typeface="Times New Roman" panose="02020603050405020304" charset="0"/>
                  <a:ea typeface="长城楷体" charset="0"/>
                  <a:cs typeface="长城楷体" charset="0"/>
                </a:rPr>
                <a:t>+</a:t>
              </a:r>
            </a:p>
          </p:txBody>
        </p:sp>
        <p:sp>
          <p:nvSpPr>
            <p:cNvPr id="48210" name="Text Box 64"/>
            <p:cNvSpPr txBox="1">
              <a:spLocks noChangeArrowheads="1"/>
            </p:cNvSpPr>
            <p:nvPr/>
          </p:nvSpPr>
          <p:spPr bwMode="auto">
            <a:xfrm>
              <a:off x="2580" y="499"/>
              <a:ext cx="588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effectLst/>
                  <a:ea typeface="长城楷体" charset="0"/>
                  <a:cs typeface="长城楷体" charset="0"/>
                </a:rPr>
                <a:t>+</a:t>
              </a:r>
              <a:r>
                <a:rPr lang="en-US" altLang="zh-CN" sz="2800" b="1" i="1">
                  <a:solidFill>
                    <a:srgbClr val="000099"/>
                  </a:solidFill>
                  <a:effectLst/>
                  <a:ea typeface="长城楷体" charset="0"/>
                  <a:cs typeface="长城楷体" charset="0"/>
                </a:rPr>
                <a:t>U</a:t>
              </a:r>
              <a:r>
                <a:rPr lang="en-US" altLang="zh-CN" b="1" baseline="-25000">
                  <a:solidFill>
                    <a:srgbClr val="000099"/>
                  </a:solidFill>
                  <a:effectLst/>
                  <a:ea typeface="长城楷体" charset="0"/>
                  <a:cs typeface="长城楷体" charset="0"/>
                </a:rPr>
                <a:t>CC</a:t>
              </a:r>
              <a:endParaRPr lang="en-US" altLang="zh-CN">
                <a:solidFill>
                  <a:srgbClr val="000099"/>
                </a:solidFill>
                <a:effectLst/>
                <a:ea typeface="长城楷体" charset="0"/>
                <a:cs typeface="长城楷体" charset="0"/>
              </a:endParaRPr>
            </a:p>
          </p:txBody>
        </p:sp>
        <p:sp>
          <p:nvSpPr>
            <p:cNvPr id="48211" name="Text Box 65"/>
            <p:cNvSpPr txBox="1">
              <a:spLocks noChangeArrowheads="1"/>
            </p:cNvSpPr>
            <p:nvPr/>
          </p:nvSpPr>
          <p:spPr bwMode="auto">
            <a:xfrm>
              <a:off x="576" y="1995"/>
              <a:ext cx="290" cy="327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000099"/>
                  </a:solidFill>
                  <a:effectLst/>
                  <a:ea typeface="长城楷体" charset="0"/>
                  <a:cs typeface="长城楷体" charset="0"/>
                </a:rPr>
                <a:t>u</a:t>
              </a:r>
              <a:r>
                <a:rPr lang="en-US" altLang="zh-CN" sz="2800" b="1" baseline="-25000">
                  <a:solidFill>
                    <a:srgbClr val="000099"/>
                  </a:solidFill>
                  <a:effectLst/>
                  <a:ea typeface="长城楷体" charset="0"/>
                  <a:cs typeface="长城楷体" charset="0"/>
                </a:rPr>
                <a:t>i</a:t>
              </a:r>
              <a:endParaRPr lang="en-US" altLang="zh-CN" sz="2800" b="1">
                <a:solidFill>
                  <a:srgbClr val="000099"/>
                </a:solidFill>
                <a:effectLst/>
                <a:ea typeface="长城楷体" charset="0"/>
                <a:cs typeface="长城楷体" charset="0"/>
              </a:endParaRPr>
            </a:p>
          </p:txBody>
        </p:sp>
        <p:sp>
          <p:nvSpPr>
            <p:cNvPr id="48212" name="Text Box 66"/>
            <p:cNvSpPr txBox="1">
              <a:spLocks noChangeArrowheads="1"/>
            </p:cNvSpPr>
            <p:nvPr/>
          </p:nvSpPr>
          <p:spPr bwMode="auto">
            <a:xfrm>
              <a:off x="2724" y="1854"/>
              <a:ext cx="347" cy="327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000099"/>
                  </a:solidFill>
                  <a:effectLst/>
                  <a:ea typeface="长城楷体" charset="0"/>
                  <a:cs typeface="长城楷体" charset="0"/>
                </a:rPr>
                <a:t>u</a:t>
              </a:r>
              <a:r>
                <a:rPr lang="en-US" altLang="zh-CN" sz="2800" b="1" baseline="-25000">
                  <a:solidFill>
                    <a:srgbClr val="000099"/>
                  </a:solidFill>
                  <a:effectLst/>
                  <a:ea typeface="长城楷体" charset="0"/>
                  <a:cs typeface="长城楷体" charset="0"/>
                </a:rPr>
                <a:t>o</a:t>
              </a:r>
              <a:endParaRPr lang="en-US" altLang="zh-CN" sz="2800" b="1">
                <a:solidFill>
                  <a:srgbClr val="000099"/>
                </a:solidFill>
                <a:effectLst/>
                <a:ea typeface="长城楷体" charset="0"/>
                <a:cs typeface="长城楷体" charset="0"/>
              </a:endParaRPr>
            </a:p>
          </p:txBody>
        </p:sp>
        <p:sp>
          <p:nvSpPr>
            <p:cNvPr id="48213" name="Rectangle 67" descr="新闻纸"/>
            <p:cNvSpPr>
              <a:spLocks noChangeArrowheads="1"/>
            </p:cNvSpPr>
            <p:nvPr/>
          </p:nvSpPr>
          <p:spPr bwMode="auto">
            <a:xfrm>
              <a:off x="2784" y="1509"/>
              <a:ext cx="242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effectLst/>
                  <a:latin typeface="Times New Roman" panose="02020603050405020304" charset="0"/>
                  <a:ea typeface="长城楷体" charset="0"/>
                  <a:cs typeface="长城楷体" charset="0"/>
                </a:rPr>
                <a:t>+</a:t>
              </a:r>
            </a:p>
          </p:txBody>
        </p:sp>
        <p:sp>
          <p:nvSpPr>
            <p:cNvPr id="48214" name="Rectangle 68" descr="新闻纸"/>
            <p:cNvSpPr>
              <a:spLocks noChangeArrowheads="1"/>
            </p:cNvSpPr>
            <p:nvPr/>
          </p:nvSpPr>
          <p:spPr bwMode="auto">
            <a:xfrm>
              <a:off x="624" y="1632"/>
              <a:ext cx="242" cy="327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effectLst/>
                  <a:latin typeface="Times New Roman" panose="02020603050405020304" charset="0"/>
                  <a:ea typeface="长城楷体" charset="0"/>
                  <a:cs typeface="长城楷体" charset="0"/>
                </a:rPr>
                <a:t>+</a:t>
              </a:r>
            </a:p>
          </p:txBody>
        </p:sp>
        <p:sp>
          <p:nvSpPr>
            <p:cNvPr id="48215" name="Rectangle 69" descr="新闻纸"/>
            <p:cNvSpPr>
              <a:spLocks noChangeArrowheads="1"/>
            </p:cNvSpPr>
            <p:nvPr/>
          </p:nvSpPr>
          <p:spPr bwMode="auto">
            <a:xfrm>
              <a:off x="2785" y="2254"/>
              <a:ext cx="226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effectLst/>
                  <a:latin typeface="Times New Roman" panose="02020603050405020304" charset="0"/>
                  <a:ea typeface="长城楷体" charset="0"/>
                  <a:cs typeface="长城楷体" charset="0"/>
                </a:rPr>
                <a:t>–</a:t>
              </a:r>
            </a:p>
          </p:txBody>
        </p:sp>
        <p:sp>
          <p:nvSpPr>
            <p:cNvPr id="48216" name="Rectangle 70" descr="新闻纸"/>
            <p:cNvSpPr>
              <a:spLocks noChangeArrowheads="1"/>
            </p:cNvSpPr>
            <p:nvPr/>
          </p:nvSpPr>
          <p:spPr bwMode="auto">
            <a:xfrm>
              <a:off x="624" y="2457"/>
              <a:ext cx="226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effectLst/>
                  <a:latin typeface="Times New Roman" panose="02020603050405020304" charset="0"/>
                  <a:ea typeface="长城楷体" charset="0"/>
                  <a:cs typeface="长城楷体" charset="0"/>
                </a:rPr>
                <a:t>–</a:t>
              </a:r>
            </a:p>
          </p:txBody>
        </p:sp>
        <p:sp>
          <p:nvSpPr>
            <p:cNvPr id="48217" name="Rectangle 71"/>
            <p:cNvSpPr>
              <a:spLocks noChangeArrowheads="1"/>
            </p:cNvSpPr>
            <p:nvPr/>
          </p:nvSpPr>
          <p:spPr bwMode="auto">
            <a:xfrm>
              <a:off x="1984" y="674"/>
              <a:ext cx="293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000099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I</a:t>
              </a:r>
              <a:r>
                <a:rPr lang="en-US" altLang="zh-CN" b="1" baseline="-25000">
                  <a:solidFill>
                    <a:srgbClr val="000099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C</a:t>
              </a:r>
            </a:p>
          </p:txBody>
        </p:sp>
        <p:sp>
          <p:nvSpPr>
            <p:cNvPr id="246856" name="Line 72"/>
            <p:cNvSpPr>
              <a:spLocks noChangeShapeType="1"/>
            </p:cNvSpPr>
            <p:nvPr/>
          </p:nvSpPr>
          <p:spPr bwMode="auto">
            <a:xfrm>
              <a:off x="1986" y="729"/>
              <a:ext cx="0" cy="279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sm" len="med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6857" name="Line 73"/>
            <p:cNvSpPr>
              <a:spLocks noChangeShapeType="1"/>
            </p:cNvSpPr>
            <p:nvPr/>
          </p:nvSpPr>
          <p:spPr bwMode="auto">
            <a:xfrm>
              <a:off x="2658" y="2229"/>
              <a:ext cx="0" cy="49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6858" name="Line 74"/>
            <p:cNvSpPr>
              <a:spLocks noChangeShapeType="1"/>
            </p:cNvSpPr>
            <p:nvPr/>
          </p:nvSpPr>
          <p:spPr bwMode="auto">
            <a:xfrm>
              <a:off x="1230" y="2325"/>
              <a:ext cx="0" cy="38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6859" name="Rectangle 75"/>
            <p:cNvSpPr>
              <a:spLocks noChangeArrowheads="1"/>
            </p:cNvSpPr>
            <p:nvPr/>
          </p:nvSpPr>
          <p:spPr bwMode="auto">
            <a:xfrm>
              <a:off x="480" y="1830"/>
              <a:ext cx="95" cy="325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6860" name="Oval 76"/>
            <p:cNvSpPr>
              <a:spLocks noChangeArrowheads="1"/>
            </p:cNvSpPr>
            <p:nvPr/>
          </p:nvSpPr>
          <p:spPr bwMode="auto">
            <a:xfrm>
              <a:off x="432" y="2352"/>
              <a:ext cx="192" cy="1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6861" name="Line 77"/>
            <p:cNvSpPr>
              <a:spLocks noChangeShapeType="1"/>
            </p:cNvSpPr>
            <p:nvPr/>
          </p:nvSpPr>
          <p:spPr bwMode="auto">
            <a:xfrm flipV="1">
              <a:off x="528" y="1632"/>
              <a:ext cx="0" cy="2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6862" name="Line 78"/>
            <p:cNvSpPr>
              <a:spLocks noChangeShapeType="1"/>
            </p:cNvSpPr>
            <p:nvPr/>
          </p:nvSpPr>
          <p:spPr bwMode="auto">
            <a:xfrm>
              <a:off x="528" y="2160"/>
              <a:ext cx="0" cy="55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225" name="Text Box 79"/>
            <p:cNvSpPr txBox="1">
              <a:spLocks noChangeArrowheads="1"/>
            </p:cNvSpPr>
            <p:nvPr/>
          </p:nvSpPr>
          <p:spPr bwMode="auto">
            <a:xfrm>
              <a:off x="151" y="1776"/>
              <a:ext cx="334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>
                  <a:effectLst/>
                  <a:ea typeface="长城楷体" charset="0"/>
                  <a:cs typeface="长城楷体" charset="0"/>
                </a:rPr>
                <a:t>R</a:t>
              </a:r>
              <a:r>
                <a:rPr lang="en-US" altLang="zh-CN" b="1" baseline="-25000">
                  <a:effectLst/>
                  <a:ea typeface="长城楷体" charset="0"/>
                  <a:cs typeface="长城楷体" charset="0"/>
                </a:rPr>
                <a:t>S</a:t>
              </a:r>
              <a:endParaRPr lang="en-US" altLang="zh-CN">
                <a:effectLst/>
                <a:ea typeface="长城楷体" charset="0"/>
                <a:cs typeface="长城楷体" charset="0"/>
              </a:endParaRPr>
            </a:p>
          </p:txBody>
        </p:sp>
        <p:sp>
          <p:nvSpPr>
            <p:cNvPr id="48226" name="Text Box 80"/>
            <p:cNvSpPr txBox="1">
              <a:spLocks noChangeArrowheads="1"/>
            </p:cNvSpPr>
            <p:nvPr/>
          </p:nvSpPr>
          <p:spPr bwMode="auto">
            <a:xfrm>
              <a:off x="96" y="2256"/>
              <a:ext cx="400" cy="327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000099"/>
                  </a:solidFill>
                  <a:effectLst/>
                  <a:ea typeface="长城楷体" charset="0"/>
                  <a:cs typeface="长城楷体" charset="0"/>
                </a:rPr>
                <a:t>e</a:t>
              </a:r>
              <a:r>
                <a:rPr lang="en-US" altLang="zh-CN" sz="2800" b="1" baseline="-25000">
                  <a:solidFill>
                    <a:srgbClr val="000099"/>
                  </a:solidFill>
                  <a:effectLst/>
                  <a:ea typeface="长城楷体" charset="0"/>
                  <a:cs typeface="长城楷体" charset="0"/>
                </a:rPr>
                <a:t>S</a:t>
              </a:r>
              <a:endParaRPr lang="en-US" altLang="zh-CN" sz="2800" b="1">
                <a:solidFill>
                  <a:srgbClr val="000099"/>
                </a:solidFill>
                <a:effectLst/>
                <a:ea typeface="长城楷体" charset="0"/>
                <a:cs typeface="长城楷体" charset="0"/>
              </a:endParaRPr>
            </a:p>
          </p:txBody>
        </p:sp>
        <p:sp>
          <p:nvSpPr>
            <p:cNvPr id="48227" name="Rectangle 81" descr="新闻纸"/>
            <p:cNvSpPr>
              <a:spLocks noChangeArrowheads="1"/>
            </p:cNvSpPr>
            <p:nvPr/>
          </p:nvSpPr>
          <p:spPr bwMode="auto">
            <a:xfrm>
              <a:off x="286" y="2121"/>
              <a:ext cx="242" cy="327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effectLst/>
                  <a:latin typeface="Times New Roman" panose="02020603050405020304" charset="0"/>
                  <a:ea typeface="长城楷体" charset="0"/>
                  <a:cs typeface="长城楷体" charset="0"/>
                </a:rPr>
                <a:t>+</a:t>
              </a:r>
            </a:p>
          </p:txBody>
        </p:sp>
        <p:sp>
          <p:nvSpPr>
            <p:cNvPr id="48228" name="Rectangle 82" descr="新闻纸"/>
            <p:cNvSpPr>
              <a:spLocks noChangeArrowheads="1"/>
            </p:cNvSpPr>
            <p:nvPr/>
          </p:nvSpPr>
          <p:spPr bwMode="auto">
            <a:xfrm>
              <a:off x="279" y="2448"/>
              <a:ext cx="226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effectLst/>
                  <a:latin typeface="Times New Roman" panose="02020603050405020304" charset="0"/>
                  <a:ea typeface="长城楷体" charset="0"/>
                  <a:cs typeface="长城楷体" charset="0"/>
                </a:rPr>
                <a:t>–</a:t>
              </a:r>
            </a:p>
          </p:txBody>
        </p:sp>
        <p:sp>
          <p:nvSpPr>
            <p:cNvPr id="246867" name="Oval 83"/>
            <p:cNvSpPr>
              <a:spLocks noChangeArrowheads="1"/>
            </p:cNvSpPr>
            <p:nvPr/>
          </p:nvSpPr>
          <p:spPr bwMode="auto">
            <a:xfrm>
              <a:off x="1204" y="1615"/>
              <a:ext cx="50" cy="5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9563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7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7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7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7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7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1" dur="500"/>
                                        <p:tgtEl>
                                          <p:spTgt spid="107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6" dur="500"/>
                                        <p:tgtEl>
                                          <p:spTgt spid="107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6" dur="500"/>
                                        <p:tgtEl>
                                          <p:spTgt spid="107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1" dur="500"/>
                                        <p:tgtEl>
                                          <p:spTgt spid="107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94" grpId="0" autoUpdateAnimBg="0"/>
      <p:bldP spid="107600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533400"/>
            <a:ext cx="1524000" cy="685800"/>
          </a:xfr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eaLnBrk="1" hangingPunct="1"/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1:</a:t>
            </a:r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441325" y="441325"/>
            <a:ext cx="8562975" cy="29114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800" b="1" dirty="0">
                <a:effectLst/>
                <a:latin typeface="宋体" panose="02010600030101010101" pitchFamily="2" charset="-122"/>
              </a:rPr>
              <a:t>      </a:t>
            </a:r>
            <a:r>
              <a:rPr lang="zh-CN" altLang="en-US" sz="2800" b="1" dirty="0">
                <a:effectLst/>
                <a:latin typeface="宋体" panose="02010600030101010101" pitchFamily="2" charset="-122"/>
              </a:rPr>
              <a:t>在图示放大电路中，已知</a:t>
            </a:r>
            <a:r>
              <a:rPr lang="en-US" altLang="zh-CN" sz="2800" b="1" i="1" dirty="0">
                <a:effectLst/>
                <a:latin typeface="Times New Roman" panose="02020603050405020304" charset="0"/>
              </a:rPr>
              <a:t>U</a:t>
            </a:r>
            <a:r>
              <a:rPr lang="en-US" altLang="zh-CN" sz="2800" b="1" baseline="-25000" dirty="0">
                <a:effectLst/>
                <a:latin typeface="Times New Roman" panose="02020603050405020304" charset="0"/>
              </a:rPr>
              <a:t>CC</a:t>
            </a:r>
            <a:r>
              <a:rPr lang="en-US" altLang="zh-CN" sz="2800" b="1" dirty="0">
                <a:effectLst/>
                <a:latin typeface="Times New Roman" panose="02020603050405020304" charset="0"/>
              </a:rPr>
              <a:t>=12V, </a:t>
            </a:r>
            <a:r>
              <a:rPr lang="en-US" altLang="zh-CN" sz="2800" b="1" i="1" dirty="0">
                <a:effectLst/>
                <a:latin typeface="Times New Roman" panose="02020603050405020304" charset="0"/>
              </a:rPr>
              <a:t>R</a:t>
            </a:r>
            <a:r>
              <a:rPr lang="en-US" altLang="zh-CN" sz="2800" b="1" baseline="-25000" dirty="0">
                <a:effectLst/>
                <a:latin typeface="Times New Roman" panose="02020603050405020304" charset="0"/>
              </a:rPr>
              <a:t>C</a:t>
            </a:r>
            <a:r>
              <a:rPr lang="en-US" altLang="zh-CN" sz="2800" b="1" dirty="0">
                <a:effectLst/>
                <a:latin typeface="Times New Roman" panose="02020603050405020304" charset="0"/>
              </a:rPr>
              <a:t>= 6kΩ, </a:t>
            </a:r>
          </a:p>
          <a:p>
            <a:pPr>
              <a:lnSpc>
                <a:spcPct val="110000"/>
              </a:lnSpc>
            </a:pPr>
            <a:r>
              <a:rPr lang="en-US" altLang="zh-CN" sz="2800" b="1" i="1" dirty="0">
                <a:effectLst/>
                <a:latin typeface="Times New Roman" panose="02020603050405020304" charset="0"/>
              </a:rPr>
              <a:t> R</a:t>
            </a:r>
            <a:r>
              <a:rPr lang="en-US" altLang="zh-CN" sz="2800" b="1" baseline="-25000" dirty="0">
                <a:effectLst/>
                <a:latin typeface="Times New Roman" panose="02020603050405020304" charset="0"/>
              </a:rPr>
              <a:t>E1</a:t>
            </a:r>
            <a:r>
              <a:rPr lang="en-US" altLang="zh-CN" sz="2800" b="1" dirty="0">
                <a:effectLst/>
                <a:latin typeface="Times New Roman" panose="02020603050405020304" charset="0"/>
              </a:rPr>
              <a:t>= 300Ω</a:t>
            </a:r>
            <a:r>
              <a:rPr lang="zh-CN" altLang="en-US" sz="2800" b="1" dirty="0">
                <a:effectLst/>
                <a:latin typeface="Times New Roman" panose="02020603050405020304" charset="0"/>
              </a:rPr>
              <a:t>， </a:t>
            </a:r>
            <a:r>
              <a:rPr lang="en-US" altLang="zh-CN" sz="2800" b="1" i="1" dirty="0">
                <a:effectLst/>
                <a:latin typeface="Times New Roman" panose="02020603050405020304" charset="0"/>
              </a:rPr>
              <a:t>R</a:t>
            </a:r>
            <a:r>
              <a:rPr lang="en-US" altLang="zh-CN" sz="2800" b="1" baseline="-25000" dirty="0">
                <a:effectLst/>
                <a:latin typeface="Times New Roman" panose="02020603050405020304" charset="0"/>
              </a:rPr>
              <a:t>E2</a:t>
            </a:r>
            <a:r>
              <a:rPr lang="en-US" altLang="zh-CN" sz="2800" b="1" dirty="0">
                <a:effectLst/>
                <a:latin typeface="Times New Roman" panose="02020603050405020304" charset="0"/>
              </a:rPr>
              <a:t>= 2.7kΩ</a:t>
            </a:r>
            <a:r>
              <a:rPr lang="zh-CN" altLang="en-US" sz="2800" b="1" dirty="0">
                <a:effectLst/>
                <a:latin typeface="Times New Roman" panose="02020603050405020304" charset="0"/>
              </a:rPr>
              <a:t>， </a:t>
            </a:r>
            <a:r>
              <a:rPr lang="en-US" altLang="zh-CN" sz="2800" b="1" i="1" dirty="0">
                <a:effectLst/>
                <a:latin typeface="Times New Roman" panose="02020603050405020304" charset="0"/>
              </a:rPr>
              <a:t>R</a:t>
            </a:r>
            <a:r>
              <a:rPr lang="en-US" altLang="zh-CN" sz="2800" b="1" baseline="-25000" dirty="0">
                <a:effectLst/>
                <a:latin typeface="Times New Roman" panose="02020603050405020304" charset="0"/>
              </a:rPr>
              <a:t>B1</a:t>
            </a:r>
            <a:r>
              <a:rPr lang="en-US" altLang="zh-CN" sz="2800" b="1" dirty="0">
                <a:effectLst/>
                <a:latin typeface="Times New Roman" panose="02020603050405020304" charset="0"/>
              </a:rPr>
              <a:t>= 60kΩ</a:t>
            </a:r>
            <a:r>
              <a:rPr lang="zh-CN" altLang="en-US" sz="2800" b="1" dirty="0">
                <a:effectLst/>
                <a:latin typeface="Times New Roman" panose="02020603050405020304" charset="0"/>
              </a:rPr>
              <a:t>， </a:t>
            </a:r>
            <a:r>
              <a:rPr lang="en-US" altLang="zh-CN" sz="2800" b="1" i="1" dirty="0">
                <a:effectLst/>
                <a:latin typeface="Times New Roman" panose="02020603050405020304" charset="0"/>
              </a:rPr>
              <a:t>R</a:t>
            </a:r>
            <a:r>
              <a:rPr lang="en-US" altLang="zh-CN" sz="2800" b="1" baseline="-25000" dirty="0">
                <a:effectLst/>
                <a:latin typeface="Times New Roman" panose="02020603050405020304" charset="0"/>
              </a:rPr>
              <a:t>B2</a:t>
            </a:r>
            <a:r>
              <a:rPr lang="en-US" altLang="zh-CN" sz="2800" b="1" dirty="0">
                <a:effectLst/>
                <a:latin typeface="Times New Roman" panose="02020603050405020304" charset="0"/>
              </a:rPr>
              <a:t>= 20kΩ</a:t>
            </a:r>
          </a:p>
          <a:p>
            <a:pPr>
              <a:lnSpc>
                <a:spcPct val="110000"/>
              </a:lnSpc>
            </a:pPr>
            <a:r>
              <a:rPr lang="en-US" altLang="zh-CN" sz="2800" b="1" dirty="0">
                <a:effectLst/>
                <a:latin typeface="Times New Roman" panose="02020603050405020304" charset="0"/>
              </a:rPr>
              <a:t> </a:t>
            </a:r>
            <a:r>
              <a:rPr lang="en-US" altLang="zh-CN" sz="2800" b="1" i="1" dirty="0">
                <a:effectLst/>
                <a:latin typeface="Times New Roman" panose="02020603050405020304" charset="0"/>
              </a:rPr>
              <a:t>R</a:t>
            </a:r>
            <a:r>
              <a:rPr lang="en-US" altLang="zh-CN" sz="2800" b="1" baseline="-25000" dirty="0">
                <a:effectLst/>
                <a:latin typeface="Times New Roman" panose="02020603050405020304" charset="0"/>
              </a:rPr>
              <a:t>L</a:t>
            </a:r>
            <a:r>
              <a:rPr lang="en-US" altLang="zh-CN" sz="2800" b="1" dirty="0">
                <a:effectLst/>
                <a:latin typeface="Times New Roman" panose="02020603050405020304" charset="0"/>
              </a:rPr>
              <a:t>= 6kΩ </a:t>
            </a:r>
            <a:r>
              <a:rPr lang="zh-CN" altLang="en-US" sz="2800" b="1" dirty="0">
                <a:effectLst/>
                <a:latin typeface="Times New Roman" panose="02020603050405020304" charset="0"/>
              </a:rPr>
              <a:t>，晶体管</a:t>
            </a:r>
            <a:r>
              <a:rPr lang="en-US" altLang="zh-CN" sz="2800" b="1" i="1" dirty="0">
                <a:effectLst/>
                <a:latin typeface="宋体" panose="02010600030101010101" pitchFamily="2" charset="-122"/>
              </a:rPr>
              <a:t>β</a:t>
            </a:r>
            <a:r>
              <a:rPr lang="en-US" altLang="zh-CN" sz="2800" b="1" dirty="0">
                <a:effectLst/>
                <a:latin typeface="Times New Roman" panose="02020603050405020304" charset="0"/>
              </a:rPr>
              <a:t>=50</a:t>
            </a:r>
            <a:r>
              <a:rPr lang="zh-CN" altLang="en-US" sz="2800" b="1" dirty="0">
                <a:effectLst/>
                <a:latin typeface="Times New Roman" panose="02020603050405020304" charset="0"/>
              </a:rPr>
              <a:t>， </a:t>
            </a:r>
            <a:r>
              <a:rPr lang="en-US" altLang="zh-CN" sz="2800" b="1" i="1" dirty="0">
                <a:effectLst/>
                <a:latin typeface="Times New Roman" panose="02020603050405020304" charset="0"/>
              </a:rPr>
              <a:t>U</a:t>
            </a:r>
            <a:r>
              <a:rPr lang="en-US" altLang="zh-CN" sz="2800" b="1" baseline="-25000" dirty="0">
                <a:effectLst/>
                <a:latin typeface="Times New Roman" panose="02020603050405020304" charset="0"/>
              </a:rPr>
              <a:t>BE</a:t>
            </a:r>
            <a:r>
              <a:rPr lang="en-US" altLang="zh-CN" sz="2800" b="1" dirty="0">
                <a:effectLst/>
                <a:latin typeface="Times New Roman" panose="02020603050405020304" charset="0"/>
              </a:rPr>
              <a:t>=0.6V,  </a:t>
            </a:r>
            <a:r>
              <a:rPr lang="zh-CN" altLang="en-US" sz="2800" b="1" dirty="0">
                <a:effectLst/>
                <a:latin typeface="宋体" panose="02010600030101010101" pitchFamily="2" charset="-122"/>
              </a:rPr>
              <a:t>试求</a:t>
            </a:r>
            <a:r>
              <a:rPr lang="en-US" altLang="zh-CN" sz="2800" b="1" dirty="0">
                <a:effectLst/>
                <a:latin typeface="宋体" panose="02010600030101010101" pitchFamily="2" charset="-122"/>
              </a:rPr>
              <a:t>:</a:t>
            </a:r>
          </a:p>
          <a:p>
            <a:pPr>
              <a:lnSpc>
                <a:spcPct val="110000"/>
              </a:lnSpc>
            </a:pPr>
            <a:r>
              <a:rPr lang="en-US" altLang="zh-CN" sz="2800" b="1" dirty="0">
                <a:effectLst/>
                <a:latin typeface="宋体" panose="02010600030101010101" pitchFamily="2" charset="-122"/>
              </a:rPr>
              <a:t>(1) </a:t>
            </a:r>
            <a:r>
              <a:rPr lang="zh-CN" altLang="en-US" sz="2800" b="1" dirty="0">
                <a:effectLst/>
                <a:latin typeface="Times New Roman" panose="02020603050405020304" charset="0"/>
              </a:rPr>
              <a:t>静态工作点 </a:t>
            </a:r>
            <a:r>
              <a:rPr lang="en-US" altLang="zh-CN" sz="2800" b="1" i="1" dirty="0">
                <a:effectLst/>
                <a:latin typeface="Times New Roman" panose="02020603050405020304" charset="0"/>
              </a:rPr>
              <a:t>I</a:t>
            </a:r>
            <a:r>
              <a:rPr lang="en-US" altLang="zh-CN" b="1" baseline="-25000" dirty="0">
                <a:effectLst/>
                <a:latin typeface="Times New Roman" panose="02020603050405020304" charset="0"/>
              </a:rPr>
              <a:t>B</a:t>
            </a:r>
            <a:r>
              <a:rPr lang="zh-CN" altLang="en-US" sz="2800" b="1" dirty="0">
                <a:effectLst/>
                <a:latin typeface="Times New Roman" panose="02020603050405020304" charset="0"/>
              </a:rPr>
              <a:t>、</a:t>
            </a:r>
            <a:r>
              <a:rPr lang="en-US" altLang="zh-CN" sz="2800" b="1" i="1" dirty="0">
                <a:effectLst/>
                <a:latin typeface="Times New Roman" panose="02020603050405020304" charset="0"/>
              </a:rPr>
              <a:t>I</a:t>
            </a:r>
            <a:r>
              <a:rPr lang="en-US" altLang="zh-CN" b="1" baseline="-25000" dirty="0">
                <a:effectLst/>
                <a:latin typeface="Times New Roman" panose="02020603050405020304" charset="0"/>
              </a:rPr>
              <a:t>C </a:t>
            </a:r>
            <a:r>
              <a:rPr lang="zh-CN" altLang="en-US" sz="2800" b="1" dirty="0">
                <a:effectLst/>
                <a:latin typeface="Times New Roman" panose="02020603050405020304" charset="0"/>
              </a:rPr>
              <a:t>及 </a:t>
            </a:r>
            <a:r>
              <a:rPr lang="en-US" altLang="zh-CN" sz="2800" b="1" i="1" dirty="0">
                <a:effectLst/>
                <a:latin typeface="Times New Roman" panose="02020603050405020304" charset="0"/>
              </a:rPr>
              <a:t>U</a:t>
            </a:r>
            <a:r>
              <a:rPr lang="en-US" altLang="zh-CN" b="1" baseline="-25000" dirty="0">
                <a:effectLst/>
                <a:latin typeface="Times New Roman" panose="02020603050405020304" charset="0"/>
              </a:rPr>
              <a:t>CE</a:t>
            </a:r>
            <a:r>
              <a:rPr lang="zh-CN" altLang="en-US" sz="2800" b="1" dirty="0">
                <a:effectLst/>
                <a:latin typeface="Times New Roman" panose="02020603050405020304" charset="0"/>
              </a:rPr>
              <a:t>；</a:t>
            </a:r>
          </a:p>
          <a:p>
            <a:pPr>
              <a:lnSpc>
                <a:spcPct val="110000"/>
              </a:lnSpc>
            </a:pPr>
            <a:r>
              <a:rPr lang="en-US" altLang="zh-CN" sz="2800" b="1" dirty="0">
                <a:effectLst/>
                <a:latin typeface="宋体" panose="02010600030101010101" pitchFamily="2" charset="-122"/>
              </a:rPr>
              <a:t>(2) </a:t>
            </a:r>
            <a:r>
              <a:rPr lang="zh-CN" altLang="en-US" sz="2800" b="1" dirty="0">
                <a:effectLst/>
                <a:latin typeface="宋体" panose="02010600030101010101" pitchFamily="2" charset="-122"/>
              </a:rPr>
              <a:t>画出微变等效电路；</a:t>
            </a:r>
          </a:p>
          <a:p>
            <a:pPr>
              <a:lnSpc>
                <a:spcPct val="110000"/>
              </a:lnSpc>
            </a:pPr>
            <a:r>
              <a:rPr lang="en-US" altLang="zh-CN" sz="2800" b="1" dirty="0">
                <a:effectLst/>
                <a:latin typeface="宋体" panose="02010600030101010101" pitchFamily="2" charset="-122"/>
              </a:rPr>
              <a:t>(3) </a:t>
            </a:r>
            <a:r>
              <a:rPr lang="zh-CN" altLang="en-US" sz="2800" b="1" dirty="0">
                <a:effectLst/>
                <a:latin typeface="宋体" panose="02010600030101010101" pitchFamily="2" charset="-122"/>
              </a:rPr>
              <a:t>输入电阻</a:t>
            </a:r>
            <a:r>
              <a:rPr lang="en-US" altLang="zh-CN" sz="2800" b="1" i="1" dirty="0" err="1">
                <a:effectLst/>
                <a:latin typeface="Times New Roman" panose="02020603050405020304" charset="0"/>
              </a:rPr>
              <a:t>r</a:t>
            </a:r>
            <a:r>
              <a:rPr lang="en-US" altLang="zh-CN" sz="2800" b="1" baseline="-25000" dirty="0" err="1">
                <a:effectLst/>
                <a:latin typeface="Times New Roman" panose="02020603050405020304" charset="0"/>
              </a:rPr>
              <a:t>i</a:t>
            </a:r>
            <a:r>
              <a:rPr lang="zh-CN" altLang="en-US" sz="2800" b="1" dirty="0">
                <a:effectLst/>
                <a:latin typeface="Times New Roman" panose="02020603050405020304" charset="0"/>
              </a:rPr>
              <a:t>、</a:t>
            </a:r>
            <a:r>
              <a:rPr lang="en-US" altLang="zh-CN" sz="2800" b="1" i="1" dirty="0" err="1">
                <a:effectLst/>
                <a:latin typeface="Times New Roman" panose="02020603050405020304" charset="0"/>
              </a:rPr>
              <a:t>r</a:t>
            </a:r>
            <a:r>
              <a:rPr lang="en-US" altLang="zh-CN" b="1" baseline="-25000" dirty="0" err="1">
                <a:effectLst/>
                <a:latin typeface="Times New Roman" panose="02020603050405020304" charset="0"/>
              </a:rPr>
              <a:t>o</a:t>
            </a:r>
            <a:r>
              <a:rPr lang="zh-CN" altLang="en-US" sz="2800" b="1" dirty="0">
                <a:effectLst/>
                <a:latin typeface="Times New Roman" panose="02020603050405020304" charset="0"/>
              </a:rPr>
              <a:t>及 </a:t>
            </a:r>
            <a:r>
              <a:rPr lang="en-US" altLang="zh-CN" sz="2800" b="1" i="1" dirty="0">
                <a:effectLst/>
                <a:latin typeface="Times New Roman" panose="02020603050405020304" charset="0"/>
              </a:rPr>
              <a:t>A</a:t>
            </a:r>
            <a:r>
              <a:rPr lang="en-US" altLang="zh-CN" sz="2800" b="1" i="1" baseline="-25000" dirty="0">
                <a:effectLst/>
                <a:latin typeface="Times New Roman" panose="02020603050405020304" charset="0"/>
              </a:rPr>
              <a:t>u</a:t>
            </a:r>
            <a:r>
              <a:rPr lang="zh-CN" altLang="en-US" sz="2800" b="1" dirty="0">
                <a:effectLst/>
                <a:latin typeface="宋体" panose="02010600030101010101" pitchFamily="2" charset="-122"/>
              </a:rPr>
              <a:t>。</a:t>
            </a:r>
          </a:p>
        </p:txBody>
      </p:sp>
      <p:graphicFrame>
        <p:nvGraphicFramePr>
          <p:cNvPr id="54276" name="Object 4"/>
          <p:cNvGraphicFramePr>
            <a:graphicFrameLocks noChangeAspect="1"/>
          </p:cNvGraphicFramePr>
          <p:nvPr/>
        </p:nvGraphicFramePr>
        <p:xfrm>
          <a:off x="1295400" y="4267200"/>
          <a:ext cx="1730375" cy="1243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0" name="Clip" r:id="rId3" imgW="685800" imgH="586740" progId="MS_ClipArt_Gallery.5">
                  <p:embed/>
                </p:oleObj>
              </mc:Choice>
              <mc:Fallback>
                <p:oleObj name="Clip" r:id="rId3" imgW="685800" imgH="586740" progId="MS_ClipArt_Gallery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267200"/>
                        <a:ext cx="1730375" cy="1243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4277" name="Group 5"/>
          <p:cNvGrpSpPr/>
          <p:nvPr/>
        </p:nvGrpSpPr>
        <p:grpSpPr bwMode="auto">
          <a:xfrm>
            <a:off x="609600" y="6086475"/>
            <a:ext cx="3505200" cy="161925"/>
            <a:chOff x="0" y="3984"/>
            <a:chExt cx="2208" cy="102"/>
          </a:xfrm>
        </p:grpSpPr>
        <p:pic>
          <p:nvPicPr>
            <p:cNvPr id="54344" name="Picture 6" descr="Green and Black Diamond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98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345" name="Picture 7" descr="Green and Black Diamond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" y="398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346" name="Picture 8" descr="Green and Black Diamond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" y="398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347" name="Picture 9" descr="Green and Black Diamond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" y="398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348" name="Picture 10" descr="Green and Black Diamond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" y="398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349" name="Picture 11" descr="Green and Black Diamond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" y="398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350" name="Picture 12" descr="Green and Black Diamond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" y="398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351" name="Picture 13" descr="Green and Black Diamond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" y="398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352" name="Picture 14" descr="Green and Black Diamond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4" y="398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353" name="Picture 15" descr="Green and Black Diamond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6" y="398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354" name="Picture 16" descr="Green and Black Diamond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2" y="398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355" name="Picture 17" descr="Green and Black Diamond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2" y="398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356" name="Picture 18" descr="Green and Black Diamond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" y="398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357" name="Picture 19" descr="Green and Black Diamond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4" y="398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358" name="Picture 20" descr="Green and Black Diamond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4" y="398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359" name="Picture 21" descr="Green and Black Diamond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0" y="398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360" name="Picture 22" descr="Green and Black Diamond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0" y="398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361" name="Picture 23" descr="Green and Black Diamond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2" y="398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362" name="Picture 24" descr="Green and Black Diamond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8" y="398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363" name="Picture 25" descr="Green and Black Diamond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8" y="398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364" name="Picture 26" descr="Green and Black Diamond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0" y="398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365" name="Picture 27" descr="Green and Black Diamond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6" y="398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366" name="Picture 28" descr="Green and Black Diamond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6" y="398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8133" name="Group 113"/>
          <p:cNvGrpSpPr/>
          <p:nvPr/>
        </p:nvGrpSpPr>
        <p:grpSpPr bwMode="auto">
          <a:xfrm>
            <a:off x="4048125" y="2344103"/>
            <a:ext cx="4876800" cy="3779837"/>
            <a:chOff x="96" y="499"/>
            <a:chExt cx="3072" cy="2381"/>
          </a:xfrm>
        </p:grpSpPr>
        <p:sp>
          <p:nvSpPr>
            <p:cNvPr id="246792" name="Line 8"/>
            <p:cNvSpPr>
              <a:spLocks noChangeShapeType="1"/>
            </p:cNvSpPr>
            <p:nvPr/>
          </p:nvSpPr>
          <p:spPr bwMode="auto">
            <a:xfrm flipH="1">
              <a:off x="1230" y="1603"/>
              <a:ext cx="0" cy="38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63" name="Text Box 9"/>
            <p:cNvSpPr txBox="1">
              <a:spLocks noChangeArrowheads="1"/>
            </p:cNvSpPr>
            <p:nvPr/>
          </p:nvSpPr>
          <p:spPr bwMode="auto">
            <a:xfrm>
              <a:off x="788" y="830"/>
              <a:ext cx="412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>
                  <a:effectLst/>
                  <a:ea typeface="长城楷体" charset="0"/>
                  <a:cs typeface="长城楷体" charset="0"/>
                </a:rPr>
                <a:t>R</a:t>
              </a:r>
              <a:r>
                <a:rPr lang="en-US" altLang="zh-CN" b="1" baseline="-25000">
                  <a:effectLst/>
                  <a:ea typeface="长城楷体" charset="0"/>
                  <a:cs typeface="长城楷体" charset="0"/>
                </a:rPr>
                <a:t>B1</a:t>
              </a:r>
              <a:endParaRPr lang="en-US" altLang="zh-CN">
                <a:effectLst/>
                <a:ea typeface="长城楷体" charset="0"/>
                <a:cs typeface="长城楷体" charset="0"/>
              </a:endParaRPr>
            </a:p>
          </p:txBody>
        </p:sp>
        <p:sp>
          <p:nvSpPr>
            <p:cNvPr id="246794" name="Line 10"/>
            <p:cNvSpPr>
              <a:spLocks noChangeShapeType="1"/>
            </p:cNvSpPr>
            <p:nvPr/>
          </p:nvSpPr>
          <p:spPr bwMode="auto">
            <a:xfrm>
              <a:off x="1232" y="1233"/>
              <a:ext cx="0" cy="41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6795" name="Line 11"/>
            <p:cNvSpPr>
              <a:spLocks noChangeShapeType="1"/>
            </p:cNvSpPr>
            <p:nvPr/>
          </p:nvSpPr>
          <p:spPr bwMode="auto">
            <a:xfrm flipH="1" flipV="1">
              <a:off x="1236" y="665"/>
              <a:ext cx="0" cy="25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6796" name="Rectangle 12"/>
            <p:cNvSpPr>
              <a:spLocks noChangeArrowheads="1"/>
            </p:cNvSpPr>
            <p:nvPr/>
          </p:nvSpPr>
          <p:spPr bwMode="auto">
            <a:xfrm>
              <a:off x="1188" y="910"/>
              <a:ext cx="95" cy="32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6797" name="Line 13"/>
            <p:cNvSpPr>
              <a:spLocks noChangeShapeType="1"/>
            </p:cNvSpPr>
            <p:nvPr/>
          </p:nvSpPr>
          <p:spPr bwMode="auto">
            <a:xfrm>
              <a:off x="1236" y="675"/>
              <a:ext cx="129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6798" name="Line 14"/>
            <p:cNvSpPr>
              <a:spLocks noChangeShapeType="1"/>
            </p:cNvSpPr>
            <p:nvPr/>
          </p:nvSpPr>
          <p:spPr bwMode="auto">
            <a:xfrm flipV="1">
              <a:off x="1857" y="679"/>
              <a:ext cx="0" cy="21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6799" name="Line 15"/>
            <p:cNvSpPr>
              <a:spLocks noChangeShapeType="1"/>
            </p:cNvSpPr>
            <p:nvPr/>
          </p:nvSpPr>
          <p:spPr bwMode="auto">
            <a:xfrm>
              <a:off x="1728" y="1509"/>
              <a:ext cx="0" cy="2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6800" name="Line 16"/>
            <p:cNvSpPr>
              <a:spLocks noChangeShapeType="1"/>
            </p:cNvSpPr>
            <p:nvPr/>
          </p:nvSpPr>
          <p:spPr bwMode="auto">
            <a:xfrm>
              <a:off x="1728" y="1695"/>
              <a:ext cx="141" cy="1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sm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6801" name="Line 17"/>
            <p:cNvSpPr>
              <a:spLocks noChangeShapeType="1"/>
            </p:cNvSpPr>
            <p:nvPr/>
          </p:nvSpPr>
          <p:spPr bwMode="auto">
            <a:xfrm flipV="1">
              <a:off x="1728" y="1459"/>
              <a:ext cx="141" cy="12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6802" name="Line 18"/>
            <p:cNvSpPr>
              <a:spLocks noChangeShapeType="1"/>
            </p:cNvSpPr>
            <p:nvPr/>
          </p:nvSpPr>
          <p:spPr bwMode="auto">
            <a:xfrm>
              <a:off x="1860" y="1209"/>
              <a:ext cx="0" cy="26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6803" name="Line 19"/>
            <p:cNvSpPr>
              <a:spLocks noChangeShapeType="1"/>
            </p:cNvSpPr>
            <p:nvPr/>
          </p:nvSpPr>
          <p:spPr bwMode="auto">
            <a:xfrm>
              <a:off x="1861" y="1830"/>
              <a:ext cx="8" cy="1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squar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6804" name="Line 20"/>
            <p:cNvSpPr>
              <a:spLocks noChangeShapeType="1"/>
            </p:cNvSpPr>
            <p:nvPr/>
          </p:nvSpPr>
          <p:spPr bwMode="auto">
            <a:xfrm>
              <a:off x="959" y="1642"/>
              <a:ext cx="77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" name="Line 21"/>
            <p:cNvSpPr>
              <a:spLocks noChangeShapeType="1"/>
            </p:cNvSpPr>
            <p:nvPr/>
          </p:nvSpPr>
          <p:spPr bwMode="auto">
            <a:xfrm>
              <a:off x="528" y="2710"/>
              <a:ext cx="214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6806" name="Line 22"/>
            <p:cNvSpPr>
              <a:spLocks noChangeShapeType="1"/>
            </p:cNvSpPr>
            <p:nvPr/>
          </p:nvSpPr>
          <p:spPr bwMode="auto">
            <a:xfrm>
              <a:off x="1857" y="2561"/>
              <a:ext cx="5" cy="24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squar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6807" name="Rectangle 23"/>
            <p:cNvSpPr>
              <a:spLocks noChangeArrowheads="1"/>
            </p:cNvSpPr>
            <p:nvPr/>
          </p:nvSpPr>
          <p:spPr bwMode="auto">
            <a:xfrm>
              <a:off x="1814" y="883"/>
              <a:ext cx="94" cy="32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6808" name="Oval 24"/>
            <p:cNvSpPr>
              <a:spLocks noChangeArrowheads="1"/>
            </p:cNvSpPr>
            <p:nvPr/>
          </p:nvSpPr>
          <p:spPr bwMode="auto">
            <a:xfrm>
              <a:off x="2518" y="633"/>
              <a:ext cx="68" cy="7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48179" name="Group 25"/>
            <p:cNvGrpSpPr/>
            <p:nvPr/>
          </p:nvGrpSpPr>
          <p:grpSpPr bwMode="auto">
            <a:xfrm>
              <a:off x="896" y="1519"/>
              <a:ext cx="68" cy="262"/>
              <a:chOff x="3454" y="2018"/>
              <a:chExt cx="96" cy="328"/>
            </a:xfrm>
          </p:grpSpPr>
          <p:sp>
            <p:nvSpPr>
              <p:cNvPr id="246810" name="Line 26"/>
              <p:cNvSpPr>
                <a:spLocks noChangeShapeType="1"/>
              </p:cNvSpPr>
              <p:nvPr/>
            </p:nvSpPr>
            <p:spPr bwMode="auto">
              <a:xfrm>
                <a:off x="3454" y="2018"/>
                <a:ext cx="0" cy="32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46811" name="Line 27"/>
              <p:cNvSpPr>
                <a:spLocks noChangeShapeType="1"/>
              </p:cNvSpPr>
              <p:nvPr/>
            </p:nvSpPr>
            <p:spPr bwMode="auto">
              <a:xfrm>
                <a:off x="3550" y="2018"/>
                <a:ext cx="0" cy="32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46812" name="Line 28"/>
            <p:cNvSpPr>
              <a:spLocks noChangeShapeType="1"/>
            </p:cNvSpPr>
            <p:nvPr/>
          </p:nvSpPr>
          <p:spPr bwMode="auto">
            <a:xfrm>
              <a:off x="528" y="1642"/>
              <a:ext cx="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48181" name="Group 29"/>
            <p:cNvGrpSpPr/>
            <p:nvPr/>
          </p:nvGrpSpPr>
          <p:grpSpPr bwMode="auto">
            <a:xfrm flipH="1">
              <a:off x="2311" y="1280"/>
              <a:ext cx="69" cy="261"/>
              <a:chOff x="3454" y="2018"/>
              <a:chExt cx="96" cy="328"/>
            </a:xfrm>
          </p:grpSpPr>
          <p:sp>
            <p:nvSpPr>
              <p:cNvPr id="246814" name="Line 30"/>
              <p:cNvSpPr>
                <a:spLocks noChangeShapeType="1"/>
              </p:cNvSpPr>
              <p:nvPr/>
            </p:nvSpPr>
            <p:spPr bwMode="auto">
              <a:xfrm>
                <a:off x="3454" y="2018"/>
                <a:ext cx="0" cy="32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46815" name="Line 31"/>
              <p:cNvSpPr>
                <a:spLocks noChangeShapeType="1"/>
              </p:cNvSpPr>
              <p:nvPr/>
            </p:nvSpPr>
            <p:spPr bwMode="auto">
              <a:xfrm>
                <a:off x="3550" y="2018"/>
                <a:ext cx="0" cy="32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46816" name="Line 32"/>
            <p:cNvSpPr>
              <a:spLocks noChangeShapeType="1"/>
            </p:cNvSpPr>
            <p:nvPr/>
          </p:nvSpPr>
          <p:spPr bwMode="auto">
            <a:xfrm flipH="1" flipV="1">
              <a:off x="2376" y="1396"/>
              <a:ext cx="29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6817" name="Line 33"/>
            <p:cNvSpPr>
              <a:spLocks noChangeShapeType="1"/>
            </p:cNvSpPr>
            <p:nvPr/>
          </p:nvSpPr>
          <p:spPr bwMode="auto">
            <a:xfrm>
              <a:off x="1857" y="1403"/>
              <a:ext cx="45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84" name="Text Box 34"/>
            <p:cNvSpPr txBox="1">
              <a:spLocks noChangeArrowheads="1"/>
            </p:cNvSpPr>
            <p:nvPr/>
          </p:nvSpPr>
          <p:spPr bwMode="auto">
            <a:xfrm>
              <a:off x="1463" y="894"/>
              <a:ext cx="355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>
                  <a:effectLst/>
                  <a:ea typeface="长城楷体" charset="0"/>
                  <a:cs typeface="长城楷体" charset="0"/>
                </a:rPr>
                <a:t>R</a:t>
              </a:r>
              <a:r>
                <a:rPr lang="en-US" altLang="zh-CN" b="1" baseline="-25000">
                  <a:effectLst/>
                  <a:ea typeface="长城楷体" charset="0"/>
                  <a:cs typeface="长城楷体" charset="0"/>
                </a:rPr>
                <a:t>C</a:t>
              </a:r>
              <a:endParaRPr lang="en-US" altLang="zh-CN">
                <a:effectLst/>
                <a:ea typeface="长城楷体" charset="0"/>
                <a:cs typeface="长城楷体" charset="0"/>
              </a:endParaRPr>
            </a:p>
          </p:txBody>
        </p:sp>
        <p:sp>
          <p:nvSpPr>
            <p:cNvPr id="48185" name="Text Box 35"/>
            <p:cNvSpPr txBox="1">
              <a:spLocks noChangeArrowheads="1"/>
            </p:cNvSpPr>
            <p:nvPr/>
          </p:nvSpPr>
          <p:spPr bwMode="auto">
            <a:xfrm>
              <a:off x="738" y="1173"/>
              <a:ext cx="339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>
                  <a:effectLst/>
                  <a:ea typeface="长城楷体" charset="0"/>
                  <a:cs typeface="长城楷体" charset="0"/>
                </a:rPr>
                <a:t>C</a:t>
              </a:r>
              <a:r>
                <a:rPr lang="en-US" altLang="zh-CN" sz="2800" b="1" baseline="-25000">
                  <a:effectLst/>
                  <a:ea typeface="长城楷体" charset="0"/>
                  <a:cs typeface="长城楷体" charset="0"/>
                </a:rPr>
                <a:t>1</a:t>
              </a:r>
              <a:endParaRPr lang="en-US" altLang="zh-CN" sz="2800">
                <a:effectLst/>
                <a:ea typeface="长城楷体" charset="0"/>
                <a:cs typeface="长城楷体" charset="0"/>
              </a:endParaRPr>
            </a:p>
          </p:txBody>
        </p:sp>
        <p:sp>
          <p:nvSpPr>
            <p:cNvPr id="48186" name="Text Box 36"/>
            <p:cNvSpPr txBox="1">
              <a:spLocks noChangeArrowheads="1"/>
            </p:cNvSpPr>
            <p:nvPr/>
          </p:nvSpPr>
          <p:spPr bwMode="auto">
            <a:xfrm>
              <a:off x="2188" y="950"/>
              <a:ext cx="339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>
                  <a:effectLst/>
                  <a:ea typeface="长城楷体" charset="0"/>
                  <a:cs typeface="长城楷体" charset="0"/>
                </a:rPr>
                <a:t>C</a:t>
              </a:r>
              <a:r>
                <a:rPr lang="en-US" altLang="zh-CN" sz="2800" b="1" baseline="-25000">
                  <a:effectLst/>
                  <a:ea typeface="长城楷体" charset="0"/>
                  <a:cs typeface="长城楷体" charset="0"/>
                </a:rPr>
                <a:t>2</a:t>
              </a:r>
              <a:endParaRPr lang="en-US" altLang="zh-CN" sz="2800">
                <a:effectLst/>
                <a:ea typeface="长城楷体" charset="0"/>
                <a:cs typeface="长城楷体" charset="0"/>
              </a:endParaRPr>
            </a:p>
          </p:txBody>
        </p:sp>
        <p:grpSp>
          <p:nvGrpSpPr>
            <p:cNvPr id="48187" name="Group 37"/>
            <p:cNvGrpSpPr/>
            <p:nvPr/>
          </p:nvGrpSpPr>
          <p:grpSpPr bwMode="auto">
            <a:xfrm>
              <a:off x="1788" y="2718"/>
              <a:ext cx="146" cy="162"/>
              <a:chOff x="2898" y="3684"/>
              <a:chExt cx="204" cy="204"/>
            </a:xfrm>
          </p:grpSpPr>
          <p:sp>
            <p:nvSpPr>
              <p:cNvPr id="246822" name="Line 38"/>
              <p:cNvSpPr>
                <a:spLocks noChangeShapeType="1"/>
              </p:cNvSpPr>
              <p:nvPr/>
            </p:nvSpPr>
            <p:spPr bwMode="auto">
              <a:xfrm>
                <a:off x="3000" y="3684"/>
                <a:ext cx="0" cy="20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46823" name="Line 39"/>
              <p:cNvSpPr>
                <a:spLocks noChangeShapeType="1"/>
              </p:cNvSpPr>
              <p:nvPr/>
            </p:nvSpPr>
            <p:spPr bwMode="auto">
              <a:xfrm>
                <a:off x="2898" y="3875"/>
                <a:ext cx="204" cy="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46824" name="Oval 40"/>
            <p:cNvSpPr>
              <a:spLocks noChangeArrowheads="1"/>
            </p:cNvSpPr>
            <p:nvPr/>
          </p:nvSpPr>
          <p:spPr bwMode="auto">
            <a:xfrm>
              <a:off x="1844" y="2689"/>
              <a:ext cx="33" cy="3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6825" name="Rectangle 41"/>
            <p:cNvSpPr>
              <a:spLocks noChangeArrowheads="1"/>
            </p:cNvSpPr>
            <p:nvPr/>
          </p:nvSpPr>
          <p:spPr bwMode="auto">
            <a:xfrm>
              <a:off x="1188" y="1991"/>
              <a:ext cx="95" cy="325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90" name="Text Box 42"/>
            <p:cNvSpPr txBox="1">
              <a:spLocks noChangeArrowheads="1"/>
            </p:cNvSpPr>
            <p:nvPr/>
          </p:nvSpPr>
          <p:spPr bwMode="auto">
            <a:xfrm>
              <a:off x="815" y="1950"/>
              <a:ext cx="412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 dirty="0">
                  <a:effectLst/>
                  <a:ea typeface="长城楷体" charset="0"/>
                  <a:cs typeface="长城楷体" charset="0"/>
                </a:rPr>
                <a:t>R</a:t>
              </a:r>
              <a:r>
                <a:rPr lang="en-US" altLang="zh-CN" b="1" baseline="-25000" dirty="0">
                  <a:effectLst/>
                  <a:ea typeface="长城楷体" charset="0"/>
                  <a:cs typeface="长城楷体" charset="0"/>
                </a:rPr>
                <a:t>B2</a:t>
              </a:r>
              <a:endParaRPr lang="en-US" altLang="zh-CN" dirty="0">
                <a:effectLst/>
                <a:ea typeface="长城楷体" charset="0"/>
                <a:cs typeface="长城楷体" charset="0"/>
              </a:endParaRPr>
            </a:p>
          </p:txBody>
        </p:sp>
        <p:sp>
          <p:nvSpPr>
            <p:cNvPr id="246828" name="Line 44"/>
            <p:cNvSpPr>
              <a:spLocks noChangeShapeType="1"/>
            </p:cNvSpPr>
            <p:nvPr/>
          </p:nvSpPr>
          <p:spPr bwMode="auto">
            <a:xfrm flipH="1">
              <a:off x="2658" y="1391"/>
              <a:ext cx="0" cy="50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6829" name="Rectangle 45"/>
            <p:cNvSpPr>
              <a:spLocks noChangeArrowheads="1"/>
            </p:cNvSpPr>
            <p:nvPr/>
          </p:nvSpPr>
          <p:spPr bwMode="auto">
            <a:xfrm>
              <a:off x="2611" y="1893"/>
              <a:ext cx="93" cy="32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6830" name="Line 46"/>
            <p:cNvSpPr>
              <a:spLocks noChangeShapeType="1"/>
            </p:cNvSpPr>
            <p:nvPr/>
          </p:nvSpPr>
          <p:spPr bwMode="auto">
            <a:xfrm>
              <a:off x="1867" y="2271"/>
              <a:ext cx="26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48195" name="Group 47"/>
            <p:cNvGrpSpPr/>
            <p:nvPr/>
          </p:nvGrpSpPr>
          <p:grpSpPr bwMode="auto">
            <a:xfrm>
              <a:off x="2033" y="2382"/>
              <a:ext cx="196" cy="86"/>
              <a:chOff x="2460" y="2196"/>
              <a:chExt cx="276" cy="108"/>
            </a:xfrm>
          </p:grpSpPr>
          <p:sp>
            <p:nvSpPr>
              <p:cNvPr id="246832" name="Line 48"/>
              <p:cNvSpPr>
                <a:spLocks noChangeShapeType="1"/>
              </p:cNvSpPr>
              <p:nvPr/>
            </p:nvSpPr>
            <p:spPr bwMode="auto">
              <a:xfrm>
                <a:off x="2460" y="2196"/>
                <a:ext cx="276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46833" name="Line 49"/>
              <p:cNvSpPr>
                <a:spLocks noChangeShapeType="1"/>
              </p:cNvSpPr>
              <p:nvPr/>
            </p:nvSpPr>
            <p:spPr bwMode="auto">
              <a:xfrm>
                <a:off x="2460" y="2304"/>
                <a:ext cx="276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46834" name="Line 50"/>
            <p:cNvSpPr>
              <a:spLocks noChangeShapeType="1"/>
            </p:cNvSpPr>
            <p:nvPr/>
          </p:nvSpPr>
          <p:spPr bwMode="auto">
            <a:xfrm flipH="1">
              <a:off x="2127" y="2277"/>
              <a:ext cx="2" cy="1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squar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6835" name="Line 51"/>
            <p:cNvSpPr>
              <a:spLocks noChangeShapeType="1"/>
            </p:cNvSpPr>
            <p:nvPr/>
          </p:nvSpPr>
          <p:spPr bwMode="auto">
            <a:xfrm flipH="1">
              <a:off x="2127" y="2475"/>
              <a:ext cx="4" cy="2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squar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98" name="Text Box 52"/>
            <p:cNvSpPr txBox="1">
              <a:spLocks noChangeArrowheads="1"/>
            </p:cNvSpPr>
            <p:nvPr/>
          </p:nvSpPr>
          <p:spPr bwMode="auto">
            <a:xfrm>
              <a:off x="2187" y="2142"/>
              <a:ext cx="385" cy="327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>
                  <a:effectLst/>
                  <a:ea typeface="长城楷体" charset="0"/>
                  <a:cs typeface="长城楷体" charset="0"/>
                </a:rPr>
                <a:t>C</a:t>
              </a:r>
              <a:r>
                <a:rPr lang="en-US" altLang="zh-CN" b="1" baseline="-25000">
                  <a:effectLst/>
                  <a:ea typeface="长城楷体" charset="0"/>
                  <a:cs typeface="长城楷体" charset="0"/>
                </a:rPr>
                <a:t>E</a:t>
              </a:r>
              <a:endParaRPr lang="en-US" altLang="zh-CN" b="1">
                <a:effectLst/>
                <a:ea typeface="长城楷体" charset="0"/>
                <a:cs typeface="长城楷体" charset="0"/>
              </a:endParaRPr>
            </a:p>
          </p:txBody>
        </p:sp>
        <p:sp>
          <p:nvSpPr>
            <p:cNvPr id="48199" name="Text Box 53"/>
            <p:cNvSpPr txBox="1">
              <a:spLocks noChangeArrowheads="1"/>
            </p:cNvSpPr>
            <p:nvPr/>
          </p:nvSpPr>
          <p:spPr bwMode="auto">
            <a:xfrm>
              <a:off x="1452" y="1927"/>
              <a:ext cx="415" cy="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 dirty="0" smtClean="0">
                  <a:effectLst/>
                  <a:ea typeface="长城楷体" charset="0"/>
                  <a:cs typeface="长城楷体" charset="0"/>
                </a:rPr>
                <a:t>R</a:t>
              </a:r>
              <a:r>
                <a:rPr lang="en-US" altLang="zh-CN" b="1" baseline="-25000" dirty="0" smtClean="0">
                  <a:effectLst/>
                  <a:ea typeface="长城楷体" charset="0"/>
                  <a:cs typeface="长城楷体" charset="0"/>
                </a:rPr>
                <a:t>E1</a:t>
              </a:r>
              <a:endParaRPr lang="en-US" altLang="zh-CN" b="1" dirty="0">
                <a:effectLst/>
                <a:ea typeface="长城楷体" charset="0"/>
                <a:cs typeface="长城楷体" charset="0"/>
              </a:endParaRPr>
            </a:p>
          </p:txBody>
        </p:sp>
        <p:sp>
          <p:nvSpPr>
            <p:cNvPr id="48200" name="Text Box 54"/>
            <p:cNvSpPr txBox="1">
              <a:spLocks noChangeArrowheads="1"/>
            </p:cNvSpPr>
            <p:nvPr/>
          </p:nvSpPr>
          <p:spPr bwMode="auto">
            <a:xfrm>
              <a:off x="2276" y="1843"/>
              <a:ext cx="364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>
                  <a:effectLst/>
                  <a:ea typeface="长城楷体" charset="0"/>
                  <a:cs typeface="长城楷体" charset="0"/>
                </a:rPr>
                <a:t>R</a:t>
              </a:r>
              <a:r>
                <a:rPr lang="en-US" altLang="zh-CN" sz="2800" b="1" baseline="-25000">
                  <a:effectLst/>
                  <a:ea typeface="长城楷体" charset="0"/>
                  <a:cs typeface="长城楷体" charset="0"/>
                </a:rPr>
                <a:t>L</a:t>
              </a:r>
              <a:endParaRPr lang="en-US" altLang="zh-CN" sz="2800">
                <a:effectLst/>
                <a:ea typeface="长城楷体" charset="0"/>
                <a:cs typeface="长城楷体" charset="0"/>
              </a:endParaRPr>
            </a:p>
          </p:txBody>
        </p:sp>
        <p:sp>
          <p:nvSpPr>
            <p:cNvPr id="246839" name="Line 55"/>
            <p:cNvSpPr>
              <a:spLocks noChangeShapeType="1"/>
            </p:cNvSpPr>
            <p:nvPr/>
          </p:nvSpPr>
          <p:spPr bwMode="auto">
            <a:xfrm>
              <a:off x="1352" y="748"/>
              <a:ext cx="0" cy="281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sm" len="med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202" name="Text Box 56"/>
            <p:cNvSpPr txBox="1">
              <a:spLocks noChangeArrowheads="1"/>
            </p:cNvSpPr>
            <p:nvPr/>
          </p:nvSpPr>
          <p:spPr bwMode="auto">
            <a:xfrm>
              <a:off x="1352" y="686"/>
              <a:ext cx="317" cy="327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000099"/>
                  </a:solidFill>
                  <a:effectLst/>
                  <a:ea typeface="楷体_GB2312" charset="0"/>
                  <a:cs typeface="楷体_GB2312" charset="0"/>
                </a:rPr>
                <a:t>I</a:t>
              </a:r>
              <a:r>
                <a:rPr lang="en-US" altLang="zh-CN" sz="2800" b="1" baseline="-25000">
                  <a:solidFill>
                    <a:srgbClr val="000099"/>
                  </a:solidFill>
                  <a:effectLst/>
                  <a:ea typeface="楷体_GB2312" charset="0"/>
                  <a:cs typeface="楷体_GB2312" charset="0"/>
                </a:rPr>
                <a:t>1</a:t>
              </a:r>
              <a:endParaRPr lang="en-US" altLang="zh-CN" sz="2800" b="1">
                <a:solidFill>
                  <a:srgbClr val="000099"/>
                </a:solidFill>
                <a:effectLst/>
                <a:ea typeface="楷体_GB2312" charset="0"/>
                <a:cs typeface="楷体_GB2312" charset="0"/>
              </a:endParaRPr>
            </a:p>
          </p:txBody>
        </p:sp>
        <p:sp>
          <p:nvSpPr>
            <p:cNvPr id="246841" name="Line 57"/>
            <p:cNvSpPr>
              <a:spLocks noChangeShapeType="1"/>
            </p:cNvSpPr>
            <p:nvPr/>
          </p:nvSpPr>
          <p:spPr bwMode="auto">
            <a:xfrm>
              <a:off x="1352" y="1699"/>
              <a:ext cx="0" cy="281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sm" len="med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204" name="Text Box 58"/>
            <p:cNvSpPr txBox="1">
              <a:spLocks noChangeArrowheads="1"/>
            </p:cNvSpPr>
            <p:nvPr/>
          </p:nvSpPr>
          <p:spPr bwMode="auto">
            <a:xfrm>
              <a:off x="1352" y="1694"/>
              <a:ext cx="317" cy="327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000099"/>
                  </a:solidFill>
                  <a:effectLst/>
                  <a:ea typeface="楷体_GB2312" charset="0"/>
                  <a:cs typeface="楷体_GB2312" charset="0"/>
                </a:rPr>
                <a:t>I</a:t>
              </a:r>
              <a:r>
                <a:rPr lang="en-US" altLang="zh-CN" sz="2800" b="1" baseline="-25000">
                  <a:solidFill>
                    <a:srgbClr val="000099"/>
                  </a:solidFill>
                  <a:effectLst/>
                  <a:ea typeface="楷体_GB2312" charset="0"/>
                  <a:cs typeface="楷体_GB2312" charset="0"/>
                </a:rPr>
                <a:t>2</a:t>
              </a:r>
              <a:endParaRPr lang="en-US" altLang="zh-CN" sz="2800" b="1">
                <a:solidFill>
                  <a:srgbClr val="000099"/>
                </a:solidFill>
                <a:effectLst/>
                <a:ea typeface="楷体_GB2312" charset="0"/>
                <a:cs typeface="楷体_GB2312" charset="0"/>
              </a:endParaRPr>
            </a:p>
          </p:txBody>
        </p:sp>
        <p:sp>
          <p:nvSpPr>
            <p:cNvPr id="246843" name="Line 59"/>
            <p:cNvSpPr>
              <a:spLocks noChangeShapeType="1"/>
            </p:cNvSpPr>
            <p:nvPr/>
          </p:nvSpPr>
          <p:spPr bwMode="auto">
            <a:xfrm>
              <a:off x="1524" y="1578"/>
              <a:ext cx="204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sm" len="med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206" name="Text Box 60"/>
            <p:cNvSpPr txBox="1">
              <a:spLocks noChangeArrowheads="1"/>
            </p:cNvSpPr>
            <p:nvPr/>
          </p:nvSpPr>
          <p:spPr bwMode="auto">
            <a:xfrm>
              <a:off x="1465" y="1230"/>
              <a:ext cx="311" cy="327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000099"/>
                  </a:solidFill>
                  <a:effectLst/>
                  <a:ea typeface="楷体_GB2312" charset="0"/>
                  <a:cs typeface="楷体_GB2312" charset="0"/>
                </a:rPr>
                <a:t>I</a:t>
              </a:r>
              <a:r>
                <a:rPr lang="en-US" altLang="zh-CN" sz="2800" b="1" baseline="-25000">
                  <a:solidFill>
                    <a:srgbClr val="000099"/>
                  </a:solidFill>
                  <a:effectLst/>
                  <a:ea typeface="楷体_GB2312" charset="0"/>
                  <a:cs typeface="楷体_GB2312" charset="0"/>
                </a:rPr>
                <a:t>B</a:t>
              </a:r>
              <a:endParaRPr lang="en-US" altLang="zh-CN" sz="2800" b="1">
                <a:solidFill>
                  <a:srgbClr val="000099"/>
                </a:solidFill>
                <a:effectLst/>
                <a:ea typeface="楷体_GB2312" charset="0"/>
                <a:cs typeface="楷体_GB2312" charset="0"/>
              </a:endParaRPr>
            </a:p>
          </p:txBody>
        </p:sp>
        <p:sp>
          <p:nvSpPr>
            <p:cNvPr id="48207" name="Rectangle 61"/>
            <p:cNvSpPr>
              <a:spLocks noChangeArrowheads="1"/>
            </p:cNvSpPr>
            <p:nvPr/>
          </p:nvSpPr>
          <p:spPr bwMode="auto">
            <a:xfrm>
              <a:off x="926" y="1372"/>
              <a:ext cx="242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effectLst/>
                  <a:latin typeface="Times New Roman" panose="02020603050405020304" charset="0"/>
                  <a:ea typeface="长城楷体" charset="0"/>
                  <a:cs typeface="长城楷体" charset="0"/>
                </a:rPr>
                <a:t>+</a:t>
              </a:r>
            </a:p>
          </p:txBody>
        </p:sp>
        <p:sp>
          <p:nvSpPr>
            <p:cNvPr id="48208" name="Rectangle 62"/>
            <p:cNvSpPr>
              <a:spLocks noChangeArrowheads="1"/>
            </p:cNvSpPr>
            <p:nvPr/>
          </p:nvSpPr>
          <p:spPr bwMode="auto">
            <a:xfrm>
              <a:off x="2094" y="1135"/>
              <a:ext cx="242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effectLst/>
                  <a:latin typeface="Times New Roman" panose="02020603050405020304" charset="0"/>
                  <a:ea typeface="长城楷体" charset="0"/>
                  <a:cs typeface="长城楷体" charset="0"/>
                </a:rPr>
                <a:t>+</a:t>
              </a:r>
            </a:p>
          </p:txBody>
        </p:sp>
        <p:sp>
          <p:nvSpPr>
            <p:cNvPr id="48209" name="Rectangle 63"/>
            <p:cNvSpPr>
              <a:spLocks noChangeArrowheads="1"/>
            </p:cNvSpPr>
            <p:nvPr/>
          </p:nvSpPr>
          <p:spPr bwMode="auto">
            <a:xfrm>
              <a:off x="2100" y="1979"/>
              <a:ext cx="242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FF0000"/>
                  </a:solidFill>
                  <a:effectLst/>
                  <a:latin typeface="Times New Roman" panose="02020603050405020304" charset="0"/>
                  <a:ea typeface="长城楷体" charset="0"/>
                  <a:cs typeface="长城楷体" charset="0"/>
                </a:rPr>
                <a:t>+</a:t>
              </a:r>
            </a:p>
          </p:txBody>
        </p:sp>
        <p:sp>
          <p:nvSpPr>
            <p:cNvPr id="48210" name="Text Box 64"/>
            <p:cNvSpPr txBox="1">
              <a:spLocks noChangeArrowheads="1"/>
            </p:cNvSpPr>
            <p:nvPr/>
          </p:nvSpPr>
          <p:spPr bwMode="auto">
            <a:xfrm>
              <a:off x="2580" y="499"/>
              <a:ext cx="588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effectLst/>
                  <a:ea typeface="长城楷体" charset="0"/>
                  <a:cs typeface="长城楷体" charset="0"/>
                </a:rPr>
                <a:t>+</a:t>
              </a:r>
              <a:r>
                <a:rPr lang="en-US" altLang="zh-CN" sz="2800" b="1" i="1">
                  <a:solidFill>
                    <a:srgbClr val="000099"/>
                  </a:solidFill>
                  <a:effectLst/>
                  <a:ea typeface="长城楷体" charset="0"/>
                  <a:cs typeface="长城楷体" charset="0"/>
                </a:rPr>
                <a:t>U</a:t>
              </a:r>
              <a:r>
                <a:rPr lang="en-US" altLang="zh-CN" b="1" baseline="-25000">
                  <a:solidFill>
                    <a:srgbClr val="000099"/>
                  </a:solidFill>
                  <a:effectLst/>
                  <a:ea typeface="长城楷体" charset="0"/>
                  <a:cs typeface="长城楷体" charset="0"/>
                </a:rPr>
                <a:t>CC</a:t>
              </a:r>
              <a:endParaRPr lang="en-US" altLang="zh-CN">
                <a:solidFill>
                  <a:srgbClr val="000099"/>
                </a:solidFill>
                <a:effectLst/>
                <a:ea typeface="长城楷体" charset="0"/>
                <a:cs typeface="长城楷体" charset="0"/>
              </a:endParaRPr>
            </a:p>
          </p:txBody>
        </p:sp>
        <p:sp>
          <p:nvSpPr>
            <p:cNvPr id="48211" name="Text Box 65"/>
            <p:cNvSpPr txBox="1">
              <a:spLocks noChangeArrowheads="1"/>
            </p:cNvSpPr>
            <p:nvPr/>
          </p:nvSpPr>
          <p:spPr bwMode="auto">
            <a:xfrm>
              <a:off x="576" y="1995"/>
              <a:ext cx="290" cy="327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000099"/>
                  </a:solidFill>
                  <a:effectLst/>
                  <a:ea typeface="长城楷体" charset="0"/>
                  <a:cs typeface="长城楷体" charset="0"/>
                </a:rPr>
                <a:t>u</a:t>
              </a:r>
              <a:r>
                <a:rPr lang="en-US" altLang="zh-CN" sz="2800" b="1" baseline="-25000">
                  <a:solidFill>
                    <a:srgbClr val="000099"/>
                  </a:solidFill>
                  <a:effectLst/>
                  <a:ea typeface="长城楷体" charset="0"/>
                  <a:cs typeface="长城楷体" charset="0"/>
                </a:rPr>
                <a:t>i</a:t>
              </a:r>
              <a:endParaRPr lang="en-US" altLang="zh-CN" sz="2800" b="1">
                <a:solidFill>
                  <a:srgbClr val="000099"/>
                </a:solidFill>
                <a:effectLst/>
                <a:ea typeface="长城楷体" charset="0"/>
                <a:cs typeface="长城楷体" charset="0"/>
              </a:endParaRPr>
            </a:p>
          </p:txBody>
        </p:sp>
        <p:sp>
          <p:nvSpPr>
            <p:cNvPr id="48212" name="Text Box 66"/>
            <p:cNvSpPr txBox="1">
              <a:spLocks noChangeArrowheads="1"/>
            </p:cNvSpPr>
            <p:nvPr/>
          </p:nvSpPr>
          <p:spPr bwMode="auto">
            <a:xfrm>
              <a:off x="2724" y="1854"/>
              <a:ext cx="347" cy="327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000099"/>
                  </a:solidFill>
                  <a:effectLst/>
                  <a:ea typeface="长城楷体" charset="0"/>
                  <a:cs typeface="长城楷体" charset="0"/>
                </a:rPr>
                <a:t>u</a:t>
              </a:r>
              <a:r>
                <a:rPr lang="en-US" altLang="zh-CN" sz="2800" b="1" baseline="-25000">
                  <a:solidFill>
                    <a:srgbClr val="000099"/>
                  </a:solidFill>
                  <a:effectLst/>
                  <a:ea typeface="长城楷体" charset="0"/>
                  <a:cs typeface="长城楷体" charset="0"/>
                </a:rPr>
                <a:t>o</a:t>
              </a:r>
              <a:endParaRPr lang="en-US" altLang="zh-CN" sz="2800" b="1">
                <a:solidFill>
                  <a:srgbClr val="000099"/>
                </a:solidFill>
                <a:effectLst/>
                <a:ea typeface="长城楷体" charset="0"/>
                <a:cs typeface="长城楷体" charset="0"/>
              </a:endParaRPr>
            </a:p>
          </p:txBody>
        </p:sp>
        <p:sp>
          <p:nvSpPr>
            <p:cNvPr id="48213" name="Rectangle 67" descr="新闻纸"/>
            <p:cNvSpPr>
              <a:spLocks noChangeArrowheads="1"/>
            </p:cNvSpPr>
            <p:nvPr/>
          </p:nvSpPr>
          <p:spPr bwMode="auto">
            <a:xfrm>
              <a:off x="2784" y="1509"/>
              <a:ext cx="242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effectLst/>
                  <a:latin typeface="Times New Roman" panose="02020603050405020304" charset="0"/>
                  <a:ea typeface="长城楷体" charset="0"/>
                  <a:cs typeface="长城楷体" charset="0"/>
                </a:rPr>
                <a:t>+</a:t>
              </a:r>
            </a:p>
          </p:txBody>
        </p:sp>
        <p:sp>
          <p:nvSpPr>
            <p:cNvPr id="48214" name="Rectangle 68" descr="新闻纸"/>
            <p:cNvSpPr>
              <a:spLocks noChangeArrowheads="1"/>
            </p:cNvSpPr>
            <p:nvPr/>
          </p:nvSpPr>
          <p:spPr bwMode="auto">
            <a:xfrm>
              <a:off x="624" y="1632"/>
              <a:ext cx="242" cy="327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effectLst/>
                  <a:latin typeface="Times New Roman" panose="02020603050405020304" charset="0"/>
                  <a:ea typeface="长城楷体" charset="0"/>
                  <a:cs typeface="长城楷体" charset="0"/>
                </a:rPr>
                <a:t>+</a:t>
              </a:r>
            </a:p>
          </p:txBody>
        </p:sp>
        <p:sp>
          <p:nvSpPr>
            <p:cNvPr id="48215" name="Rectangle 69" descr="新闻纸"/>
            <p:cNvSpPr>
              <a:spLocks noChangeArrowheads="1"/>
            </p:cNvSpPr>
            <p:nvPr/>
          </p:nvSpPr>
          <p:spPr bwMode="auto">
            <a:xfrm>
              <a:off x="2785" y="2254"/>
              <a:ext cx="226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effectLst/>
                  <a:latin typeface="Times New Roman" panose="02020603050405020304" charset="0"/>
                  <a:ea typeface="长城楷体" charset="0"/>
                  <a:cs typeface="长城楷体" charset="0"/>
                </a:rPr>
                <a:t>–</a:t>
              </a:r>
            </a:p>
          </p:txBody>
        </p:sp>
        <p:sp>
          <p:nvSpPr>
            <p:cNvPr id="48216" name="Rectangle 70" descr="新闻纸"/>
            <p:cNvSpPr>
              <a:spLocks noChangeArrowheads="1"/>
            </p:cNvSpPr>
            <p:nvPr/>
          </p:nvSpPr>
          <p:spPr bwMode="auto">
            <a:xfrm>
              <a:off x="624" y="2457"/>
              <a:ext cx="226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effectLst/>
                  <a:latin typeface="Times New Roman" panose="02020603050405020304" charset="0"/>
                  <a:ea typeface="长城楷体" charset="0"/>
                  <a:cs typeface="长城楷体" charset="0"/>
                </a:rPr>
                <a:t>–</a:t>
              </a:r>
            </a:p>
          </p:txBody>
        </p:sp>
        <p:sp>
          <p:nvSpPr>
            <p:cNvPr id="48217" name="Rectangle 71"/>
            <p:cNvSpPr>
              <a:spLocks noChangeArrowheads="1"/>
            </p:cNvSpPr>
            <p:nvPr/>
          </p:nvSpPr>
          <p:spPr bwMode="auto">
            <a:xfrm>
              <a:off x="1984" y="674"/>
              <a:ext cx="293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000099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I</a:t>
              </a:r>
              <a:r>
                <a:rPr lang="en-US" altLang="zh-CN" b="1" baseline="-25000">
                  <a:solidFill>
                    <a:srgbClr val="000099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C</a:t>
              </a:r>
            </a:p>
          </p:txBody>
        </p:sp>
        <p:sp>
          <p:nvSpPr>
            <p:cNvPr id="246856" name="Line 72"/>
            <p:cNvSpPr>
              <a:spLocks noChangeShapeType="1"/>
            </p:cNvSpPr>
            <p:nvPr/>
          </p:nvSpPr>
          <p:spPr bwMode="auto">
            <a:xfrm>
              <a:off x="1986" y="729"/>
              <a:ext cx="0" cy="279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sm" len="med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6857" name="Line 73"/>
            <p:cNvSpPr>
              <a:spLocks noChangeShapeType="1"/>
            </p:cNvSpPr>
            <p:nvPr/>
          </p:nvSpPr>
          <p:spPr bwMode="auto">
            <a:xfrm>
              <a:off x="2658" y="2229"/>
              <a:ext cx="0" cy="49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6858" name="Line 74"/>
            <p:cNvSpPr>
              <a:spLocks noChangeShapeType="1"/>
            </p:cNvSpPr>
            <p:nvPr/>
          </p:nvSpPr>
          <p:spPr bwMode="auto">
            <a:xfrm>
              <a:off x="1230" y="2325"/>
              <a:ext cx="0" cy="38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6859" name="Rectangle 75"/>
            <p:cNvSpPr>
              <a:spLocks noChangeArrowheads="1"/>
            </p:cNvSpPr>
            <p:nvPr/>
          </p:nvSpPr>
          <p:spPr bwMode="auto">
            <a:xfrm>
              <a:off x="480" y="1830"/>
              <a:ext cx="95" cy="325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6860" name="Oval 76"/>
            <p:cNvSpPr>
              <a:spLocks noChangeArrowheads="1"/>
            </p:cNvSpPr>
            <p:nvPr/>
          </p:nvSpPr>
          <p:spPr bwMode="auto">
            <a:xfrm>
              <a:off x="432" y="2352"/>
              <a:ext cx="192" cy="1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6861" name="Line 77"/>
            <p:cNvSpPr>
              <a:spLocks noChangeShapeType="1"/>
            </p:cNvSpPr>
            <p:nvPr/>
          </p:nvSpPr>
          <p:spPr bwMode="auto">
            <a:xfrm flipV="1">
              <a:off x="528" y="1632"/>
              <a:ext cx="0" cy="2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6862" name="Line 78"/>
            <p:cNvSpPr>
              <a:spLocks noChangeShapeType="1"/>
            </p:cNvSpPr>
            <p:nvPr/>
          </p:nvSpPr>
          <p:spPr bwMode="auto">
            <a:xfrm>
              <a:off x="528" y="2160"/>
              <a:ext cx="0" cy="55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225" name="Text Box 79"/>
            <p:cNvSpPr txBox="1">
              <a:spLocks noChangeArrowheads="1"/>
            </p:cNvSpPr>
            <p:nvPr/>
          </p:nvSpPr>
          <p:spPr bwMode="auto">
            <a:xfrm>
              <a:off x="151" y="1776"/>
              <a:ext cx="334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>
                  <a:effectLst/>
                  <a:ea typeface="长城楷体" charset="0"/>
                  <a:cs typeface="长城楷体" charset="0"/>
                </a:rPr>
                <a:t>R</a:t>
              </a:r>
              <a:r>
                <a:rPr lang="en-US" altLang="zh-CN" b="1" baseline="-25000">
                  <a:effectLst/>
                  <a:ea typeface="长城楷体" charset="0"/>
                  <a:cs typeface="长城楷体" charset="0"/>
                </a:rPr>
                <a:t>S</a:t>
              </a:r>
              <a:endParaRPr lang="en-US" altLang="zh-CN">
                <a:effectLst/>
                <a:ea typeface="长城楷体" charset="0"/>
                <a:cs typeface="长城楷体" charset="0"/>
              </a:endParaRPr>
            </a:p>
          </p:txBody>
        </p:sp>
        <p:sp>
          <p:nvSpPr>
            <p:cNvPr id="48226" name="Text Box 80"/>
            <p:cNvSpPr txBox="1">
              <a:spLocks noChangeArrowheads="1"/>
            </p:cNvSpPr>
            <p:nvPr/>
          </p:nvSpPr>
          <p:spPr bwMode="auto">
            <a:xfrm>
              <a:off x="96" y="2256"/>
              <a:ext cx="400" cy="327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000099"/>
                  </a:solidFill>
                  <a:effectLst/>
                  <a:ea typeface="长城楷体" charset="0"/>
                  <a:cs typeface="长城楷体" charset="0"/>
                </a:rPr>
                <a:t>e</a:t>
              </a:r>
              <a:r>
                <a:rPr lang="en-US" altLang="zh-CN" sz="2800" b="1" baseline="-25000">
                  <a:solidFill>
                    <a:srgbClr val="000099"/>
                  </a:solidFill>
                  <a:effectLst/>
                  <a:ea typeface="长城楷体" charset="0"/>
                  <a:cs typeface="长城楷体" charset="0"/>
                </a:rPr>
                <a:t>S</a:t>
              </a:r>
              <a:endParaRPr lang="en-US" altLang="zh-CN" sz="2800" b="1">
                <a:solidFill>
                  <a:srgbClr val="000099"/>
                </a:solidFill>
                <a:effectLst/>
                <a:ea typeface="长城楷体" charset="0"/>
                <a:cs typeface="长城楷体" charset="0"/>
              </a:endParaRPr>
            </a:p>
          </p:txBody>
        </p:sp>
        <p:sp>
          <p:nvSpPr>
            <p:cNvPr id="48227" name="Rectangle 81" descr="新闻纸"/>
            <p:cNvSpPr>
              <a:spLocks noChangeArrowheads="1"/>
            </p:cNvSpPr>
            <p:nvPr/>
          </p:nvSpPr>
          <p:spPr bwMode="auto">
            <a:xfrm>
              <a:off x="286" y="2121"/>
              <a:ext cx="242" cy="327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effectLst/>
                  <a:latin typeface="Times New Roman" panose="02020603050405020304" charset="0"/>
                  <a:ea typeface="长城楷体" charset="0"/>
                  <a:cs typeface="长城楷体" charset="0"/>
                </a:rPr>
                <a:t>+</a:t>
              </a:r>
            </a:p>
          </p:txBody>
        </p:sp>
        <p:sp>
          <p:nvSpPr>
            <p:cNvPr id="48228" name="Rectangle 82" descr="新闻纸"/>
            <p:cNvSpPr>
              <a:spLocks noChangeArrowheads="1"/>
            </p:cNvSpPr>
            <p:nvPr/>
          </p:nvSpPr>
          <p:spPr bwMode="auto">
            <a:xfrm>
              <a:off x="279" y="2448"/>
              <a:ext cx="226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effectLst/>
                  <a:latin typeface="Times New Roman" panose="02020603050405020304" charset="0"/>
                  <a:ea typeface="长城楷体" charset="0"/>
                  <a:cs typeface="长城楷体" charset="0"/>
                </a:rPr>
                <a:t>–</a:t>
              </a:r>
            </a:p>
          </p:txBody>
        </p:sp>
        <p:sp>
          <p:nvSpPr>
            <p:cNvPr id="246867" name="Oval 83"/>
            <p:cNvSpPr>
              <a:spLocks noChangeArrowheads="1"/>
            </p:cNvSpPr>
            <p:nvPr/>
          </p:nvSpPr>
          <p:spPr bwMode="auto">
            <a:xfrm>
              <a:off x="1204" y="1615"/>
              <a:ext cx="50" cy="5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06" name="Rectangle 41"/>
          <p:cNvSpPr>
            <a:spLocks noChangeArrowheads="1"/>
          </p:cNvSpPr>
          <p:nvPr/>
        </p:nvSpPr>
        <p:spPr bwMode="auto">
          <a:xfrm>
            <a:off x="6788150" y="4702334"/>
            <a:ext cx="136525" cy="35718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med" len="lg"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pPr>
              <a:defRPr/>
            </a:pPr>
            <a:endParaRPr lang="zh-CN" altLang="en-US"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7" name="Line 22"/>
          <p:cNvSpPr>
            <a:spLocks noChangeShapeType="1"/>
          </p:cNvSpPr>
          <p:nvPr/>
        </p:nvSpPr>
        <p:spPr bwMode="auto">
          <a:xfrm flipH="1">
            <a:off x="6854426" y="5059521"/>
            <a:ext cx="2778" cy="17859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med" len="lg"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pPr>
              <a:defRPr/>
            </a:pPr>
            <a:endParaRPr lang="zh-CN" altLang="en-US"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8" name="Rectangle 41"/>
          <p:cNvSpPr>
            <a:spLocks noChangeArrowheads="1"/>
          </p:cNvSpPr>
          <p:nvPr/>
        </p:nvSpPr>
        <p:spPr bwMode="auto">
          <a:xfrm>
            <a:off x="6781801" y="5259546"/>
            <a:ext cx="136525" cy="35718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med" len="lg"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pPr>
              <a:defRPr/>
            </a:pPr>
            <a:endParaRPr lang="zh-CN" altLang="en-US"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9" name="Text Box 43"/>
          <p:cNvSpPr txBox="1">
            <a:spLocks noChangeArrowheads="1"/>
          </p:cNvSpPr>
          <p:nvPr/>
        </p:nvSpPr>
        <p:spPr bwMode="auto">
          <a:xfrm>
            <a:off x="6155236" y="5059951"/>
            <a:ext cx="698500" cy="519112"/>
          </a:xfrm>
          <a:prstGeom prst="rect">
            <a:avLst/>
          </a:prstGeom>
          <a:noFill/>
          <a:ln>
            <a:noFill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 b="1" i="1" dirty="0">
                <a:effectLst/>
                <a:ea typeface="长城楷体" charset="0"/>
                <a:cs typeface="长城楷体" charset="0"/>
              </a:rPr>
              <a:t>R</a:t>
            </a:r>
            <a:r>
              <a:rPr lang="en-US" altLang="zh-CN" sz="2800" b="1" baseline="-25000" dirty="0">
                <a:effectLst/>
                <a:ea typeface="长城楷体" charset="0"/>
                <a:cs typeface="长城楷体" charset="0"/>
              </a:rPr>
              <a:t>E2</a:t>
            </a:r>
            <a:endParaRPr lang="en-US" altLang="zh-CN" sz="2800" b="1" dirty="0">
              <a:effectLst/>
              <a:ea typeface="长城楷体" charset="0"/>
              <a:cs typeface="长城楷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433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533400"/>
            <a:ext cx="1524000" cy="457200"/>
          </a:xfrm>
          <a:ln>
            <a:miter lim="800000"/>
          </a:ln>
        </p:spPr>
        <p:txBody>
          <a:bodyPr vert="horz" wrap="square" lIns="92075" tIns="46038" rIns="92075" bIns="46038" numCol="1" anchor="ctr" anchorCtr="0" compatLnSpc="1">
            <a:normAutofit fontScale="90000"/>
          </a:bodyPr>
          <a:lstStyle/>
          <a:p>
            <a:pPr eaLnBrk="1" hangingPunct="1"/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解</a:t>
            </a:r>
            <a:r>
              <a:rPr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endParaRPr lang="en-US" altLang="zh-CN" sz="2800" b="1">
              <a:solidFill>
                <a:srgbClr val="CC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109571" name="Text Box 3"/>
          <p:cNvSpPr txBox="1">
            <a:spLocks noChangeArrowheads="1"/>
          </p:cNvSpPr>
          <p:nvPr/>
        </p:nvSpPr>
        <p:spPr bwMode="auto">
          <a:xfrm>
            <a:off x="1295400" y="457200"/>
            <a:ext cx="4886325" cy="625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 sz="28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(1)</a:t>
            </a:r>
            <a:r>
              <a:rPr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由直流通路求静态工作点。</a:t>
            </a:r>
          </a:p>
        </p:txBody>
      </p:sp>
      <p:graphicFrame>
        <p:nvGraphicFramePr>
          <p:cNvPr id="109572" name="Object 4"/>
          <p:cNvGraphicFramePr>
            <a:graphicFrameLocks noChangeAspect="1"/>
          </p:cNvGraphicFramePr>
          <p:nvPr/>
        </p:nvGraphicFramePr>
        <p:xfrm>
          <a:off x="457200" y="1052513"/>
          <a:ext cx="6069013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0" name="Equation" r:id="rId3" imgW="3429000" imgH="533400" progId="Equation.3">
                  <p:embed/>
                </p:oleObj>
              </mc:Choice>
              <mc:Fallback>
                <p:oleObj name="Equation" r:id="rId3" imgW="3429000" imgH="533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052513"/>
                        <a:ext cx="6069013" cy="102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3" name="Object 5"/>
          <p:cNvGraphicFramePr>
            <a:graphicFrameLocks noChangeAspect="1"/>
          </p:cNvGraphicFramePr>
          <p:nvPr/>
        </p:nvGraphicFramePr>
        <p:xfrm>
          <a:off x="457200" y="2038350"/>
          <a:ext cx="5324475" cy="163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1" name="Equation" r:id="rId5" imgW="2819400" imgH="812800" progId="Equation.3">
                  <p:embed/>
                </p:oleObj>
              </mc:Choice>
              <mc:Fallback>
                <p:oleObj name="Equation" r:id="rId5" imgW="2819400" imgH="812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038350"/>
                        <a:ext cx="5324475" cy="1633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4" name="Object 6"/>
          <p:cNvGraphicFramePr>
            <a:graphicFrameLocks noChangeAspect="1"/>
          </p:cNvGraphicFramePr>
          <p:nvPr/>
        </p:nvGraphicFramePr>
        <p:xfrm>
          <a:off x="474663" y="3584575"/>
          <a:ext cx="4149725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2" name="Equation" r:id="rId7" imgW="2260600" imgH="508000" progId="Equation.3">
                  <p:embed/>
                </p:oleObj>
              </mc:Choice>
              <mc:Fallback>
                <p:oleObj name="Equation" r:id="rId7" imgW="2260600" imgH="508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663" y="3584575"/>
                        <a:ext cx="4149725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5" name="Object 7"/>
          <p:cNvGraphicFramePr>
            <a:graphicFrameLocks noChangeAspect="1"/>
          </p:cNvGraphicFramePr>
          <p:nvPr/>
        </p:nvGraphicFramePr>
        <p:xfrm>
          <a:off x="457200" y="4592638"/>
          <a:ext cx="4981575" cy="166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3" name="公式" r:id="rId9" imgW="2832100" imgH="838200" progId="Equation.3">
                  <p:embed/>
                </p:oleObj>
              </mc:Choice>
              <mc:Fallback>
                <p:oleObj name="公式" r:id="rId9" imgW="2832100" imgH="83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592638"/>
                        <a:ext cx="4981575" cy="166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580" name="Rectangle 12"/>
          <p:cNvSpPr>
            <a:spLocks noChangeArrowheads="1"/>
          </p:cNvSpPr>
          <p:nvPr/>
        </p:nvSpPr>
        <p:spPr bwMode="auto">
          <a:xfrm>
            <a:off x="6591300" y="5486400"/>
            <a:ext cx="1409700" cy="457200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直流通路</a:t>
            </a:r>
          </a:p>
        </p:txBody>
      </p:sp>
      <p:grpSp>
        <p:nvGrpSpPr>
          <p:cNvPr id="55305" name="Group 13"/>
          <p:cNvGrpSpPr/>
          <p:nvPr/>
        </p:nvGrpSpPr>
        <p:grpSpPr bwMode="auto">
          <a:xfrm>
            <a:off x="5715000" y="1735138"/>
            <a:ext cx="3048000" cy="3751262"/>
            <a:chOff x="3600" y="1093"/>
            <a:chExt cx="1920" cy="2363"/>
          </a:xfrm>
        </p:grpSpPr>
        <p:sp>
          <p:nvSpPr>
            <p:cNvPr id="55306" name="Text Box 14"/>
            <p:cNvSpPr txBox="1">
              <a:spLocks noChangeArrowheads="1"/>
            </p:cNvSpPr>
            <p:nvPr/>
          </p:nvSpPr>
          <p:spPr bwMode="auto">
            <a:xfrm>
              <a:off x="3618" y="1259"/>
              <a:ext cx="440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>
                  <a:effectLst/>
                  <a:ea typeface="长城楷体" charset="0"/>
                  <a:cs typeface="长城楷体" charset="0"/>
                </a:rPr>
                <a:t>R</a:t>
              </a:r>
              <a:r>
                <a:rPr lang="en-US" altLang="zh-CN" sz="2800" b="1" baseline="-25000">
                  <a:effectLst/>
                  <a:ea typeface="长城楷体" charset="0"/>
                  <a:cs typeface="长城楷体" charset="0"/>
                </a:rPr>
                <a:t>B1</a:t>
              </a:r>
              <a:endParaRPr lang="en-US" altLang="zh-CN" sz="2800">
                <a:effectLst/>
                <a:ea typeface="长城楷体" charset="0"/>
                <a:cs typeface="长城楷体" charset="0"/>
              </a:endParaRPr>
            </a:p>
          </p:txBody>
        </p:sp>
        <p:sp>
          <p:nvSpPr>
            <p:cNvPr id="109583" name="Line 15"/>
            <p:cNvSpPr>
              <a:spLocks noChangeShapeType="1"/>
            </p:cNvSpPr>
            <p:nvPr/>
          </p:nvSpPr>
          <p:spPr bwMode="auto">
            <a:xfrm>
              <a:off x="4079" y="1638"/>
              <a:ext cx="0" cy="90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9584" name="Line 16"/>
            <p:cNvSpPr>
              <a:spLocks noChangeShapeType="1"/>
            </p:cNvSpPr>
            <p:nvPr/>
          </p:nvSpPr>
          <p:spPr bwMode="auto">
            <a:xfrm flipH="1" flipV="1">
              <a:off x="4083" y="1127"/>
              <a:ext cx="0" cy="2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9585" name="Rectangle 17"/>
            <p:cNvSpPr>
              <a:spLocks noChangeArrowheads="1"/>
            </p:cNvSpPr>
            <p:nvPr/>
          </p:nvSpPr>
          <p:spPr bwMode="auto">
            <a:xfrm>
              <a:off x="4035" y="1348"/>
              <a:ext cx="95" cy="29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9586" name="Line 18"/>
            <p:cNvSpPr>
              <a:spLocks noChangeShapeType="1"/>
            </p:cNvSpPr>
            <p:nvPr/>
          </p:nvSpPr>
          <p:spPr bwMode="auto">
            <a:xfrm>
              <a:off x="4083" y="1136"/>
              <a:ext cx="90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9587" name="Line 19"/>
            <p:cNvSpPr>
              <a:spLocks noChangeShapeType="1"/>
            </p:cNvSpPr>
            <p:nvPr/>
          </p:nvSpPr>
          <p:spPr bwMode="auto">
            <a:xfrm flipV="1">
              <a:off x="4704" y="1131"/>
              <a:ext cx="0" cy="21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9588" name="Line 20"/>
            <p:cNvSpPr>
              <a:spLocks noChangeShapeType="1"/>
            </p:cNvSpPr>
            <p:nvPr/>
          </p:nvSpPr>
          <p:spPr bwMode="auto">
            <a:xfrm>
              <a:off x="4575" y="1887"/>
              <a:ext cx="0" cy="25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9589" name="Line 21"/>
            <p:cNvSpPr>
              <a:spLocks noChangeShapeType="1"/>
            </p:cNvSpPr>
            <p:nvPr/>
          </p:nvSpPr>
          <p:spPr bwMode="auto">
            <a:xfrm>
              <a:off x="4575" y="2060"/>
              <a:ext cx="141" cy="13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sm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9590" name="Line 22"/>
            <p:cNvSpPr>
              <a:spLocks noChangeShapeType="1"/>
            </p:cNvSpPr>
            <p:nvPr/>
          </p:nvSpPr>
          <p:spPr bwMode="auto">
            <a:xfrm flipV="1">
              <a:off x="4575" y="1845"/>
              <a:ext cx="141" cy="1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9591" name="Line 23"/>
            <p:cNvSpPr>
              <a:spLocks noChangeShapeType="1"/>
            </p:cNvSpPr>
            <p:nvPr/>
          </p:nvSpPr>
          <p:spPr bwMode="auto">
            <a:xfrm>
              <a:off x="4707" y="1642"/>
              <a:ext cx="0" cy="25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9592" name="Line 24"/>
            <p:cNvSpPr>
              <a:spLocks noChangeShapeType="1"/>
            </p:cNvSpPr>
            <p:nvPr/>
          </p:nvSpPr>
          <p:spPr bwMode="auto">
            <a:xfrm flipH="1">
              <a:off x="4708" y="2160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9593" name="Line 25"/>
            <p:cNvSpPr>
              <a:spLocks noChangeShapeType="1"/>
            </p:cNvSpPr>
            <p:nvPr/>
          </p:nvSpPr>
          <p:spPr bwMode="auto">
            <a:xfrm>
              <a:off x="4093" y="2006"/>
              <a:ext cx="50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9594" name="Line 26"/>
            <p:cNvSpPr>
              <a:spLocks noChangeShapeType="1"/>
            </p:cNvSpPr>
            <p:nvPr/>
          </p:nvSpPr>
          <p:spPr bwMode="auto">
            <a:xfrm>
              <a:off x="4068" y="3323"/>
              <a:ext cx="6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9595" name="Line 27"/>
            <p:cNvSpPr>
              <a:spLocks noChangeShapeType="1"/>
            </p:cNvSpPr>
            <p:nvPr/>
          </p:nvSpPr>
          <p:spPr bwMode="auto">
            <a:xfrm flipH="1">
              <a:off x="4709" y="3139"/>
              <a:ext cx="0" cy="31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9596" name="Rectangle 28"/>
            <p:cNvSpPr>
              <a:spLocks noChangeArrowheads="1"/>
            </p:cNvSpPr>
            <p:nvPr/>
          </p:nvSpPr>
          <p:spPr bwMode="auto">
            <a:xfrm>
              <a:off x="4661" y="1352"/>
              <a:ext cx="94" cy="29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9597" name="Oval 29"/>
            <p:cNvSpPr>
              <a:spLocks noChangeArrowheads="1"/>
            </p:cNvSpPr>
            <p:nvPr/>
          </p:nvSpPr>
          <p:spPr bwMode="auto">
            <a:xfrm>
              <a:off x="4990" y="1098"/>
              <a:ext cx="68" cy="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5322" name="Text Box 30"/>
            <p:cNvSpPr txBox="1">
              <a:spLocks noChangeArrowheads="1"/>
            </p:cNvSpPr>
            <p:nvPr/>
          </p:nvSpPr>
          <p:spPr bwMode="auto">
            <a:xfrm>
              <a:off x="4331" y="1248"/>
              <a:ext cx="373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>
                  <a:effectLst/>
                  <a:ea typeface="长城楷体" charset="0"/>
                  <a:cs typeface="长城楷体" charset="0"/>
                </a:rPr>
                <a:t>R</a:t>
              </a:r>
              <a:r>
                <a:rPr lang="en-US" altLang="zh-CN" sz="2800" b="1" baseline="-25000">
                  <a:effectLst/>
                  <a:ea typeface="长城楷体" charset="0"/>
                  <a:cs typeface="长城楷体" charset="0"/>
                </a:rPr>
                <a:t>C</a:t>
              </a:r>
              <a:endParaRPr lang="en-US" altLang="zh-CN" sz="2800">
                <a:effectLst/>
                <a:ea typeface="长城楷体" charset="0"/>
                <a:cs typeface="长城楷体" charset="0"/>
              </a:endParaRPr>
            </a:p>
          </p:txBody>
        </p:sp>
        <p:grpSp>
          <p:nvGrpSpPr>
            <p:cNvPr id="55323" name="Group 31"/>
            <p:cNvGrpSpPr/>
            <p:nvPr/>
          </p:nvGrpSpPr>
          <p:grpSpPr bwMode="auto">
            <a:xfrm>
              <a:off x="4635" y="3310"/>
              <a:ext cx="146" cy="146"/>
              <a:chOff x="2898" y="3684"/>
              <a:chExt cx="204" cy="204"/>
            </a:xfrm>
          </p:grpSpPr>
          <p:sp>
            <p:nvSpPr>
              <p:cNvPr id="109600" name="Line 32"/>
              <p:cNvSpPr>
                <a:spLocks noChangeShapeType="1"/>
              </p:cNvSpPr>
              <p:nvPr/>
            </p:nvSpPr>
            <p:spPr bwMode="auto">
              <a:xfrm>
                <a:off x="3000" y="3684"/>
                <a:ext cx="0" cy="20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9601" name="Line 33"/>
              <p:cNvSpPr>
                <a:spLocks noChangeShapeType="1"/>
              </p:cNvSpPr>
              <p:nvPr/>
            </p:nvSpPr>
            <p:spPr bwMode="auto">
              <a:xfrm>
                <a:off x="2898" y="3875"/>
                <a:ext cx="204" cy="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09602" name="Oval 34"/>
            <p:cNvSpPr>
              <a:spLocks noChangeArrowheads="1"/>
            </p:cNvSpPr>
            <p:nvPr/>
          </p:nvSpPr>
          <p:spPr bwMode="auto">
            <a:xfrm>
              <a:off x="4691" y="3304"/>
              <a:ext cx="33" cy="3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9603" name="Rectangle 35"/>
            <p:cNvSpPr>
              <a:spLocks noChangeArrowheads="1"/>
            </p:cNvSpPr>
            <p:nvPr/>
          </p:nvSpPr>
          <p:spPr bwMode="auto">
            <a:xfrm>
              <a:off x="4040" y="2539"/>
              <a:ext cx="95" cy="29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5326" name="Text Box 36"/>
            <p:cNvSpPr txBox="1">
              <a:spLocks noChangeArrowheads="1"/>
            </p:cNvSpPr>
            <p:nvPr/>
          </p:nvSpPr>
          <p:spPr bwMode="auto">
            <a:xfrm>
              <a:off x="3600" y="2448"/>
              <a:ext cx="440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>
                  <a:effectLst/>
                  <a:ea typeface="长城楷体" charset="0"/>
                  <a:cs typeface="长城楷体" charset="0"/>
                </a:rPr>
                <a:t>R</a:t>
              </a:r>
              <a:r>
                <a:rPr lang="en-US" altLang="zh-CN" sz="2800" b="1" baseline="-25000">
                  <a:effectLst/>
                  <a:ea typeface="长城楷体" charset="0"/>
                  <a:cs typeface="长城楷体" charset="0"/>
                </a:rPr>
                <a:t>B2</a:t>
              </a:r>
              <a:endParaRPr lang="en-US" altLang="zh-CN" sz="2800">
                <a:effectLst/>
                <a:ea typeface="长城楷体" charset="0"/>
                <a:cs typeface="长城楷体" charset="0"/>
              </a:endParaRPr>
            </a:p>
          </p:txBody>
        </p:sp>
        <p:sp>
          <p:nvSpPr>
            <p:cNvPr id="109605" name="Rectangle 37"/>
            <p:cNvSpPr>
              <a:spLocks noChangeArrowheads="1"/>
            </p:cNvSpPr>
            <p:nvPr/>
          </p:nvSpPr>
          <p:spPr bwMode="auto">
            <a:xfrm>
              <a:off x="4661" y="2855"/>
              <a:ext cx="94" cy="29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5328" name="Text Box 38"/>
            <p:cNvSpPr txBox="1">
              <a:spLocks noChangeArrowheads="1"/>
            </p:cNvSpPr>
            <p:nvPr/>
          </p:nvSpPr>
          <p:spPr bwMode="auto">
            <a:xfrm>
              <a:off x="4224" y="2256"/>
              <a:ext cx="440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>
                  <a:effectLst/>
                  <a:ea typeface="长城楷体" charset="0"/>
                  <a:cs typeface="长城楷体" charset="0"/>
                </a:rPr>
                <a:t>R</a:t>
              </a:r>
              <a:r>
                <a:rPr lang="en-US" altLang="zh-CN" sz="2800" b="1" baseline="-25000">
                  <a:effectLst/>
                  <a:ea typeface="长城楷体" charset="0"/>
                  <a:cs typeface="长城楷体" charset="0"/>
                </a:rPr>
                <a:t>E1</a:t>
              </a:r>
              <a:endParaRPr lang="en-US" altLang="zh-CN" sz="2800" b="1">
                <a:effectLst/>
                <a:ea typeface="长城楷体" charset="0"/>
                <a:cs typeface="长城楷体" charset="0"/>
              </a:endParaRPr>
            </a:p>
          </p:txBody>
        </p:sp>
        <p:sp>
          <p:nvSpPr>
            <p:cNvPr id="55329" name="Text Box 39"/>
            <p:cNvSpPr txBox="1">
              <a:spLocks noChangeArrowheads="1"/>
            </p:cNvSpPr>
            <p:nvPr/>
          </p:nvSpPr>
          <p:spPr bwMode="auto">
            <a:xfrm>
              <a:off x="4914" y="1093"/>
              <a:ext cx="606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effectLst/>
                  <a:ea typeface="长城楷体" charset="0"/>
                  <a:cs typeface="长城楷体" charset="0"/>
                </a:rPr>
                <a:t>+</a:t>
              </a:r>
              <a:r>
                <a:rPr lang="en-US" altLang="zh-CN" sz="2800" b="1" i="1">
                  <a:solidFill>
                    <a:srgbClr val="000099"/>
                  </a:solidFill>
                  <a:effectLst/>
                  <a:ea typeface="长城楷体" charset="0"/>
                  <a:cs typeface="长城楷体" charset="0"/>
                </a:rPr>
                <a:t>U</a:t>
              </a:r>
              <a:r>
                <a:rPr lang="en-US" altLang="zh-CN" sz="2800" b="1" i="1" baseline="-25000">
                  <a:solidFill>
                    <a:srgbClr val="000099"/>
                  </a:solidFill>
                  <a:effectLst/>
                  <a:ea typeface="长城楷体" charset="0"/>
                  <a:cs typeface="长城楷体" charset="0"/>
                </a:rPr>
                <a:t>CC</a:t>
              </a:r>
              <a:endParaRPr lang="en-US" altLang="zh-CN" sz="2800" i="1">
                <a:solidFill>
                  <a:srgbClr val="000099"/>
                </a:solidFill>
                <a:effectLst/>
                <a:ea typeface="长城楷体" charset="0"/>
                <a:cs typeface="长城楷体" charset="0"/>
              </a:endParaRPr>
            </a:p>
          </p:txBody>
        </p:sp>
        <p:sp>
          <p:nvSpPr>
            <p:cNvPr id="109608" name="Line 40"/>
            <p:cNvSpPr>
              <a:spLocks noChangeShapeType="1"/>
            </p:cNvSpPr>
            <p:nvPr/>
          </p:nvSpPr>
          <p:spPr bwMode="auto">
            <a:xfrm flipH="1">
              <a:off x="4077" y="2832"/>
              <a:ext cx="0" cy="50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9609" name="Rectangle 41"/>
            <p:cNvSpPr>
              <a:spLocks noChangeArrowheads="1"/>
            </p:cNvSpPr>
            <p:nvPr/>
          </p:nvSpPr>
          <p:spPr bwMode="auto">
            <a:xfrm>
              <a:off x="4660" y="2352"/>
              <a:ext cx="94" cy="29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9610" name="Line 42"/>
            <p:cNvSpPr>
              <a:spLocks noChangeShapeType="1"/>
            </p:cNvSpPr>
            <p:nvPr/>
          </p:nvSpPr>
          <p:spPr bwMode="auto">
            <a:xfrm flipV="1">
              <a:off x="4705" y="2640"/>
              <a:ext cx="0" cy="2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5333" name="Text Box 43"/>
            <p:cNvSpPr txBox="1">
              <a:spLocks noChangeArrowheads="1"/>
            </p:cNvSpPr>
            <p:nvPr/>
          </p:nvSpPr>
          <p:spPr bwMode="auto">
            <a:xfrm>
              <a:off x="4232" y="2823"/>
              <a:ext cx="440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 dirty="0">
                  <a:effectLst/>
                  <a:ea typeface="长城楷体" charset="0"/>
                  <a:cs typeface="长城楷体" charset="0"/>
                </a:rPr>
                <a:t>R</a:t>
              </a:r>
              <a:r>
                <a:rPr lang="en-US" altLang="zh-CN" sz="2800" b="1" baseline="-25000" dirty="0">
                  <a:effectLst/>
                  <a:ea typeface="长城楷体" charset="0"/>
                  <a:cs typeface="长城楷体" charset="0"/>
                </a:rPr>
                <a:t>E2</a:t>
              </a:r>
              <a:endParaRPr lang="en-US" altLang="zh-CN" sz="2800" b="1" dirty="0">
                <a:effectLst/>
                <a:ea typeface="长城楷体" charset="0"/>
                <a:cs typeface="长城楷体" charset="0"/>
              </a:endParaRPr>
            </a:p>
          </p:txBody>
        </p:sp>
        <p:sp>
          <p:nvSpPr>
            <p:cNvPr id="55334" name="Rectangle 44"/>
            <p:cNvSpPr>
              <a:spLocks noChangeArrowheads="1"/>
            </p:cNvSpPr>
            <p:nvPr/>
          </p:nvSpPr>
          <p:spPr bwMode="auto">
            <a:xfrm>
              <a:off x="4800" y="1604"/>
              <a:ext cx="244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+</a:t>
              </a:r>
            </a:p>
          </p:txBody>
        </p:sp>
        <p:sp>
          <p:nvSpPr>
            <p:cNvPr id="55335" name="Rectangle 45"/>
            <p:cNvSpPr>
              <a:spLocks noChangeArrowheads="1"/>
            </p:cNvSpPr>
            <p:nvPr/>
          </p:nvSpPr>
          <p:spPr bwMode="auto">
            <a:xfrm>
              <a:off x="4800" y="2237"/>
              <a:ext cx="228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–</a:t>
              </a:r>
            </a:p>
          </p:txBody>
        </p:sp>
        <p:sp>
          <p:nvSpPr>
            <p:cNvPr id="55336" name="Rectangle 46"/>
            <p:cNvSpPr>
              <a:spLocks noChangeArrowheads="1"/>
            </p:cNvSpPr>
            <p:nvPr/>
          </p:nvSpPr>
          <p:spPr bwMode="auto">
            <a:xfrm>
              <a:off x="4800" y="1920"/>
              <a:ext cx="720" cy="327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000099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U</a:t>
              </a:r>
              <a:r>
                <a:rPr lang="en-US" altLang="zh-CN" sz="2800" b="1" baseline="-25000">
                  <a:solidFill>
                    <a:srgbClr val="000099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CE</a:t>
              </a:r>
              <a:endParaRPr lang="en-US" altLang="zh-CN" sz="2800" b="1" i="1" baseline="-25000">
                <a:solidFill>
                  <a:srgbClr val="000099"/>
                </a:solidFill>
                <a:effectLst/>
                <a:latin typeface="Times New Roman" panose="02020603050405020304" charset="0"/>
                <a:ea typeface="楷体_GB2312" charset="0"/>
                <a:cs typeface="楷体_GB2312" charset="0"/>
              </a:endParaRPr>
            </a:p>
          </p:txBody>
        </p:sp>
        <p:sp>
          <p:nvSpPr>
            <p:cNvPr id="109615" name="Line 47"/>
            <p:cNvSpPr>
              <a:spLocks noChangeShapeType="1"/>
            </p:cNvSpPr>
            <p:nvPr/>
          </p:nvSpPr>
          <p:spPr bwMode="auto">
            <a:xfrm>
              <a:off x="4224" y="1913"/>
              <a:ext cx="288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sm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9616" name="Line 48"/>
            <p:cNvSpPr>
              <a:spLocks noChangeShapeType="1"/>
            </p:cNvSpPr>
            <p:nvPr/>
          </p:nvSpPr>
          <p:spPr bwMode="auto">
            <a:xfrm>
              <a:off x="4848" y="2640"/>
              <a:ext cx="0" cy="38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sm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5339" name="Rectangle 49"/>
            <p:cNvSpPr>
              <a:spLocks noChangeArrowheads="1"/>
            </p:cNvSpPr>
            <p:nvPr/>
          </p:nvSpPr>
          <p:spPr bwMode="auto">
            <a:xfrm>
              <a:off x="4863" y="2649"/>
              <a:ext cx="304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000099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I</a:t>
              </a:r>
              <a:r>
                <a:rPr lang="en-US" altLang="zh-CN" sz="2800" b="1" baseline="-25000">
                  <a:solidFill>
                    <a:srgbClr val="000099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E</a:t>
              </a:r>
            </a:p>
          </p:txBody>
        </p:sp>
        <p:sp>
          <p:nvSpPr>
            <p:cNvPr id="55340" name="Rectangle 50"/>
            <p:cNvSpPr>
              <a:spLocks noChangeArrowheads="1"/>
            </p:cNvSpPr>
            <p:nvPr/>
          </p:nvSpPr>
          <p:spPr bwMode="auto">
            <a:xfrm>
              <a:off x="4176" y="1584"/>
              <a:ext cx="304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000099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I</a:t>
              </a:r>
              <a:r>
                <a:rPr lang="en-US" altLang="zh-CN" sz="2800" b="1" baseline="-25000">
                  <a:solidFill>
                    <a:srgbClr val="000099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B</a:t>
              </a:r>
            </a:p>
          </p:txBody>
        </p:sp>
        <p:sp>
          <p:nvSpPr>
            <p:cNvPr id="109619" name="Line 51"/>
            <p:cNvSpPr>
              <a:spLocks noChangeShapeType="1"/>
            </p:cNvSpPr>
            <p:nvPr/>
          </p:nvSpPr>
          <p:spPr bwMode="auto">
            <a:xfrm>
              <a:off x="4843" y="1392"/>
              <a:ext cx="0" cy="2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sm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5342" name="Rectangle 52"/>
            <p:cNvSpPr>
              <a:spLocks noChangeArrowheads="1"/>
            </p:cNvSpPr>
            <p:nvPr/>
          </p:nvSpPr>
          <p:spPr bwMode="auto">
            <a:xfrm>
              <a:off x="4871" y="1353"/>
              <a:ext cx="313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000099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I</a:t>
              </a:r>
              <a:r>
                <a:rPr lang="en-US" altLang="zh-CN" sz="2800" b="1" baseline="-25000">
                  <a:solidFill>
                    <a:srgbClr val="000099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C</a:t>
              </a:r>
            </a:p>
          </p:txBody>
        </p:sp>
        <p:sp>
          <p:nvSpPr>
            <p:cNvPr id="55343" name="Rectangle 53"/>
            <p:cNvSpPr>
              <a:spLocks noChangeArrowheads="1"/>
            </p:cNvSpPr>
            <p:nvPr/>
          </p:nvSpPr>
          <p:spPr bwMode="auto">
            <a:xfrm>
              <a:off x="3744" y="1776"/>
              <a:ext cx="366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000099"/>
                  </a:solidFill>
                  <a:effectLst/>
                  <a:latin typeface="Times New Roman" panose="02020603050405020304" charset="0"/>
                  <a:ea typeface="长城楷体" charset="0"/>
                  <a:cs typeface="长城楷体" charset="0"/>
                </a:rPr>
                <a:t>V</a:t>
              </a:r>
              <a:r>
                <a:rPr lang="en-US" altLang="zh-CN" sz="2800" b="1" baseline="-25000">
                  <a:solidFill>
                    <a:srgbClr val="000099"/>
                  </a:solidFill>
                  <a:effectLst/>
                  <a:latin typeface="Times New Roman" panose="02020603050405020304" charset="0"/>
                  <a:ea typeface="长城楷体" charset="0"/>
                  <a:cs typeface="长城楷体" charset="0"/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6040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9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09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09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09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228600"/>
            <a:ext cx="6553200" cy="762000"/>
          </a:xfr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eaLnBrk="1" hangingPunct="1"/>
            <a:r>
              <a:rPr lang="en-US" altLang="zh-CN" sz="28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(2) </a:t>
            </a:r>
            <a:r>
              <a:rPr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由微变等效电路求</a:t>
            </a:r>
            <a:r>
              <a:rPr lang="en-US" altLang="zh-CN" sz="28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A</a:t>
            </a:r>
            <a:r>
              <a:rPr lang="en-US" altLang="zh-CN" sz="2800" b="1" i="1" baseline="-2500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u</a:t>
            </a:r>
            <a:r>
              <a:rPr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、 </a:t>
            </a:r>
            <a:r>
              <a:rPr lang="en-US" altLang="zh-CN" sz="3200" b="1" i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r</a:t>
            </a:r>
            <a:r>
              <a:rPr lang="en-US" altLang="zh-CN" sz="2800" b="1" baseline="-2500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i</a:t>
            </a:r>
            <a:r>
              <a:rPr lang="en-US" altLang="zh-CN" sz="28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 </a:t>
            </a:r>
            <a:r>
              <a:rPr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、</a:t>
            </a:r>
            <a:r>
              <a:rPr lang="zh-CN" altLang="en-US" sz="2800" b="1" baseline="-2500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 </a:t>
            </a:r>
            <a:r>
              <a:rPr lang="en-US" altLang="zh-CN" sz="3200" b="1" i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r</a:t>
            </a:r>
            <a:r>
              <a:rPr lang="en-US" altLang="zh-CN" sz="2800" b="1" baseline="-2500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o</a:t>
            </a:r>
            <a:r>
              <a:rPr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。</a:t>
            </a:r>
          </a:p>
        </p:txBody>
      </p:sp>
      <p:graphicFrame>
        <p:nvGraphicFramePr>
          <p:cNvPr id="110595" name="Object 3"/>
          <p:cNvGraphicFramePr>
            <a:graphicFrameLocks noChangeAspect="1"/>
          </p:cNvGraphicFramePr>
          <p:nvPr/>
        </p:nvGraphicFramePr>
        <p:xfrm>
          <a:off x="685800" y="3581400"/>
          <a:ext cx="24130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8" name="Equation" r:id="rId3" imgW="1270000" imgH="241300" progId="Equation.3">
                  <p:embed/>
                </p:oleObj>
              </mc:Choice>
              <mc:Fallback>
                <p:oleObj name="Equation" r:id="rId3" imgW="12700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581400"/>
                        <a:ext cx="24130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596" name="Object 4"/>
          <p:cNvGraphicFramePr>
            <a:graphicFrameLocks noChangeAspect="1"/>
          </p:cNvGraphicFramePr>
          <p:nvPr/>
        </p:nvGraphicFramePr>
        <p:xfrm>
          <a:off x="687388" y="1296988"/>
          <a:ext cx="7451725" cy="1081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9" name="Equation" r:id="rId5" imgW="4152900" imgH="533400" progId="Equation.3">
                  <p:embed/>
                </p:oleObj>
              </mc:Choice>
              <mc:Fallback>
                <p:oleObj name="Equation" r:id="rId5" imgW="4152900" imgH="533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388" y="1296988"/>
                        <a:ext cx="7451725" cy="1081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597" name="Object 5"/>
          <p:cNvGraphicFramePr>
            <a:graphicFrameLocks noChangeAspect="1"/>
          </p:cNvGraphicFramePr>
          <p:nvPr/>
        </p:nvGraphicFramePr>
        <p:xfrm>
          <a:off x="655638" y="890588"/>
          <a:ext cx="4706937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0" name="Equation" r:id="rId7" imgW="1943100" imgH="215900" progId="Equation.3">
                  <p:embed/>
                </p:oleObj>
              </mc:Choice>
              <mc:Fallback>
                <p:oleObj name="Equation" r:id="rId7" imgW="19431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638" y="890588"/>
                        <a:ext cx="4706937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599" name="Object 7"/>
          <p:cNvGraphicFramePr>
            <a:graphicFrameLocks noChangeAspect="1"/>
          </p:cNvGraphicFramePr>
          <p:nvPr/>
        </p:nvGraphicFramePr>
        <p:xfrm>
          <a:off x="725488" y="2325688"/>
          <a:ext cx="3770312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1" name="公式" r:id="rId9" imgW="2057400" imgH="241300" progId="Equation.3">
                  <p:embed/>
                </p:oleObj>
              </mc:Choice>
              <mc:Fallback>
                <p:oleObj name="公式" r:id="rId9" imgW="20574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488" y="2325688"/>
                        <a:ext cx="3770312" cy="569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00" name="Object 8"/>
          <p:cNvGraphicFramePr>
            <a:graphicFrameLocks noChangeAspect="1"/>
          </p:cNvGraphicFramePr>
          <p:nvPr/>
        </p:nvGraphicFramePr>
        <p:xfrm>
          <a:off x="990600" y="3048000"/>
          <a:ext cx="166687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2" name="Equation" r:id="rId11" imgW="863600" imgH="203200" progId="Equation.3">
                  <p:embed/>
                </p:oleObj>
              </mc:Choice>
              <mc:Fallback>
                <p:oleObj name="Equation" r:id="rId11" imgW="8636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048000"/>
                        <a:ext cx="1666875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02" name="Object 10" descr="20%"/>
          <p:cNvGraphicFramePr>
            <a:graphicFrameLocks noChangeAspect="1"/>
          </p:cNvGraphicFramePr>
          <p:nvPr/>
        </p:nvGraphicFramePr>
        <p:xfrm>
          <a:off x="685800" y="4038600"/>
          <a:ext cx="3098800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3" name="Equation" r:id="rId13" imgW="1828800" imgH="533400" progId="Equation.3">
                  <p:embed/>
                </p:oleObj>
              </mc:Choice>
              <mc:Fallback>
                <p:oleObj name="Equation" r:id="rId13" imgW="1828800" imgH="533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038600"/>
                        <a:ext cx="3098800" cy="102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03" name="Object 11" descr="20%"/>
          <p:cNvGraphicFramePr>
            <a:graphicFrameLocks noChangeAspect="1"/>
          </p:cNvGraphicFramePr>
          <p:nvPr/>
        </p:nvGraphicFramePr>
        <p:xfrm>
          <a:off x="1066800" y="5259388"/>
          <a:ext cx="123825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4" name="Equation" r:id="rId15" imgW="660400" imgH="203200" progId="Equation.3">
                  <p:embed/>
                </p:oleObj>
              </mc:Choice>
              <mc:Fallback>
                <p:oleObj name="Equation" r:id="rId15" imgW="6604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5259388"/>
                        <a:ext cx="1238250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608" name="Rectangle 16"/>
          <p:cNvSpPr>
            <a:spLocks noChangeArrowheads="1"/>
          </p:cNvSpPr>
          <p:nvPr/>
        </p:nvSpPr>
        <p:spPr bwMode="auto">
          <a:xfrm>
            <a:off x="5867400" y="5715000"/>
            <a:ext cx="2022475" cy="457200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微变等效电路</a:t>
            </a:r>
          </a:p>
        </p:txBody>
      </p:sp>
      <p:grpSp>
        <p:nvGrpSpPr>
          <p:cNvPr id="2" name="Group 81"/>
          <p:cNvGrpSpPr/>
          <p:nvPr/>
        </p:nvGrpSpPr>
        <p:grpSpPr bwMode="auto">
          <a:xfrm>
            <a:off x="4298950" y="2651125"/>
            <a:ext cx="4616450" cy="3063875"/>
            <a:chOff x="2708" y="2013"/>
            <a:chExt cx="2908" cy="1930"/>
          </a:xfrm>
        </p:grpSpPr>
        <p:sp>
          <p:nvSpPr>
            <p:cNvPr id="110674" name="Line 82"/>
            <p:cNvSpPr>
              <a:spLocks noChangeShapeType="1"/>
            </p:cNvSpPr>
            <p:nvPr/>
          </p:nvSpPr>
          <p:spPr bwMode="auto">
            <a:xfrm flipV="1">
              <a:off x="3083" y="3828"/>
              <a:ext cx="22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0675" name="Line 83"/>
            <p:cNvSpPr>
              <a:spLocks noChangeShapeType="1"/>
            </p:cNvSpPr>
            <p:nvPr/>
          </p:nvSpPr>
          <p:spPr bwMode="auto">
            <a:xfrm flipH="1" flipV="1">
              <a:off x="4513" y="2368"/>
              <a:ext cx="0" cy="27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0676" name="Line 84"/>
            <p:cNvSpPr>
              <a:spLocks noChangeShapeType="1"/>
            </p:cNvSpPr>
            <p:nvPr/>
          </p:nvSpPr>
          <p:spPr bwMode="auto">
            <a:xfrm flipV="1">
              <a:off x="3083" y="2385"/>
              <a:ext cx="8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56335" name="Group 85"/>
            <p:cNvGrpSpPr/>
            <p:nvPr/>
          </p:nvGrpSpPr>
          <p:grpSpPr bwMode="auto">
            <a:xfrm>
              <a:off x="4410" y="2628"/>
              <a:ext cx="206" cy="290"/>
              <a:chOff x="4164" y="1968"/>
              <a:chExt cx="264" cy="420"/>
            </a:xfrm>
          </p:grpSpPr>
          <p:sp>
            <p:nvSpPr>
              <p:cNvPr id="110678" name="AutoShape 86"/>
              <p:cNvSpPr>
                <a:spLocks noChangeArrowheads="1"/>
              </p:cNvSpPr>
              <p:nvPr/>
            </p:nvSpPr>
            <p:spPr bwMode="auto">
              <a:xfrm>
                <a:off x="4164" y="1968"/>
                <a:ext cx="264" cy="420"/>
              </a:xfrm>
              <a:prstGeom prst="diamond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0679" name="Line 87"/>
              <p:cNvSpPr>
                <a:spLocks noChangeShapeType="1"/>
              </p:cNvSpPr>
              <p:nvPr/>
            </p:nvSpPr>
            <p:spPr bwMode="auto">
              <a:xfrm>
                <a:off x="4176" y="2184"/>
                <a:ext cx="25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10680" name="Line 88"/>
            <p:cNvSpPr>
              <a:spLocks noChangeShapeType="1"/>
            </p:cNvSpPr>
            <p:nvPr/>
          </p:nvSpPr>
          <p:spPr bwMode="auto">
            <a:xfrm flipV="1">
              <a:off x="3970" y="2380"/>
              <a:ext cx="0" cy="29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0681" name="Rectangle 89"/>
            <p:cNvSpPr>
              <a:spLocks noChangeArrowheads="1"/>
            </p:cNvSpPr>
            <p:nvPr/>
          </p:nvSpPr>
          <p:spPr bwMode="auto">
            <a:xfrm>
              <a:off x="3922" y="2661"/>
              <a:ext cx="91" cy="25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0682" name="Line 90"/>
            <p:cNvSpPr>
              <a:spLocks noChangeShapeType="1"/>
            </p:cNvSpPr>
            <p:nvPr/>
          </p:nvSpPr>
          <p:spPr bwMode="auto">
            <a:xfrm>
              <a:off x="4498" y="2356"/>
              <a:ext cx="86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0683" name="Line 91"/>
            <p:cNvSpPr>
              <a:spLocks noChangeShapeType="1"/>
            </p:cNvSpPr>
            <p:nvPr/>
          </p:nvSpPr>
          <p:spPr bwMode="auto">
            <a:xfrm flipV="1">
              <a:off x="4959" y="2368"/>
              <a:ext cx="0" cy="5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0684" name="Rectangle 92"/>
            <p:cNvSpPr>
              <a:spLocks noChangeArrowheads="1"/>
            </p:cNvSpPr>
            <p:nvPr/>
          </p:nvSpPr>
          <p:spPr bwMode="auto">
            <a:xfrm>
              <a:off x="4911" y="2958"/>
              <a:ext cx="91" cy="25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0685" name="Text Box 93"/>
            <p:cNvSpPr txBox="1">
              <a:spLocks noChangeArrowheads="1"/>
            </p:cNvSpPr>
            <p:nvPr/>
          </p:nvSpPr>
          <p:spPr bwMode="auto">
            <a:xfrm>
              <a:off x="3931" y="2603"/>
              <a:ext cx="439" cy="327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>
                  <a:effectLst>
                    <a:outerShdw blurRad="38100" dist="38100" dir="2700000" algn="tl">
                      <a:srgbClr val="DDDDDD"/>
                    </a:outerShdw>
                  </a:effectLst>
                  <a:ea typeface="楷体_GB2312" charset="0"/>
                  <a:cs typeface="楷体_GB2312" charset="0"/>
                </a:rPr>
                <a:t>r</a:t>
              </a:r>
              <a:r>
                <a:rPr lang="en-US" altLang="zh-CN" b="1" baseline="-25000">
                  <a:effectLst>
                    <a:outerShdw blurRad="38100" dist="38100" dir="2700000" algn="tl">
                      <a:srgbClr val="DDDDDD"/>
                    </a:outerShdw>
                  </a:effectLst>
                  <a:ea typeface="楷体_GB2312" charset="0"/>
                  <a:cs typeface="楷体_GB2312" charset="0"/>
                </a:rPr>
                <a:t>be</a:t>
              </a:r>
              <a:endParaRPr lang="en-US" altLang="zh-CN" b="1">
                <a:effectLst>
                  <a:outerShdw blurRad="38100" dist="38100" dir="2700000" algn="tl">
                    <a:srgbClr val="DDDDDD"/>
                  </a:outerShdw>
                </a:effectLst>
                <a:ea typeface="楷体_GB2312" charset="0"/>
                <a:cs typeface="楷体_GB2312" charset="0"/>
              </a:endParaRPr>
            </a:p>
          </p:txBody>
        </p:sp>
        <p:sp>
          <p:nvSpPr>
            <p:cNvPr id="110686" name="Line 94"/>
            <p:cNvSpPr>
              <a:spLocks noChangeShapeType="1"/>
            </p:cNvSpPr>
            <p:nvPr/>
          </p:nvSpPr>
          <p:spPr bwMode="auto">
            <a:xfrm>
              <a:off x="4359" y="2661"/>
              <a:ext cx="0" cy="28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sm" len="med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0687" name="Line 95"/>
            <p:cNvSpPr>
              <a:spLocks noChangeShapeType="1"/>
            </p:cNvSpPr>
            <p:nvPr/>
          </p:nvSpPr>
          <p:spPr bwMode="auto">
            <a:xfrm flipV="1">
              <a:off x="3685" y="2318"/>
              <a:ext cx="278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sm" len="med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0688" name="Text Box 96"/>
            <p:cNvSpPr txBox="1">
              <a:spLocks noChangeArrowheads="1"/>
            </p:cNvSpPr>
            <p:nvPr/>
          </p:nvSpPr>
          <p:spPr bwMode="auto">
            <a:xfrm>
              <a:off x="4575" y="2774"/>
              <a:ext cx="634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zh-CN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110689" name="Line 97"/>
            <p:cNvSpPr>
              <a:spLocks noChangeShapeType="1"/>
            </p:cNvSpPr>
            <p:nvPr/>
          </p:nvSpPr>
          <p:spPr bwMode="auto">
            <a:xfrm flipH="1">
              <a:off x="4470" y="2306"/>
              <a:ext cx="28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sm" len="med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0690" name="Text Box 98"/>
            <p:cNvSpPr txBox="1">
              <a:spLocks noChangeArrowheads="1"/>
            </p:cNvSpPr>
            <p:nvPr/>
          </p:nvSpPr>
          <p:spPr bwMode="auto">
            <a:xfrm>
              <a:off x="3536" y="2963"/>
              <a:ext cx="466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>
                  <a:effectLst>
                    <a:outerShdw blurRad="38100" dist="38100" dir="2700000" algn="tl">
                      <a:srgbClr val="DDDDDD"/>
                    </a:outerShdw>
                  </a:effectLst>
                  <a:ea typeface="楷体_GB2312" charset="0"/>
                  <a:cs typeface="楷体_GB2312" charset="0"/>
                </a:rPr>
                <a:t>R</a:t>
              </a:r>
              <a:r>
                <a:rPr lang="en-US" altLang="zh-CN" b="1" baseline="-25000">
                  <a:effectLst>
                    <a:outerShdw blurRad="38100" dist="38100" dir="2700000" algn="tl">
                      <a:srgbClr val="DDDDDD"/>
                    </a:outerShdw>
                  </a:effectLst>
                  <a:ea typeface="楷体_GB2312" charset="0"/>
                  <a:cs typeface="楷体_GB2312" charset="0"/>
                </a:rPr>
                <a:t>B</a:t>
              </a:r>
              <a:endParaRPr lang="en-US" altLang="zh-CN" b="1">
                <a:effectLst>
                  <a:outerShdw blurRad="38100" dist="38100" dir="2700000" algn="tl">
                    <a:srgbClr val="DDDDDD"/>
                  </a:outerShdw>
                </a:effectLst>
                <a:ea typeface="楷体_GB2312" charset="0"/>
                <a:cs typeface="楷体_GB2312" charset="0"/>
              </a:endParaRPr>
            </a:p>
          </p:txBody>
        </p:sp>
        <p:sp>
          <p:nvSpPr>
            <p:cNvPr id="110691" name="Line 99"/>
            <p:cNvSpPr>
              <a:spLocks noChangeShapeType="1"/>
            </p:cNvSpPr>
            <p:nvPr/>
          </p:nvSpPr>
          <p:spPr bwMode="auto">
            <a:xfrm flipV="1">
              <a:off x="5353" y="2353"/>
              <a:ext cx="1" cy="5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0692" name="Rectangle 100"/>
            <p:cNvSpPr>
              <a:spLocks noChangeArrowheads="1"/>
            </p:cNvSpPr>
            <p:nvPr/>
          </p:nvSpPr>
          <p:spPr bwMode="auto">
            <a:xfrm>
              <a:off x="5309" y="2937"/>
              <a:ext cx="91" cy="25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0693" name="Text Box 101"/>
            <p:cNvSpPr txBox="1">
              <a:spLocks noChangeArrowheads="1"/>
            </p:cNvSpPr>
            <p:nvPr/>
          </p:nvSpPr>
          <p:spPr bwMode="auto">
            <a:xfrm>
              <a:off x="4553" y="2928"/>
              <a:ext cx="453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>
                  <a:effectLst>
                    <a:outerShdw blurRad="38100" dist="38100" dir="2700000" algn="tl">
                      <a:srgbClr val="DDDDDD"/>
                    </a:outerShdw>
                  </a:effectLst>
                  <a:ea typeface="楷体_GB2312" charset="0"/>
                  <a:cs typeface="楷体_GB2312" charset="0"/>
                </a:rPr>
                <a:t>R</a:t>
              </a:r>
              <a:r>
                <a:rPr lang="en-US" altLang="zh-CN" b="1" baseline="-25000">
                  <a:effectLst>
                    <a:outerShdw blurRad="38100" dist="38100" dir="2700000" algn="tl">
                      <a:srgbClr val="DDDDDD"/>
                    </a:outerShdw>
                  </a:effectLst>
                  <a:ea typeface="楷体_GB2312" charset="0"/>
                  <a:cs typeface="楷体_GB2312" charset="0"/>
                </a:rPr>
                <a:t>C</a:t>
              </a:r>
              <a:endParaRPr lang="en-US" altLang="zh-CN" b="1">
                <a:effectLst>
                  <a:outerShdw blurRad="38100" dist="38100" dir="2700000" algn="tl">
                    <a:srgbClr val="DDDDDD"/>
                  </a:outerShdw>
                </a:effectLst>
                <a:ea typeface="楷体_GB2312" charset="0"/>
                <a:cs typeface="楷体_GB2312" charset="0"/>
              </a:endParaRPr>
            </a:p>
          </p:txBody>
        </p:sp>
        <p:sp>
          <p:nvSpPr>
            <p:cNvPr id="110694" name="Text Box 102"/>
            <p:cNvSpPr txBox="1">
              <a:spLocks noChangeArrowheads="1"/>
            </p:cNvSpPr>
            <p:nvPr/>
          </p:nvSpPr>
          <p:spPr bwMode="auto">
            <a:xfrm>
              <a:off x="4931" y="2913"/>
              <a:ext cx="508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>
                  <a:effectLst>
                    <a:outerShdw blurRad="38100" dist="38100" dir="2700000" algn="tl">
                      <a:srgbClr val="DDDDDD"/>
                    </a:outerShdw>
                  </a:effectLst>
                  <a:ea typeface="楷体_GB2312" charset="0"/>
                  <a:cs typeface="楷体_GB2312" charset="0"/>
                </a:rPr>
                <a:t>R</a:t>
              </a:r>
              <a:r>
                <a:rPr lang="en-US" altLang="zh-CN" b="1" baseline="-25000">
                  <a:effectLst>
                    <a:outerShdw blurRad="38100" dist="38100" dir="2700000" algn="tl">
                      <a:srgbClr val="DDDDDD"/>
                    </a:outerShdw>
                  </a:effectLst>
                  <a:ea typeface="楷体_GB2312" charset="0"/>
                  <a:cs typeface="楷体_GB2312" charset="0"/>
                </a:rPr>
                <a:t>L</a:t>
              </a:r>
              <a:endParaRPr lang="en-US" altLang="zh-CN" b="1">
                <a:effectLst>
                  <a:outerShdw blurRad="38100" dist="38100" dir="2700000" algn="tl">
                    <a:srgbClr val="DDDDDD"/>
                  </a:outerShdw>
                </a:effectLst>
                <a:ea typeface="楷体_GB2312" charset="0"/>
                <a:cs typeface="楷体_GB2312" charset="0"/>
              </a:endParaRPr>
            </a:p>
          </p:txBody>
        </p:sp>
        <p:sp>
          <p:nvSpPr>
            <p:cNvPr id="110695" name="Text Box 103"/>
            <p:cNvSpPr txBox="1">
              <a:spLocks noChangeArrowheads="1"/>
            </p:cNvSpPr>
            <p:nvPr/>
          </p:nvSpPr>
          <p:spPr bwMode="auto">
            <a:xfrm>
              <a:off x="4130" y="2859"/>
              <a:ext cx="224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CC00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ea typeface="楷体_GB2312" charset="0"/>
                  <a:cs typeface="楷体_GB2312" charset="0"/>
                </a:rPr>
                <a:t>E</a:t>
              </a:r>
            </a:p>
          </p:txBody>
        </p:sp>
        <p:sp>
          <p:nvSpPr>
            <p:cNvPr id="110696" name="Text Box 104"/>
            <p:cNvSpPr txBox="1">
              <a:spLocks noChangeArrowheads="1"/>
            </p:cNvSpPr>
            <p:nvPr/>
          </p:nvSpPr>
          <p:spPr bwMode="auto">
            <a:xfrm>
              <a:off x="3467" y="2134"/>
              <a:ext cx="224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CC00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ea typeface="楷体_GB2312" charset="0"/>
                  <a:cs typeface="楷体_GB2312" charset="0"/>
                </a:rPr>
                <a:t>B</a:t>
              </a:r>
            </a:p>
          </p:txBody>
        </p:sp>
        <p:sp>
          <p:nvSpPr>
            <p:cNvPr id="110697" name="Text Box 105"/>
            <p:cNvSpPr txBox="1">
              <a:spLocks noChangeArrowheads="1"/>
            </p:cNvSpPr>
            <p:nvPr/>
          </p:nvSpPr>
          <p:spPr bwMode="auto">
            <a:xfrm>
              <a:off x="4769" y="2110"/>
              <a:ext cx="223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CC00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ea typeface="楷体_GB2312" charset="0"/>
                  <a:cs typeface="楷体_GB2312" charset="0"/>
                </a:rPr>
                <a:t>C</a:t>
              </a:r>
            </a:p>
          </p:txBody>
        </p:sp>
        <p:sp>
          <p:nvSpPr>
            <p:cNvPr id="110698" name="Line 106"/>
            <p:cNvSpPr>
              <a:spLocks noChangeShapeType="1"/>
            </p:cNvSpPr>
            <p:nvPr/>
          </p:nvSpPr>
          <p:spPr bwMode="auto">
            <a:xfrm flipV="1">
              <a:off x="3566" y="2376"/>
              <a:ext cx="0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0699" name="Text Box 107" descr="新闻纸"/>
            <p:cNvSpPr txBox="1">
              <a:spLocks noChangeArrowheads="1"/>
            </p:cNvSpPr>
            <p:nvPr/>
          </p:nvSpPr>
          <p:spPr bwMode="auto">
            <a:xfrm>
              <a:off x="3201" y="2351"/>
              <a:ext cx="299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宋体" panose="02010600030101010101" pitchFamily="2" charset="-122"/>
                </a:rPr>
                <a:t>+</a:t>
              </a:r>
            </a:p>
          </p:txBody>
        </p:sp>
        <p:sp>
          <p:nvSpPr>
            <p:cNvPr id="110700" name="Text Box 108" descr="新闻纸"/>
            <p:cNvSpPr txBox="1">
              <a:spLocks noChangeArrowheads="1"/>
            </p:cNvSpPr>
            <p:nvPr/>
          </p:nvSpPr>
          <p:spPr bwMode="auto">
            <a:xfrm>
              <a:off x="3203" y="3581"/>
              <a:ext cx="299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宋体" panose="02010600030101010101" pitchFamily="2" charset="-122"/>
                </a:rPr>
                <a:t>-</a:t>
              </a:r>
            </a:p>
          </p:txBody>
        </p:sp>
        <p:sp>
          <p:nvSpPr>
            <p:cNvPr id="110701" name="Rectangle 109"/>
            <p:cNvSpPr>
              <a:spLocks noChangeArrowheads="1"/>
            </p:cNvSpPr>
            <p:nvPr/>
          </p:nvSpPr>
          <p:spPr bwMode="auto">
            <a:xfrm>
              <a:off x="3530" y="2988"/>
              <a:ext cx="91" cy="25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0702" name="Rectangle 110" descr="新闻纸"/>
            <p:cNvSpPr>
              <a:spLocks noChangeArrowheads="1"/>
            </p:cNvSpPr>
            <p:nvPr/>
          </p:nvSpPr>
          <p:spPr bwMode="auto">
            <a:xfrm>
              <a:off x="5404" y="2331"/>
              <a:ext cx="212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宋体" panose="02010600030101010101" pitchFamily="2" charset="-122"/>
                </a:rPr>
                <a:t>+</a:t>
              </a:r>
            </a:p>
          </p:txBody>
        </p:sp>
        <p:sp>
          <p:nvSpPr>
            <p:cNvPr id="110703" name="Rectangle 111" descr="新闻纸"/>
            <p:cNvSpPr>
              <a:spLocks noChangeArrowheads="1"/>
            </p:cNvSpPr>
            <p:nvPr/>
          </p:nvSpPr>
          <p:spPr bwMode="auto">
            <a:xfrm>
              <a:off x="5404" y="3505"/>
              <a:ext cx="212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宋体" panose="02010600030101010101" pitchFamily="2" charset="-122"/>
                </a:rPr>
                <a:t>-</a:t>
              </a:r>
            </a:p>
          </p:txBody>
        </p:sp>
        <p:grpSp>
          <p:nvGrpSpPr>
            <p:cNvPr id="56360" name="Group 112"/>
            <p:cNvGrpSpPr/>
            <p:nvPr/>
          </p:nvGrpSpPr>
          <p:grpSpPr bwMode="auto">
            <a:xfrm>
              <a:off x="4148" y="3824"/>
              <a:ext cx="160" cy="119"/>
              <a:chOff x="4403" y="3875"/>
              <a:chExt cx="160" cy="119"/>
            </a:xfrm>
          </p:grpSpPr>
          <p:sp>
            <p:nvSpPr>
              <p:cNvPr id="110705" name="Line 113"/>
              <p:cNvSpPr>
                <a:spLocks noChangeShapeType="1"/>
              </p:cNvSpPr>
              <p:nvPr/>
            </p:nvSpPr>
            <p:spPr bwMode="auto">
              <a:xfrm>
                <a:off x="4489" y="3875"/>
                <a:ext cx="0" cy="11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0706" name="Line 114"/>
              <p:cNvSpPr>
                <a:spLocks noChangeShapeType="1"/>
              </p:cNvSpPr>
              <p:nvPr/>
            </p:nvSpPr>
            <p:spPr bwMode="auto">
              <a:xfrm>
                <a:off x="4403" y="3994"/>
                <a:ext cx="1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10707" name="Line 115"/>
            <p:cNvSpPr>
              <a:spLocks noChangeShapeType="1"/>
            </p:cNvSpPr>
            <p:nvPr/>
          </p:nvSpPr>
          <p:spPr bwMode="auto">
            <a:xfrm flipH="1" flipV="1">
              <a:off x="5348" y="3189"/>
              <a:ext cx="0" cy="63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0708" name="Line 116"/>
            <p:cNvSpPr>
              <a:spLocks noChangeShapeType="1"/>
            </p:cNvSpPr>
            <p:nvPr/>
          </p:nvSpPr>
          <p:spPr bwMode="auto">
            <a:xfrm flipV="1">
              <a:off x="4957" y="3218"/>
              <a:ext cx="0" cy="60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0709" name="Line 117"/>
            <p:cNvSpPr>
              <a:spLocks noChangeShapeType="1"/>
            </p:cNvSpPr>
            <p:nvPr/>
          </p:nvSpPr>
          <p:spPr bwMode="auto">
            <a:xfrm flipH="1" flipV="1">
              <a:off x="3975" y="2929"/>
              <a:ext cx="0" cy="20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0710" name="Line 118"/>
            <p:cNvSpPr>
              <a:spLocks noChangeShapeType="1"/>
            </p:cNvSpPr>
            <p:nvPr/>
          </p:nvSpPr>
          <p:spPr bwMode="auto">
            <a:xfrm flipH="1" flipV="1">
              <a:off x="3567" y="3239"/>
              <a:ext cx="1" cy="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0711" name="Line 119"/>
            <p:cNvSpPr>
              <a:spLocks noChangeShapeType="1"/>
            </p:cNvSpPr>
            <p:nvPr/>
          </p:nvSpPr>
          <p:spPr bwMode="auto">
            <a:xfrm flipH="1" flipV="1">
              <a:off x="4513" y="2884"/>
              <a:ext cx="0" cy="25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0712" name="Line 120"/>
            <p:cNvSpPr>
              <a:spLocks noChangeShapeType="1"/>
            </p:cNvSpPr>
            <p:nvPr/>
          </p:nvSpPr>
          <p:spPr bwMode="auto">
            <a:xfrm flipH="1">
              <a:off x="3086" y="2943"/>
              <a:ext cx="0" cy="8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0713" name="Rectangle 121"/>
            <p:cNvSpPr>
              <a:spLocks noChangeArrowheads="1"/>
            </p:cNvSpPr>
            <p:nvPr/>
          </p:nvSpPr>
          <p:spPr bwMode="auto">
            <a:xfrm>
              <a:off x="3049" y="2715"/>
              <a:ext cx="78" cy="23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0714" name="Line 122"/>
            <p:cNvSpPr>
              <a:spLocks noChangeShapeType="1"/>
            </p:cNvSpPr>
            <p:nvPr/>
          </p:nvSpPr>
          <p:spPr bwMode="auto">
            <a:xfrm flipH="1">
              <a:off x="3086" y="2378"/>
              <a:ext cx="0" cy="3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0715" name="Oval 123"/>
            <p:cNvSpPr>
              <a:spLocks noChangeArrowheads="1"/>
            </p:cNvSpPr>
            <p:nvPr/>
          </p:nvSpPr>
          <p:spPr bwMode="auto">
            <a:xfrm>
              <a:off x="2992" y="3292"/>
              <a:ext cx="192" cy="1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0716" name="Rectangle 124" descr="新闻纸"/>
            <p:cNvSpPr>
              <a:spLocks noChangeArrowheads="1"/>
            </p:cNvSpPr>
            <p:nvPr/>
          </p:nvSpPr>
          <p:spPr bwMode="auto">
            <a:xfrm>
              <a:off x="2882" y="3047"/>
              <a:ext cx="228" cy="327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宋体" panose="02010600030101010101" pitchFamily="2" charset="-122"/>
                </a:rPr>
                <a:t>+</a:t>
              </a:r>
            </a:p>
          </p:txBody>
        </p:sp>
        <p:sp>
          <p:nvSpPr>
            <p:cNvPr id="110717" name="Rectangle 125"/>
            <p:cNvSpPr>
              <a:spLocks noChangeArrowheads="1"/>
            </p:cNvSpPr>
            <p:nvPr/>
          </p:nvSpPr>
          <p:spPr bwMode="auto">
            <a:xfrm>
              <a:off x="2871" y="3353"/>
              <a:ext cx="230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宋体" panose="02010600030101010101" pitchFamily="2" charset="-122"/>
                </a:rPr>
                <a:t>-</a:t>
              </a:r>
            </a:p>
          </p:txBody>
        </p:sp>
        <p:sp>
          <p:nvSpPr>
            <p:cNvPr id="110718" name="Text Box 126"/>
            <p:cNvSpPr txBox="1">
              <a:spLocks noChangeArrowheads="1"/>
            </p:cNvSpPr>
            <p:nvPr/>
          </p:nvSpPr>
          <p:spPr bwMode="auto">
            <a:xfrm>
              <a:off x="2708" y="2686"/>
              <a:ext cx="425" cy="288"/>
            </a:xfrm>
            <a:prstGeom prst="rect">
              <a:avLst/>
            </a:prstGeom>
            <a:noFill/>
            <a:ln w="381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>
                  <a:effectLst>
                    <a:outerShdw blurRad="38100" dist="38100" dir="2700000" algn="tl">
                      <a:srgbClr val="DDDDDD"/>
                    </a:outerShdw>
                  </a:effectLst>
                  <a:ea typeface="楷体_GB2312" charset="0"/>
                  <a:cs typeface="楷体_GB2312" charset="0"/>
                </a:rPr>
                <a:t>R</a:t>
              </a:r>
              <a:r>
                <a:rPr lang="en-US" altLang="zh-CN" b="1" baseline="-25000">
                  <a:effectLst>
                    <a:outerShdw blurRad="38100" dist="38100" dir="2700000" algn="tl">
                      <a:srgbClr val="DDDDDD"/>
                    </a:outerShdw>
                  </a:effectLst>
                  <a:ea typeface="楷体_GB2312" charset="0"/>
                  <a:cs typeface="楷体_GB2312" charset="0"/>
                </a:rPr>
                <a:t>S</a:t>
              </a:r>
              <a:endParaRPr lang="en-US" altLang="zh-CN" b="1">
                <a:effectLst>
                  <a:outerShdw blurRad="38100" dist="38100" dir="2700000" algn="tl">
                    <a:srgbClr val="DDDDDD"/>
                  </a:outerShdw>
                </a:effectLst>
                <a:ea typeface="楷体_GB2312" charset="0"/>
                <a:cs typeface="楷体_GB2312" charset="0"/>
              </a:endParaRPr>
            </a:p>
          </p:txBody>
        </p:sp>
        <p:sp>
          <p:nvSpPr>
            <p:cNvPr id="110719" name="Oval 127"/>
            <p:cNvSpPr>
              <a:spLocks noChangeArrowheads="1"/>
            </p:cNvSpPr>
            <p:nvPr/>
          </p:nvSpPr>
          <p:spPr bwMode="auto">
            <a:xfrm>
              <a:off x="4209" y="3794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2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56374" name="Object 128"/>
            <p:cNvGraphicFramePr>
              <a:graphicFrameLocks noChangeAspect="1"/>
            </p:cNvGraphicFramePr>
            <p:nvPr/>
          </p:nvGraphicFramePr>
          <p:xfrm>
            <a:off x="3229" y="2961"/>
            <a:ext cx="181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65" name="Equation" r:id="rId17" imgW="190500" imgH="241300" progId="Equation.3">
                    <p:embed/>
                  </p:oleObj>
                </mc:Choice>
                <mc:Fallback>
                  <p:oleObj name="Equation" r:id="rId17" imgW="190500" imgH="2413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29" y="2961"/>
                          <a:ext cx="181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375" name="Object 129"/>
            <p:cNvGraphicFramePr>
              <a:graphicFrameLocks noChangeAspect="1"/>
            </p:cNvGraphicFramePr>
            <p:nvPr/>
          </p:nvGraphicFramePr>
          <p:xfrm>
            <a:off x="3104" y="2047"/>
            <a:ext cx="150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66" name="Equation" r:id="rId19" imgW="139700" imgH="241300" progId="Equation.3">
                    <p:embed/>
                  </p:oleObj>
                </mc:Choice>
                <mc:Fallback>
                  <p:oleObj name="Equation" r:id="rId19" imgW="139700" imgH="2413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04" y="2047"/>
                          <a:ext cx="150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376" name="Object 130"/>
            <p:cNvGraphicFramePr>
              <a:graphicFrameLocks noChangeAspect="1"/>
            </p:cNvGraphicFramePr>
            <p:nvPr/>
          </p:nvGraphicFramePr>
          <p:xfrm>
            <a:off x="3706" y="2034"/>
            <a:ext cx="177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67" name="Equation" r:id="rId21" imgW="177800" imgH="254000" progId="Equation.3">
                    <p:embed/>
                  </p:oleObj>
                </mc:Choice>
                <mc:Fallback>
                  <p:oleObj name="Equation" r:id="rId21" imgW="177800" imgH="254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06" y="2034"/>
                          <a:ext cx="177" cy="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377" name="Object 131"/>
            <p:cNvGraphicFramePr>
              <a:graphicFrameLocks noChangeAspect="1"/>
            </p:cNvGraphicFramePr>
            <p:nvPr/>
          </p:nvGraphicFramePr>
          <p:xfrm>
            <a:off x="4517" y="2013"/>
            <a:ext cx="223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68" name="Equation" r:id="rId23" imgW="241300" imgH="254000" progId="Equation.3">
                    <p:embed/>
                  </p:oleObj>
                </mc:Choice>
                <mc:Fallback>
                  <p:oleObj name="Equation" r:id="rId23" imgW="241300" imgH="254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7" y="2013"/>
                          <a:ext cx="223" cy="3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378" name="Object 132"/>
            <p:cNvGraphicFramePr>
              <a:graphicFrameLocks noChangeAspect="1"/>
            </p:cNvGraphicFramePr>
            <p:nvPr/>
          </p:nvGraphicFramePr>
          <p:xfrm>
            <a:off x="5411" y="2940"/>
            <a:ext cx="181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69" name="Equation" r:id="rId25" imgW="203200" imgH="254000" progId="Equation.3">
                    <p:embed/>
                  </p:oleObj>
                </mc:Choice>
                <mc:Fallback>
                  <p:oleObj name="Equation" r:id="rId25" imgW="203200" imgH="254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11" y="2940"/>
                          <a:ext cx="181" cy="2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379" name="Object 133"/>
            <p:cNvGraphicFramePr>
              <a:graphicFrameLocks noChangeAspect="1"/>
            </p:cNvGraphicFramePr>
            <p:nvPr/>
          </p:nvGraphicFramePr>
          <p:xfrm>
            <a:off x="4205" y="2391"/>
            <a:ext cx="259" cy="3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70" name="Equation" r:id="rId27" imgW="342900" imgH="254000" progId="Equation.3">
                    <p:embed/>
                  </p:oleObj>
                </mc:Choice>
                <mc:Fallback>
                  <p:oleObj name="Equation" r:id="rId27" imgW="342900" imgH="254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05" y="2391"/>
                          <a:ext cx="259" cy="3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0726" name="Line 134"/>
            <p:cNvSpPr>
              <a:spLocks noChangeShapeType="1"/>
            </p:cNvSpPr>
            <p:nvPr/>
          </p:nvSpPr>
          <p:spPr bwMode="auto">
            <a:xfrm flipV="1">
              <a:off x="3081" y="2335"/>
              <a:ext cx="278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sm" len="med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56381" name="Object 135"/>
            <p:cNvGraphicFramePr>
              <a:graphicFrameLocks noChangeAspect="1"/>
            </p:cNvGraphicFramePr>
            <p:nvPr/>
          </p:nvGraphicFramePr>
          <p:xfrm>
            <a:off x="2734" y="3205"/>
            <a:ext cx="241" cy="3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71" name="Equation" r:id="rId29" imgW="228600" imgH="254000" progId="Equation.3">
                    <p:embed/>
                  </p:oleObj>
                </mc:Choice>
                <mc:Fallback>
                  <p:oleObj name="Equation" r:id="rId29" imgW="228600" imgH="254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4" y="3205"/>
                          <a:ext cx="241" cy="3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0728" name="Line 136"/>
            <p:cNvSpPr>
              <a:spLocks noChangeShapeType="1"/>
            </p:cNvSpPr>
            <p:nvPr/>
          </p:nvSpPr>
          <p:spPr bwMode="auto">
            <a:xfrm>
              <a:off x="3975" y="3123"/>
              <a:ext cx="54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0729" name="Rectangle 137"/>
            <p:cNvSpPr>
              <a:spLocks noChangeArrowheads="1"/>
            </p:cNvSpPr>
            <p:nvPr/>
          </p:nvSpPr>
          <p:spPr bwMode="auto">
            <a:xfrm>
              <a:off x="4199" y="3354"/>
              <a:ext cx="91" cy="25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0730" name="Line 138"/>
            <p:cNvSpPr>
              <a:spLocks noChangeShapeType="1"/>
            </p:cNvSpPr>
            <p:nvPr/>
          </p:nvSpPr>
          <p:spPr bwMode="auto">
            <a:xfrm>
              <a:off x="4245" y="3112"/>
              <a:ext cx="0" cy="2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0731" name="Line 139"/>
            <p:cNvSpPr>
              <a:spLocks noChangeShapeType="1"/>
            </p:cNvSpPr>
            <p:nvPr/>
          </p:nvSpPr>
          <p:spPr bwMode="auto">
            <a:xfrm>
              <a:off x="4240" y="3604"/>
              <a:ext cx="0" cy="2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0732" name="Line 140"/>
            <p:cNvSpPr>
              <a:spLocks noChangeShapeType="1"/>
            </p:cNvSpPr>
            <p:nvPr/>
          </p:nvSpPr>
          <p:spPr bwMode="auto">
            <a:xfrm>
              <a:off x="4364" y="3344"/>
              <a:ext cx="0" cy="28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sm" len="med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56387" name="Object 14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76166026"/>
                </p:ext>
              </p:extLst>
            </p:nvPr>
          </p:nvGraphicFramePr>
          <p:xfrm>
            <a:off x="4385" y="3350"/>
            <a:ext cx="164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72" name="公式" r:id="rId31" imgW="152280" imgH="215640" progId="Equation.3">
                    <p:embed/>
                  </p:oleObj>
                </mc:Choice>
                <mc:Fallback>
                  <p:oleObj name="公式" r:id="rId31" imgW="1522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85" y="3350"/>
                          <a:ext cx="164" cy="2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0734" name="Text Box 142"/>
            <p:cNvSpPr txBox="1">
              <a:spLocks noChangeArrowheads="1"/>
            </p:cNvSpPr>
            <p:nvPr/>
          </p:nvSpPr>
          <p:spPr bwMode="auto">
            <a:xfrm>
              <a:off x="3787" y="3317"/>
              <a:ext cx="466" cy="292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 dirty="0" smtClean="0">
                  <a:effectLst>
                    <a:outerShdw blurRad="38100" dist="38100" dir="2700000" algn="tl">
                      <a:srgbClr val="DDDDDD"/>
                    </a:outerShdw>
                  </a:effectLst>
                  <a:ea typeface="楷体_GB2312" charset="0"/>
                  <a:cs typeface="楷体_GB2312" charset="0"/>
                </a:rPr>
                <a:t>R</a:t>
              </a:r>
              <a:r>
                <a:rPr lang="en-US" altLang="zh-CN" b="1" baseline="-25000" dirty="0" smtClean="0">
                  <a:effectLst>
                    <a:outerShdw blurRad="38100" dist="38100" dir="2700000" algn="tl">
                      <a:srgbClr val="DDDDDD"/>
                    </a:outerShdw>
                  </a:effectLst>
                  <a:ea typeface="楷体_GB2312" charset="0"/>
                  <a:cs typeface="楷体_GB2312" charset="0"/>
                </a:rPr>
                <a:t>E1</a:t>
              </a:r>
              <a:endParaRPr lang="en-US" altLang="zh-CN" b="1" dirty="0">
                <a:effectLst>
                  <a:outerShdw blurRad="38100" dist="38100" dir="2700000" algn="tl">
                    <a:srgbClr val="DDDDDD"/>
                  </a:outerShdw>
                </a:effectLst>
                <a:ea typeface="楷体_GB2312" charset="0"/>
                <a:cs typeface="楷体_GB2312" charset="0"/>
              </a:endParaRPr>
            </a:p>
          </p:txBody>
        </p:sp>
        <p:sp>
          <p:nvSpPr>
            <p:cNvPr id="110735" name="Line 143"/>
            <p:cNvSpPr>
              <a:spLocks noChangeShapeType="1"/>
            </p:cNvSpPr>
            <p:nvPr/>
          </p:nvSpPr>
          <p:spPr bwMode="auto">
            <a:xfrm>
              <a:off x="3608" y="2542"/>
              <a:ext cx="0" cy="28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sm" len="med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56390" name="Object 144"/>
            <p:cNvGraphicFramePr>
              <a:graphicFrameLocks noChangeAspect="1"/>
            </p:cNvGraphicFramePr>
            <p:nvPr/>
          </p:nvGraphicFramePr>
          <p:xfrm>
            <a:off x="3618" y="2496"/>
            <a:ext cx="287" cy="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73" name="公式" r:id="rId33" imgW="279400" imgH="279400" progId="Equation.3">
                    <p:embed/>
                  </p:oleObj>
                </mc:Choice>
                <mc:Fallback>
                  <p:oleObj name="公式" r:id="rId33" imgW="279400" imgH="279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18" y="2496"/>
                          <a:ext cx="287" cy="3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" name="矩形 2"/>
          <p:cNvSpPr/>
          <p:nvPr/>
        </p:nvSpPr>
        <p:spPr>
          <a:xfrm>
            <a:off x="4227947" y="2390022"/>
            <a:ext cx="2872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baseline="-25000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pitchFamily="18" charset="0"/>
                <a:ea typeface="楷体_GB2312" charset="0"/>
                <a:cs typeface="Times New Roman" panose="02020603050405020304" pitchFamily="18" charset="0"/>
              </a:rPr>
              <a:t>1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1668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0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0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0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0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0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0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1" dur="500"/>
                                        <p:tgtEl>
                                          <p:spTgt spid="110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6" dur="500"/>
                                        <p:tgtEl>
                                          <p:spTgt spid="110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608" grpId="0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381000"/>
            <a:ext cx="6629400" cy="609600"/>
          </a:xfrm>
          <a:ln>
            <a:miter lim="800000"/>
          </a:ln>
        </p:spPr>
        <p:txBody>
          <a:bodyPr vert="horz" wrap="square" lIns="91440" tIns="45720" rIns="91440" bIns="45720" numCol="1" anchor="ctr" anchorCtr="0" compatLnSpc="1">
            <a:normAutofit fontScale="90000"/>
          </a:bodyPr>
          <a:lstStyle/>
          <a:p>
            <a:pPr eaLnBrk="1" hangingPunct="1"/>
            <a:r>
              <a:rPr lang="en-US" altLang="zh-CN" sz="3600" b="1" dirty="0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楷体_GB2312" charset="0"/>
                <a:cs typeface="楷体_GB2312" charset="0"/>
              </a:rPr>
              <a:t>3</a:t>
            </a:r>
            <a:r>
              <a:rPr lang="en-US" altLang="zh-CN" sz="3600" b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楷体_GB2312" charset="0"/>
                <a:cs typeface="楷体_GB2312" charset="0"/>
              </a:rPr>
              <a:t>.5</a:t>
            </a:r>
            <a:r>
              <a:rPr lang="en-US" altLang="zh-CN" sz="3600" b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楷体_GB2312" charset="0"/>
                <a:ea typeface="楷体_GB2312" charset="0"/>
                <a:cs typeface="楷体_GB2312" charset="0"/>
              </a:rPr>
              <a:t> </a:t>
            </a:r>
            <a:r>
              <a:rPr lang="zh-CN" altLang="en-US" sz="3600" b="1" dirty="0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射极输出器</a:t>
            </a:r>
          </a:p>
        </p:txBody>
      </p:sp>
      <p:grpSp>
        <p:nvGrpSpPr>
          <p:cNvPr id="57348" name="Group 4"/>
          <p:cNvGrpSpPr/>
          <p:nvPr/>
        </p:nvGrpSpPr>
        <p:grpSpPr bwMode="auto">
          <a:xfrm>
            <a:off x="1895475" y="990600"/>
            <a:ext cx="5648325" cy="161925"/>
            <a:chOff x="1098" y="672"/>
            <a:chExt cx="3558" cy="102"/>
          </a:xfrm>
        </p:grpSpPr>
        <p:pic>
          <p:nvPicPr>
            <p:cNvPr id="57405" name="Picture 5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8" y="672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7406" name="Picture 6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4" y="672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7407" name="Picture 7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86" y="672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7408" name="Picture 8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2" y="672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7409" name="Picture 9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2" y="672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7410" name="Picture 10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4" y="672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7411" name="Picture 11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0" y="672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7412" name="Picture 12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2" y="672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7413" name="Picture 13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8" y="672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7414" name="Picture 14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8" y="672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7415" name="Picture 15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4" y="672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7416" name="Picture 16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0" y="672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7417" name="Picture 17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" y="672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7418" name="Picture 18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6" y="672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7419" name="Picture 19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6" y="672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7420" name="Picture 20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8" y="672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7421" name="Picture 21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4" y="672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7422" name="Picture 22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24" y="672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7423" name="Picture 23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26" y="672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57424" name="Group 24"/>
            <p:cNvGrpSpPr/>
            <p:nvPr/>
          </p:nvGrpSpPr>
          <p:grpSpPr bwMode="auto">
            <a:xfrm>
              <a:off x="2922" y="672"/>
              <a:ext cx="870" cy="102"/>
              <a:chOff x="2922" y="672"/>
              <a:chExt cx="870" cy="102"/>
            </a:xfrm>
          </p:grpSpPr>
          <p:pic>
            <p:nvPicPr>
              <p:cNvPr id="57435" name="Picture 25" descr="Green and Black Diamond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12" y="672"/>
                <a:ext cx="102" cy="10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7436" name="Picture 26" descr="Green and Black Diamond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14" y="672"/>
                <a:ext cx="102" cy="10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7437" name="Picture 27" descr="Green and Black Diamond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10" y="672"/>
                <a:ext cx="102" cy="10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7438" name="Picture 28" descr="Green and Black Diamond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00" y="672"/>
                <a:ext cx="102" cy="10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7439" name="Picture 29" descr="Green and Black Diamond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02" y="672"/>
                <a:ext cx="102" cy="10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7440" name="Picture 30" descr="Green and Black Diamond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88" y="672"/>
                <a:ext cx="102" cy="10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7441" name="Picture 31" descr="Green and Black Diamond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90" y="672"/>
                <a:ext cx="102" cy="10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7442" name="Picture 32" descr="Green and Black Diamond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22" y="672"/>
                <a:ext cx="102" cy="10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7443" name="Picture 33" descr="Green and Black Diamond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98" y="672"/>
                <a:ext cx="102" cy="10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7425" name="Group 34"/>
            <p:cNvGrpSpPr/>
            <p:nvPr/>
          </p:nvGrpSpPr>
          <p:grpSpPr bwMode="auto">
            <a:xfrm>
              <a:off x="3786" y="672"/>
              <a:ext cx="870" cy="102"/>
              <a:chOff x="2922" y="672"/>
              <a:chExt cx="870" cy="102"/>
            </a:xfrm>
          </p:grpSpPr>
          <p:pic>
            <p:nvPicPr>
              <p:cNvPr id="57426" name="Picture 35" descr="Green and Black Diamond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12" y="672"/>
                <a:ext cx="102" cy="10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7427" name="Picture 36" descr="Green and Black Diamond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14" y="672"/>
                <a:ext cx="102" cy="10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7428" name="Picture 37" descr="Green and Black Diamond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10" y="672"/>
                <a:ext cx="102" cy="10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7429" name="Picture 38" descr="Green and Black Diamond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00" y="672"/>
                <a:ext cx="102" cy="10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7430" name="Picture 39" descr="Green and Black Diamond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02" y="672"/>
                <a:ext cx="102" cy="10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7431" name="Picture 40" descr="Green and Black Diamond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88" y="672"/>
                <a:ext cx="102" cy="10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7432" name="Picture 41" descr="Green and Black Diamond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90" y="672"/>
                <a:ext cx="102" cy="10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7433" name="Picture 42" descr="Green and Black Diamond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22" y="672"/>
                <a:ext cx="102" cy="10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7434" name="Picture 43" descr="Green and Black Diamond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98" y="672"/>
                <a:ext cx="102" cy="10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11664" name="Text Box 48"/>
          <p:cNvSpPr txBox="1">
            <a:spLocks noChangeArrowheads="1"/>
          </p:cNvSpPr>
          <p:nvPr/>
        </p:nvSpPr>
        <p:spPr bwMode="auto">
          <a:xfrm>
            <a:off x="762000" y="4746625"/>
            <a:ext cx="7848600" cy="15017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CN" sz="2800" b="1">
                <a:effectLst>
                  <a:outerShdw blurRad="38100" dist="38100" dir="2700000" algn="tl">
                    <a:srgbClr val="DDDDDD"/>
                  </a:outerShdw>
                </a:effectLst>
              </a:rPr>
              <a:t>    </a:t>
            </a:r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</a:rPr>
              <a:t>因对交流信号而言，集电极是输入与输出回路的公共端，所以是</a:t>
            </a: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共集电极放大电路</a:t>
            </a:r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</a:rPr>
              <a:t>。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</a:rPr>
              <a:t>    因从发射极输出，所以称射极输出器。</a:t>
            </a:r>
          </a:p>
        </p:txBody>
      </p:sp>
      <p:grpSp>
        <p:nvGrpSpPr>
          <p:cNvPr id="5" name="Group 49"/>
          <p:cNvGrpSpPr/>
          <p:nvPr/>
        </p:nvGrpSpPr>
        <p:grpSpPr bwMode="auto">
          <a:xfrm>
            <a:off x="1219200" y="1230313"/>
            <a:ext cx="5429250" cy="3417887"/>
            <a:chOff x="768" y="624"/>
            <a:chExt cx="3420" cy="2153"/>
          </a:xfrm>
        </p:grpSpPr>
        <p:sp>
          <p:nvSpPr>
            <p:cNvPr id="57351" name="Text Box 50"/>
            <p:cNvSpPr txBox="1">
              <a:spLocks noChangeArrowheads="1"/>
            </p:cNvSpPr>
            <p:nvPr/>
          </p:nvSpPr>
          <p:spPr bwMode="auto">
            <a:xfrm>
              <a:off x="1728" y="969"/>
              <a:ext cx="348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>
                  <a:effectLst/>
                  <a:ea typeface="楷体_GB2312" charset="0"/>
                  <a:cs typeface="楷体_GB2312" charset="0"/>
                </a:rPr>
                <a:t>R</a:t>
              </a:r>
              <a:r>
                <a:rPr lang="en-US" altLang="zh-CN" b="1" baseline="-25000">
                  <a:effectLst/>
                  <a:ea typeface="楷体_GB2312" charset="0"/>
                  <a:cs typeface="楷体_GB2312" charset="0"/>
                </a:rPr>
                <a:t>B</a:t>
              </a:r>
              <a:endParaRPr lang="en-US" altLang="zh-CN" b="1">
                <a:effectLst/>
                <a:ea typeface="楷体_GB2312" charset="0"/>
                <a:cs typeface="楷体_GB2312" charset="0"/>
              </a:endParaRPr>
            </a:p>
          </p:txBody>
        </p:sp>
        <p:sp>
          <p:nvSpPr>
            <p:cNvPr id="111667" name="Line 51"/>
            <p:cNvSpPr>
              <a:spLocks noChangeShapeType="1"/>
            </p:cNvSpPr>
            <p:nvPr/>
          </p:nvSpPr>
          <p:spPr bwMode="auto">
            <a:xfrm>
              <a:off x="2108" y="1344"/>
              <a:ext cx="0" cy="28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1668" name="Line 52"/>
            <p:cNvSpPr>
              <a:spLocks noChangeShapeType="1"/>
            </p:cNvSpPr>
            <p:nvPr/>
          </p:nvSpPr>
          <p:spPr bwMode="auto">
            <a:xfrm flipH="1" flipV="1">
              <a:off x="2112" y="800"/>
              <a:ext cx="0" cy="3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1669" name="Rectangle 53"/>
            <p:cNvSpPr>
              <a:spLocks noChangeArrowheads="1"/>
            </p:cNvSpPr>
            <p:nvPr/>
          </p:nvSpPr>
          <p:spPr bwMode="auto">
            <a:xfrm>
              <a:off x="2064" y="1092"/>
              <a:ext cx="96" cy="25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1670" name="Line 54"/>
            <p:cNvSpPr>
              <a:spLocks noChangeShapeType="1"/>
            </p:cNvSpPr>
            <p:nvPr/>
          </p:nvSpPr>
          <p:spPr bwMode="auto">
            <a:xfrm>
              <a:off x="2524" y="1440"/>
              <a:ext cx="0" cy="31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1671" name="Line 55"/>
            <p:cNvSpPr>
              <a:spLocks noChangeShapeType="1"/>
            </p:cNvSpPr>
            <p:nvPr/>
          </p:nvSpPr>
          <p:spPr bwMode="auto">
            <a:xfrm flipV="1">
              <a:off x="2524" y="1455"/>
              <a:ext cx="141" cy="10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1672" name="Line 56"/>
            <p:cNvSpPr>
              <a:spLocks noChangeShapeType="1"/>
            </p:cNvSpPr>
            <p:nvPr/>
          </p:nvSpPr>
          <p:spPr bwMode="auto">
            <a:xfrm>
              <a:off x="2659" y="807"/>
              <a:ext cx="0" cy="6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1673" name="Line 57"/>
            <p:cNvSpPr>
              <a:spLocks noChangeShapeType="1"/>
            </p:cNvSpPr>
            <p:nvPr/>
          </p:nvSpPr>
          <p:spPr bwMode="auto">
            <a:xfrm>
              <a:off x="2645" y="1768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1674" name="Line 58"/>
            <p:cNvSpPr>
              <a:spLocks noChangeShapeType="1"/>
            </p:cNvSpPr>
            <p:nvPr/>
          </p:nvSpPr>
          <p:spPr bwMode="auto">
            <a:xfrm flipH="1">
              <a:off x="2645" y="2427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1675" name="Line 59"/>
            <p:cNvSpPr>
              <a:spLocks noChangeShapeType="1"/>
            </p:cNvSpPr>
            <p:nvPr/>
          </p:nvSpPr>
          <p:spPr bwMode="auto">
            <a:xfrm flipV="1">
              <a:off x="1296" y="2624"/>
              <a:ext cx="216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361" name="Text Box 60"/>
            <p:cNvSpPr txBox="1">
              <a:spLocks noChangeArrowheads="1"/>
            </p:cNvSpPr>
            <p:nvPr/>
          </p:nvSpPr>
          <p:spPr bwMode="auto">
            <a:xfrm>
              <a:off x="3600" y="624"/>
              <a:ext cx="588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effectLst/>
                  <a:ea typeface="楷体_GB2312" charset="0"/>
                  <a:cs typeface="楷体_GB2312" charset="0"/>
                </a:rPr>
                <a:t>+</a:t>
              </a:r>
              <a:r>
                <a:rPr lang="en-US" altLang="zh-CN" sz="2800" b="1" i="1">
                  <a:solidFill>
                    <a:srgbClr val="000099"/>
                  </a:solidFill>
                  <a:effectLst/>
                  <a:ea typeface="楷体_GB2312" charset="0"/>
                  <a:cs typeface="楷体_GB2312" charset="0"/>
                </a:rPr>
                <a:t>U</a:t>
              </a:r>
              <a:r>
                <a:rPr lang="en-US" altLang="zh-CN" b="1" baseline="-25000">
                  <a:solidFill>
                    <a:srgbClr val="000099"/>
                  </a:solidFill>
                  <a:effectLst/>
                  <a:ea typeface="楷体_GB2312" charset="0"/>
                  <a:cs typeface="楷体_GB2312" charset="0"/>
                </a:rPr>
                <a:t>CC</a:t>
              </a:r>
              <a:endParaRPr lang="en-US" altLang="zh-CN" b="1">
                <a:solidFill>
                  <a:srgbClr val="000099"/>
                </a:solidFill>
                <a:effectLst/>
                <a:ea typeface="楷体_GB2312" charset="0"/>
                <a:cs typeface="楷体_GB2312" charset="0"/>
              </a:endParaRPr>
            </a:p>
          </p:txBody>
        </p:sp>
        <p:sp>
          <p:nvSpPr>
            <p:cNvPr id="111677" name="Oval 61"/>
            <p:cNvSpPr>
              <a:spLocks noChangeArrowheads="1"/>
            </p:cNvSpPr>
            <p:nvPr/>
          </p:nvSpPr>
          <p:spPr bwMode="auto">
            <a:xfrm>
              <a:off x="3531" y="768"/>
              <a:ext cx="69" cy="6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57363" name="Group 62"/>
            <p:cNvGrpSpPr/>
            <p:nvPr/>
          </p:nvGrpSpPr>
          <p:grpSpPr bwMode="auto">
            <a:xfrm>
              <a:off x="1682" y="1533"/>
              <a:ext cx="68" cy="209"/>
              <a:chOff x="3454" y="2018"/>
              <a:chExt cx="96" cy="328"/>
            </a:xfrm>
          </p:grpSpPr>
          <p:sp>
            <p:nvSpPr>
              <p:cNvPr id="111679" name="Line 63"/>
              <p:cNvSpPr>
                <a:spLocks noChangeShapeType="1"/>
              </p:cNvSpPr>
              <p:nvPr/>
            </p:nvSpPr>
            <p:spPr bwMode="auto">
              <a:xfrm>
                <a:off x="3454" y="2018"/>
                <a:ext cx="0" cy="32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1680" name="Line 64"/>
              <p:cNvSpPr>
                <a:spLocks noChangeShapeType="1"/>
              </p:cNvSpPr>
              <p:nvPr/>
            </p:nvSpPr>
            <p:spPr bwMode="auto">
              <a:xfrm>
                <a:off x="3550" y="2018"/>
                <a:ext cx="0" cy="32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11681" name="Line 65"/>
            <p:cNvSpPr>
              <a:spLocks noChangeShapeType="1"/>
            </p:cNvSpPr>
            <p:nvPr/>
          </p:nvSpPr>
          <p:spPr bwMode="auto">
            <a:xfrm>
              <a:off x="1307" y="1631"/>
              <a:ext cx="38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57365" name="Group 66"/>
            <p:cNvGrpSpPr/>
            <p:nvPr/>
          </p:nvGrpSpPr>
          <p:grpSpPr bwMode="auto">
            <a:xfrm flipH="1">
              <a:off x="3098" y="1809"/>
              <a:ext cx="68" cy="207"/>
              <a:chOff x="3454" y="2018"/>
              <a:chExt cx="96" cy="328"/>
            </a:xfrm>
          </p:grpSpPr>
          <p:sp>
            <p:nvSpPr>
              <p:cNvPr id="111683" name="Line 67"/>
              <p:cNvSpPr>
                <a:spLocks noChangeShapeType="1"/>
              </p:cNvSpPr>
              <p:nvPr/>
            </p:nvSpPr>
            <p:spPr bwMode="auto">
              <a:xfrm>
                <a:off x="3454" y="2018"/>
                <a:ext cx="0" cy="32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1684" name="Line 68"/>
              <p:cNvSpPr>
                <a:spLocks noChangeShapeType="1"/>
              </p:cNvSpPr>
              <p:nvPr/>
            </p:nvSpPr>
            <p:spPr bwMode="auto">
              <a:xfrm>
                <a:off x="3550" y="2018"/>
                <a:ext cx="0" cy="32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11685" name="Line 69"/>
            <p:cNvSpPr>
              <a:spLocks noChangeShapeType="1"/>
            </p:cNvSpPr>
            <p:nvPr/>
          </p:nvSpPr>
          <p:spPr bwMode="auto">
            <a:xfrm>
              <a:off x="2644" y="1902"/>
              <a:ext cx="45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367" name="Text Box 70"/>
            <p:cNvSpPr txBox="1">
              <a:spLocks noChangeArrowheads="1"/>
            </p:cNvSpPr>
            <p:nvPr/>
          </p:nvSpPr>
          <p:spPr bwMode="auto">
            <a:xfrm>
              <a:off x="1485" y="1241"/>
              <a:ext cx="339" cy="327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>
                  <a:effectLst/>
                  <a:ea typeface="楷体_GB2312" charset="0"/>
                  <a:cs typeface="楷体_GB2312" charset="0"/>
                </a:rPr>
                <a:t>C</a:t>
              </a:r>
              <a:r>
                <a:rPr lang="en-US" altLang="zh-CN" sz="2800" b="1" baseline="-25000">
                  <a:effectLst/>
                  <a:ea typeface="楷体_GB2312" charset="0"/>
                  <a:cs typeface="楷体_GB2312" charset="0"/>
                </a:rPr>
                <a:t>1</a:t>
              </a:r>
              <a:endParaRPr lang="en-US" altLang="zh-CN" sz="2800" b="1">
                <a:effectLst/>
                <a:ea typeface="楷体_GB2312" charset="0"/>
                <a:cs typeface="楷体_GB2312" charset="0"/>
              </a:endParaRPr>
            </a:p>
          </p:txBody>
        </p:sp>
        <p:sp>
          <p:nvSpPr>
            <p:cNvPr id="57368" name="Text Box 71"/>
            <p:cNvSpPr txBox="1">
              <a:spLocks noChangeArrowheads="1"/>
            </p:cNvSpPr>
            <p:nvPr/>
          </p:nvSpPr>
          <p:spPr bwMode="auto">
            <a:xfrm>
              <a:off x="2973" y="1488"/>
              <a:ext cx="339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>
                  <a:effectLst/>
                  <a:ea typeface="楷体_GB2312" charset="0"/>
                  <a:cs typeface="楷体_GB2312" charset="0"/>
                </a:rPr>
                <a:t>C</a:t>
              </a:r>
              <a:r>
                <a:rPr lang="en-US" altLang="zh-CN" sz="2800" b="1" baseline="-25000">
                  <a:effectLst/>
                  <a:ea typeface="楷体_GB2312" charset="0"/>
                  <a:cs typeface="楷体_GB2312" charset="0"/>
                </a:rPr>
                <a:t>2</a:t>
              </a:r>
              <a:endParaRPr lang="en-US" altLang="zh-CN" sz="2800" b="1">
                <a:effectLst/>
                <a:ea typeface="楷体_GB2312" charset="0"/>
                <a:cs typeface="楷体_GB2312" charset="0"/>
              </a:endParaRPr>
            </a:p>
          </p:txBody>
        </p:sp>
        <p:sp>
          <p:nvSpPr>
            <p:cNvPr id="111688" name="Line 72"/>
            <p:cNvSpPr>
              <a:spLocks noChangeShapeType="1"/>
            </p:cNvSpPr>
            <p:nvPr/>
          </p:nvSpPr>
          <p:spPr bwMode="auto">
            <a:xfrm>
              <a:off x="2112" y="795"/>
              <a:ext cx="1409" cy="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1689" name="Oval 73"/>
            <p:cNvSpPr>
              <a:spLocks noChangeArrowheads="1"/>
            </p:cNvSpPr>
            <p:nvPr/>
          </p:nvSpPr>
          <p:spPr bwMode="auto">
            <a:xfrm>
              <a:off x="2630" y="2609"/>
              <a:ext cx="34" cy="3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1690" name="Rectangle 74"/>
            <p:cNvSpPr>
              <a:spLocks noChangeArrowheads="1"/>
            </p:cNvSpPr>
            <p:nvPr/>
          </p:nvSpPr>
          <p:spPr bwMode="auto">
            <a:xfrm>
              <a:off x="2601" y="2160"/>
              <a:ext cx="93" cy="25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1691" name="Line 75"/>
            <p:cNvSpPr>
              <a:spLocks noChangeShapeType="1"/>
            </p:cNvSpPr>
            <p:nvPr/>
          </p:nvSpPr>
          <p:spPr bwMode="auto">
            <a:xfrm flipH="1">
              <a:off x="3456" y="1913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1692" name="Rectangle 76"/>
            <p:cNvSpPr>
              <a:spLocks noChangeArrowheads="1"/>
            </p:cNvSpPr>
            <p:nvPr/>
          </p:nvSpPr>
          <p:spPr bwMode="auto">
            <a:xfrm>
              <a:off x="3402" y="2160"/>
              <a:ext cx="95" cy="25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1693" name="Text Box 77"/>
            <p:cNvSpPr txBox="1">
              <a:spLocks noChangeArrowheads="1"/>
            </p:cNvSpPr>
            <p:nvPr/>
          </p:nvSpPr>
          <p:spPr bwMode="auto">
            <a:xfrm>
              <a:off x="2264" y="2114"/>
              <a:ext cx="348" cy="327"/>
            </a:xfrm>
            <a:prstGeom prst="rect">
              <a:avLst/>
            </a:prstGeom>
            <a:noFill/>
            <a:ln w="381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>
                  <a:effectLst/>
                  <a:ea typeface="楷体_GB2312" charset="0"/>
                  <a:cs typeface="楷体_GB2312" charset="0"/>
                </a:rPr>
                <a:t>R</a:t>
              </a:r>
              <a:r>
                <a:rPr lang="en-US" altLang="zh-CN" b="1" baseline="-25000">
                  <a:effectLst>
                    <a:outerShdw blurRad="38100" dist="38100" dir="2700000" algn="tl">
                      <a:srgbClr val="DDDDDD"/>
                    </a:outerShdw>
                  </a:effectLst>
                  <a:ea typeface="楷体_GB2312" charset="0"/>
                  <a:cs typeface="楷体_GB2312" charset="0"/>
                </a:rPr>
                <a:t>E</a:t>
              </a:r>
              <a:endParaRPr lang="en-US" altLang="zh-CN" b="1">
                <a:effectLst>
                  <a:outerShdw blurRad="38100" dist="38100" dir="2700000" algn="tl">
                    <a:srgbClr val="DDDDDD"/>
                  </a:outerShdw>
                </a:effectLst>
                <a:ea typeface="楷体_GB2312" charset="0"/>
                <a:cs typeface="楷体_GB2312" charset="0"/>
              </a:endParaRPr>
            </a:p>
          </p:txBody>
        </p:sp>
        <p:sp>
          <p:nvSpPr>
            <p:cNvPr id="57375" name="Text Box 78"/>
            <p:cNvSpPr txBox="1">
              <a:spLocks noChangeArrowheads="1"/>
            </p:cNvSpPr>
            <p:nvPr/>
          </p:nvSpPr>
          <p:spPr bwMode="auto">
            <a:xfrm>
              <a:off x="3066" y="2105"/>
              <a:ext cx="348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>
                  <a:effectLst/>
                  <a:ea typeface="楷体_GB2312" charset="0"/>
                  <a:cs typeface="楷体_GB2312" charset="0"/>
                </a:rPr>
                <a:t>R</a:t>
              </a:r>
              <a:r>
                <a:rPr lang="en-US" altLang="zh-CN" b="1" baseline="-25000">
                  <a:effectLst/>
                  <a:ea typeface="楷体_GB2312" charset="0"/>
                  <a:cs typeface="楷体_GB2312" charset="0"/>
                </a:rPr>
                <a:t>L</a:t>
              </a:r>
              <a:endParaRPr lang="en-US" altLang="zh-CN" b="1">
                <a:effectLst/>
                <a:ea typeface="楷体_GB2312" charset="0"/>
                <a:cs typeface="楷体_GB2312" charset="0"/>
              </a:endParaRPr>
            </a:p>
          </p:txBody>
        </p:sp>
        <p:sp>
          <p:nvSpPr>
            <p:cNvPr id="111695" name="Line 79"/>
            <p:cNvSpPr>
              <a:spLocks noChangeShapeType="1"/>
            </p:cNvSpPr>
            <p:nvPr/>
          </p:nvSpPr>
          <p:spPr bwMode="auto">
            <a:xfrm>
              <a:off x="3166" y="1902"/>
              <a:ext cx="30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1696" name="Line 80"/>
            <p:cNvSpPr>
              <a:spLocks noChangeShapeType="1"/>
            </p:cNvSpPr>
            <p:nvPr/>
          </p:nvSpPr>
          <p:spPr bwMode="auto">
            <a:xfrm flipH="1">
              <a:off x="1745" y="1622"/>
              <a:ext cx="78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1697" name="Line 81"/>
            <p:cNvSpPr>
              <a:spLocks noChangeShapeType="1"/>
            </p:cNvSpPr>
            <p:nvPr/>
          </p:nvSpPr>
          <p:spPr bwMode="auto">
            <a:xfrm>
              <a:off x="2530" y="1649"/>
              <a:ext cx="130" cy="1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sm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57379" name="Group 82"/>
            <p:cNvGrpSpPr/>
            <p:nvPr/>
          </p:nvGrpSpPr>
          <p:grpSpPr bwMode="auto">
            <a:xfrm>
              <a:off x="1270" y="1752"/>
              <a:ext cx="554" cy="880"/>
              <a:chOff x="1152" y="2248"/>
              <a:chExt cx="693" cy="1100"/>
            </a:xfrm>
          </p:grpSpPr>
          <p:sp>
            <p:nvSpPr>
              <p:cNvPr id="57398" name="Text Box 83"/>
              <p:cNvSpPr txBox="1">
                <a:spLocks noChangeArrowheads="1"/>
              </p:cNvSpPr>
              <p:nvPr/>
            </p:nvSpPr>
            <p:spPr bwMode="auto">
              <a:xfrm>
                <a:off x="1152" y="2517"/>
                <a:ext cx="693" cy="40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6800" rIns="90000" bIns="46800"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800" b="1" i="1">
                    <a:solidFill>
                      <a:srgbClr val="000099"/>
                    </a:solidFill>
                    <a:effectLst/>
                    <a:ea typeface="楷体_GB2312" charset="0"/>
                    <a:cs typeface="楷体_GB2312" charset="0"/>
                  </a:rPr>
                  <a:t>u</a:t>
                </a:r>
                <a:r>
                  <a:rPr lang="en-US" altLang="zh-CN" sz="2800" b="1" baseline="-25000">
                    <a:solidFill>
                      <a:srgbClr val="000099"/>
                    </a:solidFill>
                    <a:effectLst/>
                    <a:ea typeface="楷体_GB2312" charset="0"/>
                    <a:cs typeface="楷体_GB2312" charset="0"/>
                  </a:rPr>
                  <a:t>i</a:t>
                </a:r>
                <a:endParaRPr lang="en-US" altLang="zh-CN" sz="2800" b="1">
                  <a:solidFill>
                    <a:srgbClr val="000099"/>
                  </a:solidFill>
                  <a:effectLst/>
                  <a:ea typeface="楷体_GB2312" charset="0"/>
                  <a:cs typeface="楷体_GB2312" charset="0"/>
                </a:endParaRPr>
              </a:p>
            </p:txBody>
          </p:sp>
          <p:sp>
            <p:nvSpPr>
              <p:cNvPr id="57399" name="Rectangle 84" descr="新闻纸"/>
              <p:cNvSpPr>
                <a:spLocks noChangeArrowheads="1"/>
              </p:cNvSpPr>
              <p:nvPr/>
            </p:nvSpPr>
            <p:spPr bwMode="auto">
              <a:xfrm>
                <a:off x="1303" y="2248"/>
                <a:ext cx="303" cy="4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FF3300"/>
                    </a:solidFill>
                    <a:effectLst/>
                    <a:latin typeface="Times New Roman" panose="02020603050405020304" charset="0"/>
                    <a:ea typeface="楷体_GB2312" charset="0"/>
                    <a:cs typeface="楷体_GB2312" charset="0"/>
                  </a:rPr>
                  <a:t>+</a:t>
                </a:r>
              </a:p>
            </p:txBody>
          </p:sp>
          <p:sp>
            <p:nvSpPr>
              <p:cNvPr id="57400" name="Rectangle 85" descr="新闻纸"/>
              <p:cNvSpPr>
                <a:spLocks noChangeArrowheads="1"/>
              </p:cNvSpPr>
              <p:nvPr/>
            </p:nvSpPr>
            <p:spPr bwMode="auto">
              <a:xfrm>
                <a:off x="1325" y="2939"/>
                <a:ext cx="282" cy="4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FF3300"/>
                    </a:solidFill>
                    <a:effectLst/>
                    <a:latin typeface="Times New Roman" panose="02020603050405020304" charset="0"/>
                    <a:ea typeface="楷体_GB2312" charset="0"/>
                    <a:cs typeface="楷体_GB2312" charset="0"/>
                  </a:rPr>
                  <a:t>–</a:t>
                </a:r>
              </a:p>
            </p:txBody>
          </p:sp>
        </p:grpSp>
        <p:grpSp>
          <p:nvGrpSpPr>
            <p:cNvPr id="57380" name="Group 86"/>
            <p:cNvGrpSpPr/>
            <p:nvPr/>
          </p:nvGrpSpPr>
          <p:grpSpPr bwMode="auto">
            <a:xfrm>
              <a:off x="3365" y="1824"/>
              <a:ext cx="595" cy="826"/>
              <a:chOff x="3960" y="2297"/>
              <a:chExt cx="744" cy="1032"/>
            </a:xfrm>
          </p:grpSpPr>
          <p:sp>
            <p:nvSpPr>
              <p:cNvPr id="57395" name="Text Box 87"/>
              <p:cNvSpPr txBox="1">
                <a:spLocks noChangeArrowheads="1"/>
              </p:cNvSpPr>
              <p:nvPr/>
            </p:nvSpPr>
            <p:spPr bwMode="auto">
              <a:xfrm>
                <a:off x="3960" y="2528"/>
                <a:ext cx="744" cy="4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6800" rIns="90000" bIns="46800"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800" b="1" i="1">
                    <a:solidFill>
                      <a:srgbClr val="000099"/>
                    </a:solidFill>
                    <a:effectLst/>
                    <a:ea typeface="楷体_GB2312" charset="0"/>
                    <a:cs typeface="楷体_GB2312" charset="0"/>
                  </a:rPr>
                  <a:t>u</a:t>
                </a:r>
                <a:r>
                  <a:rPr lang="en-US" altLang="zh-CN" sz="2800" b="1" baseline="-25000">
                    <a:solidFill>
                      <a:srgbClr val="000099"/>
                    </a:solidFill>
                    <a:effectLst/>
                    <a:ea typeface="楷体_GB2312" charset="0"/>
                    <a:cs typeface="楷体_GB2312" charset="0"/>
                  </a:rPr>
                  <a:t>o</a:t>
                </a:r>
                <a:endParaRPr lang="en-US" altLang="zh-CN" sz="2800" b="1">
                  <a:solidFill>
                    <a:srgbClr val="000099"/>
                  </a:solidFill>
                  <a:effectLst/>
                  <a:ea typeface="楷体_GB2312" charset="0"/>
                  <a:cs typeface="楷体_GB2312" charset="0"/>
                </a:endParaRPr>
              </a:p>
            </p:txBody>
          </p:sp>
          <p:sp>
            <p:nvSpPr>
              <p:cNvPr id="57396" name="Rectangle 88" descr="新闻纸"/>
              <p:cNvSpPr>
                <a:spLocks noChangeArrowheads="1"/>
              </p:cNvSpPr>
              <p:nvPr/>
            </p:nvSpPr>
            <p:spPr bwMode="auto">
              <a:xfrm>
                <a:off x="4155" y="2297"/>
                <a:ext cx="303" cy="40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FF3300"/>
                    </a:solidFill>
                    <a:effectLst/>
                    <a:latin typeface="Times New Roman" panose="02020603050405020304" charset="0"/>
                    <a:ea typeface="楷体_GB2312" charset="0"/>
                    <a:cs typeface="楷体_GB2312" charset="0"/>
                  </a:rPr>
                  <a:t>+</a:t>
                </a:r>
              </a:p>
            </p:txBody>
          </p:sp>
          <p:sp>
            <p:nvSpPr>
              <p:cNvPr id="57397" name="Rectangle 89" descr="新闻纸"/>
              <p:cNvSpPr>
                <a:spLocks noChangeArrowheads="1"/>
              </p:cNvSpPr>
              <p:nvPr/>
            </p:nvSpPr>
            <p:spPr bwMode="auto">
              <a:xfrm>
                <a:off x="4154" y="2920"/>
                <a:ext cx="283" cy="4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FF3300"/>
                    </a:solidFill>
                    <a:effectLst/>
                    <a:latin typeface="Times New Roman" panose="02020603050405020304" charset="0"/>
                    <a:ea typeface="楷体_GB2312" charset="0"/>
                    <a:cs typeface="楷体_GB2312" charset="0"/>
                  </a:rPr>
                  <a:t>–</a:t>
                </a:r>
              </a:p>
            </p:txBody>
          </p:sp>
        </p:grpSp>
        <p:sp>
          <p:nvSpPr>
            <p:cNvPr id="57381" name="Rectangle 90" descr="新闻纸"/>
            <p:cNvSpPr>
              <a:spLocks noChangeArrowheads="1"/>
            </p:cNvSpPr>
            <p:nvPr/>
          </p:nvSpPr>
          <p:spPr bwMode="auto">
            <a:xfrm>
              <a:off x="2887" y="1650"/>
              <a:ext cx="242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+</a:t>
              </a:r>
            </a:p>
          </p:txBody>
        </p:sp>
        <p:sp>
          <p:nvSpPr>
            <p:cNvPr id="57382" name="Rectangle 91" descr="新闻纸"/>
            <p:cNvSpPr>
              <a:spLocks noChangeArrowheads="1"/>
            </p:cNvSpPr>
            <p:nvPr/>
          </p:nvSpPr>
          <p:spPr bwMode="auto">
            <a:xfrm>
              <a:off x="1735" y="1355"/>
              <a:ext cx="242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+</a:t>
              </a:r>
            </a:p>
          </p:txBody>
        </p:sp>
        <p:grpSp>
          <p:nvGrpSpPr>
            <p:cNvPr id="57383" name="Group 92"/>
            <p:cNvGrpSpPr/>
            <p:nvPr/>
          </p:nvGrpSpPr>
          <p:grpSpPr bwMode="auto">
            <a:xfrm>
              <a:off x="2568" y="2623"/>
              <a:ext cx="154" cy="154"/>
              <a:chOff x="2880" y="3360"/>
              <a:chExt cx="192" cy="192"/>
            </a:xfrm>
          </p:grpSpPr>
          <p:sp>
            <p:nvSpPr>
              <p:cNvPr id="111709" name="Line 93"/>
              <p:cNvSpPr>
                <a:spLocks noChangeShapeType="1"/>
              </p:cNvSpPr>
              <p:nvPr/>
            </p:nvSpPr>
            <p:spPr bwMode="auto">
              <a:xfrm>
                <a:off x="2976" y="3360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1710" name="Line 94"/>
              <p:cNvSpPr>
                <a:spLocks noChangeShapeType="1"/>
              </p:cNvSpPr>
              <p:nvPr/>
            </p:nvSpPr>
            <p:spPr bwMode="auto">
              <a:xfrm>
                <a:off x="2880" y="3552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11711" name="Line 95"/>
            <p:cNvSpPr>
              <a:spLocks noChangeShapeType="1"/>
            </p:cNvSpPr>
            <p:nvPr/>
          </p:nvSpPr>
          <p:spPr bwMode="auto">
            <a:xfrm>
              <a:off x="3456" y="2405"/>
              <a:ext cx="0" cy="23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1712" name="Rectangle 96"/>
            <p:cNvSpPr>
              <a:spLocks noChangeArrowheads="1"/>
            </p:cNvSpPr>
            <p:nvPr/>
          </p:nvSpPr>
          <p:spPr bwMode="auto">
            <a:xfrm>
              <a:off x="1248" y="1799"/>
              <a:ext cx="93" cy="25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1713" name="Line 97"/>
            <p:cNvSpPr>
              <a:spLocks noChangeShapeType="1"/>
            </p:cNvSpPr>
            <p:nvPr/>
          </p:nvSpPr>
          <p:spPr bwMode="auto">
            <a:xfrm>
              <a:off x="1296" y="1625"/>
              <a:ext cx="0" cy="1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1714" name="Line 98"/>
            <p:cNvSpPr>
              <a:spLocks noChangeShapeType="1"/>
            </p:cNvSpPr>
            <p:nvPr/>
          </p:nvSpPr>
          <p:spPr bwMode="auto">
            <a:xfrm>
              <a:off x="1296" y="2057"/>
              <a:ext cx="0" cy="56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1715" name="Oval 99"/>
            <p:cNvSpPr>
              <a:spLocks noChangeArrowheads="1"/>
            </p:cNvSpPr>
            <p:nvPr/>
          </p:nvSpPr>
          <p:spPr bwMode="auto">
            <a:xfrm>
              <a:off x="1200" y="2297"/>
              <a:ext cx="192" cy="1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389" name="Text Box 100"/>
            <p:cNvSpPr txBox="1">
              <a:spLocks noChangeArrowheads="1"/>
            </p:cNvSpPr>
            <p:nvPr/>
          </p:nvSpPr>
          <p:spPr bwMode="auto">
            <a:xfrm>
              <a:off x="768" y="2175"/>
              <a:ext cx="595" cy="365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3200" b="1" i="1">
                  <a:solidFill>
                    <a:srgbClr val="000099"/>
                  </a:solidFill>
                  <a:effectLst/>
                  <a:ea typeface="楷体_GB2312" charset="0"/>
                  <a:cs typeface="楷体_GB2312" charset="0"/>
                </a:rPr>
                <a:t>e</a:t>
              </a:r>
              <a:r>
                <a:rPr lang="en-US" altLang="zh-CN" sz="2800" b="1" baseline="-25000">
                  <a:solidFill>
                    <a:srgbClr val="000099"/>
                  </a:solidFill>
                  <a:effectLst/>
                  <a:ea typeface="楷体_GB2312" charset="0"/>
                  <a:cs typeface="楷体_GB2312" charset="0"/>
                </a:rPr>
                <a:t>s</a:t>
              </a:r>
              <a:endParaRPr lang="en-US" altLang="zh-CN" sz="2800" b="1">
                <a:solidFill>
                  <a:srgbClr val="000099"/>
                </a:solidFill>
                <a:effectLst/>
                <a:ea typeface="楷体_GB2312" charset="0"/>
                <a:cs typeface="楷体_GB2312" charset="0"/>
              </a:endParaRPr>
            </a:p>
          </p:txBody>
        </p:sp>
        <p:sp>
          <p:nvSpPr>
            <p:cNvPr id="57390" name="Rectangle 101" descr="新闻纸"/>
            <p:cNvSpPr>
              <a:spLocks noChangeArrowheads="1"/>
            </p:cNvSpPr>
            <p:nvPr/>
          </p:nvSpPr>
          <p:spPr bwMode="auto">
            <a:xfrm>
              <a:off x="1054" y="2066"/>
              <a:ext cx="242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+</a:t>
              </a:r>
            </a:p>
          </p:txBody>
        </p:sp>
        <p:sp>
          <p:nvSpPr>
            <p:cNvPr id="57391" name="Rectangle 102" descr="新闻纸"/>
            <p:cNvSpPr>
              <a:spLocks noChangeArrowheads="1"/>
            </p:cNvSpPr>
            <p:nvPr/>
          </p:nvSpPr>
          <p:spPr bwMode="auto">
            <a:xfrm>
              <a:off x="1070" y="2393"/>
              <a:ext cx="226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–</a:t>
              </a:r>
            </a:p>
          </p:txBody>
        </p:sp>
        <p:sp>
          <p:nvSpPr>
            <p:cNvPr id="57392" name="Text Box 103"/>
            <p:cNvSpPr txBox="1">
              <a:spLocks noChangeArrowheads="1"/>
            </p:cNvSpPr>
            <p:nvPr/>
          </p:nvSpPr>
          <p:spPr bwMode="auto">
            <a:xfrm>
              <a:off x="919" y="1721"/>
              <a:ext cx="334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>
                  <a:effectLst/>
                  <a:ea typeface="楷体_GB2312" charset="0"/>
                  <a:cs typeface="楷体_GB2312" charset="0"/>
                </a:rPr>
                <a:t>R</a:t>
              </a:r>
              <a:r>
                <a:rPr lang="en-US" altLang="zh-CN" b="1" baseline="-25000">
                  <a:effectLst/>
                  <a:ea typeface="楷体_GB2312" charset="0"/>
                  <a:cs typeface="楷体_GB2312" charset="0"/>
                </a:rPr>
                <a:t>S</a:t>
              </a:r>
              <a:endParaRPr lang="en-US" altLang="zh-CN" b="1">
                <a:effectLst/>
                <a:ea typeface="楷体_GB2312" charset="0"/>
                <a:cs typeface="楷体_GB231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0012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16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16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64" grpId="0" build="p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42" name="Object 2"/>
          <p:cNvGraphicFramePr>
            <a:graphicFrameLocks noChangeAspect="1"/>
          </p:cNvGraphicFramePr>
          <p:nvPr/>
        </p:nvGraphicFramePr>
        <p:xfrm>
          <a:off x="2081213" y="4559300"/>
          <a:ext cx="3184525" cy="1042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6" name="Equation" r:id="rId3" imgW="1676400" imgH="508000" progId="Equation.3">
                  <p:embed/>
                </p:oleObj>
              </mc:Choice>
              <mc:Fallback>
                <p:oleObj name="Equation" r:id="rId3" imgW="1676400" imgH="508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1213" y="4559300"/>
                        <a:ext cx="3184525" cy="1042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43" name="Object 3"/>
          <p:cNvGraphicFramePr>
            <a:graphicFrameLocks noChangeAspect="1"/>
          </p:cNvGraphicFramePr>
          <p:nvPr/>
        </p:nvGraphicFramePr>
        <p:xfrm>
          <a:off x="2057400" y="5715000"/>
          <a:ext cx="2322513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7" name="Equation" r:id="rId5" imgW="1155700" imgH="228600" progId="Equation.3">
                  <p:embed/>
                </p:oleObj>
              </mc:Choice>
              <mc:Fallback>
                <p:oleObj name="Equation" r:id="rId5" imgW="11557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715000"/>
                        <a:ext cx="2322513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44" name="Text Box 4"/>
          <p:cNvSpPr txBox="1">
            <a:spLocks noChangeArrowheads="1"/>
          </p:cNvSpPr>
          <p:nvPr/>
        </p:nvSpPr>
        <p:spPr bwMode="auto">
          <a:xfrm>
            <a:off x="609600" y="4738688"/>
            <a:ext cx="1512888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求</a:t>
            </a:r>
            <a:r>
              <a:rPr lang="en-US" altLang="zh-CN" sz="2800" b="1" i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Q</a:t>
            </a: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点：</a:t>
            </a:r>
          </a:p>
        </p:txBody>
      </p:sp>
      <p:sp>
        <p:nvSpPr>
          <p:cNvPr id="112645" name="Text Box 5"/>
          <p:cNvSpPr txBox="1">
            <a:spLocks noChangeArrowheads="1"/>
          </p:cNvSpPr>
          <p:nvPr/>
        </p:nvSpPr>
        <p:spPr bwMode="auto">
          <a:xfrm>
            <a:off x="533400" y="377825"/>
            <a:ext cx="3733800" cy="525463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lIns="90000" tIns="46800" rIns="90000" bIns="46800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3</a:t>
            </a:r>
            <a:r>
              <a:rPr lang="en-US" altLang="zh-CN" sz="2800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.5.1   </a:t>
            </a:r>
            <a:r>
              <a:rPr lang="zh-CN" altLang="en-US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静态分析</a:t>
            </a:r>
          </a:p>
        </p:txBody>
      </p:sp>
      <p:graphicFrame>
        <p:nvGraphicFramePr>
          <p:cNvPr id="112646" name="Object 6"/>
          <p:cNvGraphicFramePr>
            <a:graphicFrameLocks noChangeAspect="1"/>
          </p:cNvGraphicFramePr>
          <p:nvPr/>
        </p:nvGraphicFramePr>
        <p:xfrm>
          <a:off x="4960938" y="5765800"/>
          <a:ext cx="28194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8" name="公式" r:id="rId7" imgW="1155700" imgH="228600" progId="Equation.3">
                  <p:embed/>
                </p:oleObj>
              </mc:Choice>
              <mc:Fallback>
                <p:oleObj name="公式" r:id="rId7" imgW="11557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0938" y="5765800"/>
                        <a:ext cx="28194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51" name="Text Box 11"/>
          <p:cNvSpPr txBox="1">
            <a:spLocks noChangeArrowheads="1"/>
          </p:cNvSpPr>
          <p:nvPr/>
        </p:nvSpPr>
        <p:spPr bwMode="auto">
          <a:xfrm>
            <a:off x="5638800" y="1219200"/>
            <a:ext cx="20574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直流通路</a:t>
            </a:r>
          </a:p>
        </p:txBody>
      </p:sp>
      <p:grpSp>
        <p:nvGrpSpPr>
          <p:cNvPr id="2" name="Group 67"/>
          <p:cNvGrpSpPr/>
          <p:nvPr/>
        </p:nvGrpSpPr>
        <p:grpSpPr bwMode="auto">
          <a:xfrm>
            <a:off x="5181600" y="1690688"/>
            <a:ext cx="4038600" cy="3186112"/>
            <a:chOff x="3216" y="681"/>
            <a:chExt cx="2544" cy="2007"/>
          </a:xfrm>
        </p:grpSpPr>
        <p:sp>
          <p:nvSpPr>
            <p:cNvPr id="58432" name="Text Box 68"/>
            <p:cNvSpPr txBox="1">
              <a:spLocks noChangeArrowheads="1"/>
            </p:cNvSpPr>
            <p:nvPr/>
          </p:nvSpPr>
          <p:spPr bwMode="auto">
            <a:xfrm>
              <a:off x="4818" y="681"/>
              <a:ext cx="942" cy="327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effectLst/>
                  <a:ea typeface="楷体_GB2312" charset="0"/>
                  <a:cs typeface="楷体_GB2312" charset="0"/>
                </a:rPr>
                <a:t>+</a:t>
              </a:r>
              <a:r>
                <a:rPr lang="en-US" altLang="zh-CN" sz="2800" b="1" i="1">
                  <a:solidFill>
                    <a:srgbClr val="000099"/>
                  </a:solidFill>
                  <a:effectLst/>
                  <a:ea typeface="楷体_GB2312" charset="0"/>
                  <a:cs typeface="楷体_GB2312" charset="0"/>
                </a:rPr>
                <a:t>U</a:t>
              </a:r>
              <a:r>
                <a:rPr lang="en-US" altLang="zh-CN" b="1" baseline="-25000">
                  <a:solidFill>
                    <a:srgbClr val="000099"/>
                  </a:solidFill>
                  <a:effectLst/>
                  <a:ea typeface="楷体_GB2312" charset="0"/>
                  <a:cs typeface="楷体_GB2312" charset="0"/>
                </a:rPr>
                <a:t>CC</a:t>
              </a:r>
              <a:endParaRPr lang="en-US" altLang="zh-CN" b="1" i="1">
                <a:solidFill>
                  <a:srgbClr val="000099"/>
                </a:solidFill>
                <a:effectLst/>
                <a:ea typeface="楷体_GB2312" charset="0"/>
                <a:cs typeface="楷体_GB2312" charset="0"/>
              </a:endParaRPr>
            </a:p>
          </p:txBody>
        </p:sp>
        <p:sp>
          <p:nvSpPr>
            <p:cNvPr id="58433" name="Text Box 69"/>
            <p:cNvSpPr txBox="1">
              <a:spLocks noChangeArrowheads="1"/>
            </p:cNvSpPr>
            <p:nvPr/>
          </p:nvSpPr>
          <p:spPr bwMode="auto">
            <a:xfrm>
              <a:off x="3216" y="1004"/>
              <a:ext cx="348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>
                  <a:effectLst/>
                  <a:ea typeface="楷体_GB2312" charset="0"/>
                  <a:cs typeface="楷体_GB2312" charset="0"/>
                </a:rPr>
                <a:t>R</a:t>
              </a:r>
              <a:r>
                <a:rPr lang="en-US" altLang="zh-CN" b="1" baseline="-25000">
                  <a:effectLst/>
                  <a:ea typeface="楷体_GB2312" charset="0"/>
                  <a:cs typeface="楷体_GB2312" charset="0"/>
                </a:rPr>
                <a:t>B</a:t>
              </a:r>
              <a:endParaRPr lang="en-US" altLang="zh-CN" b="1">
                <a:effectLst/>
                <a:ea typeface="楷体_GB2312" charset="0"/>
                <a:cs typeface="楷体_GB2312" charset="0"/>
              </a:endParaRPr>
            </a:p>
          </p:txBody>
        </p:sp>
        <p:sp>
          <p:nvSpPr>
            <p:cNvPr id="112710" name="Line 70"/>
            <p:cNvSpPr>
              <a:spLocks noChangeShapeType="1"/>
            </p:cNvSpPr>
            <p:nvPr/>
          </p:nvSpPr>
          <p:spPr bwMode="auto">
            <a:xfrm flipH="1" flipV="1">
              <a:off x="3641" y="842"/>
              <a:ext cx="0" cy="25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711" name="Line 71"/>
            <p:cNvSpPr>
              <a:spLocks noChangeShapeType="1"/>
            </p:cNvSpPr>
            <p:nvPr/>
          </p:nvSpPr>
          <p:spPr bwMode="auto">
            <a:xfrm>
              <a:off x="3649" y="1361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712" name="Rectangle 72"/>
            <p:cNvSpPr>
              <a:spLocks noChangeArrowheads="1"/>
            </p:cNvSpPr>
            <p:nvPr/>
          </p:nvSpPr>
          <p:spPr bwMode="auto">
            <a:xfrm>
              <a:off x="3593" y="1105"/>
              <a:ext cx="95" cy="25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713" name="Line 73"/>
            <p:cNvSpPr>
              <a:spLocks noChangeShapeType="1"/>
            </p:cNvSpPr>
            <p:nvPr/>
          </p:nvSpPr>
          <p:spPr bwMode="auto">
            <a:xfrm>
              <a:off x="4221" y="863"/>
              <a:ext cx="0" cy="6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714" name="Line 74"/>
            <p:cNvSpPr>
              <a:spLocks noChangeShapeType="1"/>
            </p:cNvSpPr>
            <p:nvPr/>
          </p:nvSpPr>
          <p:spPr bwMode="auto">
            <a:xfrm>
              <a:off x="4245" y="1865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58439" name="Group 75"/>
            <p:cNvGrpSpPr/>
            <p:nvPr/>
          </p:nvGrpSpPr>
          <p:grpSpPr bwMode="auto">
            <a:xfrm>
              <a:off x="3632" y="824"/>
              <a:ext cx="1193" cy="60"/>
              <a:chOff x="3704" y="684"/>
              <a:chExt cx="1193" cy="60"/>
            </a:xfrm>
          </p:grpSpPr>
          <p:sp>
            <p:nvSpPr>
              <p:cNvPr id="112716" name="Oval 76"/>
              <p:cNvSpPr>
                <a:spLocks noChangeArrowheads="1"/>
              </p:cNvSpPr>
              <p:nvPr/>
            </p:nvSpPr>
            <p:spPr bwMode="auto">
              <a:xfrm>
                <a:off x="4828" y="684"/>
                <a:ext cx="69" cy="6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2717" name="Line 77"/>
              <p:cNvSpPr>
                <a:spLocks noChangeShapeType="1"/>
              </p:cNvSpPr>
              <p:nvPr/>
            </p:nvSpPr>
            <p:spPr bwMode="auto">
              <a:xfrm>
                <a:off x="3704" y="711"/>
                <a:ext cx="11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12718" name="Rectangle 78"/>
            <p:cNvSpPr>
              <a:spLocks noChangeArrowheads="1"/>
            </p:cNvSpPr>
            <p:nvPr/>
          </p:nvSpPr>
          <p:spPr bwMode="auto">
            <a:xfrm>
              <a:off x="4201" y="2142"/>
              <a:ext cx="93" cy="25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719" name="Text Box 79"/>
            <p:cNvSpPr txBox="1">
              <a:spLocks noChangeArrowheads="1"/>
            </p:cNvSpPr>
            <p:nvPr/>
          </p:nvSpPr>
          <p:spPr bwMode="auto">
            <a:xfrm>
              <a:off x="3864" y="2069"/>
              <a:ext cx="348" cy="327"/>
            </a:xfrm>
            <a:prstGeom prst="rect">
              <a:avLst/>
            </a:prstGeom>
            <a:noFill/>
            <a:ln w="381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>
                  <a:effectLst/>
                  <a:ea typeface="楷体_GB2312" charset="0"/>
                  <a:cs typeface="楷体_GB2312" charset="0"/>
                </a:rPr>
                <a:t>R</a:t>
              </a:r>
              <a:r>
                <a:rPr lang="en-US" altLang="zh-CN" b="1" baseline="-25000">
                  <a:effectLst>
                    <a:outerShdw blurRad="38100" dist="38100" dir="2700000" algn="tl">
                      <a:srgbClr val="DDDDDD"/>
                    </a:outerShdw>
                  </a:effectLst>
                  <a:ea typeface="楷体_GB2312" charset="0"/>
                  <a:cs typeface="楷体_GB2312" charset="0"/>
                </a:rPr>
                <a:t>E</a:t>
              </a:r>
              <a:endParaRPr lang="en-US" altLang="zh-CN" b="1">
                <a:effectLst>
                  <a:outerShdw blurRad="38100" dist="38100" dir="2700000" algn="tl">
                    <a:srgbClr val="DDDDDD"/>
                  </a:outerShdw>
                </a:effectLst>
                <a:ea typeface="楷体_GB2312" charset="0"/>
                <a:cs typeface="楷体_GB2312" charset="0"/>
              </a:endParaRPr>
            </a:p>
          </p:txBody>
        </p:sp>
        <p:sp>
          <p:nvSpPr>
            <p:cNvPr id="112720" name="Line 80"/>
            <p:cNvSpPr>
              <a:spLocks noChangeShapeType="1"/>
            </p:cNvSpPr>
            <p:nvPr/>
          </p:nvSpPr>
          <p:spPr bwMode="auto">
            <a:xfrm flipH="1">
              <a:off x="3644" y="1640"/>
              <a:ext cx="42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721" name="Line 81"/>
            <p:cNvSpPr>
              <a:spLocks noChangeShapeType="1"/>
            </p:cNvSpPr>
            <p:nvPr/>
          </p:nvSpPr>
          <p:spPr bwMode="auto">
            <a:xfrm>
              <a:off x="4245" y="2400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722" name="Line 82"/>
            <p:cNvSpPr>
              <a:spLocks noChangeShapeType="1"/>
            </p:cNvSpPr>
            <p:nvPr/>
          </p:nvSpPr>
          <p:spPr bwMode="auto">
            <a:xfrm>
              <a:off x="4168" y="2684"/>
              <a:ext cx="15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8445" name="Rectangle 83"/>
            <p:cNvSpPr>
              <a:spLocks noChangeArrowheads="1"/>
            </p:cNvSpPr>
            <p:nvPr/>
          </p:nvSpPr>
          <p:spPr bwMode="auto">
            <a:xfrm>
              <a:off x="4231" y="1244"/>
              <a:ext cx="225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rgbClr val="FF3300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+</a:t>
              </a:r>
            </a:p>
          </p:txBody>
        </p:sp>
        <p:sp>
          <p:nvSpPr>
            <p:cNvPr id="58446" name="Rectangle 84"/>
            <p:cNvSpPr>
              <a:spLocks noChangeArrowheads="1"/>
            </p:cNvSpPr>
            <p:nvPr/>
          </p:nvSpPr>
          <p:spPr bwMode="auto">
            <a:xfrm>
              <a:off x="4244" y="1724"/>
              <a:ext cx="212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rgbClr val="FF3300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–</a:t>
              </a:r>
            </a:p>
          </p:txBody>
        </p:sp>
        <p:sp>
          <p:nvSpPr>
            <p:cNvPr id="58447" name="Rectangle 85"/>
            <p:cNvSpPr>
              <a:spLocks noChangeArrowheads="1"/>
            </p:cNvSpPr>
            <p:nvPr/>
          </p:nvSpPr>
          <p:spPr bwMode="auto">
            <a:xfrm>
              <a:off x="4216" y="1464"/>
              <a:ext cx="720" cy="327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000099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U</a:t>
              </a:r>
              <a:r>
                <a:rPr lang="en-US" altLang="zh-CN" b="1" baseline="-25000">
                  <a:solidFill>
                    <a:srgbClr val="000099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CE</a:t>
              </a:r>
              <a:endParaRPr lang="en-US" altLang="zh-CN" b="1" i="1" baseline="-25000">
                <a:solidFill>
                  <a:srgbClr val="000099"/>
                </a:solidFill>
                <a:effectLst/>
                <a:latin typeface="Times New Roman" panose="02020603050405020304" charset="0"/>
                <a:ea typeface="楷体_GB2312" charset="0"/>
                <a:cs typeface="楷体_GB2312" charset="0"/>
              </a:endParaRPr>
            </a:p>
          </p:txBody>
        </p:sp>
        <p:sp>
          <p:nvSpPr>
            <p:cNvPr id="58448" name="Rectangle 86"/>
            <p:cNvSpPr>
              <a:spLocks noChangeArrowheads="1"/>
            </p:cNvSpPr>
            <p:nvPr/>
          </p:nvSpPr>
          <p:spPr bwMode="auto">
            <a:xfrm>
              <a:off x="3789" y="1551"/>
              <a:ext cx="225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rgbClr val="FF3300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+</a:t>
              </a:r>
            </a:p>
          </p:txBody>
        </p:sp>
        <p:sp>
          <p:nvSpPr>
            <p:cNvPr id="58449" name="Rectangle 87"/>
            <p:cNvSpPr>
              <a:spLocks noChangeArrowheads="1"/>
            </p:cNvSpPr>
            <p:nvPr/>
          </p:nvSpPr>
          <p:spPr bwMode="auto">
            <a:xfrm>
              <a:off x="4004" y="1916"/>
              <a:ext cx="212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rgbClr val="FF3300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–</a:t>
              </a:r>
            </a:p>
          </p:txBody>
        </p:sp>
        <p:sp>
          <p:nvSpPr>
            <p:cNvPr id="58450" name="Rectangle 88"/>
            <p:cNvSpPr>
              <a:spLocks noChangeArrowheads="1"/>
            </p:cNvSpPr>
            <p:nvPr/>
          </p:nvSpPr>
          <p:spPr bwMode="auto">
            <a:xfrm>
              <a:off x="3784" y="1720"/>
              <a:ext cx="720" cy="327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000099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U</a:t>
              </a:r>
              <a:r>
                <a:rPr lang="en-US" altLang="zh-CN" b="1" baseline="-25000">
                  <a:solidFill>
                    <a:srgbClr val="000099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BE</a:t>
              </a:r>
              <a:endParaRPr lang="en-US" altLang="zh-CN" b="1" i="1" baseline="-25000">
                <a:solidFill>
                  <a:srgbClr val="000099"/>
                </a:solidFill>
                <a:effectLst/>
                <a:latin typeface="Times New Roman" panose="02020603050405020304" charset="0"/>
                <a:ea typeface="楷体_GB2312" charset="0"/>
                <a:cs typeface="楷体_GB2312" charset="0"/>
              </a:endParaRPr>
            </a:p>
          </p:txBody>
        </p:sp>
        <p:sp>
          <p:nvSpPr>
            <p:cNvPr id="112729" name="Line 89"/>
            <p:cNvSpPr>
              <a:spLocks noChangeShapeType="1"/>
            </p:cNvSpPr>
            <p:nvPr/>
          </p:nvSpPr>
          <p:spPr bwMode="auto">
            <a:xfrm>
              <a:off x="3740" y="1573"/>
              <a:ext cx="288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sm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730" name="Line 90"/>
            <p:cNvSpPr>
              <a:spLocks noChangeShapeType="1"/>
            </p:cNvSpPr>
            <p:nvPr/>
          </p:nvSpPr>
          <p:spPr bwMode="auto">
            <a:xfrm>
              <a:off x="4360" y="2060"/>
              <a:ext cx="0" cy="38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sm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731" name="Rectangle 91"/>
            <p:cNvSpPr>
              <a:spLocks noChangeArrowheads="1"/>
            </p:cNvSpPr>
            <p:nvPr/>
          </p:nvSpPr>
          <p:spPr bwMode="auto">
            <a:xfrm>
              <a:off x="4360" y="2012"/>
              <a:ext cx="288" cy="327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000099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I</a:t>
              </a:r>
              <a:r>
                <a:rPr lang="en-US" altLang="zh-CN" b="1" baseline="-25000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panose="02020603050405020304" charset="0"/>
                  <a:ea typeface="楷体_GB2312" charset="0"/>
                  <a:cs typeface="楷体_GB2312" charset="0"/>
                </a:rPr>
                <a:t>E</a:t>
              </a:r>
            </a:p>
          </p:txBody>
        </p:sp>
        <p:sp>
          <p:nvSpPr>
            <p:cNvPr id="58454" name="Rectangle 92"/>
            <p:cNvSpPr>
              <a:spLocks noChangeArrowheads="1"/>
            </p:cNvSpPr>
            <p:nvPr/>
          </p:nvSpPr>
          <p:spPr bwMode="auto">
            <a:xfrm>
              <a:off x="3700" y="1257"/>
              <a:ext cx="288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000099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I</a:t>
              </a:r>
              <a:r>
                <a:rPr lang="en-US" altLang="zh-CN" b="1" baseline="-25000">
                  <a:solidFill>
                    <a:srgbClr val="000099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B</a:t>
              </a:r>
            </a:p>
          </p:txBody>
        </p:sp>
        <p:sp>
          <p:nvSpPr>
            <p:cNvPr id="112733" name="Line 93"/>
            <p:cNvSpPr>
              <a:spLocks noChangeShapeType="1"/>
            </p:cNvSpPr>
            <p:nvPr/>
          </p:nvSpPr>
          <p:spPr bwMode="auto">
            <a:xfrm>
              <a:off x="4142" y="956"/>
              <a:ext cx="0" cy="2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sm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8456" name="Rectangle 94"/>
            <p:cNvSpPr>
              <a:spLocks noChangeArrowheads="1"/>
            </p:cNvSpPr>
            <p:nvPr/>
          </p:nvSpPr>
          <p:spPr bwMode="auto">
            <a:xfrm>
              <a:off x="3854" y="860"/>
              <a:ext cx="295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000099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I</a:t>
              </a:r>
              <a:r>
                <a:rPr lang="en-US" altLang="zh-CN" b="1" baseline="-25000">
                  <a:solidFill>
                    <a:srgbClr val="000099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C</a:t>
              </a:r>
            </a:p>
          </p:txBody>
        </p:sp>
        <p:sp>
          <p:nvSpPr>
            <p:cNvPr id="112735" name="Line 95"/>
            <p:cNvSpPr>
              <a:spLocks noChangeShapeType="1"/>
            </p:cNvSpPr>
            <p:nvPr/>
          </p:nvSpPr>
          <p:spPr bwMode="auto">
            <a:xfrm>
              <a:off x="4072" y="1510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736" name="Line 96"/>
            <p:cNvSpPr>
              <a:spLocks noChangeShapeType="1"/>
            </p:cNvSpPr>
            <p:nvPr/>
          </p:nvSpPr>
          <p:spPr bwMode="auto">
            <a:xfrm flipV="1">
              <a:off x="4072" y="1484"/>
              <a:ext cx="144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737" name="Line 97"/>
            <p:cNvSpPr>
              <a:spLocks noChangeShapeType="1"/>
            </p:cNvSpPr>
            <p:nvPr/>
          </p:nvSpPr>
          <p:spPr bwMode="auto">
            <a:xfrm>
              <a:off x="4072" y="1680"/>
              <a:ext cx="192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sm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58377" name="Group 98"/>
          <p:cNvGrpSpPr/>
          <p:nvPr/>
        </p:nvGrpSpPr>
        <p:grpSpPr bwMode="auto">
          <a:xfrm>
            <a:off x="228600" y="773113"/>
            <a:ext cx="5429250" cy="3417887"/>
            <a:chOff x="768" y="624"/>
            <a:chExt cx="3420" cy="2153"/>
          </a:xfrm>
        </p:grpSpPr>
        <p:sp>
          <p:nvSpPr>
            <p:cNvPr id="58378" name="Text Box 99"/>
            <p:cNvSpPr txBox="1">
              <a:spLocks noChangeArrowheads="1"/>
            </p:cNvSpPr>
            <p:nvPr/>
          </p:nvSpPr>
          <p:spPr bwMode="auto">
            <a:xfrm>
              <a:off x="1728" y="969"/>
              <a:ext cx="348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>
                  <a:effectLst/>
                  <a:ea typeface="楷体_GB2312" charset="0"/>
                  <a:cs typeface="楷体_GB2312" charset="0"/>
                </a:rPr>
                <a:t>R</a:t>
              </a:r>
              <a:r>
                <a:rPr lang="en-US" altLang="zh-CN" b="1" baseline="-25000">
                  <a:effectLst/>
                  <a:ea typeface="楷体_GB2312" charset="0"/>
                  <a:cs typeface="楷体_GB2312" charset="0"/>
                </a:rPr>
                <a:t>B</a:t>
              </a:r>
              <a:endParaRPr lang="en-US" altLang="zh-CN" b="1">
                <a:effectLst/>
                <a:ea typeface="楷体_GB2312" charset="0"/>
                <a:cs typeface="楷体_GB2312" charset="0"/>
              </a:endParaRPr>
            </a:p>
          </p:txBody>
        </p:sp>
        <p:sp>
          <p:nvSpPr>
            <p:cNvPr id="112740" name="Line 100"/>
            <p:cNvSpPr>
              <a:spLocks noChangeShapeType="1"/>
            </p:cNvSpPr>
            <p:nvPr/>
          </p:nvSpPr>
          <p:spPr bwMode="auto">
            <a:xfrm>
              <a:off x="2108" y="1344"/>
              <a:ext cx="0" cy="28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741" name="Line 101"/>
            <p:cNvSpPr>
              <a:spLocks noChangeShapeType="1"/>
            </p:cNvSpPr>
            <p:nvPr/>
          </p:nvSpPr>
          <p:spPr bwMode="auto">
            <a:xfrm flipH="1" flipV="1">
              <a:off x="2112" y="800"/>
              <a:ext cx="0" cy="3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742" name="Rectangle 102"/>
            <p:cNvSpPr>
              <a:spLocks noChangeArrowheads="1"/>
            </p:cNvSpPr>
            <p:nvPr/>
          </p:nvSpPr>
          <p:spPr bwMode="auto">
            <a:xfrm>
              <a:off x="2064" y="1092"/>
              <a:ext cx="96" cy="25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743" name="Line 103"/>
            <p:cNvSpPr>
              <a:spLocks noChangeShapeType="1"/>
            </p:cNvSpPr>
            <p:nvPr/>
          </p:nvSpPr>
          <p:spPr bwMode="auto">
            <a:xfrm>
              <a:off x="2524" y="1440"/>
              <a:ext cx="0" cy="31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744" name="Line 104"/>
            <p:cNvSpPr>
              <a:spLocks noChangeShapeType="1"/>
            </p:cNvSpPr>
            <p:nvPr/>
          </p:nvSpPr>
          <p:spPr bwMode="auto">
            <a:xfrm flipV="1">
              <a:off x="2524" y="1455"/>
              <a:ext cx="141" cy="10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745" name="Line 105"/>
            <p:cNvSpPr>
              <a:spLocks noChangeShapeType="1"/>
            </p:cNvSpPr>
            <p:nvPr/>
          </p:nvSpPr>
          <p:spPr bwMode="auto">
            <a:xfrm>
              <a:off x="2659" y="807"/>
              <a:ext cx="0" cy="6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746" name="Line 106"/>
            <p:cNvSpPr>
              <a:spLocks noChangeShapeType="1"/>
            </p:cNvSpPr>
            <p:nvPr/>
          </p:nvSpPr>
          <p:spPr bwMode="auto">
            <a:xfrm>
              <a:off x="2645" y="1768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747" name="Line 107"/>
            <p:cNvSpPr>
              <a:spLocks noChangeShapeType="1"/>
            </p:cNvSpPr>
            <p:nvPr/>
          </p:nvSpPr>
          <p:spPr bwMode="auto">
            <a:xfrm flipH="1">
              <a:off x="2645" y="2427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748" name="Line 108"/>
            <p:cNvSpPr>
              <a:spLocks noChangeShapeType="1"/>
            </p:cNvSpPr>
            <p:nvPr/>
          </p:nvSpPr>
          <p:spPr bwMode="auto">
            <a:xfrm flipV="1">
              <a:off x="1296" y="2624"/>
              <a:ext cx="216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8388" name="Text Box 109"/>
            <p:cNvSpPr txBox="1">
              <a:spLocks noChangeArrowheads="1"/>
            </p:cNvSpPr>
            <p:nvPr/>
          </p:nvSpPr>
          <p:spPr bwMode="auto">
            <a:xfrm>
              <a:off x="3600" y="624"/>
              <a:ext cx="588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effectLst/>
                  <a:ea typeface="楷体_GB2312" charset="0"/>
                  <a:cs typeface="楷体_GB2312" charset="0"/>
                </a:rPr>
                <a:t>+</a:t>
              </a:r>
              <a:r>
                <a:rPr lang="en-US" altLang="zh-CN" sz="2800" b="1" i="1">
                  <a:solidFill>
                    <a:srgbClr val="000099"/>
                  </a:solidFill>
                  <a:effectLst/>
                  <a:ea typeface="楷体_GB2312" charset="0"/>
                  <a:cs typeface="楷体_GB2312" charset="0"/>
                </a:rPr>
                <a:t>U</a:t>
              </a:r>
              <a:r>
                <a:rPr lang="en-US" altLang="zh-CN" b="1" baseline="-25000">
                  <a:solidFill>
                    <a:srgbClr val="000099"/>
                  </a:solidFill>
                  <a:effectLst/>
                  <a:ea typeface="楷体_GB2312" charset="0"/>
                  <a:cs typeface="楷体_GB2312" charset="0"/>
                </a:rPr>
                <a:t>CC</a:t>
              </a:r>
              <a:endParaRPr lang="en-US" altLang="zh-CN" b="1">
                <a:solidFill>
                  <a:srgbClr val="000099"/>
                </a:solidFill>
                <a:effectLst/>
                <a:ea typeface="楷体_GB2312" charset="0"/>
                <a:cs typeface="楷体_GB2312" charset="0"/>
              </a:endParaRPr>
            </a:p>
          </p:txBody>
        </p:sp>
        <p:sp>
          <p:nvSpPr>
            <p:cNvPr id="112750" name="Oval 110"/>
            <p:cNvSpPr>
              <a:spLocks noChangeArrowheads="1"/>
            </p:cNvSpPr>
            <p:nvPr/>
          </p:nvSpPr>
          <p:spPr bwMode="auto">
            <a:xfrm>
              <a:off x="3531" y="768"/>
              <a:ext cx="69" cy="6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58390" name="Group 111"/>
            <p:cNvGrpSpPr/>
            <p:nvPr/>
          </p:nvGrpSpPr>
          <p:grpSpPr bwMode="auto">
            <a:xfrm>
              <a:off x="1682" y="1533"/>
              <a:ext cx="68" cy="209"/>
              <a:chOff x="3454" y="2018"/>
              <a:chExt cx="96" cy="328"/>
            </a:xfrm>
          </p:grpSpPr>
          <p:sp>
            <p:nvSpPr>
              <p:cNvPr id="112752" name="Line 112"/>
              <p:cNvSpPr>
                <a:spLocks noChangeShapeType="1"/>
              </p:cNvSpPr>
              <p:nvPr/>
            </p:nvSpPr>
            <p:spPr bwMode="auto">
              <a:xfrm>
                <a:off x="3454" y="2018"/>
                <a:ext cx="0" cy="32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2753" name="Line 113"/>
              <p:cNvSpPr>
                <a:spLocks noChangeShapeType="1"/>
              </p:cNvSpPr>
              <p:nvPr/>
            </p:nvSpPr>
            <p:spPr bwMode="auto">
              <a:xfrm>
                <a:off x="3550" y="2018"/>
                <a:ext cx="0" cy="32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12754" name="Line 114"/>
            <p:cNvSpPr>
              <a:spLocks noChangeShapeType="1"/>
            </p:cNvSpPr>
            <p:nvPr/>
          </p:nvSpPr>
          <p:spPr bwMode="auto">
            <a:xfrm>
              <a:off x="1307" y="1631"/>
              <a:ext cx="38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58392" name="Group 115"/>
            <p:cNvGrpSpPr/>
            <p:nvPr/>
          </p:nvGrpSpPr>
          <p:grpSpPr bwMode="auto">
            <a:xfrm flipH="1">
              <a:off x="3098" y="1809"/>
              <a:ext cx="68" cy="207"/>
              <a:chOff x="3454" y="2018"/>
              <a:chExt cx="96" cy="328"/>
            </a:xfrm>
          </p:grpSpPr>
          <p:sp>
            <p:nvSpPr>
              <p:cNvPr id="112756" name="Line 116"/>
              <p:cNvSpPr>
                <a:spLocks noChangeShapeType="1"/>
              </p:cNvSpPr>
              <p:nvPr/>
            </p:nvSpPr>
            <p:spPr bwMode="auto">
              <a:xfrm>
                <a:off x="3454" y="2018"/>
                <a:ext cx="0" cy="32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2757" name="Line 117"/>
              <p:cNvSpPr>
                <a:spLocks noChangeShapeType="1"/>
              </p:cNvSpPr>
              <p:nvPr/>
            </p:nvSpPr>
            <p:spPr bwMode="auto">
              <a:xfrm>
                <a:off x="3550" y="2018"/>
                <a:ext cx="0" cy="32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12758" name="Line 118"/>
            <p:cNvSpPr>
              <a:spLocks noChangeShapeType="1"/>
            </p:cNvSpPr>
            <p:nvPr/>
          </p:nvSpPr>
          <p:spPr bwMode="auto">
            <a:xfrm>
              <a:off x="2644" y="1902"/>
              <a:ext cx="45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8394" name="Text Box 119"/>
            <p:cNvSpPr txBox="1">
              <a:spLocks noChangeArrowheads="1"/>
            </p:cNvSpPr>
            <p:nvPr/>
          </p:nvSpPr>
          <p:spPr bwMode="auto">
            <a:xfrm>
              <a:off x="1485" y="1241"/>
              <a:ext cx="339" cy="327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>
                  <a:effectLst/>
                  <a:ea typeface="楷体_GB2312" charset="0"/>
                  <a:cs typeface="楷体_GB2312" charset="0"/>
                </a:rPr>
                <a:t>C</a:t>
              </a:r>
              <a:r>
                <a:rPr lang="en-US" altLang="zh-CN" sz="2800" b="1" baseline="-25000">
                  <a:effectLst/>
                  <a:ea typeface="楷体_GB2312" charset="0"/>
                  <a:cs typeface="楷体_GB2312" charset="0"/>
                </a:rPr>
                <a:t>1</a:t>
              </a:r>
              <a:endParaRPr lang="en-US" altLang="zh-CN" sz="2800" b="1">
                <a:effectLst/>
                <a:ea typeface="楷体_GB2312" charset="0"/>
                <a:cs typeface="楷体_GB2312" charset="0"/>
              </a:endParaRPr>
            </a:p>
          </p:txBody>
        </p:sp>
        <p:sp>
          <p:nvSpPr>
            <p:cNvPr id="58395" name="Text Box 120"/>
            <p:cNvSpPr txBox="1">
              <a:spLocks noChangeArrowheads="1"/>
            </p:cNvSpPr>
            <p:nvPr/>
          </p:nvSpPr>
          <p:spPr bwMode="auto">
            <a:xfrm>
              <a:off x="2973" y="1488"/>
              <a:ext cx="339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>
                  <a:effectLst/>
                  <a:ea typeface="楷体_GB2312" charset="0"/>
                  <a:cs typeface="楷体_GB2312" charset="0"/>
                </a:rPr>
                <a:t>C</a:t>
              </a:r>
              <a:r>
                <a:rPr lang="en-US" altLang="zh-CN" sz="2800" b="1" baseline="-25000">
                  <a:effectLst/>
                  <a:ea typeface="楷体_GB2312" charset="0"/>
                  <a:cs typeface="楷体_GB2312" charset="0"/>
                </a:rPr>
                <a:t>2</a:t>
              </a:r>
              <a:endParaRPr lang="en-US" altLang="zh-CN" sz="2800" b="1">
                <a:effectLst/>
                <a:ea typeface="楷体_GB2312" charset="0"/>
                <a:cs typeface="楷体_GB2312" charset="0"/>
              </a:endParaRPr>
            </a:p>
          </p:txBody>
        </p:sp>
        <p:sp>
          <p:nvSpPr>
            <p:cNvPr id="112761" name="Line 121"/>
            <p:cNvSpPr>
              <a:spLocks noChangeShapeType="1"/>
            </p:cNvSpPr>
            <p:nvPr/>
          </p:nvSpPr>
          <p:spPr bwMode="auto">
            <a:xfrm>
              <a:off x="2112" y="795"/>
              <a:ext cx="1409" cy="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762" name="Oval 122"/>
            <p:cNvSpPr>
              <a:spLocks noChangeArrowheads="1"/>
            </p:cNvSpPr>
            <p:nvPr/>
          </p:nvSpPr>
          <p:spPr bwMode="auto">
            <a:xfrm>
              <a:off x="2630" y="2609"/>
              <a:ext cx="34" cy="3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763" name="Rectangle 123"/>
            <p:cNvSpPr>
              <a:spLocks noChangeArrowheads="1"/>
            </p:cNvSpPr>
            <p:nvPr/>
          </p:nvSpPr>
          <p:spPr bwMode="auto">
            <a:xfrm>
              <a:off x="2601" y="2160"/>
              <a:ext cx="93" cy="25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764" name="Line 124"/>
            <p:cNvSpPr>
              <a:spLocks noChangeShapeType="1"/>
            </p:cNvSpPr>
            <p:nvPr/>
          </p:nvSpPr>
          <p:spPr bwMode="auto">
            <a:xfrm flipH="1">
              <a:off x="3456" y="1913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765" name="Rectangle 125"/>
            <p:cNvSpPr>
              <a:spLocks noChangeArrowheads="1"/>
            </p:cNvSpPr>
            <p:nvPr/>
          </p:nvSpPr>
          <p:spPr bwMode="auto">
            <a:xfrm>
              <a:off x="3402" y="2160"/>
              <a:ext cx="95" cy="25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766" name="Text Box 126"/>
            <p:cNvSpPr txBox="1">
              <a:spLocks noChangeArrowheads="1"/>
            </p:cNvSpPr>
            <p:nvPr/>
          </p:nvSpPr>
          <p:spPr bwMode="auto">
            <a:xfrm>
              <a:off x="2264" y="2114"/>
              <a:ext cx="348" cy="327"/>
            </a:xfrm>
            <a:prstGeom prst="rect">
              <a:avLst/>
            </a:prstGeom>
            <a:noFill/>
            <a:ln w="381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>
                  <a:effectLst/>
                  <a:ea typeface="楷体_GB2312" charset="0"/>
                  <a:cs typeface="楷体_GB2312" charset="0"/>
                </a:rPr>
                <a:t>R</a:t>
              </a:r>
              <a:r>
                <a:rPr lang="en-US" altLang="zh-CN" b="1" baseline="-25000">
                  <a:effectLst>
                    <a:outerShdw blurRad="38100" dist="38100" dir="2700000" algn="tl">
                      <a:srgbClr val="DDDDDD"/>
                    </a:outerShdw>
                  </a:effectLst>
                  <a:ea typeface="楷体_GB2312" charset="0"/>
                  <a:cs typeface="楷体_GB2312" charset="0"/>
                </a:rPr>
                <a:t>E</a:t>
              </a:r>
              <a:endParaRPr lang="en-US" altLang="zh-CN" b="1">
                <a:effectLst>
                  <a:outerShdw blurRad="38100" dist="38100" dir="2700000" algn="tl">
                    <a:srgbClr val="DDDDDD"/>
                  </a:outerShdw>
                </a:effectLst>
                <a:ea typeface="楷体_GB2312" charset="0"/>
                <a:cs typeface="楷体_GB2312" charset="0"/>
              </a:endParaRPr>
            </a:p>
          </p:txBody>
        </p:sp>
        <p:sp>
          <p:nvSpPr>
            <p:cNvPr id="58402" name="Text Box 127"/>
            <p:cNvSpPr txBox="1">
              <a:spLocks noChangeArrowheads="1"/>
            </p:cNvSpPr>
            <p:nvPr/>
          </p:nvSpPr>
          <p:spPr bwMode="auto">
            <a:xfrm>
              <a:off x="3066" y="2105"/>
              <a:ext cx="348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>
                  <a:effectLst/>
                  <a:ea typeface="楷体_GB2312" charset="0"/>
                  <a:cs typeface="楷体_GB2312" charset="0"/>
                </a:rPr>
                <a:t>R</a:t>
              </a:r>
              <a:r>
                <a:rPr lang="en-US" altLang="zh-CN" b="1" baseline="-25000">
                  <a:effectLst/>
                  <a:ea typeface="楷体_GB2312" charset="0"/>
                  <a:cs typeface="楷体_GB2312" charset="0"/>
                </a:rPr>
                <a:t>L</a:t>
              </a:r>
              <a:endParaRPr lang="en-US" altLang="zh-CN" b="1">
                <a:effectLst/>
                <a:ea typeface="楷体_GB2312" charset="0"/>
                <a:cs typeface="楷体_GB2312" charset="0"/>
              </a:endParaRPr>
            </a:p>
          </p:txBody>
        </p:sp>
        <p:sp>
          <p:nvSpPr>
            <p:cNvPr id="112768" name="Line 128"/>
            <p:cNvSpPr>
              <a:spLocks noChangeShapeType="1"/>
            </p:cNvSpPr>
            <p:nvPr/>
          </p:nvSpPr>
          <p:spPr bwMode="auto">
            <a:xfrm>
              <a:off x="3166" y="1902"/>
              <a:ext cx="30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769" name="Line 129"/>
            <p:cNvSpPr>
              <a:spLocks noChangeShapeType="1"/>
            </p:cNvSpPr>
            <p:nvPr/>
          </p:nvSpPr>
          <p:spPr bwMode="auto">
            <a:xfrm flipH="1">
              <a:off x="1745" y="1622"/>
              <a:ext cx="78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770" name="Line 130"/>
            <p:cNvSpPr>
              <a:spLocks noChangeShapeType="1"/>
            </p:cNvSpPr>
            <p:nvPr/>
          </p:nvSpPr>
          <p:spPr bwMode="auto">
            <a:xfrm>
              <a:off x="2530" y="1649"/>
              <a:ext cx="130" cy="1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sm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58406" name="Group 131"/>
            <p:cNvGrpSpPr/>
            <p:nvPr/>
          </p:nvGrpSpPr>
          <p:grpSpPr bwMode="auto">
            <a:xfrm>
              <a:off x="1270" y="1752"/>
              <a:ext cx="554" cy="880"/>
              <a:chOff x="1152" y="2248"/>
              <a:chExt cx="693" cy="1100"/>
            </a:xfrm>
          </p:grpSpPr>
          <p:sp>
            <p:nvSpPr>
              <p:cNvPr id="58425" name="Text Box 132"/>
              <p:cNvSpPr txBox="1">
                <a:spLocks noChangeArrowheads="1"/>
              </p:cNvSpPr>
              <p:nvPr/>
            </p:nvSpPr>
            <p:spPr bwMode="auto">
              <a:xfrm>
                <a:off x="1152" y="2517"/>
                <a:ext cx="693" cy="40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6800" rIns="90000" bIns="46800"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800" b="1" i="1">
                    <a:solidFill>
                      <a:srgbClr val="000099"/>
                    </a:solidFill>
                    <a:effectLst/>
                    <a:ea typeface="楷体_GB2312" charset="0"/>
                    <a:cs typeface="楷体_GB2312" charset="0"/>
                  </a:rPr>
                  <a:t>u</a:t>
                </a:r>
                <a:r>
                  <a:rPr lang="en-US" altLang="zh-CN" sz="2800" b="1" baseline="-25000">
                    <a:solidFill>
                      <a:srgbClr val="000099"/>
                    </a:solidFill>
                    <a:effectLst/>
                    <a:ea typeface="楷体_GB2312" charset="0"/>
                    <a:cs typeface="楷体_GB2312" charset="0"/>
                  </a:rPr>
                  <a:t>i</a:t>
                </a:r>
                <a:endParaRPr lang="en-US" altLang="zh-CN" sz="2800" b="1">
                  <a:solidFill>
                    <a:srgbClr val="000099"/>
                  </a:solidFill>
                  <a:effectLst/>
                  <a:ea typeface="楷体_GB2312" charset="0"/>
                  <a:cs typeface="楷体_GB2312" charset="0"/>
                </a:endParaRPr>
              </a:p>
            </p:txBody>
          </p:sp>
          <p:sp>
            <p:nvSpPr>
              <p:cNvPr id="58426" name="Rectangle 133" descr="新闻纸"/>
              <p:cNvSpPr>
                <a:spLocks noChangeArrowheads="1"/>
              </p:cNvSpPr>
              <p:nvPr/>
            </p:nvSpPr>
            <p:spPr bwMode="auto">
              <a:xfrm>
                <a:off x="1303" y="2248"/>
                <a:ext cx="303" cy="4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FF3300"/>
                    </a:solidFill>
                    <a:effectLst/>
                    <a:latin typeface="Times New Roman" panose="02020603050405020304" charset="0"/>
                    <a:ea typeface="楷体_GB2312" charset="0"/>
                    <a:cs typeface="楷体_GB2312" charset="0"/>
                  </a:rPr>
                  <a:t>+</a:t>
                </a:r>
              </a:p>
            </p:txBody>
          </p:sp>
          <p:sp>
            <p:nvSpPr>
              <p:cNvPr id="58427" name="Rectangle 134" descr="新闻纸"/>
              <p:cNvSpPr>
                <a:spLocks noChangeArrowheads="1"/>
              </p:cNvSpPr>
              <p:nvPr/>
            </p:nvSpPr>
            <p:spPr bwMode="auto">
              <a:xfrm>
                <a:off x="1325" y="2939"/>
                <a:ext cx="282" cy="4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FF3300"/>
                    </a:solidFill>
                    <a:effectLst/>
                    <a:latin typeface="Times New Roman" panose="02020603050405020304" charset="0"/>
                    <a:ea typeface="楷体_GB2312" charset="0"/>
                    <a:cs typeface="楷体_GB2312" charset="0"/>
                  </a:rPr>
                  <a:t>–</a:t>
                </a:r>
              </a:p>
            </p:txBody>
          </p:sp>
        </p:grpSp>
        <p:grpSp>
          <p:nvGrpSpPr>
            <p:cNvPr id="58407" name="Group 135"/>
            <p:cNvGrpSpPr/>
            <p:nvPr/>
          </p:nvGrpSpPr>
          <p:grpSpPr bwMode="auto">
            <a:xfrm>
              <a:off x="3365" y="1824"/>
              <a:ext cx="595" cy="826"/>
              <a:chOff x="3960" y="2297"/>
              <a:chExt cx="744" cy="1032"/>
            </a:xfrm>
          </p:grpSpPr>
          <p:sp>
            <p:nvSpPr>
              <p:cNvPr id="58422" name="Text Box 136"/>
              <p:cNvSpPr txBox="1">
                <a:spLocks noChangeArrowheads="1"/>
              </p:cNvSpPr>
              <p:nvPr/>
            </p:nvSpPr>
            <p:spPr bwMode="auto">
              <a:xfrm>
                <a:off x="3960" y="2528"/>
                <a:ext cx="744" cy="4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6800" rIns="90000" bIns="46800"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800" b="1" i="1">
                    <a:solidFill>
                      <a:srgbClr val="000099"/>
                    </a:solidFill>
                    <a:effectLst/>
                    <a:ea typeface="楷体_GB2312" charset="0"/>
                    <a:cs typeface="楷体_GB2312" charset="0"/>
                  </a:rPr>
                  <a:t>u</a:t>
                </a:r>
                <a:r>
                  <a:rPr lang="en-US" altLang="zh-CN" sz="2800" b="1" baseline="-25000">
                    <a:solidFill>
                      <a:srgbClr val="000099"/>
                    </a:solidFill>
                    <a:effectLst/>
                    <a:ea typeface="楷体_GB2312" charset="0"/>
                    <a:cs typeface="楷体_GB2312" charset="0"/>
                  </a:rPr>
                  <a:t>o</a:t>
                </a:r>
                <a:endParaRPr lang="en-US" altLang="zh-CN" sz="2800" b="1">
                  <a:solidFill>
                    <a:srgbClr val="000099"/>
                  </a:solidFill>
                  <a:effectLst/>
                  <a:ea typeface="楷体_GB2312" charset="0"/>
                  <a:cs typeface="楷体_GB2312" charset="0"/>
                </a:endParaRPr>
              </a:p>
            </p:txBody>
          </p:sp>
          <p:sp>
            <p:nvSpPr>
              <p:cNvPr id="58423" name="Rectangle 137" descr="新闻纸"/>
              <p:cNvSpPr>
                <a:spLocks noChangeArrowheads="1"/>
              </p:cNvSpPr>
              <p:nvPr/>
            </p:nvSpPr>
            <p:spPr bwMode="auto">
              <a:xfrm>
                <a:off x="4155" y="2297"/>
                <a:ext cx="303" cy="40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FF3300"/>
                    </a:solidFill>
                    <a:effectLst/>
                    <a:latin typeface="Times New Roman" panose="02020603050405020304" charset="0"/>
                    <a:ea typeface="楷体_GB2312" charset="0"/>
                    <a:cs typeface="楷体_GB2312" charset="0"/>
                  </a:rPr>
                  <a:t>+</a:t>
                </a:r>
              </a:p>
            </p:txBody>
          </p:sp>
          <p:sp>
            <p:nvSpPr>
              <p:cNvPr id="58424" name="Rectangle 138" descr="新闻纸"/>
              <p:cNvSpPr>
                <a:spLocks noChangeArrowheads="1"/>
              </p:cNvSpPr>
              <p:nvPr/>
            </p:nvSpPr>
            <p:spPr bwMode="auto">
              <a:xfrm>
                <a:off x="4154" y="2920"/>
                <a:ext cx="283" cy="4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FF3300"/>
                    </a:solidFill>
                    <a:effectLst/>
                    <a:latin typeface="Times New Roman" panose="02020603050405020304" charset="0"/>
                    <a:ea typeface="楷体_GB2312" charset="0"/>
                    <a:cs typeface="楷体_GB2312" charset="0"/>
                  </a:rPr>
                  <a:t>–</a:t>
                </a:r>
              </a:p>
            </p:txBody>
          </p:sp>
        </p:grpSp>
        <p:sp>
          <p:nvSpPr>
            <p:cNvPr id="58408" name="Rectangle 139" descr="新闻纸"/>
            <p:cNvSpPr>
              <a:spLocks noChangeArrowheads="1"/>
            </p:cNvSpPr>
            <p:nvPr/>
          </p:nvSpPr>
          <p:spPr bwMode="auto">
            <a:xfrm>
              <a:off x="2887" y="1650"/>
              <a:ext cx="242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+</a:t>
              </a:r>
            </a:p>
          </p:txBody>
        </p:sp>
        <p:sp>
          <p:nvSpPr>
            <p:cNvPr id="58409" name="Rectangle 140" descr="新闻纸"/>
            <p:cNvSpPr>
              <a:spLocks noChangeArrowheads="1"/>
            </p:cNvSpPr>
            <p:nvPr/>
          </p:nvSpPr>
          <p:spPr bwMode="auto">
            <a:xfrm>
              <a:off x="1735" y="1355"/>
              <a:ext cx="242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+</a:t>
              </a:r>
            </a:p>
          </p:txBody>
        </p:sp>
        <p:grpSp>
          <p:nvGrpSpPr>
            <p:cNvPr id="58410" name="Group 141"/>
            <p:cNvGrpSpPr/>
            <p:nvPr/>
          </p:nvGrpSpPr>
          <p:grpSpPr bwMode="auto">
            <a:xfrm>
              <a:off x="2568" y="2623"/>
              <a:ext cx="154" cy="154"/>
              <a:chOff x="2880" y="3360"/>
              <a:chExt cx="192" cy="192"/>
            </a:xfrm>
          </p:grpSpPr>
          <p:sp>
            <p:nvSpPr>
              <p:cNvPr id="112782" name="Line 142"/>
              <p:cNvSpPr>
                <a:spLocks noChangeShapeType="1"/>
              </p:cNvSpPr>
              <p:nvPr/>
            </p:nvSpPr>
            <p:spPr bwMode="auto">
              <a:xfrm>
                <a:off x="2976" y="3360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2783" name="Line 143"/>
              <p:cNvSpPr>
                <a:spLocks noChangeShapeType="1"/>
              </p:cNvSpPr>
              <p:nvPr/>
            </p:nvSpPr>
            <p:spPr bwMode="auto">
              <a:xfrm>
                <a:off x="2880" y="3552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12784" name="Line 144"/>
            <p:cNvSpPr>
              <a:spLocks noChangeShapeType="1"/>
            </p:cNvSpPr>
            <p:nvPr/>
          </p:nvSpPr>
          <p:spPr bwMode="auto">
            <a:xfrm>
              <a:off x="3456" y="2405"/>
              <a:ext cx="0" cy="23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785" name="Rectangle 145"/>
            <p:cNvSpPr>
              <a:spLocks noChangeArrowheads="1"/>
            </p:cNvSpPr>
            <p:nvPr/>
          </p:nvSpPr>
          <p:spPr bwMode="auto">
            <a:xfrm>
              <a:off x="1248" y="1799"/>
              <a:ext cx="93" cy="25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786" name="Line 146"/>
            <p:cNvSpPr>
              <a:spLocks noChangeShapeType="1"/>
            </p:cNvSpPr>
            <p:nvPr/>
          </p:nvSpPr>
          <p:spPr bwMode="auto">
            <a:xfrm>
              <a:off x="1296" y="1625"/>
              <a:ext cx="0" cy="1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787" name="Line 147"/>
            <p:cNvSpPr>
              <a:spLocks noChangeShapeType="1"/>
            </p:cNvSpPr>
            <p:nvPr/>
          </p:nvSpPr>
          <p:spPr bwMode="auto">
            <a:xfrm>
              <a:off x="1296" y="2057"/>
              <a:ext cx="0" cy="56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788" name="Oval 148"/>
            <p:cNvSpPr>
              <a:spLocks noChangeArrowheads="1"/>
            </p:cNvSpPr>
            <p:nvPr/>
          </p:nvSpPr>
          <p:spPr bwMode="auto">
            <a:xfrm>
              <a:off x="1200" y="2297"/>
              <a:ext cx="192" cy="1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8416" name="Text Box 149"/>
            <p:cNvSpPr txBox="1">
              <a:spLocks noChangeArrowheads="1"/>
            </p:cNvSpPr>
            <p:nvPr/>
          </p:nvSpPr>
          <p:spPr bwMode="auto">
            <a:xfrm>
              <a:off x="768" y="2175"/>
              <a:ext cx="595" cy="365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3200" b="1" i="1">
                  <a:solidFill>
                    <a:srgbClr val="000099"/>
                  </a:solidFill>
                  <a:effectLst/>
                  <a:ea typeface="楷体_GB2312" charset="0"/>
                  <a:cs typeface="楷体_GB2312" charset="0"/>
                </a:rPr>
                <a:t>e</a:t>
              </a:r>
              <a:r>
                <a:rPr lang="en-US" altLang="zh-CN" sz="2800" b="1" baseline="-25000">
                  <a:solidFill>
                    <a:srgbClr val="000099"/>
                  </a:solidFill>
                  <a:effectLst/>
                  <a:ea typeface="楷体_GB2312" charset="0"/>
                  <a:cs typeface="楷体_GB2312" charset="0"/>
                </a:rPr>
                <a:t>s</a:t>
              </a:r>
              <a:endParaRPr lang="en-US" altLang="zh-CN" sz="2800" b="1">
                <a:solidFill>
                  <a:srgbClr val="000099"/>
                </a:solidFill>
                <a:effectLst/>
                <a:ea typeface="楷体_GB2312" charset="0"/>
                <a:cs typeface="楷体_GB2312" charset="0"/>
              </a:endParaRPr>
            </a:p>
          </p:txBody>
        </p:sp>
        <p:sp>
          <p:nvSpPr>
            <p:cNvPr id="58417" name="Rectangle 150" descr="新闻纸"/>
            <p:cNvSpPr>
              <a:spLocks noChangeArrowheads="1"/>
            </p:cNvSpPr>
            <p:nvPr/>
          </p:nvSpPr>
          <p:spPr bwMode="auto">
            <a:xfrm>
              <a:off x="1054" y="2066"/>
              <a:ext cx="242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+</a:t>
              </a:r>
            </a:p>
          </p:txBody>
        </p:sp>
        <p:sp>
          <p:nvSpPr>
            <p:cNvPr id="58418" name="Rectangle 151" descr="新闻纸"/>
            <p:cNvSpPr>
              <a:spLocks noChangeArrowheads="1"/>
            </p:cNvSpPr>
            <p:nvPr/>
          </p:nvSpPr>
          <p:spPr bwMode="auto">
            <a:xfrm>
              <a:off x="1070" y="2393"/>
              <a:ext cx="226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–</a:t>
              </a:r>
            </a:p>
          </p:txBody>
        </p:sp>
        <p:sp>
          <p:nvSpPr>
            <p:cNvPr id="58419" name="Text Box 152"/>
            <p:cNvSpPr txBox="1">
              <a:spLocks noChangeArrowheads="1"/>
            </p:cNvSpPr>
            <p:nvPr/>
          </p:nvSpPr>
          <p:spPr bwMode="auto">
            <a:xfrm>
              <a:off x="919" y="1721"/>
              <a:ext cx="334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>
                  <a:effectLst/>
                  <a:ea typeface="楷体_GB2312" charset="0"/>
                  <a:cs typeface="楷体_GB2312" charset="0"/>
                </a:rPr>
                <a:t>R</a:t>
              </a:r>
              <a:r>
                <a:rPr lang="en-US" altLang="zh-CN" b="1" baseline="-25000">
                  <a:effectLst/>
                  <a:ea typeface="楷体_GB2312" charset="0"/>
                  <a:cs typeface="楷体_GB2312" charset="0"/>
                </a:rPr>
                <a:t>S</a:t>
              </a:r>
              <a:endParaRPr lang="en-US" altLang="zh-CN" b="1">
                <a:effectLst/>
                <a:ea typeface="楷体_GB2312" charset="0"/>
                <a:cs typeface="楷体_GB231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1764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12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112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2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2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2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4" grpId="0" autoUpdateAnimBg="0"/>
      <p:bldP spid="112651" grpId="0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Text Box 2" descr="25%"/>
          <p:cNvSpPr txBox="1">
            <a:spLocks noChangeArrowheads="1"/>
          </p:cNvSpPr>
          <p:nvPr/>
        </p:nvSpPr>
        <p:spPr bwMode="auto">
          <a:xfrm>
            <a:off x="514350" y="225425"/>
            <a:ext cx="3371850" cy="525463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lIns="90000" tIns="46800" rIns="90000" bIns="46800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3</a:t>
            </a:r>
            <a:r>
              <a:rPr lang="en-US" altLang="zh-CN" sz="2800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.5.2   </a:t>
            </a:r>
            <a:r>
              <a:rPr lang="zh-CN" altLang="en-US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动态分析</a:t>
            </a:r>
            <a:endParaRPr lang="zh-CN" altLang="en-US" sz="2800" b="1" dirty="0">
              <a:solidFill>
                <a:srgbClr val="000099"/>
              </a:solidFill>
              <a:effectLst>
                <a:outerShdw blurRad="38100" dist="38100" dir="2700000" algn="tl">
                  <a:srgbClr val="DDDDDD"/>
                </a:outerShdw>
              </a:effectLst>
              <a:ea typeface="楷体_GB2312" charset="0"/>
              <a:cs typeface="楷体_GB2312" charset="0"/>
            </a:endParaRPr>
          </a:p>
        </p:txBody>
      </p:sp>
      <p:graphicFrame>
        <p:nvGraphicFramePr>
          <p:cNvPr id="113667" name="Object 3"/>
          <p:cNvGraphicFramePr>
            <a:graphicFrameLocks noChangeAspect="1"/>
          </p:cNvGraphicFramePr>
          <p:nvPr/>
        </p:nvGraphicFramePr>
        <p:xfrm>
          <a:off x="5410200" y="1093788"/>
          <a:ext cx="2214563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4" name="Equation" r:id="rId4" imgW="1104900" imgH="228600" progId="Equation.3">
                  <p:embed/>
                </p:oleObj>
              </mc:Choice>
              <mc:Fallback>
                <p:oleObj name="Equation" r:id="rId4" imgW="11049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1093788"/>
                        <a:ext cx="2214563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68" name="Object 4"/>
          <p:cNvGraphicFramePr>
            <a:graphicFrameLocks noChangeAspect="1"/>
          </p:cNvGraphicFramePr>
          <p:nvPr/>
        </p:nvGraphicFramePr>
        <p:xfrm>
          <a:off x="5478463" y="1622425"/>
          <a:ext cx="1684337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5" name="Equation" r:id="rId6" imgW="838200" imgH="254000" progId="Equation.3">
                  <p:embed/>
                </p:oleObj>
              </mc:Choice>
              <mc:Fallback>
                <p:oleObj name="Equation" r:id="rId6" imgW="8382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8463" y="1622425"/>
                        <a:ext cx="1684337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69" name="Object 5"/>
          <p:cNvGraphicFramePr>
            <a:graphicFrameLocks noChangeAspect="1"/>
          </p:cNvGraphicFramePr>
          <p:nvPr/>
        </p:nvGraphicFramePr>
        <p:xfrm>
          <a:off x="6019800" y="2209800"/>
          <a:ext cx="228600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6" name="公式" r:id="rId8" imgW="1409700" imgH="292100" progId="Equation.3">
                  <p:embed/>
                </p:oleObj>
              </mc:Choice>
              <mc:Fallback>
                <p:oleObj name="公式" r:id="rId8" imgW="1409700" imgH="292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2209800"/>
                        <a:ext cx="2286000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70" name="Object 6"/>
          <p:cNvGraphicFramePr>
            <a:graphicFrameLocks noChangeAspect="1"/>
          </p:cNvGraphicFramePr>
          <p:nvPr/>
        </p:nvGraphicFramePr>
        <p:xfrm>
          <a:off x="5486400" y="2771775"/>
          <a:ext cx="2659063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7" name="Equation" r:id="rId10" imgW="1371600" imgH="254000" progId="Equation.3">
                  <p:embed/>
                </p:oleObj>
              </mc:Choice>
              <mc:Fallback>
                <p:oleObj name="Equation" r:id="rId10" imgW="13716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2771775"/>
                        <a:ext cx="2659063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7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1275976"/>
              </p:ext>
            </p:extLst>
          </p:nvPr>
        </p:nvGraphicFramePr>
        <p:xfrm>
          <a:off x="5960930" y="3304938"/>
          <a:ext cx="2403739" cy="6259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8" name="公式" r:id="rId12" imgW="1104840" imgH="215640" progId="Equation.3">
                  <p:embed/>
                </p:oleObj>
              </mc:Choice>
              <mc:Fallback>
                <p:oleObj name="公式" r:id="rId12" imgW="11048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0930" y="3304938"/>
                        <a:ext cx="2403739" cy="6259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72" name="Object 8"/>
          <p:cNvGraphicFramePr>
            <a:graphicFrameLocks noChangeAspect="1"/>
          </p:cNvGraphicFramePr>
          <p:nvPr/>
        </p:nvGraphicFramePr>
        <p:xfrm>
          <a:off x="631825" y="4198938"/>
          <a:ext cx="3651250" cy="1058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9" name="Equation" r:id="rId14" imgW="2032000" imgH="546100" progId="Equation.3">
                  <p:embed/>
                </p:oleObj>
              </mc:Choice>
              <mc:Fallback>
                <p:oleObj name="Equation" r:id="rId14" imgW="2032000" imgH="546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825" y="4198938"/>
                        <a:ext cx="3651250" cy="1058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73" name="Object 9"/>
          <p:cNvGraphicFramePr>
            <a:graphicFrameLocks noChangeAspect="1"/>
          </p:cNvGraphicFramePr>
          <p:nvPr/>
        </p:nvGraphicFramePr>
        <p:xfrm>
          <a:off x="4343400" y="4267200"/>
          <a:ext cx="2667000" cy="105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0" name="Equation" r:id="rId16" imgW="1397000" imgH="508000" progId="Equation.3">
                  <p:embed/>
                </p:oleObj>
              </mc:Choice>
              <mc:Fallback>
                <p:oleObj name="Equation" r:id="rId16" imgW="1397000" imgH="508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4267200"/>
                        <a:ext cx="2667000" cy="1055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674" name="Text Box 10"/>
          <p:cNvSpPr txBox="1">
            <a:spLocks noChangeArrowheads="1"/>
          </p:cNvSpPr>
          <p:nvPr/>
        </p:nvSpPr>
        <p:spPr bwMode="auto">
          <a:xfrm>
            <a:off x="4411663" y="487363"/>
            <a:ext cx="3817937" cy="519112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lIns="90000" tIns="46800" rIns="90000" bIns="46800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1.</a:t>
            </a:r>
            <a:r>
              <a:rPr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 </a:t>
            </a: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电压放大倍数</a:t>
            </a:r>
          </a:p>
        </p:txBody>
      </p:sp>
      <p:sp>
        <p:nvSpPr>
          <p:cNvPr id="113675" name="Rectangle 11" descr="30%"/>
          <p:cNvSpPr>
            <a:spLocks noChangeArrowheads="1"/>
          </p:cNvSpPr>
          <p:nvPr/>
        </p:nvSpPr>
        <p:spPr bwMode="auto">
          <a:xfrm>
            <a:off x="609600" y="5334000"/>
            <a:ext cx="7848600" cy="1060450"/>
          </a:xfrm>
          <a:prstGeom prst="rect">
            <a:avLst/>
          </a:prstGeom>
          <a:pattFill prst="pct30">
            <a:fgClr>
              <a:srgbClr val="FFCCCC"/>
            </a:fgClr>
            <a:bgClr>
              <a:srgbClr val="FFFFFF"/>
            </a:bgClr>
          </a:pattFill>
          <a:ln w="28575">
            <a:solidFill>
              <a:srgbClr val="006600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800" b="1">
                <a:solidFill>
                  <a:srgbClr val="3399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  </a:t>
            </a:r>
            <a:r>
              <a:rPr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电压放大倍数</a:t>
            </a:r>
            <a:r>
              <a:rPr lang="en-US" altLang="zh-CN" sz="2800" b="1" i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A</a:t>
            </a:r>
            <a:r>
              <a:rPr lang="en-US" altLang="zh-CN" sz="2800" b="1" i="1" baseline="-2500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u</a:t>
            </a:r>
            <a:r>
              <a:rPr lang="en-US" altLang="zh-CN" sz="28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sym typeface="Symbol" panose="05050102010706020507" charset="0"/>
              </a:rPr>
              <a:t></a:t>
            </a:r>
            <a:r>
              <a:rPr lang="en-US" altLang="zh-CN" sz="28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1</a:t>
            </a:r>
            <a:r>
              <a:rPr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且输入输出同相，输出电压跟随输入电压，</a:t>
            </a:r>
            <a:r>
              <a:rPr lang="zh-CN" alt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故称电压跟随器。</a:t>
            </a:r>
          </a:p>
        </p:txBody>
      </p:sp>
      <p:sp>
        <p:nvSpPr>
          <p:cNvPr id="113798" name="Rectangle 134"/>
          <p:cNvSpPr>
            <a:spLocks noChangeArrowheads="1"/>
          </p:cNvSpPr>
          <p:nvPr/>
        </p:nvSpPr>
        <p:spPr bwMode="auto">
          <a:xfrm>
            <a:off x="1797125" y="3805050"/>
            <a:ext cx="1677913" cy="369332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微变等效电路</a:t>
            </a:r>
          </a:p>
        </p:txBody>
      </p:sp>
      <p:grpSp>
        <p:nvGrpSpPr>
          <p:cNvPr id="2" name="Group 194"/>
          <p:cNvGrpSpPr/>
          <p:nvPr/>
        </p:nvGrpSpPr>
        <p:grpSpPr bwMode="auto">
          <a:xfrm>
            <a:off x="304800" y="714375"/>
            <a:ext cx="4219575" cy="3095625"/>
            <a:chOff x="192" y="450"/>
            <a:chExt cx="2658" cy="1950"/>
          </a:xfrm>
        </p:grpSpPr>
        <p:sp>
          <p:nvSpPr>
            <p:cNvPr id="113800" name="Line 136"/>
            <p:cNvSpPr>
              <a:spLocks noChangeShapeType="1"/>
            </p:cNvSpPr>
            <p:nvPr/>
          </p:nvSpPr>
          <p:spPr bwMode="auto">
            <a:xfrm flipV="1">
              <a:off x="567" y="2285"/>
              <a:ext cx="22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3801" name="Line 137"/>
            <p:cNvSpPr>
              <a:spLocks noChangeShapeType="1"/>
            </p:cNvSpPr>
            <p:nvPr/>
          </p:nvSpPr>
          <p:spPr bwMode="auto">
            <a:xfrm flipH="1" flipV="1">
              <a:off x="1997" y="825"/>
              <a:ext cx="0" cy="20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3802" name="Line 138"/>
            <p:cNvSpPr>
              <a:spLocks noChangeShapeType="1"/>
            </p:cNvSpPr>
            <p:nvPr/>
          </p:nvSpPr>
          <p:spPr bwMode="auto">
            <a:xfrm flipV="1">
              <a:off x="567" y="830"/>
              <a:ext cx="8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59409" name="Group 139"/>
            <p:cNvGrpSpPr/>
            <p:nvPr/>
          </p:nvGrpSpPr>
          <p:grpSpPr bwMode="auto">
            <a:xfrm>
              <a:off x="1883" y="997"/>
              <a:ext cx="206" cy="290"/>
              <a:chOff x="4164" y="1968"/>
              <a:chExt cx="264" cy="420"/>
            </a:xfrm>
          </p:grpSpPr>
          <p:sp>
            <p:nvSpPr>
              <p:cNvPr id="113804" name="AutoShape 140"/>
              <p:cNvSpPr>
                <a:spLocks noChangeArrowheads="1"/>
              </p:cNvSpPr>
              <p:nvPr/>
            </p:nvSpPr>
            <p:spPr bwMode="auto">
              <a:xfrm>
                <a:off x="4164" y="1968"/>
                <a:ext cx="264" cy="420"/>
              </a:xfrm>
              <a:prstGeom prst="diamond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3805" name="Line 141"/>
              <p:cNvSpPr>
                <a:spLocks noChangeShapeType="1"/>
              </p:cNvSpPr>
              <p:nvPr/>
            </p:nvSpPr>
            <p:spPr bwMode="auto">
              <a:xfrm>
                <a:off x="4176" y="2184"/>
                <a:ext cx="25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13806" name="Rectangle 142"/>
            <p:cNvSpPr>
              <a:spLocks noChangeArrowheads="1"/>
            </p:cNvSpPr>
            <p:nvPr/>
          </p:nvSpPr>
          <p:spPr bwMode="auto">
            <a:xfrm>
              <a:off x="1406" y="1041"/>
              <a:ext cx="91" cy="25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3807" name="Line 143"/>
            <p:cNvSpPr>
              <a:spLocks noChangeShapeType="1"/>
            </p:cNvSpPr>
            <p:nvPr/>
          </p:nvSpPr>
          <p:spPr bwMode="auto">
            <a:xfrm>
              <a:off x="1989" y="813"/>
              <a:ext cx="86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9412" name="Text Box 144"/>
            <p:cNvSpPr txBox="1">
              <a:spLocks noChangeArrowheads="1"/>
            </p:cNvSpPr>
            <p:nvPr/>
          </p:nvSpPr>
          <p:spPr bwMode="auto">
            <a:xfrm>
              <a:off x="1056" y="950"/>
              <a:ext cx="439" cy="327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>
                  <a:effectLst/>
                  <a:ea typeface="楷体_GB2312" charset="0"/>
                  <a:cs typeface="楷体_GB2312" charset="0"/>
                </a:rPr>
                <a:t>r</a:t>
              </a:r>
              <a:r>
                <a:rPr lang="en-US" altLang="zh-CN" b="1" baseline="-25000">
                  <a:effectLst/>
                  <a:ea typeface="楷体_GB2312" charset="0"/>
                  <a:cs typeface="楷体_GB2312" charset="0"/>
                </a:rPr>
                <a:t>be</a:t>
              </a:r>
              <a:endParaRPr lang="en-US" altLang="zh-CN" b="1">
                <a:effectLst/>
                <a:ea typeface="楷体_GB2312" charset="0"/>
                <a:cs typeface="楷体_GB2312" charset="0"/>
              </a:endParaRPr>
            </a:p>
          </p:txBody>
        </p:sp>
        <p:sp>
          <p:nvSpPr>
            <p:cNvPr id="113809" name="Line 145"/>
            <p:cNvSpPr>
              <a:spLocks noChangeShapeType="1"/>
            </p:cNvSpPr>
            <p:nvPr/>
          </p:nvSpPr>
          <p:spPr bwMode="auto">
            <a:xfrm>
              <a:off x="1843" y="1019"/>
              <a:ext cx="0" cy="28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sm" len="med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9414" name="Text Box 146"/>
            <p:cNvSpPr txBox="1">
              <a:spLocks noChangeArrowheads="1"/>
            </p:cNvSpPr>
            <p:nvPr/>
          </p:nvSpPr>
          <p:spPr bwMode="auto">
            <a:xfrm>
              <a:off x="1020" y="1420"/>
              <a:ext cx="466" cy="288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>
                  <a:effectLst/>
                  <a:ea typeface="楷体_GB2312" charset="0"/>
                  <a:cs typeface="楷体_GB2312" charset="0"/>
                </a:rPr>
                <a:t>R</a:t>
              </a:r>
              <a:r>
                <a:rPr lang="en-US" altLang="zh-CN" b="1" baseline="-25000">
                  <a:effectLst/>
                  <a:ea typeface="楷体_GB2312" charset="0"/>
                  <a:cs typeface="楷体_GB2312" charset="0"/>
                </a:rPr>
                <a:t>B</a:t>
              </a:r>
              <a:endParaRPr lang="en-US" altLang="zh-CN" b="1">
                <a:effectLst/>
                <a:ea typeface="楷体_GB2312" charset="0"/>
                <a:cs typeface="楷体_GB2312" charset="0"/>
              </a:endParaRPr>
            </a:p>
          </p:txBody>
        </p:sp>
        <p:sp>
          <p:nvSpPr>
            <p:cNvPr id="113811" name="Line 147"/>
            <p:cNvSpPr>
              <a:spLocks noChangeShapeType="1"/>
            </p:cNvSpPr>
            <p:nvPr/>
          </p:nvSpPr>
          <p:spPr bwMode="auto">
            <a:xfrm flipV="1">
              <a:off x="2837" y="821"/>
              <a:ext cx="1" cy="147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9416" name="Text Box 148"/>
            <p:cNvSpPr txBox="1">
              <a:spLocks noChangeArrowheads="1"/>
            </p:cNvSpPr>
            <p:nvPr/>
          </p:nvSpPr>
          <p:spPr bwMode="auto">
            <a:xfrm>
              <a:off x="1762" y="1845"/>
              <a:ext cx="508" cy="288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>
                  <a:effectLst/>
                  <a:ea typeface="楷体_GB2312" charset="0"/>
                  <a:cs typeface="楷体_GB2312" charset="0"/>
                </a:rPr>
                <a:t>R</a:t>
              </a:r>
              <a:r>
                <a:rPr lang="en-US" altLang="zh-CN" b="1" baseline="-25000">
                  <a:effectLst/>
                  <a:ea typeface="楷体_GB2312" charset="0"/>
                  <a:cs typeface="楷体_GB2312" charset="0"/>
                </a:rPr>
                <a:t>L</a:t>
              </a:r>
              <a:endParaRPr lang="en-US" altLang="zh-CN" b="1">
                <a:effectLst/>
                <a:ea typeface="楷体_GB2312" charset="0"/>
                <a:cs typeface="楷体_GB2312" charset="0"/>
              </a:endParaRPr>
            </a:p>
          </p:txBody>
        </p:sp>
        <p:sp>
          <p:nvSpPr>
            <p:cNvPr id="59417" name="Text Box 149"/>
            <p:cNvSpPr txBox="1">
              <a:spLocks noChangeArrowheads="1"/>
            </p:cNvSpPr>
            <p:nvPr/>
          </p:nvSpPr>
          <p:spPr bwMode="auto">
            <a:xfrm>
              <a:off x="1614" y="1195"/>
              <a:ext cx="224" cy="288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2E1FE9"/>
                  </a:solidFill>
                  <a:effectLst/>
                  <a:ea typeface="楷体_GB2312" charset="0"/>
                  <a:cs typeface="楷体_GB2312" charset="0"/>
                </a:rPr>
                <a:t>E</a:t>
              </a:r>
            </a:p>
          </p:txBody>
        </p:sp>
        <p:sp>
          <p:nvSpPr>
            <p:cNvPr id="59418" name="Text Box 150"/>
            <p:cNvSpPr txBox="1">
              <a:spLocks noChangeArrowheads="1"/>
            </p:cNvSpPr>
            <p:nvPr/>
          </p:nvSpPr>
          <p:spPr bwMode="auto">
            <a:xfrm>
              <a:off x="951" y="591"/>
              <a:ext cx="224" cy="288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2E1FE9"/>
                  </a:solidFill>
                  <a:effectLst/>
                  <a:ea typeface="楷体_GB2312" charset="0"/>
                  <a:cs typeface="楷体_GB2312" charset="0"/>
                </a:rPr>
                <a:t>B</a:t>
              </a:r>
            </a:p>
          </p:txBody>
        </p:sp>
        <p:sp>
          <p:nvSpPr>
            <p:cNvPr id="59419" name="Text Box 151"/>
            <p:cNvSpPr txBox="1">
              <a:spLocks noChangeArrowheads="1"/>
            </p:cNvSpPr>
            <p:nvPr/>
          </p:nvSpPr>
          <p:spPr bwMode="auto">
            <a:xfrm>
              <a:off x="2189" y="567"/>
              <a:ext cx="223" cy="288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2E1FE9"/>
                  </a:solidFill>
                  <a:effectLst/>
                  <a:ea typeface="楷体_GB2312" charset="0"/>
                  <a:cs typeface="楷体_GB2312" charset="0"/>
                </a:rPr>
                <a:t>C</a:t>
              </a:r>
            </a:p>
          </p:txBody>
        </p:sp>
        <p:sp>
          <p:nvSpPr>
            <p:cNvPr id="113816" name="Line 152"/>
            <p:cNvSpPr>
              <a:spLocks noChangeShapeType="1"/>
            </p:cNvSpPr>
            <p:nvPr/>
          </p:nvSpPr>
          <p:spPr bwMode="auto">
            <a:xfrm flipV="1">
              <a:off x="1050" y="833"/>
              <a:ext cx="0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9421" name="Text Box 153" descr="新闻纸"/>
            <p:cNvSpPr txBox="1">
              <a:spLocks noChangeArrowheads="1"/>
            </p:cNvSpPr>
            <p:nvPr/>
          </p:nvSpPr>
          <p:spPr bwMode="auto">
            <a:xfrm>
              <a:off x="685" y="808"/>
              <a:ext cx="299" cy="288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  <a:effectLst/>
                  <a:latin typeface="宋体" panose="02010600030101010101" pitchFamily="2" charset="-122"/>
                </a:rPr>
                <a:t>+</a:t>
              </a:r>
            </a:p>
          </p:txBody>
        </p:sp>
        <p:sp>
          <p:nvSpPr>
            <p:cNvPr id="59422" name="Text Box 154" descr="新闻纸"/>
            <p:cNvSpPr txBox="1">
              <a:spLocks noChangeArrowheads="1"/>
            </p:cNvSpPr>
            <p:nvPr/>
          </p:nvSpPr>
          <p:spPr bwMode="auto">
            <a:xfrm>
              <a:off x="687" y="2038"/>
              <a:ext cx="299" cy="288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  <a:effectLst/>
                  <a:latin typeface="宋体" panose="02010600030101010101" pitchFamily="2" charset="-122"/>
                </a:rPr>
                <a:t>-</a:t>
              </a:r>
            </a:p>
          </p:txBody>
        </p:sp>
        <p:sp>
          <p:nvSpPr>
            <p:cNvPr id="113819" name="Rectangle 155"/>
            <p:cNvSpPr>
              <a:spLocks noChangeArrowheads="1"/>
            </p:cNvSpPr>
            <p:nvPr/>
          </p:nvSpPr>
          <p:spPr bwMode="auto">
            <a:xfrm>
              <a:off x="1014" y="1445"/>
              <a:ext cx="91" cy="25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9424" name="Rectangle 156" descr="新闻纸"/>
            <p:cNvSpPr>
              <a:spLocks noChangeArrowheads="1"/>
            </p:cNvSpPr>
            <p:nvPr/>
          </p:nvSpPr>
          <p:spPr bwMode="auto">
            <a:xfrm>
              <a:off x="2244" y="1599"/>
              <a:ext cx="212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  <a:effectLst/>
                  <a:latin typeface="宋体" panose="02010600030101010101" pitchFamily="2" charset="-122"/>
                </a:rPr>
                <a:t>+</a:t>
              </a:r>
            </a:p>
          </p:txBody>
        </p:sp>
        <p:sp>
          <p:nvSpPr>
            <p:cNvPr id="59425" name="Rectangle 157" descr="新闻纸"/>
            <p:cNvSpPr>
              <a:spLocks noChangeArrowheads="1"/>
            </p:cNvSpPr>
            <p:nvPr/>
          </p:nvSpPr>
          <p:spPr bwMode="auto">
            <a:xfrm>
              <a:off x="2245" y="2073"/>
              <a:ext cx="212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  <a:effectLst/>
                  <a:latin typeface="宋体" panose="02010600030101010101" pitchFamily="2" charset="-122"/>
                </a:rPr>
                <a:t>-</a:t>
              </a:r>
            </a:p>
          </p:txBody>
        </p:sp>
        <p:grpSp>
          <p:nvGrpSpPr>
            <p:cNvPr id="59426" name="Group 158"/>
            <p:cNvGrpSpPr/>
            <p:nvPr/>
          </p:nvGrpSpPr>
          <p:grpSpPr bwMode="auto">
            <a:xfrm>
              <a:off x="1639" y="2281"/>
              <a:ext cx="160" cy="119"/>
              <a:chOff x="4403" y="3875"/>
              <a:chExt cx="160" cy="119"/>
            </a:xfrm>
          </p:grpSpPr>
          <p:sp>
            <p:nvSpPr>
              <p:cNvPr id="113823" name="Line 159"/>
              <p:cNvSpPr>
                <a:spLocks noChangeShapeType="1"/>
              </p:cNvSpPr>
              <p:nvPr/>
            </p:nvSpPr>
            <p:spPr bwMode="auto">
              <a:xfrm>
                <a:off x="4489" y="3875"/>
                <a:ext cx="0" cy="11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3824" name="Line 160"/>
              <p:cNvSpPr>
                <a:spLocks noChangeShapeType="1"/>
              </p:cNvSpPr>
              <p:nvPr/>
            </p:nvSpPr>
            <p:spPr bwMode="auto">
              <a:xfrm>
                <a:off x="4403" y="3994"/>
                <a:ext cx="1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13825" name="Line 161"/>
            <p:cNvSpPr>
              <a:spLocks noChangeShapeType="1"/>
            </p:cNvSpPr>
            <p:nvPr/>
          </p:nvSpPr>
          <p:spPr bwMode="auto">
            <a:xfrm flipV="1">
              <a:off x="1449" y="1297"/>
              <a:ext cx="0" cy="1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3826" name="Line 162"/>
            <p:cNvSpPr>
              <a:spLocks noChangeShapeType="1"/>
            </p:cNvSpPr>
            <p:nvPr/>
          </p:nvSpPr>
          <p:spPr bwMode="auto">
            <a:xfrm flipH="1" flipV="1">
              <a:off x="1051" y="1696"/>
              <a:ext cx="1" cy="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3827" name="Line 163"/>
            <p:cNvSpPr>
              <a:spLocks noChangeShapeType="1"/>
            </p:cNvSpPr>
            <p:nvPr/>
          </p:nvSpPr>
          <p:spPr bwMode="auto">
            <a:xfrm flipV="1">
              <a:off x="1990" y="1274"/>
              <a:ext cx="0" cy="1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3828" name="Line 164"/>
            <p:cNvSpPr>
              <a:spLocks noChangeShapeType="1"/>
            </p:cNvSpPr>
            <p:nvPr/>
          </p:nvSpPr>
          <p:spPr bwMode="auto">
            <a:xfrm flipH="1">
              <a:off x="570" y="1400"/>
              <a:ext cx="0" cy="8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3829" name="Rectangle 165"/>
            <p:cNvSpPr>
              <a:spLocks noChangeArrowheads="1"/>
            </p:cNvSpPr>
            <p:nvPr/>
          </p:nvSpPr>
          <p:spPr bwMode="auto">
            <a:xfrm>
              <a:off x="533" y="1172"/>
              <a:ext cx="78" cy="23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3830" name="Line 166"/>
            <p:cNvSpPr>
              <a:spLocks noChangeShapeType="1"/>
            </p:cNvSpPr>
            <p:nvPr/>
          </p:nvSpPr>
          <p:spPr bwMode="auto">
            <a:xfrm flipH="1">
              <a:off x="570" y="808"/>
              <a:ext cx="0" cy="35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3831" name="Oval 167"/>
            <p:cNvSpPr>
              <a:spLocks noChangeArrowheads="1"/>
            </p:cNvSpPr>
            <p:nvPr/>
          </p:nvSpPr>
          <p:spPr bwMode="auto">
            <a:xfrm>
              <a:off x="480" y="1737"/>
              <a:ext cx="192" cy="1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9434" name="Rectangle 168" descr="新闻纸"/>
            <p:cNvSpPr>
              <a:spLocks noChangeArrowheads="1"/>
            </p:cNvSpPr>
            <p:nvPr/>
          </p:nvSpPr>
          <p:spPr bwMode="auto">
            <a:xfrm>
              <a:off x="374" y="1523"/>
              <a:ext cx="211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  <a:effectLst/>
                  <a:latin typeface="宋体" panose="02010600030101010101" pitchFamily="2" charset="-122"/>
                </a:rPr>
                <a:t>+</a:t>
              </a:r>
            </a:p>
          </p:txBody>
        </p:sp>
        <p:sp>
          <p:nvSpPr>
            <p:cNvPr id="59435" name="Rectangle 169"/>
            <p:cNvSpPr>
              <a:spLocks noChangeArrowheads="1"/>
            </p:cNvSpPr>
            <p:nvPr/>
          </p:nvSpPr>
          <p:spPr bwMode="auto">
            <a:xfrm>
              <a:off x="363" y="1843"/>
              <a:ext cx="213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>
                  <a:solidFill>
                    <a:srgbClr val="FF0000"/>
                  </a:solidFill>
                  <a:effectLst/>
                  <a:latin typeface="宋体" panose="02010600030101010101" pitchFamily="2" charset="-122"/>
                </a:rPr>
                <a:t>-</a:t>
              </a:r>
            </a:p>
          </p:txBody>
        </p:sp>
        <p:sp>
          <p:nvSpPr>
            <p:cNvPr id="59436" name="Text Box 170"/>
            <p:cNvSpPr txBox="1">
              <a:spLocks noChangeArrowheads="1"/>
            </p:cNvSpPr>
            <p:nvPr/>
          </p:nvSpPr>
          <p:spPr bwMode="auto">
            <a:xfrm>
              <a:off x="192" y="1143"/>
              <a:ext cx="425" cy="288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>
                  <a:effectLst/>
                  <a:ea typeface="楷体_GB2312" charset="0"/>
                  <a:cs typeface="楷体_GB2312" charset="0"/>
                </a:rPr>
                <a:t>R</a:t>
              </a:r>
              <a:r>
                <a:rPr lang="en-US" altLang="zh-CN" b="1" baseline="-25000">
                  <a:effectLst/>
                  <a:ea typeface="楷体_GB2312" charset="0"/>
                  <a:cs typeface="楷体_GB2312" charset="0"/>
                </a:rPr>
                <a:t>S</a:t>
              </a:r>
              <a:endParaRPr lang="en-US" altLang="zh-CN" b="1">
                <a:effectLst/>
                <a:ea typeface="楷体_GB2312" charset="0"/>
                <a:cs typeface="楷体_GB2312" charset="0"/>
              </a:endParaRPr>
            </a:p>
          </p:txBody>
        </p:sp>
        <p:sp>
          <p:nvSpPr>
            <p:cNvPr id="113835" name="Oval 171"/>
            <p:cNvSpPr>
              <a:spLocks noChangeArrowheads="1"/>
            </p:cNvSpPr>
            <p:nvPr/>
          </p:nvSpPr>
          <p:spPr bwMode="auto">
            <a:xfrm>
              <a:off x="1693" y="2251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2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59438" name="Object 17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22408047"/>
                </p:ext>
              </p:extLst>
            </p:nvPr>
          </p:nvGraphicFramePr>
          <p:xfrm>
            <a:off x="706" y="1395"/>
            <a:ext cx="218" cy="3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11" name="公式" r:id="rId18" imgW="164880" imgH="215640" progId="Equation.3">
                    <p:embed/>
                  </p:oleObj>
                </mc:Choice>
                <mc:Fallback>
                  <p:oleObj name="公式" r:id="rId18" imgW="1648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6" y="1395"/>
                          <a:ext cx="218" cy="3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3837" name="Line 173"/>
            <p:cNvSpPr>
              <a:spLocks noChangeShapeType="1"/>
            </p:cNvSpPr>
            <p:nvPr/>
          </p:nvSpPr>
          <p:spPr bwMode="auto">
            <a:xfrm flipV="1">
              <a:off x="1204" y="775"/>
              <a:ext cx="23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sm" len="med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59440" name="Object 174"/>
            <p:cNvGraphicFramePr>
              <a:graphicFrameLocks noChangeAspect="1"/>
            </p:cNvGraphicFramePr>
            <p:nvPr/>
          </p:nvGraphicFramePr>
          <p:xfrm>
            <a:off x="1190" y="491"/>
            <a:ext cx="177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12" name="Equation" r:id="rId20" imgW="177800" imgH="254000" progId="Equation.3">
                    <p:embed/>
                  </p:oleObj>
                </mc:Choice>
                <mc:Fallback>
                  <p:oleObj name="Equation" r:id="rId20" imgW="177800" imgH="254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90" y="491"/>
                          <a:ext cx="177" cy="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3839" name="Line 175"/>
            <p:cNvSpPr>
              <a:spLocks noChangeShapeType="1"/>
            </p:cNvSpPr>
            <p:nvPr/>
          </p:nvSpPr>
          <p:spPr bwMode="auto">
            <a:xfrm flipH="1">
              <a:off x="2016" y="763"/>
              <a:ext cx="23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sm" len="med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59442" name="Object 176"/>
            <p:cNvGraphicFramePr>
              <a:graphicFrameLocks noChangeAspect="1"/>
            </p:cNvGraphicFramePr>
            <p:nvPr/>
          </p:nvGraphicFramePr>
          <p:xfrm>
            <a:off x="2044" y="450"/>
            <a:ext cx="260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13" name="Equation" r:id="rId22" imgW="292100" imgH="254000" progId="Equation.3">
                    <p:embed/>
                  </p:oleObj>
                </mc:Choice>
                <mc:Fallback>
                  <p:oleObj name="Equation" r:id="rId22" imgW="292100" imgH="254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4" y="450"/>
                          <a:ext cx="260" cy="3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443" name="Object 177"/>
            <p:cNvGraphicFramePr>
              <a:graphicFrameLocks noChangeAspect="1"/>
            </p:cNvGraphicFramePr>
            <p:nvPr/>
          </p:nvGraphicFramePr>
          <p:xfrm>
            <a:off x="2263" y="1893"/>
            <a:ext cx="181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14" name="Equation" r:id="rId24" imgW="203200" imgH="254000" progId="Equation.3">
                    <p:embed/>
                  </p:oleObj>
                </mc:Choice>
                <mc:Fallback>
                  <p:oleObj name="Equation" r:id="rId24" imgW="203200" imgH="254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63" y="1893"/>
                          <a:ext cx="181" cy="2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444" name="Object 178"/>
            <p:cNvGraphicFramePr>
              <a:graphicFrameLocks noChangeAspect="1"/>
            </p:cNvGraphicFramePr>
            <p:nvPr/>
          </p:nvGraphicFramePr>
          <p:xfrm>
            <a:off x="1632" y="768"/>
            <a:ext cx="300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15" name="Equation" r:id="rId26" imgW="279400" imgH="254000" progId="Equation.3">
                    <p:embed/>
                  </p:oleObj>
                </mc:Choice>
                <mc:Fallback>
                  <p:oleObj name="Equation" r:id="rId26" imgW="279400" imgH="254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768"/>
                          <a:ext cx="300" cy="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445" name="Object 179"/>
            <p:cNvGraphicFramePr>
              <a:graphicFrameLocks noChangeAspect="1"/>
            </p:cNvGraphicFramePr>
            <p:nvPr/>
          </p:nvGraphicFramePr>
          <p:xfrm>
            <a:off x="254" y="1677"/>
            <a:ext cx="205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16" name="Equation" r:id="rId28" imgW="228600" imgH="254000" progId="Equation.3">
                    <p:embed/>
                  </p:oleObj>
                </mc:Choice>
                <mc:Fallback>
                  <p:oleObj name="Equation" r:id="rId28" imgW="228600" imgH="254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" y="1677"/>
                          <a:ext cx="205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3844" name="Rectangle 180"/>
            <p:cNvSpPr>
              <a:spLocks noChangeArrowheads="1"/>
            </p:cNvSpPr>
            <p:nvPr/>
          </p:nvSpPr>
          <p:spPr bwMode="auto">
            <a:xfrm>
              <a:off x="1683" y="1888"/>
              <a:ext cx="91" cy="25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3845" name="Line 181"/>
            <p:cNvSpPr>
              <a:spLocks noChangeShapeType="1"/>
            </p:cNvSpPr>
            <p:nvPr/>
          </p:nvSpPr>
          <p:spPr bwMode="auto">
            <a:xfrm>
              <a:off x="1729" y="1434"/>
              <a:ext cx="0" cy="45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3846" name="Line 182"/>
            <p:cNvSpPr>
              <a:spLocks noChangeShapeType="1"/>
            </p:cNvSpPr>
            <p:nvPr/>
          </p:nvSpPr>
          <p:spPr bwMode="auto">
            <a:xfrm>
              <a:off x="1724" y="2152"/>
              <a:ext cx="0" cy="12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3847" name="Line 183"/>
            <p:cNvSpPr>
              <a:spLocks noChangeShapeType="1"/>
            </p:cNvSpPr>
            <p:nvPr/>
          </p:nvSpPr>
          <p:spPr bwMode="auto">
            <a:xfrm>
              <a:off x="1691" y="1456"/>
              <a:ext cx="0" cy="21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sm" len="med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59450" name="Object 184"/>
            <p:cNvGraphicFramePr>
              <a:graphicFrameLocks noChangeAspect="1"/>
            </p:cNvGraphicFramePr>
            <p:nvPr/>
          </p:nvGraphicFramePr>
          <p:xfrm>
            <a:off x="1517" y="1430"/>
            <a:ext cx="163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17" name="公式" r:id="rId30" imgW="177800" imgH="292100" progId="Equation.3">
                    <p:embed/>
                  </p:oleObj>
                </mc:Choice>
                <mc:Fallback>
                  <p:oleObj name="公式" r:id="rId30" imgW="177800" imgH="2921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7" y="1430"/>
                          <a:ext cx="163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451" name="Text Box 185"/>
            <p:cNvSpPr txBox="1">
              <a:spLocks noChangeArrowheads="1"/>
            </p:cNvSpPr>
            <p:nvPr/>
          </p:nvSpPr>
          <p:spPr bwMode="auto">
            <a:xfrm>
              <a:off x="1319" y="1863"/>
              <a:ext cx="466" cy="288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>
                  <a:effectLst/>
                  <a:ea typeface="楷体_GB2312" charset="0"/>
                  <a:cs typeface="楷体_GB2312" charset="0"/>
                </a:rPr>
                <a:t>R</a:t>
              </a:r>
              <a:r>
                <a:rPr lang="en-US" altLang="zh-CN" b="1" baseline="-25000">
                  <a:effectLst/>
                  <a:ea typeface="楷体_GB2312" charset="0"/>
                  <a:cs typeface="楷体_GB2312" charset="0"/>
                </a:rPr>
                <a:t>E</a:t>
              </a:r>
              <a:endParaRPr lang="en-US" altLang="zh-CN" b="1">
                <a:effectLst/>
                <a:ea typeface="楷体_GB2312" charset="0"/>
                <a:cs typeface="楷体_GB2312" charset="0"/>
              </a:endParaRPr>
            </a:p>
          </p:txBody>
        </p:sp>
        <p:sp>
          <p:nvSpPr>
            <p:cNvPr id="113850" name="Rectangle 186"/>
            <p:cNvSpPr>
              <a:spLocks noChangeArrowheads="1"/>
            </p:cNvSpPr>
            <p:nvPr/>
          </p:nvSpPr>
          <p:spPr bwMode="auto">
            <a:xfrm>
              <a:off x="2141" y="1883"/>
              <a:ext cx="91" cy="25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3851" name="Line 187"/>
            <p:cNvSpPr>
              <a:spLocks noChangeShapeType="1"/>
            </p:cNvSpPr>
            <p:nvPr/>
          </p:nvSpPr>
          <p:spPr bwMode="auto">
            <a:xfrm>
              <a:off x="2187" y="1670"/>
              <a:ext cx="0" cy="2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3852" name="Line 188"/>
            <p:cNvSpPr>
              <a:spLocks noChangeShapeType="1"/>
            </p:cNvSpPr>
            <p:nvPr/>
          </p:nvSpPr>
          <p:spPr bwMode="auto">
            <a:xfrm>
              <a:off x="2182" y="2135"/>
              <a:ext cx="0" cy="14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3853" name="Line 189"/>
            <p:cNvSpPr>
              <a:spLocks noChangeShapeType="1"/>
            </p:cNvSpPr>
            <p:nvPr/>
          </p:nvSpPr>
          <p:spPr bwMode="auto">
            <a:xfrm>
              <a:off x="1734" y="1670"/>
              <a:ext cx="46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3854" name="Line 190"/>
            <p:cNvSpPr>
              <a:spLocks noChangeShapeType="1"/>
            </p:cNvSpPr>
            <p:nvPr/>
          </p:nvSpPr>
          <p:spPr bwMode="auto">
            <a:xfrm>
              <a:off x="1451" y="1440"/>
              <a:ext cx="55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3855" name="Line 191"/>
            <p:cNvSpPr>
              <a:spLocks noChangeShapeType="1"/>
            </p:cNvSpPr>
            <p:nvPr/>
          </p:nvSpPr>
          <p:spPr bwMode="auto">
            <a:xfrm>
              <a:off x="1463" y="816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3856" name="Line 192"/>
            <p:cNvSpPr>
              <a:spLocks noChangeShapeType="1"/>
            </p:cNvSpPr>
            <p:nvPr/>
          </p:nvSpPr>
          <p:spPr bwMode="auto">
            <a:xfrm flipV="1">
              <a:off x="594" y="786"/>
              <a:ext cx="23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sm" len="med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59459" name="Object 193"/>
            <p:cNvGraphicFramePr>
              <a:graphicFrameLocks noChangeAspect="1"/>
            </p:cNvGraphicFramePr>
            <p:nvPr/>
          </p:nvGraphicFramePr>
          <p:xfrm>
            <a:off x="594" y="498"/>
            <a:ext cx="151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18" name="公式" r:id="rId32" imgW="139700" imgH="241300" progId="Equation.3">
                    <p:embed/>
                  </p:oleObj>
                </mc:Choice>
                <mc:Fallback>
                  <p:oleObj name="公式" r:id="rId32" imgW="139700" imgH="2413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4" y="498"/>
                          <a:ext cx="151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903051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1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3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3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3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3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3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13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13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13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6" dur="500"/>
                                        <p:tgtEl>
                                          <p:spTgt spid="1136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74" grpId="0" autoUpdateAnimBg="0"/>
      <p:bldP spid="113675" grpId="0" animBg="1" autoUpdateAnimBg="0"/>
      <p:bldP spid="113798" grpId="0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418" name="Group 197"/>
          <p:cNvGrpSpPr/>
          <p:nvPr/>
        </p:nvGrpSpPr>
        <p:grpSpPr bwMode="auto">
          <a:xfrm>
            <a:off x="352425" y="762000"/>
            <a:ext cx="4219575" cy="3095625"/>
            <a:chOff x="222" y="480"/>
            <a:chExt cx="2658" cy="1950"/>
          </a:xfrm>
        </p:grpSpPr>
        <p:sp>
          <p:nvSpPr>
            <p:cNvPr id="114826" name="Line 138"/>
            <p:cNvSpPr>
              <a:spLocks noChangeShapeType="1"/>
            </p:cNvSpPr>
            <p:nvPr/>
          </p:nvSpPr>
          <p:spPr bwMode="auto">
            <a:xfrm flipV="1">
              <a:off x="597" y="2315"/>
              <a:ext cx="22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4827" name="Line 139"/>
            <p:cNvSpPr>
              <a:spLocks noChangeShapeType="1"/>
            </p:cNvSpPr>
            <p:nvPr/>
          </p:nvSpPr>
          <p:spPr bwMode="auto">
            <a:xfrm flipH="1" flipV="1">
              <a:off x="2027" y="855"/>
              <a:ext cx="0" cy="20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4828" name="Line 140"/>
            <p:cNvSpPr>
              <a:spLocks noChangeShapeType="1"/>
            </p:cNvSpPr>
            <p:nvPr/>
          </p:nvSpPr>
          <p:spPr bwMode="auto">
            <a:xfrm flipV="1">
              <a:off x="597" y="860"/>
              <a:ext cx="8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60434" name="Group 141"/>
            <p:cNvGrpSpPr/>
            <p:nvPr/>
          </p:nvGrpSpPr>
          <p:grpSpPr bwMode="auto">
            <a:xfrm>
              <a:off x="1913" y="1027"/>
              <a:ext cx="206" cy="290"/>
              <a:chOff x="4164" y="1968"/>
              <a:chExt cx="264" cy="420"/>
            </a:xfrm>
          </p:grpSpPr>
          <p:sp>
            <p:nvSpPr>
              <p:cNvPr id="114830" name="AutoShape 142"/>
              <p:cNvSpPr>
                <a:spLocks noChangeArrowheads="1"/>
              </p:cNvSpPr>
              <p:nvPr/>
            </p:nvSpPr>
            <p:spPr bwMode="auto">
              <a:xfrm>
                <a:off x="4164" y="1968"/>
                <a:ext cx="264" cy="420"/>
              </a:xfrm>
              <a:prstGeom prst="diamond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4831" name="Line 143"/>
              <p:cNvSpPr>
                <a:spLocks noChangeShapeType="1"/>
              </p:cNvSpPr>
              <p:nvPr/>
            </p:nvSpPr>
            <p:spPr bwMode="auto">
              <a:xfrm>
                <a:off x="4176" y="2184"/>
                <a:ext cx="25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14832" name="Rectangle 144"/>
            <p:cNvSpPr>
              <a:spLocks noChangeArrowheads="1"/>
            </p:cNvSpPr>
            <p:nvPr/>
          </p:nvSpPr>
          <p:spPr bwMode="auto">
            <a:xfrm>
              <a:off x="1436" y="1071"/>
              <a:ext cx="91" cy="25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4833" name="Line 145"/>
            <p:cNvSpPr>
              <a:spLocks noChangeShapeType="1"/>
            </p:cNvSpPr>
            <p:nvPr/>
          </p:nvSpPr>
          <p:spPr bwMode="auto">
            <a:xfrm>
              <a:off x="2019" y="843"/>
              <a:ext cx="86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0437" name="Text Box 146"/>
            <p:cNvSpPr txBox="1">
              <a:spLocks noChangeArrowheads="1"/>
            </p:cNvSpPr>
            <p:nvPr/>
          </p:nvSpPr>
          <p:spPr bwMode="auto">
            <a:xfrm>
              <a:off x="1086" y="980"/>
              <a:ext cx="439" cy="327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>
                  <a:effectLst/>
                  <a:ea typeface="楷体_GB2312" charset="0"/>
                  <a:cs typeface="楷体_GB2312" charset="0"/>
                </a:rPr>
                <a:t>r</a:t>
              </a:r>
              <a:r>
                <a:rPr lang="en-US" altLang="zh-CN" b="1" baseline="-25000">
                  <a:effectLst/>
                  <a:ea typeface="楷体_GB2312" charset="0"/>
                  <a:cs typeface="楷体_GB2312" charset="0"/>
                </a:rPr>
                <a:t>be</a:t>
              </a:r>
              <a:endParaRPr lang="en-US" altLang="zh-CN" b="1">
                <a:effectLst/>
                <a:ea typeface="楷体_GB2312" charset="0"/>
                <a:cs typeface="楷体_GB2312" charset="0"/>
              </a:endParaRPr>
            </a:p>
          </p:txBody>
        </p:sp>
        <p:sp>
          <p:nvSpPr>
            <p:cNvPr id="114835" name="Line 147"/>
            <p:cNvSpPr>
              <a:spLocks noChangeShapeType="1"/>
            </p:cNvSpPr>
            <p:nvPr/>
          </p:nvSpPr>
          <p:spPr bwMode="auto">
            <a:xfrm>
              <a:off x="1873" y="1049"/>
              <a:ext cx="0" cy="28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sm" len="med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0439" name="Text Box 148"/>
            <p:cNvSpPr txBox="1">
              <a:spLocks noChangeArrowheads="1"/>
            </p:cNvSpPr>
            <p:nvPr/>
          </p:nvSpPr>
          <p:spPr bwMode="auto">
            <a:xfrm>
              <a:off x="1050" y="1450"/>
              <a:ext cx="466" cy="288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>
                  <a:effectLst/>
                  <a:ea typeface="楷体_GB2312" charset="0"/>
                  <a:cs typeface="楷体_GB2312" charset="0"/>
                </a:rPr>
                <a:t>R</a:t>
              </a:r>
              <a:r>
                <a:rPr lang="en-US" altLang="zh-CN" b="1" baseline="-25000">
                  <a:effectLst/>
                  <a:ea typeface="楷体_GB2312" charset="0"/>
                  <a:cs typeface="楷体_GB2312" charset="0"/>
                </a:rPr>
                <a:t>B</a:t>
              </a:r>
              <a:endParaRPr lang="en-US" altLang="zh-CN" b="1">
                <a:effectLst/>
                <a:ea typeface="楷体_GB2312" charset="0"/>
                <a:cs typeface="楷体_GB2312" charset="0"/>
              </a:endParaRPr>
            </a:p>
          </p:txBody>
        </p:sp>
        <p:sp>
          <p:nvSpPr>
            <p:cNvPr id="114837" name="Line 149"/>
            <p:cNvSpPr>
              <a:spLocks noChangeShapeType="1"/>
            </p:cNvSpPr>
            <p:nvPr/>
          </p:nvSpPr>
          <p:spPr bwMode="auto">
            <a:xfrm flipV="1">
              <a:off x="2867" y="851"/>
              <a:ext cx="1" cy="147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0441" name="Text Box 150"/>
            <p:cNvSpPr txBox="1">
              <a:spLocks noChangeArrowheads="1"/>
            </p:cNvSpPr>
            <p:nvPr/>
          </p:nvSpPr>
          <p:spPr bwMode="auto">
            <a:xfrm>
              <a:off x="1792" y="1875"/>
              <a:ext cx="508" cy="288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>
                  <a:effectLst/>
                  <a:ea typeface="楷体_GB2312" charset="0"/>
                  <a:cs typeface="楷体_GB2312" charset="0"/>
                </a:rPr>
                <a:t>R</a:t>
              </a:r>
              <a:r>
                <a:rPr lang="en-US" altLang="zh-CN" b="1" baseline="-25000">
                  <a:effectLst/>
                  <a:ea typeface="楷体_GB2312" charset="0"/>
                  <a:cs typeface="楷体_GB2312" charset="0"/>
                </a:rPr>
                <a:t>L</a:t>
              </a:r>
              <a:endParaRPr lang="en-US" altLang="zh-CN" b="1">
                <a:effectLst/>
                <a:ea typeface="楷体_GB2312" charset="0"/>
                <a:cs typeface="楷体_GB2312" charset="0"/>
              </a:endParaRPr>
            </a:p>
          </p:txBody>
        </p:sp>
        <p:sp>
          <p:nvSpPr>
            <p:cNvPr id="60442" name="Text Box 151"/>
            <p:cNvSpPr txBox="1">
              <a:spLocks noChangeArrowheads="1"/>
            </p:cNvSpPr>
            <p:nvPr/>
          </p:nvSpPr>
          <p:spPr bwMode="auto">
            <a:xfrm>
              <a:off x="1644" y="1225"/>
              <a:ext cx="224" cy="288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2E1FE9"/>
                  </a:solidFill>
                  <a:effectLst/>
                  <a:ea typeface="楷体_GB2312" charset="0"/>
                  <a:cs typeface="楷体_GB2312" charset="0"/>
                </a:rPr>
                <a:t>E</a:t>
              </a:r>
            </a:p>
          </p:txBody>
        </p:sp>
        <p:sp>
          <p:nvSpPr>
            <p:cNvPr id="60443" name="Text Box 152"/>
            <p:cNvSpPr txBox="1">
              <a:spLocks noChangeArrowheads="1"/>
            </p:cNvSpPr>
            <p:nvPr/>
          </p:nvSpPr>
          <p:spPr bwMode="auto">
            <a:xfrm>
              <a:off x="981" y="621"/>
              <a:ext cx="224" cy="288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2E1FE9"/>
                  </a:solidFill>
                  <a:effectLst/>
                  <a:ea typeface="楷体_GB2312" charset="0"/>
                  <a:cs typeface="楷体_GB2312" charset="0"/>
                </a:rPr>
                <a:t>B</a:t>
              </a:r>
            </a:p>
          </p:txBody>
        </p:sp>
        <p:sp>
          <p:nvSpPr>
            <p:cNvPr id="60444" name="Text Box 153"/>
            <p:cNvSpPr txBox="1">
              <a:spLocks noChangeArrowheads="1"/>
            </p:cNvSpPr>
            <p:nvPr/>
          </p:nvSpPr>
          <p:spPr bwMode="auto">
            <a:xfrm>
              <a:off x="2219" y="597"/>
              <a:ext cx="223" cy="288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2E1FE9"/>
                  </a:solidFill>
                  <a:effectLst/>
                  <a:ea typeface="楷体_GB2312" charset="0"/>
                  <a:cs typeface="楷体_GB2312" charset="0"/>
                </a:rPr>
                <a:t>C</a:t>
              </a:r>
            </a:p>
          </p:txBody>
        </p:sp>
        <p:sp>
          <p:nvSpPr>
            <p:cNvPr id="114842" name="Line 154"/>
            <p:cNvSpPr>
              <a:spLocks noChangeShapeType="1"/>
            </p:cNvSpPr>
            <p:nvPr/>
          </p:nvSpPr>
          <p:spPr bwMode="auto">
            <a:xfrm flipV="1">
              <a:off x="1080" y="863"/>
              <a:ext cx="0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0446" name="Text Box 155" descr="新闻纸"/>
            <p:cNvSpPr txBox="1">
              <a:spLocks noChangeArrowheads="1"/>
            </p:cNvSpPr>
            <p:nvPr/>
          </p:nvSpPr>
          <p:spPr bwMode="auto">
            <a:xfrm>
              <a:off x="715" y="838"/>
              <a:ext cx="299" cy="288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  <a:effectLst/>
                  <a:latin typeface="宋体" panose="02010600030101010101" pitchFamily="2" charset="-122"/>
                </a:rPr>
                <a:t>+</a:t>
              </a:r>
            </a:p>
          </p:txBody>
        </p:sp>
        <p:sp>
          <p:nvSpPr>
            <p:cNvPr id="60447" name="Text Box 156" descr="新闻纸"/>
            <p:cNvSpPr txBox="1">
              <a:spLocks noChangeArrowheads="1"/>
            </p:cNvSpPr>
            <p:nvPr/>
          </p:nvSpPr>
          <p:spPr bwMode="auto">
            <a:xfrm>
              <a:off x="717" y="2068"/>
              <a:ext cx="299" cy="288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  <a:effectLst/>
                  <a:latin typeface="宋体" panose="02010600030101010101" pitchFamily="2" charset="-122"/>
                </a:rPr>
                <a:t>-</a:t>
              </a:r>
            </a:p>
          </p:txBody>
        </p:sp>
        <p:sp>
          <p:nvSpPr>
            <p:cNvPr id="114845" name="Rectangle 157"/>
            <p:cNvSpPr>
              <a:spLocks noChangeArrowheads="1"/>
            </p:cNvSpPr>
            <p:nvPr/>
          </p:nvSpPr>
          <p:spPr bwMode="auto">
            <a:xfrm>
              <a:off x="1044" y="1475"/>
              <a:ext cx="91" cy="25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0449" name="Rectangle 158" descr="新闻纸"/>
            <p:cNvSpPr>
              <a:spLocks noChangeArrowheads="1"/>
            </p:cNvSpPr>
            <p:nvPr/>
          </p:nvSpPr>
          <p:spPr bwMode="auto">
            <a:xfrm>
              <a:off x="2274" y="1629"/>
              <a:ext cx="212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  <a:effectLst/>
                  <a:latin typeface="宋体" panose="02010600030101010101" pitchFamily="2" charset="-122"/>
                </a:rPr>
                <a:t>+</a:t>
              </a:r>
            </a:p>
          </p:txBody>
        </p:sp>
        <p:sp>
          <p:nvSpPr>
            <p:cNvPr id="60450" name="Rectangle 159" descr="新闻纸"/>
            <p:cNvSpPr>
              <a:spLocks noChangeArrowheads="1"/>
            </p:cNvSpPr>
            <p:nvPr/>
          </p:nvSpPr>
          <p:spPr bwMode="auto">
            <a:xfrm>
              <a:off x="2275" y="2103"/>
              <a:ext cx="212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  <a:effectLst/>
                  <a:latin typeface="宋体" panose="02010600030101010101" pitchFamily="2" charset="-122"/>
                </a:rPr>
                <a:t>-</a:t>
              </a:r>
            </a:p>
          </p:txBody>
        </p:sp>
        <p:grpSp>
          <p:nvGrpSpPr>
            <p:cNvPr id="60451" name="Group 160"/>
            <p:cNvGrpSpPr/>
            <p:nvPr/>
          </p:nvGrpSpPr>
          <p:grpSpPr bwMode="auto">
            <a:xfrm>
              <a:off x="1669" y="2311"/>
              <a:ext cx="160" cy="119"/>
              <a:chOff x="4403" y="3875"/>
              <a:chExt cx="160" cy="119"/>
            </a:xfrm>
          </p:grpSpPr>
          <p:sp>
            <p:nvSpPr>
              <p:cNvPr id="114849" name="Line 161"/>
              <p:cNvSpPr>
                <a:spLocks noChangeShapeType="1"/>
              </p:cNvSpPr>
              <p:nvPr/>
            </p:nvSpPr>
            <p:spPr bwMode="auto">
              <a:xfrm>
                <a:off x="4489" y="3875"/>
                <a:ext cx="0" cy="11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4850" name="Line 162"/>
              <p:cNvSpPr>
                <a:spLocks noChangeShapeType="1"/>
              </p:cNvSpPr>
              <p:nvPr/>
            </p:nvSpPr>
            <p:spPr bwMode="auto">
              <a:xfrm>
                <a:off x="4403" y="3994"/>
                <a:ext cx="1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14851" name="Line 163"/>
            <p:cNvSpPr>
              <a:spLocks noChangeShapeType="1"/>
            </p:cNvSpPr>
            <p:nvPr/>
          </p:nvSpPr>
          <p:spPr bwMode="auto">
            <a:xfrm flipV="1">
              <a:off x="1479" y="1327"/>
              <a:ext cx="0" cy="1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4852" name="Line 164"/>
            <p:cNvSpPr>
              <a:spLocks noChangeShapeType="1"/>
            </p:cNvSpPr>
            <p:nvPr/>
          </p:nvSpPr>
          <p:spPr bwMode="auto">
            <a:xfrm flipH="1" flipV="1">
              <a:off x="1081" y="1726"/>
              <a:ext cx="1" cy="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4853" name="Line 165"/>
            <p:cNvSpPr>
              <a:spLocks noChangeShapeType="1"/>
            </p:cNvSpPr>
            <p:nvPr/>
          </p:nvSpPr>
          <p:spPr bwMode="auto">
            <a:xfrm flipV="1">
              <a:off x="2020" y="1304"/>
              <a:ext cx="0" cy="1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4854" name="Line 166"/>
            <p:cNvSpPr>
              <a:spLocks noChangeShapeType="1"/>
            </p:cNvSpPr>
            <p:nvPr/>
          </p:nvSpPr>
          <p:spPr bwMode="auto">
            <a:xfrm flipH="1">
              <a:off x="600" y="1430"/>
              <a:ext cx="0" cy="8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4855" name="Rectangle 167"/>
            <p:cNvSpPr>
              <a:spLocks noChangeArrowheads="1"/>
            </p:cNvSpPr>
            <p:nvPr/>
          </p:nvSpPr>
          <p:spPr bwMode="auto">
            <a:xfrm>
              <a:off x="563" y="1202"/>
              <a:ext cx="78" cy="23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4856" name="Line 168"/>
            <p:cNvSpPr>
              <a:spLocks noChangeShapeType="1"/>
            </p:cNvSpPr>
            <p:nvPr/>
          </p:nvSpPr>
          <p:spPr bwMode="auto">
            <a:xfrm flipH="1">
              <a:off x="600" y="846"/>
              <a:ext cx="0" cy="35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4857" name="Oval 169"/>
            <p:cNvSpPr>
              <a:spLocks noChangeArrowheads="1"/>
            </p:cNvSpPr>
            <p:nvPr/>
          </p:nvSpPr>
          <p:spPr bwMode="auto">
            <a:xfrm>
              <a:off x="510" y="1767"/>
              <a:ext cx="192" cy="1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0459" name="Rectangle 170" descr="新闻纸"/>
            <p:cNvSpPr>
              <a:spLocks noChangeArrowheads="1"/>
            </p:cNvSpPr>
            <p:nvPr/>
          </p:nvSpPr>
          <p:spPr bwMode="auto">
            <a:xfrm>
              <a:off x="404" y="1553"/>
              <a:ext cx="211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  <a:effectLst/>
                  <a:latin typeface="宋体" panose="02010600030101010101" pitchFamily="2" charset="-122"/>
                </a:rPr>
                <a:t>+</a:t>
              </a:r>
            </a:p>
          </p:txBody>
        </p:sp>
        <p:sp>
          <p:nvSpPr>
            <p:cNvPr id="60460" name="Rectangle 171"/>
            <p:cNvSpPr>
              <a:spLocks noChangeArrowheads="1"/>
            </p:cNvSpPr>
            <p:nvPr/>
          </p:nvSpPr>
          <p:spPr bwMode="auto">
            <a:xfrm>
              <a:off x="393" y="1873"/>
              <a:ext cx="213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>
                  <a:solidFill>
                    <a:srgbClr val="FF0000"/>
                  </a:solidFill>
                  <a:effectLst/>
                  <a:latin typeface="宋体" panose="02010600030101010101" pitchFamily="2" charset="-122"/>
                </a:rPr>
                <a:t>-</a:t>
              </a:r>
            </a:p>
          </p:txBody>
        </p:sp>
        <p:sp>
          <p:nvSpPr>
            <p:cNvPr id="60461" name="Text Box 172"/>
            <p:cNvSpPr txBox="1">
              <a:spLocks noChangeArrowheads="1"/>
            </p:cNvSpPr>
            <p:nvPr/>
          </p:nvSpPr>
          <p:spPr bwMode="auto">
            <a:xfrm>
              <a:off x="222" y="1173"/>
              <a:ext cx="425" cy="288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>
                  <a:effectLst/>
                  <a:ea typeface="楷体_GB2312" charset="0"/>
                  <a:cs typeface="楷体_GB2312" charset="0"/>
                </a:rPr>
                <a:t>R</a:t>
              </a:r>
              <a:r>
                <a:rPr lang="en-US" altLang="zh-CN" b="1" baseline="-25000">
                  <a:effectLst/>
                  <a:ea typeface="楷体_GB2312" charset="0"/>
                  <a:cs typeface="楷体_GB2312" charset="0"/>
                </a:rPr>
                <a:t>S</a:t>
              </a:r>
              <a:endParaRPr lang="en-US" altLang="zh-CN" b="1">
                <a:effectLst/>
                <a:ea typeface="楷体_GB2312" charset="0"/>
                <a:cs typeface="楷体_GB2312" charset="0"/>
              </a:endParaRPr>
            </a:p>
          </p:txBody>
        </p:sp>
        <p:sp>
          <p:nvSpPr>
            <p:cNvPr id="114861" name="Oval 173"/>
            <p:cNvSpPr>
              <a:spLocks noChangeArrowheads="1"/>
            </p:cNvSpPr>
            <p:nvPr/>
          </p:nvSpPr>
          <p:spPr bwMode="auto">
            <a:xfrm>
              <a:off x="1723" y="2281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2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60463" name="Object 174"/>
            <p:cNvGraphicFramePr>
              <a:graphicFrameLocks noChangeAspect="1"/>
            </p:cNvGraphicFramePr>
            <p:nvPr/>
          </p:nvGraphicFramePr>
          <p:xfrm>
            <a:off x="743" y="1448"/>
            <a:ext cx="181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26" name="Equation" r:id="rId4" imgW="190500" imgH="241300" progId="Equation.3">
                    <p:embed/>
                  </p:oleObj>
                </mc:Choice>
                <mc:Fallback>
                  <p:oleObj name="Equation" r:id="rId4" imgW="190500" imgH="2413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3" y="1448"/>
                          <a:ext cx="181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4863" name="Line 175"/>
            <p:cNvSpPr>
              <a:spLocks noChangeShapeType="1"/>
            </p:cNvSpPr>
            <p:nvPr/>
          </p:nvSpPr>
          <p:spPr bwMode="auto">
            <a:xfrm flipV="1">
              <a:off x="1234" y="805"/>
              <a:ext cx="23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sm" len="med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60465" name="Object 176"/>
            <p:cNvGraphicFramePr>
              <a:graphicFrameLocks noChangeAspect="1"/>
            </p:cNvGraphicFramePr>
            <p:nvPr/>
          </p:nvGraphicFramePr>
          <p:xfrm>
            <a:off x="1220" y="521"/>
            <a:ext cx="177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27" name="Equation" r:id="rId6" imgW="177800" imgH="254000" progId="Equation.3">
                    <p:embed/>
                  </p:oleObj>
                </mc:Choice>
                <mc:Fallback>
                  <p:oleObj name="Equation" r:id="rId6" imgW="177800" imgH="254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20" y="521"/>
                          <a:ext cx="177" cy="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4865" name="Line 177"/>
            <p:cNvSpPr>
              <a:spLocks noChangeShapeType="1"/>
            </p:cNvSpPr>
            <p:nvPr/>
          </p:nvSpPr>
          <p:spPr bwMode="auto">
            <a:xfrm flipH="1">
              <a:off x="2046" y="793"/>
              <a:ext cx="23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sm" len="med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60467" name="Object 178"/>
            <p:cNvGraphicFramePr>
              <a:graphicFrameLocks noChangeAspect="1"/>
            </p:cNvGraphicFramePr>
            <p:nvPr/>
          </p:nvGraphicFramePr>
          <p:xfrm>
            <a:off x="2074" y="480"/>
            <a:ext cx="260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28" name="Equation" r:id="rId8" imgW="292100" imgH="254000" progId="Equation.3">
                    <p:embed/>
                  </p:oleObj>
                </mc:Choice>
                <mc:Fallback>
                  <p:oleObj name="Equation" r:id="rId8" imgW="292100" imgH="254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74" y="480"/>
                          <a:ext cx="260" cy="3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468" name="Object 179"/>
            <p:cNvGraphicFramePr>
              <a:graphicFrameLocks noChangeAspect="1"/>
            </p:cNvGraphicFramePr>
            <p:nvPr/>
          </p:nvGraphicFramePr>
          <p:xfrm>
            <a:off x="2293" y="1923"/>
            <a:ext cx="181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29" name="Equation" r:id="rId10" imgW="203200" imgH="254000" progId="Equation.3">
                    <p:embed/>
                  </p:oleObj>
                </mc:Choice>
                <mc:Fallback>
                  <p:oleObj name="Equation" r:id="rId10" imgW="203200" imgH="254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93" y="1923"/>
                          <a:ext cx="181" cy="2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469" name="Object 180"/>
            <p:cNvGraphicFramePr>
              <a:graphicFrameLocks noChangeAspect="1"/>
            </p:cNvGraphicFramePr>
            <p:nvPr/>
          </p:nvGraphicFramePr>
          <p:xfrm>
            <a:off x="1662" y="798"/>
            <a:ext cx="300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30" name="Equation" r:id="rId12" imgW="279400" imgH="254000" progId="Equation.3">
                    <p:embed/>
                  </p:oleObj>
                </mc:Choice>
                <mc:Fallback>
                  <p:oleObj name="Equation" r:id="rId12" imgW="279400" imgH="254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62" y="798"/>
                          <a:ext cx="300" cy="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470" name="Object 181"/>
            <p:cNvGraphicFramePr>
              <a:graphicFrameLocks noChangeAspect="1"/>
            </p:cNvGraphicFramePr>
            <p:nvPr/>
          </p:nvGraphicFramePr>
          <p:xfrm>
            <a:off x="284" y="1707"/>
            <a:ext cx="205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31" name="Equation" r:id="rId14" imgW="228600" imgH="254000" progId="Equation.3">
                    <p:embed/>
                  </p:oleObj>
                </mc:Choice>
                <mc:Fallback>
                  <p:oleObj name="Equation" r:id="rId14" imgW="228600" imgH="254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" y="1707"/>
                          <a:ext cx="205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4870" name="Rectangle 182"/>
            <p:cNvSpPr>
              <a:spLocks noChangeArrowheads="1"/>
            </p:cNvSpPr>
            <p:nvPr/>
          </p:nvSpPr>
          <p:spPr bwMode="auto">
            <a:xfrm>
              <a:off x="1713" y="1918"/>
              <a:ext cx="91" cy="25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4871" name="Line 183"/>
            <p:cNvSpPr>
              <a:spLocks noChangeShapeType="1"/>
            </p:cNvSpPr>
            <p:nvPr/>
          </p:nvSpPr>
          <p:spPr bwMode="auto">
            <a:xfrm>
              <a:off x="1759" y="1464"/>
              <a:ext cx="0" cy="45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4872" name="Line 184"/>
            <p:cNvSpPr>
              <a:spLocks noChangeShapeType="1"/>
            </p:cNvSpPr>
            <p:nvPr/>
          </p:nvSpPr>
          <p:spPr bwMode="auto">
            <a:xfrm>
              <a:off x="1754" y="2182"/>
              <a:ext cx="0" cy="12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4873" name="Line 185"/>
            <p:cNvSpPr>
              <a:spLocks noChangeShapeType="1"/>
            </p:cNvSpPr>
            <p:nvPr/>
          </p:nvSpPr>
          <p:spPr bwMode="auto">
            <a:xfrm>
              <a:off x="1721" y="1486"/>
              <a:ext cx="0" cy="21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sm" len="med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60475" name="Object 186"/>
            <p:cNvGraphicFramePr>
              <a:graphicFrameLocks noChangeAspect="1"/>
            </p:cNvGraphicFramePr>
            <p:nvPr/>
          </p:nvGraphicFramePr>
          <p:xfrm>
            <a:off x="1547" y="1460"/>
            <a:ext cx="163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32" name="公式" r:id="rId16" imgW="177800" imgH="292100" progId="Equation.3">
                    <p:embed/>
                  </p:oleObj>
                </mc:Choice>
                <mc:Fallback>
                  <p:oleObj name="公式" r:id="rId16" imgW="177800" imgH="2921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47" y="1460"/>
                          <a:ext cx="163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476" name="Text Box 187"/>
            <p:cNvSpPr txBox="1">
              <a:spLocks noChangeArrowheads="1"/>
            </p:cNvSpPr>
            <p:nvPr/>
          </p:nvSpPr>
          <p:spPr bwMode="auto">
            <a:xfrm>
              <a:off x="1349" y="1893"/>
              <a:ext cx="466" cy="288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>
                  <a:effectLst/>
                  <a:ea typeface="楷体_GB2312" charset="0"/>
                  <a:cs typeface="楷体_GB2312" charset="0"/>
                </a:rPr>
                <a:t>R</a:t>
              </a:r>
              <a:r>
                <a:rPr lang="en-US" altLang="zh-CN" b="1" baseline="-25000">
                  <a:effectLst/>
                  <a:ea typeface="楷体_GB2312" charset="0"/>
                  <a:cs typeface="楷体_GB2312" charset="0"/>
                </a:rPr>
                <a:t>E</a:t>
              </a:r>
              <a:endParaRPr lang="en-US" altLang="zh-CN" b="1">
                <a:effectLst/>
                <a:ea typeface="楷体_GB2312" charset="0"/>
                <a:cs typeface="楷体_GB2312" charset="0"/>
              </a:endParaRPr>
            </a:p>
          </p:txBody>
        </p:sp>
        <p:sp>
          <p:nvSpPr>
            <p:cNvPr id="114876" name="Rectangle 188"/>
            <p:cNvSpPr>
              <a:spLocks noChangeArrowheads="1"/>
            </p:cNvSpPr>
            <p:nvPr/>
          </p:nvSpPr>
          <p:spPr bwMode="auto">
            <a:xfrm>
              <a:off x="2171" y="1913"/>
              <a:ext cx="91" cy="25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4877" name="Line 189"/>
            <p:cNvSpPr>
              <a:spLocks noChangeShapeType="1"/>
            </p:cNvSpPr>
            <p:nvPr/>
          </p:nvSpPr>
          <p:spPr bwMode="auto">
            <a:xfrm>
              <a:off x="2217" y="1700"/>
              <a:ext cx="0" cy="2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4878" name="Line 190"/>
            <p:cNvSpPr>
              <a:spLocks noChangeShapeType="1"/>
            </p:cNvSpPr>
            <p:nvPr/>
          </p:nvSpPr>
          <p:spPr bwMode="auto">
            <a:xfrm>
              <a:off x="2212" y="2165"/>
              <a:ext cx="0" cy="14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4879" name="Line 191"/>
            <p:cNvSpPr>
              <a:spLocks noChangeShapeType="1"/>
            </p:cNvSpPr>
            <p:nvPr/>
          </p:nvSpPr>
          <p:spPr bwMode="auto">
            <a:xfrm>
              <a:off x="1764" y="1700"/>
              <a:ext cx="46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4880" name="Line 192"/>
            <p:cNvSpPr>
              <a:spLocks noChangeShapeType="1"/>
            </p:cNvSpPr>
            <p:nvPr/>
          </p:nvSpPr>
          <p:spPr bwMode="auto">
            <a:xfrm>
              <a:off x="1481" y="1470"/>
              <a:ext cx="55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4881" name="Line 193"/>
            <p:cNvSpPr>
              <a:spLocks noChangeShapeType="1"/>
            </p:cNvSpPr>
            <p:nvPr/>
          </p:nvSpPr>
          <p:spPr bwMode="auto">
            <a:xfrm>
              <a:off x="1493" y="846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4882" name="Line 194"/>
            <p:cNvSpPr>
              <a:spLocks noChangeShapeType="1"/>
            </p:cNvSpPr>
            <p:nvPr/>
          </p:nvSpPr>
          <p:spPr bwMode="auto">
            <a:xfrm flipV="1">
              <a:off x="624" y="816"/>
              <a:ext cx="23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sm" len="med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60484" name="Object 195"/>
            <p:cNvGraphicFramePr>
              <a:graphicFrameLocks noChangeAspect="1"/>
            </p:cNvGraphicFramePr>
            <p:nvPr/>
          </p:nvGraphicFramePr>
          <p:xfrm>
            <a:off x="624" y="528"/>
            <a:ext cx="151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33" name="Equation" r:id="rId18" imgW="139700" imgH="241300" progId="Equation.3">
                    <p:embed/>
                  </p:oleObj>
                </mc:Choice>
                <mc:Fallback>
                  <p:oleObj name="Equation" r:id="rId18" imgW="139700" imgH="2413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528"/>
                          <a:ext cx="151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4690" name="Object 2"/>
          <p:cNvGraphicFramePr>
            <a:graphicFrameLocks noChangeAspect="1"/>
          </p:cNvGraphicFramePr>
          <p:nvPr/>
        </p:nvGraphicFramePr>
        <p:xfrm>
          <a:off x="3028950" y="3813175"/>
          <a:ext cx="207645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4" name="Equation" r:id="rId20" imgW="1092200" imgH="228600" progId="Equation.3">
                  <p:embed/>
                </p:oleObj>
              </mc:Choice>
              <mc:Fallback>
                <p:oleObj name="Equation" r:id="rId20" imgW="1092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8950" y="3813175"/>
                        <a:ext cx="2076450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691" name="Text Box 3"/>
          <p:cNvSpPr txBox="1">
            <a:spLocks noChangeArrowheads="1"/>
          </p:cNvSpPr>
          <p:nvPr/>
        </p:nvSpPr>
        <p:spPr bwMode="auto">
          <a:xfrm>
            <a:off x="609600" y="395288"/>
            <a:ext cx="3048000" cy="519112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lIns="90000" tIns="46800" rIns="90000" bIns="46800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2.</a:t>
            </a:r>
            <a:r>
              <a:rPr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 </a:t>
            </a: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输入电阻</a:t>
            </a:r>
            <a:endParaRPr lang="zh-CN" altLang="en-US" sz="2800" b="1">
              <a:solidFill>
                <a:srgbClr val="CC0000"/>
              </a:solidFill>
              <a:effectLst>
                <a:outerShdw blurRad="38100" dist="38100" dir="2700000" algn="tl">
                  <a:srgbClr val="DDDDDD"/>
                </a:outerShdw>
              </a:effectLst>
              <a:ea typeface="楷体_GB2312" charset="0"/>
              <a:cs typeface="楷体_GB2312" charset="0"/>
            </a:endParaRPr>
          </a:p>
        </p:txBody>
      </p:sp>
      <p:graphicFrame>
        <p:nvGraphicFramePr>
          <p:cNvPr id="114692" name="Object 4" descr="40%"/>
          <p:cNvGraphicFramePr>
            <a:graphicFrameLocks noChangeAspect="1"/>
          </p:cNvGraphicFramePr>
          <p:nvPr/>
        </p:nvGraphicFramePr>
        <p:xfrm>
          <a:off x="1095375" y="5619750"/>
          <a:ext cx="3617913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5" name="Equation" r:id="rId22" imgW="2032000" imgH="241300" progId="Equation.3">
                  <p:embed/>
                </p:oleObj>
              </mc:Choice>
              <mc:Fallback>
                <p:oleObj name="Equation" r:id="rId22" imgW="20320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5375" y="5619750"/>
                        <a:ext cx="3617913" cy="57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3" name="Object 5"/>
          <p:cNvGraphicFramePr>
            <a:graphicFrameLocks noChangeAspect="1"/>
          </p:cNvGraphicFramePr>
          <p:nvPr/>
        </p:nvGraphicFramePr>
        <p:xfrm>
          <a:off x="1052513" y="4419600"/>
          <a:ext cx="6415087" cy="1169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6" name="Equation" r:id="rId24" imgW="3594100" imgH="546100" progId="Equation.3">
                  <p:embed/>
                </p:oleObj>
              </mc:Choice>
              <mc:Fallback>
                <p:oleObj name="Equation" r:id="rId24" imgW="3594100" imgH="546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2513" y="4419600"/>
                        <a:ext cx="6415087" cy="1169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4" name="Object 6"/>
          <p:cNvGraphicFramePr>
            <a:graphicFrameLocks noChangeAspect="1"/>
          </p:cNvGraphicFramePr>
          <p:nvPr/>
        </p:nvGraphicFramePr>
        <p:xfrm>
          <a:off x="5334000" y="5643563"/>
          <a:ext cx="194945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7" name="Equation" r:id="rId26" imgW="1104900" imgH="228600" progId="Equation.3">
                  <p:embed/>
                </p:oleObj>
              </mc:Choice>
              <mc:Fallback>
                <p:oleObj name="Equation" r:id="rId26" imgW="11049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5643563"/>
                        <a:ext cx="1949450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695" name="AutoShape 7" descr="25%"/>
          <p:cNvSpPr>
            <a:spLocks noChangeArrowheads="1"/>
          </p:cNvSpPr>
          <p:nvPr/>
        </p:nvSpPr>
        <p:spPr bwMode="auto">
          <a:xfrm>
            <a:off x="5148263" y="1163638"/>
            <a:ext cx="3287712" cy="2409825"/>
          </a:xfrm>
          <a:prstGeom prst="horizontalScroll">
            <a:avLst>
              <a:gd name="adj" fmla="val 12500"/>
            </a:avLst>
          </a:prstGeom>
          <a:pattFill prst="pct25">
            <a:fgClr>
              <a:srgbClr val="FFCCCC"/>
            </a:fgClr>
            <a:bgClr>
              <a:srgbClr val="FFFFFF"/>
            </a:bgClr>
          </a:pattFill>
          <a:ln w="38100">
            <a:solidFill>
              <a:srgbClr val="006600"/>
            </a:solidFill>
            <a:round/>
          </a:ln>
          <a:effectLst/>
        </p:spPr>
        <p:txBody>
          <a:bodyPr lIns="90000" tIns="46800" rIns="90000" bIns="46800" anchor="ctr">
            <a:spAutoFit/>
          </a:bodyPr>
          <a:lstStyle/>
          <a:p>
            <a:r>
              <a:rPr lang="en-US" altLang="zh-CN" sz="2800" b="1">
                <a:solidFill>
                  <a:srgbClr val="FF33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楷体_GB2312" charset="0"/>
                <a:cs typeface="楷体_GB2312" charset="0"/>
              </a:rPr>
              <a:t>    </a:t>
            </a:r>
            <a:r>
              <a:rPr lang="zh-CN" alt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楷体_GB2312" charset="0"/>
                <a:cs typeface="楷体_GB2312" charset="0"/>
              </a:rPr>
              <a:t>射极输出器的</a:t>
            </a:r>
            <a:r>
              <a:rPr lang="zh-CN" alt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楷体_GB2312" charset="0"/>
                <a:ea typeface="楷体_GB2312" charset="0"/>
                <a:cs typeface="楷体_GB2312" charset="0"/>
              </a:rPr>
              <a:t>输入电阻高，对前级有利。</a:t>
            </a:r>
          </a:p>
          <a:p>
            <a:r>
              <a:rPr lang="zh-CN" altLang="en-US" sz="2800" b="1" i="1">
                <a:solidFill>
                  <a:schemeClr val="accent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楷体_GB2312" charset="0"/>
                <a:cs typeface="楷体_GB2312" charset="0"/>
              </a:rPr>
              <a:t>    </a:t>
            </a:r>
            <a:r>
              <a:rPr lang="en-US" altLang="zh-CN" sz="2800" b="1" i="1">
                <a:solidFill>
                  <a:srgbClr val="2E1FE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楷体_GB2312" charset="0"/>
                <a:cs typeface="楷体_GB2312" charset="0"/>
              </a:rPr>
              <a:t>r</a:t>
            </a:r>
            <a:r>
              <a:rPr lang="en-US" altLang="zh-CN" sz="2800" b="1" baseline="-25000">
                <a:solidFill>
                  <a:srgbClr val="2E1FE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楷体_GB2312" charset="0"/>
                <a:cs typeface="楷体_GB2312" charset="0"/>
              </a:rPr>
              <a:t>i </a:t>
            </a:r>
            <a:r>
              <a:rPr lang="zh-CN" altLang="en-US" sz="2800" b="1">
                <a:solidFill>
                  <a:srgbClr val="2E1FE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楷体_GB2312" charset="0"/>
                <a:ea typeface="楷体_GB2312" charset="0"/>
                <a:cs typeface="楷体_GB2312" charset="0"/>
              </a:rPr>
              <a:t>与负载有关</a:t>
            </a:r>
          </a:p>
        </p:txBody>
      </p:sp>
      <p:grpSp>
        <p:nvGrpSpPr>
          <p:cNvPr id="5" name="Group 12"/>
          <p:cNvGrpSpPr/>
          <p:nvPr/>
        </p:nvGrpSpPr>
        <p:grpSpPr bwMode="auto">
          <a:xfrm>
            <a:off x="1042988" y="3119438"/>
            <a:ext cx="481012" cy="1071562"/>
            <a:chOff x="563" y="1913"/>
            <a:chExt cx="303" cy="675"/>
          </a:xfrm>
        </p:grpSpPr>
        <p:sp>
          <p:nvSpPr>
            <p:cNvPr id="114701" name="AutoShape 13"/>
            <p:cNvSpPr>
              <a:spLocks noChangeArrowheads="1"/>
            </p:cNvSpPr>
            <p:nvPr/>
          </p:nvSpPr>
          <p:spPr bwMode="auto">
            <a:xfrm>
              <a:off x="563" y="1913"/>
              <a:ext cx="240" cy="528"/>
            </a:xfrm>
            <a:custGeom>
              <a:avLst/>
              <a:gdLst>
                <a:gd name="G0" fmla="+- 15126 0 0"/>
                <a:gd name="G1" fmla="+- 2912 0 0"/>
                <a:gd name="G2" fmla="+- 12158 0 2912"/>
                <a:gd name="G3" fmla="+- G2 0 2912"/>
                <a:gd name="G4" fmla="*/ G3 32768 32059"/>
                <a:gd name="G5" fmla="*/ G4 1 2"/>
                <a:gd name="G6" fmla="+- 21600 0 15126"/>
                <a:gd name="G7" fmla="*/ G6 2912 6079"/>
                <a:gd name="G8" fmla="+- G7 15126 0"/>
                <a:gd name="T0" fmla="*/ 15126 w 21600"/>
                <a:gd name="T1" fmla="*/ 0 h 21600"/>
                <a:gd name="T2" fmla="*/ 15126 w 21600"/>
                <a:gd name="T3" fmla="*/ 12158 h 21600"/>
                <a:gd name="T4" fmla="*/ 3237 w 21600"/>
                <a:gd name="T5" fmla="*/ 21600 h 21600"/>
                <a:gd name="T6" fmla="*/ 21600 w 21600"/>
                <a:gd name="T7" fmla="*/ 6079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G1 h 21600"/>
                <a:gd name="T14" fmla="*/ G8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close/>
                </a:path>
              </a:pathLst>
            </a:custGeom>
            <a:gradFill rotWithShape="0">
              <a:gsLst>
                <a:gs pos="0">
                  <a:srgbClr val="00FF00"/>
                </a:gs>
                <a:gs pos="100000">
                  <a:srgbClr val="006600"/>
                </a:gs>
              </a:gsLst>
              <a:lin ang="0" scaled="1"/>
            </a:gradFill>
            <a:ln w="38100">
              <a:solidFill>
                <a:srgbClr val="FF0000"/>
              </a:solidFill>
              <a:miter lim="800000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60430" name="Object 14"/>
            <p:cNvGraphicFramePr>
              <a:graphicFrameLocks noChangeAspect="1"/>
            </p:cNvGraphicFramePr>
            <p:nvPr/>
          </p:nvGraphicFramePr>
          <p:xfrm>
            <a:off x="672" y="2256"/>
            <a:ext cx="194" cy="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38" name="Equation" r:id="rId28" imgW="101600" imgH="228600" progId="Equation.3">
                    <p:embed/>
                  </p:oleObj>
                </mc:Choice>
                <mc:Fallback>
                  <p:oleObj name="Equation" r:id="rId28" imgW="1016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2256"/>
                          <a:ext cx="194" cy="3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15"/>
          <p:cNvGrpSpPr/>
          <p:nvPr/>
        </p:nvGrpSpPr>
        <p:grpSpPr bwMode="auto">
          <a:xfrm>
            <a:off x="1828800" y="3084513"/>
            <a:ext cx="630238" cy="1106487"/>
            <a:chOff x="1119" y="1906"/>
            <a:chExt cx="397" cy="697"/>
          </a:xfrm>
        </p:grpSpPr>
        <p:graphicFrame>
          <p:nvGraphicFramePr>
            <p:cNvPr id="60427" name="Object 16"/>
            <p:cNvGraphicFramePr>
              <a:graphicFrameLocks noChangeAspect="1"/>
            </p:cNvGraphicFramePr>
            <p:nvPr/>
          </p:nvGraphicFramePr>
          <p:xfrm>
            <a:off x="1282" y="2271"/>
            <a:ext cx="234" cy="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39" name="公式" r:id="rId30" imgW="139700" imgH="228600" progId="Equation.3">
                    <p:embed/>
                  </p:oleObj>
                </mc:Choice>
                <mc:Fallback>
                  <p:oleObj name="公式" r:id="rId30" imgW="1397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82" y="2271"/>
                          <a:ext cx="234" cy="3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4705" name="AutoShape 17"/>
            <p:cNvSpPr>
              <a:spLocks noChangeArrowheads="1"/>
            </p:cNvSpPr>
            <p:nvPr/>
          </p:nvSpPr>
          <p:spPr bwMode="auto">
            <a:xfrm>
              <a:off x="1119" y="1906"/>
              <a:ext cx="288" cy="528"/>
            </a:xfrm>
            <a:custGeom>
              <a:avLst/>
              <a:gdLst>
                <a:gd name="G0" fmla="+- 15126 0 0"/>
                <a:gd name="G1" fmla="+- 2912 0 0"/>
                <a:gd name="G2" fmla="+- 12158 0 2912"/>
                <a:gd name="G3" fmla="+- G2 0 2912"/>
                <a:gd name="G4" fmla="*/ G3 32768 32059"/>
                <a:gd name="G5" fmla="*/ G4 1 2"/>
                <a:gd name="G6" fmla="+- 21600 0 15126"/>
                <a:gd name="G7" fmla="*/ G6 2912 6079"/>
                <a:gd name="G8" fmla="+- G7 15126 0"/>
                <a:gd name="T0" fmla="*/ 15126 w 21600"/>
                <a:gd name="T1" fmla="*/ 0 h 21600"/>
                <a:gd name="T2" fmla="*/ 15126 w 21600"/>
                <a:gd name="T3" fmla="*/ 12158 h 21600"/>
                <a:gd name="T4" fmla="*/ 3237 w 21600"/>
                <a:gd name="T5" fmla="*/ 21600 h 21600"/>
                <a:gd name="T6" fmla="*/ 21600 w 21600"/>
                <a:gd name="T7" fmla="*/ 6079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G1 h 21600"/>
                <a:gd name="T14" fmla="*/ G8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close/>
                </a:path>
              </a:pathLst>
            </a:custGeom>
            <a:gradFill rotWithShape="0">
              <a:gsLst>
                <a:gs pos="0">
                  <a:srgbClr val="00FF00"/>
                </a:gs>
                <a:gs pos="100000">
                  <a:srgbClr val="006600"/>
                </a:gs>
              </a:gsLst>
              <a:lin ang="0" scaled="1"/>
            </a:gradFill>
            <a:ln w="38100">
              <a:solidFill>
                <a:srgbClr val="FF0000"/>
              </a:solidFill>
              <a:miter lim="800000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6076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4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4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4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4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1469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5" grpId="0" bldLvl="0" animBg="1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ext Box 2"/>
          <p:cNvSpPr txBox="1">
            <a:spLocks noChangeArrowheads="1"/>
          </p:cNvSpPr>
          <p:nvPr/>
        </p:nvSpPr>
        <p:spPr bwMode="auto">
          <a:xfrm>
            <a:off x="498286" y="-29142"/>
            <a:ext cx="3200400" cy="519113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lIns="90000" tIns="46800" rIns="90000" bIns="46800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3.</a:t>
            </a:r>
            <a:r>
              <a:rPr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 </a:t>
            </a: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输出电阻</a:t>
            </a:r>
          </a:p>
        </p:txBody>
      </p:sp>
      <p:graphicFrame>
        <p:nvGraphicFramePr>
          <p:cNvPr id="115715" name="Object 3"/>
          <p:cNvGraphicFramePr>
            <a:graphicFrameLocks noChangeAspect="1"/>
          </p:cNvGraphicFramePr>
          <p:nvPr/>
        </p:nvGraphicFramePr>
        <p:xfrm>
          <a:off x="5257800" y="3048000"/>
          <a:ext cx="2166938" cy="115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6" name="Equation" r:id="rId4" imgW="990600" imgH="495300" progId="Equation.3">
                  <p:embed/>
                </p:oleObj>
              </mc:Choice>
              <mc:Fallback>
                <p:oleObj name="Equation" r:id="rId4" imgW="990600" imgH="495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3048000"/>
                        <a:ext cx="2166938" cy="1158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20" name="Object 8"/>
          <p:cNvGraphicFramePr>
            <a:graphicFrameLocks noChangeAspect="1"/>
          </p:cNvGraphicFramePr>
          <p:nvPr/>
        </p:nvGraphicFramePr>
        <p:xfrm>
          <a:off x="5089525" y="1676400"/>
          <a:ext cx="2378075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7" name="Equation" r:id="rId6" imgW="1295400" imgH="241300" progId="Equation.3">
                  <p:embed/>
                </p:oleObj>
              </mc:Choice>
              <mc:Fallback>
                <p:oleObj name="Equation" r:id="rId6" imgW="12954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9525" y="1676400"/>
                        <a:ext cx="2378075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21" name="Object 9"/>
          <p:cNvGraphicFramePr>
            <a:graphicFrameLocks noChangeAspect="1"/>
          </p:cNvGraphicFramePr>
          <p:nvPr/>
        </p:nvGraphicFramePr>
        <p:xfrm>
          <a:off x="5164138" y="665163"/>
          <a:ext cx="2616200" cy="1074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8" name="Equation" r:id="rId8" imgW="1409700" imgH="495300" progId="Equation.3">
                  <p:embed/>
                </p:oleObj>
              </mc:Choice>
              <mc:Fallback>
                <p:oleObj name="Equation" r:id="rId8" imgW="1409700" imgH="495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4138" y="665163"/>
                        <a:ext cx="2616200" cy="1074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22" name="Object 10"/>
          <p:cNvGraphicFramePr>
            <a:graphicFrameLocks noChangeAspect="1"/>
          </p:cNvGraphicFramePr>
          <p:nvPr/>
        </p:nvGraphicFramePr>
        <p:xfrm>
          <a:off x="4876800" y="2438400"/>
          <a:ext cx="4067175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9" name="Equation" r:id="rId10" imgW="2362200" imgH="241300" progId="Equation.3">
                  <p:embed/>
                </p:oleObj>
              </mc:Choice>
              <mc:Fallback>
                <p:oleObj name="Equation" r:id="rId10" imgW="23622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2438400"/>
                        <a:ext cx="4067175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723" name="AutoShape 11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2631886" y="123258"/>
            <a:ext cx="533400" cy="304800"/>
          </a:xfrm>
          <a:prstGeom prst="actionButtonBackPrevious">
            <a:avLst/>
          </a:prstGeom>
          <a:solidFill>
            <a:srgbClr val="F6FAE6"/>
          </a:solidFill>
          <a:ln w="38100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5724" name="AutoShape 12" descr="25%"/>
          <p:cNvSpPr>
            <a:spLocks noChangeArrowheads="1"/>
          </p:cNvSpPr>
          <p:nvPr/>
        </p:nvSpPr>
        <p:spPr bwMode="auto">
          <a:xfrm>
            <a:off x="5629190" y="4189682"/>
            <a:ext cx="3281362" cy="2009775"/>
          </a:xfrm>
          <a:prstGeom prst="horizontalScroll">
            <a:avLst>
              <a:gd name="adj" fmla="val 12500"/>
            </a:avLst>
          </a:prstGeom>
          <a:pattFill prst="pct25">
            <a:fgClr>
              <a:srgbClr val="FFCCCC"/>
            </a:fgClr>
            <a:bgClr>
              <a:srgbClr val="FFFFFF"/>
            </a:bgClr>
          </a:pattFill>
          <a:ln w="38100">
            <a:solidFill>
              <a:srgbClr val="006600"/>
            </a:solidFill>
            <a:round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楷体_GB2312" charset="0"/>
                <a:cs typeface="楷体_GB2312" charset="0"/>
              </a:rPr>
              <a:t>射极输出器的输出电阻很小，带负载能力强。</a:t>
            </a:r>
          </a:p>
        </p:txBody>
      </p:sp>
      <p:grpSp>
        <p:nvGrpSpPr>
          <p:cNvPr id="71" name="Group 166"/>
          <p:cNvGrpSpPr/>
          <p:nvPr/>
        </p:nvGrpSpPr>
        <p:grpSpPr bwMode="auto">
          <a:xfrm>
            <a:off x="141139" y="547323"/>
            <a:ext cx="4219575" cy="3095625"/>
            <a:chOff x="222" y="480"/>
            <a:chExt cx="2658" cy="1950"/>
          </a:xfrm>
        </p:grpSpPr>
        <p:sp>
          <p:nvSpPr>
            <p:cNvPr id="72" name="Line 167"/>
            <p:cNvSpPr>
              <a:spLocks noChangeShapeType="1"/>
            </p:cNvSpPr>
            <p:nvPr/>
          </p:nvSpPr>
          <p:spPr bwMode="auto">
            <a:xfrm flipV="1">
              <a:off x="597" y="2315"/>
              <a:ext cx="22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3" name="Line 168"/>
            <p:cNvSpPr>
              <a:spLocks noChangeShapeType="1"/>
            </p:cNvSpPr>
            <p:nvPr/>
          </p:nvSpPr>
          <p:spPr bwMode="auto">
            <a:xfrm flipH="1" flipV="1">
              <a:off x="2027" y="855"/>
              <a:ext cx="0" cy="20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" name="Line 169"/>
            <p:cNvSpPr>
              <a:spLocks noChangeShapeType="1"/>
            </p:cNvSpPr>
            <p:nvPr/>
          </p:nvSpPr>
          <p:spPr bwMode="auto">
            <a:xfrm flipV="1">
              <a:off x="597" y="860"/>
              <a:ext cx="8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75" name="Group 170"/>
            <p:cNvGrpSpPr/>
            <p:nvPr/>
          </p:nvGrpSpPr>
          <p:grpSpPr bwMode="auto">
            <a:xfrm>
              <a:off x="1913" y="1027"/>
              <a:ext cx="206" cy="290"/>
              <a:chOff x="4164" y="1968"/>
              <a:chExt cx="264" cy="420"/>
            </a:xfrm>
          </p:grpSpPr>
          <p:sp>
            <p:nvSpPr>
              <p:cNvPr id="128" name="AutoShape 171"/>
              <p:cNvSpPr>
                <a:spLocks noChangeArrowheads="1"/>
              </p:cNvSpPr>
              <p:nvPr/>
            </p:nvSpPr>
            <p:spPr bwMode="auto">
              <a:xfrm>
                <a:off x="4164" y="1968"/>
                <a:ext cx="264" cy="420"/>
              </a:xfrm>
              <a:prstGeom prst="diamond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9" name="Line 172"/>
              <p:cNvSpPr>
                <a:spLocks noChangeShapeType="1"/>
              </p:cNvSpPr>
              <p:nvPr/>
            </p:nvSpPr>
            <p:spPr bwMode="auto">
              <a:xfrm>
                <a:off x="4176" y="2184"/>
                <a:ext cx="25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76" name="Rectangle 173"/>
            <p:cNvSpPr>
              <a:spLocks noChangeArrowheads="1"/>
            </p:cNvSpPr>
            <p:nvPr/>
          </p:nvSpPr>
          <p:spPr bwMode="auto">
            <a:xfrm>
              <a:off x="1436" y="1071"/>
              <a:ext cx="91" cy="25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7" name="Line 174"/>
            <p:cNvSpPr>
              <a:spLocks noChangeShapeType="1"/>
            </p:cNvSpPr>
            <p:nvPr/>
          </p:nvSpPr>
          <p:spPr bwMode="auto">
            <a:xfrm>
              <a:off x="2019" y="843"/>
              <a:ext cx="86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8" name="Text Box 175"/>
            <p:cNvSpPr txBox="1">
              <a:spLocks noChangeArrowheads="1"/>
            </p:cNvSpPr>
            <p:nvPr/>
          </p:nvSpPr>
          <p:spPr bwMode="auto">
            <a:xfrm>
              <a:off x="1086" y="980"/>
              <a:ext cx="439" cy="327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>
                  <a:effectLst/>
                  <a:ea typeface="楷体_GB2312" charset="0"/>
                  <a:cs typeface="楷体_GB2312" charset="0"/>
                </a:rPr>
                <a:t>r</a:t>
              </a:r>
              <a:r>
                <a:rPr lang="en-US" altLang="zh-CN" b="1" baseline="-25000">
                  <a:effectLst/>
                  <a:ea typeface="楷体_GB2312" charset="0"/>
                  <a:cs typeface="楷体_GB2312" charset="0"/>
                </a:rPr>
                <a:t>be</a:t>
              </a:r>
              <a:endParaRPr lang="en-US" altLang="zh-CN" b="1">
                <a:effectLst/>
                <a:ea typeface="楷体_GB2312" charset="0"/>
                <a:cs typeface="楷体_GB2312" charset="0"/>
              </a:endParaRPr>
            </a:p>
          </p:txBody>
        </p:sp>
        <p:sp>
          <p:nvSpPr>
            <p:cNvPr id="79" name="Line 176"/>
            <p:cNvSpPr>
              <a:spLocks noChangeShapeType="1"/>
            </p:cNvSpPr>
            <p:nvPr/>
          </p:nvSpPr>
          <p:spPr bwMode="auto">
            <a:xfrm>
              <a:off x="1873" y="1049"/>
              <a:ext cx="0" cy="28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sm" len="med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" name="Text Box 177"/>
            <p:cNvSpPr txBox="1">
              <a:spLocks noChangeArrowheads="1"/>
            </p:cNvSpPr>
            <p:nvPr/>
          </p:nvSpPr>
          <p:spPr bwMode="auto">
            <a:xfrm>
              <a:off x="1050" y="1450"/>
              <a:ext cx="466" cy="288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>
                  <a:effectLst/>
                  <a:ea typeface="楷体_GB2312" charset="0"/>
                  <a:cs typeface="楷体_GB2312" charset="0"/>
                </a:rPr>
                <a:t>R</a:t>
              </a:r>
              <a:r>
                <a:rPr lang="en-US" altLang="zh-CN" b="1" baseline="-25000">
                  <a:effectLst/>
                  <a:ea typeface="楷体_GB2312" charset="0"/>
                  <a:cs typeface="楷体_GB2312" charset="0"/>
                </a:rPr>
                <a:t>B</a:t>
              </a:r>
              <a:endParaRPr lang="en-US" altLang="zh-CN" b="1">
                <a:effectLst/>
                <a:ea typeface="楷体_GB2312" charset="0"/>
                <a:cs typeface="楷体_GB2312" charset="0"/>
              </a:endParaRPr>
            </a:p>
          </p:txBody>
        </p:sp>
        <p:sp>
          <p:nvSpPr>
            <p:cNvPr id="81" name="Line 178"/>
            <p:cNvSpPr>
              <a:spLocks noChangeShapeType="1"/>
            </p:cNvSpPr>
            <p:nvPr/>
          </p:nvSpPr>
          <p:spPr bwMode="auto">
            <a:xfrm flipV="1">
              <a:off x="2867" y="851"/>
              <a:ext cx="1" cy="147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" name="Text Box 179"/>
            <p:cNvSpPr txBox="1">
              <a:spLocks noChangeArrowheads="1"/>
            </p:cNvSpPr>
            <p:nvPr/>
          </p:nvSpPr>
          <p:spPr bwMode="auto">
            <a:xfrm>
              <a:off x="1792" y="1875"/>
              <a:ext cx="508" cy="288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>
                  <a:effectLst/>
                  <a:ea typeface="楷体_GB2312" charset="0"/>
                  <a:cs typeface="楷体_GB2312" charset="0"/>
                </a:rPr>
                <a:t>R</a:t>
              </a:r>
              <a:r>
                <a:rPr lang="en-US" altLang="zh-CN" b="1" baseline="-25000">
                  <a:effectLst/>
                  <a:ea typeface="楷体_GB2312" charset="0"/>
                  <a:cs typeface="楷体_GB2312" charset="0"/>
                </a:rPr>
                <a:t>L</a:t>
              </a:r>
              <a:endParaRPr lang="en-US" altLang="zh-CN" b="1">
                <a:effectLst/>
                <a:ea typeface="楷体_GB2312" charset="0"/>
                <a:cs typeface="楷体_GB2312" charset="0"/>
              </a:endParaRPr>
            </a:p>
          </p:txBody>
        </p:sp>
        <p:sp>
          <p:nvSpPr>
            <p:cNvPr id="83" name="Text Box 180"/>
            <p:cNvSpPr txBox="1">
              <a:spLocks noChangeArrowheads="1"/>
            </p:cNvSpPr>
            <p:nvPr/>
          </p:nvSpPr>
          <p:spPr bwMode="auto">
            <a:xfrm>
              <a:off x="1644" y="1225"/>
              <a:ext cx="224" cy="288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2E1FE9"/>
                  </a:solidFill>
                  <a:effectLst/>
                  <a:ea typeface="楷体_GB2312" charset="0"/>
                  <a:cs typeface="楷体_GB2312" charset="0"/>
                </a:rPr>
                <a:t>E</a:t>
              </a:r>
            </a:p>
          </p:txBody>
        </p:sp>
        <p:sp>
          <p:nvSpPr>
            <p:cNvPr id="84" name="Text Box 181"/>
            <p:cNvSpPr txBox="1">
              <a:spLocks noChangeArrowheads="1"/>
            </p:cNvSpPr>
            <p:nvPr/>
          </p:nvSpPr>
          <p:spPr bwMode="auto">
            <a:xfrm>
              <a:off x="981" y="621"/>
              <a:ext cx="224" cy="288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2E1FE9"/>
                  </a:solidFill>
                  <a:effectLst/>
                  <a:ea typeface="楷体_GB2312" charset="0"/>
                  <a:cs typeface="楷体_GB2312" charset="0"/>
                </a:rPr>
                <a:t>B</a:t>
              </a:r>
            </a:p>
          </p:txBody>
        </p:sp>
        <p:sp>
          <p:nvSpPr>
            <p:cNvPr id="85" name="Text Box 182"/>
            <p:cNvSpPr txBox="1">
              <a:spLocks noChangeArrowheads="1"/>
            </p:cNvSpPr>
            <p:nvPr/>
          </p:nvSpPr>
          <p:spPr bwMode="auto">
            <a:xfrm>
              <a:off x="2219" y="597"/>
              <a:ext cx="223" cy="288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2E1FE9"/>
                  </a:solidFill>
                  <a:effectLst/>
                  <a:ea typeface="楷体_GB2312" charset="0"/>
                  <a:cs typeface="楷体_GB2312" charset="0"/>
                </a:rPr>
                <a:t>C</a:t>
              </a:r>
            </a:p>
          </p:txBody>
        </p:sp>
        <p:sp>
          <p:nvSpPr>
            <p:cNvPr id="86" name="Line 183"/>
            <p:cNvSpPr>
              <a:spLocks noChangeShapeType="1"/>
            </p:cNvSpPr>
            <p:nvPr/>
          </p:nvSpPr>
          <p:spPr bwMode="auto">
            <a:xfrm flipV="1">
              <a:off x="1080" y="863"/>
              <a:ext cx="0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7" name="Text Box 184" descr="新闻纸"/>
            <p:cNvSpPr txBox="1">
              <a:spLocks noChangeArrowheads="1"/>
            </p:cNvSpPr>
            <p:nvPr/>
          </p:nvSpPr>
          <p:spPr bwMode="auto">
            <a:xfrm>
              <a:off x="715" y="838"/>
              <a:ext cx="299" cy="288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  <a:effectLst/>
                  <a:latin typeface="宋体" panose="02010600030101010101" pitchFamily="2" charset="-122"/>
                </a:rPr>
                <a:t>+</a:t>
              </a:r>
            </a:p>
          </p:txBody>
        </p:sp>
        <p:sp>
          <p:nvSpPr>
            <p:cNvPr id="88" name="Text Box 185" descr="新闻纸"/>
            <p:cNvSpPr txBox="1">
              <a:spLocks noChangeArrowheads="1"/>
            </p:cNvSpPr>
            <p:nvPr/>
          </p:nvSpPr>
          <p:spPr bwMode="auto">
            <a:xfrm>
              <a:off x="717" y="2068"/>
              <a:ext cx="299" cy="288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  <a:effectLst/>
                  <a:latin typeface="宋体" panose="02010600030101010101" pitchFamily="2" charset="-122"/>
                </a:rPr>
                <a:t>-</a:t>
              </a:r>
            </a:p>
          </p:txBody>
        </p:sp>
        <p:sp>
          <p:nvSpPr>
            <p:cNvPr id="89" name="Rectangle 186"/>
            <p:cNvSpPr>
              <a:spLocks noChangeArrowheads="1"/>
            </p:cNvSpPr>
            <p:nvPr/>
          </p:nvSpPr>
          <p:spPr bwMode="auto">
            <a:xfrm>
              <a:off x="1044" y="1475"/>
              <a:ext cx="91" cy="25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0" name="Rectangle 187" descr="新闻纸"/>
            <p:cNvSpPr>
              <a:spLocks noChangeArrowheads="1"/>
            </p:cNvSpPr>
            <p:nvPr/>
          </p:nvSpPr>
          <p:spPr bwMode="auto">
            <a:xfrm>
              <a:off x="2274" y="1629"/>
              <a:ext cx="212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  <a:effectLst/>
                  <a:latin typeface="宋体" panose="02010600030101010101" pitchFamily="2" charset="-122"/>
                </a:rPr>
                <a:t>+</a:t>
              </a:r>
            </a:p>
          </p:txBody>
        </p:sp>
        <p:sp>
          <p:nvSpPr>
            <p:cNvPr id="91" name="Rectangle 188" descr="新闻纸"/>
            <p:cNvSpPr>
              <a:spLocks noChangeArrowheads="1"/>
            </p:cNvSpPr>
            <p:nvPr/>
          </p:nvSpPr>
          <p:spPr bwMode="auto">
            <a:xfrm>
              <a:off x="2275" y="2103"/>
              <a:ext cx="212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  <a:effectLst/>
                  <a:latin typeface="宋体" panose="02010600030101010101" pitchFamily="2" charset="-122"/>
                </a:rPr>
                <a:t>-</a:t>
              </a:r>
            </a:p>
          </p:txBody>
        </p:sp>
        <p:grpSp>
          <p:nvGrpSpPr>
            <p:cNvPr id="92" name="Group 189"/>
            <p:cNvGrpSpPr/>
            <p:nvPr/>
          </p:nvGrpSpPr>
          <p:grpSpPr bwMode="auto">
            <a:xfrm>
              <a:off x="1669" y="2311"/>
              <a:ext cx="160" cy="119"/>
              <a:chOff x="4403" y="3875"/>
              <a:chExt cx="160" cy="119"/>
            </a:xfrm>
          </p:grpSpPr>
          <p:sp>
            <p:nvSpPr>
              <p:cNvPr id="126" name="Line 190"/>
              <p:cNvSpPr>
                <a:spLocks noChangeShapeType="1"/>
              </p:cNvSpPr>
              <p:nvPr/>
            </p:nvSpPr>
            <p:spPr bwMode="auto">
              <a:xfrm>
                <a:off x="4489" y="3875"/>
                <a:ext cx="0" cy="11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7" name="Line 191"/>
              <p:cNvSpPr>
                <a:spLocks noChangeShapeType="1"/>
              </p:cNvSpPr>
              <p:nvPr/>
            </p:nvSpPr>
            <p:spPr bwMode="auto">
              <a:xfrm>
                <a:off x="4403" y="3994"/>
                <a:ext cx="1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93" name="Line 192"/>
            <p:cNvSpPr>
              <a:spLocks noChangeShapeType="1"/>
            </p:cNvSpPr>
            <p:nvPr/>
          </p:nvSpPr>
          <p:spPr bwMode="auto">
            <a:xfrm flipV="1">
              <a:off x="1479" y="1327"/>
              <a:ext cx="0" cy="1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4" name="Line 193"/>
            <p:cNvSpPr>
              <a:spLocks noChangeShapeType="1"/>
            </p:cNvSpPr>
            <p:nvPr/>
          </p:nvSpPr>
          <p:spPr bwMode="auto">
            <a:xfrm flipH="1" flipV="1">
              <a:off x="1081" y="1726"/>
              <a:ext cx="1" cy="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5" name="Line 194"/>
            <p:cNvSpPr>
              <a:spLocks noChangeShapeType="1"/>
            </p:cNvSpPr>
            <p:nvPr/>
          </p:nvSpPr>
          <p:spPr bwMode="auto">
            <a:xfrm flipV="1">
              <a:off x="2020" y="1304"/>
              <a:ext cx="0" cy="1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6" name="Line 195"/>
            <p:cNvSpPr>
              <a:spLocks noChangeShapeType="1"/>
            </p:cNvSpPr>
            <p:nvPr/>
          </p:nvSpPr>
          <p:spPr bwMode="auto">
            <a:xfrm flipH="1">
              <a:off x="600" y="1430"/>
              <a:ext cx="0" cy="891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7" name="Rectangle 196"/>
            <p:cNvSpPr>
              <a:spLocks noChangeArrowheads="1"/>
            </p:cNvSpPr>
            <p:nvPr/>
          </p:nvSpPr>
          <p:spPr bwMode="auto">
            <a:xfrm>
              <a:off x="563" y="1202"/>
              <a:ext cx="78" cy="23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8" name="Line 197"/>
            <p:cNvSpPr>
              <a:spLocks noChangeShapeType="1"/>
            </p:cNvSpPr>
            <p:nvPr/>
          </p:nvSpPr>
          <p:spPr bwMode="auto">
            <a:xfrm flipH="1">
              <a:off x="600" y="846"/>
              <a:ext cx="0" cy="358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9" name="Oval 198"/>
            <p:cNvSpPr>
              <a:spLocks noChangeArrowheads="1"/>
            </p:cNvSpPr>
            <p:nvPr/>
          </p:nvSpPr>
          <p:spPr bwMode="auto">
            <a:xfrm>
              <a:off x="510" y="1767"/>
              <a:ext cx="192" cy="192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0" name="Rectangle 199" descr="新闻纸"/>
            <p:cNvSpPr>
              <a:spLocks noChangeArrowheads="1"/>
            </p:cNvSpPr>
            <p:nvPr/>
          </p:nvSpPr>
          <p:spPr bwMode="auto">
            <a:xfrm>
              <a:off x="404" y="1553"/>
              <a:ext cx="211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  <a:effectLst/>
                  <a:latin typeface="宋体" panose="02010600030101010101" pitchFamily="2" charset="-122"/>
                </a:rPr>
                <a:t>+</a:t>
              </a:r>
            </a:p>
          </p:txBody>
        </p:sp>
        <p:sp>
          <p:nvSpPr>
            <p:cNvPr id="101" name="Rectangle 200"/>
            <p:cNvSpPr>
              <a:spLocks noChangeArrowheads="1"/>
            </p:cNvSpPr>
            <p:nvPr/>
          </p:nvSpPr>
          <p:spPr bwMode="auto">
            <a:xfrm>
              <a:off x="393" y="1873"/>
              <a:ext cx="213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>
                  <a:solidFill>
                    <a:srgbClr val="FF0000"/>
                  </a:solidFill>
                  <a:effectLst/>
                  <a:latin typeface="宋体" panose="02010600030101010101" pitchFamily="2" charset="-122"/>
                </a:rPr>
                <a:t>-</a:t>
              </a:r>
            </a:p>
          </p:txBody>
        </p:sp>
        <p:sp>
          <p:nvSpPr>
            <p:cNvPr id="102" name="Text Box 201"/>
            <p:cNvSpPr txBox="1">
              <a:spLocks noChangeArrowheads="1"/>
            </p:cNvSpPr>
            <p:nvPr/>
          </p:nvSpPr>
          <p:spPr bwMode="auto">
            <a:xfrm>
              <a:off x="222" y="1173"/>
              <a:ext cx="425" cy="288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>
                  <a:effectLst/>
                  <a:ea typeface="楷体_GB2312" charset="0"/>
                  <a:cs typeface="楷体_GB2312" charset="0"/>
                </a:rPr>
                <a:t>R</a:t>
              </a:r>
              <a:r>
                <a:rPr lang="en-US" altLang="zh-CN" b="1" baseline="-25000">
                  <a:effectLst/>
                  <a:ea typeface="楷体_GB2312" charset="0"/>
                  <a:cs typeface="楷体_GB2312" charset="0"/>
                </a:rPr>
                <a:t>S</a:t>
              </a:r>
              <a:endParaRPr lang="en-US" altLang="zh-CN" b="1">
                <a:effectLst/>
                <a:ea typeface="楷体_GB2312" charset="0"/>
                <a:cs typeface="楷体_GB2312" charset="0"/>
              </a:endParaRPr>
            </a:p>
          </p:txBody>
        </p:sp>
        <p:sp>
          <p:nvSpPr>
            <p:cNvPr id="103" name="Oval 202"/>
            <p:cNvSpPr>
              <a:spLocks noChangeArrowheads="1"/>
            </p:cNvSpPr>
            <p:nvPr/>
          </p:nvSpPr>
          <p:spPr bwMode="auto">
            <a:xfrm>
              <a:off x="1723" y="2281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2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104" name="Object 203"/>
            <p:cNvGraphicFramePr>
              <a:graphicFrameLocks noChangeAspect="1"/>
            </p:cNvGraphicFramePr>
            <p:nvPr/>
          </p:nvGraphicFramePr>
          <p:xfrm>
            <a:off x="743" y="1448"/>
            <a:ext cx="181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60" name="Equation" r:id="rId12" imgW="190500" imgH="241300" progId="Equation.3">
                    <p:embed/>
                  </p:oleObj>
                </mc:Choice>
                <mc:Fallback>
                  <p:oleObj name="Equation" r:id="rId12" imgW="190500" imgH="2413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3" y="1448"/>
                          <a:ext cx="181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5" name="Line 204"/>
            <p:cNvSpPr>
              <a:spLocks noChangeShapeType="1"/>
            </p:cNvSpPr>
            <p:nvPr/>
          </p:nvSpPr>
          <p:spPr bwMode="auto">
            <a:xfrm flipV="1">
              <a:off x="1234" y="805"/>
              <a:ext cx="23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sm" len="med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106" name="Object 205"/>
            <p:cNvGraphicFramePr>
              <a:graphicFrameLocks noChangeAspect="1"/>
            </p:cNvGraphicFramePr>
            <p:nvPr/>
          </p:nvGraphicFramePr>
          <p:xfrm>
            <a:off x="1220" y="521"/>
            <a:ext cx="177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61" name="Equation" r:id="rId14" imgW="177800" imgH="254000" progId="Equation.3">
                    <p:embed/>
                  </p:oleObj>
                </mc:Choice>
                <mc:Fallback>
                  <p:oleObj name="Equation" r:id="rId14" imgW="177800" imgH="254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20" y="521"/>
                          <a:ext cx="177" cy="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7" name="Line 206"/>
            <p:cNvSpPr>
              <a:spLocks noChangeShapeType="1"/>
            </p:cNvSpPr>
            <p:nvPr/>
          </p:nvSpPr>
          <p:spPr bwMode="auto">
            <a:xfrm flipH="1">
              <a:off x="2046" y="793"/>
              <a:ext cx="23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sm" len="med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108" name="Object 207"/>
            <p:cNvGraphicFramePr>
              <a:graphicFrameLocks noChangeAspect="1"/>
            </p:cNvGraphicFramePr>
            <p:nvPr/>
          </p:nvGraphicFramePr>
          <p:xfrm>
            <a:off x="2074" y="480"/>
            <a:ext cx="260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62" name="Equation" r:id="rId16" imgW="292100" imgH="254000" progId="Equation.3">
                    <p:embed/>
                  </p:oleObj>
                </mc:Choice>
                <mc:Fallback>
                  <p:oleObj name="Equation" r:id="rId16" imgW="292100" imgH="254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74" y="480"/>
                          <a:ext cx="260" cy="3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9" name="Object 208"/>
            <p:cNvGraphicFramePr>
              <a:graphicFrameLocks noChangeAspect="1"/>
            </p:cNvGraphicFramePr>
            <p:nvPr/>
          </p:nvGraphicFramePr>
          <p:xfrm>
            <a:off x="2293" y="1923"/>
            <a:ext cx="181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63" name="Equation" r:id="rId18" imgW="203200" imgH="254000" progId="Equation.3">
                    <p:embed/>
                  </p:oleObj>
                </mc:Choice>
                <mc:Fallback>
                  <p:oleObj name="Equation" r:id="rId18" imgW="203200" imgH="254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93" y="1923"/>
                          <a:ext cx="181" cy="2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0" name="Object 209"/>
            <p:cNvGraphicFramePr>
              <a:graphicFrameLocks noChangeAspect="1"/>
            </p:cNvGraphicFramePr>
            <p:nvPr/>
          </p:nvGraphicFramePr>
          <p:xfrm>
            <a:off x="1662" y="798"/>
            <a:ext cx="300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64" name="Equation" r:id="rId20" imgW="279400" imgH="254000" progId="Equation.3">
                    <p:embed/>
                  </p:oleObj>
                </mc:Choice>
                <mc:Fallback>
                  <p:oleObj name="Equation" r:id="rId20" imgW="279400" imgH="254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62" y="798"/>
                          <a:ext cx="300" cy="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1" name="Object 210"/>
            <p:cNvGraphicFramePr>
              <a:graphicFrameLocks noChangeAspect="1"/>
            </p:cNvGraphicFramePr>
            <p:nvPr/>
          </p:nvGraphicFramePr>
          <p:xfrm>
            <a:off x="284" y="1707"/>
            <a:ext cx="205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65" name="Equation" r:id="rId22" imgW="228600" imgH="254000" progId="Equation.3">
                    <p:embed/>
                  </p:oleObj>
                </mc:Choice>
                <mc:Fallback>
                  <p:oleObj name="Equation" r:id="rId22" imgW="228600" imgH="254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" y="1707"/>
                          <a:ext cx="205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" name="Rectangle 211"/>
            <p:cNvSpPr>
              <a:spLocks noChangeArrowheads="1"/>
            </p:cNvSpPr>
            <p:nvPr/>
          </p:nvSpPr>
          <p:spPr bwMode="auto">
            <a:xfrm>
              <a:off x="1713" y="1918"/>
              <a:ext cx="91" cy="25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3" name="Line 212"/>
            <p:cNvSpPr>
              <a:spLocks noChangeShapeType="1"/>
            </p:cNvSpPr>
            <p:nvPr/>
          </p:nvSpPr>
          <p:spPr bwMode="auto">
            <a:xfrm>
              <a:off x="1759" y="1464"/>
              <a:ext cx="0" cy="45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4" name="Line 213"/>
            <p:cNvSpPr>
              <a:spLocks noChangeShapeType="1"/>
            </p:cNvSpPr>
            <p:nvPr/>
          </p:nvSpPr>
          <p:spPr bwMode="auto">
            <a:xfrm>
              <a:off x="1754" y="2182"/>
              <a:ext cx="0" cy="12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5" name="Line 214"/>
            <p:cNvSpPr>
              <a:spLocks noChangeShapeType="1"/>
            </p:cNvSpPr>
            <p:nvPr/>
          </p:nvSpPr>
          <p:spPr bwMode="auto">
            <a:xfrm>
              <a:off x="1721" y="1486"/>
              <a:ext cx="0" cy="21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sm" len="med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116" name="Object 215"/>
            <p:cNvGraphicFramePr>
              <a:graphicFrameLocks noChangeAspect="1"/>
            </p:cNvGraphicFramePr>
            <p:nvPr/>
          </p:nvGraphicFramePr>
          <p:xfrm>
            <a:off x="1547" y="1460"/>
            <a:ext cx="163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66" name="公式" r:id="rId24" imgW="177800" imgH="292100" progId="Equation.3">
                    <p:embed/>
                  </p:oleObj>
                </mc:Choice>
                <mc:Fallback>
                  <p:oleObj name="公式" r:id="rId24" imgW="177800" imgH="2921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47" y="1460"/>
                          <a:ext cx="163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7" name="Text Box 216"/>
            <p:cNvSpPr txBox="1">
              <a:spLocks noChangeArrowheads="1"/>
            </p:cNvSpPr>
            <p:nvPr/>
          </p:nvSpPr>
          <p:spPr bwMode="auto">
            <a:xfrm>
              <a:off x="1349" y="1893"/>
              <a:ext cx="466" cy="288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>
                  <a:effectLst/>
                  <a:ea typeface="楷体_GB2312" charset="0"/>
                  <a:cs typeface="楷体_GB2312" charset="0"/>
                </a:rPr>
                <a:t>R</a:t>
              </a:r>
              <a:r>
                <a:rPr lang="en-US" altLang="zh-CN" b="1" baseline="-25000">
                  <a:effectLst/>
                  <a:ea typeface="楷体_GB2312" charset="0"/>
                  <a:cs typeface="楷体_GB2312" charset="0"/>
                </a:rPr>
                <a:t>E</a:t>
              </a:r>
              <a:endParaRPr lang="en-US" altLang="zh-CN" b="1">
                <a:effectLst/>
                <a:ea typeface="楷体_GB2312" charset="0"/>
                <a:cs typeface="楷体_GB2312" charset="0"/>
              </a:endParaRPr>
            </a:p>
          </p:txBody>
        </p:sp>
        <p:sp>
          <p:nvSpPr>
            <p:cNvPr id="118" name="Rectangle 217"/>
            <p:cNvSpPr>
              <a:spLocks noChangeArrowheads="1"/>
            </p:cNvSpPr>
            <p:nvPr/>
          </p:nvSpPr>
          <p:spPr bwMode="auto">
            <a:xfrm>
              <a:off x="2171" y="1913"/>
              <a:ext cx="91" cy="25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9" name="Line 218"/>
            <p:cNvSpPr>
              <a:spLocks noChangeShapeType="1"/>
            </p:cNvSpPr>
            <p:nvPr/>
          </p:nvSpPr>
          <p:spPr bwMode="auto">
            <a:xfrm>
              <a:off x="2217" y="1700"/>
              <a:ext cx="0" cy="2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0" name="Line 219"/>
            <p:cNvSpPr>
              <a:spLocks noChangeShapeType="1"/>
            </p:cNvSpPr>
            <p:nvPr/>
          </p:nvSpPr>
          <p:spPr bwMode="auto">
            <a:xfrm>
              <a:off x="2212" y="2165"/>
              <a:ext cx="0" cy="14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1" name="Line 220"/>
            <p:cNvSpPr>
              <a:spLocks noChangeShapeType="1"/>
            </p:cNvSpPr>
            <p:nvPr/>
          </p:nvSpPr>
          <p:spPr bwMode="auto">
            <a:xfrm>
              <a:off x="1764" y="1700"/>
              <a:ext cx="46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2" name="Line 221"/>
            <p:cNvSpPr>
              <a:spLocks noChangeShapeType="1"/>
            </p:cNvSpPr>
            <p:nvPr/>
          </p:nvSpPr>
          <p:spPr bwMode="auto">
            <a:xfrm>
              <a:off x="1481" y="1470"/>
              <a:ext cx="55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3" name="Line 222"/>
            <p:cNvSpPr>
              <a:spLocks noChangeShapeType="1"/>
            </p:cNvSpPr>
            <p:nvPr/>
          </p:nvSpPr>
          <p:spPr bwMode="auto">
            <a:xfrm>
              <a:off x="1493" y="846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4" name="Line 223"/>
            <p:cNvSpPr>
              <a:spLocks noChangeShapeType="1"/>
            </p:cNvSpPr>
            <p:nvPr/>
          </p:nvSpPr>
          <p:spPr bwMode="auto">
            <a:xfrm flipV="1">
              <a:off x="624" y="816"/>
              <a:ext cx="23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sm" len="med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125" name="Object 224"/>
            <p:cNvGraphicFramePr>
              <a:graphicFrameLocks noChangeAspect="1"/>
            </p:cNvGraphicFramePr>
            <p:nvPr/>
          </p:nvGraphicFramePr>
          <p:xfrm>
            <a:off x="624" y="528"/>
            <a:ext cx="151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67" name="Equation" r:id="rId26" imgW="139700" imgH="241300" progId="Equation.3">
                    <p:embed/>
                  </p:oleObj>
                </mc:Choice>
                <mc:Fallback>
                  <p:oleObj name="Equation" r:id="rId26" imgW="139700" imgH="2413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528"/>
                          <a:ext cx="151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0" name="Rectangle 4" descr="新闻纸"/>
          <p:cNvSpPr>
            <a:spLocks noChangeArrowheads="1"/>
          </p:cNvSpPr>
          <p:nvPr/>
        </p:nvSpPr>
        <p:spPr bwMode="auto">
          <a:xfrm>
            <a:off x="217339" y="623523"/>
            <a:ext cx="2971800" cy="3124200"/>
          </a:xfrm>
          <a:prstGeom prst="rect">
            <a:avLst/>
          </a:prstGeom>
          <a:noFill/>
          <a:ln w="28575">
            <a:solidFill>
              <a:srgbClr val="006600"/>
            </a:solidFill>
            <a:prstDash val="dash"/>
            <a:miter lim="800000"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zh-CN" altLang="en-US"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1" name="AutoShape 86"/>
          <p:cNvSpPr>
            <a:spLocks noChangeArrowheads="1"/>
          </p:cNvSpPr>
          <p:nvPr/>
        </p:nvSpPr>
        <p:spPr bwMode="auto">
          <a:xfrm>
            <a:off x="3654720" y="3614738"/>
            <a:ext cx="1076325" cy="592137"/>
          </a:xfrm>
          <a:prstGeom prst="wedgeRoundRectCallout">
            <a:avLst>
              <a:gd name="adj1" fmla="val -52681"/>
              <a:gd name="adj2" fmla="val -137029"/>
              <a:gd name="adj3" fmla="val 16667"/>
            </a:avLst>
          </a:prstGeom>
          <a:noFill/>
          <a:ln w="38100">
            <a:solidFill>
              <a:srgbClr val="339933"/>
            </a:solidFill>
            <a:miter lim="800000"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r>
              <a:rPr lang="zh-CN" altLang="en-US" sz="2800" b="1">
                <a:solidFill>
                  <a:srgbClr val="FF0000"/>
                </a:solidFill>
                <a:effectLst/>
                <a:latin typeface="Times New Roman" panose="02020603050405020304" charset="0"/>
                <a:ea typeface="楷体_GB2312" charset="0"/>
                <a:cs typeface="楷体_GB2312" charset="0"/>
              </a:rPr>
              <a:t>外加</a:t>
            </a:r>
          </a:p>
        </p:txBody>
      </p:sp>
      <p:sp>
        <p:nvSpPr>
          <p:cNvPr id="132" name="Rectangle 62"/>
          <p:cNvSpPr>
            <a:spLocks noChangeArrowheads="1"/>
          </p:cNvSpPr>
          <p:nvPr/>
        </p:nvSpPr>
        <p:spPr bwMode="auto">
          <a:xfrm>
            <a:off x="2884339" y="2604723"/>
            <a:ext cx="533400" cy="762000"/>
          </a:xfrm>
          <a:prstGeom prst="rect">
            <a:avLst/>
          </a:prstGeom>
          <a:solidFill>
            <a:srgbClr val="F6FAE6"/>
          </a:solidFill>
          <a:ln w="38100">
            <a:noFill/>
            <a:miter lim="800000"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zh-CN" altLang="en-US"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" name="Rectangle 151"/>
          <p:cNvSpPr>
            <a:spLocks noChangeArrowheads="1"/>
          </p:cNvSpPr>
          <p:nvPr/>
        </p:nvSpPr>
        <p:spPr bwMode="auto">
          <a:xfrm>
            <a:off x="293539" y="2376123"/>
            <a:ext cx="685800" cy="784225"/>
          </a:xfrm>
          <a:prstGeom prst="rect">
            <a:avLst/>
          </a:prstGeom>
          <a:solidFill>
            <a:srgbClr val="F6FAE6"/>
          </a:solidFill>
          <a:ln w="38100">
            <a:noFill/>
            <a:miter lim="800000"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zh-CN" altLang="en-US"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4" name="Line 152"/>
          <p:cNvSpPr>
            <a:spLocks noChangeShapeType="1"/>
          </p:cNvSpPr>
          <p:nvPr/>
        </p:nvSpPr>
        <p:spPr bwMode="auto">
          <a:xfrm>
            <a:off x="739627" y="2299923"/>
            <a:ext cx="1587" cy="903288"/>
          </a:xfrm>
          <a:prstGeom prst="line">
            <a:avLst/>
          </a:prstGeom>
          <a:noFill/>
          <a:ln w="38100">
            <a:solidFill>
              <a:srgbClr val="2E1FE9"/>
            </a:solidFill>
            <a:round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zh-CN" altLang="en-US"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35" name="Group 153"/>
          <p:cNvGrpSpPr/>
          <p:nvPr/>
        </p:nvGrpSpPr>
        <p:grpSpPr bwMode="auto">
          <a:xfrm>
            <a:off x="2884339" y="1918923"/>
            <a:ext cx="444500" cy="488950"/>
            <a:chOff x="2765" y="456"/>
            <a:chExt cx="280" cy="308"/>
          </a:xfrm>
        </p:grpSpPr>
        <p:sp>
          <p:nvSpPr>
            <p:cNvPr id="136" name="Line 154"/>
            <p:cNvSpPr>
              <a:spLocks noChangeShapeType="1"/>
            </p:cNvSpPr>
            <p:nvPr/>
          </p:nvSpPr>
          <p:spPr bwMode="auto">
            <a:xfrm flipH="1">
              <a:off x="2765" y="749"/>
              <a:ext cx="28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sm" len="med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137" name="Object 155"/>
            <p:cNvGraphicFramePr>
              <a:graphicFrameLocks noChangeAspect="1"/>
            </p:cNvGraphicFramePr>
            <p:nvPr/>
          </p:nvGraphicFramePr>
          <p:xfrm>
            <a:off x="2844" y="456"/>
            <a:ext cx="162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68" name="Equation" r:id="rId28" imgW="152400" imgH="254000" progId="Equation.3">
                    <p:embed/>
                  </p:oleObj>
                </mc:Choice>
                <mc:Fallback>
                  <p:oleObj name="Equation" r:id="rId28" imgW="152400" imgH="254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4" y="456"/>
                          <a:ext cx="162" cy="3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8" name="Group 228"/>
          <p:cNvGrpSpPr/>
          <p:nvPr/>
        </p:nvGrpSpPr>
        <p:grpSpPr bwMode="auto">
          <a:xfrm>
            <a:off x="3036739" y="3169873"/>
            <a:ext cx="354013" cy="882650"/>
            <a:chOff x="1968" y="2132"/>
            <a:chExt cx="223" cy="556"/>
          </a:xfrm>
        </p:grpSpPr>
        <p:sp>
          <p:nvSpPr>
            <p:cNvPr id="139" name="AutoShape 74"/>
            <p:cNvSpPr>
              <a:spLocks noChangeArrowheads="1"/>
            </p:cNvSpPr>
            <p:nvPr/>
          </p:nvSpPr>
          <p:spPr bwMode="auto">
            <a:xfrm flipH="1">
              <a:off x="2012" y="2132"/>
              <a:ext cx="179" cy="390"/>
            </a:xfrm>
            <a:custGeom>
              <a:avLst/>
              <a:gdLst>
                <a:gd name="G0" fmla="+- 15126 0 0"/>
                <a:gd name="G1" fmla="+- 2912 0 0"/>
                <a:gd name="G2" fmla="+- 12158 0 2912"/>
                <a:gd name="G3" fmla="+- G2 0 2912"/>
                <a:gd name="G4" fmla="*/ G3 32768 32059"/>
                <a:gd name="G5" fmla="*/ G4 1 2"/>
                <a:gd name="G6" fmla="+- 21600 0 15126"/>
                <a:gd name="G7" fmla="*/ G6 2912 6079"/>
                <a:gd name="G8" fmla="+- G7 15126 0"/>
                <a:gd name="T0" fmla="*/ 15126 w 21600"/>
                <a:gd name="T1" fmla="*/ 0 h 21600"/>
                <a:gd name="T2" fmla="*/ 15126 w 21600"/>
                <a:gd name="T3" fmla="*/ 12158 h 21600"/>
                <a:gd name="T4" fmla="*/ 3237 w 21600"/>
                <a:gd name="T5" fmla="*/ 21600 h 21600"/>
                <a:gd name="T6" fmla="*/ 21600 w 21600"/>
                <a:gd name="T7" fmla="*/ 6079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G1 h 21600"/>
                <a:gd name="T14" fmla="*/ G8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close/>
                </a:path>
              </a:pathLst>
            </a:custGeom>
            <a:gradFill rotWithShape="0">
              <a:gsLst>
                <a:gs pos="0">
                  <a:srgbClr val="FFFF00"/>
                </a:gs>
                <a:gs pos="100000">
                  <a:srgbClr val="FF0000"/>
                </a:gs>
              </a:gsLst>
              <a:lin ang="18900000" scaled="1"/>
            </a:gradFill>
            <a:ln w="38100">
              <a:solidFill>
                <a:srgbClr val="FF0000"/>
              </a:solidFill>
              <a:miter lim="800000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140" name="Object 75"/>
            <p:cNvGraphicFramePr>
              <a:graphicFrameLocks noChangeAspect="1"/>
            </p:cNvGraphicFramePr>
            <p:nvPr/>
          </p:nvGraphicFramePr>
          <p:xfrm>
            <a:off x="1968" y="2349"/>
            <a:ext cx="209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69" name="Equation" r:id="rId30" imgW="127000" imgH="241300" progId="Equation.3">
                    <p:embed/>
                  </p:oleObj>
                </mc:Choice>
                <mc:Fallback>
                  <p:oleObj name="Equation" r:id="rId30" imgW="127000" imgH="2413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2349"/>
                          <a:ext cx="209" cy="3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1" name="Group 227"/>
          <p:cNvGrpSpPr/>
          <p:nvPr/>
        </p:nvGrpSpPr>
        <p:grpSpPr bwMode="auto">
          <a:xfrm>
            <a:off x="2731939" y="2757123"/>
            <a:ext cx="685800" cy="534988"/>
            <a:chOff x="1776" y="1920"/>
            <a:chExt cx="432" cy="337"/>
          </a:xfrm>
        </p:grpSpPr>
        <p:sp>
          <p:nvSpPr>
            <p:cNvPr id="142" name="Line 225"/>
            <p:cNvSpPr>
              <a:spLocks noChangeShapeType="1"/>
            </p:cNvSpPr>
            <p:nvPr/>
          </p:nvSpPr>
          <p:spPr bwMode="auto">
            <a:xfrm>
              <a:off x="1776" y="1968"/>
              <a:ext cx="0" cy="24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sm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143" name="Object 226"/>
            <p:cNvGraphicFramePr>
              <a:graphicFrameLocks noChangeAspect="1"/>
            </p:cNvGraphicFramePr>
            <p:nvPr/>
          </p:nvGraphicFramePr>
          <p:xfrm>
            <a:off x="1776" y="1920"/>
            <a:ext cx="432" cy="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70" name="公式" r:id="rId32" imgW="406400" imgH="279400" progId="Equation.3">
                    <p:embed/>
                  </p:oleObj>
                </mc:Choice>
                <mc:Fallback>
                  <p:oleObj name="公式" r:id="rId32" imgW="406400" imgH="279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6" y="1920"/>
                          <a:ext cx="432" cy="3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53183"/>
              </p:ext>
            </p:extLst>
          </p:nvPr>
        </p:nvGraphicFramePr>
        <p:xfrm>
          <a:off x="207021" y="4038600"/>
          <a:ext cx="3446462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1" name="Equation" r:id="rId34" imgW="1852920" imgH="267120" progId="Equation.3">
                  <p:embed/>
                </p:oleObj>
              </mc:Choice>
              <mc:Fallback>
                <p:oleObj name="Equation" r:id="rId34" imgW="1852920" imgH="267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021" y="4038600"/>
                        <a:ext cx="3446462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1142032"/>
              </p:ext>
            </p:extLst>
          </p:nvPr>
        </p:nvGraphicFramePr>
        <p:xfrm>
          <a:off x="26839" y="4712046"/>
          <a:ext cx="5410200" cy="1109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2" name="Equation" r:id="rId36" imgW="3185280" imgH="534240" progId="Equation.3">
                  <p:embed/>
                </p:oleObj>
              </mc:Choice>
              <mc:Fallback>
                <p:oleObj name="Equation" r:id="rId36" imgW="3185280" imgH="53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39" y="4712046"/>
                        <a:ext cx="5410200" cy="1109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07210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3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5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15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15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15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7" dur="500"/>
                                        <p:tgtEl>
                                          <p:spTgt spid="1157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24" grpId="0" animBg="1" autoUpdateAnimBg="0"/>
      <p:bldP spid="130" grpId="0" animBg="1"/>
      <p:bldP spid="131" grpId="0" animBg="1" autoUpdateAnimBg="0"/>
      <p:bldP spid="132" grpId="0" animBg="1"/>
      <p:bldP spid="13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75" name="Rectangle 8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772400" cy="685800"/>
          </a:xfr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eaLnBrk="1" hangingPunct="1"/>
            <a:r>
              <a:rPr lang="en-US" altLang="zh-CN" sz="3600" b="1" dirty="0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华文新魏" panose="02010800040101010101" charset="-122"/>
                <a:cs typeface="华文新魏" panose="02010800040101010101" charset="-122"/>
              </a:rPr>
              <a:t>3</a:t>
            </a:r>
            <a:r>
              <a:rPr lang="en-US" altLang="zh-CN" sz="3600" b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华文新魏" panose="02010800040101010101" charset="-122"/>
                <a:cs typeface="华文新魏" panose="02010800040101010101" charset="-122"/>
              </a:rPr>
              <a:t>.1</a:t>
            </a:r>
            <a:r>
              <a:rPr lang="en-US" altLang="zh-CN" sz="3600" b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 </a:t>
            </a:r>
            <a:r>
              <a:rPr lang="zh-CN" altLang="en-US" sz="3600" b="1" dirty="0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基本放大电路的组成</a:t>
            </a:r>
          </a:p>
        </p:txBody>
      </p:sp>
      <p:sp>
        <p:nvSpPr>
          <p:cNvPr id="59476" name="Rectangle 84"/>
          <p:cNvSpPr>
            <a:spLocks noChangeArrowheads="1"/>
          </p:cNvSpPr>
          <p:nvPr/>
        </p:nvSpPr>
        <p:spPr bwMode="auto">
          <a:xfrm>
            <a:off x="535305" y="758241"/>
            <a:ext cx="5944554" cy="586957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3</a:t>
            </a:r>
            <a:r>
              <a:rPr lang="en-US" altLang="zh-CN" sz="3200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楷体_GB2312" charset="0"/>
                <a:cs typeface="楷体_GB2312" charset="0"/>
              </a:rPr>
              <a:t>.</a:t>
            </a:r>
            <a:r>
              <a:rPr lang="en-US" altLang="zh-CN" sz="3200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1.2   </a:t>
            </a:r>
            <a:r>
              <a:rPr lang="zh-CN" altLang="en-US" sz="3200" b="1" dirty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基本放大电路各元件作用 </a:t>
            </a:r>
          </a:p>
        </p:txBody>
      </p:sp>
      <p:sp>
        <p:nvSpPr>
          <p:cNvPr id="59477" name="AutoShape 85"/>
          <p:cNvSpPr>
            <a:spLocks noChangeArrowheads="1"/>
          </p:cNvSpPr>
          <p:nvPr/>
        </p:nvSpPr>
        <p:spPr bwMode="auto">
          <a:xfrm>
            <a:off x="5715000" y="1185863"/>
            <a:ext cx="3352800" cy="1543050"/>
          </a:xfrm>
          <a:prstGeom prst="wedgeRoundRectCallout">
            <a:avLst>
              <a:gd name="adj1" fmla="val -36505"/>
              <a:gd name="adj2" fmla="val 45694"/>
              <a:gd name="adj3" fmla="val 16667"/>
            </a:avLst>
          </a:prstGeom>
          <a:noFill/>
          <a:ln w="38100">
            <a:noFill/>
            <a:miter lim="800000"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05000"/>
              </a:lnSpc>
              <a:spcBef>
                <a:spcPct val="5000"/>
              </a:spcBef>
            </a:pP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集电极电源</a:t>
            </a:r>
            <a:r>
              <a:rPr lang="en-US" altLang="zh-CN" sz="2800" b="1" i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E</a:t>
            </a:r>
            <a:r>
              <a:rPr lang="en-US" altLang="zh-CN" sz="2800" b="1" baseline="-25000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C </a:t>
            </a:r>
            <a:r>
              <a:rPr lang="en-US" altLang="zh-CN" sz="2800" b="1"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  <a:sym typeface="Symbol" panose="05050102010706020507" charset="0"/>
              </a:rPr>
              <a:t>--</a:t>
            </a:r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为电路提供能量。并保证集电结反偏。</a:t>
            </a:r>
          </a:p>
        </p:txBody>
      </p:sp>
      <p:sp>
        <p:nvSpPr>
          <p:cNvPr id="59478" name="AutoShape 86" descr="80%"/>
          <p:cNvSpPr>
            <a:spLocks noChangeArrowheads="1"/>
          </p:cNvSpPr>
          <p:nvPr/>
        </p:nvSpPr>
        <p:spPr bwMode="auto">
          <a:xfrm>
            <a:off x="5722938" y="2590800"/>
            <a:ext cx="3344862" cy="1543050"/>
          </a:xfrm>
          <a:prstGeom prst="wedgeRoundRectCallout">
            <a:avLst>
              <a:gd name="adj1" fmla="val -45019"/>
              <a:gd name="adj2" fmla="val 38157"/>
              <a:gd name="adj3" fmla="val 16667"/>
            </a:avLst>
          </a:prstGeom>
          <a:noFill/>
          <a:ln w="38100">
            <a:noFill/>
            <a:miter lim="800000"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05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集电极电阻</a:t>
            </a:r>
            <a:r>
              <a:rPr lang="en-US" altLang="zh-CN" sz="2800" b="1" i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R</a:t>
            </a:r>
            <a:r>
              <a:rPr lang="en-US" altLang="zh-CN" sz="2800" b="1" baseline="-25000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C</a:t>
            </a:r>
            <a:r>
              <a:rPr lang="en-US" altLang="zh-CN" sz="2800" b="1"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  <a:sym typeface="Symbol" panose="05050102010706020507" charset="0"/>
              </a:rPr>
              <a:t>--</a:t>
            </a:r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将变化的电流转变为变化的电压。</a:t>
            </a:r>
          </a:p>
        </p:txBody>
      </p:sp>
      <p:sp>
        <p:nvSpPr>
          <p:cNvPr id="59480" name="AutoShape 88" descr="80%"/>
          <p:cNvSpPr>
            <a:spLocks noChangeArrowheads="1"/>
          </p:cNvSpPr>
          <p:nvPr/>
        </p:nvSpPr>
        <p:spPr bwMode="auto">
          <a:xfrm>
            <a:off x="5740400" y="3992563"/>
            <a:ext cx="3344863" cy="2419350"/>
          </a:xfrm>
          <a:prstGeom prst="wedgeRoundRectCallout">
            <a:avLst>
              <a:gd name="adj1" fmla="val -45019"/>
              <a:gd name="adj2" fmla="val -70569"/>
              <a:gd name="adj3" fmla="val 16667"/>
            </a:avLst>
          </a:prstGeom>
          <a:noFill/>
          <a:ln w="38100">
            <a:noFill/>
            <a:miter lim="800000"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spcBef>
                <a:spcPct val="5000"/>
              </a:spcBef>
            </a:pP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耦合电容</a:t>
            </a:r>
            <a:r>
              <a:rPr lang="en-US" altLang="zh-CN" sz="2800" b="1" i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C</a:t>
            </a:r>
            <a:r>
              <a:rPr lang="en-US" altLang="zh-CN" sz="2800" b="1" baseline="-25000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1 </a:t>
            </a: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、</a:t>
            </a:r>
            <a:r>
              <a:rPr lang="en-US" altLang="zh-CN" sz="2800" b="1" i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C</a:t>
            </a:r>
            <a:r>
              <a:rPr lang="en-US" altLang="zh-CN" sz="2800" b="1" baseline="-25000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2 </a:t>
            </a:r>
          </a:p>
          <a:p>
            <a:pPr>
              <a:spcBef>
                <a:spcPct val="5000"/>
              </a:spcBef>
            </a:pPr>
            <a:r>
              <a:rPr lang="en-US" altLang="zh-CN" sz="2800" b="1"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  <a:sym typeface="Symbol" panose="05050102010706020507" charset="0"/>
              </a:rPr>
              <a:t>--</a:t>
            </a:r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隔离输入、输出与放大电路直流的联系，同时使信号顺利输入、输出。</a:t>
            </a:r>
          </a:p>
        </p:txBody>
      </p:sp>
      <p:sp>
        <p:nvSpPr>
          <p:cNvPr id="59484" name="Line 92"/>
          <p:cNvSpPr>
            <a:spLocks noChangeShapeType="1"/>
          </p:cNvSpPr>
          <p:nvPr/>
        </p:nvSpPr>
        <p:spPr bwMode="auto">
          <a:xfrm>
            <a:off x="1219200" y="3141663"/>
            <a:ext cx="0" cy="2420937"/>
          </a:xfrm>
          <a:prstGeom prst="line">
            <a:avLst/>
          </a:prstGeom>
          <a:noFill/>
          <a:ln w="28575">
            <a:solidFill>
              <a:srgbClr val="008000"/>
            </a:solidFill>
            <a:prstDash val="dash"/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9485" name="AutoShape 93" descr="80%"/>
          <p:cNvSpPr>
            <a:spLocks noChangeArrowheads="1"/>
          </p:cNvSpPr>
          <p:nvPr/>
        </p:nvSpPr>
        <p:spPr bwMode="auto">
          <a:xfrm>
            <a:off x="152400" y="5040313"/>
            <a:ext cx="606425" cy="1512887"/>
          </a:xfrm>
          <a:prstGeom prst="wedgeRoundRectCallout">
            <a:avLst>
              <a:gd name="adj1" fmla="val 69894"/>
              <a:gd name="adj2" fmla="val -70778"/>
              <a:gd name="adj3" fmla="val 16667"/>
            </a:avLst>
          </a:prstGeom>
          <a:noFill/>
          <a:ln w="38100">
            <a:solidFill>
              <a:srgbClr val="006600"/>
            </a:solidFill>
            <a:miter lim="800000"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楷体_GB2312" pitchFamily="49" charset="-122"/>
                <a:cs typeface="+mn-cs"/>
              </a:rPr>
              <a:t>信号源</a:t>
            </a:r>
          </a:p>
        </p:txBody>
      </p:sp>
      <p:sp>
        <p:nvSpPr>
          <p:cNvPr id="59486" name="AutoShape 94" descr="30%"/>
          <p:cNvSpPr>
            <a:spLocks noChangeArrowheads="1"/>
          </p:cNvSpPr>
          <p:nvPr/>
        </p:nvSpPr>
        <p:spPr bwMode="auto">
          <a:xfrm>
            <a:off x="4572000" y="5105400"/>
            <a:ext cx="1066800" cy="592138"/>
          </a:xfrm>
          <a:prstGeom prst="wedgeRoundRectCallout">
            <a:avLst>
              <a:gd name="adj1" fmla="val -93898"/>
              <a:gd name="adj2" fmla="val -234181"/>
              <a:gd name="adj3" fmla="val 16667"/>
            </a:avLst>
          </a:prstGeom>
          <a:noFill/>
          <a:ln w="38100">
            <a:solidFill>
              <a:srgbClr val="006600"/>
            </a:solidFill>
            <a:miter lim="800000"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楷体_GB2312" pitchFamily="49" charset="-122"/>
                <a:cs typeface="+mn-cs"/>
              </a:rPr>
              <a:t>负载</a:t>
            </a:r>
          </a:p>
        </p:txBody>
      </p:sp>
      <p:sp>
        <p:nvSpPr>
          <p:cNvPr id="59568" name="Text Box 176"/>
          <p:cNvSpPr txBox="1">
            <a:spLocks noChangeArrowheads="1"/>
          </p:cNvSpPr>
          <p:nvPr/>
        </p:nvSpPr>
        <p:spPr bwMode="auto">
          <a:xfrm>
            <a:off x="1430338" y="5424488"/>
            <a:ext cx="3217862" cy="519112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lIns="90000" tIns="46800" rIns="90000" bIns="46800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</a:rPr>
              <a:t>共发射极基本电路</a:t>
            </a:r>
          </a:p>
        </p:txBody>
      </p:sp>
      <p:grpSp>
        <p:nvGrpSpPr>
          <p:cNvPr id="7179" name="Group 258"/>
          <p:cNvGrpSpPr/>
          <p:nvPr/>
        </p:nvGrpSpPr>
        <p:grpSpPr bwMode="auto">
          <a:xfrm>
            <a:off x="381000" y="1676400"/>
            <a:ext cx="5332413" cy="3498850"/>
            <a:chOff x="1056" y="1204"/>
            <a:chExt cx="3359" cy="2204"/>
          </a:xfrm>
        </p:grpSpPr>
        <p:sp>
          <p:nvSpPr>
            <p:cNvPr id="59651" name="Line 259"/>
            <p:cNvSpPr>
              <a:spLocks noChangeShapeType="1"/>
            </p:cNvSpPr>
            <p:nvPr/>
          </p:nvSpPr>
          <p:spPr bwMode="auto">
            <a:xfrm flipH="1" flipV="1">
              <a:off x="2744" y="1205"/>
              <a:ext cx="0" cy="17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9652" name="Line 260"/>
            <p:cNvSpPr>
              <a:spLocks noChangeShapeType="1"/>
            </p:cNvSpPr>
            <p:nvPr/>
          </p:nvSpPr>
          <p:spPr bwMode="auto">
            <a:xfrm flipV="1">
              <a:off x="2743" y="1214"/>
              <a:ext cx="1216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82" name="Rectangle 261"/>
            <p:cNvSpPr>
              <a:spLocks noChangeArrowheads="1"/>
            </p:cNvSpPr>
            <p:nvPr/>
          </p:nvSpPr>
          <p:spPr bwMode="auto">
            <a:xfrm>
              <a:off x="4084" y="1968"/>
              <a:ext cx="331" cy="28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 i="1">
                  <a:solidFill>
                    <a:schemeClr val="tx1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E</a:t>
              </a:r>
              <a:r>
                <a:rPr lang="en-US" altLang="zh-CN" sz="2400" b="1" baseline="-25000">
                  <a:solidFill>
                    <a:schemeClr val="tx1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C</a:t>
              </a:r>
            </a:p>
          </p:txBody>
        </p:sp>
        <p:sp>
          <p:nvSpPr>
            <p:cNvPr id="7183" name="Text Box 262"/>
            <p:cNvSpPr txBox="1">
              <a:spLocks noChangeArrowheads="1"/>
            </p:cNvSpPr>
            <p:nvPr/>
          </p:nvSpPr>
          <p:spPr bwMode="auto">
            <a:xfrm>
              <a:off x="1056" y="2378"/>
              <a:ext cx="368" cy="289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>
                  <a:solidFill>
                    <a:schemeClr val="tx1"/>
                  </a:solidFill>
                  <a:effectLst/>
                  <a:ea typeface="楷体_GB2312" charset="0"/>
                  <a:cs typeface="楷体_GB2312" charset="0"/>
                </a:rPr>
                <a:t>R</a:t>
              </a:r>
              <a:r>
                <a:rPr lang="en-US" altLang="zh-CN" b="1" baseline="-25000">
                  <a:solidFill>
                    <a:schemeClr val="tx1"/>
                  </a:solidFill>
                  <a:effectLst/>
                  <a:ea typeface="楷体_GB2312" charset="0"/>
                  <a:cs typeface="楷体_GB2312" charset="0"/>
                </a:rPr>
                <a:t>S</a:t>
              </a:r>
            </a:p>
          </p:txBody>
        </p:sp>
        <p:sp>
          <p:nvSpPr>
            <p:cNvPr id="7184" name="Text Box 263"/>
            <p:cNvSpPr txBox="1">
              <a:spLocks noChangeArrowheads="1"/>
            </p:cNvSpPr>
            <p:nvPr/>
          </p:nvSpPr>
          <p:spPr bwMode="auto">
            <a:xfrm>
              <a:off x="1098" y="2858"/>
              <a:ext cx="259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>
                  <a:solidFill>
                    <a:srgbClr val="2E1FE9"/>
                  </a:solidFill>
                  <a:effectLst/>
                  <a:ea typeface="楷体_GB2312" charset="0"/>
                  <a:cs typeface="楷体_GB2312" charset="0"/>
                </a:rPr>
                <a:t>e</a:t>
              </a:r>
              <a:r>
                <a:rPr lang="en-US" altLang="zh-CN" b="1" baseline="-25000">
                  <a:solidFill>
                    <a:srgbClr val="2E1FE9"/>
                  </a:solidFill>
                  <a:effectLst/>
                  <a:ea typeface="楷体_GB2312" charset="0"/>
                  <a:cs typeface="楷体_GB2312" charset="0"/>
                </a:rPr>
                <a:t>s</a:t>
              </a:r>
            </a:p>
          </p:txBody>
        </p:sp>
        <p:sp>
          <p:nvSpPr>
            <p:cNvPr id="59656" name="Line 264"/>
            <p:cNvSpPr>
              <a:spLocks noChangeShapeType="1"/>
            </p:cNvSpPr>
            <p:nvPr/>
          </p:nvSpPr>
          <p:spPr bwMode="auto">
            <a:xfrm>
              <a:off x="3961" y="1204"/>
              <a:ext cx="0" cy="78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9657" name="Line 265"/>
            <p:cNvSpPr>
              <a:spLocks noChangeShapeType="1"/>
            </p:cNvSpPr>
            <p:nvPr/>
          </p:nvSpPr>
          <p:spPr bwMode="auto">
            <a:xfrm flipV="1">
              <a:off x="2102" y="2274"/>
              <a:ext cx="0" cy="17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7187" name="Group 266"/>
            <p:cNvGrpSpPr/>
            <p:nvPr/>
          </p:nvGrpSpPr>
          <p:grpSpPr bwMode="auto">
            <a:xfrm>
              <a:off x="1954" y="2934"/>
              <a:ext cx="280" cy="85"/>
              <a:chOff x="1854" y="3200"/>
              <a:chExt cx="474" cy="160"/>
            </a:xfrm>
          </p:grpSpPr>
          <p:sp>
            <p:nvSpPr>
              <p:cNvPr id="59659" name="Line 267"/>
              <p:cNvSpPr>
                <a:spLocks noChangeShapeType="1"/>
              </p:cNvSpPr>
              <p:nvPr/>
            </p:nvSpPr>
            <p:spPr bwMode="auto">
              <a:xfrm rot="5400000">
                <a:off x="2091" y="2963"/>
                <a:ext cx="0" cy="47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9660" name="Line 268"/>
              <p:cNvSpPr>
                <a:spLocks noChangeShapeType="1"/>
              </p:cNvSpPr>
              <p:nvPr/>
            </p:nvSpPr>
            <p:spPr bwMode="auto">
              <a:xfrm rot="5400000">
                <a:off x="2094" y="3234"/>
                <a:ext cx="0" cy="25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59661" name="Line 269"/>
            <p:cNvSpPr>
              <a:spLocks noChangeShapeType="1"/>
            </p:cNvSpPr>
            <p:nvPr/>
          </p:nvSpPr>
          <p:spPr bwMode="auto">
            <a:xfrm rot="5400000">
              <a:off x="2014" y="2842"/>
              <a:ext cx="1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9662" name="Line 270"/>
            <p:cNvSpPr>
              <a:spLocks noChangeShapeType="1"/>
            </p:cNvSpPr>
            <p:nvPr/>
          </p:nvSpPr>
          <p:spPr bwMode="auto">
            <a:xfrm rot="5400000">
              <a:off x="1998" y="3139"/>
              <a:ext cx="21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9663" name="Line 271"/>
            <p:cNvSpPr>
              <a:spLocks noChangeShapeType="1"/>
            </p:cNvSpPr>
            <p:nvPr/>
          </p:nvSpPr>
          <p:spPr bwMode="auto">
            <a:xfrm>
              <a:off x="2600" y="2144"/>
              <a:ext cx="0" cy="26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9664" name="Line 272"/>
            <p:cNvSpPr>
              <a:spLocks noChangeShapeType="1"/>
            </p:cNvSpPr>
            <p:nvPr/>
          </p:nvSpPr>
          <p:spPr bwMode="auto">
            <a:xfrm rot="-266974">
              <a:off x="2602" y="2307"/>
              <a:ext cx="137" cy="13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sm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9665" name="Line 273"/>
            <p:cNvSpPr>
              <a:spLocks noChangeShapeType="1"/>
            </p:cNvSpPr>
            <p:nvPr/>
          </p:nvSpPr>
          <p:spPr bwMode="auto">
            <a:xfrm flipV="1">
              <a:off x="2600" y="2112"/>
              <a:ext cx="137" cy="12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9666" name="Line 274"/>
            <p:cNvSpPr>
              <a:spLocks noChangeShapeType="1"/>
            </p:cNvSpPr>
            <p:nvPr/>
          </p:nvSpPr>
          <p:spPr bwMode="auto">
            <a:xfrm flipV="1">
              <a:off x="1413" y="3246"/>
              <a:ext cx="253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94" name="Text Box 275"/>
            <p:cNvSpPr txBox="1">
              <a:spLocks noChangeArrowheads="1"/>
            </p:cNvSpPr>
            <p:nvPr/>
          </p:nvSpPr>
          <p:spPr bwMode="auto">
            <a:xfrm>
              <a:off x="2128" y="2450"/>
              <a:ext cx="324" cy="28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>
                  <a:solidFill>
                    <a:schemeClr val="tx1"/>
                  </a:solidFill>
                  <a:effectLst/>
                  <a:ea typeface="楷体_GB2312" charset="0"/>
                  <a:cs typeface="楷体_GB2312" charset="0"/>
                </a:rPr>
                <a:t>R</a:t>
              </a:r>
              <a:r>
                <a:rPr lang="en-US" altLang="zh-CN" b="1" baseline="-25000">
                  <a:solidFill>
                    <a:schemeClr val="tx1"/>
                  </a:solidFill>
                  <a:effectLst/>
                  <a:ea typeface="楷体_GB2312" charset="0"/>
                  <a:cs typeface="楷体_GB2312" charset="0"/>
                </a:rPr>
                <a:t>B</a:t>
              </a:r>
            </a:p>
          </p:txBody>
        </p:sp>
        <p:sp>
          <p:nvSpPr>
            <p:cNvPr id="59668" name="Rectangle 276"/>
            <p:cNvSpPr>
              <a:spLocks noChangeArrowheads="1"/>
            </p:cNvSpPr>
            <p:nvPr/>
          </p:nvSpPr>
          <p:spPr bwMode="auto">
            <a:xfrm>
              <a:off x="2693" y="1376"/>
              <a:ext cx="92" cy="30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9669" name="Rectangle 277"/>
            <p:cNvSpPr>
              <a:spLocks noChangeArrowheads="1"/>
            </p:cNvSpPr>
            <p:nvPr/>
          </p:nvSpPr>
          <p:spPr bwMode="auto">
            <a:xfrm>
              <a:off x="2063" y="2457"/>
              <a:ext cx="92" cy="30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97" name="Text Box 278"/>
            <p:cNvSpPr txBox="1">
              <a:spLocks noChangeArrowheads="1"/>
            </p:cNvSpPr>
            <p:nvPr/>
          </p:nvSpPr>
          <p:spPr bwMode="auto">
            <a:xfrm>
              <a:off x="2199" y="2830"/>
              <a:ext cx="324" cy="28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>
                  <a:solidFill>
                    <a:schemeClr val="tx1"/>
                  </a:solidFill>
                  <a:effectLst/>
                  <a:ea typeface="楷体_GB2312" charset="0"/>
                  <a:cs typeface="楷体_GB2312" charset="0"/>
                </a:rPr>
                <a:t>E</a:t>
              </a:r>
              <a:r>
                <a:rPr lang="en-US" altLang="zh-CN" b="1" baseline="-25000">
                  <a:solidFill>
                    <a:schemeClr val="tx1"/>
                  </a:solidFill>
                  <a:effectLst/>
                  <a:ea typeface="楷体_GB2312" charset="0"/>
                  <a:cs typeface="楷体_GB2312" charset="0"/>
                </a:rPr>
                <a:t>B</a:t>
              </a:r>
            </a:p>
          </p:txBody>
        </p:sp>
        <p:grpSp>
          <p:nvGrpSpPr>
            <p:cNvPr id="7198" name="Group 279"/>
            <p:cNvGrpSpPr/>
            <p:nvPr/>
          </p:nvGrpSpPr>
          <p:grpSpPr bwMode="auto">
            <a:xfrm>
              <a:off x="1751" y="2154"/>
              <a:ext cx="67" cy="245"/>
              <a:chOff x="3454" y="2018"/>
              <a:chExt cx="96" cy="328"/>
            </a:xfrm>
          </p:grpSpPr>
          <p:sp>
            <p:nvSpPr>
              <p:cNvPr id="59672" name="Line 280"/>
              <p:cNvSpPr>
                <a:spLocks noChangeShapeType="1"/>
              </p:cNvSpPr>
              <p:nvPr/>
            </p:nvSpPr>
            <p:spPr bwMode="auto">
              <a:xfrm>
                <a:off x="3454" y="2018"/>
                <a:ext cx="0" cy="32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9673" name="Line 281"/>
              <p:cNvSpPr>
                <a:spLocks noChangeShapeType="1"/>
              </p:cNvSpPr>
              <p:nvPr/>
            </p:nvSpPr>
            <p:spPr bwMode="auto">
              <a:xfrm>
                <a:off x="3550" y="2018"/>
                <a:ext cx="0" cy="32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59674" name="Line 282"/>
            <p:cNvSpPr>
              <a:spLocks noChangeShapeType="1"/>
            </p:cNvSpPr>
            <p:nvPr/>
          </p:nvSpPr>
          <p:spPr bwMode="auto">
            <a:xfrm flipV="1">
              <a:off x="1413" y="2278"/>
              <a:ext cx="3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7200" name="Group 283"/>
            <p:cNvGrpSpPr/>
            <p:nvPr/>
          </p:nvGrpSpPr>
          <p:grpSpPr bwMode="auto">
            <a:xfrm flipH="1">
              <a:off x="3047" y="1729"/>
              <a:ext cx="67" cy="245"/>
              <a:chOff x="3454" y="2018"/>
              <a:chExt cx="96" cy="328"/>
            </a:xfrm>
          </p:grpSpPr>
          <p:sp>
            <p:nvSpPr>
              <p:cNvPr id="59676" name="Line 284"/>
              <p:cNvSpPr>
                <a:spLocks noChangeShapeType="1"/>
              </p:cNvSpPr>
              <p:nvPr/>
            </p:nvSpPr>
            <p:spPr bwMode="auto">
              <a:xfrm>
                <a:off x="3454" y="2018"/>
                <a:ext cx="0" cy="32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9677" name="Line 285"/>
              <p:cNvSpPr>
                <a:spLocks noChangeShapeType="1"/>
              </p:cNvSpPr>
              <p:nvPr/>
            </p:nvSpPr>
            <p:spPr bwMode="auto">
              <a:xfrm>
                <a:off x="3550" y="2018"/>
                <a:ext cx="0" cy="32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59678" name="Line 286"/>
            <p:cNvSpPr>
              <a:spLocks noChangeShapeType="1"/>
            </p:cNvSpPr>
            <p:nvPr/>
          </p:nvSpPr>
          <p:spPr bwMode="auto">
            <a:xfrm flipH="1">
              <a:off x="3114" y="1836"/>
              <a:ext cx="29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9679" name="Line 287"/>
            <p:cNvSpPr>
              <a:spLocks noChangeShapeType="1"/>
            </p:cNvSpPr>
            <p:nvPr/>
          </p:nvSpPr>
          <p:spPr bwMode="auto">
            <a:xfrm flipV="1">
              <a:off x="2736" y="1837"/>
              <a:ext cx="31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03" name="Text Box 288"/>
            <p:cNvSpPr txBox="1">
              <a:spLocks noChangeArrowheads="1"/>
            </p:cNvSpPr>
            <p:nvPr/>
          </p:nvSpPr>
          <p:spPr bwMode="auto">
            <a:xfrm>
              <a:off x="2381" y="1354"/>
              <a:ext cx="331" cy="28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>
                  <a:solidFill>
                    <a:schemeClr val="tx1"/>
                  </a:solidFill>
                  <a:effectLst/>
                  <a:ea typeface="楷体_GB2312" charset="0"/>
                  <a:cs typeface="楷体_GB2312" charset="0"/>
                </a:rPr>
                <a:t>R</a:t>
              </a:r>
              <a:r>
                <a:rPr lang="en-US" altLang="zh-CN" b="1" baseline="-25000">
                  <a:solidFill>
                    <a:schemeClr val="tx1"/>
                  </a:solidFill>
                  <a:effectLst/>
                  <a:ea typeface="楷体_GB2312" charset="0"/>
                  <a:cs typeface="楷体_GB2312" charset="0"/>
                </a:rPr>
                <a:t>C</a:t>
              </a:r>
            </a:p>
          </p:txBody>
        </p:sp>
        <p:sp>
          <p:nvSpPr>
            <p:cNvPr id="7204" name="Text Box 289"/>
            <p:cNvSpPr txBox="1">
              <a:spLocks noChangeArrowheads="1"/>
            </p:cNvSpPr>
            <p:nvPr/>
          </p:nvSpPr>
          <p:spPr bwMode="auto">
            <a:xfrm>
              <a:off x="1655" y="1854"/>
              <a:ext cx="306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>
                  <a:effectLst/>
                  <a:ea typeface="楷体_GB2312" charset="0"/>
                  <a:cs typeface="楷体_GB2312" charset="0"/>
                </a:rPr>
                <a:t>C</a:t>
              </a:r>
              <a:r>
                <a:rPr lang="en-US" altLang="zh-CN" b="1" baseline="-25000">
                  <a:effectLst/>
                  <a:ea typeface="楷体_GB2312" charset="0"/>
                  <a:cs typeface="楷体_GB2312" charset="0"/>
                </a:rPr>
                <a:t>1</a:t>
              </a:r>
              <a:endParaRPr lang="en-US" altLang="zh-CN" b="1">
                <a:effectLst/>
                <a:ea typeface="楷体_GB2312" charset="0"/>
                <a:cs typeface="楷体_GB2312" charset="0"/>
              </a:endParaRPr>
            </a:p>
          </p:txBody>
        </p:sp>
        <p:sp>
          <p:nvSpPr>
            <p:cNvPr id="7205" name="Text Box 290"/>
            <p:cNvSpPr txBox="1">
              <a:spLocks noChangeArrowheads="1"/>
            </p:cNvSpPr>
            <p:nvPr/>
          </p:nvSpPr>
          <p:spPr bwMode="auto">
            <a:xfrm>
              <a:off x="2963" y="1471"/>
              <a:ext cx="306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>
                  <a:effectLst/>
                  <a:ea typeface="楷体_GB2312" charset="0"/>
                  <a:cs typeface="楷体_GB2312" charset="0"/>
                </a:rPr>
                <a:t>C</a:t>
              </a:r>
              <a:r>
                <a:rPr lang="en-US" altLang="zh-CN" b="1" baseline="-25000">
                  <a:effectLst/>
                  <a:ea typeface="楷体_GB2312" charset="0"/>
                  <a:cs typeface="楷体_GB2312" charset="0"/>
                </a:rPr>
                <a:t>2</a:t>
              </a:r>
              <a:endParaRPr lang="en-US" altLang="zh-CN" b="1">
                <a:effectLst/>
                <a:ea typeface="楷体_GB2312" charset="0"/>
                <a:cs typeface="楷体_GB2312" charset="0"/>
              </a:endParaRPr>
            </a:p>
          </p:txBody>
        </p:sp>
        <p:sp>
          <p:nvSpPr>
            <p:cNvPr id="7206" name="Text Box 291"/>
            <p:cNvSpPr txBox="1">
              <a:spLocks noChangeArrowheads="1"/>
            </p:cNvSpPr>
            <p:nvPr/>
          </p:nvSpPr>
          <p:spPr bwMode="auto">
            <a:xfrm>
              <a:off x="2640" y="2141"/>
              <a:ext cx="242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effectLst/>
                  <a:ea typeface="楷体_GB2312" charset="0"/>
                  <a:cs typeface="楷体_GB2312" charset="0"/>
                </a:rPr>
                <a:t>T</a:t>
              </a:r>
            </a:p>
          </p:txBody>
        </p:sp>
        <p:sp>
          <p:nvSpPr>
            <p:cNvPr id="7207" name="Text Box 292"/>
            <p:cNvSpPr txBox="1">
              <a:spLocks noChangeArrowheads="1"/>
            </p:cNvSpPr>
            <p:nvPr/>
          </p:nvSpPr>
          <p:spPr bwMode="auto">
            <a:xfrm>
              <a:off x="1806" y="2041"/>
              <a:ext cx="367" cy="2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effectLst/>
                </a:rPr>
                <a:t>+</a:t>
              </a:r>
            </a:p>
          </p:txBody>
        </p:sp>
        <p:sp>
          <p:nvSpPr>
            <p:cNvPr id="7208" name="Text Box 293"/>
            <p:cNvSpPr txBox="1">
              <a:spLocks noChangeArrowheads="1"/>
            </p:cNvSpPr>
            <p:nvPr/>
          </p:nvSpPr>
          <p:spPr bwMode="auto">
            <a:xfrm>
              <a:off x="2862" y="1599"/>
              <a:ext cx="367" cy="2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effectLst/>
                </a:rPr>
                <a:t>+</a:t>
              </a:r>
            </a:p>
          </p:txBody>
        </p:sp>
        <p:sp>
          <p:nvSpPr>
            <p:cNvPr id="59686" name="Line 294"/>
            <p:cNvSpPr>
              <a:spLocks noChangeShapeType="1"/>
            </p:cNvSpPr>
            <p:nvPr/>
          </p:nvSpPr>
          <p:spPr bwMode="auto">
            <a:xfrm>
              <a:off x="1413" y="2700"/>
              <a:ext cx="0" cy="5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9687" name="Rectangle 295"/>
            <p:cNvSpPr>
              <a:spLocks noChangeArrowheads="1"/>
            </p:cNvSpPr>
            <p:nvPr/>
          </p:nvSpPr>
          <p:spPr bwMode="auto">
            <a:xfrm>
              <a:off x="1369" y="2403"/>
              <a:ext cx="92" cy="30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9688" name="Oval 296"/>
            <p:cNvSpPr>
              <a:spLocks noChangeArrowheads="1"/>
            </p:cNvSpPr>
            <p:nvPr/>
          </p:nvSpPr>
          <p:spPr bwMode="auto">
            <a:xfrm>
              <a:off x="1296" y="2924"/>
              <a:ext cx="227" cy="22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12" name="Text Box 297"/>
            <p:cNvSpPr txBox="1">
              <a:spLocks noChangeArrowheads="1"/>
            </p:cNvSpPr>
            <p:nvPr/>
          </p:nvSpPr>
          <p:spPr bwMode="auto">
            <a:xfrm>
              <a:off x="1246" y="2692"/>
              <a:ext cx="222" cy="288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  <a:effectLst/>
                  <a:ea typeface="楷体_GB2312" charset="0"/>
                  <a:cs typeface="楷体_GB2312" charset="0"/>
                </a:rPr>
                <a:t>+</a:t>
              </a:r>
            </a:p>
          </p:txBody>
        </p:sp>
        <p:sp>
          <p:nvSpPr>
            <p:cNvPr id="7213" name="Text Box 298"/>
            <p:cNvSpPr txBox="1">
              <a:spLocks noChangeArrowheads="1"/>
            </p:cNvSpPr>
            <p:nvPr/>
          </p:nvSpPr>
          <p:spPr bwMode="auto">
            <a:xfrm>
              <a:off x="1246" y="3038"/>
              <a:ext cx="134" cy="288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  <a:effectLst/>
                  <a:ea typeface="楷体_GB2312" charset="0"/>
                  <a:cs typeface="楷体_GB2312" charset="0"/>
                </a:rPr>
                <a:t>–</a:t>
              </a:r>
            </a:p>
          </p:txBody>
        </p:sp>
        <p:sp>
          <p:nvSpPr>
            <p:cNvPr id="59691" name="Line 299"/>
            <p:cNvSpPr>
              <a:spLocks noChangeShapeType="1"/>
            </p:cNvSpPr>
            <p:nvPr/>
          </p:nvSpPr>
          <p:spPr bwMode="auto">
            <a:xfrm>
              <a:off x="3401" y="2743"/>
              <a:ext cx="0" cy="51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9692" name="Rectangle 300"/>
            <p:cNvSpPr>
              <a:spLocks noChangeArrowheads="1"/>
            </p:cNvSpPr>
            <p:nvPr/>
          </p:nvSpPr>
          <p:spPr bwMode="auto">
            <a:xfrm>
              <a:off x="3352" y="2439"/>
              <a:ext cx="92" cy="30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16" name="Text Box 301"/>
            <p:cNvSpPr txBox="1">
              <a:spLocks noChangeArrowheads="1"/>
            </p:cNvSpPr>
            <p:nvPr/>
          </p:nvSpPr>
          <p:spPr bwMode="auto">
            <a:xfrm>
              <a:off x="3076" y="2392"/>
              <a:ext cx="329" cy="289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>
                  <a:solidFill>
                    <a:schemeClr val="tx1"/>
                  </a:solidFill>
                  <a:effectLst/>
                  <a:ea typeface="楷体_GB2312" charset="0"/>
                  <a:cs typeface="楷体_GB2312" charset="0"/>
                </a:rPr>
                <a:t>R</a:t>
              </a:r>
              <a:r>
                <a:rPr lang="en-US" altLang="zh-CN" b="1" baseline="-25000">
                  <a:solidFill>
                    <a:schemeClr val="tx1"/>
                  </a:solidFill>
                  <a:effectLst/>
                  <a:ea typeface="楷体_GB2312" charset="0"/>
                  <a:cs typeface="楷体_GB2312" charset="0"/>
                </a:rPr>
                <a:t>L</a:t>
              </a:r>
            </a:p>
          </p:txBody>
        </p:sp>
        <p:sp>
          <p:nvSpPr>
            <p:cNvPr id="7217" name="Rectangle 302"/>
            <p:cNvSpPr>
              <a:spLocks noChangeArrowheads="1"/>
            </p:cNvSpPr>
            <p:nvPr/>
          </p:nvSpPr>
          <p:spPr bwMode="auto">
            <a:xfrm>
              <a:off x="3952" y="1719"/>
              <a:ext cx="184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+</a:t>
              </a:r>
            </a:p>
          </p:txBody>
        </p:sp>
        <p:sp>
          <p:nvSpPr>
            <p:cNvPr id="7218" name="Rectangle 303"/>
            <p:cNvSpPr>
              <a:spLocks noChangeArrowheads="1"/>
            </p:cNvSpPr>
            <p:nvPr/>
          </p:nvSpPr>
          <p:spPr bwMode="auto">
            <a:xfrm flipH="1">
              <a:off x="1836" y="2688"/>
              <a:ext cx="344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+</a:t>
              </a:r>
            </a:p>
          </p:txBody>
        </p:sp>
        <p:sp>
          <p:nvSpPr>
            <p:cNvPr id="7219" name="Rectangle 304"/>
            <p:cNvSpPr>
              <a:spLocks noChangeArrowheads="1"/>
            </p:cNvSpPr>
            <p:nvPr/>
          </p:nvSpPr>
          <p:spPr bwMode="auto">
            <a:xfrm>
              <a:off x="1913" y="2933"/>
              <a:ext cx="171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–</a:t>
              </a:r>
            </a:p>
          </p:txBody>
        </p:sp>
        <p:sp>
          <p:nvSpPr>
            <p:cNvPr id="7220" name="Rectangle 305"/>
            <p:cNvSpPr>
              <a:spLocks noChangeArrowheads="1"/>
            </p:cNvSpPr>
            <p:nvPr/>
          </p:nvSpPr>
          <p:spPr bwMode="auto">
            <a:xfrm>
              <a:off x="3935" y="2174"/>
              <a:ext cx="238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–</a:t>
              </a:r>
            </a:p>
          </p:txBody>
        </p:sp>
        <p:sp>
          <p:nvSpPr>
            <p:cNvPr id="59698" name="Line 306"/>
            <p:cNvSpPr>
              <a:spLocks noChangeShapeType="1"/>
            </p:cNvSpPr>
            <p:nvPr/>
          </p:nvSpPr>
          <p:spPr bwMode="auto">
            <a:xfrm flipV="1">
              <a:off x="1811" y="2282"/>
              <a:ext cx="79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22" name="Rectangle 307"/>
            <p:cNvSpPr>
              <a:spLocks noChangeArrowheads="1"/>
            </p:cNvSpPr>
            <p:nvPr/>
          </p:nvSpPr>
          <p:spPr bwMode="auto">
            <a:xfrm>
              <a:off x="1440" y="2586"/>
              <a:ext cx="439" cy="289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 i="1">
                  <a:solidFill>
                    <a:srgbClr val="2E1FE9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u</a:t>
              </a:r>
              <a:r>
                <a:rPr lang="en-US" altLang="zh-CN" sz="2400" b="1" baseline="-25000">
                  <a:solidFill>
                    <a:srgbClr val="2E1FE9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i</a:t>
              </a:r>
            </a:p>
          </p:txBody>
        </p:sp>
        <p:sp>
          <p:nvSpPr>
            <p:cNvPr id="7223" name="Rectangle 308"/>
            <p:cNvSpPr>
              <a:spLocks noChangeArrowheads="1"/>
            </p:cNvSpPr>
            <p:nvPr/>
          </p:nvSpPr>
          <p:spPr bwMode="auto">
            <a:xfrm>
              <a:off x="1552" y="2264"/>
              <a:ext cx="223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+</a:t>
              </a:r>
            </a:p>
          </p:txBody>
        </p:sp>
        <p:sp>
          <p:nvSpPr>
            <p:cNvPr id="7224" name="Rectangle 309"/>
            <p:cNvSpPr>
              <a:spLocks noChangeArrowheads="1"/>
            </p:cNvSpPr>
            <p:nvPr/>
          </p:nvSpPr>
          <p:spPr bwMode="auto">
            <a:xfrm>
              <a:off x="1556" y="2973"/>
              <a:ext cx="210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–</a:t>
              </a:r>
            </a:p>
          </p:txBody>
        </p:sp>
        <p:sp>
          <p:nvSpPr>
            <p:cNvPr id="7225" name="Rectangle 310"/>
            <p:cNvSpPr>
              <a:spLocks noChangeArrowheads="1"/>
            </p:cNvSpPr>
            <p:nvPr/>
          </p:nvSpPr>
          <p:spPr bwMode="auto">
            <a:xfrm>
              <a:off x="3434" y="2435"/>
              <a:ext cx="282" cy="28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 i="1">
                  <a:solidFill>
                    <a:srgbClr val="2E1FE9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u</a:t>
              </a:r>
              <a:r>
                <a:rPr lang="en-US" altLang="zh-CN" sz="2400" b="1" baseline="-25000">
                  <a:solidFill>
                    <a:srgbClr val="2E1FE9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o</a:t>
              </a:r>
            </a:p>
          </p:txBody>
        </p:sp>
        <p:sp>
          <p:nvSpPr>
            <p:cNvPr id="7226" name="Rectangle 311"/>
            <p:cNvSpPr>
              <a:spLocks noChangeArrowheads="1"/>
            </p:cNvSpPr>
            <p:nvPr/>
          </p:nvSpPr>
          <p:spPr bwMode="auto">
            <a:xfrm>
              <a:off x="3448" y="2208"/>
              <a:ext cx="223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+</a:t>
              </a:r>
            </a:p>
          </p:txBody>
        </p:sp>
        <p:sp>
          <p:nvSpPr>
            <p:cNvPr id="59704" name="Rectangle 312"/>
            <p:cNvSpPr>
              <a:spLocks noChangeArrowheads="1"/>
            </p:cNvSpPr>
            <p:nvPr/>
          </p:nvSpPr>
          <p:spPr bwMode="auto">
            <a:xfrm>
              <a:off x="3458" y="2715"/>
              <a:ext cx="210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panose="02020603050405020304" charset="0"/>
                  <a:ea typeface="楷体_GB2312" charset="0"/>
                  <a:cs typeface="楷体_GB2312" charset="0"/>
                </a:rPr>
                <a:t>–</a:t>
              </a:r>
            </a:p>
          </p:txBody>
        </p:sp>
        <p:sp>
          <p:nvSpPr>
            <p:cNvPr id="59705" name="Line 313"/>
            <p:cNvSpPr>
              <a:spLocks noChangeShapeType="1"/>
            </p:cNvSpPr>
            <p:nvPr/>
          </p:nvSpPr>
          <p:spPr bwMode="auto">
            <a:xfrm flipH="1">
              <a:off x="3401" y="1844"/>
              <a:ext cx="1" cy="58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7229" name="Group 314"/>
            <p:cNvGrpSpPr/>
            <p:nvPr/>
          </p:nvGrpSpPr>
          <p:grpSpPr bwMode="auto">
            <a:xfrm>
              <a:off x="3816" y="1986"/>
              <a:ext cx="280" cy="85"/>
              <a:chOff x="1854" y="3200"/>
              <a:chExt cx="474" cy="160"/>
            </a:xfrm>
          </p:grpSpPr>
          <p:sp>
            <p:nvSpPr>
              <p:cNvPr id="59707" name="Line 315"/>
              <p:cNvSpPr>
                <a:spLocks noChangeShapeType="1"/>
              </p:cNvSpPr>
              <p:nvPr/>
            </p:nvSpPr>
            <p:spPr bwMode="auto">
              <a:xfrm rot="5400000">
                <a:off x="2091" y="2963"/>
                <a:ext cx="0" cy="47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9708" name="Line 316"/>
              <p:cNvSpPr>
                <a:spLocks noChangeShapeType="1"/>
              </p:cNvSpPr>
              <p:nvPr/>
            </p:nvSpPr>
            <p:spPr bwMode="auto">
              <a:xfrm rot="5400000">
                <a:off x="2094" y="3234"/>
                <a:ext cx="0" cy="25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7230" name="Group 317"/>
            <p:cNvGrpSpPr/>
            <p:nvPr/>
          </p:nvGrpSpPr>
          <p:grpSpPr bwMode="auto">
            <a:xfrm>
              <a:off x="3807" y="2155"/>
              <a:ext cx="280" cy="85"/>
              <a:chOff x="1854" y="3200"/>
              <a:chExt cx="474" cy="160"/>
            </a:xfrm>
          </p:grpSpPr>
          <p:sp>
            <p:nvSpPr>
              <p:cNvPr id="59710" name="Line 318"/>
              <p:cNvSpPr>
                <a:spLocks noChangeShapeType="1"/>
              </p:cNvSpPr>
              <p:nvPr/>
            </p:nvSpPr>
            <p:spPr bwMode="auto">
              <a:xfrm rot="5400000">
                <a:off x="2091" y="2963"/>
                <a:ext cx="0" cy="47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9711" name="Line 319"/>
              <p:cNvSpPr>
                <a:spLocks noChangeShapeType="1"/>
              </p:cNvSpPr>
              <p:nvPr/>
            </p:nvSpPr>
            <p:spPr bwMode="auto">
              <a:xfrm rot="5400000">
                <a:off x="2094" y="3234"/>
                <a:ext cx="0" cy="25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7231" name="Text Box 320"/>
            <p:cNvSpPr txBox="1">
              <a:spLocks noChangeArrowheads="1"/>
            </p:cNvSpPr>
            <p:nvPr/>
          </p:nvSpPr>
          <p:spPr bwMode="auto">
            <a:xfrm>
              <a:off x="2377" y="2210"/>
              <a:ext cx="367" cy="2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  <a:effectLst/>
                </a:rPr>
                <a:t>+</a:t>
              </a:r>
            </a:p>
          </p:txBody>
        </p:sp>
        <p:sp>
          <p:nvSpPr>
            <p:cNvPr id="7232" name="Text Box 321"/>
            <p:cNvSpPr txBox="1">
              <a:spLocks noChangeArrowheads="1"/>
            </p:cNvSpPr>
            <p:nvPr/>
          </p:nvSpPr>
          <p:spPr bwMode="auto">
            <a:xfrm>
              <a:off x="2820" y="1861"/>
              <a:ext cx="366" cy="2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  <a:effectLst/>
                </a:rPr>
                <a:t>+</a:t>
              </a:r>
            </a:p>
          </p:txBody>
        </p:sp>
        <p:sp>
          <p:nvSpPr>
            <p:cNvPr id="59714" name="Rectangle 322"/>
            <p:cNvSpPr>
              <a:spLocks noChangeArrowheads="1"/>
            </p:cNvSpPr>
            <p:nvPr/>
          </p:nvSpPr>
          <p:spPr bwMode="auto">
            <a:xfrm>
              <a:off x="2529" y="2515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>
                  <a:solidFill>
                    <a:srgbClr val="FF00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panose="02020603050405020304" charset="0"/>
                  <a:ea typeface="楷体_GB2312" charset="0"/>
                  <a:cs typeface="楷体_GB2312" charset="0"/>
                </a:rPr>
                <a:t>–</a:t>
              </a:r>
            </a:p>
          </p:txBody>
        </p:sp>
        <p:sp>
          <p:nvSpPr>
            <p:cNvPr id="7234" name="Rectangle 323"/>
            <p:cNvSpPr>
              <a:spLocks noChangeArrowheads="1"/>
            </p:cNvSpPr>
            <p:nvPr/>
          </p:nvSpPr>
          <p:spPr bwMode="auto">
            <a:xfrm>
              <a:off x="2301" y="2352"/>
              <a:ext cx="483" cy="289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 i="1">
                  <a:solidFill>
                    <a:srgbClr val="2E1FE9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u</a:t>
              </a:r>
              <a:r>
                <a:rPr lang="en-US" altLang="zh-CN" sz="2400" b="1" baseline="-25000">
                  <a:solidFill>
                    <a:srgbClr val="2E1FE9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BE</a:t>
              </a:r>
            </a:p>
          </p:txBody>
        </p:sp>
        <p:sp>
          <p:nvSpPr>
            <p:cNvPr id="7235" name="Rectangle 324"/>
            <p:cNvSpPr>
              <a:spLocks noChangeArrowheads="1"/>
            </p:cNvSpPr>
            <p:nvPr/>
          </p:nvSpPr>
          <p:spPr bwMode="auto">
            <a:xfrm>
              <a:off x="2736" y="2138"/>
              <a:ext cx="483" cy="289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 i="1">
                  <a:solidFill>
                    <a:srgbClr val="2E1FE9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u</a:t>
              </a:r>
              <a:r>
                <a:rPr lang="en-US" altLang="zh-CN" sz="2400" b="1" baseline="-25000">
                  <a:solidFill>
                    <a:srgbClr val="2E1FE9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CE</a:t>
              </a:r>
            </a:p>
          </p:txBody>
        </p:sp>
        <p:sp>
          <p:nvSpPr>
            <p:cNvPr id="59717" name="Rectangle 325"/>
            <p:cNvSpPr>
              <a:spLocks noChangeArrowheads="1"/>
            </p:cNvSpPr>
            <p:nvPr/>
          </p:nvSpPr>
          <p:spPr bwMode="auto">
            <a:xfrm>
              <a:off x="2815" y="2422"/>
              <a:ext cx="210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panose="02020603050405020304" charset="0"/>
                  <a:ea typeface="楷体_GB2312" charset="0"/>
                  <a:cs typeface="楷体_GB2312" charset="0"/>
                </a:rPr>
                <a:t>–</a:t>
              </a:r>
            </a:p>
          </p:txBody>
        </p:sp>
        <p:sp>
          <p:nvSpPr>
            <p:cNvPr id="7237" name="Rectangle 326"/>
            <p:cNvSpPr>
              <a:spLocks noChangeArrowheads="1"/>
            </p:cNvSpPr>
            <p:nvPr/>
          </p:nvSpPr>
          <p:spPr bwMode="auto">
            <a:xfrm>
              <a:off x="2322" y="1790"/>
              <a:ext cx="483" cy="289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 i="1">
                  <a:solidFill>
                    <a:srgbClr val="2E1FE9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i</a:t>
              </a:r>
              <a:r>
                <a:rPr lang="en-US" altLang="zh-CN" sz="2400" b="1" baseline="-25000">
                  <a:solidFill>
                    <a:srgbClr val="2E1FE9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C</a:t>
              </a:r>
            </a:p>
          </p:txBody>
        </p:sp>
        <p:sp>
          <p:nvSpPr>
            <p:cNvPr id="59719" name="Line 327"/>
            <p:cNvSpPr>
              <a:spLocks noChangeShapeType="1"/>
            </p:cNvSpPr>
            <p:nvPr/>
          </p:nvSpPr>
          <p:spPr bwMode="auto">
            <a:xfrm>
              <a:off x="2169" y="2223"/>
              <a:ext cx="31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sm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39" name="Rectangle 328"/>
            <p:cNvSpPr>
              <a:spLocks noChangeArrowheads="1"/>
            </p:cNvSpPr>
            <p:nvPr/>
          </p:nvSpPr>
          <p:spPr bwMode="auto">
            <a:xfrm>
              <a:off x="2063" y="1928"/>
              <a:ext cx="483" cy="289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 i="1">
                  <a:solidFill>
                    <a:srgbClr val="2E1FE9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i</a:t>
              </a:r>
              <a:r>
                <a:rPr lang="en-US" altLang="zh-CN" sz="2400" b="1" baseline="-25000">
                  <a:solidFill>
                    <a:srgbClr val="2E1FE9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B</a:t>
              </a:r>
            </a:p>
          </p:txBody>
        </p:sp>
        <p:sp>
          <p:nvSpPr>
            <p:cNvPr id="59721" name="Line 329"/>
            <p:cNvSpPr>
              <a:spLocks noChangeShapeType="1"/>
            </p:cNvSpPr>
            <p:nvPr/>
          </p:nvSpPr>
          <p:spPr bwMode="auto">
            <a:xfrm>
              <a:off x="2799" y="2777"/>
              <a:ext cx="0" cy="31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sm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41" name="Rectangle 330"/>
            <p:cNvSpPr>
              <a:spLocks noChangeArrowheads="1"/>
            </p:cNvSpPr>
            <p:nvPr/>
          </p:nvSpPr>
          <p:spPr bwMode="auto">
            <a:xfrm>
              <a:off x="2666" y="2731"/>
              <a:ext cx="483" cy="289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 i="1">
                  <a:solidFill>
                    <a:srgbClr val="2E1FE9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i</a:t>
              </a:r>
              <a:r>
                <a:rPr lang="en-US" altLang="zh-CN" sz="2400" b="1" baseline="-25000">
                  <a:solidFill>
                    <a:srgbClr val="2E1FE9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E</a:t>
              </a:r>
            </a:p>
          </p:txBody>
        </p:sp>
        <p:sp>
          <p:nvSpPr>
            <p:cNvPr id="59723" name="Line 331"/>
            <p:cNvSpPr>
              <a:spLocks noChangeShapeType="1"/>
            </p:cNvSpPr>
            <p:nvPr/>
          </p:nvSpPr>
          <p:spPr bwMode="auto">
            <a:xfrm>
              <a:off x="2736" y="3216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9724" name="Line 332"/>
            <p:cNvSpPr>
              <a:spLocks noChangeShapeType="1"/>
            </p:cNvSpPr>
            <p:nvPr/>
          </p:nvSpPr>
          <p:spPr bwMode="auto">
            <a:xfrm>
              <a:off x="2640" y="3408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9725" name="Oval 333"/>
            <p:cNvSpPr>
              <a:spLocks noChangeArrowheads="1"/>
            </p:cNvSpPr>
            <p:nvPr/>
          </p:nvSpPr>
          <p:spPr bwMode="auto">
            <a:xfrm>
              <a:off x="2709" y="3216"/>
              <a:ext cx="48" cy="4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9726" name="Line 334"/>
            <p:cNvSpPr>
              <a:spLocks noChangeShapeType="1"/>
            </p:cNvSpPr>
            <p:nvPr/>
          </p:nvSpPr>
          <p:spPr bwMode="auto">
            <a:xfrm>
              <a:off x="3957" y="2239"/>
              <a:ext cx="0" cy="102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9727" name="Line 335"/>
            <p:cNvSpPr>
              <a:spLocks noChangeShapeType="1"/>
            </p:cNvSpPr>
            <p:nvPr/>
          </p:nvSpPr>
          <p:spPr bwMode="auto">
            <a:xfrm>
              <a:off x="1414" y="2273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9728" name="Line 336"/>
            <p:cNvSpPr>
              <a:spLocks noChangeShapeType="1"/>
            </p:cNvSpPr>
            <p:nvPr/>
          </p:nvSpPr>
          <p:spPr bwMode="auto">
            <a:xfrm>
              <a:off x="2736" y="1680"/>
              <a:ext cx="0" cy="4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9729" name="Line 337"/>
            <p:cNvSpPr>
              <a:spLocks noChangeShapeType="1"/>
            </p:cNvSpPr>
            <p:nvPr/>
          </p:nvSpPr>
          <p:spPr bwMode="auto">
            <a:xfrm>
              <a:off x="2736" y="2425"/>
              <a:ext cx="0" cy="8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9730" name="Line 338"/>
            <p:cNvSpPr>
              <a:spLocks noChangeShapeType="1"/>
            </p:cNvSpPr>
            <p:nvPr/>
          </p:nvSpPr>
          <p:spPr bwMode="auto">
            <a:xfrm>
              <a:off x="2688" y="1872"/>
              <a:ext cx="0" cy="24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sm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9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9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9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9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5948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77" grpId="0" autoUpdateAnimBg="0"/>
      <p:bldP spid="59478" grpId="0" autoUpdateAnimBg="0"/>
      <p:bldP spid="59480" grpId="0" autoUpdateAnimBg="0"/>
      <p:bldP spid="59485" grpId="0" animBg="1" autoUpdateAnimBg="0"/>
      <p:bldP spid="59486" grpId="0" animBg="1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609600"/>
            <a:ext cx="7924800" cy="914400"/>
          </a:xfr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algn="l" eaLnBrk="1" hangingPunct="1"/>
            <a:r>
              <a:rPr lang="zh-CN" altLang="en-US" sz="32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楷体_GB2312" charset="0"/>
                <a:cs typeface="楷体_GB2312" charset="0"/>
              </a:rPr>
              <a:t>共集电极放大电路</a:t>
            </a:r>
            <a:r>
              <a:rPr lang="en-US" altLang="zh-CN" sz="32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楷体_GB2312" charset="0"/>
                <a:cs typeface="楷体_GB2312" charset="0"/>
              </a:rPr>
              <a:t>(</a:t>
            </a:r>
            <a:r>
              <a:rPr lang="zh-CN" altLang="en-US" sz="32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楷体_GB2312" charset="0"/>
                <a:cs typeface="楷体_GB2312" charset="0"/>
              </a:rPr>
              <a:t>射极输出器</a:t>
            </a:r>
            <a:r>
              <a:rPr lang="en-US" altLang="zh-CN" sz="32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楷体_GB2312" charset="0"/>
                <a:cs typeface="楷体_GB2312" charset="0"/>
              </a:rPr>
              <a:t>)</a:t>
            </a:r>
            <a:r>
              <a:rPr lang="zh-CN" altLang="en-US" sz="32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楷体_GB2312" charset="0"/>
                <a:cs typeface="楷体_GB2312" charset="0"/>
              </a:rPr>
              <a:t>的特点：</a:t>
            </a:r>
          </a:p>
        </p:txBody>
      </p:sp>
      <p:sp>
        <p:nvSpPr>
          <p:cNvPr id="116739" name="Text Box 3"/>
          <p:cNvSpPr txBox="1">
            <a:spLocks noChangeArrowheads="1"/>
          </p:cNvSpPr>
          <p:nvPr/>
        </p:nvSpPr>
        <p:spPr bwMode="auto">
          <a:xfrm>
            <a:off x="2895600" y="3508375"/>
            <a:ext cx="5791200" cy="2057400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lIns="90000" tIns="46800" rIns="90000" bIns="46800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楷体_GB2312" charset="0"/>
                <a:cs typeface="楷体_GB2312" charset="0"/>
              </a:rPr>
              <a:t>1.</a:t>
            </a:r>
            <a:r>
              <a:rPr lang="en-US" altLang="zh-CN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 </a:t>
            </a:r>
            <a:r>
              <a:rPr lang="zh-CN" altLang="en-US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电压放大倍数小于</a:t>
            </a:r>
            <a:r>
              <a:rPr lang="en-US" altLang="zh-CN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1</a:t>
            </a:r>
            <a:r>
              <a:rPr lang="zh-CN" altLang="en-US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，约等于</a:t>
            </a:r>
            <a:r>
              <a:rPr lang="en-US" altLang="zh-CN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1;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2.</a:t>
            </a:r>
            <a:r>
              <a:rPr lang="en-US" altLang="zh-CN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 </a:t>
            </a:r>
            <a:r>
              <a:rPr lang="zh-CN" altLang="en-US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输入电阻高；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3.</a:t>
            </a:r>
            <a:r>
              <a:rPr lang="en-US" altLang="zh-CN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 </a:t>
            </a:r>
            <a:r>
              <a:rPr lang="zh-CN" altLang="en-US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输出电阻低；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4.  </a:t>
            </a:r>
            <a:r>
              <a:rPr lang="zh-CN" altLang="en-US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输出与输入同相。</a:t>
            </a:r>
          </a:p>
        </p:txBody>
      </p:sp>
      <p:graphicFrame>
        <p:nvGraphicFramePr>
          <p:cNvPr id="62468" name="Object 4" descr="40%"/>
          <p:cNvGraphicFramePr>
            <a:graphicFrameLocks noChangeAspect="1"/>
          </p:cNvGraphicFramePr>
          <p:nvPr/>
        </p:nvGraphicFramePr>
        <p:xfrm>
          <a:off x="609600" y="1452563"/>
          <a:ext cx="2909888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2" name="Equation" r:id="rId3" imgW="1701800" imgH="533400" progId="Equation.3">
                  <p:embed/>
                </p:oleObj>
              </mc:Choice>
              <mc:Fallback>
                <p:oleObj name="Equation" r:id="rId3" imgW="1701800" imgH="533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452563"/>
                        <a:ext cx="2909888" cy="1098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69" name="Object 5" descr="40%"/>
          <p:cNvGraphicFramePr>
            <a:graphicFrameLocks noChangeAspect="1"/>
          </p:cNvGraphicFramePr>
          <p:nvPr/>
        </p:nvGraphicFramePr>
        <p:xfrm>
          <a:off x="736600" y="2632075"/>
          <a:ext cx="4075113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3" name="Equation" r:id="rId5" imgW="1587500" imgH="241300" progId="Equation.3">
                  <p:embed/>
                </p:oleObj>
              </mc:Choice>
              <mc:Fallback>
                <p:oleObj name="Equation" r:id="rId5" imgW="15875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600" y="2632075"/>
                        <a:ext cx="4075113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0" name="Object 6" descr="40%"/>
          <p:cNvGraphicFramePr>
            <a:graphicFrameLocks noChangeAspect="1"/>
          </p:cNvGraphicFramePr>
          <p:nvPr/>
        </p:nvGraphicFramePr>
        <p:xfrm>
          <a:off x="700088" y="3455988"/>
          <a:ext cx="1800225" cy="957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4" name="公式" r:id="rId7" imgW="787400" imgH="419100" progId="Equation.3">
                  <p:embed/>
                </p:oleObj>
              </mc:Choice>
              <mc:Fallback>
                <p:oleObj name="公式" r:id="rId7" imgW="7874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088" y="3455988"/>
                        <a:ext cx="1800225" cy="957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2471" name="Group 7"/>
          <p:cNvGrpSpPr/>
          <p:nvPr/>
        </p:nvGrpSpPr>
        <p:grpSpPr bwMode="auto">
          <a:xfrm>
            <a:off x="457200" y="1165225"/>
            <a:ext cx="7772400" cy="171450"/>
            <a:chOff x="288" y="618"/>
            <a:chExt cx="4896" cy="108"/>
          </a:xfrm>
        </p:grpSpPr>
        <p:pic>
          <p:nvPicPr>
            <p:cNvPr id="62473" name="Picture 8" descr="Green and Black Diamond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8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474" name="Picture 9" descr="Green and Black Diamond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8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475" name="Picture 10" descr="Green and Black Diamond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0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476" name="Picture 11" descr="Green and Black Diamond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6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477" name="Picture 12" descr="Green and Black Diamond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8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478" name="Picture 13" descr="Green and Black Diamond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4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479" name="Picture 14" descr="Green and Black Diamond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480" name="Picture 15" descr="Green and Black Diamond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6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481" name="Picture 16" descr="Green and Black Diamond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2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482" name="Picture 17" descr="Green and Black Diamond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14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483" name="Picture 18" descr="Green and Black Diamond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0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484" name="Picture 19" descr="Green and Black Diamond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0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485" name="Picture 20" descr="Green and Black Diamond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6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486" name="Picture 21" descr="Green and Black Diamond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2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487" name="Picture 22" descr="Green and Black Diamond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2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488" name="Picture 23" descr="Green and Black Diamond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8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489" name="Picture 24" descr="Green and Black Diamond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8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490" name="Picture 25" descr="Green and Black Diamond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0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491" name="Picture 26" descr="Green and Black Diamond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86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492" name="Picture 27" descr="Green and Black Diamond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6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493" name="Picture 28" descr="Green and Black Diamond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8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494" name="Picture 29" descr="Green and Black Diamond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4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495" name="Picture 30" descr="Green and Black Diamond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6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496" name="Picture 31" descr="Green and Black Diamond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62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497" name="Picture 32" descr="Green and Black Diamond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52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498" name="Picture 33" descr="Green and Black Diamond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4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499" name="Picture 34" descr="Green and Black Diamond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0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500" name="Picture 35" descr="Green and Black Diamond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2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501" name="Picture 36" descr="Green and Black Diamond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8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502" name="Picture 37" descr="Green and Black Diamond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8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503" name="Picture 38" descr="Green and Black Diamond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4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504" name="Picture 39" descr="Green and Black Diamond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0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505" name="Picture 40" descr="Green and Black Diamond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0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506" name="Picture 41" descr="Green and Black Diamond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26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507" name="Picture 42" descr="Green and Black Diamond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6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508" name="Picture 43" descr="Green and Black Diamond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8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509" name="Picture 44" descr="Green and Black Diamond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4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510" name="Picture 45" descr="Green and Black Diamond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04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511" name="Picture 46" descr="Green and Black Diamond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06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512" name="Picture 47" descr="Green and Black Diamond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2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513" name="Picture 48" descr="Green and Black Diamond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4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514" name="Picture 49" descr="Green and Black Diamond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90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515" name="Picture 50" descr="Green and Black Diamond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80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516" name="Picture 51" descr="Green and Black Diamond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2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517" name="Picture 52" descr="Green and Black Diamond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02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62518" name="Group 53"/>
            <p:cNvGrpSpPr/>
            <p:nvPr/>
          </p:nvGrpSpPr>
          <p:grpSpPr bwMode="auto">
            <a:xfrm>
              <a:off x="288" y="618"/>
              <a:ext cx="582" cy="102"/>
              <a:chOff x="4698" y="720"/>
              <a:chExt cx="582" cy="102"/>
            </a:xfrm>
          </p:grpSpPr>
          <p:pic>
            <p:nvPicPr>
              <p:cNvPr id="62519" name="Picture 54" descr="Green and Black Diamond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88" y="720"/>
                <a:ext cx="102" cy="10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2520" name="Picture 55" descr="Green and Black Diamond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90" y="720"/>
                <a:ext cx="102" cy="10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2521" name="Picture 56" descr="Green and Black Diamond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86" y="720"/>
                <a:ext cx="102" cy="10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2522" name="Picture 57" descr="Green and Black Diamond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76" y="720"/>
                <a:ext cx="102" cy="10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2523" name="Picture 58" descr="Green and Black Diamond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78" y="720"/>
                <a:ext cx="102" cy="10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2524" name="Picture 59" descr="Green and Black Diamond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98" y="720"/>
                <a:ext cx="102" cy="10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452451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6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6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39" grpId="0" build="p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Text Box 2"/>
          <p:cNvSpPr txBox="1">
            <a:spLocks noChangeArrowheads="1"/>
          </p:cNvSpPr>
          <p:nvPr/>
        </p:nvSpPr>
        <p:spPr bwMode="auto">
          <a:xfrm>
            <a:off x="2590800" y="304800"/>
            <a:ext cx="3924300" cy="641350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lIns="90000" tIns="46800" rIns="90000" bIns="46800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6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楷体_GB2312" charset="0"/>
                <a:cs typeface="楷体_GB2312" charset="0"/>
              </a:rPr>
              <a:t>射极输出器的应用</a:t>
            </a:r>
          </a:p>
        </p:txBody>
      </p:sp>
      <p:sp>
        <p:nvSpPr>
          <p:cNvPr id="117767" name="Rectangle 7"/>
          <p:cNvSpPr>
            <a:spLocks noChangeArrowheads="1"/>
          </p:cNvSpPr>
          <p:nvPr/>
        </p:nvSpPr>
        <p:spPr bwMode="auto">
          <a:xfrm>
            <a:off x="806450" y="1066800"/>
            <a:ext cx="8042275" cy="647700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主要利用它具有输入电阻高和输出电阻低的特点。</a:t>
            </a:r>
          </a:p>
        </p:txBody>
      </p:sp>
      <p:sp>
        <p:nvSpPr>
          <p:cNvPr id="117768" name="Rectangle 8"/>
          <p:cNvSpPr>
            <a:spLocks noChangeArrowheads="1"/>
          </p:cNvSpPr>
          <p:nvPr/>
        </p:nvSpPr>
        <p:spPr bwMode="auto">
          <a:xfrm>
            <a:off x="762000" y="1633538"/>
            <a:ext cx="7772400" cy="1117600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   </a:t>
            </a:r>
            <a:r>
              <a:rPr lang="en-US" altLang="zh-CN" sz="2800" b="1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1.</a:t>
            </a:r>
            <a:r>
              <a:rPr lang="en-US" altLang="zh-CN" sz="2800" b="1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 </a:t>
            </a:r>
            <a:r>
              <a:rPr lang="zh-CN" altLang="en-US" sz="2800" b="1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因输入电阻高，它常被用在多级放大电路的第一级，可以提高输入电阻，</a:t>
            </a: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减轻信号源负担</a:t>
            </a:r>
            <a:r>
              <a:rPr lang="zh-CN" altLang="en-US" sz="2800" b="1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。</a:t>
            </a:r>
          </a:p>
        </p:txBody>
      </p:sp>
      <p:sp>
        <p:nvSpPr>
          <p:cNvPr id="117769" name="Rectangle 9"/>
          <p:cNvSpPr>
            <a:spLocks noChangeArrowheads="1"/>
          </p:cNvSpPr>
          <p:nvPr/>
        </p:nvSpPr>
        <p:spPr bwMode="auto">
          <a:xfrm>
            <a:off x="762000" y="2667000"/>
            <a:ext cx="7772400" cy="1117600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    </a:t>
            </a:r>
            <a:r>
              <a:rPr lang="en-US" altLang="zh-CN" sz="2800" b="1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2.</a:t>
            </a:r>
            <a:r>
              <a:rPr lang="en-US" altLang="zh-CN" sz="2800" b="1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 </a:t>
            </a:r>
            <a:r>
              <a:rPr lang="zh-CN" altLang="en-US" sz="2800" b="1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因输出电阻低，它常被用在多级放大电路的末级，可以降低输出电阻，</a:t>
            </a: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提高带负载能力。 </a:t>
            </a:r>
            <a:endParaRPr lang="zh-CN" altLang="en-US" sz="2800" b="1">
              <a:solidFill>
                <a:schemeClr val="tx2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宋体" panose="02010600030101010101" pitchFamily="2" charset="-122"/>
            </a:endParaRPr>
          </a:p>
        </p:txBody>
      </p:sp>
      <p:sp>
        <p:nvSpPr>
          <p:cNvPr id="117770" name="Rectangle 10"/>
          <p:cNvSpPr>
            <a:spLocks noChangeArrowheads="1"/>
          </p:cNvSpPr>
          <p:nvPr/>
        </p:nvSpPr>
        <p:spPr bwMode="auto">
          <a:xfrm>
            <a:off x="769938" y="3652838"/>
            <a:ext cx="7993062" cy="2214562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    3.</a:t>
            </a:r>
            <a:r>
              <a:rPr lang="en-US" altLang="zh-CN" sz="2800" b="1"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 </a:t>
            </a:r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利用 </a:t>
            </a:r>
            <a:r>
              <a:rPr lang="en-US" altLang="zh-CN" sz="3200" b="1" i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楷体_GB2312" charset="0"/>
                <a:cs typeface="楷体_GB2312" charset="0"/>
              </a:rPr>
              <a:t>r</a:t>
            </a:r>
            <a:r>
              <a:rPr lang="en-US" altLang="zh-CN" b="1" baseline="-2500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楷体_GB2312" charset="0"/>
                <a:cs typeface="楷体_GB2312" charset="0"/>
              </a:rPr>
              <a:t>i </a:t>
            </a:r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大、 </a:t>
            </a:r>
            <a:r>
              <a:rPr lang="en-US" altLang="zh-CN" sz="3200" b="1" i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楷体_GB2312" charset="0"/>
                <a:cs typeface="楷体_GB2312" charset="0"/>
              </a:rPr>
              <a:t>r</a:t>
            </a:r>
            <a:r>
              <a:rPr lang="en-US" altLang="zh-CN" b="1" baseline="-2500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楷体_GB2312" charset="0"/>
                <a:cs typeface="楷体_GB2312" charset="0"/>
              </a:rPr>
              <a:t>o</a:t>
            </a:r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小以及 </a:t>
            </a:r>
            <a:r>
              <a:rPr lang="en-US" altLang="zh-CN" sz="2800" b="1" i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A</a:t>
            </a:r>
            <a:r>
              <a:rPr lang="en-US" altLang="zh-CN" sz="2800" b="1" i="1" baseline="-2500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u </a:t>
            </a:r>
            <a:r>
              <a:rPr lang="en-US" altLang="zh-CN" sz="28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sym typeface="Symbol" panose="05050102010706020507" charset="0"/>
              </a:rPr>
              <a:t></a:t>
            </a:r>
            <a:r>
              <a:rPr lang="en-US" altLang="zh-CN" sz="2800" b="1"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1 </a:t>
            </a:r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的特点，也可将射极输出器放在放大电路的两级之间，起到阻抗匹配作用，</a:t>
            </a: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这一级射极输出器称为缓冲级或中间隔离级。</a:t>
            </a:r>
          </a:p>
        </p:txBody>
      </p:sp>
      <p:grpSp>
        <p:nvGrpSpPr>
          <p:cNvPr id="63495" name="Group 11"/>
          <p:cNvGrpSpPr/>
          <p:nvPr/>
        </p:nvGrpSpPr>
        <p:grpSpPr bwMode="auto">
          <a:xfrm>
            <a:off x="838200" y="914400"/>
            <a:ext cx="7772400" cy="171450"/>
            <a:chOff x="288" y="618"/>
            <a:chExt cx="4896" cy="108"/>
          </a:xfrm>
        </p:grpSpPr>
        <p:pic>
          <p:nvPicPr>
            <p:cNvPr id="63496" name="Picture 12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8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497" name="Picture 13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8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498" name="Picture 14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0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499" name="Picture 15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6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500" name="Picture 16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8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501" name="Picture 17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4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502" name="Picture 18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503" name="Picture 19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6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504" name="Picture 20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2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505" name="Picture 21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14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506" name="Picture 22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0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507" name="Picture 23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0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508" name="Picture 24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6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509" name="Picture 25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2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510" name="Picture 26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2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511" name="Picture 27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8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512" name="Picture 28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8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513" name="Picture 29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0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514" name="Picture 30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86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515" name="Picture 31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6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516" name="Picture 32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8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517" name="Picture 33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4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518" name="Picture 34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6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519" name="Picture 35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62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520" name="Picture 36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52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521" name="Picture 37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4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522" name="Picture 38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0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523" name="Picture 39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2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524" name="Picture 40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8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525" name="Picture 41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8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526" name="Picture 42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4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527" name="Picture 43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0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528" name="Picture 44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0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529" name="Picture 45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26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530" name="Picture 46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6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531" name="Picture 47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8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532" name="Picture 48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4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533" name="Picture 49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04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534" name="Picture 50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06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535" name="Picture 51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2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536" name="Picture 52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4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537" name="Picture 53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90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538" name="Picture 54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80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539" name="Picture 55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2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540" name="Picture 56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02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63541" name="Group 57"/>
            <p:cNvGrpSpPr/>
            <p:nvPr/>
          </p:nvGrpSpPr>
          <p:grpSpPr bwMode="auto">
            <a:xfrm>
              <a:off x="288" y="618"/>
              <a:ext cx="582" cy="102"/>
              <a:chOff x="4698" y="720"/>
              <a:chExt cx="582" cy="102"/>
            </a:xfrm>
          </p:grpSpPr>
          <p:pic>
            <p:nvPicPr>
              <p:cNvPr id="63542" name="Picture 58" descr="Green and Black Diamond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88" y="720"/>
                <a:ext cx="102" cy="10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3543" name="Picture 59" descr="Green and Black Diamond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90" y="720"/>
                <a:ext cx="102" cy="10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3544" name="Picture 60" descr="Green and Black Diamond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86" y="720"/>
                <a:ext cx="102" cy="10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3545" name="Picture 61" descr="Green and Black Diamond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76" y="720"/>
                <a:ext cx="102" cy="10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3546" name="Picture 62" descr="Green and Black Diamond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78" y="720"/>
                <a:ext cx="102" cy="10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3547" name="Picture 63" descr="Green and Black Diamond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98" y="720"/>
                <a:ext cx="102" cy="10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279858945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7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7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7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7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7" grpId="0" autoUpdateAnimBg="0"/>
      <p:bldP spid="117768" grpId="0" bldLvl="0" animBg="1" autoUpdateAnimBg="0"/>
      <p:bldP spid="117769" grpId="0" bldLvl="0" animBg="1" autoUpdateAnimBg="0"/>
      <p:bldP spid="117770" grpId="0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609600"/>
            <a:ext cx="1524000" cy="685800"/>
          </a:xfr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eaLnBrk="1" hangingPunct="1"/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1:</a:t>
            </a:r>
          </a:p>
        </p:txBody>
      </p:sp>
      <p:sp>
        <p:nvSpPr>
          <p:cNvPr id="64515" name="Text Box 3"/>
          <p:cNvSpPr txBox="1">
            <a:spLocks noChangeArrowheads="1"/>
          </p:cNvSpPr>
          <p:nvPr/>
        </p:nvSpPr>
        <p:spPr bwMode="auto">
          <a:xfrm>
            <a:off x="4038600" y="2803525"/>
            <a:ext cx="273050" cy="6254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 sz="2800" b="1">
                <a:solidFill>
                  <a:srgbClr val="006666"/>
                </a:solidFill>
                <a:effectLst/>
              </a:rPr>
              <a:t>.</a:t>
            </a:r>
          </a:p>
        </p:txBody>
      </p:sp>
      <p:sp>
        <p:nvSpPr>
          <p:cNvPr id="118788" name="Rectangle 4"/>
          <p:cNvSpPr>
            <a:spLocks noChangeArrowheads="1"/>
          </p:cNvSpPr>
          <p:nvPr/>
        </p:nvSpPr>
        <p:spPr bwMode="auto">
          <a:xfrm>
            <a:off x="352425" y="517525"/>
            <a:ext cx="8486775" cy="3292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800" b="1" dirty="0">
                <a:effectLst/>
                <a:latin typeface="宋体" panose="02010600030101010101" pitchFamily="2" charset="-122"/>
              </a:rPr>
              <a:t>      </a:t>
            </a:r>
            <a:r>
              <a:rPr lang="zh-CN" altLang="en-US" sz="2800" b="1" dirty="0">
                <a:effectLst/>
                <a:latin typeface="宋体" panose="02010600030101010101" pitchFamily="2" charset="-122"/>
              </a:rPr>
              <a:t>在图示放大电路中，已知</a:t>
            </a:r>
            <a:r>
              <a:rPr lang="en-US" altLang="zh-CN" sz="2800" b="1" i="1" dirty="0">
                <a:effectLst/>
                <a:latin typeface="Times New Roman" panose="02020603050405020304" charset="0"/>
              </a:rPr>
              <a:t>U</a:t>
            </a:r>
            <a:r>
              <a:rPr lang="en-US" altLang="zh-CN" sz="2800" b="1" baseline="-25000" dirty="0">
                <a:effectLst/>
                <a:latin typeface="Times New Roman" panose="02020603050405020304" charset="0"/>
              </a:rPr>
              <a:t>CC</a:t>
            </a:r>
            <a:r>
              <a:rPr lang="en-US" altLang="zh-CN" sz="2800" b="1" dirty="0">
                <a:effectLst/>
                <a:latin typeface="Times New Roman" panose="02020603050405020304" charset="0"/>
              </a:rPr>
              <a:t>=12V, </a:t>
            </a:r>
            <a:r>
              <a:rPr lang="en-US" altLang="zh-CN" sz="2800" b="1" i="1" dirty="0">
                <a:effectLst/>
                <a:latin typeface="Times New Roman" panose="02020603050405020304" charset="0"/>
              </a:rPr>
              <a:t>R</a:t>
            </a:r>
            <a:r>
              <a:rPr lang="en-US" altLang="zh-CN" sz="2800" b="1" baseline="-25000" dirty="0">
                <a:effectLst/>
                <a:latin typeface="Times New Roman" panose="02020603050405020304" charset="0"/>
              </a:rPr>
              <a:t>E</a:t>
            </a:r>
            <a:r>
              <a:rPr lang="en-US" altLang="zh-CN" sz="2800" b="1" dirty="0">
                <a:effectLst/>
                <a:latin typeface="Times New Roman" panose="02020603050405020304" charset="0"/>
              </a:rPr>
              <a:t>= 2kΩ, </a:t>
            </a:r>
          </a:p>
          <a:p>
            <a:pPr>
              <a:lnSpc>
                <a:spcPct val="125000"/>
              </a:lnSpc>
            </a:pPr>
            <a:r>
              <a:rPr lang="en-US" altLang="zh-CN" sz="2800" b="1" dirty="0">
                <a:effectLst/>
                <a:latin typeface="Times New Roman" panose="02020603050405020304" charset="0"/>
              </a:rPr>
              <a:t> </a:t>
            </a:r>
            <a:r>
              <a:rPr lang="en-US" altLang="zh-CN" sz="2800" b="1" i="1" dirty="0">
                <a:effectLst/>
                <a:latin typeface="Times New Roman" panose="02020603050405020304" charset="0"/>
              </a:rPr>
              <a:t>R</a:t>
            </a:r>
            <a:r>
              <a:rPr lang="en-US" altLang="zh-CN" sz="2800" b="1" baseline="-25000" dirty="0">
                <a:effectLst/>
                <a:latin typeface="Times New Roman" panose="02020603050405020304" charset="0"/>
              </a:rPr>
              <a:t>B</a:t>
            </a:r>
            <a:r>
              <a:rPr lang="en-US" altLang="zh-CN" sz="2800" b="1" dirty="0">
                <a:effectLst/>
                <a:latin typeface="Times New Roman" panose="02020603050405020304" charset="0"/>
              </a:rPr>
              <a:t>= 200kΩ</a:t>
            </a:r>
            <a:r>
              <a:rPr lang="zh-CN" altLang="en-US" sz="2800" b="1" dirty="0">
                <a:effectLst/>
                <a:latin typeface="Times New Roman" panose="02020603050405020304" charset="0"/>
              </a:rPr>
              <a:t>， </a:t>
            </a:r>
            <a:r>
              <a:rPr lang="en-US" altLang="zh-CN" sz="2800" b="1" i="1" dirty="0">
                <a:effectLst/>
                <a:latin typeface="Times New Roman" panose="02020603050405020304" charset="0"/>
              </a:rPr>
              <a:t>R</a:t>
            </a:r>
            <a:r>
              <a:rPr lang="en-US" altLang="zh-CN" sz="2800" b="1" baseline="-25000" dirty="0">
                <a:effectLst/>
                <a:latin typeface="Times New Roman" panose="02020603050405020304" charset="0"/>
              </a:rPr>
              <a:t>L</a:t>
            </a:r>
            <a:r>
              <a:rPr lang="en-US" altLang="zh-CN" sz="2800" b="1" dirty="0">
                <a:effectLst/>
                <a:latin typeface="Times New Roman" panose="02020603050405020304" charset="0"/>
              </a:rPr>
              <a:t>= 2kΩ </a:t>
            </a:r>
            <a:r>
              <a:rPr lang="zh-CN" altLang="en-US" sz="2800" b="1" dirty="0">
                <a:effectLst/>
                <a:latin typeface="Times New Roman" panose="02020603050405020304" charset="0"/>
              </a:rPr>
              <a:t>，晶体管</a:t>
            </a:r>
            <a:r>
              <a:rPr lang="en-US" altLang="zh-CN" sz="2800" b="1" i="1" dirty="0">
                <a:effectLst/>
                <a:latin typeface="宋体" panose="02010600030101010101" pitchFamily="2" charset="-122"/>
              </a:rPr>
              <a:t>β</a:t>
            </a:r>
            <a:r>
              <a:rPr lang="en-US" altLang="zh-CN" sz="2800" b="1" dirty="0">
                <a:effectLst/>
                <a:latin typeface="Times New Roman" panose="02020603050405020304" charset="0"/>
              </a:rPr>
              <a:t>=60</a:t>
            </a:r>
            <a:r>
              <a:rPr lang="zh-CN" altLang="en-US" sz="2800" b="1" dirty="0">
                <a:effectLst/>
                <a:latin typeface="Times New Roman" panose="02020603050405020304" charset="0"/>
              </a:rPr>
              <a:t>， </a:t>
            </a:r>
            <a:r>
              <a:rPr lang="en-US" altLang="zh-CN" sz="2800" b="1" i="1" dirty="0">
                <a:effectLst/>
                <a:latin typeface="Times New Roman" panose="02020603050405020304" charset="0"/>
              </a:rPr>
              <a:t>U</a:t>
            </a:r>
            <a:r>
              <a:rPr lang="en-US" altLang="zh-CN" sz="2800" b="1" baseline="-25000" dirty="0">
                <a:effectLst/>
                <a:latin typeface="Times New Roman" panose="02020603050405020304" charset="0"/>
              </a:rPr>
              <a:t>BE</a:t>
            </a:r>
            <a:r>
              <a:rPr lang="en-US" altLang="zh-CN" sz="2800" b="1" dirty="0">
                <a:effectLst/>
                <a:latin typeface="Times New Roman" panose="02020603050405020304" charset="0"/>
              </a:rPr>
              <a:t>=0.6V,  </a:t>
            </a:r>
            <a:r>
              <a:rPr lang="zh-CN" altLang="en-US" sz="2800" b="1" dirty="0">
                <a:effectLst/>
                <a:latin typeface="Times New Roman" panose="02020603050405020304" charset="0"/>
              </a:rPr>
              <a:t>信号源内阻</a:t>
            </a:r>
            <a:r>
              <a:rPr lang="en-US" altLang="zh-CN" sz="2800" b="1" i="1" dirty="0">
                <a:effectLst/>
                <a:latin typeface="Times New Roman" panose="02020603050405020304" charset="0"/>
              </a:rPr>
              <a:t>R</a:t>
            </a:r>
            <a:r>
              <a:rPr lang="en-US" altLang="zh-CN" sz="2800" b="1" baseline="-25000" dirty="0">
                <a:effectLst/>
                <a:latin typeface="Times New Roman" panose="02020603050405020304" charset="0"/>
              </a:rPr>
              <a:t>S</a:t>
            </a:r>
            <a:r>
              <a:rPr lang="en-US" altLang="zh-CN" sz="2800" b="1" dirty="0">
                <a:effectLst/>
                <a:latin typeface="Times New Roman" panose="02020603050405020304" charset="0"/>
              </a:rPr>
              <a:t>= 100Ω</a:t>
            </a:r>
            <a:r>
              <a:rPr lang="zh-CN" altLang="en-US" sz="2800" b="1" dirty="0">
                <a:effectLst/>
                <a:latin typeface="Times New Roman" panose="02020603050405020304" charset="0"/>
              </a:rPr>
              <a:t>，</a:t>
            </a:r>
            <a:r>
              <a:rPr lang="zh-CN" altLang="en-US" sz="2800" b="1" dirty="0">
                <a:effectLst/>
                <a:latin typeface="宋体" panose="02010600030101010101" pitchFamily="2" charset="-122"/>
              </a:rPr>
              <a:t>试求</a:t>
            </a:r>
            <a:r>
              <a:rPr lang="en-US" altLang="zh-CN" sz="2800" b="1" dirty="0">
                <a:effectLst/>
                <a:latin typeface="宋体" panose="02010600030101010101" pitchFamily="2" charset="-122"/>
              </a:rPr>
              <a:t>:</a:t>
            </a:r>
          </a:p>
          <a:p>
            <a:pPr>
              <a:lnSpc>
                <a:spcPct val="125000"/>
              </a:lnSpc>
            </a:pPr>
            <a:r>
              <a:rPr lang="en-US" altLang="zh-CN" sz="2800" b="1" dirty="0">
                <a:effectLst/>
                <a:latin typeface="Times New Roman" panose="02020603050405020304" charset="0"/>
              </a:rPr>
              <a:t>(1)</a:t>
            </a:r>
            <a:r>
              <a:rPr lang="en-US" altLang="zh-CN" sz="2800" b="1" dirty="0">
                <a:effectLst/>
                <a:latin typeface="宋体" panose="02010600030101010101" pitchFamily="2" charset="-122"/>
              </a:rPr>
              <a:t> </a:t>
            </a:r>
            <a:r>
              <a:rPr lang="zh-CN" altLang="en-US" sz="2800" b="1" dirty="0">
                <a:effectLst/>
                <a:latin typeface="Times New Roman" panose="02020603050405020304" charset="0"/>
              </a:rPr>
              <a:t>静态工作点 </a:t>
            </a:r>
            <a:r>
              <a:rPr lang="en-US" altLang="zh-CN" sz="2800" b="1" i="1" dirty="0">
                <a:effectLst/>
                <a:latin typeface="Times New Roman" panose="02020603050405020304" charset="0"/>
              </a:rPr>
              <a:t>I</a:t>
            </a:r>
            <a:r>
              <a:rPr lang="en-US" altLang="zh-CN" b="1" baseline="-25000" dirty="0">
                <a:effectLst/>
                <a:latin typeface="Times New Roman" panose="02020603050405020304" charset="0"/>
              </a:rPr>
              <a:t>B</a:t>
            </a:r>
            <a:r>
              <a:rPr lang="zh-CN" altLang="en-US" sz="2800" b="1" dirty="0">
                <a:effectLst/>
                <a:latin typeface="Times New Roman" panose="02020603050405020304" charset="0"/>
              </a:rPr>
              <a:t>、</a:t>
            </a:r>
            <a:r>
              <a:rPr lang="en-US" altLang="zh-CN" sz="2800" b="1" i="1" dirty="0">
                <a:effectLst/>
                <a:latin typeface="Times New Roman" panose="02020603050405020304" charset="0"/>
              </a:rPr>
              <a:t>I</a:t>
            </a:r>
            <a:r>
              <a:rPr lang="en-US" altLang="zh-CN" b="1" baseline="-25000" dirty="0">
                <a:effectLst/>
                <a:latin typeface="Times New Roman" panose="02020603050405020304" charset="0"/>
              </a:rPr>
              <a:t>E </a:t>
            </a:r>
            <a:r>
              <a:rPr lang="zh-CN" altLang="en-US" sz="2800" b="1" dirty="0">
                <a:effectLst/>
                <a:latin typeface="Times New Roman" panose="02020603050405020304" charset="0"/>
              </a:rPr>
              <a:t>及 </a:t>
            </a:r>
            <a:r>
              <a:rPr lang="en-US" altLang="zh-CN" sz="2800" b="1" i="1" dirty="0">
                <a:effectLst/>
                <a:latin typeface="Times New Roman" panose="02020603050405020304" charset="0"/>
              </a:rPr>
              <a:t>U</a:t>
            </a:r>
            <a:r>
              <a:rPr lang="en-US" altLang="zh-CN" b="1" baseline="-25000" dirty="0">
                <a:effectLst/>
                <a:latin typeface="Times New Roman" panose="02020603050405020304" charset="0"/>
              </a:rPr>
              <a:t>CE</a:t>
            </a:r>
            <a:r>
              <a:rPr lang="zh-CN" altLang="en-US" sz="2800" b="1" dirty="0">
                <a:effectLst/>
                <a:latin typeface="Times New Roman" panose="02020603050405020304" charset="0"/>
              </a:rPr>
              <a:t>；</a:t>
            </a:r>
          </a:p>
          <a:p>
            <a:pPr>
              <a:lnSpc>
                <a:spcPct val="125000"/>
              </a:lnSpc>
            </a:pPr>
            <a:r>
              <a:rPr lang="en-US" altLang="zh-CN" sz="28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(2)</a:t>
            </a:r>
            <a:r>
              <a:rPr lang="en-US" altLang="zh-CN" sz="2800" b="1" dirty="0">
                <a:effectLst/>
                <a:latin typeface="宋体" panose="02010600030101010101" pitchFamily="2" charset="-122"/>
              </a:rPr>
              <a:t> </a:t>
            </a:r>
            <a:r>
              <a:rPr lang="zh-CN" altLang="en-US" sz="2800" b="1" dirty="0">
                <a:effectLst/>
                <a:latin typeface="宋体" panose="02010600030101010101" pitchFamily="2" charset="-122"/>
              </a:rPr>
              <a:t>画出微变等效电路；</a:t>
            </a:r>
          </a:p>
          <a:p>
            <a:pPr>
              <a:lnSpc>
                <a:spcPct val="125000"/>
              </a:lnSpc>
            </a:pPr>
            <a:r>
              <a:rPr lang="en-US" altLang="zh-CN" sz="2800" b="1" dirty="0">
                <a:effectLst/>
                <a:latin typeface="Times New Roman" panose="02020603050405020304" charset="0"/>
              </a:rPr>
              <a:t>(3)</a:t>
            </a:r>
            <a:r>
              <a:rPr lang="en-US" altLang="zh-CN" sz="2800" b="1" dirty="0">
                <a:effectLst/>
                <a:latin typeface="宋体" panose="02010600030101010101" pitchFamily="2" charset="-122"/>
              </a:rPr>
              <a:t> </a:t>
            </a:r>
            <a:r>
              <a:rPr lang="en-US" altLang="zh-CN" sz="2800" b="1" i="1" dirty="0">
                <a:effectLst/>
                <a:latin typeface="Times New Roman" panose="02020603050405020304" charset="0"/>
              </a:rPr>
              <a:t>A</a:t>
            </a:r>
            <a:r>
              <a:rPr lang="en-US" altLang="zh-CN" sz="2800" b="1" i="1" baseline="-25000" dirty="0">
                <a:effectLst/>
                <a:latin typeface="Times New Roman" panose="02020603050405020304" charset="0"/>
              </a:rPr>
              <a:t>u</a:t>
            </a:r>
            <a:r>
              <a:rPr lang="zh-CN" altLang="en-US" sz="2800" b="1" dirty="0">
                <a:effectLst/>
                <a:latin typeface="Times New Roman" panose="02020603050405020304" charset="0"/>
              </a:rPr>
              <a:t>、</a:t>
            </a:r>
            <a:r>
              <a:rPr lang="en-US" altLang="zh-CN" sz="2800" b="1" i="1" dirty="0" err="1">
                <a:effectLst/>
                <a:latin typeface="Times New Roman" panose="02020603050405020304" charset="0"/>
              </a:rPr>
              <a:t>r</a:t>
            </a:r>
            <a:r>
              <a:rPr lang="en-US" altLang="zh-CN" sz="2800" b="1" baseline="-25000" dirty="0" err="1">
                <a:effectLst/>
                <a:latin typeface="Times New Roman" panose="02020603050405020304" charset="0"/>
              </a:rPr>
              <a:t>i</a:t>
            </a:r>
            <a:r>
              <a:rPr lang="en-US" altLang="zh-CN" sz="2800" b="1" baseline="-25000" dirty="0">
                <a:effectLst/>
                <a:latin typeface="Times New Roman" panose="02020603050405020304" charset="0"/>
              </a:rPr>
              <a:t>  </a:t>
            </a:r>
            <a:r>
              <a:rPr lang="zh-CN" altLang="en-US" sz="2800" b="1" dirty="0">
                <a:effectLst/>
                <a:latin typeface="Times New Roman" panose="02020603050405020304" charset="0"/>
              </a:rPr>
              <a:t>和 </a:t>
            </a:r>
            <a:r>
              <a:rPr lang="en-US" altLang="zh-CN" sz="2800" b="1" i="1" dirty="0" err="1">
                <a:effectLst/>
                <a:latin typeface="Times New Roman" panose="02020603050405020304" charset="0"/>
              </a:rPr>
              <a:t>r</a:t>
            </a:r>
            <a:r>
              <a:rPr lang="en-US" altLang="zh-CN" b="1" baseline="-25000" dirty="0" err="1">
                <a:effectLst/>
                <a:latin typeface="Times New Roman" panose="02020603050405020304" charset="0"/>
              </a:rPr>
              <a:t>o</a:t>
            </a:r>
            <a:r>
              <a:rPr lang="en-US" altLang="zh-CN" b="1" baseline="-25000" dirty="0">
                <a:effectLst/>
                <a:latin typeface="Times New Roman" panose="02020603050405020304" charset="0"/>
              </a:rPr>
              <a:t> </a:t>
            </a:r>
            <a:r>
              <a:rPr lang="zh-CN" altLang="en-US" sz="2800" b="1" dirty="0">
                <a:effectLst/>
                <a:latin typeface="宋体" panose="02010600030101010101" pitchFamily="2" charset="-122"/>
              </a:rPr>
              <a:t>。</a:t>
            </a:r>
          </a:p>
        </p:txBody>
      </p:sp>
      <p:grpSp>
        <p:nvGrpSpPr>
          <p:cNvPr id="64517" name="Group 64"/>
          <p:cNvGrpSpPr/>
          <p:nvPr/>
        </p:nvGrpSpPr>
        <p:grpSpPr bwMode="auto">
          <a:xfrm>
            <a:off x="3352800" y="2743200"/>
            <a:ext cx="5429250" cy="3417888"/>
            <a:chOff x="768" y="624"/>
            <a:chExt cx="3420" cy="2153"/>
          </a:xfrm>
        </p:grpSpPr>
        <p:sp>
          <p:nvSpPr>
            <p:cNvPr id="64518" name="Text Box 65"/>
            <p:cNvSpPr txBox="1">
              <a:spLocks noChangeArrowheads="1"/>
            </p:cNvSpPr>
            <p:nvPr/>
          </p:nvSpPr>
          <p:spPr bwMode="auto">
            <a:xfrm>
              <a:off x="1728" y="969"/>
              <a:ext cx="348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>
                  <a:effectLst/>
                  <a:ea typeface="楷体_GB2312" charset="0"/>
                  <a:cs typeface="楷体_GB2312" charset="0"/>
                </a:rPr>
                <a:t>R</a:t>
              </a:r>
              <a:r>
                <a:rPr lang="en-US" altLang="zh-CN" b="1" baseline="-25000">
                  <a:effectLst/>
                  <a:ea typeface="楷体_GB2312" charset="0"/>
                  <a:cs typeface="楷体_GB2312" charset="0"/>
                </a:rPr>
                <a:t>B</a:t>
              </a:r>
              <a:endParaRPr lang="en-US" altLang="zh-CN" b="1">
                <a:effectLst/>
                <a:ea typeface="楷体_GB2312" charset="0"/>
                <a:cs typeface="楷体_GB2312" charset="0"/>
              </a:endParaRPr>
            </a:p>
          </p:txBody>
        </p:sp>
        <p:sp>
          <p:nvSpPr>
            <p:cNvPr id="118850" name="Line 66"/>
            <p:cNvSpPr>
              <a:spLocks noChangeShapeType="1"/>
            </p:cNvSpPr>
            <p:nvPr/>
          </p:nvSpPr>
          <p:spPr bwMode="auto">
            <a:xfrm>
              <a:off x="2108" y="1344"/>
              <a:ext cx="0" cy="28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8851" name="Line 67"/>
            <p:cNvSpPr>
              <a:spLocks noChangeShapeType="1"/>
            </p:cNvSpPr>
            <p:nvPr/>
          </p:nvSpPr>
          <p:spPr bwMode="auto">
            <a:xfrm flipH="1" flipV="1">
              <a:off x="2112" y="800"/>
              <a:ext cx="0" cy="3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8852" name="Rectangle 68"/>
            <p:cNvSpPr>
              <a:spLocks noChangeArrowheads="1"/>
            </p:cNvSpPr>
            <p:nvPr/>
          </p:nvSpPr>
          <p:spPr bwMode="auto">
            <a:xfrm>
              <a:off x="2064" y="1092"/>
              <a:ext cx="96" cy="25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8853" name="Line 69"/>
            <p:cNvSpPr>
              <a:spLocks noChangeShapeType="1"/>
            </p:cNvSpPr>
            <p:nvPr/>
          </p:nvSpPr>
          <p:spPr bwMode="auto">
            <a:xfrm>
              <a:off x="2524" y="1440"/>
              <a:ext cx="0" cy="31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8854" name="Line 70"/>
            <p:cNvSpPr>
              <a:spLocks noChangeShapeType="1"/>
            </p:cNvSpPr>
            <p:nvPr/>
          </p:nvSpPr>
          <p:spPr bwMode="auto">
            <a:xfrm flipV="1">
              <a:off x="2524" y="1455"/>
              <a:ext cx="141" cy="10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8855" name="Line 71"/>
            <p:cNvSpPr>
              <a:spLocks noChangeShapeType="1"/>
            </p:cNvSpPr>
            <p:nvPr/>
          </p:nvSpPr>
          <p:spPr bwMode="auto">
            <a:xfrm>
              <a:off x="2659" y="807"/>
              <a:ext cx="0" cy="6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8856" name="Line 72"/>
            <p:cNvSpPr>
              <a:spLocks noChangeShapeType="1"/>
            </p:cNvSpPr>
            <p:nvPr/>
          </p:nvSpPr>
          <p:spPr bwMode="auto">
            <a:xfrm>
              <a:off x="2645" y="1768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8857" name="Line 73"/>
            <p:cNvSpPr>
              <a:spLocks noChangeShapeType="1"/>
            </p:cNvSpPr>
            <p:nvPr/>
          </p:nvSpPr>
          <p:spPr bwMode="auto">
            <a:xfrm flipH="1">
              <a:off x="2645" y="2427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8858" name="Line 74"/>
            <p:cNvSpPr>
              <a:spLocks noChangeShapeType="1"/>
            </p:cNvSpPr>
            <p:nvPr/>
          </p:nvSpPr>
          <p:spPr bwMode="auto">
            <a:xfrm flipV="1">
              <a:off x="1296" y="2624"/>
              <a:ext cx="216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528" name="Text Box 75"/>
            <p:cNvSpPr txBox="1">
              <a:spLocks noChangeArrowheads="1"/>
            </p:cNvSpPr>
            <p:nvPr/>
          </p:nvSpPr>
          <p:spPr bwMode="auto">
            <a:xfrm>
              <a:off x="3600" y="624"/>
              <a:ext cx="588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effectLst/>
                  <a:ea typeface="楷体_GB2312" charset="0"/>
                  <a:cs typeface="楷体_GB2312" charset="0"/>
                </a:rPr>
                <a:t>+</a:t>
              </a:r>
              <a:r>
                <a:rPr lang="en-US" altLang="zh-CN" sz="2800" b="1" i="1">
                  <a:solidFill>
                    <a:srgbClr val="000099"/>
                  </a:solidFill>
                  <a:effectLst/>
                  <a:ea typeface="楷体_GB2312" charset="0"/>
                  <a:cs typeface="楷体_GB2312" charset="0"/>
                </a:rPr>
                <a:t>U</a:t>
              </a:r>
              <a:r>
                <a:rPr lang="en-US" altLang="zh-CN" b="1" baseline="-25000">
                  <a:solidFill>
                    <a:srgbClr val="000099"/>
                  </a:solidFill>
                  <a:effectLst/>
                  <a:ea typeface="楷体_GB2312" charset="0"/>
                  <a:cs typeface="楷体_GB2312" charset="0"/>
                </a:rPr>
                <a:t>CC</a:t>
              </a:r>
              <a:endParaRPr lang="en-US" altLang="zh-CN" b="1">
                <a:solidFill>
                  <a:srgbClr val="000099"/>
                </a:solidFill>
                <a:effectLst/>
                <a:ea typeface="楷体_GB2312" charset="0"/>
                <a:cs typeface="楷体_GB2312" charset="0"/>
              </a:endParaRPr>
            </a:p>
          </p:txBody>
        </p:sp>
        <p:sp>
          <p:nvSpPr>
            <p:cNvPr id="118860" name="Oval 76"/>
            <p:cNvSpPr>
              <a:spLocks noChangeArrowheads="1"/>
            </p:cNvSpPr>
            <p:nvPr/>
          </p:nvSpPr>
          <p:spPr bwMode="auto">
            <a:xfrm>
              <a:off x="3531" y="768"/>
              <a:ext cx="69" cy="6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64530" name="Group 77"/>
            <p:cNvGrpSpPr/>
            <p:nvPr/>
          </p:nvGrpSpPr>
          <p:grpSpPr bwMode="auto">
            <a:xfrm>
              <a:off x="1682" y="1533"/>
              <a:ext cx="68" cy="209"/>
              <a:chOff x="3454" y="2018"/>
              <a:chExt cx="96" cy="328"/>
            </a:xfrm>
          </p:grpSpPr>
          <p:sp>
            <p:nvSpPr>
              <p:cNvPr id="118862" name="Line 78"/>
              <p:cNvSpPr>
                <a:spLocks noChangeShapeType="1"/>
              </p:cNvSpPr>
              <p:nvPr/>
            </p:nvSpPr>
            <p:spPr bwMode="auto">
              <a:xfrm>
                <a:off x="3454" y="2018"/>
                <a:ext cx="0" cy="32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8863" name="Line 79"/>
              <p:cNvSpPr>
                <a:spLocks noChangeShapeType="1"/>
              </p:cNvSpPr>
              <p:nvPr/>
            </p:nvSpPr>
            <p:spPr bwMode="auto">
              <a:xfrm>
                <a:off x="3550" y="2018"/>
                <a:ext cx="0" cy="32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18864" name="Line 80"/>
            <p:cNvSpPr>
              <a:spLocks noChangeShapeType="1"/>
            </p:cNvSpPr>
            <p:nvPr/>
          </p:nvSpPr>
          <p:spPr bwMode="auto">
            <a:xfrm>
              <a:off x="1307" y="1631"/>
              <a:ext cx="38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64532" name="Group 81"/>
            <p:cNvGrpSpPr/>
            <p:nvPr/>
          </p:nvGrpSpPr>
          <p:grpSpPr bwMode="auto">
            <a:xfrm flipH="1">
              <a:off x="3098" y="1809"/>
              <a:ext cx="68" cy="207"/>
              <a:chOff x="3454" y="2018"/>
              <a:chExt cx="96" cy="328"/>
            </a:xfrm>
          </p:grpSpPr>
          <p:sp>
            <p:nvSpPr>
              <p:cNvPr id="118866" name="Line 82"/>
              <p:cNvSpPr>
                <a:spLocks noChangeShapeType="1"/>
              </p:cNvSpPr>
              <p:nvPr/>
            </p:nvSpPr>
            <p:spPr bwMode="auto">
              <a:xfrm>
                <a:off x="3454" y="2018"/>
                <a:ext cx="0" cy="32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8867" name="Line 83"/>
              <p:cNvSpPr>
                <a:spLocks noChangeShapeType="1"/>
              </p:cNvSpPr>
              <p:nvPr/>
            </p:nvSpPr>
            <p:spPr bwMode="auto">
              <a:xfrm>
                <a:off x="3550" y="2018"/>
                <a:ext cx="0" cy="32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18868" name="Line 84"/>
            <p:cNvSpPr>
              <a:spLocks noChangeShapeType="1"/>
            </p:cNvSpPr>
            <p:nvPr/>
          </p:nvSpPr>
          <p:spPr bwMode="auto">
            <a:xfrm>
              <a:off x="2644" y="1902"/>
              <a:ext cx="45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534" name="Text Box 85"/>
            <p:cNvSpPr txBox="1">
              <a:spLocks noChangeArrowheads="1"/>
            </p:cNvSpPr>
            <p:nvPr/>
          </p:nvSpPr>
          <p:spPr bwMode="auto">
            <a:xfrm>
              <a:off x="1485" y="1241"/>
              <a:ext cx="339" cy="327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>
                  <a:effectLst/>
                  <a:ea typeface="楷体_GB2312" charset="0"/>
                  <a:cs typeface="楷体_GB2312" charset="0"/>
                </a:rPr>
                <a:t>C</a:t>
              </a:r>
              <a:r>
                <a:rPr lang="en-US" altLang="zh-CN" sz="2800" b="1" baseline="-25000">
                  <a:effectLst/>
                  <a:ea typeface="楷体_GB2312" charset="0"/>
                  <a:cs typeface="楷体_GB2312" charset="0"/>
                </a:rPr>
                <a:t>1</a:t>
              </a:r>
              <a:endParaRPr lang="en-US" altLang="zh-CN" sz="2800" b="1">
                <a:effectLst/>
                <a:ea typeface="楷体_GB2312" charset="0"/>
                <a:cs typeface="楷体_GB2312" charset="0"/>
              </a:endParaRPr>
            </a:p>
          </p:txBody>
        </p:sp>
        <p:sp>
          <p:nvSpPr>
            <p:cNvPr id="64535" name="Text Box 86"/>
            <p:cNvSpPr txBox="1">
              <a:spLocks noChangeArrowheads="1"/>
            </p:cNvSpPr>
            <p:nvPr/>
          </p:nvSpPr>
          <p:spPr bwMode="auto">
            <a:xfrm>
              <a:off x="2973" y="1488"/>
              <a:ext cx="339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>
                  <a:effectLst/>
                  <a:ea typeface="楷体_GB2312" charset="0"/>
                  <a:cs typeface="楷体_GB2312" charset="0"/>
                </a:rPr>
                <a:t>C</a:t>
              </a:r>
              <a:r>
                <a:rPr lang="en-US" altLang="zh-CN" sz="2800" b="1" baseline="-25000">
                  <a:effectLst/>
                  <a:ea typeface="楷体_GB2312" charset="0"/>
                  <a:cs typeface="楷体_GB2312" charset="0"/>
                </a:rPr>
                <a:t>2</a:t>
              </a:r>
              <a:endParaRPr lang="en-US" altLang="zh-CN" sz="2800" b="1">
                <a:effectLst/>
                <a:ea typeface="楷体_GB2312" charset="0"/>
                <a:cs typeface="楷体_GB2312" charset="0"/>
              </a:endParaRPr>
            </a:p>
          </p:txBody>
        </p:sp>
        <p:sp>
          <p:nvSpPr>
            <p:cNvPr id="118871" name="Line 87"/>
            <p:cNvSpPr>
              <a:spLocks noChangeShapeType="1"/>
            </p:cNvSpPr>
            <p:nvPr/>
          </p:nvSpPr>
          <p:spPr bwMode="auto">
            <a:xfrm>
              <a:off x="2112" y="795"/>
              <a:ext cx="1409" cy="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8872" name="Oval 88"/>
            <p:cNvSpPr>
              <a:spLocks noChangeArrowheads="1"/>
            </p:cNvSpPr>
            <p:nvPr/>
          </p:nvSpPr>
          <p:spPr bwMode="auto">
            <a:xfrm>
              <a:off x="2630" y="2609"/>
              <a:ext cx="34" cy="3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8873" name="Rectangle 89"/>
            <p:cNvSpPr>
              <a:spLocks noChangeArrowheads="1"/>
            </p:cNvSpPr>
            <p:nvPr/>
          </p:nvSpPr>
          <p:spPr bwMode="auto">
            <a:xfrm>
              <a:off x="2601" y="2160"/>
              <a:ext cx="93" cy="25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8874" name="Line 90"/>
            <p:cNvSpPr>
              <a:spLocks noChangeShapeType="1"/>
            </p:cNvSpPr>
            <p:nvPr/>
          </p:nvSpPr>
          <p:spPr bwMode="auto">
            <a:xfrm flipH="1">
              <a:off x="3456" y="1913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8875" name="Rectangle 91"/>
            <p:cNvSpPr>
              <a:spLocks noChangeArrowheads="1"/>
            </p:cNvSpPr>
            <p:nvPr/>
          </p:nvSpPr>
          <p:spPr bwMode="auto">
            <a:xfrm>
              <a:off x="3402" y="2160"/>
              <a:ext cx="95" cy="25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8876" name="Text Box 92"/>
            <p:cNvSpPr txBox="1">
              <a:spLocks noChangeArrowheads="1"/>
            </p:cNvSpPr>
            <p:nvPr/>
          </p:nvSpPr>
          <p:spPr bwMode="auto">
            <a:xfrm>
              <a:off x="2264" y="2114"/>
              <a:ext cx="348" cy="327"/>
            </a:xfrm>
            <a:prstGeom prst="rect">
              <a:avLst/>
            </a:prstGeom>
            <a:noFill/>
            <a:ln w="381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>
                  <a:effectLst/>
                  <a:ea typeface="楷体_GB2312" charset="0"/>
                  <a:cs typeface="楷体_GB2312" charset="0"/>
                </a:rPr>
                <a:t>R</a:t>
              </a:r>
              <a:r>
                <a:rPr lang="en-US" altLang="zh-CN" b="1" baseline="-25000">
                  <a:effectLst>
                    <a:outerShdw blurRad="38100" dist="38100" dir="2700000" algn="tl">
                      <a:srgbClr val="DDDDDD"/>
                    </a:outerShdw>
                  </a:effectLst>
                  <a:ea typeface="楷体_GB2312" charset="0"/>
                  <a:cs typeface="楷体_GB2312" charset="0"/>
                </a:rPr>
                <a:t>E</a:t>
              </a:r>
              <a:endParaRPr lang="en-US" altLang="zh-CN" b="1">
                <a:effectLst>
                  <a:outerShdw blurRad="38100" dist="38100" dir="2700000" algn="tl">
                    <a:srgbClr val="DDDDDD"/>
                  </a:outerShdw>
                </a:effectLst>
                <a:ea typeface="楷体_GB2312" charset="0"/>
                <a:cs typeface="楷体_GB2312" charset="0"/>
              </a:endParaRPr>
            </a:p>
          </p:txBody>
        </p:sp>
        <p:sp>
          <p:nvSpPr>
            <p:cNvPr id="64542" name="Text Box 93"/>
            <p:cNvSpPr txBox="1">
              <a:spLocks noChangeArrowheads="1"/>
            </p:cNvSpPr>
            <p:nvPr/>
          </p:nvSpPr>
          <p:spPr bwMode="auto">
            <a:xfrm>
              <a:off x="3066" y="2105"/>
              <a:ext cx="348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>
                  <a:effectLst/>
                  <a:ea typeface="楷体_GB2312" charset="0"/>
                  <a:cs typeface="楷体_GB2312" charset="0"/>
                </a:rPr>
                <a:t>R</a:t>
              </a:r>
              <a:r>
                <a:rPr lang="en-US" altLang="zh-CN" b="1" baseline="-25000">
                  <a:effectLst/>
                  <a:ea typeface="楷体_GB2312" charset="0"/>
                  <a:cs typeface="楷体_GB2312" charset="0"/>
                </a:rPr>
                <a:t>L</a:t>
              </a:r>
              <a:endParaRPr lang="en-US" altLang="zh-CN" b="1">
                <a:effectLst/>
                <a:ea typeface="楷体_GB2312" charset="0"/>
                <a:cs typeface="楷体_GB2312" charset="0"/>
              </a:endParaRPr>
            </a:p>
          </p:txBody>
        </p:sp>
        <p:sp>
          <p:nvSpPr>
            <p:cNvPr id="118878" name="Line 94"/>
            <p:cNvSpPr>
              <a:spLocks noChangeShapeType="1"/>
            </p:cNvSpPr>
            <p:nvPr/>
          </p:nvSpPr>
          <p:spPr bwMode="auto">
            <a:xfrm>
              <a:off x="3166" y="1902"/>
              <a:ext cx="30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8879" name="Line 95"/>
            <p:cNvSpPr>
              <a:spLocks noChangeShapeType="1"/>
            </p:cNvSpPr>
            <p:nvPr/>
          </p:nvSpPr>
          <p:spPr bwMode="auto">
            <a:xfrm flipH="1">
              <a:off x="1745" y="1622"/>
              <a:ext cx="78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8880" name="Line 96"/>
            <p:cNvSpPr>
              <a:spLocks noChangeShapeType="1"/>
            </p:cNvSpPr>
            <p:nvPr/>
          </p:nvSpPr>
          <p:spPr bwMode="auto">
            <a:xfrm>
              <a:off x="2530" y="1649"/>
              <a:ext cx="130" cy="1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sm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64546" name="Group 97"/>
            <p:cNvGrpSpPr/>
            <p:nvPr/>
          </p:nvGrpSpPr>
          <p:grpSpPr bwMode="auto">
            <a:xfrm>
              <a:off x="1270" y="1752"/>
              <a:ext cx="554" cy="880"/>
              <a:chOff x="1152" y="2248"/>
              <a:chExt cx="693" cy="1100"/>
            </a:xfrm>
          </p:grpSpPr>
          <p:sp>
            <p:nvSpPr>
              <p:cNvPr id="64565" name="Text Box 98"/>
              <p:cNvSpPr txBox="1">
                <a:spLocks noChangeArrowheads="1"/>
              </p:cNvSpPr>
              <p:nvPr/>
            </p:nvSpPr>
            <p:spPr bwMode="auto">
              <a:xfrm>
                <a:off x="1152" y="2517"/>
                <a:ext cx="693" cy="40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6800" rIns="90000" bIns="46800"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800" b="1" i="1">
                    <a:solidFill>
                      <a:srgbClr val="000099"/>
                    </a:solidFill>
                    <a:effectLst/>
                    <a:ea typeface="楷体_GB2312" charset="0"/>
                    <a:cs typeface="楷体_GB2312" charset="0"/>
                  </a:rPr>
                  <a:t>u</a:t>
                </a:r>
                <a:r>
                  <a:rPr lang="en-US" altLang="zh-CN" sz="2800" b="1" baseline="-25000">
                    <a:solidFill>
                      <a:srgbClr val="000099"/>
                    </a:solidFill>
                    <a:effectLst/>
                    <a:ea typeface="楷体_GB2312" charset="0"/>
                    <a:cs typeface="楷体_GB2312" charset="0"/>
                  </a:rPr>
                  <a:t>i</a:t>
                </a:r>
                <a:endParaRPr lang="en-US" altLang="zh-CN" sz="2800" b="1">
                  <a:solidFill>
                    <a:srgbClr val="000099"/>
                  </a:solidFill>
                  <a:effectLst/>
                  <a:ea typeface="楷体_GB2312" charset="0"/>
                  <a:cs typeface="楷体_GB2312" charset="0"/>
                </a:endParaRPr>
              </a:p>
            </p:txBody>
          </p:sp>
          <p:sp>
            <p:nvSpPr>
              <p:cNvPr id="64566" name="Rectangle 99" descr="新闻纸"/>
              <p:cNvSpPr>
                <a:spLocks noChangeArrowheads="1"/>
              </p:cNvSpPr>
              <p:nvPr/>
            </p:nvSpPr>
            <p:spPr bwMode="auto">
              <a:xfrm>
                <a:off x="1303" y="2248"/>
                <a:ext cx="303" cy="4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FF3300"/>
                    </a:solidFill>
                    <a:effectLst/>
                    <a:latin typeface="Times New Roman" panose="02020603050405020304" charset="0"/>
                    <a:ea typeface="楷体_GB2312" charset="0"/>
                    <a:cs typeface="楷体_GB2312" charset="0"/>
                  </a:rPr>
                  <a:t>+</a:t>
                </a:r>
              </a:p>
            </p:txBody>
          </p:sp>
          <p:sp>
            <p:nvSpPr>
              <p:cNvPr id="64567" name="Rectangle 100" descr="新闻纸"/>
              <p:cNvSpPr>
                <a:spLocks noChangeArrowheads="1"/>
              </p:cNvSpPr>
              <p:nvPr/>
            </p:nvSpPr>
            <p:spPr bwMode="auto">
              <a:xfrm>
                <a:off x="1325" y="2939"/>
                <a:ext cx="282" cy="4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FF3300"/>
                    </a:solidFill>
                    <a:effectLst/>
                    <a:latin typeface="Times New Roman" panose="02020603050405020304" charset="0"/>
                    <a:ea typeface="楷体_GB2312" charset="0"/>
                    <a:cs typeface="楷体_GB2312" charset="0"/>
                  </a:rPr>
                  <a:t>–</a:t>
                </a:r>
              </a:p>
            </p:txBody>
          </p:sp>
        </p:grpSp>
        <p:grpSp>
          <p:nvGrpSpPr>
            <p:cNvPr id="64547" name="Group 101"/>
            <p:cNvGrpSpPr/>
            <p:nvPr/>
          </p:nvGrpSpPr>
          <p:grpSpPr bwMode="auto">
            <a:xfrm>
              <a:off x="3365" y="1824"/>
              <a:ext cx="595" cy="826"/>
              <a:chOff x="3960" y="2297"/>
              <a:chExt cx="744" cy="1032"/>
            </a:xfrm>
          </p:grpSpPr>
          <p:sp>
            <p:nvSpPr>
              <p:cNvPr id="64562" name="Text Box 102"/>
              <p:cNvSpPr txBox="1">
                <a:spLocks noChangeArrowheads="1"/>
              </p:cNvSpPr>
              <p:nvPr/>
            </p:nvSpPr>
            <p:spPr bwMode="auto">
              <a:xfrm>
                <a:off x="3960" y="2528"/>
                <a:ext cx="744" cy="4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6800" rIns="90000" bIns="46800"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800" b="1" i="1">
                    <a:solidFill>
                      <a:srgbClr val="000099"/>
                    </a:solidFill>
                    <a:effectLst/>
                    <a:ea typeface="楷体_GB2312" charset="0"/>
                    <a:cs typeface="楷体_GB2312" charset="0"/>
                  </a:rPr>
                  <a:t>u</a:t>
                </a:r>
                <a:r>
                  <a:rPr lang="en-US" altLang="zh-CN" sz="2800" b="1" baseline="-25000">
                    <a:solidFill>
                      <a:srgbClr val="000099"/>
                    </a:solidFill>
                    <a:effectLst/>
                    <a:ea typeface="楷体_GB2312" charset="0"/>
                    <a:cs typeface="楷体_GB2312" charset="0"/>
                  </a:rPr>
                  <a:t>o</a:t>
                </a:r>
                <a:endParaRPr lang="en-US" altLang="zh-CN" sz="2800" b="1">
                  <a:solidFill>
                    <a:srgbClr val="000099"/>
                  </a:solidFill>
                  <a:effectLst/>
                  <a:ea typeface="楷体_GB2312" charset="0"/>
                  <a:cs typeface="楷体_GB2312" charset="0"/>
                </a:endParaRPr>
              </a:p>
            </p:txBody>
          </p:sp>
          <p:sp>
            <p:nvSpPr>
              <p:cNvPr id="64563" name="Rectangle 103" descr="新闻纸"/>
              <p:cNvSpPr>
                <a:spLocks noChangeArrowheads="1"/>
              </p:cNvSpPr>
              <p:nvPr/>
            </p:nvSpPr>
            <p:spPr bwMode="auto">
              <a:xfrm>
                <a:off x="4155" y="2297"/>
                <a:ext cx="303" cy="40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FF3300"/>
                    </a:solidFill>
                    <a:effectLst/>
                    <a:latin typeface="Times New Roman" panose="02020603050405020304" charset="0"/>
                    <a:ea typeface="楷体_GB2312" charset="0"/>
                    <a:cs typeface="楷体_GB2312" charset="0"/>
                  </a:rPr>
                  <a:t>+</a:t>
                </a:r>
              </a:p>
            </p:txBody>
          </p:sp>
          <p:sp>
            <p:nvSpPr>
              <p:cNvPr id="64564" name="Rectangle 104" descr="新闻纸"/>
              <p:cNvSpPr>
                <a:spLocks noChangeArrowheads="1"/>
              </p:cNvSpPr>
              <p:nvPr/>
            </p:nvSpPr>
            <p:spPr bwMode="auto">
              <a:xfrm>
                <a:off x="4154" y="2920"/>
                <a:ext cx="283" cy="4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FF3300"/>
                    </a:solidFill>
                    <a:effectLst/>
                    <a:latin typeface="Times New Roman" panose="02020603050405020304" charset="0"/>
                    <a:ea typeface="楷体_GB2312" charset="0"/>
                    <a:cs typeface="楷体_GB2312" charset="0"/>
                  </a:rPr>
                  <a:t>–</a:t>
                </a:r>
              </a:p>
            </p:txBody>
          </p:sp>
        </p:grpSp>
        <p:sp>
          <p:nvSpPr>
            <p:cNvPr id="64548" name="Rectangle 105" descr="新闻纸"/>
            <p:cNvSpPr>
              <a:spLocks noChangeArrowheads="1"/>
            </p:cNvSpPr>
            <p:nvPr/>
          </p:nvSpPr>
          <p:spPr bwMode="auto">
            <a:xfrm>
              <a:off x="2887" y="1650"/>
              <a:ext cx="242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+</a:t>
              </a:r>
            </a:p>
          </p:txBody>
        </p:sp>
        <p:sp>
          <p:nvSpPr>
            <p:cNvPr id="64549" name="Rectangle 106" descr="新闻纸"/>
            <p:cNvSpPr>
              <a:spLocks noChangeArrowheads="1"/>
            </p:cNvSpPr>
            <p:nvPr/>
          </p:nvSpPr>
          <p:spPr bwMode="auto">
            <a:xfrm>
              <a:off x="1735" y="1355"/>
              <a:ext cx="242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+</a:t>
              </a:r>
            </a:p>
          </p:txBody>
        </p:sp>
        <p:grpSp>
          <p:nvGrpSpPr>
            <p:cNvPr id="64550" name="Group 107"/>
            <p:cNvGrpSpPr/>
            <p:nvPr/>
          </p:nvGrpSpPr>
          <p:grpSpPr bwMode="auto">
            <a:xfrm>
              <a:off x="2568" y="2623"/>
              <a:ext cx="154" cy="154"/>
              <a:chOff x="2880" y="3360"/>
              <a:chExt cx="192" cy="192"/>
            </a:xfrm>
          </p:grpSpPr>
          <p:sp>
            <p:nvSpPr>
              <p:cNvPr id="118892" name="Line 108"/>
              <p:cNvSpPr>
                <a:spLocks noChangeShapeType="1"/>
              </p:cNvSpPr>
              <p:nvPr/>
            </p:nvSpPr>
            <p:spPr bwMode="auto">
              <a:xfrm>
                <a:off x="2976" y="3360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8893" name="Line 109"/>
              <p:cNvSpPr>
                <a:spLocks noChangeShapeType="1"/>
              </p:cNvSpPr>
              <p:nvPr/>
            </p:nvSpPr>
            <p:spPr bwMode="auto">
              <a:xfrm>
                <a:off x="2880" y="3552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18894" name="Line 110"/>
            <p:cNvSpPr>
              <a:spLocks noChangeShapeType="1"/>
            </p:cNvSpPr>
            <p:nvPr/>
          </p:nvSpPr>
          <p:spPr bwMode="auto">
            <a:xfrm>
              <a:off x="3456" y="2405"/>
              <a:ext cx="0" cy="23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8895" name="Rectangle 111"/>
            <p:cNvSpPr>
              <a:spLocks noChangeArrowheads="1"/>
            </p:cNvSpPr>
            <p:nvPr/>
          </p:nvSpPr>
          <p:spPr bwMode="auto">
            <a:xfrm>
              <a:off x="1248" y="1799"/>
              <a:ext cx="93" cy="25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8896" name="Line 112"/>
            <p:cNvSpPr>
              <a:spLocks noChangeShapeType="1"/>
            </p:cNvSpPr>
            <p:nvPr/>
          </p:nvSpPr>
          <p:spPr bwMode="auto">
            <a:xfrm>
              <a:off x="1296" y="1625"/>
              <a:ext cx="0" cy="1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8897" name="Line 113"/>
            <p:cNvSpPr>
              <a:spLocks noChangeShapeType="1"/>
            </p:cNvSpPr>
            <p:nvPr/>
          </p:nvSpPr>
          <p:spPr bwMode="auto">
            <a:xfrm>
              <a:off x="1296" y="2057"/>
              <a:ext cx="0" cy="56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8898" name="Oval 114"/>
            <p:cNvSpPr>
              <a:spLocks noChangeArrowheads="1"/>
            </p:cNvSpPr>
            <p:nvPr/>
          </p:nvSpPr>
          <p:spPr bwMode="auto">
            <a:xfrm>
              <a:off x="1200" y="2297"/>
              <a:ext cx="192" cy="1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556" name="Text Box 115"/>
            <p:cNvSpPr txBox="1">
              <a:spLocks noChangeArrowheads="1"/>
            </p:cNvSpPr>
            <p:nvPr/>
          </p:nvSpPr>
          <p:spPr bwMode="auto">
            <a:xfrm>
              <a:off x="768" y="2175"/>
              <a:ext cx="595" cy="365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3200" b="1" i="1">
                  <a:solidFill>
                    <a:srgbClr val="000099"/>
                  </a:solidFill>
                  <a:effectLst/>
                  <a:ea typeface="楷体_GB2312" charset="0"/>
                  <a:cs typeface="楷体_GB2312" charset="0"/>
                </a:rPr>
                <a:t>e</a:t>
              </a:r>
              <a:r>
                <a:rPr lang="en-US" altLang="zh-CN" sz="2800" b="1" baseline="-25000">
                  <a:solidFill>
                    <a:srgbClr val="000099"/>
                  </a:solidFill>
                  <a:effectLst/>
                  <a:ea typeface="楷体_GB2312" charset="0"/>
                  <a:cs typeface="楷体_GB2312" charset="0"/>
                </a:rPr>
                <a:t>s</a:t>
              </a:r>
              <a:endParaRPr lang="en-US" altLang="zh-CN" sz="2800" b="1">
                <a:solidFill>
                  <a:srgbClr val="000099"/>
                </a:solidFill>
                <a:effectLst/>
                <a:ea typeface="楷体_GB2312" charset="0"/>
                <a:cs typeface="楷体_GB2312" charset="0"/>
              </a:endParaRPr>
            </a:p>
          </p:txBody>
        </p:sp>
        <p:sp>
          <p:nvSpPr>
            <p:cNvPr id="64557" name="Rectangle 116" descr="新闻纸"/>
            <p:cNvSpPr>
              <a:spLocks noChangeArrowheads="1"/>
            </p:cNvSpPr>
            <p:nvPr/>
          </p:nvSpPr>
          <p:spPr bwMode="auto">
            <a:xfrm>
              <a:off x="1054" y="2066"/>
              <a:ext cx="242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+</a:t>
              </a:r>
            </a:p>
          </p:txBody>
        </p:sp>
        <p:sp>
          <p:nvSpPr>
            <p:cNvPr id="64558" name="Rectangle 117" descr="新闻纸"/>
            <p:cNvSpPr>
              <a:spLocks noChangeArrowheads="1"/>
            </p:cNvSpPr>
            <p:nvPr/>
          </p:nvSpPr>
          <p:spPr bwMode="auto">
            <a:xfrm>
              <a:off x="1070" y="2393"/>
              <a:ext cx="226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–</a:t>
              </a:r>
            </a:p>
          </p:txBody>
        </p:sp>
        <p:sp>
          <p:nvSpPr>
            <p:cNvPr id="64559" name="Text Box 118"/>
            <p:cNvSpPr txBox="1">
              <a:spLocks noChangeArrowheads="1"/>
            </p:cNvSpPr>
            <p:nvPr/>
          </p:nvSpPr>
          <p:spPr bwMode="auto">
            <a:xfrm>
              <a:off x="919" y="1721"/>
              <a:ext cx="334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>
                  <a:effectLst/>
                  <a:ea typeface="楷体_GB2312" charset="0"/>
                  <a:cs typeface="楷体_GB2312" charset="0"/>
                </a:rPr>
                <a:t>R</a:t>
              </a:r>
              <a:r>
                <a:rPr lang="en-US" altLang="zh-CN" b="1" baseline="-25000">
                  <a:effectLst/>
                  <a:ea typeface="楷体_GB2312" charset="0"/>
                  <a:cs typeface="楷体_GB2312" charset="0"/>
                </a:rPr>
                <a:t>S</a:t>
              </a:r>
              <a:endParaRPr lang="en-US" altLang="zh-CN" b="1">
                <a:effectLst/>
                <a:ea typeface="楷体_GB2312" charset="0"/>
                <a:cs typeface="楷体_GB231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163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685800"/>
            <a:ext cx="1524000" cy="457200"/>
          </a:xfrm>
          <a:ln>
            <a:miter lim="800000"/>
          </a:ln>
        </p:spPr>
        <p:txBody>
          <a:bodyPr vert="horz" wrap="square" lIns="92075" tIns="46038" rIns="92075" bIns="46038" numCol="1" anchor="ctr" anchorCtr="0" compatLnSpc="1">
            <a:normAutofit fontScale="90000"/>
          </a:bodyPr>
          <a:lstStyle/>
          <a:p>
            <a:pPr eaLnBrk="1" hangingPunct="1"/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解</a:t>
            </a:r>
            <a:r>
              <a:rPr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endParaRPr lang="en-US" altLang="zh-CN" sz="2800" b="1">
              <a:solidFill>
                <a:srgbClr val="CC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119811" name="Text Box 3"/>
          <p:cNvSpPr txBox="1">
            <a:spLocks noChangeArrowheads="1"/>
          </p:cNvSpPr>
          <p:nvPr/>
        </p:nvSpPr>
        <p:spPr bwMode="auto">
          <a:xfrm>
            <a:off x="1219200" y="577850"/>
            <a:ext cx="4886325" cy="625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 sz="28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(1)</a:t>
            </a:r>
            <a:r>
              <a:rPr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由直流通路求静态工作点。</a:t>
            </a:r>
          </a:p>
        </p:txBody>
      </p:sp>
      <p:graphicFrame>
        <p:nvGraphicFramePr>
          <p:cNvPr id="119812" name="Object 4"/>
          <p:cNvGraphicFramePr>
            <a:graphicFrameLocks noChangeAspect="1"/>
          </p:cNvGraphicFramePr>
          <p:nvPr/>
        </p:nvGraphicFramePr>
        <p:xfrm>
          <a:off x="609600" y="1304925"/>
          <a:ext cx="8229600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6" name="Equation" r:id="rId3" imgW="4699000" imgH="533400" progId="Equation.3">
                  <p:embed/>
                </p:oleObj>
              </mc:Choice>
              <mc:Fallback>
                <p:oleObj name="Equation" r:id="rId3" imgW="4699000" imgH="533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304925"/>
                        <a:ext cx="8229600" cy="102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13" name="Object 5"/>
          <p:cNvGraphicFramePr>
            <a:graphicFrameLocks noChangeAspect="1"/>
          </p:cNvGraphicFramePr>
          <p:nvPr/>
        </p:nvGraphicFramePr>
        <p:xfrm>
          <a:off x="657225" y="2514600"/>
          <a:ext cx="3457575" cy="147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7" name="Equation" r:id="rId5" imgW="1968500" imgH="800100" progId="Equation.3">
                  <p:embed/>
                </p:oleObj>
              </mc:Choice>
              <mc:Fallback>
                <p:oleObj name="Equation" r:id="rId5" imgW="1968500" imgH="800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225" y="2514600"/>
                        <a:ext cx="3457575" cy="147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1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6865640"/>
              </p:ext>
            </p:extLst>
          </p:nvPr>
        </p:nvGraphicFramePr>
        <p:xfrm>
          <a:off x="791008" y="4208318"/>
          <a:ext cx="3228550" cy="17589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8" name="公式" r:id="rId7" imgW="1091880" imgH="571320" progId="Equation.3">
                  <p:embed/>
                </p:oleObj>
              </mc:Choice>
              <mc:Fallback>
                <p:oleObj name="公式" r:id="rId7" imgW="109188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1008" y="4208318"/>
                        <a:ext cx="3228550" cy="17589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850" name="Text Box 42"/>
          <p:cNvSpPr txBox="1">
            <a:spLocks noChangeArrowheads="1"/>
          </p:cNvSpPr>
          <p:nvPr/>
        </p:nvSpPr>
        <p:spPr bwMode="auto">
          <a:xfrm>
            <a:off x="5486400" y="2514600"/>
            <a:ext cx="20574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直流通路</a:t>
            </a:r>
          </a:p>
        </p:txBody>
      </p:sp>
      <p:grpSp>
        <p:nvGrpSpPr>
          <p:cNvPr id="2" name="Group 43"/>
          <p:cNvGrpSpPr/>
          <p:nvPr/>
        </p:nvGrpSpPr>
        <p:grpSpPr bwMode="auto">
          <a:xfrm>
            <a:off x="5029200" y="2986088"/>
            <a:ext cx="4038600" cy="3186112"/>
            <a:chOff x="3216" y="681"/>
            <a:chExt cx="2544" cy="2007"/>
          </a:xfrm>
        </p:grpSpPr>
        <p:sp>
          <p:nvSpPr>
            <p:cNvPr id="65545" name="Text Box 44"/>
            <p:cNvSpPr txBox="1">
              <a:spLocks noChangeArrowheads="1"/>
            </p:cNvSpPr>
            <p:nvPr/>
          </p:nvSpPr>
          <p:spPr bwMode="auto">
            <a:xfrm>
              <a:off x="4818" y="681"/>
              <a:ext cx="942" cy="327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effectLst/>
                  <a:ea typeface="楷体_GB2312" charset="0"/>
                  <a:cs typeface="楷体_GB2312" charset="0"/>
                </a:rPr>
                <a:t>+</a:t>
              </a:r>
              <a:r>
                <a:rPr lang="en-US" altLang="zh-CN" sz="2800" b="1" i="1">
                  <a:solidFill>
                    <a:srgbClr val="000099"/>
                  </a:solidFill>
                  <a:effectLst/>
                  <a:ea typeface="楷体_GB2312" charset="0"/>
                  <a:cs typeface="楷体_GB2312" charset="0"/>
                </a:rPr>
                <a:t>U</a:t>
              </a:r>
              <a:r>
                <a:rPr lang="en-US" altLang="zh-CN" b="1" baseline="-25000">
                  <a:solidFill>
                    <a:srgbClr val="000099"/>
                  </a:solidFill>
                  <a:effectLst/>
                  <a:ea typeface="楷体_GB2312" charset="0"/>
                  <a:cs typeface="楷体_GB2312" charset="0"/>
                </a:rPr>
                <a:t>CC</a:t>
              </a:r>
              <a:endParaRPr lang="en-US" altLang="zh-CN" b="1" i="1">
                <a:solidFill>
                  <a:srgbClr val="000099"/>
                </a:solidFill>
                <a:effectLst/>
                <a:ea typeface="楷体_GB2312" charset="0"/>
                <a:cs typeface="楷体_GB2312" charset="0"/>
              </a:endParaRPr>
            </a:p>
          </p:txBody>
        </p:sp>
        <p:sp>
          <p:nvSpPr>
            <p:cNvPr id="65546" name="Text Box 45"/>
            <p:cNvSpPr txBox="1">
              <a:spLocks noChangeArrowheads="1"/>
            </p:cNvSpPr>
            <p:nvPr/>
          </p:nvSpPr>
          <p:spPr bwMode="auto">
            <a:xfrm>
              <a:off x="3216" y="1004"/>
              <a:ext cx="348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>
                  <a:effectLst/>
                  <a:ea typeface="楷体_GB2312" charset="0"/>
                  <a:cs typeface="楷体_GB2312" charset="0"/>
                </a:rPr>
                <a:t>R</a:t>
              </a:r>
              <a:r>
                <a:rPr lang="en-US" altLang="zh-CN" b="1" baseline="-25000">
                  <a:effectLst/>
                  <a:ea typeface="楷体_GB2312" charset="0"/>
                  <a:cs typeface="楷体_GB2312" charset="0"/>
                </a:rPr>
                <a:t>B</a:t>
              </a:r>
              <a:endParaRPr lang="en-US" altLang="zh-CN" b="1">
                <a:effectLst/>
                <a:ea typeface="楷体_GB2312" charset="0"/>
                <a:cs typeface="楷体_GB2312" charset="0"/>
              </a:endParaRPr>
            </a:p>
          </p:txBody>
        </p:sp>
        <p:sp>
          <p:nvSpPr>
            <p:cNvPr id="119854" name="Line 46"/>
            <p:cNvSpPr>
              <a:spLocks noChangeShapeType="1"/>
            </p:cNvSpPr>
            <p:nvPr/>
          </p:nvSpPr>
          <p:spPr bwMode="auto">
            <a:xfrm flipH="1" flipV="1">
              <a:off x="3641" y="842"/>
              <a:ext cx="0" cy="25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9855" name="Line 47"/>
            <p:cNvSpPr>
              <a:spLocks noChangeShapeType="1"/>
            </p:cNvSpPr>
            <p:nvPr/>
          </p:nvSpPr>
          <p:spPr bwMode="auto">
            <a:xfrm>
              <a:off x="3649" y="1361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9856" name="Rectangle 48"/>
            <p:cNvSpPr>
              <a:spLocks noChangeArrowheads="1"/>
            </p:cNvSpPr>
            <p:nvPr/>
          </p:nvSpPr>
          <p:spPr bwMode="auto">
            <a:xfrm>
              <a:off x="3593" y="1105"/>
              <a:ext cx="95" cy="25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9857" name="Line 49"/>
            <p:cNvSpPr>
              <a:spLocks noChangeShapeType="1"/>
            </p:cNvSpPr>
            <p:nvPr/>
          </p:nvSpPr>
          <p:spPr bwMode="auto">
            <a:xfrm>
              <a:off x="4221" y="863"/>
              <a:ext cx="0" cy="6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9858" name="Line 50"/>
            <p:cNvSpPr>
              <a:spLocks noChangeShapeType="1"/>
            </p:cNvSpPr>
            <p:nvPr/>
          </p:nvSpPr>
          <p:spPr bwMode="auto">
            <a:xfrm>
              <a:off x="4245" y="1865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65552" name="Group 51"/>
            <p:cNvGrpSpPr/>
            <p:nvPr/>
          </p:nvGrpSpPr>
          <p:grpSpPr bwMode="auto">
            <a:xfrm>
              <a:off x="3632" y="824"/>
              <a:ext cx="1193" cy="60"/>
              <a:chOff x="3704" y="684"/>
              <a:chExt cx="1193" cy="60"/>
            </a:xfrm>
          </p:grpSpPr>
          <p:sp>
            <p:nvSpPr>
              <p:cNvPr id="119860" name="Oval 52"/>
              <p:cNvSpPr>
                <a:spLocks noChangeArrowheads="1"/>
              </p:cNvSpPr>
              <p:nvPr/>
            </p:nvSpPr>
            <p:spPr bwMode="auto">
              <a:xfrm>
                <a:off x="4828" y="684"/>
                <a:ext cx="69" cy="6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9861" name="Line 53"/>
              <p:cNvSpPr>
                <a:spLocks noChangeShapeType="1"/>
              </p:cNvSpPr>
              <p:nvPr/>
            </p:nvSpPr>
            <p:spPr bwMode="auto">
              <a:xfrm>
                <a:off x="3704" y="711"/>
                <a:ext cx="11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19862" name="Rectangle 54"/>
            <p:cNvSpPr>
              <a:spLocks noChangeArrowheads="1"/>
            </p:cNvSpPr>
            <p:nvPr/>
          </p:nvSpPr>
          <p:spPr bwMode="auto">
            <a:xfrm>
              <a:off x="4201" y="2142"/>
              <a:ext cx="93" cy="25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9863" name="Text Box 55"/>
            <p:cNvSpPr txBox="1">
              <a:spLocks noChangeArrowheads="1"/>
            </p:cNvSpPr>
            <p:nvPr/>
          </p:nvSpPr>
          <p:spPr bwMode="auto">
            <a:xfrm>
              <a:off x="3864" y="2069"/>
              <a:ext cx="348" cy="327"/>
            </a:xfrm>
            <a:prstGeom prst="rect">
              <a:avLst/>
            </a:prstGeom>
            <a:noFill/>
            <a:ln w="381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>
                  <a:effectLst/>
                  <a:ea typeface="楷体_GB2312" charset="0"/>
                  <a:cs typeface="楷体_GB2312" charset="0"/>
                </a:rPr>
                <a:t>R</a:t>
              </a:r>
              <a:r>
                <a:rPr lang="en-US" altLang="zh-CN" b="1" baseline="-25000">
                  <a:effectLst>
                    <a:outerShdw blurRad="38100" dist="38100" dir="2700000" algn="tl">
                      <a:srgbClr val="DDDDDD"/>
                    </a:outerShdw>
                  </a:effectLst>
                  <a:ea typeface="楷体_GB2312" charset="0"/>
                  <a:cs typeface="楷体_GB2312" charset="0"/>
                </a:rPr>
                <a:t>E</a:t>
              </a:r>
              <a:endParaRPr lang="en-US" altLang="zh-CN" b="1">
                <a:effectLst>
                  <a:outerShdw blurRad="38100" dist="38100" dir="2700000" algn="tl">
                    <a:srgbClr val="DDDDDD"/>
                  </a:outerShdw>
                </a:effectLst>
                <a:ea typeface="楷体_GB2312" charset="0"/>
                <a:cs typeface="楷体_GB2312" charset="0"/>
              </a:endParaRPr>
            </a:p>
          </p:txBody>
        </p:sp>
        <p:sp>
          <p:nvSpPr>
            <p:cNvPr id="119864" name="Line 56"/>
            <p:cNvSpPr>
              <a:spLocks noChangeShapeType="1"/>
            </p:cNvSpPr>
            <p:nvPr/>
          </p:nvSpPr>
          <p:spPr bwMode="auto">
            <a:xfrm flipH="1">
              <a:off x="3644" y="1640"/>
              <a:ext cx="42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9865" name="Line 57"/>
            <p:cNvSpPr>
              <a:spLocks noChangeShapeType="1"/>
            </p:cNvSpPr>
            <p:nvPr/>
          </p:nvSpPr>
          <p:spPr bwMode="auto">
            <a:xfrm>
              <a:off x="4245" y="2400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9866" name="Line 58"/>
            <p:cNvSpPr>
              <a:spLocks noChangeShapeType="1"/>
            </p:cNvSpPr>
            <p:nvPr/>
          </p:nvSpPr>
          <p:spPr bwMode="auto">
            <a:xfrm>
              <a:off x="4168" y="2684"/>
              <a:ext cx="15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5558" name="Rectangle 59"/>
            <p:cNvSpPr>
              <a:spLocks noChangeArrowheads="1"/>
            </p:cNvSpPr>
            <p:nvPr/>
          </p:nvSpPr>
          <p:spPr bwMode="auto">
            <a:xfrm>
              <a:off x="4231" y="1244"/>
              <a:ext cx="225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rgbClr val="FF3300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+</a:t>
              </a:r>
            </a:p>
          </p:txBody>
        </p:sp>
        <p:sp>
          <p:nvSpPr>
            <p:cNvPr id="65559" name="Rectangle 60"/>
            <p:cNvSpPr>
              <a:spLocks noChangeArrowheads="1"/>
            </p:cNvSpPr>
            <p:nvPr/>
          </p:nvSpPr>
          <p:spPr bwMode="auto">
            <a:xfrm>
              <a:off x="4244" y="1724"/>
              <a:ext cx="212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rgbClr val="FF3300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–</a:t>
              </a:r>
            </a:p>
          </p:txBody>
        </p:sp>
        <p:sp>
          <p:nvSpPr>
            <p:cNvPr id="65560" name="Rectangle 61"/>
            <p:cNvSpPr>
              <a:spLocks noChangeArrowheads="1"/>
            </p:cNvSpPr>
            <p:nvPr/>
          </p:nvSpPr>
          <p:spPr bwMode="auto">
            <a:xfrm>
              <a:off x="4216" y="1464"/>
              <a:ext cx="720" cy="327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000099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U</a:t>
              </a:r>
              <a:r>
                <a:rPr lang="en-US" altLang="zh-CN" b="1" baseline="-25000">
                  <a:solidFill>
                    <a:srgbClr val="000099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CE</a:t>
              </a:r>
              <a:endParaRPr lang="en-US" altLang="zh-CN" b="1" i="1" baseline="-25000">
                <a:solidFill>
                  <a:srgbClr val="000099"/>
                </a:solidFill>
                <a:effectLst/>
                <a:latin typeface="Times New Roman" panose="02020603050405020304" charset="0"/>
                <a:ea typeface="楷体_GB2312" charset="0"/>
                <a:cs typeface="楷体_GB2312" charset="0"/>
              </a:endParaRPr>
            </a:p>
          </p:txBody>
        </p:sp>
        <p:sp>
          <p:nvSpPr>
            <p:cNvPr id="65561" name="Rectangle 62"/>
            <p:cNvSpPr>
              <a:spLocks noChangeArrowheads="1"/>
            </p:cNvSpPr>
            <p:nvPr/>
          </p:nvSpPr>
          <p:spPr bwMode="auto">
            <a:xfrm>
              <a:off x="3789" y="1551"/>
              <a:ext cx="225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rgbClr val="FF3300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+</a:t>
              </a:r>
            </a:p>
          </p:txBody>
        </p:sp>
        <p:sp>
          <p:nvSpPr>
            <p:cNvPr id="65562" name="Rectangle 63"/>
            <p:cNvSpPr>
              <a:spLocks noChangeArrowheads="1"/>
            </p:cNvSpPr>
            <p:nvPr/>
          </p:nvSpPr>
          <p:spPr bwMode="auto">
            <a:xfrm>
              <a:off x="4004" y="1916"/>
              <a:ext cx="212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rgbClr val="FF3300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–</a:t>
              </a:r>
            </a:p>
          </p:txBody>
        </p:sp>
        <p:sp>
          <p:nvSpPr>
            <p:cNvPr id="65563" name="Rectangle 64"/>
            <p:cNvSpPr>
              <a:spLocks noChangeArrowheads="1"/>
            </p:cNvSpPr>
            <p:nvPr/>
          </p:nvSpPr>
          <p:spPr bwMode="auto">
            <a:xfrm>
              <a:off x="3784" y="1720"/>
              <a:ext cx="720" cy="327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000099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U</a:t>
              </a:r>
              <a:r>
                <a:rPr lang="en-US" altLang="zh-CN" b="1" baseline="-25000">
                  <a:solidFill>
                    <a:srgbClr val="000099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BE</a:t>
              </a:r>
              <a:endParaRPr lang="en-US" altLang="zh-CN" b="1" i="1" baseline="-25000">
                <a:solidFill>
                  <a:srgbClr val="000099"/>
                </a:solidFill>
                <a:effectLst/>
                <a:latin typeface="Times New Roman" panose="02020603050405020304" charset="0"/>
                <a:ea typeface="楷体_GB2312" charset="0"/>
                <a:cs typeface="楷体_GB2312" charset="0"/>
              </a:endParaRPr>
            </a:p>
          </p:txBody>
        </p:sp>
        <p:sp>
          <p:nvSpPr>
            <p:cNvPr id="119873" name="Line 65"/>
            <p:cNvSpPr>
              <a:spLocks noChangeShapeType="1"/>
            </p:cNvSpPr>
            <p:nvPr/>
          </p:nvSpPr>
          <p:spPr bwMode="auto">
            <a:xfrm>
              <a:off x="3740" y="1573"/>
              <a:ext cx="288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sm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9874" name="Line 66"/>
            <p:cNvSpPr>
              <a:spLocks noChangeShapeType="1"/>
            </p:cNvSpPr>
            <p:nvPr/>
          </p:nvSpPr>
          <p:spPr bwMode="auto">
            <a:xfrm>
              <a:off x="4360" y="2060"/>
              <a:ext cx="0" cy="38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sm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9875" name="Rectangle 67"/>
            <p:cNvSpPr>
              <a:spLocks noChangeArrowheads="1"/>
            </p:cNvSpPr>
            <p:nvPr/>
          </p:nvSpPr>
          <p:spPr bwMode="auto">
            <a:xfrm>
              <a:off x="4360" y="2012"/>
              <a:ext cx="288" cy="327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000099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I</a:t>
              </a:r>
              <a:r>
                <a:rPr lang="en-US" altLang="zh-CN" b="1" baseline="-25000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panose="02020603050405020304" charset="0"/>
                  <a:ea typeface="楷体_GB2312" charset="0"/>
                  <a:cs typeface="楷体_GB2312" charset="0"/>
                </a:rPr>
                <a:t>E</a:t>
              </a:r>
            </a:p>
          </p:txBody>
        </p:sp>
        <p:sp>
          <p:nvSpPr>
            <p:cNvPr id="65567" name="Rectangle 68"/>
            <p:cNvSpPr>
              <a:spLocks noChangeArrowheads="1"/>
            </p:cNvSpPr>
            <p:nvPr/>
          </p:nvSpPr>
          <p:spPr bwMode="auto">
            <a:xfrm>
              <a:off x="3700" y="1257"/>
              <a:ext cx="288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000099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I</a:t>
              </a:r>
              <a:r>
                <a:rPr lang="en-US" altLang="zh-CN" b="1" baseline="-25000">
                  <a:solidFill>
                    <a:srgbClr val="000099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B</a:t>
              </a:r>
            </a:p>
          </p:txBody>
        </p:sp>
        <p:sp>
          <p:nvSpPr>
            <p:cNvPr id="119877" name="Line 69"/>
            <p:cNvSpPr>
              <a:spLocks noChangeShapeType="1"/>
            </p:cNvSpPr>
            <p:nvPr/>
          </p:nvSpPr>
          <p:spPr bwMode="auto">
            <a:xfrm>
              <a:off x="4142" y="956"/>
              <a:ext cx="0" cy="2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sm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5569" name="Rectangle 70"/>
            <p:cNvSpPr>
              <a:spLocks noChangeArrowheads="1"/>
            </p:cNvSpPr>
            <p:nvPr/>
          </p:nvSpPr>
          <p:spPr bwMode="auto">
            <a:xfrm>
              <a:off x="3854" y="860"/>
              <a:ext cx="295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000099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I</a:t>
              </a:r>
              <a:r>
                <a:rPr lang="en-US" altLang="zh-CN" b="1" baseline="-25000">
                  <a:solidFill>
                    <a:srgbClr val="000099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C</a:t>
              </a:r>
            </a:p>
          </p:txBody>
        </p:sp>
        <p:sp>
          <p:nvSpPr>
            <p:cNvPr id="119879" name="Line 71"/>
            <p:cNvSpPr>
              <a:spLocks noChangeShapeType="1"/>
            </p:cNvSpPr>
            <p:nvPr/>
          </p:nvSpPr>
          <p:spPr bwMode="auto">
            <a:xfrm>
              <a:off x="4072" y="1510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9880" name="Line 72"/>
            <p:cNvSpPr>
              <a:spLocks noChangeShapeType="1"/>
            </p:cNvSpPr>
            <p:nvPr/>
          </p:nvSpPr>
          <p:spPr bwMode="auto">
            <a:xfrm flipV="1">
              <a:off x="4072" y="1484"/>
              <a:ext cx="144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9881" name="Line 73"/>
            <p:cNvSpPr>
              <a:spLocks noChangeShapeType="1"/>
            </p:cNvSpPr>
            <p:nvPr/>
          </p:nvSpPr>
          <p:spPr bwMode="auto">
            <a:xfrm>
              <a:off x="4072" y="1680"/>
              <a:ext cx="192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sm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410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19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9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9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9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50" grpId="0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57200"/>
            <a:ext cx="6019800" cy="762000"/>
          </a:xfr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algn="l" eaLnBrk="1" hangingPunct="1"/>
            <a:r>
              <a:rPr lang="en-US" altLang="zh-CN" sz="28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(2) </a:t>
            </a:r>
            <a:r>
              <a:rPr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由微变等效电路求</a:t>
            </a:r>
            <a:r>
              <a:rPr lang="en-US" altLang="zh-CN" sz="28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A</a:t>
            </a:r>
            <a:r>
              <a:rPr lang="en-US" altLang="zh-CN" sz="2800" b="1" i="1" baseline="-2500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u</a:t>
            </a:r>
            <a:r>
              <a:rPr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、 </a:t>
            </a:r>
            <a:r>
              <a:rPr lang="en-US" altLang="zh-CN" sz="3200" b="1" i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r</a:t>
            </a:r>
            <a:r>
              <a:rPr lang="en-US" altLang="zh-CN" sz="2800" b="1" baseline="-2500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i</a:t>
            </a:r>
            <a:r>
              <a:rPr lang="en-US" altLang="zh-CN" sz="28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 </a:t>
            </a:r>
            <a:r>
              <a:rPr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、</a:t>
            </a:r>
            <a:r>
              <a:rPr lang="zh-CN" altLang="en-US" sz="2800" b="1" baseline="-2500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 </a:t>
            </a:r>
            <a:r>
              <a:rPr lang="en-US" altLang="zh-CN" sz="3200" b="1" i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r</a:t>
            </a:r>
            <a:r>
              <a:rPr lang="en-US" altLang="zh-CN" sz="2400" b="1" baseline="-2500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o</a:t>
            </a:r>
            <a:r>
              <a:rPr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。</a:t>
            </a:r>
          </a:p>
        </p:txBody>
      </p:sp>
      <p:graphicFrame>
        <p:nvGraphicFramePr>
          <p:cNvPr id="120835" name="Object 3"/>
          <p:cNvGraphicFramePr>
            <a:graphicFrameLocks noChangeAspect="1"/>
          </p:cNvGraphicFramePr>
          <p:nvPr/>
        </p:nvGraphicFramePr>
        <p:xfrm>
          <a:off x="604838" y="5202238"/>
          <a:ext cx="5567362" cy="1046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0" name="Equation" r:id="rId3" imgW="2984500" imgH="508000" progId="Equation.3">
                  <p:embed/>
                </p:oleObj>
              </mc:Choice>
              <mc:Fallback>
                <p:oleObj name="Equation" r:id="rId3" imgW="2984500" imgH="508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838" y="5202238"/>
                        <a:ext cx="5567362" cy="1046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36" name="Object 4"/>
          <p:cNvGraphicFramePr>
            <a:graphicFrameLocks noChangeAspect="1"/>
          </p:cNvGraphicFramePr>
          <p:nvPr/>
        </p:nvGraphicFramePr>
        <p:xfrm>
          <a:off x="609600" y="1011238"/>
          <a:ext cx="8077200" cy="1046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1" name="Equation" r:id="rId5" imgW="4254500" imgH="533400" progId="Equation.3">
                  <p:embed/>
                </p:oleObj>
              </mc:Choice>
              <mc:Fallback>
                <p:oleObj name="Equation" r:id="rId5" imgW="4254500" imgH="533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011238"/>
                        <a:ext cx="8077200" cy="1046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37" name="Object 5"/>
          <p:cNvGraphicFramePr>
            <a:graphicFrameLocks noChangeAspect="1"/>
          </p:cNvGraphicFramePr>
          <p:nvPr/>
        </p:nvGraphicFramePr>
        <p:xfrm>
          <a:off x="609600" y="3887788"/>
          <a:ext cx="3810000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2" name="Equation" r:id="rId7" imgW="2057400" imgH="241300" progId="Equation.3">
                  <p:embed/>
                </p:oleObj>
              </mc:Choice>
              <mc:Fallback>
                <p:oleObj name="Equation" r:id="rId7" imgW="20574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887788"/>
                        <a:ext cx="3810000" cy="579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38" name="Object 6"/>
          <p:cNvGraphicFramePr>
            <a:graphicFrameLocks noChangeAspect="1"/>
          </p:cNvGraphicFramePr>
          <p:nvPr/>
        </p:nvGraphicFramePr>
        <p:xfrm>
          <a:off x="990600" y="4633913"/>
          <a:ext cx="1447800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3" name="Equation" r:id="rId9" imgW="812800" imgH="203200" progId="Equation.3">
                  <p:embed/>
                </p:oleObj>
              </mc:Choice>
              <mc:Fallback>
                <p:oleObj name="Equation" r:id="rId9" imgW="8128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633913"/>
                        <a:ext cx="1447800" cy="47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39" name="Object 7" descr="20%"/>
          <p:cNvGraphicFramePr>
            <a:graphicFrameLocks noChangeAspect="1"/>
          </p:cNvGraphicFramePr>
          <p:nvPr/>
        </p:nvGraphicFramePr>
        <p:xfrm>
          <a:off x="609600" y="1971675"/>
          <a:ext cx="3549650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4" name="Equation" r:id="rId11" imgW="1714500" imgH="533400" progId="Equation.3">
                  <p:embed/>
                </p:oleObj>
              </mc:Choice>
              <mc:Fallback>
                <p:oleObj name="Equation" r:id="rId11" imgW="1714500" imgH="533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971675"/>
                        <a:ext cx="3549650" cy="1038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40" name="Object 8" descr="20%"/>
          <p:cNvGraphicFramePr>
            <a:graphicFrameLocks noChangeAspect="1"/>
          </p:cNvGraphicFramePr>
          <p:nvPr/>
        </p:nvGraphicFramePr>
        <p:xfrm>
          <a:off x="990600" y="3070225"/>
          <a:ext cx="144780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5" name="Equation" r:id="rId13" imgW="558800" imgH="177800" progId="Equation.3">
                  <p:embed/>
                </p:oleObj>
              </mc:Choice>
              <mc:Fallback>
                <p:oleObj name="Equation" r:id="rId13" imgW="558800" imgH="177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070225"/>
                        <a:ext cx="1447800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70"/>
          <p:cNvGrpSpPr/>
          <p:nvPr/>
        </p:nvGrpSpPr>
        <p:grpSpPr bwMode="auto">
          <a:xfrm>
            <a:off x="4467225" y="1752600"/>
            <a:ext cx="4219575" cy="3095625"/>
            <a:chOff x="2832" y="1084"/>
            <a:chExt cx="2658" cy="1950"/>
          </a:xfrm>
        </p:grpSpPr>
        <p:sp>
          <p:nvSpPr>
            <p:cNvPr id="120846" name="Line 14"/>
            <p:cNvSpPr>
              <a:spLocks noChangeShapeType="1"/>
            </p:cNvSpPr>
            <p:nvPr/>
          </p:nvSpPr>
          <p:spPr bwMode="auto">
            <a:xfrm flipV="1">
              <a:off x="3207" y="2919"/>
              <a:ext cx="22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0847" name="Line 15"/>
            <p:cNvSpPr>
              <a:spLocks noChangeShapeType="1"/>
            </p:cNvSpPr>
            <p:nvPr/>
          </p:nvSpPr>
          <p:spPr bwMode="auto">
            <a:xfrm flipH="1" flipV="1">
              <a:off x="4637" y="1459"/>
              <a:ext cx="0" cy="20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0848" name="Line 16"/>
            <p:cNvSpPr>
              <a:spLocks noChangeShapeType="1"/>
            </p:cNvSpPr>
            <p:nvPr/>
          </p:nvSpPr>
          <p:spPr bwMode="auto">
            <a:xfrm flipV="1">
              <a:off x="3207" y="1464"/>
              <a:ext cx="8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66574" name="Group 17"/>
            <p:cNvGrpSpPr/>
            <p:nvPr/>
          </p:nvGrpSpPr>
          <p:grpSpPr bwMode="auto">
            <a:xfrm>
              <a:off x="4523" y="1631"/>
              <a:ext cx="206" cy="290"/>
              <a:chOff x="4164" y="1968"/>
              <a:chExt cx="264" cy="420"/>
            </a:xfrm>
          </p:grpSpPr>
          <p:sp>
            <p:nvSpPr>
              <p:cNvPr id="120850" name="AutoShape 18"/>
              <p:cNvSpPr>
                <a:spLocks noChangeArrowheads="1"/>
              </p:cNvSpPr>
              <p:nvPr/>
            </p:nvSpPr>
            <p:spPr bwMode="auto">
              <a:xfrm>
                <a:off x="4164" y="1968"/>
                <a:ext cx="264" cy="420"/>
              </a:xfrm>
              <a:prstGeom prst="diamond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0851" name="Line 19"/>
              <p:cNvSpPr>
                <a:spLocks noChangeShapeType="1"/>
              </p:cNvSpPr>
              <p:nvPr/>
            </p:nvSpPr>
            <p:spPr bwMode="auto">
              <a:xfrm>
                <a:off x="4176" y="2184"/>
                <a:ext cx="25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20852" name="Rectangle 20"/>
            <p:cNvSpPr>
              <a:spLocks noChangeArrowheads="1"/>
            </p:cNvSpPr>
            <p:nvPr/>
          </p:nvSpPr>
          <p:spPr bwMode="auto">
            <a:xfrm>
              <a:off x="4046" y="1675"/>
              <a:ext cx="91" cy="25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0853" name="Line 21"/>
            <p:cNvSpPr>
              <a:spLocks noChangeShapeType="1"/>
            </p:cNvSpPr>
            <p:nvPr/>
          </p:nvSpPr>
          <p:spPr bwMode="auto">
            <a:xfrm>
              <a:off x="4629" y="1447"/>
              <a:ext cx="86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6577" name="Text Box 22"/>
            <p:cNvSpPr txBox="1">
              <a:spLocks noChangeArrowheads="1"/>
            </p:cNvSpPr>
            <p:nvPr/>
          </p:nvSpPr>
          <p:spPr bwMode="auto">
            <a:xfrm>
              <a:off x="3696" y="1584"/>
              <a:ext cx="439" cy="327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>
                  <a:effectLst/>
                  <a:ea typeface="楷体_GB2312" charset="0"/>
                  <a:cs typeface="楷体_GB2312" charset="0"/>
                </a:rPr>
                <a:t>r</a:t>
              </a:r>
              <a:r>
                <a:rPr lang="en-US" altLang="zh-CN" b="1" baseline="-25000">
                  <a:effectLst/>
                  <a:ea typeface="楷体_GB2312" charset="0"/>
                  <a:cs typeface="楷体_GB2312" charset="0"/>
                </a:rPr>
                <a:t>be</a:t>
              </a:r>
              <a:endParaRPr lang="en-US" altLang="zh-CN" b="1">
                <a:effectLst/>
                <a:ea typeface="楷体_GB2312" charset="0"/>
                <a:cs typeface="楷体_GB2312" charset="0"/>
              </a:endParaRPr>
            </a:p>
          </p:txBody>
        </p:sp>
        <p:sp>
          <p:nvSpPr>
            <p:cNvPr id="120855" name="Line 23"/>
            <p:cNvSpPr>
              <a:spLocks noChangeShapeType="1"/>
            </p:cNvSpPr>
            <p:nvPr/>
          </p:nvSpPr>
          <p:spPr bwMode="auto">
            <a:xfrm>
              <a:off x="4483" y="1653"/>
              <a:ext cx="0" cy="28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sm" len="med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6579" name="Text Box 24"/>
            <p:cNvSpPr txBox="1">
              <a:spLocks noChangeArrowheads="1"/>
            </p:cNvSpPr>
            <p:nvPr/>
          </p:nvSpPr>
          <p:spPr bwMode="auto">
            <a:xfrm>
              <a:off x="3660" y="2054"/>
              <a:ext cx="466" cy="288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>
                  <a:effectLst/>
                  <a:ea typeface="楷体_GB2312" charset="0"/>
                  <a:cs typeface="楷体_GB2312" charset="0"/>
                </a:rPr>
                <a:t>R</a:t>
              </a:r>
              <a:r>
                <a:rPr lang="en-US" altLang="zh-CN" b="1" baseline="-25000">
                  <a:effectLst/>
                  <a:ea typeface="楷体_GB2312" charset="0"/>
                  <a:cs typeface="楷体_GB2312" charset="0"/>
                </a:rPr>
                <a:t>B</a:t>
              </a:r>
              <a:endParaRPr lang="en-US" altLang="zh-CN" b="1">
                <a:effectLst/>
                <a:ea typeface="楷体_GB2312" charset="0"/>
                <a:cs typeface="楷体_GB2312" charset="0"/>
              </a:endParaRPr>
            </a:p>
          </p:txBody>
        </p:sp>
        <p:sp>
          <p:nvSpPr>
            <p:cNvPr id="120857" name="Line 25"/>
            <p:cNvSpPr>
              <a:spLocks noChangeShapeType="1"/>
            </p:cNvSpPr>
            <p:nvPr/>
          </p:nvSpPr>
          <p:spPr bwMode="auto">
            <a:xfrm flipV="1">
              <a:off x="5477" y="1455"/>
              <a:ext cx="1" cy="147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6581" name="Text Box 26"/>
            <p:cNvSpPr txBox="1">
              <a:spLocks noChangeArrowheads="1"/>
            </p:cNvSpPr>
            <p:nvPr/>
          </p:nvSpPr>
          <p:spPr bwMode="auto">
            <a:xfrm>
              <a:off x="4402" y="2479"/>
              <a:ext cx="508" cy="288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>
                  <a:effectLst/>
                  <a:ea typeface="楷体_GB2312" charset="0"/>
                  <a:cs typeface="楷体_GB2312" charset="0"/>
                </a:rPr>
                <a:t>R</a:t>
              </a:r>
              <a:r>
                <a:rPr lang="en-US" altLang="zh-CN" b="1" baseline="-25000">
                  <a:effectLst/>
                  <a:ea typeface="楷体_GB2312" charset="0"/>
                  <a:cs typeface="楷体_GB2312" charset="0"/>
                </a:rPr>
                <a:t>L</a:t>
              </a:r>
              <a:endParaRPr lang="en-US" altLang="zh-CN" b="1">
                <a:effectLst/>
                <a:ea typeface="楷体_GB2312" charset="0"/>
                <a:cs typeface="楷体_GB2312" charset="0"/>
              </a:endParaRPr>
            </a:p>
          </p:txBody>
        </p:sp>
        <p:sp>
          <p:nvSpPr>
            <p:cNvPr id="66582" name="Text Box 27"/>
            <p:cNvSpPr txBox="1">
              <a:spLocks noChangeArrowheads="1"/>
            </p:cNvSpPr>
            <p:nvPr/>
          </p:nvSpPr>
          <p:spPr bwMode="auto">
            <a:xfrm>
              <a:off x="4254" y="1829"/>
              <a:ext cx="224" cy="288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2E1FE9"/>
                  </a:solidFill>
                  <a:effectLst/>
                  <a:ea typeface="楷体_GB2312" charset="0"/>
                  <a:cs typeface="楷体_GB2312" charset="0"/>
                </a:rPr>
                <a:t>E</a:t>
              </a:r>
            </a:p>
          </p:txBody>
        </p:sp>
        <p:sp>
          <p:nvSpPr>
            <p:cNvPr id="66583" name="Text Box 28"/>
            <p:cNvSpPr txBox="1">
              <a:spLocks noChangeArrowheads="1"/>
            </p:cNvSpPr>
            <p:nvPr/>
          </p:nvSpPr>
          <p:spPr bwMode="auto">
            <a:xfrm>
              <a:off x="3591" y="1225"/>
              <a:ext cx="224" cy="288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2E1FE9"/>
                  </a:solidFill>
                  <a:effectLst/>
                  <a:ea typeface="楷体_GB2312" charset="0"/>
                  <a:cs typeface="楷体_GB2312" charset="0"/>
                </a:rPr>
                <a:t>B</a:t>
              </a:r>
            </a:p>
          </p:txBody>
        </p:sp>
        <p:sp>
          <p:nvSpPr>
            <p:cNvPr id="66584" name="Text Box 29"/>
            <p:cNvSpPr txBox="1">
              <a:spLocks noChangeArrowheads="1"/>
            </p:cNvSpPr>
            <p:nvPr/>
          </p:nvSpPr>
          <p:spPr bwMode="auto">
            <a:xfrm>
              <a:off x="4829" y="1201"/>
              <a:ext cx="223" cy="288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2E1FE9"/>
                  </a:solidFill>
                  <a:effectLst/>
                  <a:ea typeface="楷体_GB2312" charset="0"/>
                  <a:cs typeface="楷体_GB2312" charset="0"/>
                </a:rPr>
                <a:t>C</a:t>
              </a:r>
            </a:p>
          </p:txBody>
        </p:sp>
        <p:sp>
          <p:nvSpPr>
            <p:cNvPr id="120862" name="Line 30"/>
            <p:cNvSpPr>
              <a:spLocks noChangeShapeType="1"/>
            </p:cNvSpPr>
            <p:nvPr/>
          </p:nvSpPr>
          <p:spPr bwMode="auto">
            <a:xfrm flipV="1">
              <a:off x="3690" y="1467"/>
              <a:ext cx="0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6586" name="Text Box 31" descr="新闻纸"/>
            <p:cNvSpPr txBox="1">
              <a:spLocks noChangeArrowheads="1"/>
            </p:cNvSpPr>
            <p:nvPr/>
          </p:nvSpPr>
          <p:spPr bwMode="auto">
            <a:xfrm>
              <a:off x="3325" y="1442"/>
              <a:ext cx="299" cy="288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  <a:effectLst/>
                  <a:latin typeface="宋体" panose="02010600030101010101" pitchFamily="2" charset="-122"/>
                </a:rPr>
                <a:t>+</a:t>
              </a:r>
            </a:p>
          </p:txBody>
        </p:sp>
        <p:sp>
          <p:nvSpPr>
            <p:cNvPr id="66587" name="Text Box 32" descr="新闻纸"/>
            <p:cNvSpPr txBox="1">
              <a:spLocks noChangeArrowheads="1"/>
            </p:cNvSpPr>
            <p:nvPr/>
          </p:nvSpPr>
          <p:spPr bwMode="auto">
            <a:xfrm>
              <a:off x="3327" y="2672"/>
              <a:ext cx="299" cy="288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  <a:effectLst/>
                  <a:latin typeface="宋体" panose="02010600030101010101" pitchFamily="2" charset="-122"/>
                </a:rPr>
                <a:t>-</a:t>
              </a:r>
            </a:p>
          </p:txBody>
        </p:sp>
        <p:sp>
          <p:nvSpPr>
            <p:cNvPr id="120865" name="Rectangle 33"/>
            <p:cNvSpPr>
              <a:spLocks noChangeArrowheads="1"/>
            </p:cNvSpPr>
            <p:nvPr/>
          </p:nvSpPr>
          <p:spPr bwMode="auto">
            <a:xfrm>
              <a:off x="3654" y="2079"/>
              <a:ext cx="91" cy="25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6589" name="Rectangle 34" descr="新闻纸"/>
            <p:cNvSpPr>
              <a:spLocks noChangeArrowheads="1"/>
            </p:cNvSpPr>
            <p:nvPr/>
          </p:nvSpPr>
          <p:spPr bwMode="auto">
            <a:xfrm>
              <a:off x="4884" y="2233"/>
              <a:ext cx="212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  <a:effectLst/>
                  <a:latin typeface="宋体" panose="02010600030101010101" pitchFamily="2" charset="-122"/>
                </a:rPr>
                <a:t>+</a:t>
              </a:r>
            </a:p>
          </p:txBody>
        </p:sp>
        <p:sp>
          <p:nvSpPr>
            <p:cNvPr id="66590" name="Rectangle 35" descr="新闻纸"/>
            <p:cNvSpPr>
              <a:spLocks noChangeArrowheads="1"/>
            </p:cNvSpPr>
            <p:nvPr/>
          </p:nvSpPr>
          <p:spPr bwMode="auto">
            <a:xfrm>
              <a:off x="4885" y="2707"/>
              <a:ext cx="212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  <a:effectLst/>
                  <a:latin typeface="宋体" panose="02010600030101010101" pitchFamily="2" charset="-122"/>
                </a:rPr>
                <a:t>-</a:t>
              </a:r>
            </a:p>
          </p:txBody>
        </p:sp>
        <p:grpSp>
          <p:nvGrpSpPr>
            <p:cNvPr id="66591" name="Group 36"/>
            <p:cNvGrpSpPr/>
            <p:nvPr/>
          </p:nvGrpSpPr>
          <p:grpSpPr bwMode="auto">
            <a:xfrm>
              <a:off x="4279" y="2915"/>
              <a:ext cx="160" cy="119"/>
              <a:chOff x="4403" y="3875"/>
              <a:chExt cx="160" cy="119"/>
            </a:xfrm>
          </p:grpSpPr>
          <p:sp>
            <p:nvSpPr>
              <p:cNvPr id="120869" name="Line 37"/>
              <p:cNvSpPr>
                <a:spLocks noChangeShapeType="1"/>
              </p:cNvSpPr>
              <p:nvPr/>
            </p:nvSpPr>
            <p:spPr bwMode="auto">
              <a:xfrm>
                <a:off x="4489" y="3875"/>
                <a:ext cx="0" cy="11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0870" name="Line 38"/>
              <p:cNvSpPr>
                <a:spLocks noChangeShapeType="1"/>
              </p:cNvSpPr>
              <p:nvPr/>
            </p:nvSpPr>
            <p:spPr bwMode="auto">
              <a:xfrm>
                <a:off x="4403" y="3994"/>
                <a:ext cx="1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20871" name="Line 39"/>
            <p:cNvSpPr>
              <a:spLocks noChangeShapeType="1"/>
            </p:cNvSpPr>
            <p:nvPr/>
          </p:nvSpPr>
          <p:spPr bwMode="auto">
            <a:xfrm flipV="1">
              <a:off x="4089" y="1931"/>
              <a:ext cx="0" cy="1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0872" name="Line 40"/>
            <p:cNvSpPr>
              <a:spLocks noChangeShapeType="1"/>
            </p:cNvSpPr>
            <p:nvPr/>
          </p:nvSpPr>
          <p:spPr bwMode="auto">
            <a:xfrm flipH="1" flipV="1">
              <a:off x="3691" y="2330"/>
              <a:ext cx="1" cy="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0873" name="Line 41"/>
            <p:cNvSpPr>
              <a:spLocks noChangeShapeType="1"/>
            </p:cNvSpPr>
            <p:nvPr/>
          </p:nvSpPr>
          <p:spPr bwMode="auto">
            <a:xfrm flipV="1">
              <a:off x="4630" y="1908"/>
              <a:ext cx="0" cy="1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0874" name="Line 42"/>
            <p:cNvSpPr>
              <a:spLocks noChangeShapeType="1"/>
            </p:cNvSpPr>
            <p:nvPr/>
          </p:nvSpPr>
          <p:spPr bwMode="auto">
            <a:xfrm flipH="1">
              <a:off x="3210" y="2034"/>
              <a:ext cx="0" cy="8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0875" name="Rectangle 43"/>
            <p:cNvSpPr>
              <a:spLocks noChangeArrowheads="1"/>
            </p:cNvSpPr>
            <p:nvPr/>
          </p:nvSpPr>
          <p:spPr bwMode="auto">
            <a:xfrm>
              <a:off x="3173" y="1806"/>
              <a:ext cx="78" cy="23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0876" name="Line 44"/>
            <p:cNvSpPr>
              <a:spLocks noChangeShapeType="1"/>
            </p:cNvSpPr>
            <p:nvPr/>
          </p:nvSpPr>
          <p:spPr bwMode="auto">
            <a:xfrm flipH="1">
              <a:off x="3210" y="1450"/>
              <a:ext cx="0" cy="35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0877" name="Oval 45"/>
            <p:cNvSpPr>
              <a:spLocks noChangeArrowheads="1"/>
            </p:cNvSpPr>
            <p:nvPr/>
          </p:nvSpPr>
          <p:spPr bwMode="auto">
            <a:xfrm>
              <a:off x="3120" y="2371"/>
              <a:ext cx="192" cy="1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6599" name="Rectangle 46" descr="新闻纸"/>
            <p:cNvSpPr>
              <a:spLocks noChangeArrowheads="1"/>
            </p:cNvSpPr>
            <p:nvPr/>
          </p:nvSpPr>
          <p:spPr bwMode="auto">
            <a:xfrm>
              <a:off x="3014" y="2157"/>
              <a:ext cx="211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  <a:effectLst/>
                  <a:latin typeface="宋体" panose="02010600030101010101" pitchFamily="2" charset="-122"/>
                </a:rPr>
                <a:t>+</a:t>
              </a:r>
            </a:p>
          </p:txBody>
        </p:sp>
        <p:sp>
          <p:nvSpPr>
            <p:cNvPr id="66600" name="Rectangle 47"/>
            <p:cNvSpPr>
              <a:spLocks noChangeArrowheads="1"/>
            </p:cNvSpPr>
            <p:nvPr/>
          </p:nvSpPr>
          <p:spPr bwMode="auto">
            <a:xfrm>
              <a:off x="3003" y="2477"/>
              <a:ext cx="213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>
                  <a:solidFill>
                    <a:srgbClr val="FF0000"/>
                  </a:solidFill>
                  <a:effectLst/>
                  <a:latin typeface="宋体" panose="02010600030101010101" pitchFamily="2" charset="-122"/>
                </a:rPr>
                <a:t>-</a:t>
              </a:r>
            </a:p>
          </p:txBody>
        </p:sp>
        <p:sp>
          <p:nvSpPr>
            <p:cNvPr id="66601" name="Text Box 48"/>
            <p:cNvSpPr txBox="1">
              <a:spLocks noChangeArrowheads="1"/>
            </p:cNvSpPr>
            <p:nvPr/>
          </p:nvSpPr>
          <p:spPr bwMode="auto">
            <a:xfrm>
              <a:off x="2832" y="1777"/>
              <a:ext cx="425" cy="288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>
                  <a:effectLst/>
                  <a:ea typeface="楷体_GB2312" charset="0"/>
                  <a:cs typeface="楷体_GB2312" charset="0"/>
                </a:rPr>
                <a:t>R</a:t>
              </a:r>
              <a:r>
                <a:rPr lang="en-US" altLang="zh-CN" b="1" baseline="-25000">
                  <a:effectLst/>
                  <a:ea typeface="楷体_GB2312" charset="0"/>
                  <a:cs typeface="楷体_GB2312" charset="0"/>
                </a:rPr>
                <a:t>S</a:t>
              </a:r>
              <a:endParaRPr lang="en-US" altLang="zh-CN" b="1">
                <a:effectLst/>
                <a:ea typeface="楷体_GB2312" charset="0"/>
                <a:cs typeface="楷体_GB2312" charset="0"/>
              </a:endParaRPr>
            </a:p>
          </p:txBody>
        </p:sp>
        <p:sp>
          <p:nvSpPr>
            <p:cNvPr id="120881" name="Oval 49"/>
            <p:cNvSpPr>
              <a:spLocks noChangeArrowheads="1"/>
            </p:cNvSpPr>
            <p:nvPr/>
          </p:nvSpPr>
          <p:spPr bwMode="auto">
            <a:xfrm>
              <a:off x="4333" y="2885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2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66603" name="Object 50"/>
            <p:cNvGraphicFramePr>
              <a:graphicFrameLocks noChangeAspect="1"/>
            </p:cNvGraphicFramePr>
            <p:nvPr/>
          </p:nvGraphicFramePr>
          <p:xfrm>
            <a:off x="3353" y="2045"/>
            <a:ext cx="181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26" name="Equation" r:id="rId15" imgW="190500" imgH="254000" progId="Equation.3">
                    <p:embed/>
                  </p:oleObj>
                </mc:Choice>
                <mc:Fallback>
                  <p:oleObj name="Equation" r:id="rId15" imgW="190500" imgH="254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53" y="2045"/>
                          <a:ext cx="181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0883" name="Line 51"/>
            <p:cNvSpPr>
              <a:spLocks noChangeShapeType="1"/>
            </p:cNvSpPr>
            <p:nvPr/>
          </p:nvSpPr>
          <p:spPr bwMode="auto">
            <a:xfrm flipV="1">
              <a:off x="3844" y="1409"/>
              <a:ext cx="23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sm" len="med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66605" name="Object 52"/>
            <p:cNvGraphicFramePr>
              <a:graphicFrameLocks noChangeAspect="1"/>
            </p:cNvGraphicFramePr>
            <p:nvPr/>
          </p:nvGraphicFramePr>
          <p:xfrm>
            <a:off x="3830" y="1125"/>
            <a:ext cx="177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27" name="Equation" r:id="rId17" imgW="177800" imgH="254000" progId="Equation.3">
                    <p:embed/>
                  </p:oleObj>
                </mc:Choice>
                <mc:Fallback>
                  <p:oleObj name="Equation" r:id="rId17" imgW="177800" imgH="254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0" y="1125"/>
                          <a:ext cx="177" cy="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0885" name="Line 53"/>
            <p:cNvSpPr>
              <a:spLocks noChangeShapeType="1"/>
            </p:cNvSpPr>
            <p:nvPr/>
          </p:nvSpPr>
          <p:spPr bwMode="auto">
            <a:xfrm flipH="1">
              <a:off x="4656" y="1397"/>
              <a:ext cx="23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sm" len="med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66607" name="Object 54"/>
            <p:cNvGraphicFramePr>
              <a:graphicFrameLocks noChangeAspect="1"/>
            </p:cNvGraphicFramePr>
            <p:nvPr/>
          </p:nvGraphicFramePr>
          <p:xfrm>
            <a:off x="4684" y="1084"/>
            <a:ext cx="260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28" name="Equation" r:id="rId19" imgW="292100" imgH="254000" progId="Equation.3">
                    <p:embed/>
                  </p:oleObj>
                </mc:Choice>
                <mc:Fallback>
                  <p:oleObj name="Equation" r:id="rId19" imgW="292100" imgH="254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84" y="1084"/>
                          <a:ext cx="260" cy="3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608" name="Object 55"/>
            <p:cNvGraphicFramePr>
              <a:graphicFrameLocks noChangeAspect="1"/>
            </p:cNvGraphicFramePr>
            <p:nvPr/>
          </p:nvGraphicFramePr>
          <p:xfrm>
            <a:off x="4903" y="2527"/>
            <a:ext cx="181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29" name="Equation" r:id="rId21" imgW="203200" imgH="254000" progId="Equation.3">
                    <p:embed/>
                  </p:oleObj>
                </mc:Choice>
                <mc:Fallback>
                  <p:oleObj name="Equation" r:id="rId21" imgW="203200" imgH="254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03" y="2527"/>
                          <a:ext cx="181" cy="2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609" name="Object 56"/>
            <p:cNvGraphicFramePr>
              <a:graphicFrameLocks noChangeAspect="1"/>
            </p:cNvGraphicFramePr>
            <p:nvPr/>
          </p:nvGraphicFramePr>
          <p:xfrm>
            <a:off x="4272" y="1402"/>
            <a:ext cx="300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30" name="Equation" r:id="rId23" imgW="279400" imgH="254000" progId="Equation.3">
                    <p:embed/>
                  </p:oleObj>
                </mc:Choice>
                <mc:Fallback>
                  <p:oleObj name="Equation" r:id="rId23" imgW="279400" imgH="254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2" y="1402"/>
                          <a:ext cx="300" cy="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610" name="Object 57"/>
            <p:cNvGraphicFramePr>
              <a:graphicFrameLocks noChangeAspect="1"/>
            </p:cNvGraphicFramePr>
            <p:nvPr/>
          </p:nvGraphicFramePr>
          <p:xfrm>
            <a:off x="2894" y="2311"/>
            <a:ext cx="205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31" name="Equation" r:id="rId25" imgW="228600" imgH="254000" progId="Equation.3">
                    <p:embed/>
                  </p:oleObj>
                </mc:Choice>
                <mc:Fallback>
                  <p:oleObj name="Equation" r:id="rId25" imgW="228600" imgH="254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94" y="2311"/>
                          <a:ext cx="205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0890" name="Rectangle 58"/>
            <p:cNvSpPr>
              <a:spLocks noChangeArrowheads="1"/>
            </p:cNvSpPr>
            <p:nvPr/>
          </p:nvSpPr>
          <p:spPr bwMode="auto">
            <a:xfrm>
              <a:off x="4323" y="2522"/>
              <a:ext cx="91" cy="25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0891" name="Line 59"/>
            <p:cNvSpPr>
              <a:spLocks noChangeShapeType="1"/>
            </p:cNvSpPr>
            <p:nvPr/>
          </p:nvSpPr>
          <p:spPr bwMode="auto">
            <a:xfrm>
              <a:off x="4369" y="2068"/>
              <a:ext cx="0" cy="45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0892" name="Line 60"/>
            <p:cNvSpPr>
              <a:spLocks noChangeShapeType="1"/>
            </p:cNvSpPr>
            <p:nvPr/>
          </p:nvSpPr>
          <p:spPr bwMode="auto">
            <a:xfrm>
              <a:off x="4364" y="2786"/>
              <a:ext cx="0" cy="12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0893" name="Line 61"/>
            <p:cNvSpPr>
              <a:spLocks noChangeShapeType="1"/>
            </p:cNvSpPr>
            <p:nvPr/>
          </p:nvSpPr>
          <p:spPr bwMode="auto">
            <a:xfrm>
              <a:off x="4331" y="2090"/>
              <a:ext cx="0" cy="21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sm" len="med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66615" name="Object 62"/>
            <p:cNvGraphicFramePr>
              <a:graphicFrameLocks noChangeAspect="1"/>
            </p:cNvGraphicFramePr>
            <p:nvPr/>
          </p:nvGraphicFramePr>
          <p:xfrm>
            <a:off x="4157" y="2064"/>
            <a:ext cx="163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32" name="公式" r:id="rId27" imgW="177800" imgH="292100" progId="Equation.3">
                    <p:embed/>
                  </p:oleObj>
                </mc:Choice>
                <mc:Fallback>
                  <p:oleObj name="公式" r:id="rId27" imgW="177800" imgH="2921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7" y="2064"/>
                          <a:ext cx="163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6616" name="Text Box 63"/>
            <p:cNvSpPr txBox="1">
              <a:spLocks noChangeArrowheads="1"/>
            </p:cNvSpPr>
            <p:nvPr/>
          </p:nvSpPr>
          <p:spPr bwMode="auto">
            <a:xfrm>
              <a:off x="3959" y="2497"/>
              <a:ext cx="466" cy="288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>
                  <a:effectLst/>
                  <a:ea typeface="楷体_GB2312" charset="0"/>
                  <a:cs typeface="楷体_GB2312" charset="0"/>
                </a:rPr>
                <a:t>R</a:t>
              </a:r>
              <a:r>
                <a:rPr lang="en-US" altLang="zh-CN" b="1" baseline="-25000">
                  <a:effectLst/>
                  <a:ea typeface="楷体_GB2312" charset="0"/>
                  <a:cs typeface="楷体_GB2312" charset="0"/>
                </a:rPr>
                <a:t>E</a:t>
              </a:r>
              <a:endParaRPr lang="en-US" altLang="zh-CN" b="1">
                <a:effectLst/>
                <a:ea typeface="楷体_GB2312" charset="0"/>
                <a:cs typeface="楷体_GB2312" charset="0"/>
              </a:endParaRPr>
            </a:p>
          </p:txBody>
        </p:sp>
        <p:sp>
          <p:nvSpPr>
            <p:cNvPr id="120896" name="Rectangle 64"/>
            <p:cNvSpPr>
              <a:spLocks noChangeArrowheads="1"/>
            </p:cNvSpPr>
            <p:nvPr/>
          </p:nvSpPr>
          <p:spPr bwMode="auto">
            <a:xfrm>
              <a:off x="4781" y="2517"/>
              <a:ext cx="91" cy="25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0897" name="Line 65"/>
            <p:cNvSpPr>
              <a:spLocks noChangeShapeType="1"/>
            </p:cNvSpPr>
            <p:nvPr/>
          </p:nvSpPr>
          <p:spPr bwMode="auto">
            <a:xfrm>
              <a:off x="4827" y="2304"/>
              <a:ext cx="0" cy="2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0898" name="Line 66"/>
            <p:cNvSpPr>
              <a:spLocks noChangeShapeType="1"/>
            </p:cNvSpPr>
            <p:nvPr/>
          </p:nvSpPr>
          <p:spPr bwMode="auto">
            <a:xfrm>
              <a:off x="4822" y="2769"/>
              <a:ext cx="0" cy="14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0899" name="Line 67"/>
            <p:cNvSpPr>
              <a:spLocks noChangeShapeType="1"/>
            </p:cNvSpPr>
            <p:nvPr/>
          </p:nvSpPr>
          <p:spPr bwMode="auto">
            <a:xfrm>
              <a:off x="4374" y="2304"/>
              <a:ext cx="46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0900" name="Line 68"/>
            <p:cNvSpPr>
              <a:spLocks noChangeShapeType="1"/>
            </p:cNvSpPr>
            <p:nvPr/>
          </p:nvSpPr>
          <p:spPr bwMode="auto">
            <a:xfrm>
              <a:off x="4091" y="2074"/>
              <a:ext cx="55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0901" name="Line 69"/>
            <p:cNvSpPr>
              <a:spLocks noChangeShapeType="1"/>
            </p:cNvSpPr>
            <p:nvPr/>
          </p:nvSpPr>
          <p:spPr bwMode="auto">
            <a:xfrm>
              <a:off x="4103" y="1450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20903" name="Rectangle 71"/>
          <p:cNvSpPr>
            <a:spLocks noChangeArrowheads="1"/>
          </p:cNvSpPr>
          <p:nvPr/>
        </p:nvSpPr>
        <p:spPr bwMode="auto">
          <a:xfrm>
            <a:off x="5673725" y="4800600"/>
            <a:ext cx="2022475" cy="457200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微变等效电路</a:t>
            </a:r>
          </a:p>
        </p:txBody>
      </p:sp>
    </p:spTree>
    <p:extLst>
      <p:ext uri="{BB962C8B-B14F-4D97-AF65-F5344CB8AC3E}">
        <p14:creationId xmlns:p14="http://schemas.microsoft.com/office/powerpoint/2010/main" val="2182966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20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0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0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0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0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0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20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903" grpId="0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01000" cy="609600"/>
          </a:xfrm>
          <a:ln w="12700">
            <a:miter lim="800000"/>
          </a:ln>
        </p:spPr>
        <p:txBody>
          <a:bodyPr vert="horz" wrap="square" lIns="90488" tIns="44450" rIns="90488" bIns="44450" numCol="1" anchor="ctr" anchorCtr="0" compatLnSpc="1">
            <a:normAutofit fontScale="90000"/>
          </a:bodyPr>
          <a:lstStyle/>
          <a:p>
            <a:pPr algn="l" eaLnBrk="1" hangingPunct="1"/>
            <a:r>
              <a:rPr lang="en-US" altLang="zh-CN" sz="3600" b="1" dirty="0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华文新魏" panose="02010800040101010101" charset="-122"/>
                <a:cs typeface="华文新魏" panose="02010800040101010101" charset="-122"/>
              </a:rPr>
              <a:t> </a:t>
            </a:r>
            <a:r>
              <a:rPr lang="en-US" altLang="zh-CN" sz="3600" b="1" dirty="0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华文新魏" panose="02010800040101010101" charset="-122"/>
                <a:cs typeface="华文新魏" panose="02010800040101010101" charset="-122"/>
              </a:rPr>
              <a:t>3</a:t>
            </a:r>
            <a:r>
              <a:rPr lang="en-US" altLang="zh-CN" sz="3600" b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华文新魏" panose="02010800040101010101" charset="-122"/>
                <a:cs typeface="华文新魏" panose="02010800040101010101" charset="-122"/>
              </a:rPr>
              <a:t>.6</a:t>
            </a:r>
            <a:r>
              <a:rPr lang="en-US" altLang="zh-CN" sz="3600" b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  </a:t>
            </a:r>
            <a:r>
              <a:rPr lang="zh-CN" altLang="en-US" sz="3600" b="1" dirty="0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多级放大电路及其级间耦合方式</a:t>
            </a:r>
          </a:p>
        </p:txBody>
      </p:sp>
      <p:sp>
        <p:nvSpPr>
          <p:cNvPr id="166915" name="Text Box 3"/>
          <p:cNvSpPr txBox="1">
            <a:spLocks noChangeArrowheads="1"/>
          </p:cNvSpPr>
          <p:nvPr/>
        </p:nvSpPr>
        <p:spPr bwMode="auto">
          <a:xfrm>
            <a:off x="533400" y="2692400"/>
            <a:ext cx="8153400" cy="1117600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sz="2800" b="1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  </a:t>
            </a:r>
            <a:r>
              <a:rPr lang="zh-CN" altLang="en-US" sz="2800" b="1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耦合方式：信号源与放大电路之间、两级放大电路之间、放大器与负载之间的连接方式。</a:t>
            </a:r>
          </a:p>
        </p:txBody>
      </p:sp>
      <p:sp>
        <p:nvSpPr>
          <p:cNvPr id="166916" name="Text Box 4"/>
          <p:cNvSpPr txBox="1">
            <a:spLocks noChangeArrowheads="1"/>
          </p:cNvSpPr>
          <p:nvPr/>
        </p:nvSpPr>
        <p:spPr bwMode="auto">
          <a:xfrm>
            <a:off x="533400" y="3751263"/>
            <a:ext cx="8305800" cy="946150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  </a:t>
            </a: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常用的耦合方式：直接耦合、阻容耦合和变压器耦合。</a:t>
            </a:r>
          </a:p>
        </p:txBody>
      </p:sp>
      <p:sp>
        <p:nvSpPr>
          <p:cNvPr id="166917" name="Rectangle 5"/>
          <p:cNvSpPr>
            <a:spLocks noChangeArrowheads="1"/>
          </p:cNvSpPr>
          <p:nvPr/>
        </p:nvSpPr>
        <p:spPr bwMode="auto">
          <a:xfrm>
            <a:off x="2438400" y="5580063"/>
            <a:ext cx="3314700" cy="515937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动态</a:t>
            </a:r>
            <a:r>
              <a:rPr lang="en-US" altLang="zh-CN" sz="28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: </a:t>
            </a:r>
            <a:r>
              <a:rPr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传送信号</a:t>
            </a:r>
          </a:p>
        </p:txBody>
      </p:sp>
      <p:sp>
        <p:nvSpPr>
          <p:cNvPr id="166918" name="Rectangle 6"/>
          <p:cNvSpPr>
            <a:spLocks noChangeArrowheads="1"/>
          </p:cNvSpPr>
          <p:nvPr/>
        </p:nvSpPr>
        <p:spPr bwMode="auto">
          <a:xfrm>
            <a:off x="5334000" y="5884863"/>
            <a:ext cx="2741613" cy="515937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减少压降损失   </a:t>
            </a:r>
          </a:p>
        </p:txBody>
      </p:sp>
      <p:sp>
        <p:nvSpPr>
          <p:cNvPr id="166919" name="AutoShape 7"/>
          <p:cNvSpPr/>
          <p:nvPr/>
        </p:nvSpPr>
        <p:spPr bwMode="auto">
          <a:xfrm>
            <a:off x="2133600" y="4818063"/>
            <a:ext cx="228600" cy="990600"/>
          </a:xfrm>
          <a:prstGeom prst="leftBrace">
            <a:avLst>
              <a:gd name="adj1" fmla="val 36111"/>
              <a:gd name="adj2" fmla="val 50000"/>
            </a:avLst>
          </a:prstGeom>
          <a:noFill/>
          <a:ln w="38100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 sz="2800" b="1">
              <a:solidFill>
                <a:srgbClr val="0066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6920" name="Text Box 8"/>
          <p:cNvSpPr txBox="1">
            <a:spLocks noChangeArrowheads="1"/>
          </p:cNvSpPr>
          <p:nvPr/>
        </p:nvSpPr>
        <p:spPr bwMode="auto">
          <a:xfrm>
            <a:off x="2438400" y="4513263"/>
            <a:ext cx="5875338" cy="519112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静态：保证各级有合适的</a:t>
            </a:r>
            <a:r>
              <a:rPr lang="en-US" altLang="zh-CN" sz="2800" b="1" i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Q</a:t>
            </a:r>
            <a:r>
              <a:rPr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点</a:t>
            </a:r>
          </a:p>
        </p:txBody>
      </p:sp>
      <p:sp>
        <p:nvSpPr>
          <p:cNvPr id="166921" name="AutoShape 9"/>
          <p:cNvSpPr/>
          <p:nvPr/>
        </p:nvSpPr>
        <p:spPr bwMode="auto">
          <a:xfrm>
            <a:off x="5105400" y="5351463"/>
            <a:ext cx="228600" cy="914400"/>
          </a:xfrm>
          <a:prstGeom prst="leftBrace">
            <a:avLst>
              <a:gd name="adj1" fmla="val 33333"/>
              <a:gd name="adj2" fmla="val 50000"/>
            </a:avLst>
          </a:prstGeom>
          <a:noFill/>
          <a:ln w="38100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 sz="2800" b="1">
              <a:solidFill>
                <a:srgbClr val="1006CE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6922" name="Text Box 10"/>
          <p:cNvSpPr txBox="1">
            <a:spLocks noChangeArrowheads="1"/>
          </p:cNvSpPr>
          <p:nvPr/>
        </p:nvSpPr>
        <p:spPr bwMode="auto">
          <a:xfrm>
            <a:off x="5410200" y="5137150"/>
            <a:ext cx="2649538" cy="519113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波形不失真</a:t>
            </a:r>
          </a:p>
        </p:txBody>
      </p:sp>
      <p:grpSp>
        <p:nvGrpSpPr>
          <p:cNvPr id="2" name="Group 11"/>
          <p:cNvGrpSpPr/>
          <p:nvPr/>
        </p:nvGrpSpPr>
        <p:grpSpPr bwMode="auto">
          <a:xfrm>
            <a:off x="679450" y="952500"/>
            <a:ext cx="8023225" cy="1276350"/>
            <a:chOff x="428" y="600"/>
            <a:chExt cx="5054" cy="804"/>
          </a:xfrm>
        </p:grpSpPr>
        <p:sp>
          <p:nvSpPr>
            <p:cNvPr id="166924" name="Line 12"/>
            <p:cNvSpPr>
              <a:spLocks noChangeShapeType="1"/>
            </p:cNvSpPr>
            <p:nvPr/>
          </p:nvSpPr>
          <p:spPr bwMode="auto">
            <a:xfrm>
              <a:off x="2584" y="1116"/>
              <a:ext cx="87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dash"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6925" name="Rectangle 13"/>
            <p:cNvSpPr>
              <a:spLocks noChangeArrowheads="1"/>
            </p:cNvSpPr>
            <p:nvPr/>
          </p:nvSpPr>
          <p:spPr bwMode="auto">
            <a:xfrm>
              <a:off x="3417" y="863"/>
              <a:ext cx="659" cy="517"/>
            </a:xfrm>
            <a:prstGeom prst="rect">
              <a:avLst/>
            </a:prstGeom>
            <a:noFill/>
            <a:ln w="38100">
              <a:solidFill>
                <a:srgbClr val="006600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6926" name="Line 14"/>
            <p:cNvSpPr>
              <a:spLocks noChangeShapeType="1"/>
            </p:cNvSpPr>
            <p:nvPr/>
          </p:nvSpPr>
          <p:spPr bwMode="auto">
            <a:xfrm>
              <a:off x="2995" y="1116"/>
              <a:ext cx="411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6927" name="Text Box 15"/>
            <p:cNvSpPr txBox="1">
              <a:spLocks noChangeArrowheads="1"/>
            </p:cNvSpPr>
            <p:nvPr/>
          </p:nvSpPr>
          <p:spPr bwMode="auto">
            <a:xfrm>
              <a:off x="1920" y="1008"/>
              <a:ext cx="778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宋体" panose="02010600030101010101" pitchFamily="2" charset="-122"/>
                </a:rPr>
                <a:t>第二级</a:t>
              </a:r>
              <a:endParaRPr lang="zh-CN" altLang="en-US" b="1">
                <a:effectLst>
                  <a:outerShdw blurRad="38100" dist="38100" dir="2700000" algn="tl">
                    <a:srgbClr val="DDDDDD"/>
                  </a:outerShdw>
                </a:effectLst>
                <a:ea typeface="楷体_GB2312" charset="0"/>
                <a:cs typeface="楷体_GB2312" charset="0"/>
              </a:endParaRPr>
            </a:p>
          </p:txBody>
        </p:sp>
        <p:sp>
          <p:nvSpPr>
            <p:cNvPr id="166928" name="Text Box 16"/>
            <p:cNvSpPr txBox="1">
              <a:spLocks noChangeArrowheads="1"/>
            </p:cNvSpPr>
            <p:nvPr/>
          </p:nvSpPr>
          <p:spPr bwMode="auto">
            <a:xfrm>
              <a:off x="3360" y="960"/>
              <a:ext cx="779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effectLst>
                    <a:outerShdw blurRad="38100" dist="38100" dir="2700000" algn="tl">
                      <a:srgbClr val="DDDDDD"/>
                    </a:outerShdw>
                  </a:effectLst>
                  <a:ea typeface="楷体_GB2312" charset="0"/>
                  <a:cs typeface="楷体_GB2312" charset="0"/>
                </a:rPr>
                <a:t> </a:t>
              </a:r>
              <a:r>
                <a:rPr lang="zh-CN" altLang="en-US" b="1">
                  <a:effectLst>
                    <a:outerShdw blurRad="38100" dist="38100" dir="2700000" algn="tl">
                      <a:srgbClr val="DDDDDD"/>
                    </a:outerShdw>
                  </a:effectLst>
                </a:rPr>
                <a:t>推动级</a:t>
              </a:r>
            </a:p>
          </p:txBody>
        </p:sp>
        <p:sp>
          <p:nvSpPr>
            <p:cNvPr id="166929" name="Rectangle 17"/>
            <p:cNvSpPr>
              <a:spLocks noChangeArrowheads="1"/>
            </p:cNvSpPr>
            <p:nvPr/>
          </p:nvSpPr>
          <p:spPr bwMode="auto">
            <a:xfrm>
              <a:off x="853" y="887"/>
              <a:ext cx="660" cy="517"/>
            </a:xfrm>
            <a:prstGeom prst="rect">
              <a:avLst/>
            </a:prstGeom>
            <a:noFill/>
            <a:ln w="38100">
              <a:solidFill>
                <a:srgbClr val="006600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6930" name="Line 18"/>
            <p:cNvSpPr>
              <a:spLocks noChangeShapeType="1"/>
            </p:cNvSpPr>
            <p:nvPr/>
          </p:nvSpPr>
          <p:spPr bwMode="auto">
            <a:xfrm>
              <a:off x="432" y="1140"/>
              <a:ext cx="411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6931" name="Rectangle 19"/>
            <p:cNvSpPr>
              <a:spLocks noChangeArrowheads="1"/>
            </p:cNvSpPr>
            <p:nvPr/>
          </p:nvSpPr>
          <p:spPr bwMode="auto">
            <a:xfrm>
              <a:off x="1935" y="887"/>
              <a:ext cx="660" cy="517"/>
            </a:xfrm>
            <a:prstGeom prst="rect">
              <a:avLst/>
            </a:prstGeom>
            <a:noFill/>
            <a:ln w="38100">
              <a:solidFill>
                <a:srgbClr val="006600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6932" name="Line 20"/>
            <p:cNvSpPr>
              <a:spLocks noChangeShapeType="1"/>
            </p:cNvSpPr>
            <p:nvPr/>
          </p:nvSpPr>
          <p:spPr bwMode="auto">
            <a:xfrm>
              <a:off x="1513" y="1140"/>
              <a:ext cx="411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6933" name="Rectangle 21"/>
            <p:cNvSpPr>
              <a:spLocks noChangeArrowheads="1"/>
            </p:cNvSpPr>
            <p:nvPr/>
          </p:nvSpPr>
          <p:spPr bwMode="auto">
            <a:xfrm>
              <a:off x="4498" y="875"/>
              <a:ext cx="660" cy="517"/>
            </a:xfrm>
            <a:prstGeom prst="rect">
              <a:avLst/>
            </a:prstGeom>
            <a:noFill/>
            <a:ln w="38100">
              <a:solidFill>
                <a:srgbClr val="006600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6934" name="Line 22"/>
            <p:cNvSpPr>
              <a:spLocks noChangeShapeType="1"/>
            </p:cNvSpPr>
            <p:nvPr/>
          </p:nvSpPr>
          <p:spPr bwMode="auto">
            <a:xfrm>
              <a:off x="4076" y="1128"/>
              <a:ext cx="411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6935" name="Line 23"/>
            <p:cNvSpPr>
              <a:spLocks noChangeShapeType="1"/>
            </p:cNvSpPr>
            <p:nvPr/>
          </p:nvSpPr>
          <p:spPr bwMode="auto">
            <a:xfrm>
              <a:off x="5147" y="1128"/>
              <a:ext cx="335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6936" name="Text Box 24"/>
            <p:cNvSpPr txBox="1">
              <a:spLocks noChangeArrowheads="1"/>
            </p:cNvSpPr>
            <p:nvPr/>
          </p:nvSpPr>
          <p:spPr bwMode="auto">
            <a:xfrm>
              <a:off x="806" y="996"/>
              <a:ext cx="778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effectLst>
                    <a:outerShdw blurRad="38100" dist="38100" dir="2700000" algn="tl">
                      <a:srgbClr val="DDDDDD"/>
                    </a:outerShdw>
                  </a:effectLst>
                  <a:ea typeface="楷体_GB2312" charset="0"/>
                  <a:cs typeface="楷体_GB2312" charset="0"/>
                </a:rPr>
                <a:t> </a:t>
              </a:r>
              <a:r>
                <a:rPr lang="zh-CN" altLang="en-US" b="1">
                  <a:effectLst>
                    <a:outerShdw blurRad="38100" dist="38100" dir="2700000" algn="tl">
                      <a:srgbClr val="DDDDDD"/>
                    </a:outerShdw>
                  </a:effectLst>
                </a:rPr>
                <a:t>输入级</a:t>
              </a:r>
            </a:p>
          </p:txBody>
        </p:sp>
        <p:sp>
          <p:nvSpPr>
            <p:cNvPr id="166937" name="Text Box 25"/>
            <p:cNvSpPr txBox="1">
              <a:spLocks noChangeArrowheads="1"/>
            </p:cNvSpPr>
            <p:nvPr/>
          </p:nvSpPr>
          <p:spPr bwMode="auto">
            <a:xfrm>
              <a:off x="4272" y="984"/>
              <a:ext cx="974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宋体" panose="02010600030101010101" pitchFamily="2" charset="-122"/>
                </a:rPr>
                <a:t>  </a:t>
              </a:r>
              <a:r>
                <a:rPr lang="zh-CN" altLang="en-US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宋体" panose="02010600030101010101" pitchFamily="2" charset="-122"/>
                </a:rPr>
                <a:t>输出级</a:t>
              </a:r>
            </a:p>
          </p:txBody>
        </p:sp>
        <p:sp>
          <p:nvSpPr>
            <p:cNvPr id="166938" name="Text Box 26"/>
            <p:cNvSpPr txBox="1">
              <a:spLocks noChangeArrowheads="1"/>
            </p:cNvSpPr>
            <p:nvPr/>
          </p:nvSpPr>
          <p:spPr bwMode="auto">
            <a:xfrm>
              <a:off x="428" y="600"/>
              <a:ext cx="385" cy="696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vert="eaVert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ea typeface="楷体_GB2312" charset="0"/>
                  <a:cs typeface="楷体_GB2312" charset="0"/>
                </a:rPr>
                <a:t>输入</a:t>
              </a:r>
              <a:endParaRPr lang="zh-CN" altLang="en-US" sz="32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楷体_GB2312" charset="0"/>
                <a:cs typeface="楷体_GB2312" charset="0"/>
              </a:endParaRPr>
            </a:p>
          </p:txBody>
        </p:sp>
      </p:grpSp>
      <p:sp>
        <p:nvSpPr>
          <p:cNvPr id="166939" name="Text Box 27"/>
          <p:cNvSpPr txBox="1">
            <a:spLocks noChangeArrowheads="1"/>
          </p:cNvSpPr>
          <p:nvPr/>
        </p:nvSpPr>
        <p:spPr bwMode="auto">
          <a:xfrm>
            <a:off x="8151813" y="838200"/>
            <a:ext cx="611187" cy="1104900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vert="eaVert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33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楷体_GB2312" charset="0"/>
                <a:cs typeface="楷体_GB2312" charset="0"/>
              </a:rPr>
              <a:t>输出</a:t>
            </a:r>
            <a:endParaRPr lang="zh-CN" altLang="en-US" sz="3200" b="1">
              <a:solidFill>
                <a:schemeClr val="accent2"/>
              </a:solidFill>
              <a:effectLst>
                <a:outerShdw blurRad="38100" dist="38100" dir="2700000" algn="tl">
                  <a:srgbClr val="DDDDDD"/>
                </a:outerShdw>
              </a:effectLst>
              <a:ea typeface="楷体_GB2312" charset="0"/>
              <a:cs typeface="楷体_GB2312" charset="0"/>
            </a:endParaRPr>
          </a:p>
        </p:txBody>
      </p:sp>
      <p:sp>
        <p:nvSpPr>
          <p:cNvPr id="166944" name="Text Box 32"/>
          <p:cNvSpPr txBox="1">
            <a:spLocks noChangeArrowheads="1"/>
          </p:cNvSpPr>
          <p:nvPr/>
        </p:nvSpPr>
        <p:spPr bwMode="auto">
          <a:xfrm>
            <a:off x="2922588" y="2286000"/>
            <a:ext cx="2949575" cy="457200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b="1">
                <a:effectLst>
                  <a:outerShdw blurRad="38100" dist="38100" dir="2700000" algn="tl">
                    <a:srgbClr val="DDDDDD"/>
                  </a:outerShdw>
                </a:effectLst>
              </a:rPr>
              <a:t>多级放大电路的框图</a:t>
            </a:r>
          </a:p>
        </p:txBody>
      </p:sp>
      <p:sp>
        <p:nvSpPr>
          <p:cNvPr id="166945" name="Text Box 33"/>
          <p:cNvSpPr txBox="1">
            <a:spLocks noChangeArrowheads="1"/>
          </p:cNvSpPr>
          <p:nvPr/>
        </p:nvSpPr>
        <p:spPr bwMode="auto">
          <a:xfrm>
            <a:off x="533400" y="4818063"/>
            <a:ext cx="1676400" cy="946150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对耦合电路的要求</a:t>
            </a:r>
          </a:p>
        </p:txBody>
      </p:sp>
    </p:spTree>
    <p:extLst>
      <p:ext uri="{BB962C8B-B14F-4D97-AF65-F5344CB8AC3E}">
        <p14:creationId xmlns:p14="http://schemas.microsoft.com/office/powerpoint/2010/main" val="55151510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" dur="500"/>
                                        <p:tgtEl>
                                          <p:spTgt spid="166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66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66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66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66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66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66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6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66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66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15" grpId="0" bldLvl="0" animBg="1" autoUpdateAnimBg="0"/>
      <p:bldP spid="166916" grpId="0" autoUpdateAnimBg="0"/>
      <p:bldP spid="166917" grpId="0" autoUpdateAnimBg="0"/>
      <p:bldP spid="166918" grpId="0" autoUpdateAnimBg="0"/>
      <p:bldP spid="166919" grpId="0" bldLvl="0" animBg="1" autoUpdateAnimBg="0"/>
      <p:bldP spid="166920" grpId="0" autoUpdateAnimBg="0"/>
      <p:bldP spid="166921" grpId="0" bldLvl="0" animBg="1" autoUpdateAnimBg="0"/>
      <p:bldP spid="166922" grpId="0" autoUpdateAnimBg="0"/>
      <p:bldP spid="166939" grpId="0" autoUpdateAnimBg="0"/>
      <p:bldP spid="166944" grpId="0" autoUpdateAnimBg="0"/>
      <p:bldP spid="166945" grpId="0" bldLvl="0" animBg="1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457200"/>
            <a:ext cx="3276600" cy="457200"/>
          </a:xfrm>
          <a:ln>
            <a:miter lim="800000"/>
          </a:ln>
        </p:spPr>
        <p:txBody>
          <a:bodyPr vert="horz" wrap="square" lIns="91440" tIns="45720" rIns="91440" bIns="45720" numCol="1" anchor="t" anchorCtr="0" compatLnSpc="1">
            <a:normAutofit fontScale="90000"/>
          </a:bodyPr>
          <a:lstStyle/>
          <a:p>
            <a:pPr algn="l" eaLnBrk="1" hangingPunct="1"/>
            <a:r>
              <a:rPr lang="en-US" altLang="zh-CN" sz="3200" b="1" dirty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宋体" panose="02010600030101010101" pitchFamily="2" charset="-122"/>
              </a:rPr>
              <a:t>3</a:t>
            </a:r>
            <a:r>
              <a:rPr lang="en-US" altLang="zh-CN" sz="3200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.6.1</a:t>
            </a:r>
            <a:r>
              <a:rPr lang="en-US" altLang="zh-CN" sz="3200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sz="3200" b="1" dirty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阻容耦合</a:t>
            </a:r>
          </a:p>
        </p:txBody>
      </p:sp>
      <p:sp>
        <p:nvSpPr>
          <p:cNvPr id="167939" name="Line 3"/>
          <p:cNvSpPr>
            <a:spLocks noChangeShapeType="1"/>
          </p:cNvSpPr>
          <p:nvPr/>
        </p:nvSpPr>
        <p:spPr bwMode="auto">
          <a:xfrm flipH="1">
            <a:off x="4114800" y="1447800"/>
            <a:ext cx="0" cy="4419600"/>
          </a:xfrm>
          <a:prstGeom prst="line">
            <a:avLst/>
          </a:prstGeom>
          <a:noFill/>
          <a:ln w="38100">
            <a:solidFill>
              <a:srgbClr val="003399"/>
            </a:solidFill>
            <a:prstDash val="dash"/>
            <a:round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zh-CN" altLang="en-US"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7940" name="Text Box 4"/>
          <p:cNvSpPr txBox="1">
            <a:spLocks noChangeArrowheads="1"/>
          </p:cNvSpPr>
          <p:nvPr/>
        </p:nvSpPr>
        <p:spPr bwMode="auto">
          <a:xfrm>
            <a:off x="2209800" y="5211763"/>
            <a:ext cx="1447800" cy="519112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lIns="90000" tIns="46800" rIns="90000" bIns="46800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52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第一级</a:t>
            </a:r>
          </a:p>
        </p:txBody>
      </p:sp>
      <p:sp>
        <p:nvSpPr>
          <p:cNvPr id="167941" name="Text Box 5"/>
          <p:cNvSpPr txBox="1">
            <a:spLocks noChangeArrowheads="1"/>
          </p:cNvSpPr>
          <p:nvPr/>
        </p:nvSpPr>
        <p:spPr bwMode="auto">
          <a:xfrm>
            <a:off x="4953000" y="5227638"/>
            <a:ext cx="1447800" cy="519112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lIns="90000" tIns="46800" rIns="90000" bIns="46800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52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第二级</a:t>
            </a:r>
          </a:p>
        </p:txBody>
      </p:sp>
      <p:sp>
        <p:nvSpPr>
          <p:cNvPr id="167942" name="Line 6"/>
          <p:cNvSpPr>
            <a:spLocks noChangeShapeType="1"/>
          </p:cNvSpPr>
          <p:nvPr/>
        </p:nvSpPr>
        <p:spPr bwMode="auto">
          <a:xfrm flipH="1">
            <a:off x="7086600" y="1295400"/>
            <a:ext cx="0" cy="4572000"/>
          </a:xfrm>
          <a:prstGeom prst="line">
            <a:avLst/>
          </a:prstGeom>
          <a:noFill/>
          <a:ln w="38100">
            <a:solidFill>
              <a:srgbClr val="003399"/>
            </a:solidFill>
            <a:prstDash val="dash"/>
            <a:round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zh-CN" altLang="en-US"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7943" name="Text Box 7"/>
          <p:cNvSpPr txBox="1">
            <a:spLocks noChangeArrowheads="1"/>
          </p:cNvSpPr>
          <p:nvPr/>
        </p:nvSpPr>
        <p:spPr bwMode="auto">
          <a:xfrm>
            <a:off x="7086600" y="5227638"/>
            <a:ext cx="1295400" cy="519112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2800" b="1">
                <a:solidFill>
                  <a:srgbClr val="0052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负载</a:t>
            </a:r>
          </a:p>
        </p:txBody>
      </p:sp>
      <p:sp>
        <p:nvSpPr>
          <p:cNvPr id="167944" name="Line 8"/>
          <p:cNvSpPr>
            <a:spLocks noChangeShapeType="1"/>
          </p:cNvSpPr>
          <p:nvPr/>
        </p:nvSpPr>
        <p:spPr bwMode="auto">
          <a:xfrm flipH="1">
            <a:off x="1600200" y="2438400"/>
            <a:ext cx="0" cy="3352800"/>
          </a:xfrm>
          <a:prstGeom prst="line">
            <a:avLst/>
          </a:prstGeom>
          <a:noFill/>
          <a:ln w="38100">
            <a:solidFill>
              <a:srgbClr val="003399"/>
            </a:solidFill>
            <a:prstDash val="dash"/>
            <a:round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zh-CN" altLang="en-US"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7945" name="Text Box 9"/>
          <p:cNvSpPr txBox="1">
            <a:spLocks noChangeArrowheads="1"/>
          </p:cNvSpPr>
          <p:nvPr/>
        </p:nvSpPr>
        <p:spPr bwMode="auto">
          <a:xfrm>
            <a:off x="152400" y="5211763"/>
            <a:ext cx="1600200" cy="519112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2800" b="1">
                <a:solidFill>
                  <a:srgbClr val="003E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信号源</a:t>
            </a:r>
          </a:p>
        </p:txBody>
      </p:sp>
      <p:sp>
        <p:nvSpPr>
          <p:cNvPr id="167946" name="Rectangle 10"/>
          <p:cNvSpPr>
            <a:spLocks noChangeArrowheads="1"/>
          </p:cNvSpPr>
          <p:nvPr/>
        </p:nvSpPr>
        <p:spPr bwMode="auto">
          <a:xfrm>
            <a:off x="533400" y="1004888"/>
            <a:ext cx="7924800" cy="519112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tx1"/>
                </a:solidFill>
                <a:effectLst/>
                <a:latin typeface="宋体" panose="02010600030101010101" pitchFamily="2" charset="-122"/>
              </a:rPr>
              <a:t>两级之间通过耦合电容</a:t>
            </a:r>
            <a:r>
              <a:rPr lang="zh-CN" altLang="en-US" sz="2800" b="1">
                <a:solidFill>
                  <a:schemeClr val="tx1"/>
                </a:solidFill>
                <a:effectLst/>
                <a:latin typeface="Times New Roman" panose="02020603050405020304" charset="0"/>
              </a:rPr>
              <a:t> </a:t>
            </a:r>
            <a:r>
              <a:rPr lang="en-US" altLang="zh-CN" b="1" i="1">
                <a:solidFill>
                  <a:schemeClr val="tx1"/>
                </a:solidFill>
                <a:effectLst/>
                <a:latin typeface="Times New Roman" panose="02020603050405020304" charset="0"/>
                <a:ea typeface="楷体_GB2312" charset="0"/>
                <a:cs typeface="楷体_GB2312" charset="0"/>
              </a:rPr>
              <a:t>C</a:t>
            </a:r>
            <a:r>
              <a:rPr lang="en-US" altLang="zh-CN" sz="2800" b="1" baseline="-25000">
                <a:solidFill>
                  <a:schemeClr val="tx1"/>
                </a:solidFill>
                <a:effectLst/>
                <a:latin typeface="Times New Roman" panose="02020603050405020304" charset="0"/>
                <a:ea typeface="楷体_GB2312" charset="0"/>
                <a:cs typeface="楷体_GB2312" charset="0"/>
              </a:rPr>
              <a:t>2 </a:t>
            </a:r>
            <a:r>
              <a:rPr lang="zh-CN" altLang="en-US" sz="2800" b="1">
                <a:solidFill>
                  <a:schemeClr val="tx1"/>
                </a:solidFill>
                <a:effectLst/>
                <a:latin typeface="宋体" panose="02010600030101010101" pitchFamily="2" charset="-122"/>
              </a:rPr>
              <a:t>与下级输入电阻连接</a:t>
            </a:r>
          </a:p>
        </p:txBody>
      </p:sp>
      <p:grpSp>
        <p:nvGrpSpPr>
          <p:cNvPr id="2" name="Group 127"/>
          <p:cNvGrpSpPr/>
          <p:nvPr/>
        </p:nvGrpSpPr>
        <p:grpSpPr bwMode="auto">
          <a:xfrm>
            <a:off x="596900" y="1812925"/>
            <a:ext cx="7812088" cy="3505200"/>
            <a:chOff x="384" y="1152"/>
            <a:chExt cx="4921" cy="2208"/>
          </a:xfrm>
        </p:grpSpPr>
        <p:sp>
          <p:nvSpPr>
            <p:cNvPr id="167952" name="Line 16"/>
            <p:cNvSpPr>
              <a:spLocks noChangeShapeType="1"/>
            </p:cNvSpPr>
            <p:nvPr/>
          </p:nvSpPr>
          <p:spPr bwMode="auto">
            <a:xfrm flipH="1">
              <a:off x="1476" y="2122"/>
              <a:ext cx="0" cy="38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8621" name="Text Box 17"/>
            <p:cNvSpPr txBox="1">
              <a:spLocks noChangeArrowheads="1"/>
            </p:cNvSpPr>
            <p:nvPr/>
          </p:nvSpPr>
          <p:spPr bwMode="auto">
            <a:xfrm>
              <a:off x="1014" y="1344"/>
              <a:ext cx="440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>
                  <a:effectLst/>
                  <a:ea typeface="长城楷体" charset="0"/>
                  <a:cs typeface="长城楷体" charset="0"/>
                </a:rPr>
                <a:t>R</a:t>
              </a:r>
              <a:r>
                <a:rPr lang="en-US" altLang="zh-CN" sz="2800" b="1" baseline="-25000">
                  <a:effectLst/>
                  <a:ea typeface="长城楷体" charset="0"/>
                  <a:cs typeface="长城楷体" charset="0"/>
                </a:rPr>
                <a:t>B1</a:t>
              </a:r>
              <a:endParaRPr lang="en-US" altLang="zh-CN" sz="2800">
                <a:effectLst/>
                <a:ea typeface="长城楷体" charset="0"/>
                <a:cs typeface="长城楷体" charset="0"/>
              </a:endParaRPr>
            </a:p>
          </p:txBody>
        </p:sp>
        <p:sp>
          <p:nvSpPr>
            <p:cNvPr id="167954" name="Line 18"/>
            <p:cNvSpPr>
              <a:spLocks noChangeShapeType="1"/>
            </p:cNvSpPr>
            <p:nvPr/>
          </p:nvSpPr>
          <p:spPr bwMode="auto">
            <a:xfrm>
              <a:off x="1478" y="1752"/>
              <a:ext cx="0" cy="41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7955" name="Line 19"/>
            <p:cNvSpPr>
              <a:spLocks noChangeShapeType="1"/>
            </p:cNvSpPr>
            <p:nvPr/>
          </p:nvSpPr>
          <p:spPr bwMode="auto">
            <a:xfrm flipH="1" flipV="1">
              <a:off x="1482" y="1184"/>
              <a:ext cx="0" cy="2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7956" name="Rectangle 20"/>
            <p:cNvSpPr>
              <a:spLocks noChangeArrowheads="1"/>
            </p:cNvSpPr>
            <p:nvPr/>
          </p:nvSpPr>
          <p:spPr bwMode="auto">
            <a:xfrm>
              <a:off x="1434" y="1429"/>
              <a:ext cx="95" cy="32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7957" name="Line 21"/>
            <p:cNvSpPr>
              <a:spLocks noChangeShapeType="1"/>
            </p:cNvSpPr>
            <p:nvPr/>
          </p:nvSpPr>
          <p:spPr bwMode="auto">
            <a:xfrm>
              <a:off x="1482" y="1194"/>
              <a:ext cx="22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7958" name="Line 22"/>
            <p:cNvSpPr>
              <a:spLocks noChangeShapeType="1"/>
            </p:cNvSpPr>
            <p:nvPr/>
          </p:nvSpPr>
          <p:spPr bwMode="auto">
            <a:xfrm flipV="1">
              <a:off x="2103" y="1188"/>
              <a:ext cx="0" cy="2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7959" name="Line 23"/>
            <p:cNvSpPr>
              <a:spLocks noChangeShapeType="1"/>
            </p:cNvSpPr>
            <p:nvPr/>
          </p:nvSpPr>
          <p:spPr bwMode="auto">
            <a:xfrm>
              <a:off x="1974" y="2028"/>
              <a:ext cx="0" cy="2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7960" name="Line 24"/>
            <p:cNvSpPr>
              <a:spLocks noChangeShapeType="1"/>
            </p:cNvSpPr>
            <p:nvPr/>
          </p:nvSpPr>
          <p:spPr bwMode="auto">
            <a:xfrm>
              <a:off x="1974" y="2172"/>
              <a:ext cx="141" cy="1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sm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7961" name="Line 25"/>
            <p:cNvSpPr>
              <a:spLocks noChangeShapeType="1"/>
            </p:cNvSpPr>
            <p:nvPr/>
          </p:nvSpPr>
          <p:spPr bwMode="auto">
            <a:xfrm flipV="1">
              <a:off x="1974" y="2033"/>
              <a:ext cx="141" cy="12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7962" name="Line 26"/>
            <p:cNvSpPr>
              <a:spLocks noChangeShapeType="1"/>
            </p:cNvSpPr>
            <p:nvPr/>
          </p:nvSpPr>
          <p:spPr bwMode="auto">
            <a:xfrm>
              <a:off x="2106" y="1756"/>
              <a:ext cx="0" cy="28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7963" name="Line 27"/>
            <p:cNvSpPr>
              <a:spLocks noChangeShapeType="1"/>
            </p:cNvSpPr>
            <p:nvPr/>
          </p:nvSpPr>
          <p:spPr bwMode="auto">
            <a:xfrm flipH="1">
              <a:off x="2107" y="2308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7964" name="Line 28"/>
            <p:cNvSpPr>
              <a:spLocks noChangeShapeType="1"/>
            </p:cNvSpPr>
            <p:nvPr/>
          </p:nvSpPr>
          <p:spPr bwMode="auto">
            <a:xfrm>
              <a:off x="1205" y="2161"/>
              <a:ext cx="77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7965" name="Line 29"/>
            <p:cNvSpPr>
              <a:spLocks noChangeShapeType="1"/>
            </p:cNvSpPr>
            <p:nvPr/>
          </p:nvSpPr>
          <p:spPr bwMode="auto">
            <a:xfrm>
              <a:off x="774" y="3229"/>
              <a:ext cx="214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7966" name="Line 30"/>
            <p:cNvSpPr>
              <a:spLocks noChangeShapeType="1"/>
            </p:cNvSpPr>
            <p:nvPr/>
          </p:nvSpPr>
          <p:spPr bwMode="auto">
            <a:xfrm flipH="1">
              <a:off x="2108" y="2892"/>
              <a:ext cx="0" cy="3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7967" name="Rectangle 31"/>
            <p:cNvSpPr>
              <a:spLocks noChangeArrowheads="1"/>
            </p:cNvSpPr>
            <p:nvPr/>
          </p:nvSpPr>
          <p:spPr bwMode="auto">
            <a:xfrm>
              <a:off x="2060" y="1434"/>
              <a:ext cx="94" cy="32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68636" name="Group 32"/>
            <p:cNvGrpSpPr/>
            <p:nvPr/>
          </p:nvGrpSpPr>
          <p:grpSpPr bwMode="auto">
            <a:xfrm>
              <a:off x="1142" y="2038"/>
              <a:ext cx="68" cy="262"/>
              <a:chOff x="3454" y="2018"/>
              <a:chExt cx="96" cy="328"/>
            </a:xfrm>
          </p:grpSpPr>
          <p:sp>
            <p:nvSpPr>
              <p:cNvPr id="167969" name="Line 33"/>
              <p:cNvSpPr>
                <a:spLocks noChangeShapeType="1"/>
              </p:cNvSpPr>
              <p:nvPr/>
            </p:nvSpPr>
            <p:spPr bwMode="auto">
              <a:xfrm>
                <a:off x="3454" y="2018"/>
                <a:ext cx="0" cy="32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7970" name="Line 34"/>
              <p:cNvSpPr>
                <a:spLocks noChangeShapeType="1"/>
              </p:cNvSpPr>
              <p:nvPr/>
            </p:nvSpPr>
            <p:spPr bwMode="auto">
              <a:xfrm>
                <a:off x="3550" y="2018"/>
                <a:ext cx="0" cy="32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67971" name="Line 35"/>
            <p:cNvSpPr>
              <a:spLocks noChangeShapeType="1"/>
            </p:cNvSpPr>
            <p:nvPr/>
          </p:nvSpPr>
          <p:spPr bwMode="auto">
            <a:xfrm>
              <a:off x="774" y="2161"/>
              <a:ext cx="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68638" name="Group 36"/>
            <p:cNvGrpSpPr/>
            <p:nvPr/>
          </p:nvGrpSpPr>
          <p:grpSpPr bwMode="auto">
            <a:xfrm flipH="1">
              <a:off x="2670" y="1799"/>
              <a:ext cx="69" cy="261"/>
              <a:chOff x="3454" y="2018"/>
              <a:chExt cx="96" cy="328"/>
            </a:xfrm>
          </p:grpSpPr>
          <p:sp>
            <p:nvSpPr>
              <p:cNvPr id="167973" name="Line 37"/>
              <p:cNvSpPr>
                <a:spLocks noChangeShapeType="1"/>
              </p:cNvSpPr>
              <p:nvPr/>
            </p:nvSpPr>
            <p:spPr bwMode="auto">
              <a:xfrm>
                <a:off x="3454" y="2018"/>
                <a:ext cx="0" cy="32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7974" name="Line 38"/>
              <p:cNvSpPr>
                <a:spLocks noChangeShapeType="1"/>
              </p:cNvSpPr>
              <p:nvPr/>
            </p:nvSpPr>
            <p:spPr bwMode="auto">
              <a:xfrm>
                <a:off x="3550" y="2018"/>
                <a:ext cx="0" cy="32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67975" name="Line 39"/>
            <p:cNvSpPr>
              <a:spLocks noChangeShapeType="1"/>
            </p:cNvSpPr>
            <p:nvPr/>
          </p:nvSpPr>
          <p:spPr bwMode="auto">
            <a:xfrm>
              <a:off x="2120" y="1922"/>
              <a:ext cx="56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8640" name="Text Box 40"/>
            <p:cNvSpPr txBox="1">
              <a:spLocks noChangeArrowheads="1"/>
            </p:cNvSpPr>
            <p:nvPr/>
          </p:nvSpPr>
          <p:spPr bwMode="auto">
            <a:xfrm>
              <a:off x="1638" y="1353"/>
              <a:ext cx="449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>
                  <a:effectLst/>
                  <a:ea typeface="长城楷体" charset="0"/>
                  <a:cs typeface="长城楷体" charset="0"/>
                </a:rPr>
                <a:t>R</a:t>
              </a:r>
              <a:r>
                <a:rPr lang="en-US" altLang="zh-CN" sz="2800" b="1" baseline="-25000">
                  <a:effectLst/>
                  <a:ea typeface="长城楷体" charset="0"/>
                  <a:cs typeface="长城楷体" charset="0"/>
                </a:rPr>
                <a:t>C1</a:t>
              </a:r>
              <a:endParaRPr lang="en-US" altLang="zh-CN" sz="2800">
                <a:effectLst/>
                <a:ea typeface="长城楷体" charset="0"/>
                <a:cs typeface="长城楷体" charset="0"/>
              </a:endParaRPr>
            </a:p>
          </p:txBody>
        </p:sp>
        <p:sp>
          <p:nvSpPr>
            <p:cNvPr id="68641" name="Text Box 41"/>
            <p:cNvSpPr txBox="1">
              <a:spLocks noChangeArrowheads="1"/>
            </p:cNvSpPr>
            <p:nvPr/>
          </p:nvSpPr>
          <p:spPr bwMode="auto">
            <a:xfrm>
              <a:off x="1032" y="1737"/>
              <a:ext cx="318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>
                  <a:effectLst/>
                  <a:ea typeface="长城楷体" charset="0"/>
                  <a:cs typeface="长城楷体" charset="0"/>
                </a:rPr>
                <a:t>C</a:t>
              </a:r>
              <a:r>
                <a:rPr lang="en-US" altLang="zh-CN" sz="2800" b="1" baseline="-25000">
                  <a:effectLst/>
                  <a:ea typeface="长城楷体" charset="0"/>
                  <a:cs typeface="长城楷体" charset="0"/>
                </a:rPr>
                <a:t>1</a:t>
              </a:r>
              <a:endParaRPr lang="en-US" altLang="zh-CN" sz="2800">
                <a:effectLst/>
                <a:ea typeface="长城楷体" charset="0"/>
                <a:cs typeface="长城楷体" charset="0"/>
              </a:endParaRPr>
            </a:p>
          </p:txBody>
        </p:sp>
        <p:sp>
          <p:nvSpPr>
            <p:cNvPr id="68642" name="Text Box 42"/>
            <p:cNvSpPr txBox="1">
              <a:spLocks noChangeArrowheads="1"/>
            </p:cNvSpPr>
            <p:nvPr/>
          </p:nvSpPr>
          <p:spPr bwMode="auto">
            <a:xfrm>
              <a:off x="2557" y="1469"/>
              <a:ext cx="318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>
                  <a:effectLst/>
                  <a:ea typeface="长城楷体" charset="0"/>
                  <a:cs typeface="长城楷体" charset="0"/>
                </a:rPr>
                <a:t>C</a:t>
              </a:r>
              <a:r>
                <a:rPr lang="en-US" altLang="zh-CN" sz="2800" b="1" baseline="-25000">
                  <a:effectLst/>
                  <a:ea typeface="长城楷体" charset="0"/>
                  <a:cs typeface="长城楷体" charset="0"/>
                </a:rPr>
                <a:t>2</a:t>
              </a:r>
              <a:endParaRPr lang="en-US" altLang="zh-CN" sz="2800">
                <a:effectLst/>
                <a:ea typeface="长城楷体" charset="0"/>
                <a:cs typeface="长城楷体" charset="0"/>
              </a:endParaRPr>
            </a:p>
          </p:txBody>
        </p:sp>
        <p:sp>
          <p:nvSpPr>
            <p:cNvPr id="167979" name="Rectangle 43"/>
            <p:cNvSpPr>
              <a:spLocks noChangeArrowheads="1"/>
            </p:cNvSpPr>
            <p:nvPr/>
          </p:nvSpPr>
          <p:spPr bwMode="auto">
            <a:xfrm>
              <a:off x="1434" y="2510"/>
              <a:ext cx="95" cy="325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8644" name="Text Box 44"/>
            <p:cNvSpPr txBox="1">
              <a:spLocks noChangeArrowheads="1"/>
            </p:cNvSpPr>
            <p:nvPr/>
          </p:nvSpPr>
          <p:spPr bwMode="auto">
            <a:xfrm>
              <a:off x="1014" y="2469"/>
              <a:ext cx="440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>
                  <a:effectLst/>
                  <a:ea typeface="长城楷体" charset="0"/>
                  <a:cs typeface="长城楷体" charset="0"/>
                </a:rPr>
                <a:t>R</a:t>
              </a:r>
              <a:r>
                <a:rPr lang="en-US" altLang="zh-CN" sz="2800" b="1" baseline="-25000">
                  <a:effectLst/>
                  <a:ea typeface="长城楷体" charset="0"/>
                  <a:cs typeface="长城楷体" charset="0"/>
                </a:rPr>
                <a:t>B2</a:t>
              </a:r>
              <a:endParaRPr lang="en-US" altLang="zh-CN" sz="2800">
                <a:effectLst/>
                <a:ea typeface="长城楷体" charset="0"/>
                <a:cs typeface="长城楷体" charset="0"/>
              </a:endParaRPr>
            </a:p>
          </p:txBody>
        </p:sp>
        <p:sp>
          <p:nvSpPr>
            <p:cNvPr id="167981" name="Rectangle 45"/>
            <p:cNvSpPr>
              <a:spLocks noChangeArrowheads="1"/>
            </p:cNvSpPr>
            <p:nvPr/>
          </p:nvSpPr>
          <p:spPr bwMode="auto">
            <a:xfrm>
              <a:off x="2060" y="2577"/>
              <a:ext cx="94" cy="325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7982" name="Line 46"/>
            <p:cNvSpPr>
              <a:spLocks noChangeShapeType="1"/>
            </p:cNvSpPr>
            <p:nvPr/>
          </p:nvSpPr>
          <p:spPr bwMode="auto">
            <a:xfrm>
              <a:off x="2107" y="2428"/>
              <a:ext cx="26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68647" name="Group 47"/>
            <p:cNvGrpSpPr/>
            <p:nvPr/>
          </p:nvGrpSpPr>
          <p:grpSpPr bwMode="auto">
            <a:xfrm>
              <a:off x="2279" y="2667"/>
              <a:ext cx="196" cy="76"/>
              <a:chOff x="2460" y="2076"/>
              <a:chExt cx="276" cy="96"/>
            </a:xfrm>
          </p:grpSpPr>
          <p:sp>
            <p:nvSpPr>
              <p:cNvPr id="167984" name="Line 48"/>
              <p:cNvSpPr>
                <a:spLocks noChangeShapeType="1"/>
              </p:cNvSpPr>
              <p:nvPr/>
            </p:nvSpPr>
            <p:spPr bwMode="auto">
              <a:xfrm>
                <a:off x="2460" y="2076"/>
                <a:ext cx="276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7985" name="Line 49"/>
              <p:cNvSpPr>
                <a:spLocks noChangeShapeType="1"/>
              </p:cNvSpPr>
              <p:nvPr/>
            </p:nvSpPr>
            <p:spPr bwMode="auto">
              <a:xfrm>
                <a:off x="2460" y="2172"/>
                <a:ext cx="276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67986" name="Line 50"/>
            <p:cNvSpPr>
              <a:spLocks noChangeShapeType="1"/>
            </p:cNvSpPr>
            <p:nvPr/>
          </p:nvSpPr>
          <p:spPr bwMode="auto">
            <a:xfrm>
              <a:off x="2373" y="2418"/>
              <a:ext cx="0" cy="2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7987" name="Line 51"/>
            <p:cNvSpPr>
              <a:spLocks noChangeShapeType="1"/>
            </p:cNvSpPr>
            <p:nvPr/>
          </p:nvSpPr>
          <p:spPr bwMode="auto">
            <a:xfrm>
              <a:off x="2373" y="2743"/>
              <a:ext cx="0" cy="50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8650" name="Text Box 52"/>
            <p:cNvSpPr txBox="1">
              <a:spLocks noChangeArrowheads="1"/>
            </p:cNvSpPr>
            <p:nvPr/>
          </p:nvSpPr>
          <p:spPr bwMode="auto">
            <a:xfrm>
              <a:off x="2424" y="2557"/>
              <a:ext cx="462" cy="327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>
                  <a:effectLst/>
                  <a:ea typeface="长城楷体" charset="0"/>
                  <a:cs typeface="长城楷体" charset="0"/>
                </a:rPr>
                <a:t>C</a:t>
              </a:r>
              <a:r>
                <a:rPr lang="en-US" altLang="zh-CN" sz="2800" b="1" baseline="-25000">
                  <a:effectLst/>
                  <a:ea typeface="长城楷体" charset="0"/>
                  <a:cs typeface="长城楷体" charset="0"/>
                </a:rPr>
                <a:t>E1</a:t>
              </a:r>
              <a:endParaRPr lang="en-US" altLang="zh-CN" sz="2800" b="1">
                <a:effectLst/>
                <a:ea typeface="长城楷体" charset="0"/>
                <a:cs typeface="长城楷体" charset="0"/>
              </a:endParaRPr>
            </a:p>
          </p:txBody>
        </p:sp>
        <p:sp>
          <p:nvSpPr>
            <p:cNvPr id="68651" name="Text Box 53"/>
            <p:cNvSpPr txBox="1">
              <a:spLocks noChangeArrowheads="1"/>
            </p:cNvSpPr>
            <p:nvPr/>
          </p:nvSpPr>
          <p:spPr bwMode="auto">
            <a:xfrm>
              <a:off x="1678" y="2505"/>
              <a:ext cx="440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>
                  <a:effectLst/>
                  <a:ea typeface="长城楷体" charset="0"/>
                  <a:cs typeface="长城楷体" charset="0"/>
                </a:rPr>
                <a:t>R</a:t>
              </a:r>
              <a:r>
                <a:rPr lang="en-US" altLang="zh-CN" sz="2800" b="1" baseline="-25000">
                  <a:effectLst/>
                  <a:ea typeface="长城楷体" charset="0"/>
                  <a:cs typeface="长城楷体" charset="0"/>
                </a:rPr>
                <a:t>E1</a:t>
              </a:r>
              <a:endParaRPr lang="en-US" altLang="zh-CN" sz="2800" b="1">
                <a:effectLst/>
                <a:ea typeface="长城楷体" charset="0"/>
                <a:cs typeface="长城楷体" charset="0"/>
              </a:endParaRPr>
            </a:p>
          </p:txBody>
        </p:sp>
        <p:sp>
          <p:nvSpPr>
            <p:cNvPr id="68652" name="Rectangle 54"/>
            <p:cNvSpPr>
              <a:spLocks noChangeArrowheads="1"/>
            </p:cNvSpPr>
            <p:nvPr/>
          </p:nvSpPr>
          <p:spPr bwMode="auto">
            <a:xfrm>
              <a:off x="1181" y="1957"/>
              <a:ext cx="223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  <a:effectLst/>
                  <a:latin typeface="Times New Roman" panose="02020603050405020304" charset="0"/>
                  <a:ea typeface="长城楷体" charset="0"/>
                  <a:cs typeface="长城楷体" charset="0"/>
                </a:rPr>
                <a:t>+</a:t>
              </a:r>
            </a:p>
          </p:txBody>
        </p:sp>
        <p:sp>
          <p:nvSpPr>
            <p:cNvPr id="68653" name="Rectangle 55"/>
            <p:cNvSpPr>
              <a:spLocks noChangeArrowheads="1"/>
            </p:cNvSpPr>
            <p:nvPr/>
          </p:nvSpPr>
          <p:spPr bwMode="auto">
            <a:xfrm>
              <a:off x="2462" y="1680"/>
              <a:ext cx="223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  <a:effectLst/>
                  <a:latin typeface="Times New Roman" panose="02020603050405020304" charset="0"/>
                  <a:ea typeface="长城楷体" charset="0"/>
                  <a:cs typeface="长城楷体" charset="0"/>
                </a:rPr>
                <a:t>+</a:t>
              </a:r>
            </a:p>
          </p:txBody>
        </p:sp>
        <p:sp>
          <p:nvSpPr>
            <p:cNvPr id="68654" name="Rectangle 56"/>
            <p:cNvSpPr>
              <a:spLocks noChangeArrowheads="1"/>
            </p:cNvSpPr>
            <p:nvPr/>
          </p:nvSpPr>
          <p:spPr bwMode="auto">
            <a:xfrm>
              <a:off x="2334" y="2458"/>
              <a:ext cx="223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  <a:effectLst/>
                  <a:latin typeface="Times New Roman" panose="02020603050405020304" charset="0"/>
                  <a:ea typeface="长城楷体" charset="0"/>
                  <a:cs typeface="长城楷体" charset="0"/>
                </a:rPr>
                <a:t>+</a:t>
              </a:r>
            </a:p>
          </p:txBody>
        </p:sp>
        <p:sp>
          <p:nvSpPr>
            <p:cNvPr id="68655" name="Rectangle 57" descr="新闻纸"/>
            <p:cNvSpPr>
              <a:spLocks noChangeArrowheads="1"/>
            </p:cNvSpPr>
            <p:nvPr/>
          </p:nvSpPr>
          <p:spPr bwMode="auto">
            <a:xfrm>
              <a:off x="2751" y="1948"/>
              <a:ext cx="223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  <a:effectLst/>
                  <a:latin typeface="Times New Roman" panose="02020603050405020304" charset="0"/>
                  <a:ea typeface="长城楷体" charset="0"/>
                  <a:cs typeface="长城楷体" charset="0"/>
                </a:rPr>
                <a:t>+</a:t>
              </a:r>
            </a:p>
          </p:txBody>
        </p:sp>
        <p:sp>
          <p:nvSpPr>
            <p:cNvPr id="68656" name="Rectangle 58" descr="新闻纸"/>
            <p:cNvSpPr>
              <a:spLocks noChangeArrowheads="1"/>
            </p:cNvSpPr>
            <p:nvPr/>
          </p:nvSpPr>
          <p:spPr bwMode="auto">
            <a:xfrm>
              <a:off x="870" y="2170"/>
              <a:ext cx="242" cy="288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  <a:effectLst/>
                  <a:latin typeface="Times New Roman" panose="02020603050405020304" charset="0"/>
                  <a:ea typeface="长城楷体" charset="0"/>
                  <a:cs typeface="长城楷体" charset="0"/>
                </a:rPr>
                <a:t>+</a:t>
              </a:r>
            </a:p>
          </p:txBody>
        </p:sp>
        <p:sp>
          <p:nvSpPr>
            <p:cNvPr id="68657" name="Rectangle 59" descr="新闻纸"/>
            <p:cNvSpPr>
              <a:spLocks noChangeArrowheads="1"/>
            </p:cNvSpPr>
            <p:nvPr/>
          </p:nvSpPr>
          <p:spPr bwMode="auto">
            <a:xfrm>
              <a:off x="878" y="2995"/>
              <a:ext cx="210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  <a:effectLst/>
                  <a:latin typeface="Times New Roman" panose="02020603050405020304" charset="0"/>
                  <a:ea typeface="长城楷体" charset="0"/>
                  <a:cs typeface="长城楷体" charset="0"/>
                </a:rPr>
                <a:t>–</a:t>
              </a:r>
            </a:p>
          </p:txBody>
        </p:sp>
        <p:sp>
          <p:nvSpPr>
            <p:cNvPr id="167996" name="Line 60"/>
            <p:cNvSpPr>
              <a:spLocks noChangeShapeType="1"/>
            </p:cNvSpPr>
            <p:nvPr/>
          </p:nvSpPr>
          <p:spPr bwMode="auto">
            <a:xfrm>
              <a:off x="1476" y="2844"/>
              <a:ext cx="0" cy="38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7997" name="Rectangle 61"/>
            <p:cNvSpPr>
              <a:spLocks noChangeArrowheads="1"/>
            </p:cNvSpPr>
            <p:nvPr/>
          </p:nvSpPr>
          <p:spPr bwMode="auto">
            <a:xfrm>
              <a:off x="726" y="2354"/>
              <a:ext cx="95" cy="325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7998" name="Oval 62"/>
            <p:cNvSpPr>
              <a:spLocks noChangeArrowheads="1"/>
            </p:cNvSpPr>
            <p:nvPr/>
          </p:nvSpPr>
          <p:spPr bwMode="auto">
            <a:xfrm>
              <a:off x="678" y="2871"/>
              <a:ext cx="192" cy="1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7999" name="Line 63"/>
            <p:cNvSpPr>
              <a:spLocks noChangeShapeType="1"/>
            </p:cNvSpPr>
            <p:nvPr/>
          </p:nvSpPr>
          <p:spPr bwMode="auto">
            <a:xfrm flipV="1">
              <a:off x="774" y="2151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8000" name="Line 64"/>
            <p:cNvSpPr>
              <a:spLocks noChangeShapeType="1"/>
            </p:cNvSpPr>
            <p:nvPr/>
          </p:nvSpPr>
          <p:spPr bwMode="auto">
            <a:xfrm>
              <a:off x="774" y="2679"/>
              <a:ext cx="0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8663" name="Text Box 65"/>
            <p:cNvSpPr txBox="1">
              <a:spLocks noChangeArrowheads="1"/>
            </p:cNvSpPr>
            <p:nvPr/>
          </p:nvSpPr>
          <p:spPr bwMode="auto">
            <a:xfrm>
              <a:off x="390" y="2295"/>
              <a:ext cx="348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>
                  <a:effectLst/>
                  <a:ea typeface="长城楷体" charset="0"/>
                  <a:cs typeface="长城楷体" charset="0"/>
                </a:rPr>
                <a:t>R</a:t>
              </a:r>
              <a:r>
                <a:rPr lang="en-US" altLang="zh-CN" sz="2800" b="1" baseline="-25000">
                  <a:effectLst/>
                  <a:ea typeface="长城楷体" charset="0"/>
                  <a:cs typeface="长城楷体" charset="0"/>
                </a:rPr>
                <a:t>S</a:t>
              </a:r>
              <a:endParaRPr lang="en-US" altLang="zh-CN" sz="2800">
                <a:effectLst/>
                <a:ea typeface="长城楷体" charset="0"/>
                <a:cs typeface="长城楷体" charset="0"/>
              </a:endParaRPr>
            </a:p>
          </p:txBody>
        </p:sp>
        <p:sp>
          <p:nvSpPr>
            <p:cNvPr id="68664" name="Rectangle 66" descr="新闻纸"/>
            <p:cNvSpPr>
              <a:spLocks noChangeArrowheads="1"/>
            </p:cNvSpPr>
            <p:nvPr/>
          </p:nvSpPr>
          <p:spPr bwMode="auto">
            <a:xfrm>
              <a:off x="532" y="2659"/>
              <a:ext cx="242" cy="288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  <a:effectLst/>
                  <a:latin typeface="Times New Roman" panose="02020603050405020304" charset="0"/>
                  <a:ea typeface="长城楷体" charset="0"/>
                  <a:cs typeface="长城楷体" charset="0"/>
                </a:rPr>
                <a:t>+</a:t>
              </a:r>
            </a:p>
          </p:txBody>
        </p:sp>
        <p:sp>
          <p:nvSpPr>
            <p:cNvPr id="68665" name="Rectangle 67" descr="新闻纸"/>
            <p:cNvSpPr>
              <a:spLocks noChangeArrowheads="1"/>
            </p:cNvSpPr>
            <p:nvPr/>
          </p:nvSpPr>
          <p:spPr bwMode="auto">
            <a:xfrm>
              <a:off x="558" y="2986"/>
              <a:ext cx="210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  <a:effectLst/>
                  <a:latin typeface="Times New Roman" panose="02020603050405020304" charset="0"/>
                  <a:ea typeface="长城楷体" charset="0"/>
                  <a:cs typeface="长城楷体" charset="0"/>
                </a:rPr>
                <a:t>–</a:t>
              </a:r>
            </a:p>
          </p:txBody>
        </p:sp>
        <p:sp>
          <p:nvSpPr>
            <p:cNvPr id="168004" name="Oval 68"/>
            <p:cNvSpPr>
              <a:spLocks noChangeArrowheads="1"/>
            </p:cNvSpPr>
            <p:nvPr/>
          </p:nvSpPr>
          <p:spPr bwMode="auto">
            <a:xfrm>
              <a:off x="1450" y="2134"/>
              <a:ext cx="50" cy="5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8005" name="Line 69"/>
            <p:cNvSpPr>
              <a:spLocks noChangeShapeType="1"/>
            </p:cNvSpPr>
            <p:nvPr/>
          </p:nvSpPr>
          <p:spPr bwMode="auto">
            <a:xfrm flipH="1">
              <a:off x="3445" y="1751"/>
              <a:ext cx="0" cy="7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8006" name="Line 70"/>
            <p:cNvSpPr>
              <a:spLocks noChangeShapeType="1"/>
            </p:cNvSpPr>
            <p:nvPr/>
          </p:nvSpPr>
          <p:spPr bwMode="auto">
            <a:xfrm flipH="1" flipV="1">
              <a:off x="3450" y="1184"/>
              <a:ext cx="0" cy="2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8007" name="Rectangle 71"/>
            <p:cNvSpPr>
              <a:spLocks noChangeArrowheads="1"/>
            </p:cNvSpPr>
            <p:nvPr/>
          </p:nvSpPr>
          <p:spPr bwMode="auto">
            <a:xfrm>
              <a:off x="3402" y="1429"/>
              <a:ext cx="95" cy="32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8008" name="Line 72"/>
            <p:cNvSpPr>
              <a:spLocks noChangeShapeType="1"/>
            </p:cNvSpPr>
            <p:nvPr/>
          </p:nvSpPr>
          <p:spPr bwMode="auto">
            <a:xfrm>
              <a:off x="3450" y="1194"/>
              <a:ext cx="129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8009" name="Line 73"/>
            <p:cNvSpPr>
              <a:spLocks noChangeShapeType="1"/>
            </p:cNvSpPr>
            <p:nvPr/>
          </p:nvSpPr>
          <p:spPr bwMode="auto">
            <a:xfrm flipV="1">
              <a:off x="4071" y="1188"/>
              <a:ext cx="0" cy="2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8010" name="Line 74"/>
            <p:cNvSpPr>
              <a:spLocks noChangeShapeType="1"/>
            </p:cNvSpPr>
            <p:nvPr/>
          </p:nvSpPr>
          <p:spPr bwMode="auto">
            <a:xfrm>
              <a:off x="3942" y="2028"/>
              <a:ext cx="0" cy="2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8011" name="Line 75"/>
            <p:cNvSpPr>
              <a:spLocks noChangeShapeType="1"/>
            </p:cNvSpPr>
            <p:nvPr/>
          </p:nvSpPr>
          <p:spPr bwMode="auto">
            <a:xfrm>
              <a:off x="3942" y="2172"/>
              <a:ext cx="141" cy="1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sm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8012" name="Line 76"/>
            <p:cNvSpPr>
              <a:spLocks noChangeShapeType="1"/>
            </p:cNvSpPr>
            <p:nvPr/>
          </p:nvSpPr>
          <p:spPr bwMode="auto">
            <a:xfrm flipV="1">
              <a:off x="3942" y="2033"/>
              <a:ext cx="141" cy="12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8013" name="Line 77"/>
            <p:cNvSpPr>
              <a:spLocks noChangeShapeType="1"/>
            </p:cNvSpPr>
            <p:nvPr/>
          </p:nvSpPr>
          <p:spPr bwMode="auto">
            <a:xfrm>
              <a:off x="4074" y="1756"/>
              <a:ext cx="0" cy="28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8014" name="Line 78"/>
            <p:cNvSpPr>
              <a:spLocks noChangeShapeType="1"/>
            </p:cNvSpPr>
            <p:nvPr/>
          </p:nvSpPr>
          <p:spPr bwMode="auto">
            <a:xfrm flipH="1">
              <a:off x="4075" y="2308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8015" name="Line 79"/>
            <p:cNvSpPr>
              <a:spLocks noChangeShapeType="1"/>
            </p:cNvSpPr>
            <p:nvPr/>
          </p:nvSpPr>
          <p:spPr bwMode="auto">
            <a:xfrm>
              <a:off x="3457" y="2161"/>
              <a:ext cx="50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8016" name="Line 80"/>
            <p:cNvSpPr>
              <a:spLocks noChangeShapeType="1"/>
            </p:cNvSpPr>
            <p:nvPr/>
          </p:nvSpPr>
          <p:spPr bwMode="auto">
            <a:xfrm>
              <a:off x="2742" y="3229"/>
              <a:ext cx="214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8017" name="Line 81"/>
            <p:cNvSpPr>
              <a:spLocks noChangeShapeType="1"/>
            </p:cNvSpPr>
            <p:nvPr/>
          </p:nvSpPr>
          <p:spPr bwMode="auto">
            <a:xfrm flipH="1">
              <a:off x="4076" y="2892"/>
              <a:ext cx="0" cy="3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8018" name="Rectangle 82"/>
            <p:cNvSpPr>
              <a:spLocks noChangeArrowheads="1"/>
            </p:cNvSpPr>
            <p:nvPr/>
          </p:nvSpPr>
          <p:spPr bwMode="auto">
            <a:xfrm>
              <a:off x="4028" y="1434"/>
              <a:ext cx="94" cy="32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8019" name="Oval 83"/>
            <p:cNvSpPr>
              <a:spLocks noChangeArrowheads="1"/>
            </p:cNvSpPr>
            <p:nvPr/>
          </p:nvSpPr>
          <p:spPr bwMode="auto">
            <a:xfrm>
              <a:off x="4732" y="1152"/>
              <a:ext cx="68" cy="7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68682" name="Group 84"/>
            <p:cNvGrpSpPr/>
            <p:nvPr/>
          </p:nvGrpSpPr>
          <p:grpSpPr bwMode="auto">
            <a:xfrm flipH="1">
              <a:off x="4525" y="1799"/>
              <a:ext cx="69" cy="261"/>
              <a:chOff x="3454" y="2018"/>
              <a:chExt cx="96" cy="328"/>
            </a:xfrm>
          </p:grpSpPr>
          <p:sp>
            <p:nvSpPr>
              <p:cNvPr id="168021" name="Line 85"/>
              <p:cNvSpPr>
                <a:spLocks noChangeShapeType="1"/>
              </p:cNvSpPr>
              <p:nvPr/>
            </p:nvSpPr>
            <p:spPr bwMode="auto">
              <a:xfrm>
                <a:off x="3454" y="2018"/>
                <a:ext cx="0" cy="32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8022" name="Line 86"/>
              <p:cNvSpPr>
                <a:spLocks noChangeShapeType="1"/>
              </p:cNvSpPr>
              <p:nvPr/>
            </p:nvSpPr>
            <p:spPr bwMode="auto">
              <a:xfrm>
                <a:off x="3550" y="2018"/>
                <a:ext cx="0" cy="32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68023" name="Line 87"/>
            <p:cNvSpPr>
              <a:spLocks noChangeShapeType="1"/>
            </p:cNvSpPr>
            <p:nvPr/>
          </p:nvSpPr>
          <p:spPr bwMode="auto">
            <a:xfrm flipH="1" flipV="1">
              <a:off x="4590" y="1915"/>
              <a:ext cx="29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8024" name="Line 88"/>
            <p:cNvSpPr>
              <a:spLocks noChangeShapeType="1"/>
            </p:cNvSpPr>
            <p:nvPr/>
          </p:nvSpPr>
          <p:spPr bwMode="auto">
            <a:xfrm>
              <a:off x="4071" y="1922"/>
              <a:ext cx="45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8685" name="Text Box 89"/>
            <p:cNvSpPr txBox="1">
              <a:spLocks noChangeArrowheads="1"/>
            </p:cNvSpPr>
            <p:nvPr/>
          </p:nvSpPr>
          <p:spPr bwMode="auto">
            <a:xfrm>
              <a:off x="3558" y="1392"/>
              <a:ext cx="449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>
                  <a:effectLst/>
                  <a:ea typeface="长城楷体" charset="0"/>
                  <a:cs typeface="长城楷体" charset="0"/>
                </a:rPr>
                <a:t>R</a:t>
              </a:r>
              <a:r>
                <a:rPr lang="en-US" altLang="zh-CN" sz="2800" b="1" baseline="-25000">
                  <a:effectLst/>
                  <a:ea typeface="长城楷体" charset="0"/>
                  <a:cs typeface="长城楷体" charset="0"/>
                </a:rPr>
                <a:t>C2</a:t>
              </a:r>
              <a:endParaRPr lang="en-US" altLang="zh-CN" sz="2800">
                <a:effectLst/>
                <a:ea typeface="长城楷体" charset="0"/>
                <a:cs typeface="长城楷体" charset="0"/>
              </a:endParaRPr>
            </a:p>
          </p:txBody>
        </p:sp>
        <p:sp>
          <p:nvSpPr>
            <p:cNvPr id="68686" name="Text Box 90"/>
            <p:cNvSpPr txBox="1">
              <a:spLocks noChangeArrowheads="1"/>
            </p:cNvSpPr>
            <p:nvPr/>
          </p:nvSpPr>
          <p:spPr bwMode="auto">
            <a:xfrm>
              <a:off x="4412" y="1469"/>
              <a:ext cx="318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>
                  <a:effectLst/>
                  <a:ea typeface="长城楷体" charset="0"/>
                  <a:cs typeface="长城楷体" charset="0"/>
                </a:rPr>
                <a:t>C</a:t>
              </a:r>
              <a:r>
                <a:rPr lang="en-US" altLang="zh-CN" sz="2800" b="1" baseline="-25000">
                  <a:effectLst/>
                  <a:ea typeface="长城楷体" charset="0"/>
                  <a:cs typeface="长城楷体" charset="0"/>
                </a:rPr>
                <a:t>3</a:t>
              </a:r>
              <a:endParaRPr lang="en-US" altLang="zh-CN" sz="2800">
                <a:effectLst/>
                <a:ea typeface="长城楷体" charset="0"/>
                <a:cs typeface="长城楷体" charset="0"/>
              </a:endParaRPr>
            </a:p>
          </p:txBody>
        </p:sp>
        <p:grpSp>
          <p:nvGrpSpPr>
            <p:cNvPr id="68687" name="Group 91"/>
            <p:cNvGrpSpPr/>
            <p:nvPr/>
          </p:nvGrpSpPr>
          <p:grpSpPr bwMode="auto">
            <a:xfrm>
              <a:off x="3984" y="3216"/>
              <a:ext cx="174" cy="144"/>
              <a:chOff x="2898" y="3684"/>
              <a:chExt cx="204" cy="204"/>
            </a:xfrm>
          </p:grpSpPr>
          <p:sp>
            <p:nvSpPr>
              <p:cNvPr id="168028" name="Line 92"/>
              <p:cNvSpPr>
                <a:spLocks noChangeShapeType="1"/>
              </p:cNvSpPr>
              <p:nvPr/>
            </p:nvSpPr>
            <p:spPr bwMode="auto">
              <a:xfrm>
                <a:off x="3000" y="3684"/>
                <a:ext cx="0" cy="20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8029" name="Line 93"/>
              <p:cNvSpPr>
                <a:spLocks noChangeShapeType="1"/>
              </p:cNvSpPr>
              <p:nvPr/>
            </p:nvSpPr>
            <p:spPr bwMode="auto">
              <a:xfrm>
                <a:off x="2898" y="3877"/>
                <a:ext cx="204" cy="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68030" name="Oval 94"/>
            <p:cNvSpPr>
              <a:spLocks noChangeArrowheads="1"/>
            </p:cNvSpPr>
            <p:nvPr/>
          </p:nvSpPr>
          <p:spPr bwMode="auto">
            <a:xfrm>
              <a:off x="4046" y="3208"/>
              <a:ext cx="54" cy="54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8031" name="Rectangle 95"/>
            <p:cNvSpPr>
              <a:spLocks noChangeArrowheads="1"/>
            </p:cNvSpPr>
            <p:nvPr/>
          </p:nvSpPr>
          <p:spPr bwMode="auto">
            <a:xfrm>
              <a:off x="3402" y="2510"/>
              <a:ext cx="95" cy="325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8032" name="Rectangle 96"/>
            <p:cNvSpPr>
              <a:spLocks noChangeArrowheads="1"/>
            </p:cNvSpPr>
            <p:nvPr/>
          </p:nvSpPr>
          <p:spPr bwMode="auto">
            <a:xfrm>
              <a:off x="4028" y="2577"/>
              <a:ext cx="94" cy="325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8033" name="Line 97"/>
            <p:cNvSpPr>
              <a:spLocks noChangeShapeType="1"/>
            </p:cNvSpPr>
            <p:nvPr/>
          </p:nvSpPr>
          <p:spPr bwMode="auto">
            <a:xfrm flipH="1">
              <a:off x="4872" y="1932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8034" name="Rectangle 98"/>
            <p:cNvSpPr>
              <a:spLocks noChangeArrowheads="1"/>
            </p:cNvSpPr>
            <p:nvPr/>
          </p:nvSpPr>
          <p:spPr bwMode="auto">
            <a:xfrm>
              <a:off x="4825" y="2412"/>
              <a:ext cx="93" cy="32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8035" name="Line 99"/>
            <p:cNvSpPr>
              <a:spLocks noChangeShapeType="1"/>
            </p:cNvSpPr>
            <p:nvPr/>
          </p:nvSpPr>
          <p:spPr bwMode="auto">
            <a:xfrm>
              <a:off x="4075" y="2428"/>
              <a:ext cx="26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68694" name="Group 100"/>
            <p:cNvGrpSpPr/>
            <p:nvPr/>
          </p:nvGrpSpPr>
          <p:grpSpPr bwMode="auto">
            <a:xfrm>
              <a:off x="4247" y="2667"/>
              <a:ext cx="196" cy="76"/>
              <a:chOff x="2460" y="2076"/>
              <a:chExt cx="276" cy="96"/>
            </a:xfrm>
          </p:grpSpPr>
          <p:sp>
            <p:nvSpPr>
              <p:cNvPr id="168037" name="Line 101"/>
              <p:cNvSpPr>
                <a:spLocks noChangeShapeType="1"/>
              </p:cNvSpPr>
              <p:nvPr/>
            </p:nvSpPr>
            <p:spPr bwMode="auto">
              <a:xfrm>
                <a:off x="2460" y="2076"/>
                <a:ext cx="276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8038" name="Line 102"/>
              <p:cNvSpPr>
                <a:spLocks noChangeShapeType="1"/>
              </p:cNvSpPr>
              <p:nvPr/>
            </p:nvSpPr>
            <p:spPr bwMode="auto">
              <a:xfrm>
                <a:off x="2460" y="2172"/>
                <a:ext cx="276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68039" name="Line 103"/>
            <p:cNvSpPr>
              <a:spLocks noChangeShapeType="1"/>
            </p:cNvSpPr>
            <p:nvPr/>
          </p:nvSpPr>
          <p:spPr bwMode="auto">
            <a:xfrm>
              <a:off x="4341" y="2418"/>
              <a:ext cx="0" cy="2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8040" name="Line 104"/>
            <p:cNvSpPr>
              <a:spLocks noChangeShapeType="1"/>
            </p:cNvSpPr>
            <p:nvPr/>
          </p:nvSpPr>
          <p:spPr bwMode="auto">
            <a:xfrm>
              <a:off x="4341" y="2743"/>
              <a:ext cx="0" cy="50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8697" name="Text Box 105"/>
            <p:cNvSpPr txBox="1">
              <a:spLocks noChangeArrowheads="1"/>
            </p:cNvSpPr>
            <p:nvPr/>
          </p:nvSpPr>
          <p:spPr bwMode="auto">
            <a:xfrm>
              <a:off x="4326" y="2697"/>
              <a:ext cx="654" cy="327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>
                  <a:effectLst/>
                  <a:ea typeface="长城楷体" charset="0"/>
                  <a:cs typeface="长城楷体" charset="0"/>
                </a:rPr>
                <a:t>C</a:t>
              </a:r>
              <a:r>
                <a:rPr lang="en-US" altLang="zh-CN" sz="2800" b="1" baseline="-25000">
                  <a:effectLst/>
                  <a:ea typeface="长城楷体" charset="0"/>
                  <a:cs typeface="长城楷体" charset="0"/>
                </a:rPr>
                <a:t>E2</a:t>
              </a:r>
              <a:endParaRPr lang="en-US" altLang="zh-CN" sz="2800" b="1">
                <a:effectLst/>
                <a:ea typeface="长城楷体" charset="0"/>
                <a:cs typeface="长城楷体" charset="0"/>
              </a:endParaRPr>
            </a:p>
          </p:txBody>
        </p:sp>
        <p:sp>
          <p:nvSpPr>
            <p:cNvPr id="68698" name="Text Box 106"/>
            <p:cNvSpPr txBox="1">
              <a:spLocks noChangeArrowheads="1"/>
            </p:cNvSpPr>
            <p:nvPr/>
          </p:nvSpPr>
          <p:spPr bwMode="auto">
            <a:xfrm>
              <a:off x="3606" y="2496"/>
              <a:ext cx="440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>
                  <a:effectLst/>
                  <a:ea typeface="长城楷体" charset="0"/>
                  <a:cs typeface="长城楷体" charset="0"/>
                </a:rPr>
                <a:t>R</a:t>
              </a:r>
              <a:r>
                <a:rPr lang="en-US" altLang="zh-CN" sz="2800" b="1" baseline="-25000">
                  <a:effectLst/>
                  <a:ea typeface="长城楷体" charset="0"/>
                  <a:cs typeface="长城楷体" charset="0"/>
                </a:rPr>
                <a:t>E2</a:t>
              </a:r>
              <a:endParaRPr lang="en-US" altLang="zh-CN" sz="2800" b="1">
                <a:effectLst/>
                <a:ea typeface="长城楷体" charset="0"/>
                <a:cs typeface="长城楷体" charset="0"/>
              </a:endParaRPr>
            </a:p>
          </p:txBody>
        </p:sp>
        <p:sp>
          <p:nvSpPr>
            <p:cNvPr id="68699" name="Text Box 107"/>
            <p:cNvSpPr txBox="1">
              <a:spLocks noChangeArrowheads="1"/>
            </p:cNvSpPr>
            <p:nvPr/>
          </p:nvSpPr>
          <p:spPr bwMode="auto">
            <a:xfrm>
              <a:off x="4500" y="2409"/>
              <a:ext cx="348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>
                  <a:effectLst/>
                  <a:ea typeface="长城楷体" charset="0"/>
                  <a:cs typeface="长城楷体" charset="0"/>
                </a:rPr>
                <a:t>R</a:t>
              </a:r>
              <a:r>
                <a:rPr lang="en-US" altLang="zh-CN" b="1" baseline="-25000">
                  <a:effectLst/>
                  <a:ea typeface="长城楷体" charset="0"/>
                  <a:cs typeface="长城楷体" charset="0"/>
                </a:rPr>
                <a:t>L</a:t>
              </a:r>
              <a:endParaRPr lang="en-US" altLang="zh-CN">
                <a:effectLst/>
                <a:ea typeface="长城楷体" charset="0"/>
                <a:cs typeface="长城楷体" charset="0"/>
              </a:endParaRPr>
            </a:p>
          </p:txBody>
        </p:sp>
        <p:sp>
          <p:nvSpPr>
            <p:cNvPr id="68700" name="Rectangle 108"/>
            <p:cNvSpPr>
              <a:spLocks noChangeArrowheads="1"/>
            </p:cNvSpPr>
            <p:nvPr/>
          </p:nvSpPr>
          <p:spPr bwMode="auto">
            <a:xfrm>
              <a:off x="4317" y="1680"/>
              <a:ext cx="223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  <a:effectLst/>
                  <a:latin typeface="Times New Roman" panose="02020603050405020304" charset="0"/>
                  <a:ea typeface="长城楷体" charset="0"/>
                  <a:cs typeface="长城楷体" charset="0"/>
                </a:rPr>
                <a:t>+</a:t>
              </a:r>
            </a:p>
          </p:txBody>
        </p:sp>
        <p:sp>
          <p:nvSpPr>
            <p:cNvPr id="68701" name="Rectangle 109"/>
            <p:cNvSpPr>
              <a:spLocks noChangeArrowheads="1"/>
            </p:cNvSpPr>
            <p:nvPr/>
          </p:nvSpPr>
          <p:spPr bwMode="auto">
            <a:xfrm>
              <a:off x="4302" y="2373"/>
              <a:ext cx="223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  <a:effectLst/>
                  <a:latin typeface="Times New Roman" panose="02020603050405020304" charset="0"/>
                  <a:ea typeface="长城楷体" charset="0"/>
                  <a:cs typeface="长城楷体" charset="0"/>
                </a:rPr>
                <a:t>+</a:t>
              </a:r>
            </a:p>
          </p:txBody>
        </p:sp>
        <p:sp>
          <p:nvSpPr>
            <p:cNvPr id="68702" name="Text Box 110"/>
            <p:cNvSpPr txBox="1">
              <a:spLocks noChangeArrowheads="1"/>
            </p:cNvSpPr>
            <p:nvPr/>
          </p:nvSpPr>
          <p:spPr bwMode="auto">
            <a:xfrm>
              <a:off x="4680" y="1164"/>
              <a:ext cx="624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effectLst/>
                  <a:ea typeface="长城楷体" charset="0"/>
                  <a:cs typeface="长城楷体" charset="0"/>
                </a:rPr>
                <a:t>+</a:t>
              </a:r>
              <a:r>
                <a:rPr lang="en-US" altLang="zh-CN" sz="2800" b="1" i="1">
                  <a:solidFill>
                    <a:srgbClr val="000099"/>
                  </a:solidFill>
                  <a:effectLst/>
                  <a:ea typeface="长城楷体" charset="0"/>
                  <a:cs typeface="长城楷体" charset="0"/>
                </a:rPr>
                <a:t>U</a:t>
              </a:r>
              <a:r>
                <a:rPr lang="en-US" altLang="zh-CN" sz="2800" b="1" baseline="-25000">
                  <a:solidFill>
                    <a:srgbClr val="000099"/>
                  </a:solidFill>
                  <a:effectLst/>
                  <a:ea typeface="长城楷体" charset="0"/>
                  <a:cs typeface="长城楷体" charset="0"/>
                </a:rPr>
                <a:t>CC</a:t>
              </a:r>
              <a:endParaRPr lang="en-US" altLang="zh-CN" sz="2800">
                <a:solidFill>
                  <a:srgbClr val="000099"/>
                </a:solidFill>
                <a:effectLst/>
                <a:ea typeface="长城楷体" charset="0"/>
                <a:cs typeface="长城楷体" charset="0"/>
              </a:endParaRPr>
            </a:p>
          </p:txBody>
        </p:sp>
        <p:sp>
          <p:nvSpPr>
            <p:cNvPr id="68703" name="Rectangle 111" descr="新闻纸"/>
            <p:cNvSpPr>
              <a:spLocks noChangeArrowheads="1"/>
            </p:cNvSpPr>
            <p:nvPr/>
          </p:nvSpPr>
          <p:spPr bwMode="auto">
            <a:xfrm>
              <a:off x="5007" y="2047"/>
              <a:ext cx="223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  <a:effectLst/>
                  <a:latin typeface="Times New Roman" panose="02020603050405020304" charset="0"/>
                  <a:ea typeface="长城楷体" charset="0"/>
                  <a:cs typeface="长城楷体" charset="0"/>
                </a:rPr>
                <a:t>+</a:t>
              </a:r>
            </a:p>
          </p:txBody>
        </p:sp>
        <p:sp>
          <p:nvSpPr>
            <p:cNvPr id="68704" name="Rectangle 112" descr="新闻纸"/>
            <p:cNvSpPr>
              <a:spLocks noChangeArrowheads="1"/>
            </p:cNvSpPr>
            <p:nvPr/>
          </p:nvSpPr>
          <p:spPr bwMode="auto">
            <a:xfrm>
              <a:off x="5007" y="2792"/>
              <a:ext cx="210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  <a:effectLst/>
                  <a:latin typeface="Times New Roman" panose="02020603050405020304" charset="0"/>
                  <a:ea typeface="长城楷体" charset="0"/>
                  <a:cs typeface="长城楷体" charset="0"/>
                </a:rPr>
                <a:t>–</a:t>
              </a:r>
            </a:p>
          </p:txBody>
        </p:sp>
        <p:sp>
          <p:nvSpPr>
            <p:cNvPr id="68705" name="Rectangle 113" descr="新闻纸"/>
            <p:cNvSpPr>
              <a:spLocks noChangeArrowheads="1"/>
            </p:cNvSpPr>
            <p:nvPr/>
          </p:nvSpPr>
          <p:spPr bwMode="auto">
            <a:xfrm>
              <a:off x="2742" y="2899"/>
              <a:ext cx="210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  <a:effectLst/>
                  <a:latin typeface="Times New Roman" panose="02020603050405020304" charset="0"/>
                  <a:ea typeface="长城楷体" charset="0"/>
                  <a:cs typeface="长城楷体" charset="0"/>
                </a:rPr>
                <a:t>–</a:t>
              </a:r>
            </a:p>
          </p:txBody>
        </p:sp>
        <p:sp>
          <p:nvSpPr>
            <p:cNvPr id="168050" name="Line 114"/>
            <p:cNvSpPr>
              <a:spLocks noChangeShapeType="1"/>
            </p:cNvSpPr>
            <p:nvPr/>
          </p:nvSpPr>
          <p:spPr bwMode="auto">
            <a:xfrm>
              <a:off x="4872" y="2748"/>
              <a:ext cx="0" cy="49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8051" name="Line 115"/>
            <p:cNvSpPr>
              <a:spLocks noChangeShapeType="1"/>
            </p:cNvSpPr>
            <p:nvPr/>
          </p:nvSpPr>
          <p:spPr bwMode="auto">
            <a:xfrm>
              <a:off x="3456" y="2844"/>
              <a:ext cx="0" cy="38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8052" name="Line 116"/>
            <p:cNvSpPr>
              <a:spLocks noChangeShapeType="1"/>
            </p:cNvSpPr>
            <p:nvPr/>
          </p:nvSpPr>
          <p:spPr bwMode="auto">
            <a:xfrm>
              <a:off x="2742" y="1920"/>
              <a:ext cx="72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68709" name="Object 117"/>
            <p:cNvGraphicFramePr>
              <a:graphicFrameLocks noChangeAspect="1"/>
            </p:cNvGraphicFramePr>
            <p:nvPr/>
          </p:nvGraphicFramePr>
          <p:xfrm>
            <a:off x="4998" y="2448"/>
            <a:ext cx="307" cy="3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30" name="Equation" r:id="rId3" imgW="203200" imgH="254000" progId="Equation.3">
                    <p:embed/>
                  </p:oleObj>
                </mc:Choice>
                <mc:Fallback>
                  <p:oleObj name="Equation" r:id="rId3" imgW="203200" imgH="254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8" y="2448"/>
                          <a:ext cx="307" cy="3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710" name="Object 118"/>
            <p:cNvGraphicFramePr>
              <a:graphicFrameLocks noChangeAspect="1"/>
            </p:cNvGraphicFramePr>
            <p:nvPr/>
          </p:nvGraphicFramePr>
          <p:xfrm>
            <a:off x="2694" y="2416"/>
            <a:ext cx="359" cy="3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31" name="Equation" r:id="rId5" imgW="304800" imgH="254000" progId="Equation.3">
                    <p:embed/>
                  </p:oleObj>
                </mc:Choice>
                <mc:Fallback>
                  <p:oleObj name="Equation" r:id="rId5" imgW="304800" imgH="254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94" y="2416"/>
                          <a:ext cx="359" cy="3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711" name="Object 119"/>
            <p:cNvGraphicFramePr>
              <a:graphicFrameLocks noChangeAspect="1"/>
            </p:cNvGraphicFramePr>
            <p:nvPr/>
          </p:nvGraphicFramePr>
          <p:xfrm>
            <a:off x="840" y="2556"/>
            <a:ext cx="270" cy="3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32" name="Equation" r:id="rId7" imgW="190500" imgH="241300" progId="Equation.3">
                    <p:embed/>
                  </p:oleObj>
                </mc:Choice>
                <mc:Fallback>
                  <p:oleObj name="Equation" r:id="rId7" imgW="190500" imgH="2413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0" y="2556"/>
                          <a:ext cx="270" cy="3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712" name="Object 120"/>
            <p:cNvGraphicFramePr>
              <a:graphicFrameLocks noChangeAspect="1"/>
            </p:cNvGraphicFramePr>
            <p:nvPr/>
          </p:nvGraphicFramePr>
          <p:xfrm>
            <a:off x="384" y="2828"/>
            <a:ext cx="294" cy="3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33" name="Equation" r:id="rId9" imgW="228600" imgH="254000" progId="Equation.3">
                    <p:embed/>
                  </p:oleObj>
                </mc:Choice>
                <mc:Fallback>
                  <p:oleObj name="Equation" r:id="rId9" imgW="228600" imgH="254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" y="2828"/>
                          <a:ext cx="294" cy="3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713" name="Object 121"/>
            <p:cNvGraphicFramePr>
              <a:graphicFrameLocks noChangeAspect="1"/>
            </p:cNvGraphicFramePr>
            <p:nvPr/>
          </p:nvGraphicFramePr>
          <p:xfrm>
            <a:off x="3030" y="1424"/>
            <a:ext cx="336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34" name="公式" r:id="rId11" imgW="292100" imgH="254000" progId="Equation.3">
                    <p:embed/>
                  </p:oleObj>
                </mc:Choice>
                <mc:Fallback>
                  <p:oleObj name="公式" r:id="rId11" imgW="292100" imgH="254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30" y="1424"/>
                          <a:ext cx="336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714" name="Object 122"/>
            <p:cNvGraphicFramePr>
              <a:graphicFrameLocks noChangeAspect="1"/>
            </p:cNvGraphicFramePr>
            <p:nvPr/>
          </p:nvGraphicFramePr>
          <p:xfrm>
            <a:off x="3030" y="2518"/>
            <a:ext cx="384" cy="3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35" name="公式" r:id="rId13" imgW="304800" imgH="254000" progId="Equation.3">
                    <p:embed/>
                  </p:oleObj>
                </mc:Choice>
                <mc:Fallback>
                  <p:oleObj name="公式" r:id="rId13" imgW="304800" imgH="254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30" y="2518"/>
                          <a:ext cx="384" cy="3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8715" name="Text Box 123"/>
            <p:cNvSpPr txBox="1">
              <a:spLocks noChangeArrowheads="1"/>
            </p:cNvSpPr>
            <p:nvPr/>
          </p:nvSpPr>
          <p:spPr bwMode="auto">
            <a:xfrm>
              <a:off x="2076" y="2016"/>
              <a:ext cx="329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>
                  <a:effectLst/>
                  <a:ea typeface="长城楷体" charset="0"/>
                  <a:cs typeface="长城楷体" charset="0"/>
                </a:rPr>
                <a:t>T</a:t>
              </a:r>
              <a:r>
                <a:rPr lang="en-US" altLang="zh-CN" b="1" baseline="-25000">
                  <a:effectLst/>
                  <a:ea typeface="长城楷体" charset="0"/>
                  <a:cs typeface="长城楷体" charset="0"/>
                </a:rPr>
                <a:t>1</a:t>
              </a:r>
            </a:p>
          </p:txBody>
        </p:sp>
        <p:sp>
          <p:nvSpPr>
            <p:cNvPr id="68716" name="Text Box 124"/>
            <p:cNvSpPr txBox="1">
              <a:spLocks noChangeArrowheads="1"/>
            </p:cNvSpPr>
            <p:nvPr/>
          </p:nvSpPr>
          <p:spPr bwMode="auto">
            <a:xfrm>
              <a:off x="4038" y="2016"/>
              <a:ext cx="341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>
                  <a:effectLst/>
                  <a:ea typeface="长城楷体" charset="0"/>
                  <a:cs typeface="长城楷体" charset="0"/>
                </a:rPr>
                <a:t>T</a:t>
              </a:r>
              <a:r>
                <a:rPr lang="en-US" altLang="zh-CN" sz="2800" b="1" baseline="-25000">
                  <a:effectLst/>
                  <a:ea typeface="长城楷体" charset="0"/>
                  <a:cs typeface="长城楷体" charset="0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1849702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7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67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7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67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7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67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67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67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40" grpId="0" autoUpdateAnimBg="0"/>
      <p:bldP spid="167941" grpId="0" autoUpdateAnimBg="0"/>
      <p:bldP spid="167943" grpId="0" autoUpdateAnimBg="0"/>
      <p:bldP spid="167945" grpId="0" autoUpdateAnimBg="0"/>
      <p:bldP spid="167946" grpId="0" autoUpdateAnimBg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ChangeArrowheads="1"/>
          </p:cNvSpPr>
          <p:nvPr/>
        </p:nvSpPr>
        <p:spPr bwMode="auto">
          <a:xfrm>
            <a:off x="588963" y="319088"/>
            <a:ext cx="2306637" cy="519112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1.</a:t>
            </a:r>
            <a:r>
              <a:rPr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 </a:t>
            </a: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静态分析</a:t>
            </a:r>
          </a:p>
        </p:txBody>
      </p:sp>
      <p:sp>
        <p:nvSpPr>
          <p:cNvPr id="168963" name="Rectangle 3"/>
          <p:cNvSpPr>
            <a:spLocks noChangeArrowheads="1"/>
          </p:cNvSpPr>
          <p:nvPr/>
        </p:nvSpPr>
        <p:spPr bwMode="auto">
          <a:xfrm>
            <a:off x="609600" y="4363475"/>
            <a:ext cx="8077200" cy="1630363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sz="2800" b="1" dirty="0">
                <a:solidFill>
                  <a:schemeClr val="bg1"/>
                </a:solidFill>
                <a:effectLst/>
                <a:latin typeface="宋体" panose="02010600030101010101" pitchFamily="2" charset="-122"/>
              </a:rPr>
              <a:t>  </a:t>
            </a:r>
            <a:r>
              <a:rPr lang="zh-CN" altLang="en-US" sz="2800" b="1" dirty="0">
                <a:solidFill>
                  <a:schemeClr val="tx1"/>
                </a:solidFill>
                <a:effectLst/>
                <a:latin typeface="宋体" panose="02010600030101010101" pitchFamily="2" charset="-122"/>
              </a:rPr>
              <a:t>由于电容有隔直作用，所以每级放大电路的直流通路互不相通，</a:t>
            </a:r>
            <a:r>
              <a:rPr lang="zh-CN" altLang="en-US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每级的静态工作点互相独立，互不影响，可以各级单独计算</a:t>
            </a:r>
            <a:r>
              <a:rPr lang="zh-CN" altLang="en-US" sz="2800" b="1" dirty="0">
                <a:solidFill>
                  <a:srgbClr val="CC0000"/>
                </a:solidFill>
                <a:effectLst/>
                <a:latin typeface="宋体" panose="02010600030101010101" pitchFamily="2" charset="-122"/>
              </a:rPr>
              <a:t>。</a:t>
            </a:r>
          </a:p>
        </p:txBody>
      </p:sp>
      <p:sp>
        <p:nvSpPr>
          <p:cNvPr id="168964" name="Rectangle 4"/>
          <p:cNvSpPr>
            <a:spLocks noChangeArrowheads="1"/>
          </p:cNvSpPr>
          <p:nvPr/>
        </p:nvSpPr>
        <p:spPr bwMode="auto">
          <a:xfrm>
            <a:off x="892175" y="5883663"/>
            <a:ext cx="7324725" cy="519112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两级放大电路均为共发射极分压式偏置电路。</a:t>
            </a:r>
          </a:p>
        </p:txBody>
      </p:sp>
      <p:grpSp>
        <p:nvGrpSpPr>
          <p:cNvPr id="2" name="Group 127"/>
          <p:cNvGrpSpPr/>
          <p:nvPr/>
        </p:nvGrpSpPr>
        <p:grpSpPr bwMode="auto">
          <a:xfrm>
            <a:off x="544195" y="851535"/>
            <a:ext cx="7812088" cy="3505200"/>
            <a:chOff x="384" y="1152"/>
            <a:chExt cx="4921" cy="2208"/>
          </a:xfrm>
        </p:grpSpPr>
        <p:sp>
          <p:nvSpPr>
            <p:cNvPr id="167952" name="Line 16"/>
            <p:cNvSpPr>
              <a:spLocks noChangeShapeType="1"/>
            </p:cNvSpPr>
            <p:nvPr/>
          </p:nvSpPr>
          <p:spPr bwMode="auto">
            <a:xfrm flipH="1">
              <a:off x="1476" y="2122"/>
              <a:ext cx="0" cy="38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8621" name="Text Box 17"/>
            <p:cNvSpPr txBox="1">
              <a:spLocks noChangeArrowheads="1"/>
            </p:cNvSpPr>
            <p:nvPr/>
          </p:nvSpPr>
          <p:spPr bwMode="auto">
            <a:xfrm>
              <a:off x="1014" y="1344"/>
              <a:ext cx="440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>
                  <a:effectLst/>
                  <a:ea typeface="长城楷体" charset="0"/>
                  <a:cs typeface="长城楷体" charset="0"/>
                </a:rPr>
                <a:t>R</a:t>
              </a:r>
              <a:r>
                <a:rPr lang="en-US" altLang="zh-CN" sz="2800" b="1" baseline="-25000">
                  <a:effectLst/>
                  <a:ea typeface="长城楷体" charset="0"/>
                  <a:cs typeface="长城楷体" charset="0"/>
                </a:rPr>
                <a:t>B1</a:t>
              </a:r>
              <a:endParaRPr lang="en-US" altLang="zh-CN" sz="2800">
                <a:effectLst/>
                <a:ea typeface="长城楷体" charset="0"/>
                <a:cs typeface="长城楷体" charset="0"/>
              </a:endParaRPr>
            </a:p>
          </p:txBody>
        </p:sp>
        <p:sp>
          <p:nvSpPr>
            <p:cNvPr id="167954" name="Line 18"/>
            <p:cNvSpPr>
              <a:spLocks noChangeShapeType="1"/>
            </p:cNvSpPr>
            <p:nvPr/>
          </p:nvSpPr>
          <p:spPr bwMode="auto">
            <a:xfrm>
              <a:off x="1478" y="1752"/>
              <a:ext cx="0" cy="41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7955" name="Line 19"/>
            <p:cNvSpPr>
              <a:spLocks noChangeShapeType="1"/>
            </p:cNvSpPr>
            <p:nvPr/>
          </p:nvSpPr>
          <p:spPr bwMode="auto">
            <a:xfrm flipH="1" flipV="1">
              <a:off x="1482" y="1184"/>
              <a:ext cx="0" cy="2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7956" name="Rectangle 20"/>
            <p:cNvSpPr>
              <a:spLocks noChangeArrowheads="1"/>
            </p:cNvSpPr>
            <p:nvPr/>
          </p:nvSpPr>
          <p:spPr bwMode="auto">
            <a:xfrm>
              <a:off x="1434" y="1429"/>
              <a:ext cx="95" cy="32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7957" name="Line 21"/>
            <p:cNvSpPr>
              <a:spLocks noChangeShapeType="1"/>
            </p:cNvSpPr>
            <p:nvPr/>
          </p:nvSpPr>
          <p:spPr bwMode="auto">
            <a:xfrm>
              <a:off x="1482" y="1194"/>
              <a:ext cx="22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7958" name="Line 22"/>
            <p:cNvSpPr>
              <a:spLocks noChangeShapeType="1"/>
            </p:cNvSpPr>
            <p:nvPr/>
          </p:nvSpPr>
          <p:spPr bwMode="auto">
            <a:xfrm flipV="1">
              <a:off x="2103" y="1188"/>
              <a:ext cx="0" cy="2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7959" name="Line 23"/>
            <p:cNvSpPr>
              <a:spLocks noChangeShapeType="1"/>
            </p:cNvSpPr>
            <p:nvPr/>
          </p:nvSpPr>
          <p:spPr bwMode="auto">
            <a:xfrm>
              <a:off x="1974" y="2028"/>
              <a:ext cx="0" cy="2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7960" name="Line 24"/>
            <p:cNvSpPr>
              <a:spLocks noChangeShapeType="1"/>
            </p:cNvSpPr>
            <p:nvPr/>
          </p:nvSpPr>
          <p:spPr bwMode="auto">
            <a:xfrm>
              <a:off x="1974" y="2172"/>
              <a:ext cx="141" cy="1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sm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7961" name="Line 25"/>
            <p:cNvSpPr>
              <a:spLocks noChangeShapeType="1"/>
            </p:cNvSpPr>
            <p:nvPr/>
          </p:nvSpPr>
          <p:spPr bwMode="auto">
            <a:xfrm flipV="1">
              <a:off x="1974" y="2033"/>
              <a:ext cx="141" cy="12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7962" name="Line 26"/>
            <p:cNvSpPr>
              <a:spLocks noChangeShapeType="1"/>
            </p:cNvSpPr>
            <p:nvPr/>
          </p:nvSpPr>
          <p:spPr bwMode="auto">
            <a:xfrm>
              <a:off x="2106" y="1756"/>
              <a:ext cx="0" cy="28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7963" name="Line 27"/>
            <p:cNvSpPr>
              <a:spLocks noChangeShapeType="1"/>
            </p:cNvSpPr>
            <p:nvPr/>
          </p:nvSpPr>
          <p:spPr bwMode="auto">
            <a:xfrm flipH="1">
              <a:off x="2107" y="2308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7964" name="Line 28"/>
            <p:cNvSpPr>
              <a:spLocks noChangeShapeType="1"/>
            </p:cNvSpPr>
            <p:nvPr/>
          </p:nvSpPr>
          <p:spPr bwMode="auto">
            <a:xfrm>
              <a:off x="1205" y="2161"/>
              <a:ext cx="77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7965" name="Line 29"/>
            <p:cNvSpPr>
              <a:spLocks noChangeShapeType="1"/>
            </p:cNvSpPr>
            <p:nvPr/>
          </p:nvSpPr>
          <p:spPr bwMode="auto">
            <a:xfrm>
              <a:off x="774" y="3229"/>
              <a:ext cx="214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7966" name="Line 30"/>
            <p:cNvSpPr>
              <a:spLocks noChangeShapeType="1"/>
            </p:cNvSpPr>
            <p:nvPr/>
          </p:nvSpPr>
          <p:spPr bwMode="auto">
            <a:xfrm flipH="1">
              <a:off x="2108" y="2892"/>
              <a:ext cx="0" cy="3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7967" name="Rectangle 31"/>
            <p:cNvSpPr>
              <a:spLocks noChangeArrowheads="1"/>
            </p:cNvSpPr>
            <p:nvPr/>
          </p:nvSpPr>
          <p:spPr bwMode="auto">
            <a:xfrm>
              <a:off x="2060" y="1434"/>
              <a:ext cx="94" cy="32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68636" name="Group 32"/>
            <p:cNvGrpSpPr/>
            <p:nvPr/>
          </p:nvGrpSpPr>
          <p:grpSpPr bwMode="auto">
            <a:xfrm>
              <a:off x="1142" y="2038"/>
              <a:ext cx="68" cy="262"/>
              <a:chOff x="3454" y="2018"/>
              <a:chExt cx="96" cy="328"/>
            </a:xfrm>
          </p:grpSpPr>
          <p:sp>
            <p:nvSpPr>
              <p:cNvPr id="167969" name="Line 33"/>
              <p:cNvSpPr>
                <a:spLocks noChangeShapeType="1"/>
              </p:cNvSpPr>
              <p:nvPr/>
            </p:nvSpPr>
            <p:spPr bwMode="auto">
              <a:xfrm>
                <a:off x="3454" y="2018"/>
                <a:ext cx="0" cy="32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7970" name="Line 34"/>
              <p:cNvSpPr>
                <a:spLocks noChangeShapeType="1"/>
              </p:cNvSpPr>
              <p:nvPr/>
            </p:nvSpPr>
            <p:spPr bwMode="auto">
              <a:xfrm>
                <a:off x="3550" y="2018"/>
                <a:ext cx="0" cy="32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67971" name="Line 35"/>
            <p:cNvSpPr>
              <a:spLocks noChangeShapeType="1"/>
            </p:cNvSpPr>
            <p:nvPr/>
          </p:nvSpPr>
          <p:spPr bwMode="auto">
            <a:xfrm>
              <a:off x="774" y="2161"/>
              <a:ext cx="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68638" name="Group 36"/>
            <p:cNvGrpSpPr/>
            <p:nvPr/>
          </p:nvGrpSpPr>
          <p:grpSpPr bwMode="auto">
            <a:xfrm flipH="1">
              <a:off x="2670" y="1799"/>
              <a:ext cx="69" cy="261"/>
              <a:chOff x="3454" y="2018"/>
              <a:chExt cx="96" cy="328"/>
            </a:xfrm>
          </p:grpSpPr>
          <p:sp>
            <p:nvSpPr>
              <p:cNvPr id="167973" name="Line 37"/>
              <p:cNvSpPr>
                <a:spLocks noChangeShapeType="1"/>
              </p:cNvSpPr>
              <p:nvPr/>
            </p:nvSpPr>
            <p:spPr bwMode="auto">
              <a:xfrm>
                <a:off x="3454" y="2018"/>
                <a:ext cx="0" cy="32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7974" name="Line 38"/>
              <p:cNvSpPr>
                <a:spLocks noChangeShapeType="1"/>
              </p:cNvSpPr>
              <p:nvPr/>
            </p:nvSpPr>
            <p:spPr bwMode="auto">
              <a:xfrm>
                <a:off x="3550" y="2018"/>
                <a:ext cx="0" cy="32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67975" name="Line 39"/>
            <p:cNvSpPr>
              <a:spLocks noChangeShapeType="1"/>
            </p:cNvSpPr>
            <p:nvPr/>
          </p:nvSpPr>
          <p:spPr bwMode="auto">
            <a:xfrm>
              <a:off x="2120" y="1922"/>
              <a:ext cx="56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8640" name="Text Box 40"/>
            <p:cNvSpPr txBox="1">
              <a:spLocks noChangeArrowheads="1"/>
            </p:cNvSpPr>
            <p:nvPr/>
          </p:nvSpPr>
          <p:spPr bwMode="auto">
            <a:xfrm>
              <a:off x="1638" y="1353"/>
              <a:ext cx="449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>
                  <a:effectLst/>
                  <a:ea typeface="长城楷体" charset="0"/>
                  <a:cs typeface="长城楷体" charset="0"/>
                </a:rPr>
                <a:t>R</a:t>
              </a:r>
              <a:r>
                <a:rPr lang="en-US" altLang="zh-CN" sz="2800" b="1" baseline="-25000">
                  <a:effectLst/>
                  <a:ea typeface="长城楷体" charset="0"/>
                  <a:cs typeface="长城楷体" charset="0"/>
                </a:rPr>
                <a:t>C1</a:t>
              </a:r>
              <a:endParaRPr lang="en-US" altLang="zh-CN" sz="2800">
                <a:effectLst/>
                <a:ea typeface="长城楷体" charset="0"/>
                <a:cs typeface="长城楷体" charset="0"/>
              </a:endParaRPr>
            </a:p>
          </p:txBody>
        </p:sp>
        <p:sp>
          <p:nvSpPr>
            <p:cNvPr id="68641" name="Text Box 41"/>
            <p:cNvSpPr txBox="1">
              <a:spLocks noChangeArrowheads="1"/>
            </p:cNvSpPr>
            <p:nvPr/>
          </p:nvSpPr>
          <p:spPr bwMode="auto">
            <a:xfrm>
              <a:off x="1032" y="1737"/>
              <a:ext cx="318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>
                  <a:effectLst/>
                  <a:ea typeface="长城楷体" charset="0"/>
                  <a:cs typeface="长城楷体" charset="0"/>
                </a:rPr>
                <a:t>C</a:t>
              </a:r>
              <a:r>
                <a:rPr lang="en-US" altLang="zh-CN" sz="2800" b="1" baseline="-25000">
                  <a:effectLst/>
                  <a:ea typeface="长城楷体" charset="0"/>
                  <a:cs typeface="长城楷体" charset="0"/>
                </a:rPr>
                <a:t>1</a:t>
              </a:r>
              <a:endParaRPr lang="en-US" altLang="zh-CN" sz="2800">
                <a:effectLst/>
                <a:ea typeface="长城楷体" charset="0"/>
                <a:cs typeface="长城楷体" charset="0"/>
              </a:endParaRPr>
            </a:p>
          </p:txBody>
        </p:sp>
        <p:sp>
          <p:nvSpPr>
            <p:cNvPr id="68642" name="Text Box 42"/>
            <p:cNvSpPr txBox="1">
              <a:spLocks noChangeArrowheads="1"/>
            </p:cNvSpPr>
            <p:nvPr/>
          </p:nvSpPr>
          <p:spPr bwMode="auto">
            <a:xfrm>
              <a:off x="2557" y="1469"/>
              <a:ext cx="318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>
                  <a:effectLst/>
                  <a:ea typeface="长城楷体" charset="0"/>
                  <a:cs typeface="长城楷体" charset="0"/>
                </a:rPr>
                <a:t>C</a:t>
              </a:r>
              <a:r>
                <a:rPr lang="en-US" altLang="zh-CN" sz="2800" b="1" baseline="-25000">
                  <a:effectLst/>
                  <a:ea typeface="长城楷体" charset="0"/>
                  <a:cs typeface="长城楷体" charset="0"/>
                </a:rPr>
                <a:t>2</a:t>
              </a:r>
              <a:endParaRPr lang="en-US" altLang="zh-CN" sz="2800">
                <a:effectLst/>
                <a:ea typeface="长城楷体" charset="0"/>
                <a:cs typeface="长城楷体" charset="0"/>
              </a:endParaRPr>
            </a:p>
          </p:txBody>
        </p:sp>
        <p:sp>
          <p:nvSpPr>
            <p:cNvPr id="167979" name="Rectangle 43"/>
            <p:cNvSpPr>
              <a:spLocks noChangeArrowheads="1"/>
            </p:cNvSpPr>
            <p:nvPr/>
          </p:nvSpPr>
          <p:spPr bwMode="auto">
            <a:xfrm>
              <a:off x="1434" y="2510"/>
              <a:ext cx="95" cy="325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8644" name="Text Box 44"/>
            <p:cNvSpPr txBox="1">
              <a:spLocks noChangeArrowheads="1"/>
            </p:cNvSpPr>
            <p:nvPr/>
          </p:nvSpPr>
          <p:spPr bwMode="auto">
            <a:xfrm>
              <a:off x="1014" y="2469"/>
              <a:ext cx="440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>
                  <a:effectLst/>
                  <a:ea typeface="长城楷体" charset="0"/>
                  <a:cs typeface="长城楷体" charset="0"/>
                </a:rPr>
                <a:t>R</a:t>
              </a:r>
              <a:r>
                <a:rPr lang="en-US" altLang="zh-CN" sz="2800" b="1" baseline="-25000">
                  <a:effectLst/>
                  <a:ea typeface="长城楷体" charset="0"/>
                  <a:cs typeface="长城楷体" charset="0"/>
                </a:rPr>
                <a:t>B2</a:t>
              </a:r>
              <a:endParaRPr lang="en-US" altLang="zh-CN" sz="2800">
                <a:effectLst/>
                <a:ea typeface="长城楷体" charset="0"/>
                <a:cs typeface="长城楷体" charset="0"/>
              </a:endParaRPr>
            </a:p>
          </p:txBody>
        </p:sp>
        <p:sp>
          <p:nvSpPr>
            <p:cNvPr id="167981" name="Rectangle 45"/>
            <p:cNvSpPr>
              <a:spLocks noChangeArrowheads="1"/>
            </p:cNvSpPr>
            <p:nvPr/>
          </p:nvSpPr>
          <p:spPr bwMode="auto">
            <a:xfrm>
              <a:off x="2060" y="2577"/>
              <a:ext cx="94" cy="325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7982" name="Line 46"/>
            <p:cNvSpPr>
              <a:spLocks noChangeShapeType="1"/>
            </p:cNvSpPr>
            <p:nvPr/>
          </p:nvSpPr>
          <p:spPr bwMode="auto">
            <a:xfrm>
              <a:off x="2107" y="2428"/>
              <a:ext cx="26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68647" name="Group 47"/>
            <p:cNvGrpSpPr/>
            <p:nvPr/>
          </p:nvGrpSpPr>
          <p:grpSpPr bwMode="auto">
            <a:xfrm>
              <a:off x="2279" y="2667"/>
              <a:ext cx="196" cy="76"/>
              <a:chOff x="2460" y="2076"/>
              <a:chExt cx="276" cy="96"/>
            </a:xfrm>
          </p:grpSpPr>
          <p:sp>
            <p:nvSpPr>
              <p:cNvPr id="167984" name="Line 48"/>
              <p:cNvSpPr>
                <a:spLocks noChangeShapeType="1"/>
              </p:cNvSpPr>
              <p:nvPr/>
            </p:nvSpPr>
            <p:spPr bwMode="auto">
              <a:xfrm>
                <a:off x="2460" y="2076"/>
                <a:ext cx="276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7985" name="Line 49"/>
              <p:cNvSpPr>
                <a:spLocks noChangeShapeType="1"/>
              </p:cNvSpPr>
              <p:nvPr/>
            </p:nvSpPr>
            <p:spPr bwMode="auto">
              <a:xfrm>
                <a:off x="2460" y="2172"/>
                <a:ext cx="276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67986" name="Line 50"/>
            <p:cNvSpPr>
              <a:spLocks noChangeShapeType="1"/>
            </p:cNvSpPr>
            <p:nvPr/>
          </p:nvSpPr>
          <p:spPr bwMode="auto">
            <a:xfrm>
              <a:off x="2373" y="2418"/>
              <a:ext cx="0" cy="2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7987" name="Line 51"/>
            <p:cNvSpPr>
              <a:spLocks noChangeShapeType="1"/>
            </p:cNvSpPr>
            <p:nvPr/>
          </p:nvSpPr>
          <p:spPr bwMode="auto">
            <a:xfrm>
              <a:off x="2373" y="2743"/>
              <a:ext cx="0" cy="50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8650" name="Text Box 52"/>
            <p:cNvSpPr txBox="1">
              <a:spLocks noChangeArrowheads="1"/>
            </p:cNvSpPr>
            <p:nvPr/>
          </p:nvSpPr>
          <p:spPr bwMode="auto">
            <a:xfrm>
              <a:off x="2424" y="2557"/>
              <a:ext cx="462" cy="327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>
                  <a:effectLst/>
                  <a:ea typeface="长城楷体" charset="0"/>
                  <a:cs typeface="长城楷体" charset="0"/>
                </a:rPr>
                <a:t>C</a:t>
              </a:r>
              <a:r>
                <a:rPr lang="en-US" altLang="zh-CN" sz="2800" b="1" baseline="-25000">
                  <a:effectLst/>
                  <a:ea typeface="长城楷体" charset="0"/>
                  <a:cs typeface="长城楷体" charset="0"/>
                </a:rPr>
                <a:t>E1</a:t>
              </a:r>
              <a:endParaRPr lang="en-US" altLang="zh-CN" sz="2800" b="1">
                <a:effectLst/>
                <a:ea typeface="长城楷体" charset="0"/>
                <a:cs typeface="长城楷体" charset="0"/>
              </a:endParaRPr>
            </a:p>
          </p:txBody>
        </p:sp>
        <p:sp>
          <p:nvSpPr>
            <p:cNvPr id="68651" name="Text Box 53"/>
            <p:cNvSpPr txBox="1">
              <a:spLocks noChangeArrowheads="1"/>
            </p:cNvSpPr>
            <p:nvPr/>
          </p:nvSpPr>
          <p:spPr bwMode="auto">
            <a:xfrm>
              <a:off x="1678" y="2505"/>
              <a:ext cx="440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>
                  <a:effectLst/>
                  <a:ea typeface="长城楷体" charset="0"/>
                  <a:cs typeface="长城楷体" charset="0"/>
                </a:rPr>
                <a:t>R</a:t>
              </a:r>
              <a:r>
                <a:rPr lang="en-US" altLang="zh-CN" sz="2800" b="1" baseline="-25000">
                  <a:effectLst/>
                  <a:ea typeface="长城楷体" charset="0"/>
                  <a:cs typeface="长城楷体" charset="0"/>
                </a:rPr>
                <a:t>E1</a:t>
              </a:r>
              <a:endParaRPr lang="en-US" altLang="zh-CN" sz="2800" b="1">
                <a:effectLst/>
                <a:ea typeface="长城楷体" charset="0"/>
                <a:cs typeface="长城楷体" charset="0"/>
              </a:endParaRPr>
            </a:p>
          </p:txBody>
        </p:sp>
        <p:sp>
          <p:nvSpPr>
            <p:cNvPr id="68652" name="Rectangle 54"/>
            <p:cNvSpPr>
              <a:spLocks noChangeArrowheads="1"/>
            </p:cNvSpPr>
            <p:nvPr/>
          </p:nvSpPr>
          <p:spPr bwMode="auto">
            <a:xfrm>
              <a:off x="1181" y="1957"/>
              <a:ext cx="223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  <a:effectLst/>
                  <a:latin typeface="Times New Roman" panose="02020603050405020304" charset="0"/>
                  <a:ea typeface="长城楷体" charset="0"/>
                  <a:cs typeface="长城楷体" charset="0"/>
                </a:rPr>
                <a:t>+</a:t>
              </a:r>
            </a:p>
          </p:txBody>
        </p:sp>
        <p:sp>
          <p:nvSpPr>
            <p:cNvPr id="68653" name="Rectangle 55"/>
            <p:cNvSpPr>
              <a:spLocks noChangeArrowheads="1"/>
            </p:cNvSpPr>
            <p:nvPr/>
          </p:nvSpPr>
          <p:spPr bwMode="auto">
            <a:xfrm>
              <a:off x="2462" y="1680"/>
              <a:ext cx="223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  <a:effectLst/>
                  <a:latin typeface="Times New Roman" panose="02020603050405020304" charset="0"/>
                  <a:ea typeface="长城楷体" charset="0"/>
                  <a:cs typeface="长城楷体" charset="0"/>
                </a:rPr>
                <a:t>+</a:t>
              </a:r>
            </a:p>
          </p:txBody>
        </p:sp>
        <p:sp>
          <p:nvSpPr>
            <p:cNvPr id="68654" name="Rectangle 56"/>
            <p:cNvSpPr>
              <a:spLocks noChangeArrowheads="1"/>
            </p:cNvSpPr>
            <p:nvPr/>
          </p:nvSpPr>
          <p:spPr bwMode="auto">
            <a:xfrm>
              <a:off x="2334" y="2354"/>
              <a:ext cx="223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  <a:effectLst/>
                  <a:latin typeface="Times New Roman" panose="02020603050405020304" charset="0"/>
                  <a:ea typeface="长城楷体" charset="0"/>
                  <a:cs typeface="长城楷体" charset="0"/>
                </a:rPr>
                <a:t>+</a:t>
              </a:r>
            </a:p>
          </p:txBody>
        </p:sp>
        <p:sp>
          <p:nvSpPr>
            <p:cNvPr id="68655" name="Rectangle 57" descr="新闻纸"/>
            <p:cNvSpPr>
              <a:spLocks noChangeArrowheads="1"/>
            </p:cNvSpPr>
            <p:nvPr/>
          </p:nvSpPr>
          <p:spPr bwMode="auto">
            <a:xfrm>
              <a:off x="2751" y="1948"/>
              <a:ext cx="223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  <a:effectLst/>
                  <a:latin typeface="Times New Roman" panose="02020603050405020304" charset="0"/>
                  <a:ea typeface="长城楷体" charset="0"/>
                  <a:cs typeface="长城楷体" charset="0"/>
                </a:rPr>
                <a:t>+</a:t>
              </a:r>
            </a:p>
          </p:txBody>
        </p:sp>
        <p:sp>
          <p:nvSpPr>
            <p:cNvPr id="68656" name="Rectangle 58" descr="新闻纸"/>
            <p:cNvSpPr>
              <a:spLocks noChangeArrowheads="1"/>
            </p:cNvSpPr>
            <p:nvPr/>
          </p:nvSpPr>
          <p:spPr bwMode="auto">
            <a:xfrm>
              <a:off x="870" y="2170"/>
              <a:ext cx="242" cy="288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  <a:effectLst/>
                  <a:latin typeface="Times New Roman" panose="02020603050405020304" charset="0"/>
                  <a:ea typeface="长城楷体" charset="0"/>
                  <a:cs typeface="长城楷体" charset="0"/>
                </a:rPr>
                <a:t>+</a:t>
              </a:r>
            </a:p>
          </p:txBody>
        </p:sp>
        <p:sp>
          <p:nvSpPr>
            <p:cNvPr id="68657" name="Rectangle 59" descr="新闻纸"/>
            <p:cNvSpPr>
              <a:spLocks noChangeArrowheads="1"/>
            </p:cNvSpPr>
            <p:nvPr/>
          </p:nvSpPr>
          <p:spPr bwMode="auto">
            <a:xfrm>
              <a:off x="878" y="2995"/>
              <a:ext cx="210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  <a:effectLst/>
                  <a:latin typeface="Times New Roman" panose="02020603050405020304" charset="0"/>
                  <a:ea typeface="长城楷体" charset="0"/>
                  <a:cs typeface="长城楷体" charset="0"/>
                </a:rPr>
                <a:t>–</a:t>
              </a:r>
            </a:p>
          </p:txBody>
        </p:sp>
        <p:sp>
          <p:nvSpPr>
            <p:cNvPr id="167996" name="Line 60"/>
            <p:cNvSpPr>
              <a:spLocks noChangeShapeType="1"/>
            </p:cNvSpPr>
            <p:nvPr/>
          </p:nvSpPr>
          <p:spPr bwMode="auto">
            <a:xfrm>
              <a:off x="1476" y="2844"/>
              <a:ext cx="0" cy="38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7997" name="Rectangle 61"/>
            <p:cNvSpPr>
              <a:spLocks noChangeArrowheads="1"/>
            </p:cNvSpPr>
            <p:nvPr/>
          </p:nvSpPr>
          <p:spPr bwMode="auto">
            <a:xfrm>
              <a:off x="726" y="2354"/>
              <a:ext cx="95" cy="325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7998" name="Oval 62"/>
            <p:cNvSpPr>
              <a:spLocks noChangeArrowheads="1"/>
            </p:cNvSpPr>
            <p:nvPr/>
          </p:nvSpPr>
          <p:spPr bwMode="auto">
            <a:xfrm>
              <a:off x="678" y="2871"/>
              <a:ext cx="192" cy="1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7999" name="Line 63"/>
            <p:cNvSpPr>
              <a:spLocks noChangeShapeType="1"/>
            </p:cNvSpPr>
            <p:nvPr/>
          </p:nvSpPr>
          <p:spPr bwMode="auto">
            <a:xfrm flipV="1">
              <a:off x="774" y="2151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8000" name="Line 64"/>
            <p:cNvSpPr>
              <a:spLocks noChangeShapeType="1"/>
            </p:cNvSpPr>
            <p:nvPr/>
          </p:nvSpPr>
          <p:spPr bwMode="auto">
            <a:xfrm>
              <a:off x="774" y="2679"/>
              <a:ext cx="0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8663" name="Text Box 65"/>
            <p:cNvSpPr txBox="1">
              <a:spLocks noChangeArrowheads="1"/>
            </p:cNvSpPr>
            <p:nvPr/>
          </p:nvSpPr>
          <p:spPr bwMode="auto">
            <a:xfrm>
              <a:off x="390" y="2295"/>
              <a:ext cx="348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>
                  <a:effectLst/>
                  <a:ea typeface="长城楷体" charset="0"/>
                  <a:cs typeface="长城楷体" charset="0"/>
                </a:rPr>
                <a:t>R</a:t>
              </a:r>
              <a:r>
                <a:rPr lang="en-US" altLang="zh-CN" sz="2800" b="1" baseline="-25000">
                  <a:effectLst/>
                  <a:ea typeface="长城楷体" charset="0"/>
                  <a:cs typeface="长城楷体" charset="0"/>
                </a:rPr>
                <a:t>S</a:t>
              </a:r>
              <a:endParaRPr lang="en-US" altLang="zh-CN" sz="2800">
                <a:effectLst/>
                <a:ea typeface="长城楷体" charset="0"/>
                <a:cs typeface="长城楷体" charset="0"/>
              </a:endParaRPr>
            </a:p>
          </p:txBody>
        </p:sp>
        <p:sp>
          <p:nvSpPr>
            <p:cNvPr id="68664" name="Rectangle 66" descr="新闻纸"/>
            <p:cNvSpPr>
              <a:spLocks noChangeArrowheads="1"/>
            </p:cNvSpPr>
            <p:nvPr/>
          </p:nvSpPr>
          <p:spPr bwMode="auto">
            <a:xfrm>
              <a:off x="532" y="2659"/>
              <a:ext cx="242" cy="288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  <a:effectLst/>
                  <a:latin typeface="Times New Roman" panose="02020603050405020304" charset="0"/>
                  <a:ea typeface="长城楷体" charset="0"/>
                  <a:cs typeface="长城楷体" charset="0"/>
                </a:rPr>
                <a:t>+</a:t>
              </a:r>
            </a:p>
          </p:txBody>
        </p:sp>
        <p:sp>
          <p:nvSpPr>
            <p:cNvPr id="68665" name="Rectangle 67" descr="新闻纸"/>
            <p:cNvSpPr>
              <a:spLocks noChangeArrowheads="1"/>
            </p:cNvSpPr>
            <p:nvPr/>
          </p:nvSpPr>
          <p:spPr bwMode="auto">
            <a:xfrm>
              <a:off x="558" y="2986"/>
              <a:ext cx="210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  <a:effectLst/>
                  <a:latin typeface="Times New Roman" panose="02020603050405020304" charset="0"/>
                  <a:ea typeface="长城楷体" charset="0"/>
                  <a:cs typeface="长城楷体" charset="0"/>
                </a:rPr>
                <a:t>–</a:t>
              </a:r>
            </a:p>
          </p:txBody>
        </p:sp>
        <p:sp>
          <p:nvSpPr>
            <p:cNvPr id="168004" name="Oval 68"/>
            <p:cNvSpPr>
              <a:spLocks noChangeArrowheads="1"/>
            </p:cNvSpPr>
            <p:nvPr/>
          </p:nvSpPr>
          <p:spPr bwMode="auto">
            <a:xfrm>
              <a:off x="1450" y="2134"/>
              <a:ext cx="50" cy="5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8005" name="Line 69"/>
            <p:cNvSpPr>
              <a:spLocks noChangeShapeType="1"/>
            </p:cNvSpPr>
            <p:nvPr/>
          </p:nvSpPr>
          <p:spPr bwMode="auto">
            <a:xfrm flipH="1">
              <a:off x="3445" y="1751"/>
              <a:ext cx="0" cy="7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8006" name="Line 70"/>
            <p:cNvSpPr>
              <a:spLocks noChangeShapeType="1"/>
            </p:cNvSpPr>
            <p:nvPr/>
          </p:nvSpPr>
          <p:spPr bwMode="auto">
            <a:xfrm flipH="1" flipV="1">
              <a:off x="3450" y="1184"/>
              <a:ext cx="0" cy="2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8007" name="Rectangle 71"/>
            <p:cNvSpPr>
              <a:spLocks noChangeArrowheads="1"/>
            </p:cNvSpPr>
            <p:nvPr/>
          </p:nvSpPr>
          <p:spPr bwMode="auto">
            <a:xfrm>
              <a:off x="3402" y="1429"/>
              <a:ext cx="95" cy="32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8008" name="Line 72"/>
            <p:cNvSpPr>
              <a:spLocks noChangeShapeType="1"/>
            </p:cNvSpPr>
            <p:nvPr/>
          </p:nvSpPr>
          <p:spPr bwMode="auto">
            <a:xfrm>
              <a:off x="3450" y="1194"/>
              <a:ext cx="129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8009" name="Line 73"/>
            <p:cNvSpPr>
              <a:spLocks noChangeShapeType="1"/>
            </p:cNvSpPr>
            <p:nvPr/>
          </p:nvSpPr>
          <p:spPr bwMode="auto">
            <a:xfrm flipV="1">
              <a:off x="4071" y="1188"/>
              <a:ext cx="0" cy="2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8010" name="Line 74"/>
            <p:cNvSpPr>
              <a:spLocks noChangeShapeType="1"/>
            </p:cNvSpPr>
            <p:nvPr/>
          </p:nvSpPr>
          <p:spPr bwMode="auto">
            <a:xfrm>
              <a:off x="3942" y="2028"/>
              <a:ext cx="0" cy="2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8011" name="Line 75"/>
            <p:cNvSpPr>
              <a:spLocks noChangeShapeType="1"/>
            </p:cNvSpPr>
            <p:nvPr/>
          </p:nvSpPr>
          <p:spPr bwMode="auto">
            <a:xfrm>
              <a:off x="3942" y="2172"/>
              <a:ext cx="141" cy="1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sm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8012" name="Line 76"/>
            <p:cNvSpPr>
              <a:spLocks noChangeShapeType="1"/>
            </p:cNvSpPr>
            <p:nvPr/>
          </p:nvSpPr>
          <p:spPr bwMode="auto">
            <a:xfrm flipV="1">
              <a:off x="3942" y="2033"/>
              <a:ext cx="141" cy="12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8013" name="Line 77"/>
            <p:cNvSpPr>
              <a:spLocks noChangeShapeType="1"/>
            </p:cNvSpPr>
            <p:nvPr/>
          </p:nvSpPr>
          <p:spPr bwMode="auto">
            <a:xfrm>
              <a:off x="4074" y="1756"/>
              <a:ext cx="0" cy="28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8014" name="Line 78"/>
            <p:cNvSpPr>
              <a:spLocks noChangeShapeType="1"/>
            </p:cNvSpPr>
            <p:nvPr/>
          </p:nvSpPr>
          <p:spPr bwMode="auto">
            <a:xfrm flipH="1">
              <a:off x="4075" y="2308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8015" name="Line 79"/>
            <p:cNvSpPr>
              <a:spLocks noChangeShapeType="1"/>
            </p:cNvSpPr>
            <p:nvPr/>
          </p:nvSpPr>
          <p:spPr bwMode="auto">
            <a:xfrm>
              <a:off x="3457" y="2161"/>
              <a:ext cx="50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8016" name="Line 80"/>
            <p:cNvSpPr>
              <a:spLocks noChangeShapeType="1"/>
            </p:cNvSpPr>
            <p:nvPr/>
          </p:nvSpPr>
          <p:spPr bwMode="auto">
            <a:xfrm>
              <a:off x="2742" y="3229"/>
              <a:ext cx="214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8017" name="Line 81"/>
            <p:cNvSpPr>
              <a:spLocks noChangeShapeType="1"/>
            </p:cNvSpPr>
            <p:nvPr/>
          </p:nvSpPr>
          <p:spPr bwMode="auto">
            <a:xfrm flipH="1">
              <a:off x="4076" y="2892"/>
              <a:ext cx="0" cy="3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8018" name="Rectangle 82"/>
            <p:cNvSpPr>
              <a:spLocks noChangeArrowheads="1"/>
            </p:cNvSpPr>
            <p:nvPr/>
          </p:nvSpPr>
          <p:spPr bwMode="auto">
            <a:xfrm>
              <a:off x="4028" y="1434"/>
              <a:ext cx="94" cy="32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8019" name="Oval 83"/>
            <p:cNvSpPr>
              <a:spLocks noChangeArrowheads="1"/>
            </p:cNvSpPr>
            <p:nvPr/>
          </p:nvSpPr>
          <p:spPr bwMode="auto">
            <a:xfrm>
              <a:off x="4732" y="1152"/>
              <a:ext cx="68" cy="7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68682" name="Group 84"/>
            <p:cNvGrpSpPr/>
            <p:nvPr/>
          </p:nvGrpSpPr>
          <p:grpSpPr bwMode="auto">
            <a:xfrm flipH="1">
              <a:off x="4525" y="1799"/>
              <a:ext cx="69" cy="261"/>
              <a:chOff x="3454" y="2018"/>
              <a:chExt cx="96" cy="328"/>
            </a:xfrm>
          </p:grpSpPr>
          <p:sp>
            <p:nvSpPr>
              <p:cNvPr id="168021" name="Line 85"/>
              <p:cNvSpPr>
                <a:spLocks noChangeShapeType="1"/>
              </p:cNvSpPr>
              <p:nvPr/>
            </p:nvSpPr>
            <p:spPr bwMode="auto">
              <a:xfrm>
                <a:off x="3454" y="2018"/>
                <a:ext cx="0" cy="32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8022" name="Line 86"/>
              <p:cNvSpPr>
                <a:spLocks noChangeShapeType="1"/>
              </p:cNvSpPr>
              <p:nvPr/>
            </p:nvSpPr>
            <p:spPr bwMode="auto">
              <a:xfrm>
                <a:off x="3550" y="2018"/>
                <a:ext cx="0" cy="32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68023" name="Line 87"/>
            <p:cNvSpPr>
              <a:spLocks noChangeShapeType="1"/>
            </p:cNvSpPr>
            <p:nvPr/>
          </p:nvSpPr>
          <p:spPr bwMode="auto">
            <a:xfrm flipH="1" flipV="1">
              <a:off x="4590" y="1915"/>
              <a:ext cx="29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8024" name="Line 88"/>
            <p:cNvSpPr>
              <a:spLocks noChangeShapeType="1"/>
            </p:cNvSpPr>
            <p:nvPr/>
          </p:nvSpPr>
          <p:spPr bwMode="auto">
            <a:xfrm>
              <a:off x="4071" y="1922"/>
              <a:ext cx="45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8685" name="Text Box 89"/>
            <p:cNvSpPr txBox="1">
              <a:spLocks noChangeArrowheads="1"/>
            </p:cNvSpPr>
            <p:nvPr/>
          </p:nvSpPr>
          <p:spPr bwMode="auto">
            <a:xfrm>
              <a:off x="3558" y="1392"/>
              <a:ext cx="449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>
                  <a:effectLst/>
                  <a:ea typeface="长城楷体" charset="0"/>
                  <a:cs typeface="长城楷体" charset="0"/>
                </a:rPr>
                <a:t>R</a:t>
              </a:r>
              <a:r>
                <a:rPr lang="en-US" altLang="zh-CN" sz="2800" b="1" baseline="-25000">
                  <a:effectLst/>
                  <a:ea typeface="长城楷体" charset="0"/>
                  <a:cs typeface="长城楷体" charset="0"/>
                </a:rPr>
                <a:t>C2</a:t>
              </a:r>
              <a:endParaRPr lang="en-US" altLang="zh-CN" sz="2800">
                <a:effectLst/>
                <a:ea typeface="长城楷体" charset="0"/>
                <a:cs typeface="长城楷体" charset="0"/>
              </a:endParaRPr>
            </a:p>
          </p:txBody>
        </p:sp>
        <p:sp>
          <p:nvSpPr>
            <p:cNvPr id="68686" name="Text Box 90"/>
            <p:cNvSpPr txBox="1">
              <a:spLocks noChangeArrowheads="1"/>
            </p:cNvSpPr>
            <p:nvPr/>
          </p:nvSpPr>
          <p:spPr bwMode="auto">
            <a:xfrm>
              <a:off x="4412" y="1469"/>
              <a:ext cx="318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>
                  <a:effectLst/>
                  <a:ea typeface="长城楷体" charset="0"/>
                  <a:cs typeface="长城楷体" charset="0"/>
                </a:rPr>
                <a:t>C</a:t>
              </a:r>
              <a:r>
                <a:rPr lang="en-US" altLang="zh-CN" sz="2800" b="1" baseline="-25000">
                  <a:effectLst/>
                  <a:ea typeface="长城楷体" charset="0"/>
                  <a:cs typeface="长城楷体" charset="0"/>
                </a:rPr>
                <a:t>3</a:t>
              </a:r>
              <a:endParaRPr lang="en-US" altLang="zh-CN" sz="2800">
                <a:effectLst/>
                <a:ea typeface="长城楷体" charset="0"/>
                <a:cs typeface="长城楷体" charset="0"/>
              </a:endParaRPr>
            </a:p>
          </p:txBody>
        </p:sp>
        <p:grpSp>
          <p:nvGrpSpPr>
            <p:cNvPr id="68687" name="Group 91"/>
            <p:cNvGrpSpPr/>
            <p:nvPr/>
          </p:nvGrpSpPr>
          <p:grpSpPr bwMode="auto">
            <a:xfrm>
              <a:off x="3984" y="3216"/>
              <a:ext cx="174" cy="144"/>
              <a:chOff x="2898" y="3684"/>
              <a:chExt cx="204" cy="204"/>
            </a:xfrm>
          </p:grpSpPr>
          <p:sp>
            <p:nvSpPr>
              <p:cNvPr id="168028" name="Line 92"/>
              <p:cNvSpPr>
                <a:spLocks noChangeShapeType="1"/>
              </p:cNvSpPr>
              <p:nvPr/>
            </p:nvSpPr>
            <p:spPr bwMode="auto">
              <a:xfrm>
                <a:off x="3000" y="3684"/>
                <a:ext cx="0" cy="20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8029" name="Line 93"/>
              <p:cNvSpPr>
                <a:spLocks noChangeShapeType="1"/>
              </p:cNvSpPr>
              <p:nvPr/>
            </p:nvSpPr>
            <p:spPr bwMode="auto">
              <a:xfrm>
                <a:off x="2898" y="3877"/>
                <a:ext cx="204" cy="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68030" name="Oval 94"/>
            <p:cNvSpPr>
              <a:spLocks noChangeArrowheads="1"/>
            </p:cNvSpPr>
            <p:nvPr/>
          </p:nvSpPr>
          <p:spPr bwMode="auto">
            <a:xfrm>
              <a:off x="4046" y="3208"/>
              <a:ext cx="54" cy="54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8031" name="Rectangle 95"/>
            <p:cNvSpPr>
              <a:spLocks noChangeArrowheads="1"/>
            </p:cNvSpPr>
            <p:nvPr/>
          </p:nvSpPr>
          <p:spPr bwMode="auto">
            <a:xfrm>
              <a:off x="3402" y="2510"/>
              <a:ext cx="95" cy="325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8032" name="Rectangle 96"/>
            <p:cNvSpPr>
              <a:spLocks noChangeArrowheads="1"/>
            </p:cNvSpPr>
            <p:nvPr/>
          </p:nvSpPr>
          <p:spPr bwMode="auto">
            <a:xfrm>
              <a:off x="4028" y="2577"/>
              <a:ext cx="94" cy="325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8033" name="Line 97"/>
            <p:cNvSpPr>
              <a:spLocks noChangeShapeType="1"/>
            </p:cNvSpPr>
            <p:nvPr/>
          </p:nvSpPr>
          <p:spPr bwMode="auto">
            <a:xfrm flipH="1">
              <a:off x="4872" y="1932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8034" name="Rectangle 98"/>
            <p:cNvSpPr>
              <a:spLocks noChangeArrowheads="1"/>
            </p:cNvSpPr>
            <p:nvPr/>
          </p:nvSpPr>
          <p:spPr bwMode="auto">
            <a:xfrm>
              <a:off x="4825" y="2412"/>
              <a:ext cx="93" cy="32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8035" name="Line 99"/>
            <p:cNvSpPr>
              <a:spLocks noChangeShapeType="1"/>
            </p:cNvSpPr>
            <p:nvPr/>
          </p:nvSpPr>
          <p:spPr bwMode="auto">
            <a:xfrm>
              <a:off x="4075" y="2428"/>
              <a:ext cx="26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68694" name="Group 100"/>
            <p:cNvGrpSpPr/>
            <p:nvPr/>
          </p:nvGrpSpPr>
          <p:grpSpPr bwMode="auto">
            <a:xfrm>
              <a:off x="4247" y="2667"/>
              <a:ext cx="196" cy="76"/>
              <a:chOff x="2460" y="2076"/>
              <a:chExt cx="276" cy="96"/>
            </a:xfrm>
          </p:grpSpPr>
          <p:sp>
            <p:nvSpPr>
              <p:cNvPr id="168037" name="Line 101"/>
              <p:cNvSpPr>
                <a:spLocks noChangeShapeType="1"/>
              </p:cNvSpPr>
              <p:nvPr/>
            </p:nvSpPr>
            <p:spPr bwMode="auto">
              <a:xfrm>
                <a:off x="2460" y="2076"/>
                <a:ext cx="276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8038" name="Line 102"/>
              <p:cNvSpPr>
                <a:spLocks noChangeShapeType="1"/>
              </p:cNvSpPr>
              <p:nvPr/>
            </p:nvSpPr>
            <p:spPr bwMode="auto">
              <a:xfrm>
                <a:off x="2460" y="2172"/>
                <a:ext cx="276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68039" name="Line 103"/>
            <p:cNvSpPr>
              <a:spLocks noChangeShapeType="1"/>
            </p:cNvSpPr>
            <p:nvPr/>
          </p:nvSpPr>
          <p:spPr bwMode="auto">
            <a:xfrm>
              <a:off x="4341" y="2418"/>
              <a:ext cx="0" cy="2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8040" name="Line 104"/>
            <p:cNvSpPr>
              <a:spLocks noChangeShapeType="1"/>
            </p:cNvSpPr>
            <p:nvPr/>
          </p:nvSpPr>
          <p:spPr bwMode="auto">
            <a:xfrm>
              <a:off x="4341" y="2743"/>
              <a:ext cx="0" cy="50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8697" name="Text Box 105"/>
            <p:cNvSpPr txBox="1">
              <a:spLocks noChangeArrowheads="1"/>
            </p:cNvSpPr>
            <p:nvPr/>
          </p:nvSpPr>
          <p:spPr bwMode="auto">
            <a:xfrm>
              <a:off x="4326" y="2697"/>
              <a:ext cx="654" cy="327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>
                  <a:effectLst/>
                  <a:ea typeface="长城楷体" charset="0"/>
                  <a:cs typeface="长城楷体" charset="0"/>
                </a:rPr>
                <a:t>C</a:t>
              </a:r>
              <a:r>
                <a:rPr lang="en-US" altLang="zh-CN" sz="2800" b="1" baseline="-25000">
                  <a:effectLst/>
                  <a:ea typeface="长城楷体" charset="0"/>
                  <a:cs typeface="长城楷体" charset="0"/>
                </a:rPr>
                <a:t>E2</a:t>
              </a:r>
              <a:endParaRPr lang="en-US" altLang="zh-CN" sz="2800" b="1">
                <a:effectLst/>
                <a:ea typeface="长城楷体" charset="0"/>
                <a:cs typeface="长城楷体" charset="0"/>
              </a:endParaRPr>
            </a:p>
          </p:txBody>
        </p:sp>
        <p:sp>
          <p:nvSpPr>
            <p:cNvPr id="68698" name="Text Box 106"/>
            <p:cNvSpPr txBox="1">
              <a:spLocks noChangeArrowheads="1"/>
            </p:cNvSpPr>
            <p:nvPr/>
          </p:nvSpPr>
          <p:spPr bwMode="auto">
            <a:xfrm>
              <a:off x="3606" y="2496"/>
              <a:ext cx="440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>
                  <a:effectLst/>
                  <a:ea typeface="长城楷体" charset="0"/>
                  <a:cs typeface="长城楷体" charset="0"/>
                </a:rPr>
                <a:t>R</a:t>
              </a:r>
              <a:r>
                <a:rPr lang="en-US" altLang="zh-CN" sz="2800" b="1" baseline="-25000">
                  <a:effectLst/>
                  <a:ea typeface="长城楷体" charset="0"/>
                  <a:cs typeface="长城楷体" charset="0"/>
                </a:rPr>
                <a:t>E2</a:t>
              </a:r>
              <a:endParaRPr lang="en-US" altLang="zh-CN" sz="2800" b="1">
                <a:effectLst/>
                <a:ea typeface="长城楷体" charset="0"/>
                <a:cs typeface="长城楷体" charset="0"/>
              </a:endParaRPr>
            </a:p>
          </p:txBody>
        </p:sp>
        <p:sp>
          <p:nvSpPr>
            <p:cNvPr id="68699" name="Text Box 107"/>
            <p:cNvSpPr txBox="1">
              <a:spLocks noChangeArrowheads="1"/>
            </p:cNvSpPr>
            <p:nvPr/>
          </p:nvSpPr>
          <p:spPr bwMode="auto">
            <a:xfrm>
              <a:off x="4500" y="2409"/>
              <a:ext cx="348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>
                  <a:effectLst/>
                  <a:ea typeface="长城楷体" charset="0"/>
                  <a:cs typeface="长城楷体" charset="0"/>
                </a:rPr>
                <a:t>R</a:t>
              </a:r>
              <a:r>
                <a:rPr lang="en-US" altLang="zh-CN" b="1" baseline="-25000">
                  <a:effectLst/>
                  <a:ea typeface="长城楷体" charset="0"/>
                  <a:cs typeface="长城楷体" charset="0"/>
                </a:rPr>
                <a:t>L</a:t>
              </a:r>
              <a:endParaRPr lang="en-US" altLang="zh-CN">
                <a:effectLst/>
                <a:ea typeface="长城楷体" charset="0"/>
                <a:cs typeface="长城楷体" charset="0"/>
              </a:endParaRPr>
            </a:p>
          </p:txBody>
        </p:sp>
        <p:sp>
          <p:nvSpPr>
            <p:cNvPr id="68700" name="Rectangle 108"/>
            <p:cNvSpPr>
              <a:spLocks noChangeArrowheads="1"/>
            </p:cNvSpPr>
            <p:nvPr/>
          </p:nvSpPr>
          <p:spPr bwMode="auto">
            <a:xfrm>
              <a:off x="4317" y="1680"/>
              <a:ext cx="223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  <a:effectLst/>
                  <a:latin typeface="Times New Roman" panose="02020603050405020304" charset="0"/>
                  <a:ea typeface="长城楷体" charset="0"/>
                  <a:cs typeface="长城楷体" charset="0"/>
                </a:rPr>
                <a:t>+</a:t>
              </a:r>
            </a:p>
          </p:txBody>
        </p:sp>
        <p:sp>
          <p:nvSpPr>
            <p:cNvPr id="68701" name="Rectangle 109"/>
            <p:cNvSpPr>
              <a:spLocks noChangeArrowheads="1"/>
            </p:cNvSpPr>
            <p:nvPr/>
          </p:nvSpPr>
          <p:spPr bwMode="auto">
            <a:xfrm>
              <a:off x="4302" y="2373"/>
              <a:ext cx="223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  <a:effectLst/>
                  <a:latin typeface="Times New Roman" panose="02020603050405020304" charset="0"/>
                  <a:ea typeface="长城楷体" charset="0"/>
                  <a:cs typeface="长城楷体" charset="0"/>
                </a:rPr>
                <a:t>+</a:t>
              </a:r>
            </a:p>
          </p:txBody>
        </p:sp>
        <p:sp>
          <p:nvSpPr>
            <p:cNvPr id="68702" name="Text Box 110"/>
            <p:cNvSpPr txBox="1">
              <a:spLocks noChangeArrowheads="1"/>
            </p:cNvSpPr>
            <p:nvPr/>
          </p:nvSpPr>
          <p:spPr bwMode="auto">
            <a:xfrm>
              <a:off x="4680" y="1164"/>
              <a:ext cx="624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effectLst/>
                  <a:ea typeface="长城楷体" charset="0"/>
                  <a:cs typeface="长城楷体" charset="0"/>
                </a:rPr>
                <a:t>+</a:t>
              </a:r>
              <a:r>
                <a:rPr lang="en-US" altLang="zh-CN" sz="2800" b="1" i="1">
                  <a:solidFill>
                    <a:srgbClr val="000099"/>
                  </a:solidFill>
                  <a:effectLst/>
                  <a:ea typeface="长城楷体" charset="0"/>
                  <a:cs typeface="长城楷体" charset="0"/>
                </a:rPr>
                <a:t>U</a:t>
              </a:r>
              <a:r>
                <a:rPr lang="en-US" altLang="zh-CN" sz="2800" b="1" baseline="-25000">
                  <a:solidFill>
                    <a:srgbClr val="000099"/>
                  </a:solidFill>
                  <a:effectLst/>
                  <a:ea typeface="长城楷体" charset="0"/>
                  <a:cs typeface="长城楷体" charset="0"/>
                </a:rPr>
                <a:t>CC</a:t>
              </a:r>
              <a:endParaRPr lang="en-US" altLang="zh-CN" sz="2800">
                <a:solidFill>
                  <a:srgbClr val="000099"/>
                </a:solidFill>
                <a:effectLst/>
                <a:ea typeface="长城楷体" charset="0"/>
                <a:cs typeface="长城楷体" charset="0"/>
              </a:endParaRPr>
            </a:p>
          </p:txBody>
        </p:sp>
        <p:sp>
          <p:nvSpPr>
            <p:cNvPr id="68703" name="Rectangle 111" descr="新闻纸"/>
            <p:cNvSpPr>
              <a:spLocks noChangeArrowheads="1"/>
            </p:cNvSpPr>
            <p:nvPr/>
          </p:nvSpPr>
          <p:spPr bwMode="auto">
            <a:xfrm>
              <a:off x="5007" y="2047"/>
              <a:ext cx="223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  <a:effectLst/>
                  <a:latin typeface="Times New Roman" panose="02020603050405020304" charset="0"/>
                  <a:ea typeface="长城楷体" charset="0"/>
                  <a:cs typeface="长城楷体" charset="0"/>
                </a:rPr>
                <a:t>+</a:t>
              </a:r>
            </a:p>
          </p:txBody>
        </p:sp>
        <p:sp>
          <p:nvSpPr>
            <p:cNvPr id="68704" name="Rectangle 112" descr="新闻纸"/>
            <p:cNvSpPr>
              <a:spLocks noChangeArrowheads="1"/>
            </p:cNvSpPr>
            <p:nvPr/>
          </p:nvSpPr>
          <p:spPr bwMode="auto">
            <a:xfrm>
              <a:off x="5007" y="2792"/>
              <a:ext cx="210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  <a:effectLst/>
                  <a:latin typeface="Times New Roman" panose="02020603050405020304" charset="0"/>
                  <a:ea typeface="长城楷体" charset="0"/>
                  <a:cs typeface="长城楷体" charset="0"/>
                </a:rPr>
                <a:t>–</a:t>
              </a:r>
            </a:p>
          </p:txBody>
        </p:sp>
        <p:sp>
          <p:nvSpPr>
            <p:cNvPr id="68705" name="Rectangle 113" descr="新闻纸"/>
            <p:cNvSpPr>
              <a:spLocks noChangeArrowheads="1"/>
            </p:cNvSpPr>
            <p:nvPr/>
          </p:nvSpPr>
          <p:spPr bwMode="auto">
            <a:xfrm>
              <a:off x="2742" y="2899"/>
              <a:ext cx="210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  <a:effectLst/>
                  <a:latin typeface="Times New Roman" panose="02020603050405020304" charset="0"/>
                  <a:ea typeface="长城楷体" charset="0"/>
                  <a:cs typeface="长城楷体" charset="0"/>
                </a:rPr>
                <a:t>–</a:t>
              </a:r>
            </a:p>
          </p:txBody>
        </p:sp>
        <p:sp>
          <p:nvSpPr>
            <p:cNvPr id="168050" name="Line 114"/>
            <p:cNvSpPr>
              <a:spLocks noChangeShapeType="1"/>
            </p:cNvSpPr>
            <p:nvPr/>
          </p:nvSpPr>
          <p:spPr bwMode="auto">
            <a:xfrm>
              <a:off x="4872" y="2748"/>
              <a:ext cx="0" cy="49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8051" name="Line 115"/>
            <p:cNvSpPr>
              <a:spLocks noChangeShapeType="1"/>
            </p:cNvSpPr>
            <p:nvPr/>
          </p:nvSpPr>
          <p:spPr bwMode="auto">
            <a:xfrm>
              <a:off x="3456" y="2844"/>
              <a:ext cx="0" cy="38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8052" name="Line 116"/>
            <p:cNvSpPr>
              <a:spLocks noChangeShapeType="1"/>
            </p:cNvSpPr>
            <p:nvPr/>
          </p:nvSpPr>
          <p:spPr bwMode="auto">
            <a:xfrm>
              <a:off x="2742" y="1920"/>
              <a:ext cx="72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68709" name="Object 117"/>
            <p:cNvGraphicFramePr>
              <a:graphicFrameLocks noChangeAspect="1"/>
            </p:cNvGraphicFramePr>
            <p:nvPr/>
          </p:nvGraphicFramePr>
          <p:xfrm>
            <a:off x="4998" y="2448"/>
            <a:ext cx="307" cy="3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54" name="Equation" r:id="rId3" imgW="203200" imgH="254000" progId="Equation.3">
                    <p:embed/>
                  </p:oleObj>
                </mc:Choice>
                <mc:Fallback>
                  <p:oleObj name="Equation" r:id="rId3" imgW="203200" imgH="254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8" y="2448"/>
                          <a:ext cx="307" cy="3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710" name="Object 118"/>
            <p:cNvGraphicFramePr>
              <a:graphicFrameLocks noChangeAspect="1"/>
            </p:cNvGraphicFramePr>
            <p:nvPr/>
          </p:nvGraphicFramePr>
          <p:xfrm>
            <a:off x="2694" y="2416"/>
            <a:ext cx="359" cy="3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55" name="Equation" r:id="rId5" imgW="304800" imgH="254000" progId="Equation.3">
                    <p:embed/>
                  </p:oleObj>
                </mc:Choice>
                <mc:Fallback>
                  <p:oleObj name="Equation" r:id="rId5" imgW="304800" imgH="254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94" y="2416"/>
                          <a:ext cx="359" cy="3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711" name="Object 119"/>
            <p:cNvGraphicFramePr>
              <a:graphicFrameLocks noChangeAspect="1"/>
            </p:cNvGraphicFramePr>
            <p:nvPr/>
          </p:nvGraphicFramePr>
          <p:xfrm>
            <a:off x="840" y="2556"/>
            <a:ext cx="270" cy="3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56" name="Equation" r:id="rId7" imgW="190500" imgH="241300" progId="Equation.3">
                    <p:embed/>
                  </p:oleObj>
                </mc:Choice>
                <mc:Fallback>
                  <p:oleObj name="Equation" r:id="rId7" imgW="190500" imgH="2413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0" y="2556"/>
                          <a:ext cx="270" cy="3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712" name="Object 120"/>
            <p:cNvGraphicFramePr>
              <a:graphicFrameLocks noChangeAspect="1"/>
            </p:cNvGraphicFramePr>
            <p:nvPr/>
          </p:nvGraphicFramePr>
          <p:xfrm>
            <a:off x="384" y="2828"/>
            <a:ext cx="294" cy="3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57" name="Equation" r:id="rId9" imgW="228600" imgH="254000" progId="Equation.3">
                    <p:embed/>
                  </p:oleObj>
                </mc:Choice>
                <mc:Fallback>
                  <p:oleObj name="Equation" r:id="rId9" imgW="228600" imgH="254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" y="2828"/>
                          <a:ext cx="294" cy="3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713" name="Object 121"/>
            <p:cNvGraphicFramePr>
              <a:graphicFrameLocks noChangeAspect="1"/>
            </p:cNvGraphicFramePr>
            <p:nvPr/>
          </p:nvGraphicFramePr>
          <p:xfrm>
            <a:off x="3030" y="1424"/>
            <a:ext cx="336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58" name="公式" r:id="rId11" imgW="292100" imgH="254000" progId="Equation.3">
                    <p:embed/>
                  </p:oleObj>
                </mc:Choice>
                <mc:Fallback>
                  <p:oleObj name="公式" r:id="rId11" imgW="292100" imgH="254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30" y="1424"/>
                          <a:ext cx="336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714" name="Object 122"/>
            <p:cNvGraphicFramePr>
              <a:graphicFrameLocks noChangeAspect="1"/>
            </p:cNvGraphicFramePr>
            <p:nvPr/>
          </p:nvGraphicFramePr>
          <p:xfrm>
            <a:off x="3030" y="2518"/>
            <a:ext cx="384" cy="3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59" name="公式" r:id="rId13" imgW="304800" imgH="254000" progId="Equation.3">
                    <p:embed/>
                  </p:oleObj>
                </mc:Choice>
                <mc:Fallback>
                  <p:oleObj name="公式" r:id="rId13" imgW="304800" imgH="254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30" y="2518"/>
                          <a:ext cx="384" cy="3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8715" name="Text Box 123"/>
            <p:cNvSpPr txBox="1">
              <a:spLocks noChangeArrowheads="1"/>
            </p:cNvSpPr>
            <p:nvPr/>
          </p:nvSpPr>
          <p:spPr bwMode="auto">
            <a:xfrm>
              <a:off x="2076" y="2016"/>
              <a:ext cx="329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>
                  <a:effectLst/>
                  <a:ea typeface="长城楷体" charset="0"/>
                  <a:cs typeface="长城楷体" charset="0"/>
                </a:rPr>
                <a:t>T</a:t>
              </a:r>
              <a:r>
                <a:rPr lang="en-US" altLang="zh-CN" b="1" baseline="-25000">
                  <a:effectLst/>
                  <a:ea typeface="长城楷体" charset="0"/>
                  <a:cs typeface="长城楷体" charset="0"/>
                </a:rPr>
                <a:t>1</a:t>
              </a:r>
            </a:p>
          </p:txBody>
        </p:sp>
        <p:sp>
          <p:nvSpPr>
            <p:cNvPr id="68716" name="Text Box 124"/>
            <p:cNvSpPr txBox="1">
              <a:spLocks noChangeArrowheads="1"/>
            </p:cNvSpPr>
            <p:nvPr/>
          </p:nvSpPr>
          <p:spPr bwMode="auto">
            <a:xfrm>
              <a:off x="4038" y="2016"/>
              <a:ext cx="341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>
                  <a:effectLst/>
                  <a:ea typeface="长城楷体" charset="0"/>
                  <a:cs typeface="长城楷体" charset="0"/>
                </a:rPr>
                <a:t>T</a:t>
              </a:r>
              <a:r>
                <a:rPr lang="en-US" altLang="zh-CN" sz="2800" b="1" baseline="-25000">
                  <a:effectLst/>
                  <a:ea typeface="长城楷体" charset="0"/>
                  <a:cs typeface="长城楷体" charset="0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434876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8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8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3" grpId="0" bldLvl="0" animBg="1" autoUpdateAnimBg="0"/>
      <p:bldP spid="168964" grpId="0" autoUpdateAnimBg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ChangeArrowheads="1"/>
          </p:cNvSpPr>
          <p:nvPr/>
        </p:nvSpPr>
        <p:spPr bwMode="auto">
          <a:xfrm>
            <a:off x="542925" y="242888"/>
            <a:ext cx="2428875" cy="519112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2.</a:t>
            </a:r>
            <a:r>
              <a:rPr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 </a:t>
            </a: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动态分析</a:t>
            </a:r>
          </a:p>
        </p:txBody>
      </p:sp>
      <p:sp>
        <p:nvSpPr>
          <p:cNvPr id="169987" name="Rectangle 3"/>
          <p:cNvSpPr>
            <a:spLocks noChangeArrowheads="1"/>
          </p:cNvSpPr>
          <p:nvPr/>
        </p:nvSpPr>
        <p:spPr bwMode="auto">
          <a:xfrm>
            <a:off x="3429000" y="166688"/>
            <a:ext cx="2324100" cy="519112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微变等效电路</a:t>
            </a:r>
          </a:p>
        </p:txBody>
      </p:sp>
      <p:sp>
        <p:nvSpPr>
          <p:cNvPr id="169988" name="Text Box 4"/>
          <p:cNvSpPr txBox="1">
            <a:spLocks noChangeArrowheads="1"/>
          </p:cNvSpPr>
          <p:nvPr/>
        </p:nvSpPr>
        <p:spPr bwMode="auto">
          <a:xfrm>
            <a:off x="1219200" y="3429000"/>
            <a:ext cx="1409700" cy="579438"/>
          </a:xfrm>
          <a:prstGeom prst="rect">
            <a:avLst/>
          </a:prstGeom>
          <a:noFill/>
          <a:ln>
            <a:noFill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  <a:effectLst/>
                <a:ea typeface="楷体_GB2312" charset="0"/>
                <a:cs typeface="楷体_GB2312" charset="0"/>
              </a:rPr>
              <a:t>第一级</a:t>
            </a:r>
          </a:p>
        </p:txBody>
      </p:sp>
      <p:sp>
        <p:nvSpPr>
          <p:cNvPr id="169989" name="Text Box 5"/>
          <p:cNvSpPr txBox="1">
            <a:spLocks noChangeArrowheads="1"/>
          </p:cNvSpPr>
          <p:nvPr/>
        </p:nvSpPr>
        <p:spPr bwMode="auto">
          <a:xfrm>
            <a:off x="6553200" y="3429000"/>
            <a:ext cx="1409700" cy="579438"/>
          </a:xfrm>
          <a:prstGeom prst="rect">
            <a:avLst/>
          </a:prstGeom>
          <a:noFill/>
          <a:ln>
            <a:noFill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  <a:effectLst/>
                <a:ea typeface="楷体_GB2312" charset="0"/>
                <a:cs typeface="楷体_GB2312" charset="0"/>
              </a:rPr>
              <a:t>第二级</a:t>
            </a:r>
          </a:p>
        </p:txBody>
      </p:sp>
      <p:sp>
        <p:nvSpPr>
          <p:cNvPr id="169990" name="Line 6"/>
          <p:cNvSpPr>
            <a:spLocks noChangeShapeType="1"/>
          </p:cNvSpPr>
          <p:nvPr/>
        </p:nvSpPr>
        <p:spPr bwMode="auto">
          <a:xfrm>
            <a:off x="4495800" y="685800"/>
            <a:ext cx="0" cy="3124200"/>
          </a:xfrm>
          <a:prstGeom prst="line">
            <a:avLst/>
          </a:prstGeom>
          <a:noFill/>
          <a:ln w="38100">
            <a:solidFill>
              <a:srgbClr val="003399"/>
            </a:solidFill>
            <a:prstDash val="dash"/>
            <a:round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zh-CN" altLang="en-US"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69991" name="Object 7"/>
          <p:cNvGraphicFramePr>
            <a:graphicFrameLocks noChangeAspect="1"/>
          </p:cNvGraphicFramePr>
          <p:nvPr/>
        </p:nvGraphicFramePr>
        <p:xfrm>
          <a:off x="747713" y="3886200"/>
          <a:ext cx="6278562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8" name="Equation" r:id="rId4" imgW="3594100" imgH="546100" progId="Equation.3">
                  <p:embed/>
                </p:oleObj>
              </mc:Choice>
              <mc:Fallback>
                <p:oleObj name="Equation" r:id="rId4" imgW="3594100" imgH="546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7713" y="3886200"/>
                        <a:ext cx="6278562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9996" name="Object 12"/>
          <p:cNvGraphicFramePr>
            <a:graphicFrameLocks noChangeAspect="1"/>
          </p:cNvGraphicFramePr>
          <p:nvPr/>
        </p:nvGraphicFramePr>
        <p:xfrm>
          <a:off x="4724400" y="3249613"/>
          <a:ext cx="503238" cy="61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9" name="Equation" r:id="rId6" imgW="177800" imgH="228600" progId="Equation.3">
                  <p:embed/>
                </p:oleObj>
              </mc:Choice>
              <mc:Fallback>
                <p:oleObj name="Equation" r:id="rId6" imgW="1778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3249613"/>
                        <a:ext cx="503238" cy="617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0665" name="Group 114"/>
          <p:cNvGrpSpPr/>
          <p:nvPr/>
        </p:nvGrpSpPr>
        <p:grpSpPr bwMode="auto">
          <a:xfrm>
            <a:off x="228600" y="609600"/>
            <a:ext cx="8534400" cy="2971800"/>
            <a:chOff x="144" y="384"/>
            <a:chExt cx="5376" cy="1872"/>
          </a:xfrm>
        </p:grpSpPr>
        <p:graphicFrame>
          <p:nvGraphicFramePr>
            <p:cNvPr id="70672" name="Object 14"/>
            <p:cNvGraphicFramePr>
              <a:graphicFrameLocks noChangeAspect="1"/>
            </p:cNvGraphicFramePr>
            <p:nvPr/>
          </p:nvGraphicFramePr>
          <p:xfrm>
            <a:off x="1456" y="403"/>
            <a:ext cx="272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10" name="Equation" r:id="rId8" imgW="228600" imgH="254000" progId="Equation.3">
                    <p:embed/>
                  </p:oleObj>
                </mc:Choice>
                <mc:Fallback>
                  <p:oleObj name="Equation" r:id="rId8" imgW="228600" imgH="254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56" y="403"/>
                          <a:ext cx="272" cy="3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0673" name="Object 15"/>
            <p:cNvGraphicFramePr>
              <a:graphicFrameLocks noChangeAspect="1"/>
            </p:cNvGraphicFramePr>
            <p:nvPr/>
          </p:nvGraphicFramePr>
          <p:xfrm>
            <a:off x="3552" y="384"/>
            <a:ext cx="289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11" name="Equation" r:id="rId10" imgW="241300" imgH="254000" progId="Equation.3">
                    <p:embed/>
                  </p:oleObj>
                </mc:Choice>
                <mc:Fallback>
                  <p:oleObj name="Equation" r:id="rId10" imgW="241300" imgH="254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384"/>
                          <a:ext cx="289" cy="3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0674" name="Object 16"/>
            <p:cNvGraphicFramePr>
              <a:graphicFrameLocks noChangeAspect="1"/>
            </p:cNvGraphicFramePr>
            <p:nvPr/>
          </p:nvGraphicFramePr>
          <p:xfrm>
            <a:off x="2256" y="403"/>
            <a:ext cx="257" cy="3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12" name="Equation" r:id="rId12" imgW="228600" imgH="254000" progId="Equation.3">
                    <p:embed/>
                  </p:oleObj>
                </mc:Choice>
                <mc:Fallback>
                  <p:oleObj name="Equation" r:id="rId12" imgW="228600" imgH="254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6" y="403"/>
                          <a:ext cx="257" cy="3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0675" name="Object 17"/>
            <p:cNvGraphicFramePr>
              <a:graphicFrameLocks noChangeAspect="1"/>
            </p:cNvGraphicFramePr>
            <p:nvPr/>
          </p:nvGraphicFramePr>
          <p:xfrm>
            <a:off x="4385" y="384"/>
            <a:ext cx="271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13" name="Equation" r:id="rId14" imgW="228600" imgH="254000" progId="Equation.3">
                    <p:embed/>
                  </p:oleObj>
                </mc:Choice>
                <mc:Fallback>
                  <p:oleObj name="Equation" r:id="rId14" imgW="228600" imgH="254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85" y="384"/>
                          <a:ext cx="271" cy="3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0002" name="Line 18"/>
            <p:cNvSpPr>
              <a:spLocks noChangeShapeType="1"/>
            </p:cNvSpPr>
            <p:nvPr/>
          </p:nvSpPr>
          <p:spPr bwMode="auto">
            <a:xfrm flipV="1">
              <a:off x="528" y="2122"/>
              <a:ext cx="272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0003" name="Line 19"/>
            <p:cNvSpPr>
              <a:spLocks noChangeShapeType="1"/>
            </p:cNvSpPr>
            <p:nvPr/>
          </p:nvSpPr>
          <p:spPr bwMode="auto">
            <a:xfrm flipH="1" flipV="1">
              <a:off x="2297" y="816"/>
              <a:ext cx="0" cy="50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0004" name="Line 20"/>
            <p:cNvSpPr>
              <a:spLocks noChangeShapeType="1"/>
            </p:cNvSpPr>
            <p:nvPr/>
          </p:nvSpPr>
          <p:spPr bwMode="auto">
            <a:xfrm flipV="1">
              <a:off x="528" y="851"/>
              <a:ext cx="121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70679" name="Group 21"/>
            <p:cNvGrpSpPr/>
            <p:nvPr/>
          </p:nvGrpSpPr>
          <p:grpSpPr bwMode="auto">
            <a:xfrm>
              <a:off x="2194" y="1288"/>
              <a:ext cx="206" cy="348"/>
              <a:chOff x="4164" y="1968"/>
              <a:chExt cx="264" cy="420"/>
            </a:xfrm>
          </p:grpSpPr>
          <p:sp>
            <p:nvSpPr>
              <p:cNvPr id="170006" name="AutoShape 22"/>
              <p:cNvSpPr>
                <a:spLocks noChangeArrowheads="1"/>
              </p:cNvSpPr>
              <p:nvPr/>
            </p:nvSpPr>
            <p:spPr bwMode="auto">
              <a:xfrm>
                <a:off x="4164" y="1968"/>
                <a:ext cx="264" cy="420"/>
              </a:xfrm>
              <a:prstGeom prst="diamond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0007" name="Line 23"/>
              <p:cNvSpPr>
                <a:spLocks noChangeShapeType="1"/>
              </p:cNvSpPr>
              <p:nvPr/>
            </p:nvSpPr>
            <p:spPr bwMode="auto">
              <a:xfrm>
                <a:off x="4176" y="2184"/>
                <a:ext cx="25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70008" name="Line 24"/>
            <p:cNvSpPr>
              <a:spLocks noChangeShapeType="1"/>
            </p:cNvSpPr>
            <p:nvPr/>
          </p:nvSpPr>
          <p:spPr bwMode="auto">
            <a:xfrm flipV="1">
              <a:off x="1754" y="830"/>
              <a:ext cx="0" cy="50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0009" name="Rectangle 25"/>
            <p:cNvSpPr>
              <a:spLocks noChangeArrowheads="1"/>
            </p:cNvSpPr>
            <p:nvPr/>
          </p:nvSpPr>
          <p:spPr bwMode="auto">
            <a:xfrm>
              <a:off x="1706" y="1327"/>
              <a:ext cx="91" cy="309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0010" name="Line 26"/>
            <p:cNvSpPr>
              <a:spLocks noChangeShapeType="1"/>
            </p:cNvSpPr>
            <p:nvPr/>
          </p:nvSpPr>
          <p:spPr bwMode="auto">
            <a:xfrm>
              <a:off x="2282" y="816"/>
              <a:ext cx="159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0011" name="Line 27"/>
            <p:cNvSpPr>
              <a:spLocks noChangeShapeType="1"/>
            </p:cNvSpPr>
            <p:nvPr/>
          </p:nvSpPr>
          <p:spPr bwMode="auto">
            <a:xfrm flipV="1">
              <a:off x="2743" y="822"/>
              <a:ext cx="0" cy="50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0012" name="Rectangle 28"/>
            <p:cNvSpPr>
              <a:spLocks noChangeArrowheads="1"/>
            </p:cNvSpPr>
            <p:nvPr/>
          </p:nvSpPr>
          <p:spPr bwMode="auto">
            <a:xfrm>
              <a:off x="2695" y="1327"/>
              <a:ext cx="91" cy="309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0685" name="Text Box 29"/>
            <p:cNvSpPr txBox="1">
              <a:spLocks noChangeArrowheads="1"/>
            </p:cNvSpPr>
            <p:nvPr/>
          </p:nvSpPr>
          <p:spPr bwMode="auto">
            <a:xfrm>
              <a:off x="1715" y="1288"/>
              <a:ext cx="502" cy="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 dirty="0" smtClean="0">
                  <a:effectLst/>
                  <a:ea typeface="楷体_GB2312" charset="0"/>
                  <a:cs typeface="楷体_GB2312" charset="0"/>
                </a:rPr>
                <a:t>r</a:t>
              </a:r>
              <a:r>
                <a:rPr lang="en-US" altLang="zh-CN" b="1" baseline="-25000" dirty="0" smtClean="0">
                  <a:effectLst/>
                  <a:ea typeface="楷体_GB2312" charset="0"/>
                  <a:cs typeface="楷体_GB2312" charset="0"/>
                </a:rPr>
                <a:t>be1</a:t>
              </a:r>
              <a:endParaRPr lang="en-US" altLang="zh-CN" b="1" dirty="0">
                <a:effectLst/>
                <a:ea typeface="楷体_GB2312" charset="0"/>
                <a:cs typeface="楷体_GB2312" charset="0"/>
              </a:endParaRPr>
            </a:p>
          </p:txBody>
        </p:sp>
        <p:sp>
          <p:nvSpPr>
            <p:cNvPr id="170014" name="Line 30"/>
            <p:cNvSpPr>
              <a:spLocks noChangeShapeType="1"/>
            </p:cNvSpPr>
            <p:nvPr/>
          </p:nvSpPr>
          <p:spPr bwMode="auto">
            <a:xfrm>
              <a:off x="2143" y="1327"/>
              <a:ext cx="0" cy="33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sm" len="med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0015" name="Line 31"/>
            <p:cNvSpPr>
              <a:spLocks noChangeShapeType="1"/>
            </p:cNvSpPr>
            <p:nvPr/>
          </p:nvSpPr>
          <p:spPr bwMode="auto">
            <a:xfrm flipV="1">
              <a:off x="1469" y="749"/>
              <a:ext cx="259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sm" len="med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0688" name="Text Box 32"/>
            <p:cNvSpPr txBox="1">
              <a:spLocks noChangeArrowheads="1"/>
            </p:cNvSpPr>
            <p:nvPr/>
          </p:nvSpPr>
          <p:spPr bwMode="auto">
            <a:xfrm>
              <a:off x="2359" y="1346"/>
              <a:ext cx="634" cy="288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b="1">
                <a:effectLst/>
                <a:ea typeface="楷体_GB2312" charset="0"/>
                <a:cs typeface="楷体_GB2312" charset="0"/>
              </a:endParaRPr>
            </a:p>
          </p:txBody>
        </p:sp>
        <p:sp>
          <p:nvSpPr>
            <p:cNvPr id="170017" name="Line 33"/>
            <p:cNvSpPr>
              <a:spLocks noChangeShapeType="1"/>
            </p:cNvSpPr>
            <p:nvPr/>
          </p:nvSpPr>
          <p:spPr bwMode="auto">
            <a:xfrm flipH="1">
              <a:off x="2254" y="756"/>
              <a:ext cx="28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sm" len="med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0690" name="Text Box 34"/>
            <p:cNvSpPr txBox="1">
              <a:spLocks noChangeArrowheads="1"/>
            </p:cNvSpPr>
            <p:nvPr/>
          </p:nvSpPr>
          <p:spPr bwMode="auto">
            <a:xfrm>
              <a:off x="1344" y="1469"/>
              <a:ext cx="466" cy="288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>
                  <a:effectLst/>
                  <a:ea typeface="楷体_GB2312" charset="0"/>
                  <a:cs typeface="楷体_GB2312" charset="0"/>
                </a:rPr>
                <a:t>R</a:t>
              </a:r>
              <a:r>
                <a:rPr lang="en-US" altLang="zh-CN" b="1" baseline="-25000">
                  <a:effectLst/>
                  <a:ea typeface="楷体_GB2312" charset="0"/>
                  <a:cs typeface="楷体_GB2312" charset="0"/>
                </a:rPr>
                <a:t>B2</a:t>
              </a:r>
              <a:endParaRPr lang="en-US" altLang="zh-CN" b="1">
                <a:effectLst/>
                <a:ea typeface="楷体_GB2312" charset="0"/>
                <a:cs typeface="楷体_GB2312" charset="0"/>
              </a:endParaRPr>
            </a:p>
          </p:txBody>
        </p:sp>
        <p:sp>
          <p:nvSpPr>
            <p:cNvPr id="70691" name="Text Box 35"/>
            <p:cNvSpPr txBox="1">
              <a:spLocks noChangeArrowheads="1"/>
            </p:cNvSpPr>
            <p:nvPr/>
          </p:nvSpPr>
          <p:spPr bwMode="auto">
            <a:xfrm>
              <a:off x="2331" y="1319"/>
              <a:ext cx="453" cy="288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>
                  <a:effectLst/>
                  <a:ea typeface="楷体_GB2312" charset="0"/>
                  <a:cs typeface="楷体_GB2312" charset="0"/>
                </a:rPr>
                <a:t>R</a:t>
              </a:r>
              <a:r>
                <a:rPr lang="en-US" altLang="zh-CN" b="1" baseline="-25000">
                  <a:effectLst/>
                  <a:ea typeface="楷体_GB2312" charset="0"/>
                  <a:cs typeface="楷体_GB2312" charset="0"/>
                </a:rPr>
                <a:t>C1</a:t>
              </a:r>
              <a:endParaRPr lang="en-US" altLang="zh-CN" b="1">
                <a:effectLst/>
                <a:ea typeface="楷体_GB2312" charset="0"/>
                <a:cs typeface="楷体_GB2312" charset="0"/>
              </a:endParaRPr>
            </a:p>
          </p:txBody>
        </p:sp>
        <p:sp>
          <p:nvSpPr>
            <p:cNvPr id="70692" name="Text Box 36"/>
            <p:cNvSpPr txBox="1">
              <a:spLocks noChangeArrowheads="1"/>
            </p:cNvSpPr>
            <p:nvPr/>
          </p:nvSpPr>
          <p:spPr bwMode="auto">
            <a:xfrm>
              <a:off x="2094" y="1842"/>
              <a:ext cx="224" cy="288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2E1FE9"/>
                  </a:solidFill>
                  <a:effectLst/>
                  <a:ea typeface="楷体_GB2312" charset="0"/>
                  <a:cs typeface="楷体_GB2312" charset="0"/>
                </a:rPr>
                <a:t>E</a:t>
              </a:r>
            </a:p>
          </p:txBody>
        </p:sp>
        <p:sp>
          <p:nvSpPr>
            <p:cNvPr id="70693" name="Text Box 37"/>
            <p:cNvSpPr txBox="1">
              <a:spLocks noChangeArrowheads="1"/>
            </p:cNvSpPr>
            <p:nvPr/>
          </p:nvSpPr>
          <p:spPr bwMode="auto">
            <a:xfrm>
              <a:off x="1251" y="578"/>
              <a:ext cx="224" cy="288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2E1FE9"/>
                  </a:solidFill>
                  <a:effectLst/>
                  <a:ea typeface="楷体_GB2312" charset="0"/>
                  <a:cs typeface="楷体_GB2312" charset="0"/>
                </a:rPr>
                <a:t>B</a:t>
              </a:r>
            </a:p>
          </p:txBody>
        </p:sp>
        <p:sp>
          <p:nvSpPr>
            <p:cNvPr id="70694" name="Text Box 38"/>
            <p:cNvSpPr txBox="1">
              <a:spLocks noChangeArrowheads="1"/>
            </p:cNvSpPr>
            <p:nvPr/>
          </p:nvSpPr>
          <p:spPr bwMode="auto">
            <a:xfrm>
              <a:off x="2489" y="550"/>
              <a:ext cx="223" cy="288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2E1FE9"/>
                  </a:solidFill>
                  <a:effectLst/>
                  <a:ea typeface="楷体_GB2312" charset="0"/>
                  <a:cs typeface="楷体_GB2312" charset="0"/>
                </a:rPr>
                <a:t>C</a:t>
              </a:r>
            </a:p>
          </p:txBody>
        </p:sp>
        <p:sp>
          <p:nvSpPr>
            <p:cNvPr id="170023" name="Line 39"/>
            <p:cNvSpPr>
              <a:spLocks noChangeShapeType="1"/>
            </p:cNvSpPr>
            <p:nvPr/>
          </p:nvSpPr>
          <p:spPr bwMode="auto">
            <a:xfrm flipV="1">
              <a:off x="1350" y="840"/>
              <a:ext cx="0" cy="4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0696" name="Text Box 40" descr="新闻纸"/>
            <p:cNvSpPr txBox="1">
              <a:spLocks noChangeArrowheads="1"/>
            </p:cNvSpPr>
            <p:nvPr/>
          </p:nvSpPr>
          <p:spPr bwMode="auto">
            <a:xfrm>
              <a:off x="613" y="839"/>
              <a:ext cx="299" cy="288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  <a:effectLst/>
                  <a:latin typeface="宋体" panose="02010600030101010101" pitchFamily="2" charset="-122"/>
                </a:rPr>
                <a:t>+</a:t>
              </a:r>
            </a:p>
          </p:txBody>
        </p:sp>
        <p:sp>
          <p:nvSpPr>
            <p:cNvPr id="70697" name="Text Box 41" descr="新闻纸"/>
            <p:cNvSpPr txBox="1">
              <a:spLocks noChangeArrowheads="1"/>
            </p:cNvSpPr>
            <p:nvPr/>
          </p:nvSpPr>
          <p:spPr bwMode="auto">
            <a:xfrm>
              <a:off x="603" y="1867"/>
              <a:ext cx="299" cy="288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  <a:effectLst/>
                  <a:latin typeface="宋体" panose="02010600030101010101" pitchFamily="2" charset="-122"/>
                </a:rPr>
                <a:t>-</a:t>
              </a:r>
            </a:p>
          </p:txBody>
        </p:sp>
        <p:sp>
          <p:nvSpPr>
            <p:cNvPr id="170026" name="Rectangle 42"/>
            <p:cNvSpPr>
              <a:spLocks noChangeArrowheads="1"/>
            </p:cNvSpPr>
            <p:nvPr/>
          </p:nvSpPr>
          <p:spPr bwMode="auto">
            <a:xfrm>
              <a:off x="1314" y="1297"/>
              <a:ext cx="91" cy="309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0699" name="Rectangle 43" descr="新闻纸"/>
            <p:cNvSpPr>
              <a:spLocks noChangeArrowheads="1"/>
            </p:cNvSpPr>
            <p:nvPr/>
          </p:nvSpPr>
          <p:spPr bwMode="auto">
            <a:xfrm>
              <a:off x="2860" y="896"/>
              <a:ext cx="212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  <a:effectLst/>
                  <a:latin typeface="宋体" panose="02010600030101010101" pitchFamily="2" charset="-122"/>
                </a:rPr>
                <a:t>+</a:t>
              </a:r>
            </a:p>
          </p:txBody>
        </p:sp>
        <p:sp>
          <p:nvSpPr>
            <p:cNvPr id="70700" name="Rectangle 44" descr="新闻纸"/>
            <p:cNvSpPr>
              <a:spLocks noChangeArrowheads="1"/>
            </p:cNvSpPr>
            <p:nvPr/>
          </p:nvSpPr>
          <p:spPr bwMode="auto">
            <a:xfrm>
              <a:off x="2832" y="1814"/>
              <a:ext cx="212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  <a:effectLst/>
                  <a:latin typeface="宋体" panose="02010600030101010101" pitchFamily="2" charset="-122"/>
                </a:rPr>
                <a:t>-</a:t>
              </a:r>
            </a:p>
          </p:txBody>
        </p:sp>
        <p:grpSp>
          <p:nvGrpSpPr>
            <p:cNvPr id="70701" name="Group 45"/>
            <p:cNvGrpSpPr/>
            <p:nvPr/>
          </p:nvGrpSpPr>
          <p:grpSpPr bwMode="auto">
            <a:xfrm>
              <a:off x="2217" y="2112"/>
              <a:ext cx="160" cy="143"/>
              <a:chOff x="4403" y="3875"/>
              <a:chExt cx="160" cy="119"/>
            </a:xfrm>
          </p:grpSpPr>
          <p:sp>
            <p:nvSpPr>
              <p:cNvPr id="170030" name="Line 46"/>
              <p:cNvSpPr>
                <a:spLocks noChangeShapeType="1"/>
              </p:cNvSpPr>
              <p:nvPr/>
            </p:nvSpPr>
            <p:spPr bwMode="auto">
              <a:xfrm>
                <a:off x="4489" y="3875"/>
                <a:ext cx="0" cy="11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0031" name="Line 47"/>
              <p:cNvSpPr>
                <a:spLocks noChangeShapeType="1"/>
              </p:cNvSpPr>
              <p:nvPr/>
            </p:nvSpPr>
            <p:spPr bwMode="auto">
              <a:xfrm>
                <a:off x="4403" y="3994"/>
                <a:ext cx="1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70032" name="Line 48"/>
            <p:cNvSpPr>
              <a:spLocks noChangeShapeType="1"/>
            </p:cNvSpPr>
            <p:nvPr/>
          </p:nvSpPr>
          <p:spPr bwMode="auto">
            <a:xfrm flipV="1">
              <a:off x="2741" y="1639"/>
              <a:ext cx="0" cy="46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0033" name="Line 49"/>
            <p:cNvSpPr>
              <a:spLocks noChangeShapeType="1"/>
            </p:cNvSpPr>
            <p:nvPr/>
          </p:nvSpPr>
          <p:spPr bwMode="auto">
            <a:xfrm flipH="1" flipV="1">
              <a:off x="1748" y="1639"/>
              <a:ext cx="1" cy="47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0034" name="Line 50"/>
            <p:cNvSpPr>
              <a:spLocks noChangeShapeType="1"/>
            </p:cNvSpPr>
            <p:nvPr/>
          </p:nvSpPr>
          <p:spPr bwMode="auto">
            <a:xfrm flipV="1">
              <a:off x="1351" y="1625"/>
              <a:ext cx="0" cy="5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0035" name="Line 51"/>
            <p:cNvSpPr>
              <a:spLocks noChangeShapeType="1"/>
            </p:cNvSpPr>
            <p:nvPr/>
          </p:nvSpPr>
          <p:spPr bwMode="auto">
            <a:xfrm flipH="1" flipV="1">
              <a:off x="2296" y="1632"/>
              <a:ext cx="0" cy="4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0036" name="Line 52"/>
            <p:cNvSpPr>
              <a:spLocks noChangeShapeType="1"/>
            </p:cNvSpPr>
            <p:nvPr/>
          </p:nvSpPr>
          <p:spPr bwMode="auto">
            <a:xfrm flipH="1">
              <a:off x="522" y="1358"/>
              <a:ext cx="0" cy="7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0037" name="Rectangle 53"/>
            <p:cNvSpPr>
              <a:spLocks noChangeArrowheads="1"/>
            </p:cNvSpPr>
            <p:nvPr/>
          </p:nvSpPr>
          <p:spPr bwMode="auto">
            <a:xfrm>
              <a:off x="485" y="1085"/>
              <a:ext cx="78" cy="281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0038" name="Line 54"/>
            <p:cNvSpPr>
              <a:spLocks noChangeShapeType="1"/>
            </p:cNvSpPr>
            <p:nvPr/>
          </p:nvSpPr>
          <p:spPr bwMode="auto">
            <a:xfrm flipH="1">
              <a:off x="522" y="852"/>
              <a:ext cx="0" cy="24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0039" name="Oval 55"/>
            <p:cNvSpPr>
              <a:spLocks noChangeArrowheads="1"/>
            </p:cNvSpPr>
            <p:nvPr/>
          </p:nvSpPr>
          <p:spPr bwMode="auto">
            <a:xfrm>
              <a:off x="412" y="1681"/>
              <a:ext cx="231" cy="231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0710" name="Rectangle 56" descr="新闻纸"/>
            <p:cNvSpPr>
              <a:spLocks noChangeArrowheads="1"/>
            </p:cNvSpPr>
            <p:nvPr/>
          </p:nvSpPr>
          <p:spPr bwMode="auto">
            <a:xfrm>
              <a:off x="307" y="1434"/>
              <a:ext cx="228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accent2"/>
                  </a:solidFill>
                  <a:effectLst/>
                  <a:latin typeface="宋体" panose="02010600030101010101" pitchFamily="2" charset="-122"/>
                </a:rPr>
                <a:t>+</a:t>
              </a:r>
            </a:p>
          </p:txBody>
        </p:sp>
        <p:sp>
          <p:nvSpPr>
            <p:cNvPr id="70711" name="Rectangle 57"/>
            <p:cNvSpPr>
              <a:spLocks noChangeArrowheads="1"/>
            </p:cNvSpPr>
            <p:nvPr/>
          </p:nvSpPr>
          <p:spPr bwMode="auto">
            <a:xfrm>
              <a:off x="298" y="1819"/>
              <a:ext cx="230" cy="32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800" b="1">
                  <a:solidFill>
                    <a:schemeClr val="accent2"/>
                  </a:solidFill>
                  <a:effectLst/>
                  <a:latin typeface="宋体" panose="02010600030101010101" pitchFamily="2" charset="-122"/>
                </a:rPr>
                <a:t>-</a:t>
              </a:r>
            </a:p>
          </p:txBody>
        </p:sp>
        <p:sp>
          <p:nvSpPr>
            <p:cNvPr id="70712" name="Text Box 58"/>
            <p:cNvSpPr txBox="1">
              <a:spLocks noChangeArrowheads="1"/>
            </p:cNvSpPr>
            <p:nvPr/>
          </p:nvSpPr>
          <p:spPr bwMode="auto">
            <a:xfrm>
              <a:off x="144" y="1052"/>
              <a:ext cx="425" cy="288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>
                  <a:effectLst/>
                  <a:ea typeface="楷体_GB2312" charset="0"/>
                  <a:cs typeface="楷体_GB2312" charset="0"/>
                </a:rPr>
                <a:t>R</a:t>
              </a:r>
              <a:r>
                <a:rPr lang="en-US" altLang="zh-CN" b="1" baseline="-25000">
                  <a:effectLst/>
                  <a:ea typeface="楷体_GB2312" charset="0"/>
                  <a:cs typeface="楷体_GB2312" charset="0"/>
                </a:rPr>
                <a:t>S</a:t>
              </a:r>
              <a:endParaRPr lang="en-US" altLang="zh-CN" b="1">
                <a:effectLst/>
                <a:ea typeface="楷体_GB2312" charset="0"/>
                <a:cs typeface="楷体_GB2312" charset="0"/>
              </a:endParaRPr>
            </a:p>
          </p:txBody>
        </p:sp>
        <p:sp>
          <p:nvSpPr>
            <p:cNvPr id="170043" name="Oval 59"/>
            <p:cNvSpPr>
              <a:spLocks noChangeArrowheads="1"/>
            </p:cNvSpPr>
            <p:nvPr/>
          </p:nvSpPr>
          <p:spPr bwMode="auto">
            <a:xfrm>
              <a:off x="2275" y="2082"/>
              <a:ext cx="56" cy="6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2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70714" name="Object 60"/>
            <p:cNvGraphicFramePr>
              <a:graphicFrameLocks noChangeAspect="1"/>
            </p:cNvGraphicFramePr>
            <p:nvPr/>
          </p:nvGraphicFramePr>
          <p:xfrm>
            <a:off x="624" y="1344"/>
            <a:ext cx="199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14" name="Equation" r:id="rId16" imgW="190500" imgH="241300" progId="Equation.3">
                    <p:embed/>
                  </p:oleObj>
                </mc:Choice>
                <mc:Fallback>
                  <p:oleObj name="Equation" r:id="rId16" imgW="190500" imgH="2413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1344"/>
                          <a:ext cx="199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0715" name="Object 61"/>
            <p:cNvGraphicFramePr>
              <a:graphicFrameLocks noChangeAspect="1"/>
            </p:cNvGraphicFramePr>
            <p:nvPr/>
          </p:nvGraphicFramePr>
          <p:xfrm>
            <a:off x="540" y="445"/>
            <a:ext cx="150" cy="3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15" name="Equation" r:id="rId18" imgW="139700" imgH="241300" progId="Equation.3">
                    <p:embed/>
                  </p:oleObj>
                </mc:Choice>
                <mc:Fallback>
                  <p:oleObj name="Equation" r:id="rId18" imgW="139700" imgH="2413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0" y="445"/>
                          <a:ext cx="150" cy="3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0716" name="Object 62"/>
            <p:cNvGraphicFramePr>
              <a:graphicFrameLocks noChangeAspect="1"/>
            </p:cNvGraphicFramePr>
            <p:nvPr/>
          </p:nvGraphicFramePr>
          <p:xfrm>
            <a:off x="2837" y="1300"/>
            <a:ext cx="227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16" name="Equation" r:id="rId20" imgW="279400" imgH="254000" progId="Equation.3">
                    <p:embed/>
                  </p:oleObj>
                </mc:Choice>
                <mc:Fallback>
                  <p:oleObj name="Equation" r:id="rId20" imgW="279400" imgH="254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7" y="1300"/>
                          <a:ext cx="227" cy="3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0717" name="Object 63"/>
            <p:cNvGraphicFramePr>
              <a:graphicFrameLocks noChangeAspect="1"/>
            </p:cNvGraphicFramePr>
            <p:nvPr/>
          </p:nvGraphicFramePr>
          <p:xfrm>
            <a:off x="1907" y="1008"/>
            <a:ext cx="389" cy="3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17" name="Equation" r:id="rId22" imgW="444500" imgH="279400" progId="Equation.3">
                    <p:embed/>
                  </p:oleObj>
                </mc:Choice>
                <mc:Fallback>
                  <p:oleObj name="Equation" r:id="rId22" imgW="444500" imgH="279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7" y="1008"/>
                          <a:ext cx="389" cy="3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0048" name="Line 64"/>
            <p:cNvSpPr>
              <a:spLocks noChangeShapeType="1"/>
            </p:cNvSpPr>
            <p:nvPr/>
          </p:nvSpPr>
          <p:spPr bwMode="auto">
            <a:xfrm flipV="1">
              <a:off x="517" y="791"/>
              <a:ext cx="278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sm" len="med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70719" name="Object 65"/>
            <p:cNvGraphicFramePr>
              <a:graphicFrameLocks noChangeAspect="1"/>
            </p:cNvGraphicFramePr>
            <p:nvPr/>
          </p:nvGraphicFramePr>
          <p:xfrm>
            <a:off x="195" y="1609"/>
            <a:ext cx="204" cy="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18" name="Equation" r:id="rId24" imgW="228600" imgH="254000" progId="Equation.3">
                    <p:embed/>
                  </p:oleObj>
                </mc:Choice>
                <mc:Fallback>
                  <p:oleObj name="Equation" r:id="rId24" imgW="228600" imgH="254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5" y="1609"/>
                          <a:ext cx="204" cy="3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0050" name="Line 66"/>
            <p:cNvSpPr>
              <a:spLocks noChangeShapeType="1"/>
            </p:cNvSpPr>
            <p:nvPr/>
          </p:nvSpPr>
          <p:spPr bwMode="auto">
            <a:xfrm flipV="1">
              <a:off x="2987" y="2120"/>
              <a:ext cx="22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0051" name="Line 67"/>
            <p:cNvSpPr>
              <a:spLocks noChangeShapeType="1"/>
            </p:cNvSpPr>
            <p:nvPr/>
          </p:nvSpPr>
          <p:spPr bwMode="auto">
            <a:xfrm flipH="1" flipV="1">
              <a:off x="4417" y="810"/>
              <a:ext cx="0" cy="50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70722" name="Group 68"/>
            <p:cNvGrpSpPr/>
            <p:nvPr/>
          </p:nvGrpSpPr>
          <p:grpSpPr bwMode="auto">
            <a:xfrm>
              <a:off x="4314" y="1274"/>
              <a:ext cx="206" cy="353"/>
              <a:chOff x="4164" y="1968"/>
              <a:chExt cx="264" cy="420"/>
            </a:xfrm>
          </p:grpSpPr>
          <p:sp>
            <p:nvSpPr>
              <p:cNvPr id="170053" name="AutoShape 69"/>
              <p:cNvSpPr>
                <a:spLocks noChangeArrowheads="1"/>
              </p:cNvSpPr>
              <p:nvPr/>
            </p:nvSpPr>
            <p:spPr bwMode="auto">
              <a:xfrm>
                <a:off x="4164" y="1968"/>
                <a:ext cx="264" cy="420"/>
              </a:xfrm>
              <a:prstGeom prst="diamond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0054" name="Line 70"/>
              <p:cNvSpPr>
                <a:spLocks noChangeShapeType="1"/>
              </p:cNvSpPr>
              <p:nvPr/>
            </p:nvSpPr>
            <p:spPr bwMode="auto">
              <a:xfrm>
                <a:off x="4176" y="2185"/>
                <a:ext cx="25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70055" name="Line 71"/>
            <p:cNvSpPr>
              <a:spLocks noChangeShapeType="1"/>
            </p:cNvSpPr>
            <p:nvPr/>
          </p:nvSpPr>
          <p:spPr bwMode="auto">
            <a:xfrm flipV="1">
              <a:off x="3874" y="810"/>
              <a:ext cx="0" cy="5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0056" name="Rectangle 72"/>
            <p:cNvSpPr>
              <a:spLocks noChangeArrowheads="1"/>
            </p:cNvSpPr>
            <p:nvPr/>
          </p:nvSpPr>
          <p:spPr bwMode="auto">
            <a:xfrm>
              <a:off x="3826" y="1314"/>
              <a:ext cx="91" cy="31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0057" name="Line 73"/>
            <p:cNvSpPr>
              <a:spLocks noChangeShapeType="1"/>
            </p:cNvSpPr>
            <p:nvPr/>
          </p:nvSpPr>
          <p:spPr bwMode="auto">
            <a:xfrm>
              <a:off x="4402" y="816"/>
              <a:ext cx="86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0058" name="Line 74"/>
            <p:cNvSpPr>
              <a:spLocks noChangeShapeType="1"/>
            </p:cNvSpPr>
            <p:nvPr/>
          </p:nvSpPr>
          <p:spPr bwMode="auto">
            <a:xfrm flipV="1">
              <a:off x="4863" y="810"/>
              <a:ext cx="0" cy="49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0059" name="Rectangle 75"/>
            <p:cNvSpPr>
              <a:spLocks noChangeArrowheads="1"/>
            </p:cNvSpPr>
            <p:nvPr/>
          </p:nvSpPr>
          <p:spPr bwMode="auto">
            <a:xfrm>
              <a:off x="4815" y="1314"/>
              <a:ext cx="91" cy="31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0728" name="Text Box 76"/>
            <p:cNvSpPr txBox="1">
              <a:spLocks noChangeArrowheads="1"/>
            </p:cNvSpPr>
            <p:nvPr/>
          </p:nvSpPr>
          <p:spPr bwMode="auto">
            <a:xfrm>
              <a:off x="3835" y="1276"/>
              <a:ext cx="488" cy="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 dirty="0" smtClean="0">
                  <a:effectLst/>
                  <a:ea typeface="楷体_GB2312" charset="0"/>
                  <a:cs typeface="楷体_GB2312" charset="0"/>
                </a:rPr>
                <a:t> r</a:t>
              </a:r>
              <a:r>
                <a:rPr lang="en-US" altLang="zh-CN" b="1" baseline="-25000" dirty="0" smtClean="0">
                  <a:effectLst/>
                  <a:ea typeface="楷体_GB2312" charset="0"/>
                  <a:cs typeface="楷体_GB2312" charset="0"/>
                </a:rPr>
                <a:t>be2</a:t>
              </a:r>
              <a:endParaRPr lang="en-US" altLang="zh-CN" b="1" dirty="0">
                <a:effectLst/>
                <a:ea typeface="楷体_GB2312" charset="0"/>
                <a:cs typeface="楷体_GB2312" charset="0"/>
              </a:endParaRPr>
            </a:p>
          </p:txBody>
        </p:sp>
        <p:sp>
          <p:nvSpPr>
            <p:cNvPr id="170061" name="Line 77"/>
            <p:cNvSpPr>
              <a:spLocks noChangeShapeType="1"/>
            </p:cNvSpPr>
            <p:nvPr/>
          </p:nvSpPr>
          <p:spPr bwMode="auto">
            <a:xfrm>
              <a:off x="4263" y="1314"/>
              <a:ext cx="0" cy="34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sm" len="med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0062" name="Line 78"/>
            <p:cNvSpPr>
              <a:spLocks noChangeShapeType="1"/>
            </p:cNvSpPr>
            <p:nvPr/>
          </p:nvSpPr>
          <p:spPr bwMode="auto">
            <a:xfrm flipV="1">
              <a:off x="3589" y="749"/>
              <a:ext cx="278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sm" len="med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0063" name="Line 79"/>
            <p:cNvSpPr>
              <a:spLocks noChangeShapeType="1"/>
            </p:cNvSpPr>
            <p:nvPr/>
          </p:nvSpPr>
          <p:spPr bwMode="auto">
            <a:xfrm flipH="1">
              <a:off x="4374" y="734"/>
              <a:ext cx="28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sm" len="med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0064" name="Line 80"/>
            <p:cNvSpPr>
              <a:spLocks noChangeShapeType="1"/>
            </p:cNvSpPr>
            <p:nvPr/>
          </p:nvSpPr>
          <p:spPr bwMode="auto">
            <a:xfrm flipV="1">
              <a:off x="5258" y="820"/>
              <a:ext cx="0" cy="4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0065" name="Rectangle 81"/>
            <p:cNvSpPr>
              <a:spLocks noChangeArrowheads="1"/>
            </p:cNvSpPr>
            <p:nvPr/>
          </p:nvSpPr>
          <p:spPr bwMode="auto">
            <a:xfrm>
              <a:off x="5213" y="1289"/>
              <a:ext cx="91" cy="311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0734" name="Text Box 82"/>
            <p:cNvSpPr txBox="1">
              <a:spLocks noChangeArrowheads="1"/>
            </p:cNvSpPr>
            <p:nvPr/>
          </p:nvSpPr>
          <p:spPr bwMode="auto">
            <a:xfrm>
              <a:off x="4416" y="1392"/>
              <a:ext cx="453" cy="288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>
                  <a:effectLst/>
                  <a:ea typeface="楷体_GB2312" charset="0"/>
                  <a:cs typeface="楷体_GB2312" charset="0"/>
                </a:rPr>
                <a:t>R</a:t>
              </a:r>
              <a:r>
                <a:rPr lang="en-US" altLang="zh-CN" b="1" baseline="-25000">
                  <a:effectLst/>
                  <a:ea typeface="楷体_GB2312" charset="0"/>
                  <a:cs typeface="楷体_GB2312" charset="0"/>
                </a:rPr>
                <a:t>C2</a:t>
              </a:r>
              <a:endParaRPr lang="en-US" altLang="zh-CN" b="1">
                <a:effectLst/>
                <a:ea typeface="楷体_GB2312" charset="0"/>
                <a:cs typeface="楷体_GB2312" charset="0"/>
              </a:endParaRPr>
            </a:p>
          </p:txBody>
        </p:sp>
        <p:sp>
          <p:nvSpPr>
            <p:cNvPr id="70735" name="Text Box 83"/>
            <p:cNvSpPr txBox="1">
              <a:spLocks noChangeArrowheads="1"/>
            </p:cNvSpPr>
            <p:nvPr/>
          </p:nvSpPr>
          <p:spPr bwMode="auto">
            <a:xfrm>
              <a:off x="4835" y="1290"/>
              <a:ext cx="508" cy="288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>
                  <a:effectLst/>
                  <a:ea typeface="楷体_GB2312" charset="0"/>
                  <a:cs typeface="楷体_GB2312" charset="0"/>
                </a:rPr>
                <a:t>R</a:t>
              </a:r>
              <a:r>
                <a:rPr lang="en-US" altLang="zh-CN" b="1" baseline="-25000">
                  <a:effectLst/>
                  <a:ea typeface="楷体_GB2312" charset="0"/>
                  <a:cs typeface="楷体_GB2312" charset="0"/>
                </a:rPr>
                <a:t>L</a:t>
              </a:r>
              <a:endParaRPr lang="en-US" altLang="zh-CN" b="1">
                <a:effectLst/>
                <a:ea typeface="楷体_GB2312" charset="0"/>
                <a:cs typeface="楷体_GB2312" charset="0"/>
              </a:endParaRPr>
            </a:p>
          </p:txBody>
        </p:sp>
        <p:sp>
          <p:nvSpPr>
            <p:cNvPr id="70736" name="Text Box 84"/>
            <p:cNvSpPr txBox="1">
              <a:spLocks noChangeArrowheads="1"/>
            </p:cNvSpPr>
            <p:nvPr/>
          </p:nvSpPr>
          <p:spPr bwMode="auto">
            <a:xfrm>
              <a:off x="4214" y="1838"/>
              <a:ext cx="224" cy="288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2E1FE9"/>
                  </a:solidFill>
                  <a:effectLst/>
                  <a:ea typeface="楷体_GB2312" charset="0"/>
                  <a:cs typeface="楷体_GB2312" charset="0"/>
                </a:rPr>
                <a:t>E</a:t>
              </a:r>
            </a:p>
          </p:txBody>
        </p:sp>
        <p:sp>
          <p:nvSpPr>
            <p:cNvPr id="70737" name="Text Box 85"/>
            <p:cNvSpPr txBox="1">
              <a:spLocks noChangeArrowheads="1"/>
            </p:cNvSpPr>
            <p:nvPr/>
          </p:nvSpPr>
          <p:spPr bwMode="auto">
            <a:xfrm>
              <a:off x="3371" y="557"/>
              <a:ext cx="224" cy="288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2E1FE9"/>
                  </a:solidFill>
                  <a:effectLst/>
                  <a:ea typeface="楷体_GB2312" charset="0"/>
                  <a:cs typeface="楷体_GB2312" charset="0"/>
                </a:rPr>
                <a:t>B</a:t>
              </a:r>
            </a:p>
          </p:txBody>
        </p:sp>
        <p:sp>
          <p:nvSpPr>
            <p:cNvPr id="70738" name="Text Box 86"/>
            <p:cNvSpPr txBox="1">
              <a:spLocks noChangeArrowheads="1"/>
            </p:cNvSpPr>
            <p:nvPr/>
          </p:nvSpPr>
          <p:spPr bwMode="auto">
            <a:xfrm>
              <a:off x="4609" y="527"/>
              <a:ext cx="223" cy="288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2E1FE9"/>
                  </a:solidFill>
                  <a:effectLst/>
                  <a:ea typeface="楷体_GB2312" charset="0"/>
                  <a:cs typeface="楷体_GB2312" charset="0"/>
                </a:rPr>
                <a:t>C</a:t>
              </a:r>
            </a:p>
          </p:txBody>
        </p:sp>
        <p:sp>
          <p:nvSpPr>
            <p:cNvPr id="170071" name="Line 87"/>
            <p:cNvSpPr>
              <a:spLocks noChangeShapeType="1"/>
            </p:cNvSpPr>
            <p:nvPr/>
          </p:nvSpPr>
          <p:spPr bwMode="auto">
            <a:xfrm flipV="1">
              <a:off x="3509" y="825"/>
              <a:ext cx="0" cy="46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0072" name="Rectangle 88"/>
            <p:cNvSpPr>
              <a:spLocks noChangeArrowheads="1"/>
            </p:cNvSpPr>
            <p:nvPr/>
          </p:nvSpPr>
          <p:spPr bwMode="auto">
            <a:xfrm>
              <a:off x="3461" y="1289"/>
              <a:ext cx="91" cy="31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0741" name="Rectangle 89" descr="新闻纸"/>
            <p:cNvSpPr>
              <a:spLocks noChangeArrowheads="1"/>
            </p:cNvSpPr>
            <p:nvPr/>
          </p:nvSpPr>
          <p:spPr bwMode="auto">
            <a:xfrm>
              <a:off x="5308" y="880"/>
              <a:ext cx="212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chemeClr val="tx2"/>
                  </a:solidFill>
                  <a:effectLst/>
                  <a:latin typeface="宋体" panose="02010600030101010101" pitchFamily="2" charset="-122"/>
                </a:rPr>
                <a:t>+</a:t>
              </a:r>
            </a:p>
          </p:txBody>
        </p:sp>
        <p:sp>
          <p:nvSpPr>
            <p:cNvPr id="70742" name="Rectangle 90" descr="新闻纸"/>
            <p:cNvSpPr>
              <a:spLocks noChangeArrowheads="1"/>
            </p:cNvSpPr>
            <p:nvPr/>
          </p:nvSpPr>
          <p:spPr bwMode="auto">
            <a:xfrm>
              <a:off x="5308" y="1662"/>
              <a:ext cx="212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chemeClr val="tx2"/>
                  </a:solidFill>
                  <a:effectLst/>
                  <a:latin typeface="宋体" panose="02010600030101010101" pitchFamily="2" charset="-122"/>
                </a:rPr>
                <a:t>-</a:t>
              </a:r>
            </a:p>
          </p:txBody>
        </p:sp>
        <p:sp>
          <p:nvSpPr>
            <p:cNvPr id="170075" name="Line 91"/>
            <p:cNvSpPr>
              <a:spLocks noChangeShapeType="1"/>
            </p:cNvSpPr>
            <p:nvPr/>
          </p:nvSpPr>
          <p:spPr bwMode="auto">
            <a:xfrm flipH="1" flipV="1">
              <a:off x="5263" y="1580"/>
              <a:ext cx="0" cy="55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0076" name="Line 92"/>
            <p:cNvSpPr>
              <a:spLocks noChangeShapeType="1"/>
            </p:cNvSpPr>
            <p:nvPr/>
          </p:nvSpPr>
          <p:spPr bwMode="auto">
            <a:xfrm flipV="1">
              <a:off x="4861" y="1631"/>
              <a:ext cx="0" cy="48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0077" name="Line 93"/>
            <p:cNvSpPr>
              <a:spLocks noChangeShapeType="1"/>
            </p:cNvSpPr>
            <p:nvPr/>
          </p:nvSpPr>
          <p:spPr bwMode="auto">
            <a:xfrm flipH="1" flipV="1">
              <a:off x="3868" y="1631"/>
              <a:ext cx="1" cy="4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0078" name="Line 94"/>
            <p:cNvSpPr>
              <a:spLocks noChangeShapeType="1"/>
            </p:cNvSpPr>
            <p:nvPr/>
          </p:nvSpPr>
          <p:spPr bwMode="auto">
            <a:xfrm flipV="1">
              <a:off x="3498" y="1616"/>
              <a:ext cx="0" cy="5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0079" name="Line 95"/>
            <p:cNvSpPr>
              <a:spLocks noChangeShapeType="1"/>
            </p:cNvSpPr>
            <p:nvPr/>
          </p:nvSpPr>
          <p:spPr bwMode="auto">
            <a:xfrm flipH="1" flipV="1">
              <a:off x="4420" y="1632"/>
              <a:ext cx="0" cy="4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70748" name="Object 96"/>
            <p:cNvGraphicFramePr>
              <a:graphicFrameLocks noChangeAspect="1"/>
            </p:cNvGraphicFramePr>
            <p:nvPr/>
          </p:nvGraphicFramePr>
          <p:xfrm>
            <a:off x="5326" y="1286"/>
            <a:ext cx="181" cy="3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19" name="Equation" r:id="rId26" imgW="203200" imgH="254000" progId="Equation.3">
                    <p:embed/>
                  </p:oleObj>
                </mc:Choice>
                <mc:Fallback>
                  <p:oleObj name="Equation" r:id="rId26" imgW="203200" imgH="254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26" y="1286"/>
                          <a:ext cx="181" cy="3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0749" name="Object 97"/>
            <p:cNvGraphicFramePr/>
            <p:nvPr/>
          </p:nvGraphicFramePr>
          <p:xfrm>
            <a:off x="4007" y="1008"/>
            <a:ext cx="409" cy="3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20" name="Equation" r:id="rId28" imgW="444500" imgH="254000" progId="Equation.3">
                    <p:embed/>
                  </p:oleObj>
                </mc:Choice>
                <mc:Fallback>
                  <p:oleObj name="Equation" r:id="rId28" imgW="444500" imgH="254000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07" y="1008"/>
                          <a:ext cx="409" cy="3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0082" name="Line 98"/>
            <p:cNvSpPr>
              <a:spLocks noChangeShapeType="1"/>
            </p:cNvSpPr>
            <p:nvPr/>
          </p:nvSpPr>
          <p:spPr bwMode="auto">
            <a:xfrm flipV="1">
              <a:off x="3169" y="818"/>
              <a:ext cx="0" cy="45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0083" name="Rectangle 99"/>
            <p:cNvSpPr>
              <a:spLocks noChangeArrowheads="1"/>
            </p:cNvSpPr>
            <p:nvPr/>
          </p:nvSpPr>
          <p:spPr bwMode="auto">
            <a:xfrm>
              <a:off x="3120" y="1278"/>
              <a:ext cx="91" cy="31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0084" name="Line 100"/>
            <p:cNvSpPr>
              <a:spLocks noChangeShapeType="1"/>
            </p:cNvSpPr>
            <p:nvPr/>
          </p:nvSpPr>
          <p:spPr bwMode="auto">
            <a:xfrm flipV="1">
              <a:off x="3157" y="1603"/>
              <a:ext cx="0" cy="51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70753" name="Object 101"/>
            <p:cNvGraphicFramePr>
              <a:graphicFrameLocks noChangeAspect="1"/>
            </p:cNvGraphicFramePr>
            <p:nvPr/>
          </p:nvGraphicFramePr>
          <p:xfrm>
            <a:off x="3216" y="1440"/>
            <a:ext cx="288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21" name="公式" r:id="rId30" imgW="292100" imgH="254000" progId="Equation.3">
                    <p:embed/>
                  </p:oleObj>
                </mc:Choice>
                <mc:Fallback>
                  <p:oleObj name="公式" r:id="rId30" imgW="292100" imgH="254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1440"/>
                          <a:ext cx="288" cy="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0754" name="Object 102"/>
            <p:cNvGraphicFramePr>
              <a:graphicFrameLocks noChangeAspect="1"/>
            </p:cNvGraphicFramePr>
            <p:nvPr/>
          </p:nvGraphicFramePr>
          <p:xfrm>
            <a:off x="3552" y="1440"/>
            <a:ext cx="288" cy="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22" name="公式" r:id="rId32" imgW="304800" imgH="254000" progId="Equation.3">
                    <p:embed/>
                  </p:oleObj>
                </mc:Choice>
                <mc:Fallback>
                  <p:oleObj name="公式" r:id="rId32" imgW="304800" imgH="254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1440"/>
                          <a:ext cx="288" cy="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0087" name="Line 103"/>
            <p:cNvSpPr>
              <a:spLocks noChangeShapeType="1"/>
            </p:cNvSpPr>
            <p:nvPr/>
          </p:nvSpPr>
          <p:spPr bwMode="auto">
            <a:xfrm flipV="1">
              <a:off x="948" y="856"/>
              <a:ext cx="0" cy="45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0088" name="Rectangle 104"/>
            <p:cNvSpPr>
              <a:spLocks noChangeArrowheads="1"/>
            </p:cNvSpPr>
            <p:nvPr/>
          </p:nvSpPr>
          <p:spPr bwMode="auto">
            <a:xfrm>
              <a:off x="912" y="1321"/>
              <a:ext cx="91" cy="309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0089" name="Line 105"/>
            <p:cNvSpPr>
              <a:spLocks noChangeShapeType="1"/>
            </p:cNvSpPr>
            <p:nvPr/>
          </p:nvSpPr>
          <p:spPr bwMode="auto">
            <a:xfrm flipV="1">
              <a:off x="949" y="1625"/>
              <a:ext cx="0" cy="5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0758" name="Text Box 106"/>
            <p:cNvSpPr txBox="1">
              <a:spLocks noChangeArrowheads="1"/>
            </p:cNvSpPr>
            <p:nvPr/>
          </p:nvSpPr>
          <p:spPr bwMode="auto">
            <a:xfrm>
              <a:off x="926" y="1469"/>
              <a:ext cx="466" cy="288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>
                  <a:effectLst/>
                  <a:ea typeface="楷体_GB2312" charset="0"/>
                  <a:cs typeface="楷体_GB2312" charset="0"/>
                </a:rPr>
                <a:t>R</a:t>
              </a:r>
              <a:r>
                <a:rPr lang="en-US" altLang="zh-CN" b="1" baseline="-25000">
                  <a:effectLst/>
                  <a:ea typeface="楷体_GB2312" charset="0"/>
                  <a:cs typeface="楷体_GB2312" charset="0"/>
                </a:rPr>
                <a:t>B1</a:t>
              </a:r>
              <a:endParaRPr lang="en-US" altLang="zh-CN" b="1">
                <a:effectLst/>
                <a:ea typeface="楷体_GB2312" charset="0"/>
                <a:cs typeface="楷体_GB2312" charset="0"/>
              </a:endParaRPr>
            </a:p>
          </p:txBody>
        </p:sp>
        <p:sp>
          <p:nvSpPr>
            <p:cNvPr id="170091" name="AutoShape 107"/>
            <p:cNvSpPr>
              <a:spLocks noChangeArrowheads="1"/>
            </p:cNvSpPr>
            <p:nvPr/>
          </p:nvSpPr>
          <p:spPr bwMode="auto">
            <a:xfrm>
              <a:off x="2928" y="1824"/>
              <a:ext cx="192" cy="432"/>
            </a:xfrm>
            <a:custGeom>
              <a:avLst/>
              <a:gdLst>
                <a:gd name="G0" fmla="+- 15126 0 0"/>
                <a:gd name="G1" fmla="+- 2912 0 0"/>
                <a:gd name="G2" fmla="+- 12158 0 2912"/>
                <a:gd name="G3" fmla="+- G2 0 2912"/>
                <a:gd name="G4" fmla="*/ G3 32768 32059"/>
                <a:gd name="G5" fmla="*/ G4 1 2"/>
                <a:gd name="G6" fmla="+- 21600 0 15126"/>
                <a:gd name="G7" fmla="*/ G6 2912 6079"/>
                <a:gd name="G8" fmla="+- G7 15126 0"/>
                <a:gd name="T0" fmla="*/ 15126 w 21600"/>
                <a:gd name="T1" fmla="*/ 0 h 21600"/>
                <a:gd name="T2" fmla="*/ 15126 w 21600"/>
                <a:gd name="T3" fmla="*/ 12158 h 21600"/>
                <a:gd name="T4" fmla="*/ 3237 w 21600"/>
                <a:gd name="T5" fmla="*/ 21600 h 21600"/>
                <a:gd name="T6" fmla="*/ 21600 w 21600"/>
                <a:gd name="T7" fmla="*/ 6079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G1 h 21600"/>
                <a:gd name="T14" fmla="*/ G8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close/>
                </a:path>
              </a:pathLst>
            </a:custGeom>
            <a:gradFill rotWithShape="0">
              <a:gsLst>
                <a:gs pos="0">
                  <a:srgbClr val="FFFF00"/>
                </a:gs>
                <a:gs pos="100000">
                  <a:srgbClr val="FF0000"/>
                </a:gs>
              </a:gsLst>
              <a:lin ang="18900000" scaled="1"/>
            </a:gradFill>
            <a:ln w="38100">
              <a:solidFill>
                <a:srgbClr val="FF0000"/>
              </a:solidFill>
              <a:miter lim="800000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</p:grpSp>
      <p:graphicFrame>
        <p:nvGraphicFramePr>
          <p:cNvPr id="170092" name="Object 108" descr="40%"/>
          <p:cNvGraphicFramePr>
            <a:graphicFrameLocks noChangeAspect="1"/>
          </p:cNvGraphicFramePr>
          <p:nvPr/>
        </p:nvGraphicFramePr>
        <p:xfrm>
          <a:off x="852488" y="4854575"/>
          <a:ext cx="2271712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23" name="Equation" r:id="rId34" imgW="1168400" imgH="241300" progId="Equation.3">
                  <p:embed/>
                </p:oleObj>
              </mc:Choice>
              <mc:Fallback>
                <p:oleObj name="Equation" r:id="rId34" imgW="11684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2488" y="4854575"/>
                        <a:ext cx="2271712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0093" name="Object 109" descr="40%"/>
          <p:cNvGraphicFramePr>
            <a:graphicFrameLocks noChangeAspect="1"/>
          </p:cNvGraphicFramePr>
          <p:nvPr/>
        </p:nvGraphicFramePr>
        <p:xfrm>
          <a:off x="889000" y="5373688"/>
          <a:ext cx="2640013" cy="1103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24" name="Equation" r:id="rId36" imgW="1676400" imgH="546100" progId="Equation.3">
                  <p:embed/>
                </p:oleObj>
              </mc:Choice>
              <mc:Fallback>
                <p:oleObj name="Equation" r:id="rId36" imgW="1676400" imgH="546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9000" y="5373688"/>
                        <a:ext cx="2640013" cy="1103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0094" name="Object 110" descr="90%"/>
          <p:cNvGraphicFramePr>
            <a:graphicFrameLocks noChangeAspect="1"/>
          </p:cNvGraphicFramePr>
          <p:nvPr/>
        </p:nvGraphicFramePr>
        <p:xfrm>
          <a:off x="4038600" y="5397500"/>
          <a:ext cx="27432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25" name="Equation" r:id="rId38" imgW="1714500" imgH="546100" progId="Equation.3">
                  <p:embed/>
                </p:oleObj>
              </mc:Choice>
              <mc:Fallback>
                <p:oleObj name="Equation" r:id="rId38" imgW="1714500" imgH="546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5397500"/>
                        <a:ext cx="2743200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0095" name="Object 111" descr="40%"/>
          <p:cNvGraphicFramePr>
            <a:graphicFrameLocks noChangeAspect="1"/>
          </p:cNvGraphicFramePr>
          <p:nvPr/>
        </p:nvGraphicFramePr>
        <p:xfrm>
          <a:off x="7167563" y="4818063"/>
          <a:ext cx="1214437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26" name="Equation" r:id="rId40" imgW="495300" imgH="228600" progId="Equation.3">
                  <p:embed/>
                </p:oleObj>
              </mc:Choice>
              <mc:Fallback>
                <p:oleObj name="Equation" r:id="rId40" imgW="4953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7563" y="4818063"/>
                        <a:ext cx="1214437" cy="592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0096" name="Object 112" descr="90%"/>
          <p:cNvGraphicFramePr>
            <a:graphicFrameLocks noChangeAspect="1"/>
          </p:cNvGraphicFramePr>
          <p:nvPr/>
        </p:nvGraphicFramePr>
        <p:xfrm>
          <a:off x="7124700" y="5507038"/>
          <a:ext cx="1333500" cy="665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27" name="Equation" r:id="rId42" imgW="546100" imgH="241300" progId="Equation.3">
                  <p:embed/>
                </p:oleObj>
              </mc:Choice>
              <mc:Fallback>
                <p:oleObj name="Equation" r:id="rId42" imgW="5461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4700" y="5507038"/>
                        <a:ext cx="1333500" cy="665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0097" name="Object 113" descr="40%"/>
          <p:cNvGraphicFramePr>
            <a:graphicFrameLocks noChangeAspect="1"/>
          </p:cNvGraphicFramePr>
          <p:nvPr/>
        </p:nvGraphicFramePr>
        <p:xfrm>
          <a:off x="4038600" y="4870450"/>
          <a:ext cx="22987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28" name="公式" r:id="rId44" imgW="1219200" imgH="241300" progId="Equation.3">
                  <p:embed/>
                </p:oleObj>
              </mc:Choice>
              <mc:Fallback>
                <p:oleObj name="公式" r:id="rId44" imgW="12192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4870450"/>
                        <a:ext cx="229870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0659912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69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9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9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9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9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0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70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70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70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70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70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88" grpId="0" autoUpdateAnimBg="0"/>
      <p:bldP spid="169989" grpId="0" autoUpdateAnimBg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Text Box 2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364331" y="131128"/>
            <a:ext cx="1066800" cy="609600"/>
          </a:xfrm>
          <a:ln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eaLnBrk="1" hangingPunct="1"/>
            <a:r>
              <a:rPr lang="zh-CN" altLang="en-US" sz="2800" b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例</a:t>
            </a:r>
            <a:r>
              <a:rPr lang="en-US" altLang="zh-CN" sz="2800" b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1:</a:t>
            </a:r>
            <a:endParaRPr lang="en-US" altLang="zh-CN" sz="2800" b="1" dirty="0">
              <a:solidFill>
                <a:srgbClr val="CC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172035" name="Rectangle 3"/>
          <p:cNvSpPr>
            <a:spLocks noChangeArrowheads="1"/>
          </p:cNvSpPr>
          <p:nvPr/>
        </p:nvSpPr>
        <p:spPr bwMode="auto">
          <a:xfrm>
            <a:off x="465151" y="164925"/>
            <a:ext cx="7848600" cy="23987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sz="2800" b="1" dirty="0">
                <a:solidFill>
                  <a:srgbClr val="336699"/>
                </a:solidFill>
                <a:effectLst/>
                <a:latin typeface="宋体" panose="02010600030101010101" pitchFamily="2" charset="-122"/>
              </a:rPr>
              <a:t>  </a:t>
            </a:r>
            <a:r>
              <a:rPr lang="en-US" altLang="zh-CN" sz="2800" b="1" dirty="0" smtClean="0">
                <a:solidFill>
                  <a:srgbClr val="336699"/>
                </a:solidFill>
                <a:effectLst/>
                <a:latin typeface="宋体" panose="02010600030101010101" pitchFamily="2" charset="-122"/>
              </a:rPr>
              <a:t>   </a:t>
            </a:r>
            <a:r>
              <a:rPr lang="zh-CN" altLang="en-US" sz="2800" b="1" dirty="0">
                <a:solidFill>
                  <a:schemeClr val="tx1"/>
                </a:solidFill>
                <a:effectLst/>
                <a:latin typeface="宋体" panose="02010600030101010101" pitchFamily="2" charset="-122"/>
              </a:rPr>
              <a:t>如图所示的两级电压放大电路，</a:t>
            </a:r>
          </a:p>
          <a:p>
            <a:r>
              <a:rPr lang="zh-CN" altLang="en-US" sz="2800" b="1" dirty="0">
                <a:solidFill>
                  <a:schemeClr val="tx1"/>
                </a:solidFill>
                <a:effectLst/>
                <a:latin typeface="宋体" panose="02010600030101010101" pitchFamily="2" charset="-122"/>
              </a:rPr>
              <a:t>已知</a:t>
            </a:r>
            <a:r>
              <a:rPr lang="en-US" altLang="zh-CN" sz="2800" b="1" i="1" dirty="0">
                <a:solidFill>
                  <a:schemeClr val="tx1"/>
                </a:solidFill>
                <a:effectLst/>
                <a:latin typeface="宋体" panose="02010600030101010101" pitchFamily="2" charset="-122"/>
              </a:rPr>
              <a:t>β</a:t>
            </a:r>
            <a:r>
              <a:rPr lang="en-US" altLang="zh-CN" sz="2800" b="1" baseline="-25000" dirty="0">
                <a:solidFill>
                  <a:schemeClr val="tx1"/>
                </a:solidFill>
                <a:effectLst/>
                <a:latin typeface="Times New Roman" panose="02020603050405020304" charset="0"/>
              </a:rPr>
              <a:t>1</a:t>
            </a:r>
            <a:r>
              <a:rPr lang="en-US" altLang="zh-CN" sz="2800" b="1" dirty="0">
                <a:solidFill>
                  <a:schemeClr val="tx1"/>
                </a:solidFill>
                <a:effectLst/>
                <a:latin typeface="Times New Roman" panose="02020603050405020304" charset="0"/>
              </a:rPr>
              <a:t>= </a:t>
            </a:r>
            <a:r>
              <a:rPr lang="en-US" altLang="zh-CN" sz="2800" b="1" i="1" dirty="0">
                <a:solidFill>
                  <a:schemeClr val="tx1"/>
                </a:solidFill>
                <a:effectLst/>
                <a:latin typeface="宋体" panose="02010600030101010101" pitchFamily="2" charset="-122"/>
              </a:rPr>
              <a:t>β</a:t>
            </a:r>
            <a:r>
              <a:rPr lang="en-US" altLang="zh-CN" sz="2800" b="1" baseline="-25000" dirty="0">
                <a:solidFill>
                  <a:schemeClr val="tx1"/>
                </a:solidFill>
                <a:effectLst/>
                <a:latin typeface="Times New Roman" panose="02020603050405020304" charset="0"/>
              </a:rPr>
              <a:t>2</a:t>
            </a:r>
            <a:r>
              <a:rPr lang="en-US" altLang="zh-CN" sz="2800" b="1" dirty="0">
                <a:solidFill>
                  <a:schemeClr val="tx1"/>
                </a:solidFill>
                <a:effectLst/>
                <a:latin typeface="Times New Roman" panose="02020603050405020304" charset="0"/>
              </a:rPr>
              <a:t> =50,  T</a:t>
            </a:r>
            <a:r>
              <a:rPr lang="en-US" altLang="zh-CN" b="1" baseline="-25000" dirty="0">
                <a:solidFill>
                  <a:schemeClr val="tx1"/>
                </a:solidFill>
                <a:effectLst/>
                <a:latin typeface="Times New Roman" panose="02020603050405020304" charset="0"/>
              </a:rPr>
              <a:t>1</a:t>
            </a:r>
            <a:r>
              <a:rPr lang="zh-CN" altLang="en-US" sz="2800" b="1" dirty="0">
                <a:solidFill>
                  <a:schemeClr val="tx1"/>
                </a:solidFill>
                <a:effectLst/>
                <a:latin typeface="Times New Roman" panose="02020603050405020304" charset="0"/>
              </a:rPr>
              <a:t>和</a:t>
            </a:r>
            <a:r>
              <a:rPr lang="en-US" altLang="zh-CN" sz="2800" b="1" dirty="0">
                <a:solidFill>
                  <a:schemeClr val="tx1"/>
                </a:solidFill>
                <a:effectLst/>
                <a:latin typeface="Times New Roman" panose="02020603050405020304" charset="0"/>
              </a:rPr>
              <a:t>T</a:t>
            </a:r>
            <a:r>
              <a:rPr lang="en-US" altLang="zh-CN" sz="2800" b="1" baseline="-25000" dirty="0">
                <a:solidFill>
                  <a:schemeClr val="tx1"/>
                </a:solidFill>
                <a:effectLst/>
                <a:latin typeface="Times New Roman" panose="02020603050405020304" charset="0"/>
              </a:rPr>
              <a:t>2</a:t>
            </a:r>
            <a:r>
              <a:rPr lang="zh-CN" altLang="en-US" sz="2800" b="1" dirty="0">
                <a:solidFill>
                  <a:schemeClr val="tx1"/>
                </a:solidFill>
                <a:effectLst/>
                <a:latin typeface="Times New Roman" panose="02020603050405020304" charset="0"/>
              </a:rPr>
              <a:t>均为</a:t>
            </a:r>
            <a:r>
              <a:rPr lang="en-US" altLang="zh-CN" sz="2800" b="1" dirty="0">
                <a:solidFill>
                  <a:schemeClr val="tx1"/>
                </a:solidFill>
                <a:effectLst/>
                <a:latin typeface="Times New Roman" panose="02020603050405020304" charset="0"/>
              </a:rPr>
              <a:t>3DG8D</a:t>
            </a:r>
            <a:r>
              <a:rPr lang="zh-CN" altLang="en-US" sz="2800" b="1" dirty="0">
                <a:solidFill>
                  <a:schemeClr val="tx1"/>
                </a:solidFill>
                <a:effectLst/>
                <a:latin typeface="Times New Roman" panose="02020603050405020304" charset="0"/>
              </a:rPr>
              <a:t>。</a:t>
            </a: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(1) </a:t>
            </a:r>
            <a:r>
              <a:rPr lang="zh-CN" altLang="en-US" sz="2800" b="1" dirty="0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计算前、后级放大电路的静态值</a:t>
            </a:r>
            <a:r>
              <a:rPr lang="en-US" altLang="zh-CN" sz="2800" b="1" dirty="0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(</a:t>
            </a:r>
            <a:r>
              <a:rPr lang="en-US" altLang="zh-CN" sz="2800" b="1" i="1" dirty="0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U</a:t>
            </a:r>
            <a:r>
              <a:rPr lang="en-US" altLang="zh-CN" sz="2800" b="1" baseline="-25000" dirty="0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BE</a:t>
            </a:r>
            <a:r>
              <a:rPr lang="en-US" altLang="zh-CN" sz="2800" b="1" dirty="0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=0.6V);</a:t>
            </a: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(2) </a:t>
            </a:r>
            <a:r>
              <a:rPr lang="zh-CN" altLang="en-US" sz="2800" b="1" dirty="0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求放大电路的输入电阻和输出电阻；</a:t>
            </a:r>
            <a:r>
              <a:rPr lang="zh-CN" altLang="en-US" sz="2800" b="1" dirty="0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 </a:t>
            </a:r>
          </a:p>
          <a:p>
            <a:r>
              <a:rPr lang="en-US" altLang="zh-CN" sz="2800" b="1" dirty="0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(3)</a:t>
            </a:r>
            <a:r>
              <a:rPr lang="en-US" altLang="zh-CN" sz="2800" b="1" dirty="0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 </a:t>
            </a:r>
            <a:r>
              <a:rPr lang="zh-CN" altLang="en-US" sz="2800" b="1" dirty="0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求各级电压的放大倍数及总电压放大倍数。</a:t>
            </a:r>
          </a:p>
        </p:txBody>
      </p:sp>
      <p:sp>
        <p:nvSpPr>
          <p:cNvPr id="71684" name="Rectangle 4"/>
          <p:cNvSpPr>
            <a:spLocks noChangeArrowheads="1"/>
          </p:cNvSpPr>
          <p:nvPr/>
        </p:nvSpPr>
        <p:spPr bwMode="auto">
          <a:xfrm>
            <a:off x="1827213" y="2600325"/>
            <a:ext cx="355600" cy="42703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2800">
                <a:solidFill>
                  <a:srgbClr val="000000"/>
                </a:solidFill>
                <a:effectLst/>
                <a:latin typeface="Times New Roman" panose="02020603050405020304" charset="0"/>
              </a:rPr>
              <a:t>    </a:t>
            </a:r>
            <a:endParaRPr lang="en-US" altLang="zh-CN" sz="2800" b="1">
              <a:effectLst/>
              <a:latin typeface="Times New Roman" panose="02020603050405020304" charset="0"/>
            </a:endParaRPr>
          </a:p>
        </p:txBody>
      </p:sp>
      <p:grpSp>
        <p:nvGrpSpPr>
          <p:cNvPr id="71685" name="Group 9"/>
          <p:cNvGrpSpPr/>
          <p:nvPr/>
        </p:nvGrpSpPr>
        <p:grpSpPr bwMode="auto">
          <a:xfrm>
            <a:off x="990600" y="2653665"/>
            <a:ext cx="7467600" cy="3733800"/>
            <a:chOff x="602" y="1632"/>
            <a:chExt cx="4704" cy="2352"/>
          </a:xfrm>
        </p:grpSpPr>
        <p:sp>
          <p:nvSpPr>
            <p:cNvPr id="71686" name="Text Box 10"/>
            <p:cNvSpPr txBox="1">
              <a:spLocks noChangeArrowheads="1"/>
            </p:cNvSpPr>
            <p:nvPr/>
          </p:nvSpPr>
          <p:spPr bwMode="auto">
            <a:xfrm>
              <a:off x="1012" y="1945"/>
              <a:ext cx="391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>
                  <a:effectLst/>
                  <a:ea typeface="长城楷体" charset="0"/>
                  <a:cs typeface="长城楷体" charset="0"/>
                </a:rPr>
                <a:t>R</a:t>
              </a:r>
              <a:r>
                <a:rPr lang="en-US" altLang="zh-CN" b="1" baseline="-25000">
                  <a:effectLst/>
                  <a:ea typeface="长城楷体" charset="0"/>
                  <a:cs typeface="长城楷体" charset="0"/>
                </a:rPr>
                <a:t>B1</a:t>
              </a:r>
              <a:endParaRPr lang="en-US" altLang="zh-CN">
                <a:effectLst/>
                <a:ea typeface="长城楷体" charset="0"/>
                <a:cs typeface="长城楷体" charset="0"/>
              </a:endParaRPr>
            </a:p>
          </p:txBody>
        </p:sp>
        <p:sp>
          <p:nvSpPr>
            <p:cNvPr id="172043" name="Line 11"/>
            <p:cNvSpPr>
              <a:spLocks noChangeShapeType="1"/>
            </p:cNvSpPr>
            <p:nvPr/>
          </p:nvSpPr>
          <p:spPr bwMode="auto">
            <a:xfrm>
              <a:off x="1402" y="2329"/>
              <a:ext cx="0" cy="41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2044" name="Line 12"/>
            <p:cNvSpPr>
              <a:spLocks noChangeShapeType="1"/>
            </p:cNvSpPr>
            <p:nvPr/>
          </p:nvSpPr>
          <p:spPr bwMode="auto">
            <a:xfrm flipH="1" flipV="1">
              <a:off x="1406" y="1761"/>
              <a:ext cx="0" cy="2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2045" name="Rectangle 13"/>
            <p:cNvSpPr>
              <a:spLocks noChangeArrowheads="1"/>
            </p:cNvSpPr>
            <p:nvPr/>
          </p:nvSpPr>
          <p:spPr bwMode="auto">
            <a:xfrm>
              <a:off x="1358" y="2006"/>
              <a:ext cx="95" cy="32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2046" name="Line 14"/>
            <p:cNvSpPr>
              <a:spLocks noChangeShapeType="1"/>
            </p:cNvSpPr>
            <p:nvPr/>
          </p:nvSpPr>
          <p:spPr bwMode="auto">
            <a:xfrm>
              <a:off x="1406" y="1771"/>
              <a:ext cx="22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2047" name="Line 15"/>
            <p:cNvSpPr>
              <a:spLocks noChangeShapeType="1"/>
            </p:cNvSpPr>
            <p:nvPr/>
          </p:nvSpPr>
          <p:spPr bwMode="auto">
            <a:xfrm flipV="1">
              <a:off x="2027" y="1752"/>
              <a:ext cx="0" cy="8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71692" name="Group 16"/>
            <p:cNvGrpSpPr/>
            <p:nvPr/>
          </p:nvGrpSpPr>
          <p:grpSpPr bwMode="auto">
            <a:xfrm>
              <a:off x="1898" y="2592"/>
              <a:ext cx="141" cy="336"/>
              <a:chOff x="1898" y="2592"/>
              <a:chExt cx="141" cy="336"/>
            </a:xfrm>
          </p:grpSpPr>
          <p:sp>
            <p:nvSpPr>
              <p:cNvPr id="172049" name="Line 17"/>
              <p:cNvSpPr>
                <a:spLocks noChangeShapeType="1"/>
              </p:cNvSpPr>
              <p:nvPr/>
            </p:nvSpPr>
            <p:spPr bwMode="auto">
              <a:xfrm>
                <a:off x="1898" y="2605"/>
                <a:ext cx="0" cy="28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2050" name="Line 18"/>
              <p:cNvSpPr>
                <a:spLocks noChangeShapeType="1"/>
              </p:cNvSpPr>
              <p:nvPr/>
            </p:nvSpPr>
            <p:spPr bwMode="auto">
              <a:xfrm>
                <a:off x="1898" y="2780"/>
                <a:ext cx="141" cy="14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triangle" w="sm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2051" name="Line 19"/>
              <p:cNvSpPr>
                <a:spLocks noChangeShapeType="1"/>
              </p:cNvSpPr>
              <p:nvPr/>
            </p:nvSpPr>
            <p:spPr bwMode="auto">
              <a:xfrm flipV="1">
                <a:off x="1898" y="2592"/>
                <a:ext cx="141" cy="12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72052" name="Line 20"/>
            <p:cNvSpPr>
              <a:spLocks noChangeShapeType="1"/>
            </p:cNvSpPr>
            <p:nvPr/>
          </p:nvSpPr>
          <p:spPr bwMode="auto">
            <a:xfrm flipH="1">
              <a:off x="2031" y="2922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2053" name="Line 21"/>
            <p:cNvSpPr>
              <a:spLocks noChangeShapeType="1"/>
            </p:cNvSpPr>
            <p:nvPr/>
          </p:nvSpPr>
          <p:spPr bwMode="auto">
            <a:xfrm>
              <a:off x="1129" y="2738"/>
              <a:ext cx="77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2054" name="Line 22"/>
            <p:cNvSpPr>
              <a:spLocks noChangeShapeType="1"/>
            </p:cNvSpPr>
            <p:nvPr/>
          </p:nvSpPr>
          <p:spPr bwMode="auto">
            <a:xfrm>
              <a:off x="698" y="3806"/>
              <a:ext cx="408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2055" name="Line 23"/>
            <p:cNvSpPr>
              <a:spLocks noChangeShapeType="1"/>
            </p:cNvSpPr>
            <p:nvPr/>
          </p:nvSpPr>
          <p:spPr bwMode="auto">
            <a:xfrm flipH="1">
              <a:off x="2032" y="3545"/>
              <a:ext cx="0" cy="3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71697" name="Group 24"/>
            <p:cNvGrpSpPr/>
            <p:nvPr/>
          </p:nvGrpSpPr>
          <p:grpSpPr bwMode="auto">
            <a:xfrm>
              <a:off x="1066" y="2615"/>
              <a:ext cx="68" cy="262"/>
              <a:chOff x="3454" y="2018"/>
              <a:chExt cx="96" cy="328"/>
            </a:xfrm>
          </p:grpSpPr>
          <p:sp>
            <p:nvSpPr>
              <p:cNvPr id="172057" name="Line 25"/>
              <p:cNvSpPr>
                <a:spLocks noChangeShapeType="1"/>
              </p:cNvSpPr>
              <p:nvPr/>
            </p:nvSpPr>
            <p:spPr bwMode="auto">
              <a:xfrm>
                <a:off x="3454" y="2018"/>
                <a:ext cx="0" cy="32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2058" name="Line 26"/>
              <p:cNvSpPr>
                <a:spLocks noChangeShapeType="1"/>
              </p:cNvSpPr>
              <p:nvPr/>
            </p:nvSpPr>
            <p:spPr bwMode="auto">
              <a:xfrm>
                <a:off x="3550" y="2018"/>
                <a:ext cx="0" cy="32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72059" name="Line 27"/>
            <p:cNvSpPr>
              <a:spLocks noChangeShapeType="1"/>
            </p:cNvSpPr>
            <p:nvPr/>
          </p:nvSpPr>
          <p:spPr bwMode="auto">
            <a:xfrm>
              <a:off x="698" y="2738"/>
              <a:ext cx="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71699" name="Group 28"/>
            <p:cNvGrpSpPr/>
            <p:nvPr/>
          </p:nvGrpSpPr>
          <p:grpSpPr bwMode="auto">
            <a:xfrm flipH="1">
              <a:off x="2594" y="2860"/>
              <a:ext cx="69" cy="261"/>
              <a:chOff x="3454" y="2018"/>
              <a:chExt cx="96" cy="328"/>
            </a:xfrm>
          </p:grpSpPr>
          <p:sp>
            <p:nvSpPr>
              <p:cNvPr id="172061" name="Line 29"/>
              <p:cNvSpPr>
                <a:spLocks noChangeShapeType="1"/>
              </p:cNvSpPr>
              <p:nvPr/>
            </p:nvSpPr>
            <p:spPr bwMode="auto">
              <a:xfrm>
                <a:off x="3454" y="2018"/>
                <a:ext cx="0" cy="32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2062" name="Line 30"/>
              <p:cNvSpPr>
                <a:spLocks noChangeShapeType="1"/>
              </p:cNvSpPr>
              <p:nvPr/>
            </p:nvSpPr>
            <p:spPr bwMode="auto">
              <a:xfrm>
                <a:off x="3550" y="2018"/>
                <a:ext cx="0" cy="32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72063" name="Line 31"/>
            <p:cNvSpPr>
              <a:spLocks noChangeShapeType="1"/>
            </p:cNvSpPr>
            <p:nvPr/>
          </p:nvSpPr>
          <p:spPr bwMode="auto">
            <a:xfrm>
              <a:off x="2044" y="2983"/>
              <a:ext cx="56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701" name="Text Box 32"/>
            <p:cNvSpPr txBox="1">
              <a:spLocks noChangeArrowheads="1"/>
            </p:cNvSpPr>
            <p:nvPr/>
          </p:nvSpPr>
          <p:spPr bwMode="auto">
            <a:xfrm>
              <a:off x="924" y="2288"/>
              <a:ext cx="306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>
                  <a:effectLst/>
                  <a:ea typeface="长城楷体" charset="0"/>
                  <a:cs typeface="长城楷体" charset="0"/>
                </a:rPr>
                <a:t>C</a:t>
              </a:r>
              <a:r>
                <a:rPr lang="en-US" altLang="zh-CN" b="1" baseline="-25000">
                  <a:effectLst/>
                  <a:ea typeface="长城楷体" charset="0"/>
                  <a:cs typeface="长城楷体" charset="0"/>
                </a:rPr>
                <a:t>1</a:t>
              </a:r>
              <a:endParaRPr lang="en-US" altLang="zh-CN">
                <a:effectLst/>
                <a:ea typeface="长城楷体" charset="0"/>
                <a:cs typeface="长城楷体" charset="0"/>
              </a:endParaRPr>
            </a:p>
          </p:txBody>
        </p:sp>
        <p:sp>
          <p:nvSpPr>
            <p:cNvPr id="71702" name="Text Box 33"/>
            <p:cNvSpPr txBox="1">
              <a:spLocks noChangeArrowheads="1"/>
            </p:cNvSpPr>
            <p:nvPr/>
          </p:nvSpPr>
          <p:spPr bwMode="auto">
            <a:xfrm>
              <a:off x="2487" y="2573"/>
              <a:ext cx="306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>
                  <a:effectLst/>
                  <a:ea typeface="长城楷体" charset="0"/>
                  <a:cs typeface="长城楷体" charset="0"/>
                </a:rPr>
                <a:t>C</a:t>
              </a:r>
              <a:r>
                <a:rPr lang="en-US" altLang="zh-CN" b="1" baseline="-25000">
                  <a:effectLst/>
                  <a:ea typeface="长城楷体" charset="0"/>
                  <a:cs typeface="长城楷体" charset="0"/>
                </a:rPr>
                <a:t>2</a:t>
              </a:r>
              <a:endParaRPr lang="en-US" altLang="zh-CN">
                <a:effectLst/>
                <a:ea typeface="长城楷体" charset="0"/>
                <a:cs typeface="长城楷体" charset="0"/>
              </a:endParaRPr>
            </a:p>
          </p:txBody>
        </p:sp>
        <p:sp>
          <p:nvSpPr>
            <p:cNvPr id="172066" name="Rectangle 34"/>
            <p:cNvSpPr>
              <a:spLocks noChangeArrowheads="1"/>
            </p:cNvSpPr>
            <p:nvPr/>
          </p:nvSpPr>
          <p:spPr bwMode="auto">
            <a:xfrm>
              <a:off x="1984" y="3227"/>
              <a:ext cx="94" cy="325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704" name="Text Box 35"/>
            <p:cNvSpPr txBox="1">
              <a:spLocks noChangeArrowheads="1"/>
            </p:cNvSpPr>
            <p:nvPr/>
          </p:nvSpPr>
          <p:spPr bwMode="auto">
            <a:xfrm>
              <a:off x="1586" y="3092"/>
              <a:ext cx="391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>
                  <a:effectLst/>
                  <a:ea typeface="长城楷体" charset="0"/>
                  <a:cs typeface="长城楷体" charset="0"/>
                </a:rPr>
                <a:t>R</a:t>
              </a:r>
              <a:r>
                <a:rPr lang="en-US" altLang="zh-CN" b="1" baseline="-25000">
                  <a:effectLst/>
                  <a:ea typeface="长城楷体" charset="0"/>
                  <a:cs typeface="长城楷体" charset="0"/>
                </a:rPr>
                <a:t>E1</a:t>
              </a:r>
              <a:endParaRPr lang="en-US" altLang="zh-CN" b="1">
                <a:effectLst/>
                <a:ea typeface="长城楷体" charset="0"/>
                <a:cs typeface="长城楷体" charset="0"/>
              </a:endParaRPr>
            </a:p>
          </p:txBody>
        </p:sp>
        <p:sp>
          <p:nvSpPr>
            <p:cNvPr id="71705" name="Rectangle 36"/>
            <p:cNvSpPr>
              <a:spLocks noChangeArrowheads="1"/>
            </p:cNvSpPr>
            <p:nvPr/>
          </p:nvSpPr>
          <p:spPr bwMode="auto">
            <a:xfrm>
              <a:off x="1105" y="2534"/>
              <a:ext cx="223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  <a:effectLst/>
                  <a:latin typeface="Times New Roman" panose="02020603050405020304" charset="0"/>
                  <a:ea typeface="长城楷体" charset="0"/>
                  <a:cs typeface="长城楷体" charset="0"/>
                </a:rPr>
                <a:t>+</a:t>
              </a:r>
            </a:p>
          </p:txBody>
        </p:sp>
        <p:sp>
          <p:nvSpPr>
            <p:cNvPr id="71706" name="Rectangle 37"/>
            <p:cNvSpPr>
              <a:spLocks noChangeArrowheads="1"/>
            </p:cNvSpPr>
            <p:nvPr/>
          </p:nvSpPr>
          <p:spPr bwMode="auto">
            <a:xfrm>
              <a:off x="2386" y="2734"/>
              <a:ext cx="223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  <a:effectLst/>
                  <a:latin typeface="Times New Roman" panose="02020603050405020304" charset="0"/>
                  <a:ea typeface="长城楷体" charset="0"/>
                  <a:cs typeface="长城楷体" charset="0"/>
                </a:rPr>
                <a:t>+</a:t>
              </a:r>
            </a:p>
          </p:txBody>
        </p:sp>
        <p:sp>
          <p:nvSpPr>
            <p:cNvPr id="71707" name="Rectangle 38" descr="新闻纸"/>
            <p:cNvSpPr>
              <a:spLocks noChangeArrowheads="1"/>
            </p:cNvSpPr>
            <p:nvPr/>
          </p:nvSpPr>
          <p:spPr bwMode="auto">
            <a:xfrm>
              <a:off x="602" y="2765"/>
              <a:ext cx="242" cy="288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  <a:effectLst/>
                  <a:latin typeface="Times New Roman" panose="02020603050405020304" charset="0"/>
                  <a:ea typeface="长城楷体" charset="0"/>
                  <a:cs typeface="长城楷体" charset="0"/>
                </a:rPr>
                <a:t>+</a:t>
              </a:r>
            </a:p>
          </p:txBody>
        </p:sp>
        <p:sp>
          <p:nvSpPr>
            <p:cNvPr id="71708" name="Rectangle 39" descr="新闻纸"/>
            <p:cNvSpPr>
              <a:spLocks noChangeArrowheads="1"/>
            </p:cNvSpPr>
            <p:nvPr/>
          </p:nvSpPr>
          <p:spPr bwMode="auto">
            <a:xfrm>
              <a:off x="610" y="3524"/>
              <a:ext cx="210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  <a:effectLst/>
                  <a:latin typeface="Times New Roman" panose="02020603050405020304" charset="0"/>
                  <a:ea typeface="长城楷体" charset="0"/>
                  <a:cs typeface="长城楷体" charset="0"/>
                </a:rPr>
                <a:t>–</a:t>
              </a:r>
            </a:p>
          </p:txBody>
        </p:sp>
        <p:sp>
          <p:nvSpPr>
            <p:cNvPr id="172072" name="Line 40"/>
            <p:cNvSpPr>
              <a:spLocks noChangeShapeType="1"/>
            </p:cNvSpPr>
            <p:nvPr/>
          </p:nvSpPr>
          <p:spPr bwMode="auto">
            <a:xfrm>
              <a:off x="3370" y="2329"/>
              <a:ext cx="0" cy="88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2073" name="Line 41"/>
            <p:cNvSpPr>
              <a:spLocks noChangeShapeType="1"/>
            </p:cNvSpPr>
            <p:nvPr/>
          </p:nvSpPr>
          <p:spPr bwMode="auto">
            <a:xfrm flipH="1" flipV="1">
              <a:off x="3374" y="1761"/>
              <a:ext cx="0" cy="2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2074" name="Rectangle 42"/>
            <p:cNvSpPr>
              <a:spLocks noChangeArrowheads="1"/>
            </p:cNvSpPr>
            <p:nvPr/>
          </p:nvSpPr>
          <p:spPr bwMode="auto">
            <a:xfrm>
              <a:off x="3326" y="2006"/>
              <a:ext cx="95" cy="32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2075" name="Line 43"/>
            <p:cNvSpPr>
              <a:spLocks noChangeShapeType="1"/>
            </p:cNvSpPr>
            <p:nvPr/>
          </p:nvSpPr>
          <p:spPr bwMode="auto">
            <a:xfrm>
              <a:off x="3374" y="1771"/>
              <a:ext cx="129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2076" name="Line 44"/>
            <p:cNvSpPr>
              <a:spLocks noChangeShapeType="1"/>
            </p:cNvSpPr>
            <p:nvPr/>
          </p:nvSpPr>
          <p:spPr bwMode="auto">
            <a:xfrm flipV="1">
              <a:off x="3995" y="1765"/>
              <a:ext cx="0" cy="17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2077" name="Line 45"/>
            <p:cNvSpPr>
              <a:spLocks noChangeShapeType="1"/>
            </p:cNvSpPr>
            <p:nvPr/>
          </p:nvSpPr>
          <p:spPr bwMode="auto">
            <a:xfrm>
              <a:off x="3998" y="2243"/>
              <a:ext cx="0" cy="28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2078" name="Line 46"/>
            <p:cNvSpPr>
              <a:spLocks noChangeShapeType="1"/>
            </p:cNvSpPr>
            <p:nvPr/>
          </p:nvSpPr>
          <p:spPr bwMode="auto">
            <a:xfrm flipH="1">
              <a:off x="3999" y="2806"/>
              <a:ext cx="0" cy="9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2079" name="Line 47"/>
            <p:cNvSpPr>
              <a:spLocks noChangeShapeType="1"/>
            </p:cNvSpPr>
            <p:nvPr/>
          </p:nvSpPr>
          <p:spPr bwMode="auto">
            <a:xfrm>
              <a:off x="3381" y="2648"/>
              <a:ext cx="50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2080" name="Line 48"/>
            <p:cNvSpPr>
              <a:spLocks noChangeShapeType="1"/>
            </p:cNvSpPr>
            <p:nvPr/>
          </p:nvSpPr>
          <p:spPr bwMode="auto">
            <a:xfrm flipH="1">
              <a:off x="4000" y="3697"/>
              <a:ext cx="0" cy="1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2081" name="Rectangle 49"/>
            <p:cNvSpPr>
              <a:spLocks noChangeArrowheads="1"/>
            </p:cNvSpPr>
            <p:nvPr/>
          </p:nvSpPr>
          <p:spPr bwMode="auto">
            <a:xfrm>
              <a:off x="3952" y="1921"/>
              <a:ext cx="94" cy="32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2082" name="Oval 50"/>
            <p:cNvSpPr>
              <a:spLocks noChangeArrowheads="1"/>
            </p:cNvSpPr>
            <p:nvPr/>
          </p:nvSpPr>
          <p:spPr bwMode="auto">
            <a:xfrm>
              <a:off x="4680" y="1729"/>
              <a:ext cx="68" cy="7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71720" name="Group 51"/>
            <p:cNvGrpSpPr/>
            <p:nvPr/>
          </p:nvGrpSpPr>
          <p:grpSpPr bwMode="auto">
            <a:xfrm flipH="1">
              <a:off x="4449" y="2286"/>
              <a:ext cx="69" cy="261"/>
              <a:chOff x="3454" y="2018"/>
              <a:chExt cx="96" cy="328"/>
            </a:xfrm>
          </p:grpSpPr>
          <p:sp>
            <p:nvSpPr>
              <p:cNvPr id="172084" name="Line 52"/>
              <p:cNvSpPr>
                <a:spLocks noChangeShapeType="1"/>
              </p:cNvSpPr>
              <p:nvPr/>
            </p:nvSpPr>
            <p:spPr bwMode="auto">
              <a:xfrm>
                <a:off x="3454" y="2018"/>
                <a:ext cx="0" cy="32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2085" name="Line 53"/>
              <p:cNvSpPr>
                <a:spLocks noChangeShapeType="1"/>
              </p:cNvSpPr>
              <p:nvPr/>
            </p:nvSpPr>
            <p:spPr bwMode="auto">
              <a:xfrm>
                <a:off x="3550" y="2018"/>
                <a:ext cx="0" cy="32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72086" name="Line 54"/>
            <p:cNvSpPr>
              <a:spLocks noChangeShapeType="1"/>
            </p:cNvSpPr>
            <p:nvPr/>
          </p:nvSpPr>
          <p:spPr bwMode="auto">
            <a:xfrm flipH="1" flipV="1">
              <a:off x="4514" y="2402"/>
              <a:ext cx="29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2087" name="Line 55"/>
            <p:cNvSpPr>
              <a:spLocks noChangeShapeType="1"/>
            </p:cNvSpPr>
            <p:nvPr/>
          </p:nvSpPr>
          <p:spPr bwMode="auto">
            <a:xfrm>
              <a:off x="3995" y="2409"/>
              <a:ext cx="45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723" name="Text Box 56"/>
            <p:cNvSpPr txBox="1">
              <a:spLocks noChangeArrowheads="1"/>
            </p:cNvSpPr>
            <p:nvPr/>
          </p:nvSpPr>
          <p:spPr bwMode="auto">
            <a:xfrm>
              <a:off x="3555" y="1940"/>
              <a:ext cx="398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>
                  <a:effectLst/>
                  <a:ea typeface="长城楷体" charset="0"/>
                  <a:cs typeface="长城楷体" charset="0"/>
                </a:rPr>
                <a:t>R</a:t>
              </a:r>
              <a:r>
                <a:rPr lang="en-US" altLang="zh-CN" b="1" baseline="-25000">
                  <a:effectLst/>
                  <a:ea typeface="长城楷体" charset="0"/>
                  <a:cs typeface="长城楷体" charset="0"/>
                </a:rPr>
                <a:t>C2</a:t>
              </a:r>
              <a:endParaRPr lang="en-US" altLang="zh-CN">
                <a:effectLst/>
                <a:ea typeface="长城楷体" charset="0"/>
                <a:cs typeface="长城楷体" charset="0"/>
              </a:endParaRPr>
            </a:p>
          </p:txBody>
        </p:sp>
        <p:sp>
          <p:nvSpPr>
            <p:cNvPr id="71724" name="Text Box 57"/>
            <p:cNvSpPr txBox="1">
              <a:spLocks noChangeArrowheads="1"/>
            </p:cNvSpPr>
            <p:nvPr/>
          </p:nvSpPr>
          <p:spPr bwMode="auto">
            <a:xfrm>
              <a:off x="4342" y="1988"/>
              <a:ext cx="306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>
                  <a:effectLst/>
                  <a:ea typeface="长城楷体" charset="0"/>
                  <a:cs typeface="长城楷体" charset="0"/>
                </a:rPr>
                <a:t>C</a:t>
              </a:r>
              <a:r>
                <a:rPr lang="en-US" altLang="zh-CN" b="1" baseline="-25000">
                  <a:effectLst/>
                  <a:ea typeface="长城楷体" charset="0"/>
                  <a:cs typeface="长城楷体" charset="0"/>
                </a:rPr>
                <a:t>3</a:t>
              </a:r>
              <a:endParaRPr lang="en-US" altLang="zh-CN">
                <a:effectLst/>
                <a:ea typeface="长城楷体" charset="0"/>
                <a:cs typeface="长城楷体" charset="0"/>
              </a:endParaRPr>
            </a:p>
          </p:txBody>
        </p:sp>
        <p:grpSp>
          <p:nvGrpSpPr>
            <p:cNvPr id="71725" name="Group 58"/>
            <p:cNvGrpSpPr/>
            <p:nvPr/>
          </p:nvGrpSpPr>
          <p:grpSpPr bwMode="auto">
            <a:xfrm>
              <a:off x="1956" y="3822"/>
              <a:ext cx="146" cy="162"/>
              <a:chOff x="2898" y="3684"/>
              <a:chExt cx="204" cy="204"/>
            </a:xfrm>
          </p:grpSpPr>
          <p:sp>
            <p:nvSpPr>
              <p:cNvPr id="172091" name="Line 59"/>
              <p:cNvSpPr>
                <a:spLocks noChangeShapeType="1"/>
              </p:cNvSpPr>
              <p:nvPr/>
            </p:nvSpPr>
            <p:spPr bwMode="auto">
              <a:xfrm>
                <a:off x="3000" y="3684"/>
                <a:ext cx="0" cy="20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2092" name="Line 60"/>
              <p:cNvSpPr>
                <a:spLocks noChangeShapeType="1"/>
              </p:cNvSpPr>
              <p:nvPr/>
            </p:nvSpPr>
            <p:spPr bwMode="auto">
              <a:xfrm>
                <a:off x="2898" y="3875"/>
                <a:ext cx="204" cy="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72093" name="Oval 61"/>
            <p:cNvSpPr>
              <a:spLocks noChangeArrowheads="1"/>
            </p:cNvSpPr>
            <p:nvPr/>
          </p:nvSpPr>
          <p:spPr bwMode="auto">
            <a:xfrm>
              <a:off x="2002" y="3793"/>
              <a:ext cx="54" cy="54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2094" name="Rectangle 62"/>
            <p:cNvSpPr>
              <a:spLocks noChangeArrowheads="1"/>
            </p:cNvSpPr>
            <p:nvPr/>
          </p:nvSpPr>
          <p:spPr bwMode="auto">
            <a:xfrm>
              <a:off x="3326" y="3215"/>
              <a:ext cx="95" cy="325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2095" name="Rectangle 63"/>
            <p:cNvSpPr>
              <a:spLocks noChangeArrowheads="1"/>
            </p:cNvSpPr>
            <p:nvPr/>
          </p:nvSpPr>
          <p:spPr bwMode="auto">
            <a:xfrm>
              <a:off x="3952" y="2880"/>
              <a:ext cx="94" cy="325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2096" name="Line 64"/>
            <p:cNvSpPr>
              <a:spLocks noChangeShapeType="1"/>
            </p:cNvSpPr>
            <p:nvPr/>
          </p:nvSpPr>
          <p:spPr bwMode="auto">
            <a:xfrm>
              <a:off x="3999" y="3312"/>
              <a:ext cx="26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71730" name="Group 65"/>
            <p:cNvGrpSpPr/>
            <p:nvPr/>
          </p:nvGrpSpPr>
          <p:grpSpPr bwMode="auto">
            <a:xfrm>
              <a:off x="4171" y="3524"/>
              <a:ext cx="196" cy="76"/>
              <a:chOff x="2460" y="2076"/>
              <a:chExt cx="276" cy="96"/>
            </a:xfrm>
          </p:grpSpPr>
          <p:sp>
            <p:nvSpPr>
              <p:cNvPr id="172098" name="Line 66"/>
              <p:cNvSpPr>
                <a:spLocks noChangeShapeType="1"/>
              </p:cNvSpPr>
              <p:nvPr/>
            </p:nvSpPr>
            <p:spPr bwMode="auto">
              <a:xfrm>
                <a:off x="2460" y="2076"/>
                <a:ext cx="276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2099" name="Line 67"/>
              <p:cNvSpPr>
                <a:spLocks noChangeShapeType="1"/>
              </p:cNvSpPr>
              <p:nvPr/>
            </p:nvSpPr>
            <p:spPr bwMode="auto">
              <a:xfrm>
                <a:off x="2460" y="2172"/>
                <a:ext cx="276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72100" name="Line 68"/>
            <p:cNvSpPr>
              <a:spLocks noChangeShapeType="1"/>
            </p:cNvSpPr>
            <p:nvPr/>
          </p:nvSpPr>
          <p:spPr bwMode="auto">
            <a:xfrm>
              <a:off x="4265" y="3300"/>
              <a:ext cx="0" cy="2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2101" name="Line 69"/>
            <p:cNvSpPr>
              <a:spLocks noChangeShapeType="1"/>
            </p:cNvSpPr>
            <p:nvPr/>
          </p:nvSpPr>
          <p:spPr bwMode="auto">
            <a:xfrm>
              <a:off x="4265" y="3600"/>
              <a:ext cx="0" cy="2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733" name="Text Box 70"/>
            <p:cNvSpPr txBox="1">
              <a:spLocks noChangeArrowheads="1"/>
            </p:cNvSpPr>
            <p:nvPr/>
          </p:nvSpPr>
          <p:spPr bwMode="auto">
            <a:xfrm>
              <a:off x="4364" y="3380"/>
              <a:ext cx="654" cy="288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>
                  <a:effectLst/>
                  <a:ea typeface="长城楷体" charset="0"/>
                  <a:cs typeface="长城楷体" charset="0"/>
                </a:rPr>
                <a:t>C</a:t>
              </a:r>
              <a:r>
                <a:rPr lang="en-US" altLang="zh-CN" b="1" baseline="-25000">
                  <a:effectLst/>
                  <a:ea typeface="长城楷体" charset="0"/>
                  <a:cs typeface="长城楷体" charset="0"/>
                </a:rPr>
                <a:t>E</a:t>
              </a:r>
              <a:endParaRPr lang="en-US" altLang="zh-CN" b="1">
                <a:effectLst/>
                <a:ea typeface="长城楷体" charset="0"/>
                <a:cs typeface="长城楷体" charset="0"/>
              </a:endParaRPr>
            </a:p>
          </p:txBody>
        </p:sp>
        <p:sp>
          <p:nvSpPr>
            <p:cNvPr id="71734" name="Rectangle 71"/>
            <p:cNvSpPr>
              <a:spLocks noChangeArrowheads="1"/>
            </p:cNvSpPr>
            <p:nvPr/>
          </p:nvSpPr>
          <p:spPr bwMode="auto">
            <a:xfrm>
              <a:off x="4241" y="2160"/>
              <a:ext cx="223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  <a:effectLst/>
                  <a:latin typeface="Times New Roman" panose="02020603050405020304" charset="0"/>
                  <a:ea typeface="长城楷体" charset="0"/>
                  <a:cs typeface="长城楷体" charset="0"/>
                </a:rPr>
                <a:t>+</a:t>
              </a:r>
            </a:p>
          </p:txBody>
        </p:sp>
        <p:sp>
          <p:nvSpPr>
            <p:cNvPr id="71735" name="Rectangle 72"/>
            <p:cNvSpPr>
              <a:spLocks noChangeArrowheads="1"/>
            </p:cNvSpPr>
            <p:nvPr/>
          </p:nvSpPr>
          <p:spPr bwMode="auto">
            <a:xfrm>
              <a:off x="4257" y="3236"/>
              <a:ext cx="223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  <a:effectLst/>
                  <a:latin typeface="Times New Roman" panose="02020603050405020304" charset="0"/>
                  <a:ea typeface="长城楷体" charset="0"/>
                  <a:cs typeface="长城楷体" charset="0"/>
                </a:rPr>
                <a:t>+</a:t>
              </a:r>
            </a:p>
          </p:txBody>
        </p:sp>
        <p:sp>
          <p:nvSpPr>
            <p:cNvPr id="71736" name="Text Box 73"/>
            <p:cNvSpPr txBox="1">
              <a:spLocks noChangeArrowheads="1"/>
            </p:cNvSpPr>
            <p:nvPr/>
          </p:nvSpPr>
          <p:spPr bwMode="auto">
            <a:xfrm>
              <a:off x="4752" y="1632"/>
              <a:ext cx="554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  <a:effectLst/>
                  <a:ea typeface="长城楷体" charset="0"/>
                  <a:cs typeface="长城楷体" charset="0"/>
                </a:rPr>
                <a:t>+24V</a:t>
              </a:r>
              <a:endParaRPr lang="en-US" altLang="zh-CN" i="1">
                <a:solidFill>
                  <a:srgbClr val="FF0000"/>
                </a:solidFill>
                <a:effectLst/>
                <a:ea typeface="长城楷体" charset="0"/>
                <a:cs typeface="长城楷体" charset="0"/>
              </a:endParaRPr>
            </a:p>
          </p:txBody>
        </p:sp>
        <p:sp>
          <p:nvSpPr>
            <p:cNvPr id="71737" name="Rectangle 74" descr="新闻纸"/>
            <p:cNvSpPr>
              <a:spLocks noChangeArrowheads="1"/>
            </p:cNvSpPr>
            <p:nvPr/>
          </p:nvSpPr>
          <p:spPr bwMode="auto">
            <a:xfrm>
              <a:off x="4737" y="2420"/>
              <a:ext cx="223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  <a:effectLst/>
                  <a:latin typeface="Times New Roman" panose="02020603050405020304" charset="0"/>
                  <a:ea typeface="长城楷体" charset="0"/>
                  <a:cs typeface="长城楷体" charset="0"/>
                </a:rPr>
                <a:t>+</a:t>
              </a:r>
            </a:p>
          </p:txBody>
        </p:sp>
        <p:sp>
          <p:nvSpPr>
            <p:cNvPr id="71738" name="Rectangle 75" descr="新闻纸"/>
            <p:cNvSpPr>
              <a:spLocks noChangeArrowheads="1"/>
            </p:cNvSpPr>
            <p:nvPr/>
          </p:nvSpPr>
          <p:spPr bwMode="auto">
            <a:xfrm>
              <a:off x="4738" y="3533"/>
              <a:ext cx="210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  <a:effectLst/>
                  <a:latin typeface="Times New Roman" panose="02020603050405020304" charset="0"/>
                  <a:ea typeface="长城楷体" charset="0"/>
                  <a:cs typeface="长城楷体" charset="0"/>
                </a:rPr>
                <a:t>–</a:t>
              </a:r>
            </a:p>
          </p:txBody>
        </p:sp>
        <p:sp>
          <p:nvSpPr>
            <p:cNvPr id="172108" name="Line 76"/>
            <p:cNvSpPr>
              <a:spLocks noChangeShapeType="1"/>
            </p:cNvSpPr>
            <p:nvPr/>
          </p:nvSpPr>
          <p:spPr bwMode="auto">
            <a:xfrm>
              <a:off x="3368" y="3553"/>
              <a:ext cx="0" cy="27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2109" name="Line 77"/>
            <p:cNvSpPr>
              <a:spLocks noChangeShapeType="1"/>
            </p:cNvSpPr>
            <p:nvPr/>
          </p:nvSpPr>
          <p:spPr bwMode="auto">
            <a:xfrm>
              <a:off x="2666" y="2981"/>
              <a:ext cx="72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71741" name="Object 78"/>
            <p:cNvGraphicFramePr>
              <a:graphicFrameLocks noChangeAspect="1"/>
            </p:cNvGraphicFramePr>
            <p:nvPr/>
          </p:nvGraphicFramePr>
          <p:xfrm>
            <a:off x="4730" y="2935"/>
            <a:ext cx="307" cy="3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02" name="Equation" r:id="rId3" imgW="203200" imgH="254000" progId="Equation.3">
                    <p:embed/>
                  </p:oleObj>
                </mc:Choice>
                <mc:Fallback>
                  <p:oleObj name="Equation" r:id="rId3" imgW="203200" imgH="254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30" y="2935"/>
                          <a:ext cx="307" cy="3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42" name="Object 79"/>
            <p:cNvGraphicFramePr>
              <a:graphicFrameLocks noChangeAspect="1"/>
            </p:cNvGraphicFramePr>
            <p:nvPr/>
          </p:nvGraphicFramePr>
          <p:xfrm>
            <a:off x="602" y="3169"/>
            <a:ext cx="233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03" name="公式" r:id="rId5" imgW="228600" imgH="292100" progId="Equation.3">
                    <p:embed/>
                  </p:oleObj>
                </mc:Choice>
                <mc:Fallback>
                  <p:oleObj name="公式" r:id="rId5" imgW="228600" imgH="2921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2" y="3169"/>
                          <a:ext cx="233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43" name="Object 80"/>
            <p:cNvGraphicFramePr>
              <a:graphicFrameLocks noChangeAspect="1"/>
            </p:cNvGraphicFramePr>
            <p:nvPr/>
          </p:nvGraphicFramePr>
          <p:xfrm>
            <a:off x="3002" y="2017"/>
            <a:ext cx="336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04" name="公式" r:id="rId7" imgW="292100" imgH="254000" progId="Equation.3">
                    <p:embed/>
                  </p:oleObj>
                </mc:Choice>
                <mc:Fallback>
                  <p:oleObj name="公式" r:id="rId7" imgW="292100" imgH="254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02" y="2017"/>
                          <a:ext cx="336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44" name="Object 81"/>
            <p:cNvGraphicFramePr>
              <a:graphicFrameLocks noChangeAspect="1"/>
            </p:cNvGraphicFramePr>
            <p:nvPr/>
          </p:nvGraphicFramePr>
          <p:xfrm>
            <a:off x="2984" y="3217"/>
            <a:ext cx="354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05" name="公式" r:id="rId9" imgW="304800" imgH="254000" progId="Equation.3">
                    <p:embed/>
                  </p:oleObj>
                </mc:Choice>
                <mc:Fallback>
                  <p:oleObj name="公式" r:id="rId9" imgW="304800" imgH="254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84" y="3217"/>
                          <a:ext cx="354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745" name="Text Box 82"/>
            <p:cNvSpPr txBox="1">
              <a:spLocks noChangeArrowheads="1"/>
            </p:cNvSpPr>
            <p:nvPr/>
          </p:nvSpPr>
          <p:spPr bwMode="auto">
            <a:xfrm>
              <a:off x="1968" y="2592"/>
              <a:ext cx="308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effectLst/>
                  <a:ea typeface="长城楷体" charset="0"/>
                  <a:cs typeface="长城楷体" charset="0"/>
                </a:rPr>
                <a:t>T</a:t>
              </a:r>
              <a:r>
                <a:rPr lang="en-US" altLang="zh-CN" b="1" baseline="-25000">
                  <a:effectLst/>
                  <a:ea typeface="长城楷体" charset="0"/>
                  <a:cs typeface="长城楷体" charset="0"/>
                </a:rPr>
                <a:t>1</a:t>
              </a:r>
              <a:endParaRPr lang="en-US" altLang="zh-CN" b="1">
                <a:effectLst/>
                <a:ea typeface="长城楷体" charset="0"/>
                <a:cs typeface="长城楷体" charset="0"/>
              </a:endParaRPr>
            </a:p>
          </p:txBody>
        </p:sp>
        <p:sp>
          <p:nvSpPr>
            <p:cNvPr id="71746" name="Text Box 83"/>
            <p:cNvSpPr txBox="1">
              <a:spLocks noChangeArrowheads="1"/>
            </p:cNvSpPr>
            <p:nvPr/>
          </p:nvSpPr>
          <p:spPr bwMode="auto">
            <a:xfrm>
              <a:off x="3962" y="2522"/>
              <a:ext cx="340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effectLst/>
                  <a:ea typeface="长城楷体" charset="0"/>
                  <a:cs typeface="长城楷体" charset="0"/>
                </a:rPr>
                <a:t>T2</a:t>
              </a:r>
            </a:p>
          </p:txBody>
        </p:sp>
        <p:sp>
          <p:nvSpPr>
            <p:cNvPr id="172116" name="Rectangle 84"/>
            <p:cNvSpPr>
              <a:spLocks noChangeArrowheads="1"/>
            </p:cNvSpPr>
            <p:nvPr/>
          </p:nvSpPr>
          <p:spPr bwMode="auto">
            <a:xfrm>
              <a:off x="3962" y="3372"/>
              <a:ext cx="94" cy="325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2117" name="Line 85"/>
            <p:cNvSpPr>
              <a:spLocks noChangeShapeType="1"/>
            </p:cNvSpPr>
            <p:nvPr/>
          </p:nvSpPr>
          <p:spPr bwMode="auto">
            <a:xfrm>
              <a:off x="4010" y="3217"/>
              <a:ext cx="0" cy="16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71749" name="Object 86"/>
            <p:cNvGraphicFramePr>
              <a:graphicFrameLocks noChangeAspect="1"/>
            </p:cNvGraphicFramePr>
            <p:nvPr/>
          </p:nvGraphicFramePr>
          <p:xfrm>
            <a:off x="3626" y="3265"/>
            <a:ext cx="354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06" name="公式" r:id="rId11" imgW="304800" imgH="254000" progId="Equation.3">
                    <p:embed/>
                  </p:oleObj>
                </mc:Choice>
                <mc:Fallback>
                  <p:oleObj name="公式" r:id="rId11" imgW="304800" imgH="254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26" y="3265"/>
                          <a:ext cx="354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50" name="Object 87"/>
            <p:cNvGraphicFramePr>
              <a:graphicFrameLocks noChangeAspect="1"/>
            </p:cNvGraphicFramePr>
            <p:nvPr/>
          </p:nvGraphicFramePr>
          <p:xfrm>
            <a:off x="3626" y="2881"/>
            <a:ext cx="336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07" name="公式" r:id="rId13" imgW="292100" imgH="254000" progId="Equation.3">
                    <p:embed/>
                  </p:oleObj>
                </mc:Choice>
                <mc:Fallback>
                  <p:oleObj name="公式" r:id="rId13" imgW="292100" imgH="254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26" y="2881"/>
                          <a:ext cx="336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751" name="Text Box 88"/>
            <p:cNvSpPr txBox="1">
              <a:spLocks noChangeArrowheads="1"/>
            </p:cNvSpPr>
            <p:nvPr/>
          </p:nvSpPr>
          <p:spPr bwMode="auto">
            <a:xfrm>
              <a:off x="1370" y="2031"/>
              <a:ext cx="672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effectLst/>
                  <a:ea typeface="长城楷体" charset="0"/>
                  <a:cs typeface="长城楷体" charset="0"/>
                </a:rPr>
                <a:t>1M</a:t>
              </a:r>
              <a:r>
                <a:rPr lang="en-US" altLang="zh-CN" b="1">
                  <a:effectLst/>
                  <a:ea typeface="长城楷体" charset="0"/>
                  <a:cs typeface="长城楷体" charset="0"/>
                  <a:sym typeface="Symbol" panose="05050102010706020507" charset="0"/>
                </a:rPr>
                <a:t></a:t>
              </a:r>
              <a:endParaRPr lang="en-US" altLang="zh-CN" b="1">
                <a:effectLst/>
                <a:ea typeface="长城楷体" charset="0"/>
                <a:cs typeface="长城楷体" charset="0"/>
              </a:endParaRPr>
            </a:p>
          </p:txBody>
        </p:sp>
        <p:sp>
          <p:nvSpPr>
            <p:cNvPr id="71752" name="Text Box 89"/>
            <p:cNvSpPr txBox="1">
              <a:spLocks noChangeArrowheads="1"/>
            </p:cNvSpPr>
            <p:nvPr/>
          </p:nvSpPr>
          <p:spPr bwMode="auto">
            <a:xfrm>
              <a:off x="1418" y="3361"/>
              <a:ext cx="672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effectLst/>
                  <a:ea typeface="长城楷体" charset="0"/>
                  <a:cs typeface="长城楷体" charset="0"/>
                </a:rPr>
                <a:t>27k</a:t>
              </a:r>
              <a:r>
                <a:rPr lang="en-US" altLang="zh-CN" b="1">
                  <a:effectLst/>
                  <a:ea typeface="长城楷体" charset="0"/>
                  <a:cs typeface="长城楷体" charset="0"/>
                  <a:sym typeface="Symbol" panose="05050102010706020507" charset="0"/>
                </a:rPr>
                <a:t></a:t>
              </a:r>
              <a:endParaRPr lang="en-US" altLang="zh-CN" b="1">
                <a:effectLst/>
                <a:ea typeface="长城楷体" charset="0"/>
                <a:cs typeface="长城楷体" charset="0"/>
              </a:endParaRPr>
            </a:p>
          </p:txBody>
        </p:sp>
        <p:sp>
          <p:nvSpPr>
            <p:cNvPr id="71753" name="Text Box 90"/>
            <p:cNvSpPr txBox="1">
              <a:spLocks noChangeArrowheads="1"/>
            </p:cNvSpPr>
            <p:nvPr/>
          </p:nvSpPr>
          <p:spPr bwMode="auto">
            <a:xfrm>
              <a:off x="2762" y="2257"/>
              <a:ext cx="672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effectLst/>
                  <a:ea typeface="长城楷体" charset="0"/>
                  <a:cs typeface="长城楷体" charset="0"/>
                </a:rPr>
                <a:t>82k</a:t>
              </a:r>
              <a:r>
                <a:rPr lang="en-US" altLang="zh-CN" b="1">
                  <a:effectLst/>
                  <a:ea typeface="长城楷体" charset="0"/>
                  <a:cs typeface="长城楷体" charset="0"/>
                  <a:sym typeface="Symbol" panose="05050102010706020507" charset="0"/>
                </a:rPr>
                <a:t></a:t>
              </a:r>
              <a:endParaRPr lang="en-US" altLang="zh-CN" b="1">
                <a:effectLst/>
                <a:ea typeface="长城楷体" charset="0"/>
                <a:cs typeface="长城楷体" charset="0"/>
              </a:endParaRPr>
            </a:p>
          </p:txBody>
        </p:sp>
        <p:sp>
          <p:nvSpPr>
            <p:cNvPr id="71754" name="Text Box 91"/>
            <p:cNvSpPr txBox="1">
              <a:spLocks noChangeArrowheads="1"/>
            </p:cNvSpPr>
            <p:nvPr/>
          </p:nvSpPr>
          <p:spPr bwMode="auto">
            <a:xfrm>
              <a:off x="2762" y="3457"/>
              <a:ext cx="672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effectLst/>
                  <a:ea typeface="长城楷体" charset="0"/>
                  <a:cs typeface="长城楷体" charset="0"/>
                </a:rPr>
                <a:t>43k</a:t>
              </a:r>
              <a:r>
                <a:rPr lang="en-US" altLang="zh-CN" b="1">
                  <a:effectLst/>
                  <a:ea typeface="长城楷体" charset="0"/>
                  <a:cs typeface="长城楷体" charset="0"/>
                  <a:sym typeface="Symbol" panose="05050102010706020507" charset="0"/>
                </a:rPr>
                <a:t></a:t>
              </a:r>
              <a:endParaRPr lang="en-US" altLang="zh-CN" b="1">
                <a:effectLst/>
                <a:ea typeface="长城楷体" charset="0"/>
                <a:cs typeface="长城楷体" charset="0"/>
              </a:endParaRPr>
            </a:p>
          </p:txBody>
        </p:sp>
        <p:sp>
          <p:nvSpPr>
            <p:cNvPr id="71755" name="Text Box 92"/>
            <p:cNvSpPr txBox="1">
              <a:spLocks noChangeArrowheads="1"/>
            </p:cNvSpPr>
            <p:nvPr/>
          </p:nvSpPr>
          <p:spPr bwMode="auto">
            <a:xfrm>
              <a:off x="3338" y="3505"/>
              <a:ext cx="672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effectLst/>
                  <a:ea typeface="长城楷体" charset="0"/>
                  <a:cs typeface="长城楷体" charset="0"/>
                </a:rPr>
                <a:t>7.5k</a:t>
              </a:r>
              <a:r>
                <a:rPr lang="en-US" altLang="zh-CN" b="1">
                  <a:effectLst/>
                  <a:ea typeface="长城楷体" charset="0"/>
                  <a:cs typeface="长城楷体" charset="0"/>
                  <a:sym typeface="Symbol" panose="05050102010706020507" charset="0"/>
                </a:rPr>
                <a:t></a:t>
              </a:r>
              <a:endParaRPr lang="en-US" altLang="zh-CN" b="1">
                <a:effectLst/>
                <a:ea typeface="长城楷体" charset="0"/>
                <a:cs typeface="长城楷体" charset="0"/>
              </a:endParaRPr>
            </a:p>
          </p:txBody>
        </p:sp>
        <p:sp>
          <p:nvSpPr>
            <p:cNvPr id="71756" name="Text Box 93"/>
            <p:cNvSpPr txBox="1">
              <a:spLocks noChangeArrowheads="1"/>
            </p:cNvSpPr>
            <p:nvPr/>
          </p:nvSpPr>
          <p:spPr bwMode="auto">
            <a:xfrm>
              <a:off x="3962" y="2929"/>
              <a:ext cx="672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effectLst/>
                  <a:ea typeface="长城楷体" charset="0"/>
                  <a:cs typeface="长城楷体" charset="0"/>
                </a:rPr>
                <a:t>510</a:t>
              </a:r>
              <a:r>
                <a:rPr lang="en-US" altLang="zh-CN" b="1">
                  <a:effectLst/>
                  <a:ea typeface="长城楷体" charset="0"/>
                  <a:cs typeface="长城楷体" charset="0"/>
                  <a:sym typeface="Symbol" panose="05050102010706020507" charset="0"/>
                </a:rPr>
                <a:t></a:t>
              </a:r>
              <a:endParaRPr lang="en-US" altLang="zh-CN" b="1">
                <a:effectLst/>
                <a:ea typeface="长城楷体" charset="0"/>
                <a:cs typeface="长城楷体" charset="0"/>
              </a:endParaRPr>
            </a:p>
          </p:txBody>
        </p:sp>
        <p:sp>
          <p:nvSpPr>
            <p:cNvPr id="71757" name="Text Box 94"/>
            <p:cNvSpPr txBox="1">
              <a:spLocks noChangeArrowheads="1"/>
            </p:cNvSpPr>
            <p:nvPr/>
          </p:nvSpPr>
          <p:spPr bwMode="auto">
            <a:xfrm>
              <a:off x="3386" y="2161"/>
              <a:ext cx="672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effectLst/>
                  <a:ea typeface="长城楷体" charset="0"/>
                  <a:cs typeface="长城楷体" charset="0"/>
                </a:rPr>
                <a:t>10k</a:t>
              </a:r>
              <a:r>
                <a:rPr lang="en-US" altLang="zh-CN" b="1">
                  <a:effectLst/>
                  <a:ea typeface="长城楷体" charset="0"/>
                  <a:cs typeface="长城楷体" charset="0"/>
                  <a:sym typeface="Symbol" panose="05050102010706020507" charset="0"/>
                </a:rPr>
                <a:t></a:t>
              </a:r>
              <a:endParaRPr lang="en-US" altLang="zh-CN" b="1">
                <a:effectLst/>
                <a:ea typeface="长城楷体" charset="0"/>
                <a:cs typeface="长城楷体" charset="0"/>
              </a:endParaRPr>
            </a:p>
          </p:txBody>
        </p:sp>
        <p:sp>
          <p:nvSpPr>
            <p:cNvPr id="172127" name="Oval 95"/>
            <p:cNvSpPr>
              <a:spLocks noChangeArrowheads="1"/>
            </p:cNvSpPr>
            <p:nvPr/>
          </p:nvSpPr>
          <p:spPr bwMode="auto">
            <a:xfrm>
              <a:off x="4820" y="2371"/>
              <a:ext cx="54" cy="54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2128" name="Oval 96"/>
            <p:cNvSpPr>
              <a:spLocks noChangeArrowheads="1"/>
            </p:cNvSpPr>
            <p:nvPr/>
          </p:nvSpPr>
          <p:spPr bwMode="auto">
            <a:xfrm>
              <a:off x="4778" y="3793"/>
              <a:ext cx="54" cy="54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2129" name="Oval 97"/>
            <p:cNvSpPr>
              <a:spLocks noChangeArrowheads="1"/>
            </p:cNvSpPr>
            <p:nvPr/>
          </p:nvSpPr>
          <p:spPr bwMode="auto">
            <a:xfrm>
              <a:off x="650" y="2711"/>
              <a:ext cx="54" cy="54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2130" name="Oval 98"/>
            <p:cNvSpPr>
              <a:spLocks noChangeArrowheads="1"/>
            </p:cNvSpPr>
            <p:nvPr/>
          </p:nvSpPr>
          <p:spPr bwMode="auto">
            <a:xfrm>
              <a:off x="644" y="3772"/>
              <a:ext cx="54" cy="54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2131" name="Line 99"/>
            <p:cNvSpPr>
              <a:spLocks noChangeShapeType="1"/>
            </p:cNvSpPr>
            <p:nvPr/>
          </p:nvSpPr>
          <p:spPr bwMode="auto">
            <a:xfrm>
              <a:off x="3862" y="2509"/>
              <a:ext cx="0" cy="2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2132" name="Line 100"/>
            <p:cNvSpPr>
              <a:spLocks noChangeShapeType="1"/>
            </p:cNvSpPr>
            <p:nvPr/>
          </p:nvSpPr>
          <p:spPr bwMode="auto">
            <a:xfrm flipV="1">
              <a:off x="3862" y="2496"/>
              <a:ext cx="141" cy="12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2133" name="Line 101"/>
            <p:cNvSpPr>
              <a:spLocks noChangeShapeType="1"/>
            </p:cNvSpPr>
            <p:nvPr/>
          </p:nvSpPr>
          <p:spPr bwMode="auto">
            <a:xfrm>
              <a:off x="3862" y="2684"/>
              <a:ext cx="141" cy="1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sm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612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7772400" cy="685800"/>
          </a:xfr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eaLnBrk="1" hangingPunct="1"/>
            <a:r>
              <a:rPr lang="en-US" altLang="zh-CN" sz="3600" b="1" dirty="0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华文新魏" panose="02010800040101010101" charset="-122"/>
                <a:cs typeface="华文新魏" panose="02010800040101010101" charset="-122"/>
              </a:rPr>
              <a:t>3</a:t>
            </a:r>
            <a:r>
              <a:rPr lang="en-US" altLang="zh-CN" sz="3600" b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华文新魏" panose="02010800040101010101" charset="-122"/>
                <a:cs typeface="华文新魏" panose="02010800040101010101" charset="-122"/>
              </a:rPr>
              <a:t>.1</a:t>
            </a:r>
            <a:r>
              <a:rPr lang="en-US" altLang="zh-CN" sz="3600" b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 </a:t>
            </a:r>
            <a:r>
              <a:rPr lang="zh-CN" altLang="en-US" sz="3600" b="1" dirty="0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基本放大电路的组成</a:t>
            </a:r>
          </a:p>
        </p:txBody>
      </p:sp>
      <p:sp>
        <p:nvSpPr>
          <p:cNvPr id="60419" name="Text Box 3"/>
          <p:cNvSpPr txBox="1">
            <a:spLocks noChangeArrowheads="1"/>
          </p:cNvSpPr>
          <p:nvPr/>
        </p:nvSpPr>
        <p:spPr bwMode="auto">
          <a:xfrm>
            <a:off x="4724400" y="5653088"/>
            <a:ext cx="4495800" cy="519112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lIns="90000" tIns="46800" rIns="90000" bIns="46800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</a:rPr>
              <a:t>单电源供电时常用的画法</a:t>
            </a:r>
          </a:p>
        </p:txBody>
      </p:sp>
      <p:sp>
        <p:nvSpPr>
          <p:cNvPr id="60423" name="Text Box 7"/>
          <p:cNvSpPr txBox="1">
            <a:spLocks noChangeArrowheads="1"/>
          </p:cNvSpPr>
          <p:nvPr/>
        </p:nvSpPr>
        <p:spPr bwMode="auto">
          <a:xfrm>
            <a:off x="990600" y="4770438"/>
            <a:ext cx="3217863" cy="519112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lIns="90000" tIns="46800" rIns="90000" bIns="46800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</a:rPr>
              <a:t>共发射极基本电路</a:t>
            </a:r>
          </a:p>
        </p:txBody>
      </p:sp>
      <p:grpSp>
        <p:nvGrpSpPr>
          <p:cNvPr id="2" name="Group 320"/>
          <p:cNvGrpSpPr/>
          <p:nvPr/>
        </p:nvGrpSpPr>
        <p:grpSpPr bwMode="auto">
          <a:xfrm>
            <a:off x="4724400" y="2057400"/>
            <a:ext cx="4267200" cy="3541713"/>
            <a:chOff x="2880" y="1369"/>
            <a:chExt cx="2688" cy="2231"/>
          </a:xfrm>
        </p:grpSpPr>
        <p:sp>
          <p:nvSpPr>
            <p:cNvPr id="60654" name="Line 238"/>
            <p:cNvSpPr>
              <a:spLocks noChangeShapeType="1"/>
            </p:cNvSpPr>
            <p:nvPr/>
          </p:nvSpPr>
          <p:spPr bwMode="auto">
            <a:xfrm flipH="1" flipV="1">
              <a:off x="4568" y="1397"/>
              <a:ext cx="0" cy="17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0655" name="Line 239"/>
            <p:cNvSpPr>
              <a:spLocks noChangeShapeType="1"/>
            </p:cNvSpPr>
            <p:nvPr/>
          </p:nvSpPr>
          <p:spPr bwMode="auto">
            <a:xfrm flipV="1">
              <a:off x="3936" y="1392"/>
              <a:ext cx="12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81" name="Rectangle 240"/>
            <p:cNvSpPr>
              <a:spLocks noChangeArrowheads="1"/>
            </p:cNvSpPr>
            <p:nvPr/>
          </p:nvSpPr>
          <p:spPr bwMode="auto">
            <a:xfrm>
              <a:off x="4937" y="1392"/>
              <a:ext cx="631" cy="289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 i="1">
                  <a:solidFill>
                    <a:schemeClr val="tx1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+U</a:t>
              </a:r>
              <a:r>
                <a:rPr lang="en-US" altLang="zh-CN" sz="2400" b="1" baseline="-25000">
                  <a:solidFill>
                    <a:schemeClr val="tx1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CC</a:t>
              </a:r>
            </a:p>
          </p:txBody>
        </p:sp>
        <p:sp>
          <p:nvSpPr>
            <p:cNvPr id="8282" name="Text Box 241"/>
            <p:cNvSpPr txBox="1">
              <a:spLocks noChangeArrowheads="1"/>
            </p:cNvSpPr>
            <p:nvPr/>
          </p:nvSpPr>
          <p:spPr bwMode="auto">
            <a:xfrm>
              <a:off x="2880" y="2570"/>
              <a:ext cx="368" cy="289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>
                  <a:solidFill>
                    <a:schemeClr val="tx1"/>
                  </a:solidFill>
                  <a:effectLst/>
                  <a:ea typeface="楷体_GB2312" charset="0"/>
                  <a:cs typeface="楷体_GB2312" charset="0"/>
                </a:rPr>
                <a:t>R</a:t>
              </a:r>
              <a:r>
                <a:rPr lang="en-US" altLang="zh-CN" b="1" baseline="-25000">
                  <a:solidFill>
                    <a:schemeClr val="tx1"/>
                  </a:solidFill>
                  <a:effectLst/>
                  <a:ea typeface="楷体_GB2312" charset="0"/>
                  <a:cs typeface="楷体_GB2312" charset="0"/>
                </a:rPr>
                <a:t>S</a:t>
              </a:r>
            </a:p>
          </p:txBody>
        </p:sp>
        <p:sp>
          <p:nvSpPr>
            <p:cNvPr id="8283" name="Text Box 242"/>
            <p:cNvSpPr txBox="1">
              <a:spLocks noChangeArrowheads="1"/>
            </p:cNvSpPr>
            <p:nvPr/>
          </p:nvSpPr>
          <p:spPr bwMode="auto">
            <a:xfrm>
              <a:off x="2922" y="3050"/>
              <a:ext cx="259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>
                  <a:solidFill>
                    <a:srgbClr val="2E1FE9"/>
                  </a:solidFill>
                  <a:effectLst/>
                  <a:ea typeface="楷体_GB2312" charset="0"/>
                  <a:cs typeface="楷体_GB2312" charset="0"/>
                </a:rPr>
                <a:t>e</a:t>
              </a:r>
              <a:r>
                <a:rPr lang="en-US" altLang="zh-CN" b="1" baseline="-25000">
                  <a:solidFill>
                    <a:srgbClr val="2E1FE9"/>
                  </a:solidFill>
                  <a:effectLst/>
                  <a:ea typeface="楷体_GB2312" charset="0"/>
                  <a:cs typeface="楷体_GB2312" charset="0"/>
                </a:rPr>
                <a:t>s</a:t>
              </a:r>
            </a:p>
          </p:txBody>
        </p:sp>
        <p:sp>
          <p:nvSpPr>
            <p:cNvPr id="60660" name="Line 244"/>
            <p:cNvSpPr>
              <a:spLocks noChangeShapeType="1"/>
            </p:cNvSpPr>
            <p:nvPr/>
          </p:nvSpPr>
          <p:spPr bwMode="auto">
            <a:xfrm flipV="1">
              <a:off x="3936" y="2125"/>
              <a:ext cx="0" cy="3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0665" name="Line 249"/>
            <p:cNvSpPr>
              <a:spLocks noChangeShapeType="1"/>
            </p:cNvSpPr>
            <p:nvPr/>
          </p:nvSpPr>
          <p:spPr bwMode="auto">
            <a:xfrm rot="5400000">
              <a:off x="3720" y="1608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0666" name="Line 250"/>
            <p:cNvSpPr>
              <a:spLocks noChangeShapeType="1"/>
            </p:cNvSpPr>
            <p:nvPr/>
          </p:nvSpPr>
          <p:spPr bwMode="auto">
            <a:xfrm>
              <a:off x="4424" y="2336"/>
              <a:ext cx="0" cy="26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0667" name="Line 251"/>
            <p:cNvSpPr>
              <a:spLocks noChangeShapeType="1"/>
            </p:cNvSpPr>
            <p:nvPr/>
          </p:nvSpPr>
          <p:spPr bwMode="auto">
            <a:xfrm rot="-266974">
              <a:off x="4426" y="2499"/>
              <a:ext cx="137" cy="13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sm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0668" name="Line 252"/>
            <p:cNvSpPr>
              <a:spLocks noChangeShapeType="1"/>
            </p:cNvSpPr>
            <p:nvPr/>
          </p:nvSpPr>
          <p:spPr bwMode="auto">
            <a:xfrm flipV="1">
              <a:off x="4424" y="2304"/>
              <a:ext cx="137" cy="12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0669" name="Line 253"/>
            <p:cNvSpPr>
              <a:spLocks noChangeShapeType="1"/>
            </p:cNvSpPr>
            <p:nvPr/>
          </p:nvSpPr>
          <p:spPr bwMode="auto">
            <a:xfrm flipV="1">
              <a:off x="3237" y="3438"/>
              <a:ext cx="199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90" name="Text Box 254"/>
            <p:cNvSpPr txBox="1">
              <a:spLocks noChangeArrowheads="1"/>
            </p:cNvSpPr>
            <p:nvPr/>
          </p:nvSpPr>
          <p:spPr bwMode="auto">
            <a:xfrm>
              <a:off x="3602" y="1728"/>
              <a:ext cx="324" cy="28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>
                  <a:solidFill>
                    <a:schemeClr val="tx1"/>
                  </a:solidFill>
                  <a:effectLst/>
                  <a:ea typeface="楷体_GB2312" charset="0"/>
                  <a:cs typeface="楷体_GB2312" charset="0"/>
                </a:rPr>
                <a:t>R</a:t>
              </a:r>
              <a:r>
                <a:rPr lang="en-US" altLang="zh-CN" b="1" baseline="-25000">
                  <a:solidFill>
                    <a:schemeClr val="tx1"/>
                  </a:solidFill>
                  <a:effectLst/>
                  <a:ea typeface="楷体_GB2312" charset="0"/>
                  <a:cs typeface="楷体_GB2312" charset="0"/>
                </a:rPr>
                <a:t>B</a:t>
              </a:r>
            </a:p>
          </p:txBody>
        </p:sp>
        <p:sp>
          <p:nvSpPr>
            <p:cNvPr id="60671" name="Rectangle 255"/>
            <p:cNvSpPr>
              <a:spLocks noChangeArrowheads="1"/>
            </p:cNvSpPr>
            <p:nvPr/>
          </p:nvSpPr>
          <p:spPr bwMode="auto">
            <a:xfrm>
              <a:off x="4517" y="1568"/>
              <a:ext cx="92" cy="30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0672" name="Rectangle 256"/>
            <p:cNvSpPr>
              <a:spLocks noChangeArrowheads="1"/>
            </p:cNvSpPr>
            <p:nvPr/>
          </p:nvSpPr>
          <p:spPr bwMode="auto">
            <a:xfrm>
              <a:off x="3888" y="1824"/>
              <a:ext cx="92" cy="30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8293" name="Group 258"/>
            <p:cNvGrpSpPr/>
            <p:nvPr/>
          </p:nvGrpSpPr>
          <p:grpSpPr bwMode="auto">
            <a:xfrm>
              <a:off x="3575" y="2346"/>
              <a:ext cx="67" cy="245"/>
              <a:chOff x="3454" y="2018"/>
              <a:chExt cx="96" cy="328"/>
            </a:xfrm>
          </p:grpSpPr>
          <p:sp>
            <p:nvSpPr>
              <p:cNvPr id="60675" name="Line 259"/>
              <p:cNvSpPr>
                <a:spLocks noChangeShapeType="1"/>
              </p:cNvSpPr>
              <p:nvPr/>
            </p:nvSpPr>
            <p:spPr bwMode="auto">
              <a:xfrm>
                <a:off x="3454" y="2018"/>
                <a:ext cx="0" cy="32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0676" name="Line 260"/>
              <p:cNvSpPr>
                <a:spLocks noChangeShapeType="1"/>
              </p:cNvSpPr>
              <p:nvPr/>
            </p:nvSpPr>
            <p:spPr bwMode="auto">
              <a:xfrm>
                <a:off x="3550" y="2018"/>
                <a:ext cx="0" cy="32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60677" name="Line 261"/>
            <p:cNvSpPr>
              <a:spLocks noChangeShapeType="1"/>
            </p:cNvSpPr>
            <p:nvPr/>
          </p:nvSpPr>
          <p:spPr bwMode="auto">
            <a:xfrm flipV="1">
              <a:off x="3237" y="2470"/>
              <a:ext cx="3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8295" name="Group 262"/>
            <p:cNvGrpSpPr/>
            <p:nvPr/>
          </p:nvGrpSpPr>
          <p:grpSpPr bwMode="auto">
            <a:xfrm flipH="1">
              <a:off x="4871" y="1921"/>
              <a:ext cx="67" cy="245"/>
              <a:chOff x="3454" y="2018"/>
              <a:chExt cx="96" cy="328"/>
            </a:xfrm>
          </p:grpSpPr>
          <p:sp>
            <p:nvSpPr>
              <p:cNvPr id="60679" name="Line 263"/>
              <p:cNvSpPr>
                <a:spLocks noChangeShapeType="1"/>
              </p:cNvSpPr>
              <p:nvPr/>
            </p:nvSpPr>
            <p:spPr bwMode="auto">
              <a:xfrm>
                <a:off x="3454" y="2018"/>
                <a:ext cx="0" cy="32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0680" name="Line 264"/>
              <p:cNvSpPr>
                <a:spLocks noChangeShapeType="1"/>
              </p:cNvSpPr>
              <p:nvPr/>
            </p:nvSpPr>
            <p:spPr bwMode="auto">
              <a:xfrm>
                <a:off x="3550" y="2018"/>
                <a:ext cx="0" cy="32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60681" name="Line 265"/>
            <p:cNvSpPr>
              <a:spLocks noChangeShapeType="1"/>
            </p:cNvSpPr>
            <p:nvPr/>
          </p:nvSpPr>
          <p:spPr bwMode="auto">
            <a:xfrm flipH="1">
              <a:off x="4938" y="2028"/>
              <a:ext cx="29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0682" name="Line 266"/>
            <p:cNvSpPr>
              <a:spLocks noChangeShapeType="1"/>
            </p:cNvSpPr>
            <p:nvPr/>
          </p:nvSpPr>
          <p:spPr bwMode="auto">
            <a:xfrm flipV="1">
              <a:off x="4560" y="2029"/>
              <a:ext cx="31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98" name="Text Box 267"/>
            <p:cNvSpPr txBox="1">
              <a:spLocks noChangeArrowheads="1"/>
            </p:cNvSpPr>
            <p:nvPr/>
          </p:nvSpPr>
          <p:spPr bwMode="auto">
            <a:xfrm>
              <a:off x="4205" y="1546"/>
              <a:ext cx="331" cy="28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>
                  <a:solidFill>
                    <a:schemeClr val="tx1"/>
                  </a:solidFill>
                  <a:effectLst/>
                  <a:ea typeface="楷体_GB2312" charset="0"/>
                  <a:cs typeface="楷体_GB2312" charset="0"/>
                </a:rPr>
                <a:t>R</a:t>
              </a:r>
              <a:r>
                <a:rPr lang="en-US" altLang="zh-CN" b="1" baseline="-25000">
                  <a:solidFill>
                    <a:schemeClr val="tx1"/>
                  </a:solidFill>
                  <a:effectLst/>
                  <a:ea typeface="楷体_GB2312" charset="0"/>
                  <a:cs typeface="楷体_GB2312" charset="0"/>
                </a:rPr>
                <a:t>C</a:t>
              </a:r>
            </a:p>
          </p:txBody>
        </p:sp>
        <p:sp>
          <p:nvSpPr>
            <p:cNvPr id="8299" name="Text Box 268"/>
            <p:cNvSpPr txBox="1">
              <a:spLocks noChangeArrowheads="1"/>
            </p:cNvSpPr>
            <p:nvPr/>
          </p:nvSpPr>
          <p:spPr bwMode="auto">
            <a:xfrm>
              <a:off x="3479" y="2046"/>
              <a:ext cx="306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>
                  <a:effectLst/>
                  <a:ea typeface="楷体_GB2312" charset="0"/>
                  <a:cs typeface="楷体_GB2312" charset="0"/>
                </a:rPr>
                <a:t>C</a:t>
              </a:r>
              <a:r>
                <a:rPr lang="en-US" altLang="zh-CN" b="1" baseline="-25000">
                  <a:effectLst/>
                  <a:ea typeface="楷体_GB2312" charset="0"/>
                  <a:cs typeface="楷体_GB2312" charset="0"/>
                </a:rPr>
                <a:t>1</a:t>
              </a:r>
              <a:endParaRPr lang="en-US" altLang="zh-CN" b="1">
                <a:effectLst/>
                <a:ea typeface="楷体_GB2312" charset="0"/>
                <a:cs typeface="楷体_GB2312" charset="0"/>
              </a:endParaRPr>
            </a:p>
          </p:txBody>
        </p:sp>
        <p:sp>
          <p:nvSpPr>
            <p:cNvPr id="8300" name="Text Box 269"/>
            <p:cNvSpPr txBox="1">
              <a:spLocks noChangeArrowheads="1"/>
            </p:cNvSpPr>
            <p:nvPr/>
          </p:nvSpPr>
          <p:spPr bwMode="auto">
            <a:xfrm>
              <a:off x="4787" y="1663"/>
              <a:ext cx="306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>
                  <a:effectLst/>
                  <a:ea typeface="楷体_GB2312" charset="0"/>
                  <a:cs typeface="楷体_GB2312" charset="0"/>
                </a:rPr>
                <a:t>C</a:t>
              </a:r>
              <a:r>
                <a:rPr lang="en-US" altLang="zh-CN" b="1" baseline="-25000">
                  <a:effectLst/>
                  <a:ea typeface="楷体_GB2312" charset="0"/>
                  <a:cs typeface="楷体_GB2312" charset="0"/>
                </a:rPr>
                <a:t>2</a:t>
              </a:r>
              <a:endParaRPr lang="en-US" altLang="zh-CN" b="1">
                <a:effectLst/>
                <a:ea typeface="楷体_GB2312" charset="0"/>
                <a:cs typeface="楷体_GB2312" charset="0"/>
              </a:endParaRPr>
            </a:p>
          </p:txBody>
        </p:sp>
        <p:sp>
          <p:nvSpPr>
            <p:cNvPr id="8301" name="Text Box 270"/>
            <p:cNvSpPr txBox="1">
              <a:spLocks noChangeArrowheads="1"/>
            </p:cNvSpPr>
            <p:nvPr/>
          </p:nvSpPr>
          <p:spPr bwMode="auto">
            <a:xfrm>
              <a:off x="4464" y="2333"/>
              <a:ext cx="242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effectLst/>
                  <a:ea typeface="楷体_GB2312" charset="0"/>
                  <a:cs typeface="楷体_GB2312" charset="0"/>
                </a:rPr>
                <a:t>T</a:t>
              </a:r>
            </a:p>
          </p:txBody>
        </p:sp>
        <p:sp>
          <p:nvSpPr>
            <p:cNvPr id="8302" name="Text Box 271"/>
            <p:cNvSpPr txBox="1">
              <a:spLocks noChangeArrowheads="1"/>
            </p:cNvSpPr>
            <p:nvPr/>
          </p:nvSpPr>
          <p:spPr bwMode="auto">
            <a:xfrm>
              <a:off x="3630" y="2233"/>
              <a:ext cx="367" cy="2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effectLst/>
                </a:rPr>
                <a:t>+</a:t>
              </a:r>
            </a:p>
          </p:txBody>
        </p:sp>
        <p:sp>
          <p:nvSpPr>
            <p:cNvPr id="8303" name="Text Box 272"/>
            <p:cNvSpPr txBox="1">
              <a:spLocks noChangeArrowheads="1"/>
            </p:cNvSpPr>
            <p:nvPr/>
          </p:nvSpPr>
          <p:spPr bwMode="auto">
            <a:xfrm>
              <a:off x="4686" y="1791"/>
              <a:ext cx="367" cy="2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effectLst/>
                </a:rPr>
                <a:t>+</a:t>
              </a:r>
            </a:p>
          </p:txBody>
        </p:sp>
        <p:sp>
          <p:nvSpPr>
            <p:cNvPr id="60689" name="Line 273"/>
            <p:cNvSpPr>
              <a:spLocks noChangeShapeType="1"/>
            </p:cNvSpPr>
            <p:nvPr/>
          </p:nvSpPr>
          <p:spPr bwMode="auto">
            <a:xfrm>
              <a:off x="3237" y="2892"/>
              <a:ext cx="0" cy="5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0690" name="Rectangle 274"/>
            <p:cNvSpPr>
              <a:spLocks noChangeArrowheads="1"/>
            </p:cNvSpPr>
            <p:nvPr/>
          </p:nvSpPr>
          <p:spPr bwMode="auto">
            <a:xfrm>
              <a:off x="3193" y="2595"/>
              <a:ext cx="92" cy="30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0691" name="Oval 275"/>
            <p:cNvSpPr>
              <a:spLocks noChangeArrowheads="1"/>
            </p:cNvSpPr>
            <p:nvPr/>
          </p:nvSpPr>
          <p:spPr bwMode="auto">
            <a:xfrm>
              <a:off x="3120" y="3116"/>
              <a:ext cx="227" cy="22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307" name="Text Box 276"/>
            <p:cNvSpPr txBox="1">
              <a:spLocks noChangeArrowheads="1"/>
            </p:cNvSpPr>
            <p:nvPr/>
          </p:nvSpPr>
          <p:spPr bwMode="auto">
            <a:xfrm>
              <a:off x="3070" y="2884"/>
              <a:ext cx="222" cy="288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  <a:effectLst/>
                  <a:ea typeface="楷体_GB2312" charset="0"/>
                  <a:cs typeface="楷体_GB2312" charset="0"/>
                </a:rPr>
                <a:t>+</a:t>
              </a:r>
            </a:p>
          </p:txBody>
        </p:sp>
        <p:sp>
          <p:nvSpPr>
            <p:cNvPr id="8308" name="Text Box 277"/>
            <p:cNvSpPr txBox="1">
              <a:spLocks noChangeArrowheads="1"/>
            </p:cNvSpPr>
            <p:nvPr/>
          </p:nvSpPr>
          <p:spPr bwMode="auto">
            <a:xfrm>
              <a:off x="3070" y="3230"/>
              <a:ext cx="134" cy="289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2E1FE9"/>
                  </a:solidFill>
                  <a:effectLst/>
                  <a:ea typeface="楷体_GB2312" charset="0"/>
                  <a:cs typeface="楷体_GB2312" charset="0"/>
                </a:rPr>
                <a:t>–</a:t>
              </a:r>
            </a:p>
          </p:txBody>
        </p:sp>
        <p:sp>
          <p:nvSpPr>
            <p:cNvPr id="60694" name="Line 278"/>
            <p:cNvSpPr>
              <a:spLocks noChangeShapeType="1"/>
            </p:cNvSpPr>
            <p:nvPr/>
          </p:nvSpPr>
          <p:spPr bwMode="auto">
            <a:xfrm>
              <a:off x="5225" y="2935"/>
              <a:ext cx="0" cy="51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0695" name="Rectangle 279"/>
            <p:cNvSpPr>
              <a:spLocks noChangeArrowheads="1"/>
            </p:cNvSpPr>
            <p:nvPr/>
          </p:nvSpPr>
          <p:spPr bwMode="auto">
            <a:xfrm>
              <a:off x="5176" y="2631"/>
              <a:ext cx="92" cy="30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311" name="Text Box 280"/>
            <p:cNvSpPr txBox="1">
              <a:spLocks noChangeArrowheads="1"/>
            </p:cNvSpPr>
            <p:nvPr/>
          </p:nvSpPr>
          <p:spPr bwMode="auto">
            <a:xfrm>
              <a:off x="4900" y="2584"/>
              <a:ext cx="329" cy="289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>
                  <a:solidFill>
                    <a:schemeClr val="tx1"/>
                  </a:solidFill>
                  <a:effectLst/>
                  <a:ea typeface="楷体_GB2312" charset="0"/>
                  <a:cs typeface="楷体_GB2312" charset="0"/>
                </a:rPr>
                <a:t>R</a:t>
              </a:r>
              <a:r>
                <a:rPr lang="en-US" altLang="zh-CN" b="1" baseline="-25000">
                  <a:solidFill>
                    <a:schemeClr val="tx1"/>
                  </a:solidFill>
                  <a:effectLst/>
                  <a:ea typeface="楷体_GB2312" charset="0"/>
                  <a:cs typeface="楷体_GB2312" charset="0"/>
                </a:rPr>
                <a:t>L</a:t>
              </a:r>
            </a:p>
          </p:txBody>
        </p:sp>
        <p:sp>
          <p:nvSpPr>
            <p:cNvPr id="60701" name="Line 285"/>
            <p:cNvSpPr>
              <a:spLocks noChangeShapeType="1"/>
            </p:cNvSpPr>
            <p:nvPr/>
          </p:nvSpPr>
          <p:spPr bwMode="auto">
            <a:xfrm flipV="1">
              <a:off x="3635" y="2474"/>
              <a:ext cx="79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313" name="Rectangle 286"/>
            <p:cNvSpPr>
              <a:spLocks noChangeArrowheads="1"/>
            </p:cNvSpPr>
            <p:nvPr/>
          </p:nvSpPr>
          <p:spPr bwMode="auto">
            <a:xfrm>
              <a:off x="3264" y="2778"/>
              <a:ext cx="439" cy="289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 i="1">
                  <a:solidFill>
                    <a:srgbClr val="2E1FE9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u</a:t>
              </a:r>
              <a:r>
                <a:rPr lang="en-US" altLang="zh-CN" sz="2400" b="1" baseline="-25000">
                  <a:solidFill>
                    <a:srgbClr val="2E1FE9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i</a:t>
              </a:r>
            </a:p>
          </p:txBody>
        </p:sp>
        <p:sp>
          <p:nvSpPr>
            <p:cNvPr id="8314" name="Rectangle 287"/>
            <p:cNvSpPr>
              <a:spLocks noChangeArrowheads="1"/>
            </p:cNvSpPr>
            <p:nvPr/>
          </p:nvSpPr>
          <p:spPr bwMode="auto">
            <a:xfrm>
              <a:off x="3376" y="2456"/>
              <a:ext cx="223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+</a:t>
              </a:r>
            </a:p>
          </p:txBody>
        </p:sp>
        <p:sp>
          <p:nvSpPr>
            <p:cNvPr id="8315" name="Rectangle 288"/>
            <p:cNvSpPr>
              <a:spLocks noChangeArrowheads="1"/>
            </p:cNvSpPr>
            <p:nvPr/>
          </p:nvSpPr>
          <p:spPr bwMode="auto">
            <a:xfrm>
              <a:off x="3380" y="3165"/>
              <a:ext cx="210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–</a:t>
              </a:r>
            </a:p>
          </p:txBody>
        </p:sp>
        <p:sp>
          <p:nvSpPr>
            <p:cNvPr id="8316" name="Rectangle 289"/>
            <p:cNvSpPr>
              <a:spLocks noChangeArrowheads="1"/>
            </p:cNvSpPr>
            <p:nvPr/>
          </p:nvSpPr>
          <p:spPr bwMode="auto">
            <a:xfrm>
              <a:off x="5258" y="2627"/>
              <a:ext cx="282" cy="28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 i="1">
                  <a:solidFill>
                    <a:srgbClr val="2E1FE9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u</a:t>
              </a:r>
              <a:r>
                <a:rPr lang="en-US" altLang="zh-CN" sz="2400" b="1" baseline="-25000">
                  <a:solidFill>
                    <a:srgbClr val="2E1FE9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o</a:t>
              </a:r>
            </a:p>
          </p:txBody>
        </p:sp>
        <p:sp>
          <p:nvSpPr>
            <p:cNvPr id="8317" name="Rectangle 290"/>
            <p:cNvSpPr>
              <a:spLocks noChangeArrowheads="1"/>
            </p:cNvSpPr>
            <p:nvPr/>
          </p:nvSpPr>
          <p:spPr bwMode="auto">
            <a:xfrm>
              <a:off x="5272" y="2400"/>
              <a:ext cx="223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+</a:t>
              </a:r>
            </a:p>
          </p:txBody>
        </p:sp>
        <p:sp>
          <p:nvSpPr>
            <p:cNvPr id="60707" name="Rectangle 291"/>
            <p:cNvSpPr>
              <a:spLocks noChangeArrowheads="1"/>
            </p:cNvSpPr>
            <p:nvPr/>
          </p:nvSpPr>
          <p:spPr bwMode="auto">
            <a:xfrm>
              <a:off x="5282" y="2907"/>
              <a:ext cx="210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panose="02020603050405020304" charset="0"/>
                  <a:ea typeface="楷体_GB2312" charset="0"/>
                  <a:cs typeface="楷体_GB2312" charset="0"/>
                </a:rPr>
                <a:t>–</a:t>
              </a:r>
            </a:p>
          </p:txBody>
        </p:sp>
        <p:sp>
          <p:nvSpPr>
            <p:cNvPr id="60708" name="Line 292"/>
            <p:cNvSpPr>
              <a:spLocks noChangeShapeType="1"/>
            </p:cNvSpPr>
            <p:nvPr/>
          </p:nvSpPr>
          <p:spPr bwMode="auto">
            <a:xfrm flipH="1">
              <a:off x="5225" y="2036"/>
              <a:ext cx="1" cy="58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320" name="Text Box 299"/>
            <p:cNvSpPr txBox="1">
              <a:spLocks noChangeArrowheads="1"/>
            </p:cNvSpPr>
            <p:nvPr/>
          </p:nvSpPr>
          <p:spPr bwMode="auto">
            <a:xfrm>
              <a:off x="4201" y="2402"/>
              <a:ext cx="367" cy="2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  <a:effectLst/>
                </a:rPr>
                <a:t>+</a:t>
              </a:r>
            </a:p>
          </p:txBody>
        </p:sp>
        <p:sp>
          <p:nvSpPr>
            <p:cNvPr id="8321" name="Text Box 300"/>
            <p:cNvSpPr txBox="1">
              <a:spLocks noChangeArrowheads="1"/>
            </p:cNvSpPr>
            <p:nvPr/>
          </p:nvSpPr>
          <p:spPr bwMode="auto">
            <a:xfrm>
              <a:off x="4644" y="2053"/>
              <a:ext cx="366" cy="2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  <a:effectLst/>
                </a:rPr>
                <a:t>+</a:t>
              </a:r>
            </a:p>
          </p:txBody>
        </p:sp>
        <p:sp>
          <p:nvSpPr>
            <p:cNvPr id="60717" name="Rectangle 301"/>
            <p:cNvSpPr>
              <a:spLocks noChangeArrowheads="1"/>
            </p:cNvSpPr>
            <p:nvPr/>
          </p:nvSpPr>
          <p:spPr bwMode="auto">
            <a:xfrm>
              <a:off x="4353" y="270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>
                  <a:solidFill>
                    <a:srgbClr val="FF00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panose="02020603050405020304" charset="0"/>
                  <a:ea typeface="楷体_GB2312" charset="0"/>
                  <a:cs typeface="楷体_GB2312" charset="0"/>
                </a:rPr>
                <a:t>–</a:t>
              </a:r>
            </a:p>
          </p:txBody>
        </p:sp>
        <p:sp>
          <p:nvSpPr>
            <p:cNvPr id="8323" name="Rectangle 302"/>
            <p:cNvSpPr>
              <a:spLocks noChangeArrowheads="1"/>
            </p:cNvSpPr>
            <p:nvPr/>
          </p:nvSpPr>
          <p:spPr bwMode="auto">
            <a:xfrm>
              <a:off x="4125" y="2544"/>
              <a:ext cx="483" cy="289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 i="1">
                  <a:solidFill>
                    <a:srgbClr val="2E1FE9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u</a:t>
              </a:r>
              <a:r>
                <a:rPr lang="en-US" altLang="zh-CN" sz="2400" b="1" baseline="-25000">
                  <a:solidFill>
                    <a:srgbClr val="2E1FE9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BE</a:t>
              </a:r>
            </a:p>
          </p:txBody>
        </p:sp>
        <p:sp>
          <p:nvSpPr>
            <p:cNvPr id="8324" name="Rectangle 303"/>
            <p:cNvSpPr>
              <a:spLocks noChangeArrowheads="1"/>
            </p:cNvSpPr>
            <p:nvPr/>
          </p:nvSpPr>
          <p:spPr bwMode="auto">
            <a:xfrm>
              <a:off x="4560" y="2330"/>
              <a:ext cx="483" cy="289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 i="1">
                  <a:solidFill>
                    <a:srgbClr val="2E1FE9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u</a:t>
              </a:r>
              <a:r>
                <a:rPr lang="en-US" altLang="zh-CN" sz="2400" b="1" baseline="-25000">
                  <a:solidFill>
                    <a:srgbClr val="2E1FE9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CE</a:t>
              </a:r>
            </a:p>
          </p:txBody>
        </p:sp>
        <p:sp>
          <p:nvSpPr>
            <p:cNvPr id="60720" name="Rectangle 304"/>
            <p:cNvSpPr>
              <a:spLocks noChangeArrowheads="1"/>
            </p:cNvSpPr>
            <p:nvPr/>
          </p:nvSpPr>
          <p:spPr bwMode="auto">
            <a:xfrm>
              <a:off x="4639" y="2614"/>
              <a:ext cx="210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panose="02020603050405020304" charset="0"/>
                  <a:ea typeface="楷体_GB2312" charset="0"/>
                  <a:cs typeface="楷体_GB2312" charset="0"/>
                </a:rPr>
                <a:t>–</a:t>
              </a:r>
            </a:p>
          </p:txBody>
        </p:sp>
        <p:sp>
          <p:nvSpPr>
            <p:cNvPr id="8326" name="Rectangle 305"/>
            <p:cNvSpPr>
              <a:spLocks noChangeArrowheads="1"/>
            </p:cNvSpPr>
            <p:nvPr/>
          </p:nvSpPr>
          <p:spPr bwMode="auto">
            <a:xfrm>
              <a:off x="4146" y="1982"/>
              <a:ext cx="483" cy="289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 i="1">
                  <a:solidFill>
                    <a:srgbClr val="2E1FE9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i</a:t>
              </a:r>
              <a:r>
                <a:rPr lang="en-US" altLang="zh-CN" sz="2400" b="1" baseline="-25000">
                  <a:solidFill>
                    <a:srgbClr val="2E1FE9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C</a:t>
              </a:r>
            </a:p>
          </p:txBody>
        </p:sp>
        <p:sp>
          <p:nvSpPr>
            <p:cNvPr id="60722" name="Line 306"/>
            <p:cNvSpPr>
              <a:spLocks noChangeShapeType="1"/>
            </p:cNvSpPr>
            <p:nvPr/>
          </p:nvSpPr>
          <p:spPr bwMode="auto">
            <a:xfrm>
              <a:off x="3993" y="2415"/>
              <a:ext cx="31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sm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328" name="Rectangle 307"/>
            <p:cNvSpPr>
              <a:spLocks noChangeArrowheads="1"/>
            </p:cNvSpPr>
            <p:nvPr/>
          </p:nvSpPr>
          <p:spPr bwMode="auto">
            <a:xfrm>
              <a:off x="3888" y="2112"/>
              <a:ext cx="483" cy="289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 i="1">
                  <a:solidFill>
                    <a:srgbClr val="2E1FE9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i</a:t>
              </a:r>
              <a:r>
                <a:rPr lang="en-US" altLang="zh-CN" sz="2400" b="1" baseline="-25000">
                  <a:solidFill>
                    <a:srgbClr val="2E1FE9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B</a:t>
              </a:r>
            </a:p>
          </p:txBody>
        </p:sp>
        <p:sp>
          <p:nvSpPr>
            <p:cNvPr id="60724" name="Line 308"/>
            <p:cNvSpPr>
              <a:spLocks noChangeShapeType="1"/>
            </p:cNvSpPr>
            <p:nvPr/>
          </p:nvSpPr>
          <p:spPr bwMode="auto">
            <a:xfrm>
              <a:off x="4623" y="2969"/>
              <a:ext cx="0" cy="31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sm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330" name="Rectangle 309"/>
            <p:cNvSpPr>
              <a:spLocks noChangeArrowheads="1"/>
            </p:cNvSpPr>
            <p:nvPr/>
          </p:nvSpPr>
          <p:spPr bwMode="auto">
            <a:xfrm>
              <a:off x="4490" y="2923"/>
              <a:ext cx="483" cy="289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 i="1">
                  <a:solidFill>
                    <a:srgbClr val="2E1FE9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i</a:t>
              </a:r>
              <a:r>
                <a:rPr lang="en-US" altLang="zh-CN" sz="2400" b="1" baseline="-25000">
                  <a:solidFill>
                    <a:srgbClr val="2E1FE9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E</a:t>
              </a:r>
            </a:p>
          </p:txBody>
        </p:sp>
        <p:sp>
          <p:nvSpPr>
            <p:cNvPr id="60726" name="Line 310"/>
            <p:cNvSpPr>
              <a:spLocks noChangeShapeType="1"/>
            </p:cNvSpPr>
            <p:nvPr/>
          </p:nvSpPr>
          <p:spPr bwMode="auto">
            <a:xfrm>
              <a:off x="4560" y="3408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0727" name="Line 311"/>
            <p:cNvSpPr>
              <a:spLocks noChangeShapeType="1"/>
            </p:cNvSpPr>
            <p:nvPr/>
          </p:nvSpPr>
          <p:spPr bwMode="auto">
            <a:xfrm>
              <a:off x="4464" y="3600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0728" name="Oval 312"/>
            <p:cNvSpPr>
              <a:spLocks noChangeArrowheads="1"/>
            </p:cNvSpPr>
            <p:nvPr/>
          </p:nvSpPr>
          <p:spPr bwMode="auto">
            <a:xfrm>
              <a:off x="4533" y="3408"/>
              <a:ext cx="48" cy="4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0730" name="Line 314"/>
            <p:cNvSpPr>
              <a:spLocks noChangeShapeType="1"/>
            </p:cNvSpPr>
            <p:nvPr/>
          </p:nvSpPr>
          <p:spPr bwMode="auto">
            <a:xfrm>
              <a:off x="3238" y="2465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0731" name="Line 315"/>
            <p:cNvSpPr>
              <a:spLocks noChangeShapeType="1"/>
            </p:cNvSpPr>
            <p:nvPr/>
          </p:nvSpPr>
          <p:spPr bwMode="auto">
            <a:xfrm>
              <a:off x="4560" y="1872"/>
              <a:ext cx="0" cy="4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0732" name="Line 316"/>
            <p:cNvSpPr>
              <a:spLocks noChangeShapeType="1"/>
            </p:cNvSpPr>
            <p:nvPr/>
          </p:nvSpPr>
          <p:spPr bwMode="auto">
            <a:xfrm>
              <a:off x="4560" y="2617"/>
              <a:ext cx="0" cy="8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0733" name="Line 317"/>
            <p:cNvSpPr>
              <a:spLocks noChangeShapeType="1"/>
            </p:cNvSpPr>
            <p:nvPr/>
          </p:nvSpPr>
          <p:spPr bwMode="auto">
            <a:xfrm>
              <a:off x="4512" y="2064"/>
              <a:ext cx="0" cy="24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sm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0734" name="Oval 318"/>
            <p:cNvSpPr>
              <a:spLocks noChangeArrowheads="1"/>
            </p:cNvSpPr>
            <p:nvPr/>
          </p:nvSpPr>
          <p:spPr bwMode="auto">
            <a:xfrm>
              <a:off x="5161" y="1369"/>
              <a:ext cx="48" cy="4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8198" name="Group 402"/>
          <p:cNvGrpSpPr/>
          <p:nvPr/>
        </p:nvGrpSpPr>
        <p:grpSpPr bwMode="auto">
          <a:xfrm>
            <a:off x="76200" y="1225550"/>
            <a:ext cx="5332413" cy="3498850"/>
            <a:chOff x="1056" y="1204"/>
            <a:chExt cx="3359" cy="2204"/>
          </a:xfrm>
        </p:grpSpPr>
        <p:sp>
          <p:nvSpPr>
            <p:cNvPr id="60819" name="Line 403"/>
            <p:cNvSpPr>
              <a:spLocks noChangeShapeType="1"/>
            </p:cNvSpPr>
            <p:nvPr/>
          </p:nvSpPr>
          <p:spPr bwMode="auto">
            <a:xfrm flipH="1" flipV="1">
              <a:off x="2744" y="1205"/>
              <a:ext cx="0" cy="17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0820" name="Line 404"/>
            <p:cNvSpPr>
              <a:spLocks noChangeShapeType="1"/>
            </p:cNvSpPr>
            <p:nvPr/>
          </p:nvSpPr>
          <p:spPr bwMode="auto">
            <a:xfrm flipV="1">
              <a:off x="2743" y="1214"/>
              <a:ext cx="1216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01" name="Rectangle 405"/>
            <p:cNvSpPr>
              <a:spLocks noChangeArrowheads="1"/>
            </p:cNvSpPr>
            <p:nvPr/>
          </p:nvSpPr>
          <p:spPr bwMode="auto">
            <a:xfrm>
              <a:off x="4084" y="1968"/>
              <a:ext cx="331" cy="28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 i="1">
                  <a:solidFill>
                    <a:schemeClr val="tx1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E</a:t>
              </a:r>
              <a:r>
                <a:rPr lang="en-US" altLang="zh-CN" sz="2400" b="1" baseline="-25000">
                  <a:solidFill>
                    <a:schemeClr val="tx1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C</a:t>
              </a:r>
            </a:p>
          </p:txBody>
        </p:sp>
        <p:sp>
          <p:nvSpPr>
            <p:cNvPr id="8202" name="Text Box 406"/>
            <p:cNvSpPr txBox="1">
              <a:spLocks noChangeArrowheads="1"/>
            </p:cNvSpPr>
            <p:nvPr/>
          </p:nvSpPr>
          <p:spPr bwMode="auto">
            <a:xfrm>
              <a:off x="1056" y="2378"/>
              <a:ext cx="368" cy="289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>
                  <a:solidFill>
                    <a:schemeClr val="tx1"/>
                  </a:solidFill>
                  <a:effectLst/>
                  <a:ea typeface="楷体_GB2312" charset="0"/>
                  <a:cs typeface="楷体_GB2312" charset="0"/>
                </a:rPr>
                <a:t>R</a:t>
              </a:r>
              <a:r>
                <a:rPr lang="en-US" altLang="zh-CN" b="1" baseline="-25000">
                  <a:solidFill>
                    <a:schemeClr val="tx1"/>
                  </a:solidFill>
                  <a:effectLst/>
                  <a:ea typeface="楷体_GB2312" charset="0"/>
                  <a:cs typeface="楷体_GB2312" charset="0"/>
                </a:rPr>
                <a:t>S</a:t>
              </a:r>
            </a:p>
          </p:txBody>
        </p:sp>
        <p:sp>
          <p:nvSpPr>
            <p:cNvPr id="8203" name="Text Box 407"/>
            <p:cNvSpPr txBox="1">
              <a:spLocks noChangeArrowheads="1"/>
            </p:cNvSpPr>
            <p:nvPr/>
          </p:nvSpPr>
          <p:spPr bwMode="auto">
            <a:xfrm>
              <a:off x="1098" y="2858"/>
              <a:ext cx="259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>
                  <a:solidFill>
                    <a:srgbClr val="2E1FE9"/>
                  </a:solidFill>
                  <a:effectLst/>
                  <a:ea typeface="楷体_GB2312" charset="0"/>
                  <a:cs typeface="楷体_GB2312" charset="0"/>
                </a:rPr>
                <a:t>e</a:t>
              </a:r>
              <a:r>
                <a:rPr lang="en-US" altLang="zh-CN" b="1" baseline="-25000">
                  <a:solidFill>
                    <a:srgbClr val="2E1FE9"/>
                  </a:solidFill>
                  <a:effectLst/>
                  <a:ea typeface="楷体_GB2312" charset="0"/>
                  <a:cs typeface="楷体_GB2312" charset="0"/>
                </a:rPr>
                <a:t>s</a:t>
              </a:r>
            </a:p>
          </p:txBody>
        </p:sp>
        <p:sp>
          <p:nvSpPr>
            <p:cNvPr id="60824" name="Line 408"/>
            <p:cNvSpPr>
              <a:spLocks noChangeShapeType="1"/>
            </p:cNvSpPr>
            <p:nvPr/>
          </p:nvSpPr>
          <p:spPr bwMode="auto">
            <a:xfrm>
              <a:off x="3961" y="1204"/>
              <a:ext cx="0" cy="78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0825" name="Line 409"/>
            <p:cNvSpPr>
              <a:spLocks noChangeShapeType="1"/>
            </p:cNvSpPr>
            <p:nvPr/>
          </p:nvSpPr>
          <p:spPr bwMode="auto">
            <a:xfrm flipV="1">
              <a:off x="2102" y="2274"/>
              <a:ext cx="0" cy="17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8206" name="Group 410"/>
            <p:cNvGrpSpPr/>
            <p:nvPr/>
          </p:nvGrpSpPr>
          <p:grpSpPr bwMode="auto">
            <a:xfrm>
              <a:off x="1954" y="2934"/>
              <a:ext cx="280" cy="85"/>
              <a:chOff x="1854" y="3200"/>
              <a:chExt cx="474" cy="160"/>
            </a:xfrm>
          </p:grpSpPr>
          <p:sp>
            <p:nvSpPr>
              <p:cNvPr id="60827" name="Line 411"/>
              <p:cNvSpPr>
                <a:spLocks noChangeShapeType="1"/>
              </p:cNvSpPr>
              <p:nvPr/>
            </p:nvSpPr>
            <p:spPr bwMode="auto">
              <a:xfrm rot="5400000">
                <a:off x="2091" y="2963"/>
                <a:ext cx="0" cy="47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0828" name="Line 412"/>
              <p:cNvSpPr>
                <a:spLocks noChangeShapeType="1"/>
              </p:cNvSpPr>
              <p:nvPr/>
            </p:nvSpPr>
            <p:spPr bwMode="auto">
              <a:xfrm rot="5400000">
                <a:off x="2094" y="3234"/>
                <a:ext cx="0" cy="25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60829" name="Line 413"/>
            <p:cNvSpPr>
              <a:spLocks noChangeShapeType="1"/>
            </p:cNvSpPr>
            <p:nvPr/>
          </p:nvSpPr>
          <p:spPr bwMode="auto">
            <a:xfrm rot="5400000">
              <a:off x="2014" y="2842"/>
              <a:ext cx="1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0830" name="Line 414"/>
            <p:cNvSpPr>
              <a:spLocks noChangeShapeType="1"/>
            </p:cNvSpPr>
            <p:nvPr/>
          </p:nvSpPr>
          <p:spPr bwMode="auto">
            <a:xfrm rot="5400000">
              <a:off x="1998" y="3139"/>
              <a:ext cx="21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0831" name="Line 415"/>
            <p:cNvSpPr>
              <a:spLocks noChangeShapeType="1"/>
            </p:cNvSpPr>
            <p:nvPr/>
          </p:nvSpPr>
          <p:spPr bwMode="auto">
            <a:xfrm>
              <a:off x="2600" y="2144"/>
              <a:ext cx="0" cy="26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0832" name="Line 416"/>
            <p:cNvSpPr>
              <a:spLocks noChangeShapeType="1"/>
            </p:cNvSpPr>
            <p:nvPr/>
          </p:nvSpPr>
          <p:spPr bwMode="auto">
            <a:xfrm rot="-266974">
              <a:off x="2602" y="2307"/>
              <a:ext cx="137" cy="13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sm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0833" name="Line 417"/>
            <p:cNvSpPr>
              <a:spLocks noChangeShapeType="1"/>
            </p:cNvSpPr>
            <p:nvPr/>
          </p:nvSpPr>
          <p:spPr bwMode="auto">
            <a:xfrm flipV="1">
              <a:off x="2600" y="2112"/>
              <a:ext cx="137" cy="12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0834" name="Line 418"/>
            <p:cNvSpPr>
              <a:spLocks noChangeShapeType="1"/>
            </p:cNvSpPr>
            <p:nvPr/>
          </p:nvSpPr>
          <p:spPr bwMode="auto">
            <a:xfrm flipV="1">
              <a:off x="1413" y="3246"/>
              <a:ext cx="253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13" name="Text Box 419"/>
            <p:cNvSpPr txBox="1">
              <a:spLocks noChangeArrowheads="1"/>
            </p:cNvSpPr>
            <p:nvPr/>
          </p:nvSpPr>
          <p:spPr bwMode="auto">
            <a:xfrm>
              <a:off x="2128" y="2450"/>
              <a:ext cx="324" cy="28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>
                  <a:solidFill>
                    <a:schemeClr val="tx1"/>
                  </a:solidFill>
                  <a:effectLst/>
                  <a:ea typeface="楷体_GB2312" charset="0"/>
                  <a:cs typeface="楷体_GB2312" charset="0"/>
                </a:rPr>
                <a:t>R</a:t>
              </a:r>
              <a:r>
                <a:rPr lang="en-US" altLang="zh-CN" b="1" baseline="-25000">
                  <a:solidFill>
                    <a:schemeClr val="tx1"/>
                  </a:solidFill>
                  <a:effectLst/>
                  <a:ea typeface="楷体_GB2312" charset="0"/>
                  <a:cs typeface="楷体_GB2312" charset="0"/>
                </a:rPr>
                <a:t>B</a:t>
              </a:r>
            </a:p>
          </p:txBody>
        </p:sp>
        <p:sp>
          <p:nvSpPr>
            <p:cNvPr id="60836" name="Rectangle 420"/>
            <p:cNvSpPr>
              <a:spLocks noChangeArrowheads="1"/>
            </p:cNvSpPr>
            <p:nvPr/>
          </p:nvSpPr>
          <p:spPr bwMode="auto">
            <a:xfrm>
              <a:off x="2693" y="1376"/>
              <a:ext cx="92" cy="30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0837" name="Rectangle 421"/>
            <p:cNvSpPr>
              <a:spLocks noChangeArrowheads="1"/>
            </p:cNvSpPr>
            <p:nvPr/>
          </p:nvSpPr>
          <p:spPr bwMode="auto">
            <a:xfrm>
              <a:off x="2063" y="2457"/>
              <a:ext cx="92" cy="30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16" name="Text Box 422"/>
            <p:cNvSpPr txBox="1">
              <a:spLocks noChangeArrowheads="1"/>
            </p:cNvSpPr>
            <p:nvPr/>
          </p:nvSpPr>
          <p:spPr bwMode="auto">
            <a:xfrm>
              <a:off x="2199" y="2830"/>
              <a:ext cx="324" cy="28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>
                  <a:solidFill>
                    <a:schemeClr val="tx1"/>
                  </a:solidFill>
                  <a:effectLst/>
                  <a:ea typeface="楷体_GB2312" charset="0"/>
                  <a:cs typeface="楷体_GB2312" charset="0"/>
                </a:rPr>
                <a:t>E</a:t>
              </a:r>
              <a:r>
                <a:rPr lang="en-US" altLang="zh-CN" b="1" baseline="-25000">
                  <a:solidFill>
                    <a:schemeClr val="tx1"/>
                  </a:solidFill>
                  <a:effectLst/>
                  <a:ea typeface="楷体_GB2312" charset="0"/>
                  <a:cs typeface="楷体_GB2312" charset="0"/>
                </a:rPr>
                <a:t>B</a:t>
              </a:r>
            </a:p>
          </p:txBody>
        </p:sp>
        <p:grpSp>
          <p:nvGrpSpPr>
            <p:cNvPr id="8217" name="Group 423"/>
            <p:cNvGrpSpPr/>
            <p:nvPr/>
          </p:nvGrpSpPr>
          <p:grpSpPr bwMode="auto">
            <a:xfrm>
              <a:off x="1751" y="2154"/>
              <a:ext cx="67" cy="245"/>
              <a:chOff x="3454" y="2018"/>
              <a:chExt cx="96" cy="328"/>
            </a:xfrm>
          </p:grpSpPr>
          <p:sp>
            <p:nvSpPr>
              <p:cNvPr id="60840" name="Line 424"/>
              <p:cNvSpPr>
                <a:spLocks noChangeShapeType="1"/>
              </p:cNvSpPr>
              <p:nvPr/>
            </p:nvSpPr>
            <p:spPr bwMode="auto">
              <a:xfrm>
                <a:off x="3454" y="2018"/>
                <a:ext cx="0" cy="32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0841" name="Line 425"/>
              <p:cNvSpPr>
                <a:spLocks noChangeShapeType="1"/>
              </p:cNvSpPr>
              <p:nvPr/>
            </p:nvSpPr>
            <p:spPr bwMode="auto">
              <a:xfrm>
                <a:off x="3550" y="2018"/>
                <a:ext cx="0" cy="32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60842" name="Line 426"/>
            <p:cNvSpPr>
              <a:spLocks noChangeShapeType="1"/>
            </p:cNvSpPr>
            <p:nvPr/>
          </p:nvSpPr>
          <p:spPr bwMode="auto">
            <a:xfrm flipV="1">
              <a:off x="1413" y="2278"/>
              <a:ext cx="3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8219" name="Group 427"/>
            <p:cNvGrpSpPr/>
            <p:nvPr/>
          </p:nvGrpSpPr>
          <p:grpSpPr bwMode="auto">
            <a:xfrm flipH="1">
              <a:off x="3047" y="1729"/>
              <a:ext cx="67" cy="245"/>
              <a:chOff x="3454" y="2018"/>
              <a:chExt cx="96" cy="328"/>
            </a:xfrm>
          </p:grpSpPr>
          <p:sp>
            <p:nvSpPr>
              <p:cNvPr id="60844" name="Line 428"/>
              <p:cNvSpPr>
                <a:spLocks noChangeShapeType="1"/>
              </p:cNvSpPr>
              <p:nvPr/>
            </p:nvSpPr>
            <p:spPr bwMode="auto">
              <a:xfrm>
                <a:off x="3454" y="2018"/>
                <a:ext cx="0" cy="32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0845" name="Line 429"/>
              <p:cNvSpPr>
                <a:spLocks noChangeShapeType="1"/>
              </p:cNvSpPr>
              <p:nvPr/>
            </p:nvSpPr>
            <p:spPr bwMode="auto">
              <a:xfrm>
                <a:off x="3550" y="2018"/>
                <a:ext cx="0" cy="32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60846" name="Line 430"/>
            <p:cNvSpPr>
              <a:spLocks noChangeShapeType="1"/>
            </p:cNvSpPr>
            <p:nvPr/>
          </p:nvSpPr>
          <p:spPr bwMode="auto">
            <a:xfrm flipH="1">
              <a:off x="3114" y="1836"/>
              <a:ext cx="29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0847" name="Line 431"/>
            <p:cNvSpPr>
              <a:spLocks noChangeShapeType="1"/>
            </p:cNvSpPr>
            <p:nvPr/>
          </p:nvSpPr>
          <p:spPr bwMode="auto">
            <a:xfrm flipV="1">
              <a:off x="2736" y="1837"/>
              <a:ext cx="31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22" name="Text Box 432"/>
            <p:cNvSpPr txBox="1">
              <a:spLocks noChangeArrowheads="1"/>
            </p:cNvSpPr>
            <p:nvPr/>
          </p:nvSpPr>
          <p:spPr bwMode="auto">
            <a:xfrm>
              <a:off x="2381" y="1354"/>
              <a:ext cx="331" cy="28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>
                  <a:solidFill>
                    <a:schemeClr val="tx1"/>
                  </a:solidFill>
                  <a:effectLst/>
                  <a:ea typeface="楷体_GB2312" charset="0"/>
                  <a:cs typeface="楷体_GB2312" charset="0"/>
                </a:rPr>
                <a:t>R</a:t>
              </a:r>
              <a:r>
                <a:rPr lang="en-US" altLang="zh-CN" b="1" baseline="-25000">
                  <a:solidFill>
                    <a:schemeClr val="tx1"/>
                  </a:solidFill>
                  <a:effectLst/>
                  <a:ea typeface="楷体_GB2312" charset="0"/>
                  <a:cs typeface="楷体_GB2312" charset="0"/>
                </a:rPr>
                <a:t>C</a:t>
              </a:r>
            </a:p>
          </p:txBody>
        </p:sp>
        <p:sp>
          <p:nvSpPr>
            <p:cNvPr id="8223" name="Text Box 433"/>
            <p:cNvSpPr txBox="1">
              <a:spLocks noChangeArrowheads="1"/>
            </p:cNvSpPr>
            <p:nvPr/>
          </p:nvSpPr>
          <p:spPr bwMode="auto">
            <a:xfrm>
              <a:off x="1655" y="1854"/>
              <a:ext cx="306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>
                  <a:effectLst/>
                  <a:ea typeface="楷体_GB2312" charset="0"/>
                  <a:cs typeface="楷体_GB2312" charset="0"/>
                </a:rPr>
                <a:t>C</a:t>
              </a:r>
              <a:r>
                <a:rPr lang="en-US" altLang="zh-CN" b="1" baseline="-25000">
                  <a:effectLst/>
                  <a:ea typeface="楷体_GB2312" charset="0"/>
                  <a:cs typeface="楷体_GB2312" charset="0"/>
                </a:rPr>
                <a:t>1</a:t>
              </a:r>
              <a:endParaRPr lang="en-US" altLang="zh-CN" b="1">
                <a:effectLst/>
                <a:ea typeface="楷体_GB2312" charset="0"/>
                <a:cs typeface="楷体_GB2312" charset="0"/>
              </a:endParaRPr>
            </a:p>
          </p:txBody>
        </p:sp>
        <p:sp>
          <p:nvSpPr>
            <p:cNvPr id="8224" name="Text Box 434"/>
            <p:cNvSpPr txBox="1">
              <a:spLocks noChangeArrowheads="1"/>
            </p:cNvSpPr>
            <p:nvPr/>
          </p:nvSpPr>
          <p:spPr bwMode="auto">
            <a:xfrm>
              <a:off x="2963" y="1471"/>
              <a:ext cx="306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>
                  <a:effectLst/>
                  <a:ea typeface="楷体_GB2312" charset="0"/>
                  <a:cs typeface="楷体_GB2312" charset="0"/>
                </a:rPr>
                <a:t>C</a:t>
              </a:r>
              <a:r>
                <a:rPr lang="en-US" altLang="zh-CN" b="1" baseline="-25000">
                  <a:effectLst/>
                  <a:ea typeface="楷体_GB2312" charset="0"/>
                  <a:cs typeface="楷体_GB2312" charset="0"/>
                </a:rPr>
                <a:t>2</a:t>
              </a:r>
              <a:endParaRPr lang="en-US" altLang="zh-CN" b="1">
                <a:effectLst/>
                <a:ea typeface="楷体_GB2312" charset="0"/>
                <a:cs typeface="楷体_GB2312" charset="0"/>
              </a:endParaRPr>
            </a:p>
          </p:txBody>
        </p:sp>
        <p:sp>
          <p:nvSpPr>
            <p:cNvPr id="8225" name="Text Box 435"/>
            <p:cNvSpPr txBox="1">
              <a:spLocks noChangeArrowheads="1"/>
            </p:cNvSpPr>
            <p:nvPr/>
          </p:nvSpPr>
          <p:spPr bwMode="auto">
            <a:xfrm>
              <a:off x="2640" y="2141"/>
              <a:ext cx="242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effectLst/>
                  <a:ea typeface="楷体_GB2312" charset="0"/>
                  <a:cs typeface="楷体_GB2312" charset="0"/>
                </a:rPr>
                <a:t>T</a:t>
              </a:r>
            </a:p>
          </p:txBody>
        </p:sp>
        <p:sp>
          <p:nvSpPr>
            <p:cNvPr id="8226" name="Text Box 436"/>
            <p:cNvSpPr txBox="1">
              <a:spLocks noChangeArrowheads="1"/>
            </p:cNvSpPr>
            <p:nvPr/>
          </p:nvSpPr>
          <p:spPr bwMode="auto">
            <a:xfrm>
              <a:off x="1806" y="2041"/>
              <a:ext cx="367" cy="2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effectLst/>
                </a:rPr>
                <a:t>+</a:t>
              </a:r>
            </a:p>
          </p:txBody>
        </p:sp>
        <p:sp>
          <p:nvSpPr>
            <p:cNvPr id="8227" name="Text Box 437"/>
            <p:cNvSpPr txBox="1">
              <a:spLocks noChangeArrowheads="1"/>
            </p:cNvSpPr>
            <p:nvPr/>
          </p:nvSpPr>
          <p:spPr bwMode="auto">
            <a:xfrm>
              <a:off x="2862" y="1599"/>
              <a:ext cx="367" cy="2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effectLst/>
                </a:rPr>
                <a:t>+</a:t>
              </a:r>
            </a:p>
          </p:txBody>
        </p:sp>
        <p:sp>
          <p:nvSpPr>
            <p:cNvPr id="60854" name="Line 438"/>
            <p:cNvSpPr>
              <a:spLocks noChangeShapeType="1"/>
            </p:cNvSpPr>
            <p:nvPr/>
          </p:nvSpPr>
          <p:spPr bwMode="auto">
            <a:xfrm>
              <a:off x="1413" y="2700"/>
              <a:ext cx="0" cy="5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0855" name="Rectangle 439"/>
            <p:cNvSpPr>
              <a:spLocks noChangeArrowheads="1"/>
            </p:cNvSpPr>
            <p:nvPr/>
          </p:nvSpPr>
          <p:spPr bwMode="auto">
            <a:xfrm>
              <a:off x="1369" y="2403"/>
              <a:ext cx="92" cy="30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0856" name="Oval 440"/>
            <p:cNvSpPr>
              <a:spLocks noChangeArrowheads="1"/>
            </p:cNvSpPr>
            <p:nvPr/>
          </p:nvSpPr>
          <p:spPr bwMode="auto">
            <a:xfrm>
              <a:off x="1296" y="2924"/>
              <a:ext cx="227" cy="22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31" name="Text Box 441"/>
            <p:cNvSpPr txBox="1">
              <a:spLocks noChangeArrowheads="1"/>
            </p:cNvSpPr>
            <p:nvPr/>
          </p:nvSpPr>
          <p:spPr bwMode="auto">
            <a:xfrm>
              <a:off x="1246" y="2692"/>
              <a:ext cx="222" cy="288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  <a:effectLst/>
                  <a:ea typeface="楷体_GB2312" charset="0"/>
                  <a:cs typeface="楷体_GB2312" charset="0"/>
                </a:rPr>
                <a:t>+</a:t>
              </a:r>
            </a:p>
          </p:txBody>
        </p:sp>
        <p:sp>
          <p:nvSpPr>
            <p:cNvPr id="8232" name="Text Box 442"/>
            <p:cNvSpPr txBox="1">
              <a:spLocks noChangeArrowheads="1"/>
            </p:cNvSpPr>
            <p:nvPr/>
          </p:nvSpPr>
          <p:spPr bwMode="auto">
            <a:xfrm>
              <a:off x="1246" y="3038"/>
              <a:ext cx="134" cy="288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  <a:effectLst/>
                  <a:ea typeface="楷体_GB2312" charset="0"/>
                  <a:cs typeface="楷体_GB2312" charset="0"/>
                </a:rPr>
                <a:t>–</a:t>
              </a:r>
            </a:p>
          </p:txBody>
        </p:sp>
        <p:sp>
          <p:nvSpPr>
            <p:cNvPr id="60859" name="Line 443"/>
            <p:cNvSpPr>
              <a:spLocks noChangeShapeType="1"/>
            </p:cNvSpPr>
            <p:nvPr/>
          </p:nvSpPr>
          <p:spPr bwMode="auto">
            <a:xfrm>
              <a:off x="3401" y="2743"/>
              <a:ext cx="0" cy="51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0860" name="Rectangle 444"/>
            <p:cNvSpPr>
              <a:spLocks noChangeArrowheads="1"/>
            </p:cNvSpPr>
            <p:nvPr/>
          </p:nvSpPr>
          <p:spPr bwMode="auto">
            <a:xfrm>
              <a:off x="3352" y="2439"/>
              <a:ext cx="92" cy="30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35" name="Text Box 445"/>
            <p:cNvSpPr txBox="1">
              <a:spLocks noChangeArrowheads="1"/>
            </p:cNvSpPr>
            <p:nvPr/>
          </p:nvSpPr>
          <p:spPr bwMode="auto">
            <a:xfrm>
              <a:off x="3076" y="2392"/>
              <a:ext cx="329" cy="289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>
                  <a:solidFill>
                    <a:schemeClr val="tx1"/>
                  </a:solidFill>
                  <a:effectLst/>
                  <a:ea typeface="楷体_GB2312" charset="0"/>
                  <a:cs typeface="楷体_GB2312" charset="0"/>
                </a:rPr>
                <a:t>R</a:t>
              </a:r>
              <a:r>
                <a:rPr lang="en-US" altLang="zh-CN" b="1" baseline="-25000">
                  <a:solidFill>
                    <a:schemeClr val="tx1"/>
                  </a:solidFill>
                  <a:effectLst/>
                  <a:ea typeface="楷体_GB2312" charset="0"/>
                  <a:cs typeface="楷体_GB2312" charset="0"/>
                </a:rPr>
                <a:t>L</a:t>
              </a:r>
            </a:p>
          </p:txBody>
        </p:sp>
        <p:sp>
          <p:nvSpPr>
            <p:cNvPr id="8236" name="Rectangle 446"/>
            <p:cNvSpPr>
              <a:spLocks noChangeArrowheads="1"/>
            </p:cNvSpPr>
            <p:nvPr/>
          </p:nvSpPr>
          <p:spPr bwMode="auto">
            <a:xfrm>
              <a:off x="3952" y="1719"/>
              <a:ext cx="184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+</a:t>
              </a:r>
            </a:p>
          </p:txBody>
        </p:sp>
        <p:sp>
          <p:nvSpPr>
            <p:cNvPr id="8237" name="Rectangle 447"/>
            <p:cNvSpPr>
              <a:spLocks noChangeArrowheads="1"/>
            </p:cNvSpPr>
            <p:nvPr/>
          </p:nvSpPr>
          <p:spPr bwMode="auto">
            <a:xfrm flipH="1">
              <a:off x="1836" y="2688"/>
              <a:ext cx="344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+</a:t>
              </a:r>
            </a:p>
          </p:txBody>
        </p:sp>
        <p:sp>
          <p:nvSpPr>
            <p:cNvPr id="8238" name="Rectangle 448"/>
            <p:cNvSpPr>
              <a:spLocks noChangeArrowheads="1"/>
            </p:cNvSpPr>
            <p:nvPr/>
          </p:nvSpPr>
          <p:spPr bwMode="auto">
            <a:xfrm>
              <a:off x="1913" y="2933"/>
              <a:ext cx="171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–</a:t>
              </a:r>
            </a:p>
          </p:txBody>
        </p:sp>
        <p:sp>
          <p:nvSpPr>
            <p:cNvPr id="8239" name="Rectangle 449"/>
            <p:cNvSpPr>
              <a:spLocks noChangeArrowheads="1"/>
            </p:cNvSpPr>
            <p:nvPr/>
          </p:nvSpPr>
          <p:spPr bwMode="auto">
            <a:xfrm>
              <a:off x="3935" y="2174"/>
              <a:ext cx="238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–</a:t>
              </a:r>
            </a:p>
          </p:txBody>
        </p:sp>
        <p:sp>
          <p:nvSpPr>
            <p:cNvPr id="60866" name="Line 450"/>
            <p:cNvSpPr>
              <a:spLocks noChangeShapeType="1"/>
            </p:cNvSpPr>
            <p:nvPr/>
          </p:nvSpPr>
          <p:spPr bwMode="auto">
            <a:xfrm flipV="1">
              <a:off x="1811" y="2282"/>
              <a:ext cx="79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41" name="Rectangle 451"/>
            <p:cNvSpPr>
              <a:spLocks noChangeArrowheads="1"/>
            </p:cNvSpPr>
            <p:nvPr/>
          </p:nvSpPr>
          <p:spPr bwMode="auto">
            <a:xfrm>
              <a:off x="1440" y="2586"/>
              <a:ext cx="439" cy="289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 i="1">
                  <a:solidFill>
                    <a:srgbClr val="2E1FE9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u</a:t>
              </a:r>
              <a:r>
                <a:rPr lang="en-US" altLang="zh-CN" sz="2400" b="1" baseline="-25000">
                  <a:solidFill>
                    <a:srgbClr val="2E1FE9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i</a:t>
              </a:r>
            </a:p>
          </p:txBody>
        </p:sp>
        <p:sp>
          <p:nvSpPr>
            <p:cNvPr id="8242" name="Rectangle 452"/>
            <p:cNvSpPr>
              <a:spLocks noChangeArrowheads="1"/>
            </p:cNvSpPr>
            <p:nvPr/>
          </p:nvSpPr>
          <p:spPr bwMode="auto">
            <a:xfrm>
              <a:off x="1552" y="2264"/>
              <a:ext cx="223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+</a:t>
              </a:r>
            </a:p>
          </p:txBody>
        </p:sp>
        <p:sp>
          <p:nvSpPr>
            <p:cNvPr id="8243" name="Rectangle 453"/>
            <p:cNvSpPr>
              <a:spLocks noChangeArrowheads="1"/>
            </p:cNvSpPr>
            <p:nvPr/>
          </p:nvSpPr>
          <p:spPr bwMode="auto">
            <a:xfrm>
              <a:off x="1556" y="2973"/>
              <a:ext cx="210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–</a:t>
              </a:r>
            </a:p>
          </p:txBody>
        </p:sp>
        <p:sp>
          <p:nvSpPr>
            <p:cNvPr id="8244" name="Rectangle 454"/>
            <p:cNvSpPr>
              <a:spLocks noChangeArrowheads="1"/>
            </p:cNvSpPr>
            <p:nvPr/>
          </p:nvSpPr>
          <p:spPr bwMode="auto">
            <a:xfrm>
              <a:off x="3434" y="2435"/>
              <a:ext cx="282" cy="28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 i="1">
                  <a:solidFill>
                    <a:srgbClr val="2E1FE9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u</a:t>
              </a:r>
              <a:r>
                <a:rPr lang="en-US" altLang="zh-CN" sz="2400" b="1" baseline="-25000">
                  <a:solidFill>
                    <a:srgbClr val="2E1FE9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o</a:t>
              </a:r>
            </a:p>
          </p:txBody>
        </p:sp>
        <p:sp>
          <p:nvSpPr>
            <p:cNvPr id="8245" name="Rectangle 455"/>
            <p:cNvSpPr>
              <a:spLocks noChangeArrowheads="1"/>
            </p:cNvSpPr>
            <p:nvPr/>
          </p:nvSpPr>
          <p:spPr bwMode="auto">
            <a:xfrm>
              <a:off x="3448" y="2208"/>
              <a:ext cx="223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+</a:t>
              </a:r>
            </a:p>
          </p:txBody>
        </p:sp>
        <p:sp>
          <p:nvSpPr>
            <p:cNvPr id="60872" name="Rectangle 456"/>
            <p:cNvSpPr>
              <a:spLocks noChangeArrowheads="1"/>
            </p:cNvSpPr>
            <p:nvPr/>
          </p:nvSpPr>
          <p:spPr bwMode="auto">
            <a:xfrm>
              <a:off x="3458" y="2715"/>
              <a:ext cx="210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panose="02020603050405020304" charset="0"/>
                  <a:ea typeface="楷体_GB2312" charset="0"/>
                  <a:cs typeface="楷体_GB2312" charset="0"/>
                </a:rPr>
                <a:t>–</a:t>
              </a:r>
            </a:p>
          </p:txBody>
        </p:sp>
        <p:sp>
          <p:nvSpPr>
            <p:cNvPr id="60873" name="Line 457"/>
            <p:cNvSpPr>
              <a:spLocks noChangeShapeType="1"/>
            </p:cNvSpPr>
            <p:nvPr/>
          </p:nvSpPr>
          <p:spPr bwMode="auto">
            <a:xfrm flipH="1">
              <a:off x="3401" y="1844"/>
              <a:ext cx="1" cy="58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8248" name="Group 458"/>
            <p:cNvGrpSpPr/>
            <p:nvPr/>
          </p:nvGrpSpPr>
          <p:grpSpPr bwMode="auto">
            <a:xfrm>
              <a:off x="3816" y="1986"/>
              <a:ext cx="280" cy="85"/>
              <a:chOff x="1854" y="3200"/>
              <a:chExt cx="474" cy="160"/>
            </a:xfrm>
          </p:grpSpPr>
          <p:sp>
            <p:nvSpPr>
              <p:cNvPr id="60875" name="Line 459"/>
              <p:cNvSpPr>
                <a:spLocks noChangeShapeType="1"/>
              </p:cNvSpPr>
              <p:nvPr/>
            </p:nvSpPr>
            <p:spPr bwMode="auto">
              <a:xfrm rot="5400000">
                <a:off x="2091" y="2963"/>
                <a:ext cx="0" cy="47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0876" name="Line 460"/>
              <p:cNvSpPr>
                <a:spLocks noChangeShapeType="1"/>
              </p:cNvSpPr>
              <p:nvPr/>
            </p:nvSpPr>
            <p:spPr bwMode="auto">
              <a:xfrm rot="5400000">
                <a:off x="2094" y="3234"/>
                <a:ext cx="0" cy="25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249" name="Group 461"/>
            <p:cNvGrpSpPr/>
            <p:nvPr/>
          </p:nvGrpSpPr>
          <p:grpSpPr bwMode="auto">
            <a:xfrm>
              <a:off x="3807" y="2155"/>
              <a:ext cx="280" cy="85"/>
              <a:chOff x="1854" y="3200"/>
              <a:chExt cx="474" cy="160"/>
            </a:xfrm>
          </p:grpSpPr>
          <p:sp>
            <p:nvSpPr>
              <p:cNvPr id="60878" name="Line 462"/>
              <p:cNvSpPr>
                <a:spLocks noChangeShapeType="1"/>
              </p:cNvSpPr>
              <p:nvPr/>
            </p:nvSpPr>
            <p:spPr bwMode="auto">
              <a:xfrm rot="5400000">
                <a:off x="2091" y="2963"/>
                <a:ext cx="0" cy="47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0879" name="Line 463"/>
              <p:cNvSpPr>
                <a:spLocks noChangeShapeType="1"/>
              </p:cNvSpPr>
              <p:nvPr/>
            </p:nvSpPr>
            <p:spPr bwMode="auto">
              <a:xfrm rot="5400000">
                <a:off x="2094" y="3234"/>
                <a:ext cx="0" cy="25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8250" name="Text Box 464"/>
            <p:cNvSpPr txBox="1">
              <a:spLocks noChangeArrowheads="1"/>
            </p:cNvSpPr>
            <p:nvPr/>
          </p:nvSpPr>
          <p:spPr bwMode="auto">
            <a:xfrm>
              <a:off x="2377" y="2210"/>
              <a:ext cx="367" cy="2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  <a:effectLst/>
                </a:rPr>
                <a:t>+</a:t>
              </a:r>
            </a:p>
          </p:txBody>
        </p:sp>
        <p:sp>
          <p:nvSpPr>
            <p:cNvPr id="8251" name="Text Box 465"/>
            <p:cNvSpPr txBox="1">
              <a:spLocks noChangeArrowheads="1"/>
            </p:cNvSpPr>
            <p:nvPr/>
          </p:nvSpPr>
          <p:spPr bwMode="auto">
            <a:xfrm>
              <a:off x="2820" y="1861"/>
              <a:ext cx="366" cy="2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  <a:effectLst/>
                </a:rPr>
                <a:t>+</a:t>
              </a:r>
            </a:p>
          </p:txBody>
        </p:sp>
        <p:sp>
          <p:nvSpPr>
            <p:cNvPr id="60882" name="Rectangle 466"/>
            <p:cNvSpPr>
              <a:spLocks noChangeArrowheads="1"/>
            </p:cNvSpPr>
            <p:nvPr/>
          </p:nvSpPr>
          <p:spPr bwMode="auto">
            <a:xfrm>
              <a:off x="2529" y="2515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>
                  <a:solidFill>
                    <a:srgbClr val="FF00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panose="02020603050405020304" charset="0"/>
                  <a:ea typeface="楷体_GB2312" charset="0"/>
                  <a:cs typeface="楷体_GB2312" charset="0"/>
                </a:rPr>
                <a:t>–</a:t>
              </a:r>
            </a:p>
          </p:txBody>
        </p:sp>
        <p:sp>
          <p:nvSpPr>
            <p:cNvPr id="8253" name="Rectangle 467"/>
            <p:cNvSpPr>
              <a:spLocks noChangeArrowheads="1"/>
            </p:cNvSpPr>
            <p:nvPr/>
          </p:nvSpPr>
          <p:spPr bwMode="auto">
            <a:xfrm>
              <a:off x="2301" y="2352"/>
              <a:ext cx="483" cy="289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 i="1">
                  <a:solidFill>
                    <a:srgbClr val="2E1FE9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u</a:t>
              </a:r>
              <a:r>
                <a:rPr lang="en-US" altLang="zh-CN" sz="2400" b="1" baseline="-25000">
                  <a:solidFill>
                    <a:srgbClr val="2E1FE9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BE</a:t>
              </a:r>
            </a:p>
          </p:txBody>
        </p:sp>
        <p:sp>
          <p:nvSpPr>
            <p:cNvPr id="8254" name="Rectangle 468"/>
            <p:cNvSpPr>
              <a:spLocks noChangeArrowheads="1"/>
            </p:cNvSpPr>
            <p:nvPr/>
          </p:nvSpPr>
          <p:spPr bwMode="auto">
            <a:xfrm>
              <a:off x="2736" y="2138"/>
              <a:ext cx="483" cy="289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 i="1">
                  <a:solidFill>
                    <a:srgbClr val="2E1FE9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u</a:t>
              </a:r>
              <a:r>
                <a:rPr lang="en-US" altLang="zh-CN" sz="2400" b="1" baseline="-25000">
                  <a:solidFill>
                    <a:srgbClr val="2E1FE9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CE</a:t>
              </a:r>
            </a:p>
          </p:txBody>
        </p:sp>
        <p:sp>
          <p:nvSpPr>
            <p:cNvPr id="60885" name="Rectangle 469"/>
            <p:cNvSpPr>
              <a:spLocks noChangeArrowheads="1"/>
            </p:cNvSpPr>
            <p:nvPr/>
          </p:nvSpPr>
          <p:spPr bwMode="auto">
            <a:xfrm>
              <a:off x="2815" y="2422"/>
              <a:ext cx="210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panose="02020603050405020304" charset="0"/>
                  <a:ea typeface="楷体_GB2312" charset="0"/>
                  <a:cs typeface="楷体_GB2312" charset="0"/>
                </a:rPr>
                <a:t>–</a:t>
              </a:r>
            </a:p>
          </p:txBody>
        </p:sp>
        <p:sp>
          <p:nvSpPr>
            <p:cNvPr id="8256" name="Rectangle 470"/>
            <p:cNvSpPr>
              <a:spLocks noChangeArrowheads="1"/>
            </p:cNvSpPr>
            <p:nvPr/>
          </p:nvSpPr>
          <p:spPr bwMode="auto">
            <a:xfrm>
              <a:off x="2322" y="1790"/>
              <a:ext cx="483" cy="289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 i="1">
                  <a:solidFill>
                    <a:srgbClr val="2E1FE9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i</a:t>
              </a:r>
              <a:r>
                <a:rPr lang="en-US" altLang="zh-CN" sz="2400" b="1" baseline="-25000">
                  <a:solidFill>
                    <a:srgbClr val="2E1FE9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C</a:t>
              </a:r>
            </a:p>
          </p:txBody>
        </p:sp>
        <p:sp>
          <p:nvSpPr>
            <p:cNvPr id="60887" name="Line 471"/>
            <p:cNvSpPr>
              <a:spLocks noChangeShapeType="1"/>
            </p:cNvSpPr>
            <p:nvPr/>
          </p:nvSpPr>
          <p:spPr bwMode="auto">
            <a:xfrm>
              <a:off x="2169" y="2223"/>
              <a:ext cx="31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sm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58" name="Rectangle 472"/>
            <p:cNvSpPr>
              <a:spLocks noChangeArrowheads="1"/>
            </p:cNvSpPr>
            <p:nvPr/>
          </p:nvSpPr>
          <p:spPr bwMode="auto">
            <a:xfrm>
              <a:off x="2063" y="1928"/>
              <a:ext cx="483" cy="289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 i="1">
                  <a:solidFill>
                    <a:srgbClr val="2E1FE9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i</a:t>
              </a:r>
              <a:r>
                <a:rPr lang="en-US" altLang="zh-CN" sz="2400" b="1" baseline="-25000">
                  <a:solidFill>
                    <a:srgbClr val="2E1FE9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B</a:t>
              </a:r>
            </a:p>
          </p:txBody>
        </p:sp>
        <p:sp>
          <p:nvSpPr>
            <p:cNvPr id="60889" name="Line 473"/>
            <p:cNvSpPr>
              <a:spLocks noChangeShapeType="1"/>
            </p:cNvSpPr>
            <p:nvPr/>
          </p:nvSpPr>
          <p:spPr bwMode="auto">
            <a:xfrm>
              <a:off x="2799" y="2777"/>
              <a:ext cx="0" cy="31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sm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60" name="Rectangle 474"/>
            <p:cNvSpPr>
              <a:spLocks noChangeArrowheads="1"/>
            </p:cNvSpPr>
            <p:nvPr/>
          </p:nvSpPr>
          <p:spPr bwMode="auto">
            <a:xfrm>
              <a:off x="2666" y="2731"/>
              <a:ext cx="483" cy="289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 i="1">
                  <a:solidFill>
                    <a:srgbClr val="2E1FE9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i</a:t>
              </a:r>
              <a:r>
                <a:rPr lang="en-US" altLang="zh-CN" sz="2400" b="1" baseline="-25000">
                  <a:solidFill>
                    <a:srgbClr val="2E1FE9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E</a:t>
              </a:r>
            </a:p>
          </p:txBody>
        </p:sp>
        <p:sp>
          <p:nvSpPr>
            <p:cNvPr id="60891" name="Line 475"/>
            <p:cNvSpPr>
              <a:spLocks noChangeShapeType="1"/>
            </p:cNvSpPr>
            <p:nvPr/>
          </p:nvSpPr>
          <p:spPr bwMode="auto">
            <a:xfrm>
              <a:off x="2736" y="3216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0892" name="Line 476"/>
            <p:cNvSpPr>
              <a:spLocks noChangeShapeType="1"/>
            </p:cNvSpPr>
            <p:nvPr/>
          </p:nvSpPr>
          <p:spPr bwMode="auto">
            <a:xfrm>
              <a:off x="2640" y="3408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0893" name="Oval 477"/>
            <p:cNvSpPr>
              <a:spLocks noChangeArrowheads="1"/>
            </p:cNvSpPr>
            <p:nvPr/>
          </p:nvSpPr>
          <p:spPr bwMode="auto">
            <a:xfrm>
              <a:off x="2709" y="3216"/>
              <a:ext cx="48" cy="4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0894" name="Line 478"/>
            <p:cNvSpPr>
              <a:spLocks noChangeShapeType="1"/>
            </p:cNvSpPr>
            <p:nvPr/>
          </p:nvSpPr>
          <p:spPr bwMode="auto">
            <a:xfrm>
              <a:off x="3957" y="2239"/>
              <a:ext cx="0" cy="102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0895" name="Line 479"/>
            <p:cNvSpPr>
              <a:spLocks noChangeShapeType="1"/>
            </p:cNvSpPr>
            <p:nvPr/>
          </p:nvSpPr>
          <p:spPr bwMode="auto">
            <a:xfrm>
              <a:off x="1414" y="2273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0896" name="Line 480"/>
            <p:cNvSpPr>
              <a:spLocks noChangeShapeType="1"/>
            </p:cNvSpPr>
            <p:nvPr/>
          </p:nvSpPr>
          <p:spPr bwMode="auto">
            <a:xfrm>
              <a:off x="2736" y="1680"/>
              <a:ext cx="0" cy="4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0897" name="Line 481"/>
            <p:cNvSpPr>
              <a:spLocks noChangeShapeType="1"/>
            </p:cNvSpPr>
            <p:nvPr/>
          </p:nvSpPr>
          <p:spPr bwMode="auto">
            <a:xfrm>
              <a:off x="2736" y="2425"/>
              <a:ext cx="0" cy="8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0898" name="Line 482"/>
            <p:cNvSpPr>
              <a:spLocks noChangeShapeType="1"/>
            </p:cNvSpPr>
            <p:nvPr/>
          </p:nvSpPr>
          <p:spPr bwMode="auto">
            <a:xfrm>
              <a:off x="2688" y="1872"/>
              <a:ext cx="0" cy="24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sm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0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 autoUpdateAnimBg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52400"/>
            <a:ext cx="1295400" cy="457200"/>
          </a:xfrm>
          <a:noFill/>
        </p:spPr>
        <p:txBody>
          <a:bodyPr vert="horz" wrap="square" lIns="91440" tIns="45720" rIns="91440" bIns="45720" numCol="1" anchor="t" anchorCtr="0" compatLnSpc="1">
            <a:normAutofit fontScale="90000"/>
          </a:bodyPr>
          <a:lstStyle/>
          <a:p>
            <a:pPr algn="l" eaLnBrk="1" hangingPunct="1"/>
            <a:r>
              <a:rPr lang="zh-CN" altLang="en-US" sz="2800" b="1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</a:t>
            </a:r>
            <a:r>
              <a:rPr lang="en-US" altLang="zh-CN" sz="2800" b="1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</a:p>
        </p:txBody>
      </p:sp>
      <p:sp>
        <p:nvSpPr>
          <p:cNvPr id="72707" name="Rectangle 7"/>
          <p:cNvSpPr>
            <a:spLocks noChangeArrowheads="1"/>
          </p:cNvSpPr>
          <p:nvPr/>
        </p:nvSpPr>
        <p:spPr bwMode="auto">
          <a:xfrm>
            <a:off x="1143000" y="166688"/>
            <a:ext cx="7543800" cy="51911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chemeClr val="tx2"/>
                </a:solidFill>
                <a:effectLst/>
                <a:latin typeface="Times New Roman" panose="02020603050405020304" charset="0"/>
              </a:rPr>
              <a:t> </a:t>
            </a:r>
            <a:r>
              <a:rPr lang="en-US" altLang="zh-CN" sz="2800" b="1">
                <a:solidFill>
                  <a:schemeClr val="tx1"/>
                </a:solidFill>
                <a:effectLst/>
                <a:latin typeface="Times New Roman" panose="02020603050405020304" charset="0"/>
              </a:rPr>
              <a:t>(1) </a:t>
            </a:r>
            <a:r>
              <a:rPr lang="zh-CN" altLang="en-US" sz="2800" b="1">
                <a:solidFill>
                  <a:schemeClr val="tx1"/>
                </a:solidFill>
                <a:effectLst/>
                <a:latin typeface="宋体" panose="02010600030101010101" pitchFamily="2" charset="-122"/>
              </a:rPr>
              <a:t>两级放大电路的静态值可分别计算。</a:t>
            </a:r>
          </a:p>
        </p:txBody>
      </p:sp>
      <p:sp>
        <p:nvSpPr>
          <p:cNvPr id="173065" name="Rectangle 9"/>
          <p:cNvSpPr>
            <a:spLocks noChangeArrowheads="1"/>
          </p:cNvSpPr>
          <p:nvPr/>
        </p:nvSpPr>
        <p:spPr bwMode="auto">
          <a:xfrm>
            <a:off x="609600" y="3810000"/>
            <a:ext cx="4191000" cy="6048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第一级是射极输出器</a:t>
            </a:r>
            <a:r>
              <a:rPr lang="en-US" altLang="zh-CN" sz="28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:</a:t>
            </a:r>
          </a:p>
        </p:txBody>
      </p:sp>
      <p:graphicFrame>
        <p:nvGraphicFramePr>
          <p:cNvPr id="173066" name="Object 10"/>
          <p:cNvGraphicFramePr>
            <a:graphicFrameLocks noChangeAspect="1"/>
          </p:cNvGraphicFramePr>
          <p:nvPr/>
        </p:nvGraphicFramePr>
        <p:xfrm>
          <a:off x="1206500" y="4419600"/>
          <a:ext cx="6538913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2" name="Equation" r:id="rId3" imgW="3632200" imgH="444500" progId="Equation.3">
                  <p:embed/>
                </p:oleObj>
              </mc:Choice>
              <mc:Fallback>
                <p:oleObj name="Equation" r:id="rId3" imgW="36322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500" y="4419600"/>
                        <a:ext cx="6538913" cy="906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3067" name="Object 11"/>
          <p:cNvGraphicFramePr>
            <a:graphicFrameLocks noChangeAspect="1"/>
          </p:cNvGraphicFramePr>
          <p:nvPr/>
        </p:nvGraphicFramePr>
        <p:xfrm>
          <a:off x="1123950" y="5375275"/>
          <a:ext cx="6021388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3" name="Equation" r:id="rId5" imgW="3149600" imgH="215900" progId="Equation.3">
                  <p:embed/>
                </p:oleObj>
              </mc:Choice>
              <mc:Fallback>
                <p:oleObj name="Equation" r:id="rId5" imgW="31496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3950" y="5375275"/>
                        <a:ext cx="6021388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3068" name="Object 12"/>
          <p:cNvGraphicFramePr>
            <a:graphicFrameLocks noChangeAspect="1"/>
          </p:cNvGraphicFramePr>
          <p:nvPr/>
        </p:nvGraphicFramePr>
        <p:xfrm>
          <a:off x="1169988" y="5894388"/>
          <a:ext cx="5611812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4" name="Equation" r:id="rId7" imgW="2997200" imgH="228600" progId="Equation.3">
                  <p:embed/>
                </p:oleObj>
              </mc:Choice>
              <mc:Fallback>
                <p:oleObj name="Equation" r:id="rId7" imgW="2997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9988" y="5894388"/>
                        <a:ext cx="5611812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2712" name="Group 106"/>
          <p:cNvGrpSpPr/>
          <p:nvPr/>
        </p:nvGrpSpPr>
        <p:grpSpPr bwMode="auto">
          <a:xfrm>
            <a:off x="1208088" y="482283"/>
            <a:ext cx="6899275" cy="3430587"/>
            <a:chOff x="761" y="335"/>
            <a:chExt cx="4346" cy="2161"/>
          </a:xfrm>
        </p:grpSpPr>
        <p:sp>
          <p:nvSpPr>
            <p:cNvPr id="72713" name="Rectangle 8"/>
            <p:cNvSpPr>
              <a:spLocks noChangeArrowheads="1"/>
            </p:cNvSpPr>
            <p:nvPr/>
          </p:nvSpPr>
          <p:spPr bwMode="auto">
            <a:xfrm>
              <a:off x="1151" y="1931"/>
              <a:ext cx="280" cy="26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>
                  <a:solidFill>
                    <a:srgbClr val="000000"/>
                  </a:solidFill>
                  <a:effectLst/>
                  <a:latin typeface="Times New Roman" panose="02020603050405020304" charset="0"/>
                </a:rPr>
                <a:t>     </a:t>
              </a:r>
              <a:endParaRPr lang="en-US" altLang="zh-CN" sz="2800" b="1">
                <a:effectLst/>
                <a:latin typeface="Times New Roman" panose="02020603050405020304" charset="0"/>
              </a:endParaRPr>
            </a:p>
          </p:txBody>
        </p:sp>
        <p:sp>
          <p:nvSpPr>
            <p:cNvPr id="72714" name="Text Box 14"/>
            <p:cNvSpPr txBox="1">
              <a:spLocks noChangeArrowheads="1"/>
            </p:cNvSpPr>
            <p:nvPr/>
          </p:nvSpPr>
          <p:spPr bwMode="auto">
            <a:xfrm>
              <a:off x="1066" y="620"/>
              <a:ext cx="391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>
                  <a:effectLst/>
                  <a:ea typeface="长城楷体" charset="0"/>
                  <a:cs typeface="长城楷体" charset="0"/>
                </a:rPr>
                <a:t>R</a:t>
              </a:r>
              <a:r>
                <a:rPr lang="en-US" altLang="zh-CN" b="1" baseline="-25000">
                  <a:effectLst/>
                  <a:ea typeface="长城楷体" charset="0"/>
                  <a:cs typeface="长城楷体" charset="0"/>
                </a:rPr>
                <a:t>B1</a:t>
              </a:r>
              <a:endParaRPr lang="en-US" altLang="zh-CN">
                <a:effectLst/>
                <a:ea typeface="长城楷体" charset="0"/>
                <a:cs typeface="长城楷体" charset="0"/>
              </a:endParaRPr>
            </a:p>
          </p:txBody>
        </p:sp>
        <p:sp>
          <p:nvSpPr>
            <p:cNvPr id="173071" name="Line 15"/>
            <p:cNvSpPr>
              <a:spLocks noChangeShapeType="1"/>
            </p:cNvSpPr>
            <p:nvPr/>
          </p:nvSpPr>
          <p:spPr bwMode="auto">
            <a:xfrm>
              <a:off x="1492" y="983"/>
              <a:ext cx="0" cy="3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3072" name="Line 16"/>
            <p:cNvSpPr>
              <a:spLocks noChangeShapeType="1"/>
            </p:cNvSpPr>
            <p:nvPr/>
          </p:nvSpPr>
          <p:spPr bwMode="auto">
            <a:xfrm flipH="1" flipV="1">
              <a:off x="1496" y="464"/>
              <a:ext cx="0" cy="24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3073" name="Rectangle 17"/>
            <p:cNvSpPr>
              <a:spLocks noChangeArrowheads="1"/>
            </p:cNvSpPr>
            <p:nvPr/>
          </p:nvSpPr>
          <p:spPr bwMode="auto">
            <a:xfrm>
              <a:off x="1452" y="688"/>
              <a:ext cx="86" cy="29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3074" name="Line 18"/>
            <p:cNvSpPr>
              <a:spLocks noChangeShapeType="1"/>
            </p:cNvSpPr>
            <p:nvPr/>
          </p:nvSpPr>
          <p:spPr bwMode="auto">
            <a:xfrm>
              <a:off x="1496" y="473"/>
              <a:ext cx="201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3075" name="Line 19"/>
            <p:cNvSpPr>
              <a:spLocks noChangeShapeType="1"/>
            </p:cNvSpPr>
            <p:nvPr/>
          </p:nvSpPr>
          <p:spPr bwMode="auto">
            <a:xfrm flipV="1">
              <a:off x="2063" y="456"/>
              <a:ext cx="0" cy="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72720" name="Group 20"/>
            <p:cNvGrpSpPr/>
            <p:nvPr/>
          </p:nvGrpSpPr>
          <p:grpSpPr bwMode="auto">
            <a:xfrm>
              <a:off x="1945" y="1224"/>
              <a:ext cx="129" cy="307"/>
              <a:chOff x="1898" y="2592"/>
              <a:chExt cx="141" cy="336"/>
            </a:xfrm>
          </p:grpSpPr>
          <p:sp>
            <p:nvSpPr>
              <p:cNvPr id="173077" name="Line 21"/>
              <p:cNvSpPr>
                <a:spLocks noChangeShapeType="1"/>
              </p:cNvSpPr>
              <p:nvPr/>
            </p:nvSpPr>
            <p:spPr bwMode="auto">
              <a:xfrm>
                <a:off x="1898" y="2605"/>
                <a:ext cx="0" cy="28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3078" name="Line 22"/>
              <p:cNvSpPr>
                <a:spLocks noChangeShapeType="1"/>
              </p:cNvSpPr>
              <p:nvPr/>
            </p:nvSpPr>
            <p:spPr bwMode="auto">
              <a:xfrm>
                <a:off x="1898" y="2780"/>
                <a:ext cx="141" cy="14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triangle" w="sm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3079" name="Line 23"/>
              <p:cNvSpPr>
                <a:spLocks noChangeShapeType="1"/>
              </p:cNvSpPr>
              <p:nvPr/>
            </p:nvSpPr>
            <p:spPr bwMode="auto">
              <a:xfrm flipV="1">
                <a:off x="1898" y="2592"/>
                <a:ext cx="141" cy="12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73080" name="Line 24"/>
            <p:cNvSpPr>
              <a:spLocks noChangeShapeType="1"/>
            </p:cNvSpPr>
            <p:nvPr/>
          </p:nvSpPr>
          <p:spPr bwMode="auto">
            <a:xfrm flipH="1">
              <a:off x="2067" y="1525"/>
              <a:ext cx="0" cy="2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3081" name="Line 25"/>
            <p:cNvSpPr>
              <a:spLocks noChangeShapeType="1"/>
            </p:cNvSpPr>
            <p:nvPr/>
          </p:nvSpPr>
          <p:spPr bwMode="auto">
            <a:xfrm>
              <a:off x="1242" y="1357"/>
              <a:ext cx="70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3082" name="Line 26"/>
            <p:cNvSpPr>
              <a:spLocks noChangeShapeType="1"/>
            </p:cNvSpPr>
            <p:nvPr/>
          </p:nvSpPr>
          <p:spPr bwMode="auto">
            <a:xfrm>
              <a:off x="849" y="2333"/>
              <a:ext cx="37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3083" name="Line 27"/>
            <p:cNvSpPr>
              <a:spLocks noChangeShapeType="1"/>
            </p:cNvSpPr>
            <p:nvPr/>
          </p:nvSpPr>
          <p:spPr bwMode="auto">
            <a:xfrm flipH="1">
              <a:off x="2067" y="2095"/>
              <a:ext cx="0" cy="31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72725" name="Group 28"/>
            <p:cNvGrpSpPr/>
            <p:nvPr/>
          </p:nvGrpSpPr>
          <p:grpSpPr bwMode="auto">
            <a:xfrm>
              <a:off x="1185" y="1245"/>
              <a:ext cx="62" cy="239"/>
              <a:chOff x="3454" y="2018"/>
              <a:chExt cx="96" cy="328"/>
            </a:xfrm>
          </p:grpSpPr>
          <p:sp>
            <p:nvSpPr>
              <p:cNvPr id="173085" name="Line 29"/>
              <p:cNvSpPr>
                <a:spLocks noChangeShapeType="1"/>
              </p:cNvSpPr>
              <p:nvPr/>
            </p:nvSpPr>
            <p:spPr bwMode="auto">
              <a:xfrm>
                <a:off x="3454" y="2018"/>
                <a:ext cx="0" cy="32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3086" name="Line 30"/>
              <p:cNvSpPr>
                <a:spLocks noChangeShapeType="1"/>
              </p:cNvSpPr>
              <p:nvPr/>
            </p:nvSpPr>
            <p:spPr bwMode="auto">
              <a:xfrm>
                <a:off x="3550" y="2018"/>
                <a:ext cx="0" cy="32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73087" name="Line 31"/>
            <p:cNvSpPr>
              <a:spLocks noChangeShapeType="1"/>
            </p:cNvSpPr>
            <p:nvPr/>
          </p:nvSpPr>
          <p:spPr bwMode="auto">
            <a:xfrm>
              <a:off x="849" y="1357"/>
              <a:ext cx="33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72727" name="Group 32"/>
            <p:cNvGrpSpPr/>
            <p:nvPr/>
          </p:nvGrpSpPr>
          <p:grpSpPr bwMode="auto">
            <a:xfrm flipH="1">
              <a:off x="2581" y="1469"/>
              <a:ext cx="63" cy="238"/>
              <a:chOff x="3454" y="2018"/>
              <a:chExt cx="96" cy="328"/>
            </a:xfrm>
          </p:grpSpPr>
          <p:sp>
            <p:nvSpPr>
              <p:cNvPr id="173089" name="Line 33"/>
              <p:cNvSpPr>
                <a:spLocks noChangeShapeType="1"/>
              </p:cNvSpPr>
              <p:nvPr/>
            </p:nvSpPr>
            <p:spPr bwMode="auto">
              <a:xfrm>
                <a:off x="3454" y="2018"/>
                <a:ext cx="0" cy="32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3090" name="Line 34"/>
              <p:cNvSpPr>
                <a:spLocks noChangeShapeType="1"/>
              </p:cNvSpPr>
              <p:nvPr/>
            </p:nvSpPr>
            <p:spPr bwMode="auto">
              <a:xfrm>
                <a:off x="3550" y="2018"/>
                <a:ext cx="0" cy="32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73091" name="Line 35"/>
            <p:cNvSpPr>
              <a:spLocks noChangeShapeType="1"/>
            </p:cNvSpPr>
            <p:nvPr/>
          </p:nvSpPr>
          <p:spPr bwMode="auto">
            <a:xfrm>
              <a:off x="2078" y="1581"/>
              <a:ext cx="51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729" name="Text Box 36"/>
            <p:cNvSpPr txBox="1">
              <a:spLocks noChangeArrowheads="1"/>
            </p:cNvSpPr>
            <p:nvPr/>
          </p:nvSpPr>
          <p:spPr bwMode="auto">
            <a:xfrm>
              <a:off x="1042" y="934"/>
              <a:ext cx="306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>
                  <a:effectLst/>
                  <a:ea typeface="长城楷体" charset="0"/>
                  <a:cs typeface="长城楷体" charset="0"/>
                </a:rPr>
                <a:t>C</a:t>
              </a:r>
              <a:r>
                <a:rPr lang="en-US" altLang="zh-CN" b="1" baseline="-25000">
                  <a:effectLst/>
                  <a:ea typeface="长城楷体" charset="0"/>
                  <a:cs typeface="长城楷体" charset="0"/>
                </a:rPr>
                <a:t>1</a:t>
              </a:r>
              <a:endParaRPr lang="en-US" altLang="zh-CN">
                <a:effectLst/>
                <a:ea typeface="长城楷体" charset="0"/>
                <a:cs typeface="长城楷体" charset="0"/>
              </a:endParaRPr>
            </a:p>
          </p:txBody>
        </p:sp>
        <p:sp>
          <p:nvSpPr>
            <p:cNvPr id="72730" name="Text Box 37"/>
            <p:cNvSpPr txBox="1">
              <a:spLocks noChangeArrowheads="1"/>
            </p:cNvSpPr>
            <p:nvPr/>
          </p:nvSpPr>
          <p:spPr bwMode="auto">
            <a:xfrm>
              <a:off x="2471" y="1195"/>
              <a:ext cx="306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>
                  <a:effectLst/>
                  <a:ea typeface="长城楷体" charset="0"/>
                  <a:cs typeface="长城楷体" charset="0"/>
                </a:rPr>
                <a:t>C</a:t>
              </a:r>
              <a:r>
                <a:rPr lang="en-US" altLang="zh-CN" b="1" baseline="-25000">
                  <a:effectLst/>
                  <a:ea typeface="长城楷体" charset="0"/>
                  <a:cs typeface="长城楷体" charset="0"/>
                </a:rPr>
                <a:t>2</a:t>
              </a:r>
              <a:endParaRPr lang="en-US" altLang="zh-CN">
                <a:effectLst/>
                <a:ea typeface="长城楷体" charset="0"/>
                <a:cs typeface="长城楷体" charset="0"/>
              </a:endParaRPr>
            </a:p>
          </p:txBody>
        </p:sp>
        <p:sp>
          <p:nvSpPr>
            <p:cNvPr id="173094" name="Rectangle 38"/>
            <p:cNvSpPr>
              <a:spLocks noChangeArrowheads="1"/>
            </p:cNvSpPr>
            <p:nvPr/>
          </p:nvSpPr>
          <p:spPr bwMode="auto">
            <a:xfrm>
              <a:off x="2024" y="1804"/>
              <a:ext cx="85" cy="29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732" name="Text Box 39"/>
            <p:cNvSpPr txBox="1">
              <a:spLocks noChangeArrowheads="1"/>
            </p:cNvSpPr>
            <p:nvPr/>
          </p:nvSpPr>
          <p:spPr bwMode="auto">
            <a:xfrm>
              <a:off x="1644" y="1669"/>
              <a:ext cx="391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>
                  <a:effectLst/>
                  <a:ea typeface="长城楷体" charset="0"/>
                  <a:cs typeface="长城楷体" charset="0"/>
                </a:rPr>
                <a:t>R</a:t>
              </a:r>
              <a:r>
                <a:rPr lang="en-US" altLang="zh-CN" b="1" baseline="-25000">
                  <a:effectLst/>
                  <a:ea typeface="长城楷体" charset="0"/>
                  <a:cs typeface="长城楷体" charset="0"/>
                </a:rPr>
                <a:t>E1</a:t>
              </a:r>
              <a:endParaRPr lang="en-US" altLang="zh-CN" b="1">
                <a:effectLst/>
                <a:ea typeface="长城楷体" charset="0"/>
                <a:cs typeface="长城楷体" charset="0"/>
              </a:endParaRPr>
            </a:p>
          </p:txBody>
        </p:sp>
        <p:sp>
          <p:nvSpPr>
            <p:cNvPr id="72733" name="Rectangle 40"/>
            <p:cNvSpPr>
              <a:spLocks noChangeArrowheads="1"/>
            </p:cNvSpPr>
            <p:nvPr/>
          </p:nvSpPr>
          <p:spPr bwMode="auto">
            <a:xfrm>
              <a:off x="1213" y="1159"/>
              <a:ext cx="223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  <a:effectLst/>
                  <a:latin typeface="Times New Roman" panose="02020603050405020304" charset="0"/>
                  <a:ea typeface="长城楷体" charset="0"/>
                  <a:cs typeface="长城楷体" charset="0"/>
                </a:rPr>
                <a:t>+</a:t>
              </a:r>
            </a:p>
          </p:txBody>
        </p:sp>
        <p:sp>
          <p:nvSpPr>
            <p:cNvPr id="72734" name="Rectangle 41"/>
            <p:cNvSpPr>
              <a:spLocks noChangeArrowheads="1"/>
            </p:cNvSpPr>
            <p:nvPr/>
          </p:nvSpPr>
          <p:spPr bwMode="auto">
            <a:xfrm>
              <a:off x="2383" y="1342"/>
              <a:ext cx="223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  <a:effectLst/>
                  <a:latin typeface="Times New Roman" panose="02020603050405020304" charset="0"/>
                  <a:ea typeface="长城楷体" charset="0"/>
                  <a:cs typeface="长城楷体" charset="0"/>
                </a:rPr>
                <a:t>+</a:t>
              </a:r>
            </a:p>
          </p:txBody>
        </p:sp>
        <p:sp>
          <p:nvSpPr>
            <p:cNvPr id="72735" name="Rectangle 42" descr="新闻纸"/>
            <p:cNvSpPr>
              <a:spLocks noChangeArrowheads="1"/>
            </p:cNvSpPr>
            <p:nvPr/>
          </p:nvSpPr>
          <p:spPr bwMode="auto">
            <a:xfrm>
              <a:off x="761" y="1370"/>
              <a:ext cx="221" cy="288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  <a:effectLst/>
                  <a:latin typeface="Times New Roman" panose="02020603050405020304" charset="0"/>
                  <a:ea typeface="长城楷体" charset="0"/>
                  <a:cs typeface="长城楷体" charset="0"/>
                </a:rPr>
                <a:t>+</a:t>
              </a:r>
            </a:p>
          </p:txBody>
        </p:sp>
        <p:sp>
          <p:nvSpPr>
            <p:cNvPr id="72736" name="Rectangle 43" descr="新闻纸"/>
            <p:cNvSpPr>
              <a:spLocks noChangeArrowheads="1"/>
            </p:cNvSpPr>
            <p:nvPr/>
          </p:nvSpPr>
          <p:spPr bwMode="auto">
            <a:xfrm>
              <a:off x="761" y="2065"/>
              <a:ext cx="210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  <a:effectLst/>
                  <a:latin typeface="Times New Roman" panose="02020603050405020304" charset="0"/>
                  <a:ea typeface="长城楷体" charset="0"/>
                  <a:cs typeface="长城楷体" charset="0"/>
                </a:rPr>
                <a:t>–</a:t>
              </a:r>
            </a:p>
          </p:txBody>
        </p:sp>
        <p:sp>
          <p:nvSpPr>
            <p:cNvPr id="173100" name="Line 44"/>
            <p:cNvSpPr>
              <a:spLocks noChangeShapeType="1"/>
            </p:cNvSpPr>
            <p:nvPr/>
          </p:nvSpPr>
          <p:spPr bwMode="auto">
            <a:xfrm>
              <a:off x="3290" y="983"/>
              <a:ext cx="0" cy="81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3101" name="Line 45"/>
            <p:cNvSpPr>
              <a:spLocks noChangeShapeType="1"/>
            </p:cNvSpPr>
            <p:nvPr/>
          </p:nvSpPr>
          <p:spPr bwMode="auto">
            <a:xfrm flipH="1" flipV="1">
              <a:off x="3294" y="464"/>
              <a:ext cx="0" cy="24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3102" name="Rectangle 46"/>
            <p:cNvSpPr>
              <a:spLocks noChangeArrowheads="1"/>
            </p:cNvSpPr>
            <p:nvPr/>
          </p:nvSpPr>
          <p:spPr bwMode="auto">
            <a:xfrm>
              <a:off x="3250" y="688"/>
              <a:ext cx="86" cy="29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3103" name="Line 47"/>
            <p:cNvSpPr>
              <a:spLocks noChangeShapeType="1"/>
            </p:cNvSpPr>
            <p:nvPr/>
          </p:nvSpPr>
          <p:spPr bwMode="auto">
            <a:xfrm>
              <a:off x="3294" y="473"/>
              <a:ext cx="11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3104" name="Line 48"/>
            <p:cNvSpPr>
              <a:spLocks noChangeShapeType="1"/>
            </p:cNvSpPr>
            <p:nvPr/>
          </p:nvSpPr>
          <p:spPr bwMode="auto">
            <a:xfrm flipV="1">
              <a:off x="3861" y="468"/>
              <a:ext cx="0" cy="16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3105" name="Line 49"/>
            <p:cNvSpPr>
              <a:spLocks noChangeShapeType="1"/>
            </p:cNvSpPr>
            <p:nvPr/>
          </p:nvSpPr>
          <p:spPr bwMode="auto">
            <a:xfrm>
              <a:off x="3864" y="905"/>
              <a:ext cx="0" cy="25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3106" name="Line 50"/>
            <p:cNvSpPr>
              <a:spLocks noChangeShapeType="1"/>
            </p:cNvSpPr>
            <p:nvPr/>
          </p:nvSpPr>
          <p:spPr bwMode="auto">
            <a:xfrm flipH="1">
              <a:off x="3865" y="1419"/>
              <a:ext cx="0" cy="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3107" name="Line 51"/>
            <p:cNvSpPr>
              <a:spLocks noChangeShapeType="1"/>
            </p:cNvSpPr>
            <p:nvPr/>
          </p:nvSpPr>
          <p:spPr bwMode="auto">
            <a:xfrm>
              <a:off x="3300" y="1275"/>
              <a:ext cx="45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3108" name="Line 52"/>
            <p:cNvSpPr>
              <a:spLocks noChangeShapeType="1"/>
            </p:cNvSpPr>
            <p:nvPr/>
          </p:nvSpPr>
          <p:spPr bwMode="auto">
            <a:xfrm flipH="1">
              <a:off x="3865" y="2234"/>
              <a:ext cx="0" cy="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3109" name="Rectangle 53"/>
            <p:cNvSpPr>
              <a:spLocks noChangeArrowheads="1"/>
            </p:cNvSpPr>
            <p:nvPr/>
          </p:nvSpPr>
          <p:spPr bwMode="auto">
            <a:xfrm>
              <a:off x="3822" y="610"/>
              <a:ext cx="85" cy="29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3110" name="Oval 54"/>
            <p:cNvSpPr>
              <a:spLocks noChangeArrowheads="1"/>
            </p:cNvSpPr>
            <p:nvPr/>
          </p:nvSpPr>
          <p:spPr bwMode="auto">
            <a:xfrm>
              <a:off x="4487" y="435"/>
              <a:ext cx="62" cy="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72748" name="Group 55"/>
            <p:cNvGrpSpPr/>
            <p:nvPr/>
          </p:nvGrpSpPr>
          <p:grpSpPr bwMode="auto">
            <a:xfrm flipH="1">
              <a:off x="4276" y="944"/>
              <a:ext cx="63" cy="238"/>
              <a:chOff x="3454" y="2018"/>
              <a:chExt cx="96" cy="328"/>
            </a:xfrm>
          </p:grpSpPr>
          <p:sp>
            <p:nvSpPr>
              <p:cNvPr id="173112" name="Line 56"/>
              <p:cNvSpPr>
                <a:spLocks noChangeShapeType="1"/>
              </p:cNvSpPr>
              <p:nvPr/>
            </p:nvSpPr>
            <p:spPr bwMode="auto">
              <a:xfrm>
                <a:off x="3454" y="2018"/>
                <a:ext cx="0" cy="32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3113" name="Line 57"/>
              <p:cNvSpPr>
                <a:spLocks noChangeShapeType="1"/>
              </p:cNvSpPr>
              <p:nvPr/>
            </p:nvSpPr>
            <p:spPr bwMode="auto">
              <a:xfrm>
                <a:off x="3550" y="2018"/>
                <a:ext cx="0" cy="32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73114" name="Line 58"/>
            <p:cNvSpPr>
              <a:spLocks noChangeShapeType="1"/>
            </p:cNvSpPr>
            <p:nvPr/>
          </p:nvSpPr>
          <p:spPr bwMode="auto">
            <a:xfrm flipH="1" flipV="1">
              <a:off x="4335" y="1050"/>
              <a:ext cx="27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3115" name="Line 59"/>
            <p:cNvSpPr>
              <a:spLocks noChangeShapeType="1"/>
            </p:cNvSpPr>
            <p:nvPr/>
          </p:nvSpPr>
          <p:spPr bwMode="auto">
            <a:xfrm>
              <a:off x="3861" y="1056"/>
              <a:ext cx="4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751" name="Text Box 60"/>
            <p:cNvSpPr txBox="1">
              <a:spLocks noChangeArrowheads="1"/>
            </p:cNvSpPr>
            <p:nvPr/>
          </p:nvSpPr>
          <p:spPr bwMode="auto">
            <a:xfrm>
              <a:off x="3442" y="616"/>
              <a:ext cx="398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>
                  <a:effectLst/>
                  <a:ea typeface="长城楷体" charset="0"/>
                  <a:cs typeface="长城楷体" charset="0"/>
                </a:rPr>
                <a:t>R</a:t>
              </a:r>
              <a:r>
                <a:rPr lang="en-US" altLang="zh-CN" b="1" baseline="-25000">
                  <a:effectLst/>
                  <a:ea typeface="长城楷体" charset="0"/>
                  <a:cs typeface="长城楷体" charset="0"/>
                </a:rPr>
                <a:t>C2</a:t>
              </a:r>
              <a:endParaRPr lang="en-US" altLang="zh-CN">
                <a:effectLst/>
                <a:ea typeface="长城楷体" charset="0"/>
                <a:cs typeface="长城楷体" charset="0"/>
              </a:endParaRPr>
            </a:p>
          </p:txBody>
        </p:sp>
        <p:sp>
          <p:nvSpPr>
            <p:cNvPr id="72752" name="Text Box 61"/>
            <p:cNvSpPr txBox="1">
              <a:spLocks noChangeArrowheads="1"/>
            </p:cNvSpPr>
            <p:nvPr/>
          </p:nvSpPr>
          <p:spPr bwMode="auto">
            <a:xfrm>
              <a:off x="4165" y="660"/>
              <a:ext cx="306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>
                  <a:effectLst/>
                  <a:ea typeface="长城楷体" charset="0"/>
                  <a:cs typeface="长城楷体" charset="0"/>
                </a:rPr>
                <a:t>C</a:t>
              </a:r>
              <a:r>
                <a:rPr lang="en-US" altLang="zh-CN" b="1" baseline="-25000">
                  <a:effectLst/>
                  <a:ea typeface="长城楷体" charset="0"/>
                  <a:cs typeface="长城楷体" charset="0"/>
                </a:rPr>
                <a:t>3</a:t>
              </a:r>
              <a:endParaRPr lang="en-US" altLang="zh-CN">
                <a:effectLst/>
                <a:ea typeface="长城楷体" charset="0"/>
                <a:cs typeface="长城楷体" charset="0"/>
              </a:endParaRPr>
            </a:p>
          </p:txBody>
        </p:sp>
        <p:grpSp>
          <p:nvGrpSpPr>
            <p:cNvPr id="72753" name="Group 62"/>
            <p:cNvGrpSpPr/>
            <p:nvPr/>
          </p:nvGrpSpPr>
          <p:grpSpPr bwMode="auto">
            <a:xfrm>
              <a:off x="1998" y="2348"/>
              <a:ext cx="133" cy="148"/>
              <a:chOff x="2898" y="3684"/>
              <a:chExt cx="204" cy="204"/>
            </a:xfrm>
          </p:grpSpPr>
          <p:sp>
            <p:nvSpPr>
              <p:cNvPr id="173119" name="Line 63"/>
              <p:cNvSpPr>
                <a:spLocks noChangeShapeType="1"/>
              </p:cNvSpPr>
              <p:nvPr/>
            </p:nvSpPr>
            <p:spPr bwMode="auto">
              <a:xfrm>
                <a:off x="3001" y="3684"/>
                <a:ext cx="0" cy="20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3120" name="Line 64"/>
              <p:cNvSpPr>
                <a:spLocks noChangeShapeType="1"/>
              </p:cNvSpPr>
              <p:nvPr/>
            </p:nvSpPr>
            <p:spPr bwMode="auto">
              <a:xfrm>
                <a:off x="2898" y="3876"/>
                <a:ext cx="204" cy="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73121" name="Oval 65"/>
            <p:cNvSpPr>
              <a:spLocks noChangeArrowheads="1"/>
            </p:cNvSpPr>
            <p:nvPr/>
          </p:nvSpPr>
          <p:spPr bwMode="auto">
            <a:xfrm>
              <a:off x="2040" y="2321"/>
              <a:ext cx="49" cy="5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3122" name="Rectangle 66"/>
            <p:cNvSpPr>
              <a:spLocks noChangeArrowheads="1"/>
            </p:cNvSpPr>
            <p:nvPr/>
          </p:nvSpPr>
          <p:spPr bwMode="auto">
            <a:xfrm>
              <a:off x="3250" y="1793"/>
              <a:ext cx="86" cy="29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3123" name="Rectangle 67"/>
            <p:cNvSpPr>
              <a:spLocks noChangeArrowheads="1"/>
            </p:cNvSpPr>
            <p:nvPr/>
          </p:nvSpPr>
          <p:spPr bwMode="auto">
            <a:xfrm>
              <a:off x="3822" y="1487"/>
              <a:ext cx="85" cy="29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3124" name="Line 68"/>
            <p:cNvSpPr>
              <a:spLocks noChangeShapeType="1"/>
            </p:cNvSpPr>
            <p:nvPr/>
          </p:nvSpPr>
          <p:spPr bwMode="auto">
            <a:xfrm>
              <a:off x="3865" y="1882"/>
              <a:ext cx="24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72758" name="Group 69"/>
            <p:cNvGrpSpPr/>
            <p:nvPr/>
          </p:nvGrpSpPr>
          <p:grpSpPr bwMode="auto">
            <a:xfrm>
              <a:off x="4022" y="2076"/>
              <a:ext cx="179" cy="69"/>
              <a:chOff x="2460" y="2076"/>
              <a:chExt cx="276" cy="96"/>
            </a:xfrm>
          </p:grpSpPr>
          <p:sp>
            <p:nvSpPr>
              <p:cNvPr id="173126" name="Line 70"/>
              <p:cNvSpPr>
                <a:spLocks noChangeShapeType="1"/>
              </p:cNvSpPr>
              <p:nvPr/>
            </p:nvSpPr>
            <p:spPr bwMode="auto">
              <a:xfrm>
                <a:off x="2460" y="2076"/>
                <a:ext cx="276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3127" name="Line 71"/>
              <p:cNvSpPr>
                <a:spLocks noChangeShapeType="1"/>
              </p:cNvSpPr>
              <p:nvPr/>
            </p:nvSpPr>
            <p:spPr bwMode="auto">
              <a:xfrm>
                <a:off x="2460" y="2172"/>
                <a:ext cx="276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73128" name="Line 72"/>
            <p:cNvSpPr>
              <a:spLocks noChangeShapeType="1"/>
            </p:cNvSpPr>
            <p:nvPr/>
          </p:nvSpPr>
          <p:spPr bwMode="auto">
            <a:xfrm>
              <a:off x="4108" y="1871"/>
              <a:ext cx="0" cy="18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3129" name="Line 73"/>
            <p:cNvSpPr>
              <a:spLocks noChangeShapeType="1"/>
            </p:cNvSpPr>
            <p:nvPr/>
          </p:nvSpPr>
          <p:spPr bwMode="auto">
            <a:xfrm>
              <a:off x="4108" y="2145"/>
              <a:ext cx="0" cy="20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761" name="Text Box 74"/>
            <p:cNvSpPr txBox="1">
              <a:spLocks noChangeArrowheads="1"/>
            </p:cNvSpPr>
            <p:nvPr/>
          </p:nvSpPr>
          <p:spPr bwMode="auto">
            <a:xfrm>
              <a:off x="4197" y="1932"/>
              <a:ext cx="599" cy="288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>
                  <a:effectLst/>
                  <a:ea typeface="长城楷体" charset="0"/>
                  <a:cs typeface="长城楷体" charset="0"/>
                </a:rPr>
                <a:t>C</a:t>
              </a:r>
              <a:r>
                <a:rPr lang="en-US" altLang="zh-CN" b="1" baseline="-25000">
                  <a:effectLst/>
                  <a:ea typeface="长城楷体" charset="0"/>
                  <a:cs typeface="长城楷体" charset="0"/>
                </a:rPr>
                <a:t>E</a:t>
              </a:r>
              <a:endParaRPr lang="en-US" altLang="zh-CN" b="1">
                <a:effectLst/>
                <a:ea typeface="长城楷体" charset="0"/>
                <a:cs typeface="长城楷体" charset="0"/>
              </a:endParaRPr>
            </a:p>
          </p:txBody>
        </p:sp>
        <p:sp>
          <p:nvSpPr>
            <p:cNvPr id="72762" name="Rectangle 75"/>
            <p:cNvSpPr>
              <a:spLocks noChangeArrowheads="1"/>
            </p:cNvSpPr>
            <p:nvPr/>
          </p:nvSpPr>
          <p:spPr bwMode="auto">
            <a:xfrm>
              <a:off x="4078" y="817"/>
              <a:ext cx="223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  <a:effectLst/>
                  <a:latin typeface="Times New Roman" panose="02020603050405020304" charset="0"/>
                  <a:ea typeface="长城楷体" charset="0"/>
                  <a:cs typeface="长城楷体" charset="0"/>
                </a:rPr>
                <a:t>+</a:t>
              </a:r>
            </a:p>
          </p:txBody>
        </p:sp>
        <p:sp>
          <p:nvSpPr>
            <p:cNvPr id="72763" name="Rectangle 76"/>
            <p:cNvSpPr>
              <a:spLocks noChangeArrowheads="1"/>
            </p:cNvSpPr>
            <p:nvPr/>
          </p:nvSpPr>
          <p:spPr bwMode="auto">
            <a:xfrm>
              <a:off x="4091" y="1801"/>
              <a:ext cx="223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  <a:effectLst/>
                  <a:latin typeface="Times New Roman" panose="02020603050405020304" charset="0"/>
                  <a:ea typeface="长城楷体" charset="0"/>
                  <a:cs typeface="长城楷体" charset="0"/>
                </a:rPr>
                <a:t>+</a:t>
              </a:r>
            </a:p>
          </p:txBody>
        </p:sp>
        <p:sp>
          <p:nvSpPr>
            <p:cNvPr id="72764" name="Text Box 77"/>
            <p:cNvSpPr txBox="1">
              <a:spLocks noChangeArrowheads="1"/>
            </p:cNvSpPr>
            <p:nvPr/>
          </p:nvSpPr>
          <p:spPr bwMode="auto">
            <a:xfrm>
              <a:off x="4552" y="335"/>
              <a:ext cx="555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  <a:effectLst/>
                  <a:ea typeface="长城楷体" charset="0"/>
                  <a:cs typeface="长城楷体" charset="0"/>
                </a:rPr>
                <a:t>+24V</a:t>
              </a:r>
              <a:endParaRPr lang="en-US" altLang="zh-CN" i="1">
                <a:solidFill>
                  <a:srgbClr val="FF0000"/>
                </a:solidFill>
                <a:effectLst/>
                <a:ea typeface="长城楷体" charset="0"/>
                <a:cs typeface="长城楷体" charset="0"/>
              </a:endParaRPr>
            </a:p>
          </p:txBody>
        </p:sp>
        <p:sp>
          <p:nvSpPr>
            <p:cNvPr id="72765" name="Rectangle 78" descr="新闻纸"/>
            <p:cNvSpPr>
              <a:spLocks noChangeArrowheads="1"/>
            </p:cNvSpPr>
            <p:nvPr/>
          </p:nvSpPr>
          <p:spPr bwMode="auto">
            <a:xfrm>
              <a:off x="4530" y="1055"/>
              <a:ext cx="223" cy="28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  <a:effectLst/>
                  <a:latin typeface="Times New Roman" panose="02020603050405020304" charset="0"/>
                  <a:ea typeface="长城楷体" charset="0"/>
                  <a:cs typeface="长城楷体" charset="0"/>
                </a:rPr>
                <a:t>+</a:t>
              </a:r>
            </a:p>
          </p:txBody>
        </p:sp>
        <p:sp>
          <p:nvSpPr>
            <p:cNvPr id="72766" name="Rectangle 79" descr="新闻纸"/>
            <p:cNvSpPr>
              <a:spLocks noChangeArrowheads="1"/>
            </p:cNvSpPr>
            <p:nvPr/>
          </p:nvSpPr>
          <p:spPr bwMode="auto">
            <a:xfrm>
              <a:off x="4531" y="2071"/>
              <a:ext cx="210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  <a:effectLst/>
                  <a:latin typeface="Times New Roman" panose="02020603050405020304" charset="0"/>
                  <a:ea typeface="长城楷体" charset="0"/>
                  <a:cs typeface="长城楷体" charset="0"/>
                </a:rPr>
                <a:t>–</a:t>
              </a:r>
            </a:p>
          </p:txBody>
        </p:sp>
        <p:sp>
          <p:nvSpPr>
            <p:cNvPr id="173136" name="Line 80"/>
            <p:cNvSpPr>
              <a:spLocks noChangeShapeType="1"/>
            </p:cNvSpPr>
            <p:nvPr/>
          </p:nvSpPr>
          <p:spPr bwMode="auto">
            <a:xfrm>
              <a:off x="3288" y="2102"/>
              <a:ext cx="0" cy="24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3137" name="Line 81"/>
            <p:cNvSpPr>
              <a:spLocks noChangeShapeType="1"/>
            </p:cNvSpPr>
            <p:nvPr/>
          </p:nvSpPr>
          <p:spPr bwMode="auto">
            <a:xfrm>
              <a:off x="2647" y="1579"/>
              <a:ext cx="657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72769" name="Object 82"/>
            <p:cNvGraphicFramePr>
              <a:graphicFrameLocks noChangeAspect="1"/>
            </p:cNvGraphicFramePr>
            <p:nvPr/>
          </p:nvGraphicFramePr>
          <p:xfrm>
            <a:off x="4532" y="1537"/>
            <a:ext cx="281" cy="3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35" name="Equation" r:id="rId9" imgW="203200" imgH="254000" progId="Equation.3">
                    <p:embed/>
                  </p:oleObj>
                </mc:Choice>
                <mc:Fallback>
                  <p:oleObj name="Equation" r:id="rId9" imgW="203200" imgH="254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32" y="1537"/>
                          <a:ext cx="281" cy="3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770" name="Object 83"/>
            <p:cNvGraphicFramePr>
              <a:graphicFrameLocks noChangeAspect="1"/>
            </p:cNvGraphicFramePr>
            <p:nvPr/>
          </p:nvGraphicFramePr>
          <p:xfrm>
            <a:off x="773" y="1770"/>
            <a:ext cx="188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36" name="Equation" r:id="rId11" imgW="190500" imgH="241300" progId="Equation.3">
                    <p:embed/>
                  </p:oleObj>
                </mc:Choice>
                <mc:Fallback>
                  <p:oleObj name="Equation" r:id="rId11" imgW="190500" imgH="2413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3" y="1770"/>
                          <a:ext cx="188" cy="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771" name="Object 84"/>
            <p:cNvGraphicFramePr>
              <a:graphicFrameLocks noChangeAspect="1"/>
            </p:cNvGraphicFramePr>
            <p:nvPr/>
          </p:nvGraphicFramePr>
          <p:xfrm>
            <a:off x="2954" y="698"/>
            <a:ext cx="307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37" name="公式" r:id="rId13" imgW="292100" imgH="254000" progId="Equation.3">
                    <p:embed/>
                  </p:oleObj>
                </mc:Choice>
                <mc:Fallback>
                  <p:oleObj name="公式" r:id="rId13" imgW="292100" imgH="254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54" y="698"/>
                          <a:ext cx="307" cy="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772" name="Object 85"/>
            <p:cNvGraphicFramePr>
              <a:graphicFrameLocks noChangeAspect="1"/>
            </p:cNvGraphicFramePr>
            <p:nvPr/>
          </p:nvGraphicFramePr>
          <p:xfrm>
            <a:off x="2937" y="1795"/>
            <a:ext cx="324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38" name="公式" r:id="rId15" imgW="304800" imgH="254000" progId="Equation.3">
                    <p:embed/>
                  </p:oleObj>
                </mc:Choice>
                <mc:Fallback>
                  <p:oleObj name="公式" r:id="rId15" imgW="304800" imgH="254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37" y="1795"/>
                          <a:ext cx="324" cy="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773" name="Text Box 86"/>
            <p:cNvSpPr txBox="1">
              <a:spLocks noChangeArrowheads="1"/>
            </p:cNvSpPr>
            <p:nvPr/>
          </p:nvSpPr>
          <p:spPr bwMode="auto">
            <a:xfrm>
              <a:off x="1997" y="1213"/>
              <a:ext cx="308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effectLst/>
                  <a:ea typeface="长城楷体" charset="0"/>
                  <a:cs typeface="长城楷体" charset="0"/>
                </a:rPr>
                <a:t>T</a:t>
              </a:r>
              <a:r>
                <a:rPr lang="en-US" altLang="zh-CN" b="1" baseline="-25000">
                  <a:effectLst/>
                  <a:ea typeface="长城楷体" charset="0"/>
                  <a:cs typeface="长城楷体" charset="0"/>
                </a:rPr>
                <a:t>1</a:t>
              </a:r>
              <a:endParaRPr lang="en-US" altLang="zh-CN" b="1">
                <a:effectLst/>
                <a:ea typeface="长城楷体" charset="0"/>
                <a:cs typeface="长城楷体" charset="0"/>
              </a:endParaRPr>
            </a:p>
          </p:txBody>
        </p:sp>
        <p:sp>
          <p:nvSpPr>
            <p:cNvPr id="72774" name="Text Box 87"/>
            <p:cNvSpPr txBox="1">
              <a:spLocks noChangeArrowheads="1"/>
            </p:cNvSpPr>
            <p:nvPr/>
          </p:nvSpPr>
          <p:spPr bwMode="auto">
            <a:xfrm>
              <a:off x="3818" y="1148"/>
              <a:ext cx="340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effectLst/>
                  <a:ea typeface="长城楷体" charset="0"/>
                  <a:cs typeface="长城楷体" charset="0"/>
                </a:rPr>
                <a:t>T2</a:t>
              </a:r>
            </a:p>
          </p:txBody>
        </p:sp>
        <p:sp>
          <p:nvSpPr>
            <p:cNvPr id="173144" name="Rectangle 88"/>
            <p:cNvSpPr>
              <a:spLocks noChangeArrowheads="1"/>
            </p:cNvSpPr>
            <p:nvPr/>
          </p:nvSpPr>
          <p:spPr bwMode="auto">
            <a:xfrm>
              <a:off x="3831" y="1937"/>
              <a:ext cx="86" cy="29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3145" name="Line 89"/>
            <p:cNvSpPr>
              <a:spLocks noChangeShapeType="1"/>
            </p:cNvSpPr>
            <p:nvPr/>
          </p:nvSpPr>
          <p:spPr bwMode="auto">
            <a:xfrm>
              <a:off x="3875" y="1795"/>
              <a:ext cx="0" cy="15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72777" name="Object 90"/>
            <p:cNvGraphicFramePr>
              <a:graphicFrameLocks noChangeAspect="1"/>
            </p:cNvGraphicFramePr>
            <p:nvPr/>
          </p:nvGraphicFramePr>
          <p:xfrm>
            <a:off x="3524" y="1839"/>
            <a:ext cx="323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39" name="公式" r:id="rId17" imgW="304800" imgH="254000" progId="Equation.3">
                    <p:embed/>
                  </p:oleObj>
                </mc:Choice>
                <mc:Fallback>
                  <p:oleObj name="公式" r:id="rId17" imgW="304800" imgH="254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24" y="1839"/>
                          <a:ext cx="323" cy="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778" name="Object 91"/>
            <p:cNvGraphicFramePr>
              <a:graphicFrameLocks noChangeAspect="1"/>
            </p:cNvGraphicFramePr>
            <p:nvPr/>
          </p:nvGraphicFramePr>
          <p:xfrm>
            <a:off x="3524" y="1488"/>
            <a:ext cx="307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40" name="公式" r:id="rId19" imgW="292100" imgH="254000" progId="Equation.3">
                    <p:embed/>
                  </p:oleObj>
                </mc:Choice>
                <mc:Fallback>
                  <p:oleObj name="公式" r:id="rId19" imgW="292100" imgH="254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24" y="1488"/>
                          <a:ext cx="307" cy="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779" name="Text Box 92"/>
            <p:cNvSpPr txBox="1">
              <a:spLocks noChangeArrowheads="1"/>
            </p:cNvSpPr>
            <p:nvPr/>
          </p:nvSpPr>
          <p:spPr bwMode="auto">
            <a:xfrm>
              <a:off x="1463" y="699"/>
              <a:ext cx="614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effectLst/>
                  <a:ea typeface="长城楷体" charset="0"/>
                  <a:cs typeface="长城楷体" charset="0"/>
                </a:rPr>
                <a:t>1M</a:t>
              </a:r>
              <a:r>
                <a:rPr lang="en-US" altLang="zh-CN" b="1">
                  <a:effectLst/>
                  <a:ea typeface="长城楷体" charset="0"/>
                  <a:cs typeface="长城楷体" charset="0"/>
                  <a:sym typeface="Symbol" panose="05050102010706020507" charset="0"/>
                </a:rPr>
                <a:t></a:t>
              </a:r>
              <a:endParaRPr lang="en-US" altLang="zh-CN" b="1">
                <a:effectLst/>
                <a:ea typeface="长城楷体" charset="0"/>
                <a:cs typeface="长城楷体" charset="0"/>
              </a:endParaRPr>
            </a:p>
          </p:txBody>
        </p:sp>
        <p:sp>
          <p:nvSpPr>
            <p:cNvPr id="72780" name="Text Box 93"/>
            <p:cNvSpPr txBox="1">
              <a:spLocks noChangeArrowheads="1"/>
            </p:cNvSpPr>
            <p:nvPr/>
          </p:nvSpPr>
          <p:spPr bwMode="auto">
            <a:xfrm>
              <a:off x="1507" y="1915"/>
              <a:ext cx="613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effectLst/>
                  <a:ea typeface="长城楷体" charset="0"/>
                  <a:cs typeface="长城楷体" charset="0"/>
                </a:rPr>
                <a:t>27k</a:t>
              </a:r>
              <a:r>
                <a:rPr lang="en-US" altLang="zh-CN" b="1">
                  <a:effectLst/>
                  <a:ea typeface="长城楷体" charset="0"/>
                  <a:cs typeface="长城楷体" charset="0"/>
                  <a:sym typeface="Symbol" panose="05050102010706020507" charset="0"/>
                </a:rPr>
                <a:t></a:t>
              </a:r>
              <a:endParaRPr lang="en-US" altLang="zh-CN" b="1">
                <a:effectLst/>
                <a:ea typeface="长城楷体" charset="0"/>
                <a:cs typeface="长城楷体" charset="0"/>
              </a:endParaRPr>
            </a:p>
          </p:txBody>
        </p:sp>
        <p:sp>
          <p:nvSpPr>
            <p:cNvPr id="72781" name="Text Box 94"/>
            <p:cNvSpPr txBox="1">
              <a:spLocks noChangeArrowheads="1"/>
            </p:cNvSpPr>
            <p:nvPr/>
          </p:nvSpPr>
          <p:spPr bwMode="auto">
            <a:xfrm>
              <a:off x="2733" y="906"/>
              <a:ext cx="615" cy="289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effectLst/>
                  <a:ea typeface="长城楷体" charset="0"/>
                  <a:cs typeface="长城楷体" charset="0"/>
                </a:rPr>
                <a:t>82k</a:t>
              </a:r>
              <a:r>
                <a:rPr lang="en-US" altLang="zh-CN" b="1">
                  <a:effectLst/>
                  <a:ea typeface="长城楷体" charset="0"/>
                  <a:cs typeface="长城楷体" charset="0"/>
                  <a:sym typeface="Symbol" panose="05050102010706020507" charset="0"/>
                </a:rPr>
                <a:t></a:t>
              </a:r>
              <a:endParaRPr lang="en-US" altLang="zh-CN" b="1">
                <a:effectLst/>
                <a:ea typeface="长城楷体" charset="0"/>
                <a:cs typeface="长城楷体" charset="0"/>
              </a:endParaRPr>
            </a:p>
          </p:txBody>
        </p:sp>
        <p:sp>
          <p:nvSpPr>
            <p:cNvPr id="72782" name="Text Box 95"/>
            <p:cNvSpPr txBox="1">
              <a:spLocks noChangeArrowheads="1"/>
            </p:cNvSpPr>
            <p:nvPr/>
          </p:nvSpPr>
          <p:spPr bwMode="auto">
            <a:xfrm>
              <a:off x="2733" y="2003"/>
              <a:ext cx="615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effectLst/>
                  <a:ea typeface="长城楷体" charset="0"/>
                  <a:cs typeface="长城楷体" charset="0"/>
                </a:rPr>
                <a:t>43k</a:t>
              </a:r>
              <a:r>
                <a:rPr lang="en-US" altLang="zh-CN" b="1">
                  <a:effectLst/>
                  <a:ea typeface="长城楷体" charset="0"/>
                  <a:cs typeface="长城楷体" charset="0"/>
                  <a:sym typeface="Symbol" panose="05050102010706020507" charset="0"/>
                </a:rPr>
                <a:t></a:t>
              </a:r>
              <a:endParaRPr lang="en-US" altLang="zh-CN" b="1">
                <a:effectLst/>
                <a:ea typeface="长城楷体" charset="0"/>
                <a:cs typeface="长城楷体" charset="0"/>
              </a:endParaRPr>
            </a:p>
          </p:txBody>
        </p:sp>
        <p:sp>
          <p:nvSpPr>
            <p:cNvPr id="72783" name="Text Box 96"/>
            <p:cNvSpPr txBox="1">
              <a:spLocks noChangeArrowheads="1"/>
            </p:cNvSpPr>
            <p:nvPr/>
          </p:nvSpPr>
          <p:spPr bwMode="auto">
            <a:xfrm>
              <a:off x="3261" y="2047"/>
              <a:ext cx="614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effectLst/>
                  <a:ea typeface="长城楷体" charset="0"/>
                  <a:cs typeface="长城楷体" charset="0"/>
                </a:rPr>
                <a:t>7.5k</a:t>
              </a:r>
              <a:r>
                <a:rPr lang="en-US" altLang="zh-CN" b="1">
                  <a:effectLst/>
                  <a:ea typeface="长城楷体" charset="0"/>
                  <a:cs typeface="长城楷体" charset="0"/>
                  <a:sym typeface="Symbol" panose="05050102010706020507" charset="0"/>
                </a:rPr>
                <a:t></a:t>
              </a:r>
              <a:endParaRPr lang="en-US" altLang="zh-CN" b="1">
                <a:effectLst/>
                <a:ea typeface="长城楷体" charset="0"/>
                <a:cs typeface="长城楷体" charset="0"/>
              </a:endParaRPr>
            </a:p>
          </p:txBody>
        </p:sp>
        <p:sp>
          <p:nvSpPr>
            <p:cNvPr id="72784" name="Text Box 97"/>
            <p:cNvSpPr txBox="1">
              <a:spLocks noChangeArrowheads="1"/>
            </p:cNvSpPr>
            <p:nvPr/>
          </p:nvSpPr>
          <p:spPr bwMode="auto">
            <a:xfrm>
              <a:off x="3917" y="1511"/>
              <a:ext cx="584" cy="29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effectLst/>
                  <a:ea typeface="长城楷体" charset="0"/>
                  <a:cs typeface="长城楷体" charset="0"/>
                </a:rPr>
                <a:t>510</a:t>
              </a:r>
              <a:r>
                <a:rPr lang="en-US" altLang="zh-CN" b="1">
                  <a:effectLst/>
                  <a:ea typeface="长城楷体" charset="0"/>
                  <a:cs typeface="长城楷体" charset="0"/>
                  <a:sym typeface="Symbol" panose="05050102010706020507" charset="0"/>
                </a:rPr>
                <a:t></a:t>
              </a:r>
              <a:endParaRPr lang="en-US" altLang="zh-CN" b="1">
                <a:effectLst/>
                <a:ea typeface="长城楷体" charset="0"/>
                <a:cs typeface="长城楷体" charset="0"/>
              </a:endParaRPr>
            </a:p>
          </p:txBody>
        </p:sp>
        <p:sp>
          <p:nvSpPr>
            <p:cNvPr id="72785" name="Text Box 98"/>
            <p:cNvSpPr txBox="1">
              <a:spLocks noChangeArrowheads="1"/>
            </p:cNvSpPr>
            <p:nvPr/>
          </p:nvSpPr>
          <p:spPr bwMode="auto">
            <a:xfrm>
              <a:off x="3304" y="818"/>
              <a:ext cx="615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effectLst/>
                  <a:ea typeface="长城楷体" charset="0"/>
                  <a:cs typeface="长城楷体" charset="0"/>
                </a:rPr>
                <a:t>10k</a:t>
              </a:r>
              <a:r>
                <a:rPr lang="en-US" altLang="zh-CN" b="1">
                  <a:effectLst/>
                  <a:ea typeface="长城楷体" charset="0"/>
                  <a:cs typeface="长城楷体" charset="0"/>
                  <a:sym typeface="Symbol" panose="05050102010706020507" charset="0"/>
                </a:rPr>
                <a:t></a:t>
              </a:r>
              <a:endParaRPr lang="en-US" altLang="zh-CN" b="1">
                <a:effectLst/>
                <a:ea typeface="长城楷体" charset="0"/>
                <a:cs typeface="长城楷体" charset="0"/>
              </a:endParaRPr>
            </a:p>
          </p:txBody>
        </p:sp>
        <p:sp>
          <p:nvSpPr>
            <p:cNvPr id="173155" name="Oval 99"/>
            <p:cNvSpPr>
              <a:spLocks noChangeArrowheads="1"/>
            </p:cNvSpPr>
            <p:nvPr/>
          </p:nvSpPr>
          <p:spPr bwMode="auto">
            <a:xfrm>
              <a:off x="4615" y="1022"/>
              <a:ext cx="49" cy="49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3156" name="Oval 100"/>
            <p:cNvSpPr>
              <a:spLocks noChangeArrowheads="1"/>
            </p:cNvSpPr>
            <p:nvPr/>
          </p:nvSpPr>
          <p:spPr bwMode="auto">
            <a:xfrm>
              <a:off x="4576" y="2321"/>
              <a:ext cx="50" cy="50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3157" name="Oval 101"/>
            <p:cNvSpPr>
              <a:spLocks noChangeArrowheads="1"/>
            </p:cNvSpPr>
            <p:nvPr/>
          </p:nvSpPr>
          <p:spPr bwMode="auto">
            <a:xfrm>
              <a:off x="805" y="1332"/>
              <a:ext cx="49" cy="50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3158" name="Oval 102"/>
            <p:cNvSpPr>
              <a:spLocks noChangeArrowheads="1"/>
            </p:cNvSpPr>
            <p:nvPr/>
          </p:nvSpPr>
          <p:spPr bwMode="auto">
            <a:xfrm>
              <a:off x="799" y="2302"/>
              <a:ext cx="50" cy="50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3159" name="Line 103"/>
            <p:cNvSpPr>
              <a:spLocks noChangeShapeType="1"/>
            </p:cNvSpPr>
            <p:nvPr/>
          </p:nvSpPr>
          <p:spPr bwMode="auto">
            <a:xfrm>
              <a:off x="3739" y="1148"/>
              <a:ext cx="0" cy="2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3160" name="Line 104"/>
            <p:cNvSpPr>
              <a:spLocks noChangeShapeType="1"/>
            </p:cNvSpPr>
            <p:nvPr/>
          </p:nvSpPr>
          <p:spPr bwMode="auto">
            <a:xfrm flipV="1">
              <a:off x="3739" y="1136"/>
              <a:ext cx="129" cy="11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3161" name="Line 105"/>
            <p:cNvSpPr>
              <a:spLocks noChangeShapeType="1"/>
            </p:cNvSpPr>
            <p:nvPr/>
          </p:nvSpPr>
          <p:spPr bwMode="auto">
            <a:xfrm>
              <a:off x="3739" y="1308"/>
              <a:ext cx="129" cy="13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sm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2397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3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3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3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3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65" grpId="0" autoUpdateAnimBg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7" name="Rectangle 7"/>
          <p:cNvSpPr>
            <a:spLocks noChangeArrowheads="1"/>
          </p:cNvSpPr>
          <p:nvPr/>
        </p:nvSpPr>
        <p:spPr bwMode="auto">
          <a:xfrm>
            <a:off x="1295400" y="157163"/>
            <a:ext cx="4191000" cy="6048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第二级是分压式偏置电路</a:t>
            </a:r>
          </a:p>
        </p:txBody>
      </p:sp>
      <p:graphicFrame>
        <p:nvGraphicFramePr>
          <p:cNvPr id="174088" name="Object 8"/>
          <p:cNvGraphicFramePr>
            <a:graphicFrameLocks noChangeAspect="1"/>
          </p:cNvGraphicFramePr>
          <p:nvPr/>
        </p:nvGraphicFramePr>
        <p:xfrm>
          <a:off x="908050" y="3935413"/>
          <a:ext cx="7016750" cy="1093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4" name="Equation" r:id="rId3" imgW="2844800" imgH="444500" progId="Equation.3">
                  <p:embed/>
                </p:oleObj>
              </mc:Choice>
              <mc:Fallback>
                <p:oleObj name="Equation" r:id="rId3" imgW="28448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8050" y="3935413"/>
                        <a:ext cx="7016750" cy="1093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089" name="Object 9"/>
          <p:cNvGraphicFramePr>
            <a:graphicFrameLocks noChangeAspect="1"/>
          </p:cNvGraphicFramePr>
          <p:nvPr/>
        </p:nvGraphicFramePr>
        <p:xfrm>
          <a:off x="914400" y="5108575"/>
          <a:ext cx="6962775" cy="1084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5" name="Equation" r:id="rId5" imgW="2844800" imgH="444500" progId="Equation.3">
                  <p:embed/>
                </p:oleObj>
              </mc:Choice>
              <mc:Fallback>
                <p:oleObj name="Equation" r:id="rId5" imgW="28448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108575"/>
                        <a:ext cx="6962775" cy="1084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4" name="Rectangle 104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28600"/>
            <a:ext cx="990600" cy="533400"/>
          </a:xfrm>
          <a:noFill/>
        </p:spPr>
        <p:txBody>
          <a:bodyPr vert="horz" wrap="square" lIns="91440" tIns="45720" rIns="91440" bIns="45720" numCol="1" anchor="t" anchorCtr="0" compatLnSpc="1"/>
          <a:lstStyle/>
          <a:p>
            <a:pPr algn="l" eaLnBrk="1" hangingPunct="1"/>
            <a:r>
              <a:rPr lang="zh-CN" altLang="en-US" sz="2800" b="1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</a:t>
            </a:r>
            <a:r>
              <a:rPr lang="en-US" altLang="zh-CN" sz="2800" b="1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</a:p>
        </p:txBody>
      </p:sp>
      <p:grpSp>
        <p:nvGrpSpPr>
          <p:cNvPr id="72712" name="Group 106"/>
          <p:cNvGrpSpPr/>
          <p:nvPr/>
        </p:nvGrpSpPr>
        <p:grpSpPr bwMode="auto">
          <a:xfrm>
            <a:off x="1208088" y="583883"/>
            <a:ext cx="6899275" cy="3430587"/>
            <a:chOff x="761" y="335"/>
            <a:chExt cx="4346" cy="2161"/>
          </a:xfrm>
        </p:grpSpPr>
        <p:sp>
          <p:nvSpPr>
            <p:cNvPr id="72713" name="Rectangle 8"/>
            <p:cNvSpPr>
              <a:spLocks noChangeArrowheads="1"/>
            </p:cNvSpPr>
            <p:nvPr/>
          </p:nvSpPr>
          <p:spPr bwMode="auto">
            <a:xfrm>
              <a:off x="1151" y="1931"/>
              <a:ext cx="280" cy="26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>
                  <a:solidFill>
                    <a:srgbClr val="000000"/>
                  </a:solidFill>
                  <a:effectLst/>
                  <a:latin typeface="Times New Roman" panose="02020603050405020304" charset="0"/>
                </a:rPr>
                <a:t>     </a:t>
              </a:r>
              <a:endParaRPr lang="en-US" altLang="zh-CN" sz="2800" b="1">
                <a:effectLst/>
                <a:latin typeface="Times New Roman" panose="02020603050405020304" charset="0"/>
              </a:endParaRPr>
            </a:p>
          </p:txBody>
        </p:sp>
        <p:sp>
          <p:nvSpPr>
            <p:cNvPr id="72714" name="Text Box 14"/>
            <p:cNvSpPr txBox="1">
              <a:spLocks noChangeArrowheads="1"/>
            </p:cNvSpPr>
            <p:nvPr/>
          </p:nvSpPr>
          <p:spPr bwMode="auto">
            <a:xfrm>
              <a:off x="1066" y="620"/>
              <a:ext cx="391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>
                  <a:effectLst/>
                  <a:ea typeface="长城楷体" charset="0"/>
                  <a:cs typeface="长城楷体" charset="0"/>
                </a:rPr>
                <a:t>R</a:t>
              </a:r>
              <a:r>
                <a:rPr lang="en-US" altLang="zh-CN" b="1" baseline="-25000">
                  <a:effectLst/>
                  <a:ea typeface="长城楷体" charset="0"/>
                  <a:cs typeface="长城楷体" charset="0"/>
                </a:rPr>
                <a:t>B1</a:t>
              </a:r>
              <a:endParaRPr lang="en-US" altLang="zh-CN">
                <a:effectLst/>
                <a:ea typeface="长城楷体" charset="0"/>
                <a:cs typeface="长城楷体" charset="0"/>
              </a:endParaRPr>
            </a:p>
          </p:txBody>
        </p:sp>
        <p:sp>
          <p:nvSpPr>
            <p:cNvPr id="173071" name="Line 15"/>
            <p:cNvSpPr>
              <a:spLocks noChangeShapeType="1"/>
            </p:cNvSpPr>
            <p:nvPr/>
          </p:nvSpPr>
          <p:spPr bwMode="auto">
            <a:xfrm>
              <a:off x="1492" y="983"/>
              <a:ext cx="0" cy="3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3072" name="Line 16"/>
            <p:cNvSpPr>
              <a:spLocks noChangeShapeType="1"/>
            </p:cNvSpPr>
            <p:nvPr/>
          </p:nvSpPr>
          <p:spPr bwMode="auto">
            <a:xfrm flipH="1" flipV="1">
              <a:off x="1496" y="464"/>
              <a:ext cx="0" cy="24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3073" name="Rectangle 17"/>
            <p:cNvSpPr>
              <a:spLocks noChangeArrowheads="1"/>
            </p:cNvSpPr>
            <p:nvPr/>
          </p:nvSpPr>
          <p:spPr bwMode="auto">
            <a:xfrm>
              <a:off x="1452" y="688"/>
              <a:ext cx="86" cy="29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3074" name="Line 18"/>
            <p:cNvSpPr>
              <a:spLocks noChangeShapeType="1"/>
            </p:cNvSpPr>
            <p:nvPr/>
          </p:nvSpPr>
          <p:spPr bwMode="auto">
            <a:xfrm>
              <a:off x="1496" y="473"/>
              <a:ext cx="201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3075" name="Line 19"/>
            <p:cNvSpPr>
              <a:spLocks noChangeShapeType="1"/>
            </p:cNvSpPr>
            <p:nvPr/>
          </p:nvSpPr>
          <p:spPr bwMode="auto">
            <a:xfrm flipV="1">
              <a:off x="2063" y="456"/>
              <a:ext cx="0" cy="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72720" name="Group 20"/>
            <p:cNvGrpSpPr/>
            <p:nvPr/>
          </p:nvGrpSpPr>
          <p:grpSpPr bwMode="auto">
            <a:xfrm>
              <a:off x="1945" y="1224"/>
              <a:ext cx="129" cy="307"/>
              <a:chOff x="1898" y="2592"/>
              <a:chExt cx="141" cy="336"/>
            </a:xfrm>
          </p:grpSpPr>
          <p:sp>
            <p:nvSpPr>
              <p:cNvPr id="173077" name="Line 21"/>
              <p:cNvSpPr>
                <a:spLocks noChangeShapeType="1"/>
              </p:cNvSpPr>
              <p:nvPr/>
            </p:nvSpPr>
            <p:spPr bwMode="auto">
              <a:xfrm>
                <a:off x="1898" y="2605"/>
                <a:ext cx="0" cy="28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3078" name="Line 22"/>
              <p:cNvSpPr>
                <a:spLocks noChangeShapeType="1"/>
              </p:cNvSpPr>
              <p:nvPr/>
            </p:nvSpPr>
            <p:spPr bwMode="auto">
              <a:xfrm>
                <a:off x="1898" y="2780"/>
                <a:ext cx="141" cy="14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triangle" w="sm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3079" name="Line 23"/>
              <p:cNvSpPr>
                <a:spLocks noChangeShapeType="1"/>
              </p:cNvSpPr>
              <p:nvPr/>
            </p:nvSpPr>
            <p:spPr bwMode="auto">
              <a:xfrm flipV="1">
                <a:off x="1898" y="2592"/>
                <a:ext cx="141" cy="12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73080" name="Line 24"/>
            <p:cNvSpPr>
              <a:spLocks noChangeShapeType="1"/>
            </p:cNvSpPr>
            <p:nvPr/>
          </p:nvSpPr>
          <p:spPr bwMode="auto">
            <a:xfrm flipH="1">
              <a:off x="2067" y="1525"/>
              <a:ext cx="0" cy="2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3081" name="Line 25"/>
            <p:cNvSpPr>
              <a:spLocks noChangeShapeType="1"/>
            </p:cNvSpPr>
            <p:nvPr/>
          </p:nvSpPr>
          <p:spPr bwMode="auto">
            <a:xfrm>
              <a:off x="1242" y="1357"/>
              <a:ext cx="70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3082" name="Line 26"/>
            <p:cNvSpPr>
              <a:spLocks noChangeShapeType="1"/>
            </p:cNvSpPr>
            <p:nvPr/>
          </p:nvSpPr>
          <p:spPr bwMode="auto">
            <a:xfrm>
              <a:off x="849" y="2333"/>
              <a:ext cx="37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3083" name="Line 27"/>
            <p:cNvSpPr>
              <a:spLocks noChangeShapeType="1"/>
            </p:cNvSpPr>
            <p:nvPr/>
          </p:nvSpPr>
          <p:spPr bwMode="auto">
            <a:xfrm flipH="1">
              <a:off x="2067" y="2095"/>
              <a:ext cx="0" cy="31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72725" name="Group 28"/>
            <p:cNvGrpSpPr/>
            <p:nvPr/>
          </p:nvGrpSpPr>
          <p:grpSpPr bwMode="auto">
            <a:xfrm>
              <a:off x="1185" y="1245"/>
              <a:ext cx="62" cy="239"/>
              <a:chOff x="3454" y="2018"/>
              <a:chExt cx="96" cy="328"/>
            </a:xfrm>
          </p:grpSpPr>
          <p:sp>
            <p:nvSpPr>
              <p:cNvPr id="173085" name="Line 29"/>
              <p:cNvSpPr>
                <a:spLocks noChangeShapeType="1"/>
              </p:cNvSpPr>
              <p:nvPr/>
            </p:nvSpPr>
            <p:spPr bwMode="auto">
              <a:xfrm>
                <a:off x="3454" y="2018"/>
                <a:ext cx="0" cy="32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3086" name="Line 30"/>
              <p:cNvSpPr>
                <a:spLocks noChangeShapeType="1"/>
              </p:cNvSpPr>
              <p:nvPr/>
            </p:nvSpPr>
            <p:spPr bwMode="auto">
              <a:xfrm>
                <a:off x="3550" y="2018"/>
                <a:ext cx="0" cy="32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73087" name="Line 31"/>
            <p:cNvSpPr>
              <a:spLocks noChangeShapeType="1"/>
            </p:cNvSpPr>
            <p:nvPr/>
          </p:nvSpPr>
          <p:spPr bwMode="auto">
            <a:xfrm>
              <a:off x="849" y="1357"/>
              <a:ext cx="33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72727" name="Group 32"/>
            <p:cNvGrpSpPr/>
            <p:nvPr/>
          </p:nvGrpSpPr>
          <p:grpSpPr bwMode="auto">
            <a:xfrm flipH="1">
              <a:off x="2581" y="1469"/>
              <a:ext cx="63" cy="238"/>
              <a:chOff x="3454" y="2018"/>
              <a:chExt cx="96" cy="328"/>
            </a:xfrm>
          </p:grpSpPr>
          <p:sp>
            <p:nvSpPr>
              <p:cNvPr id="173089" name="Line 33"/>
              <p:cNvSpPr>
                <a:spLocks noChangeShapeType="1"/>
              </p:cNvSpPr>
              <p:nvPr/>
            </p:nvSpPr>
            <p:spPr bwMode="auto">
              <a:xfrm>
                <a:off x="3454" y="2018"/>
                <a:ext cx="0" cy="32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3090" name="Line 34"/>
              <p:cNvSpPr>
                <a:spLocks noChangeShapeType="1"/>
              </p:cNvSpPr>
              <p:nvPr/>
            </p:nvSpPr>
            <p:spPr bwMode="auto">
              <a:xfrm>
                <a:off x="3550" y="2018"/>
                <a:ext cx="0" cy="32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73091" name="Line 35"/>
            <p:cNvSpPr>
              <a:spLocks noChangeShapeType="1"/>
            </p:cNvSpPr>
            <p:nvPr/>
          </p:nvSpPr>
          <p:spPr bwMode="auto">
            <a:xfrm>
              <a:off x="2078" y="1581"/>
              <a:ext cx="51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729" name="Text Box 36"/>
            <p:cNvSpPr txBox="1">
              <a:spLocks noChangeArrowheads="1"/>
            </p:cNvSpPr>
            <p:nvPr/>
          </p:nvSpPr>
          <p:spPr bwMode="auto">
            <a:xfrm>
              <a:off x="1042" y="934"/>
              <a:ext cx="306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>
                  <a:effectLst/>
                  <a:ea typeface="长城楷体" charset="0"/>
                  <a:cs typeface="长城楷体" charset="0"/>
                </a:rPr>
                <a:t>C</a:t>
              </a:r>
              <a:r>
                <a:rPr lang="en-US" altLang="zh-CN" b="1" baseline="-25000">
                  <a:effectLst/>
                  <a:ea typeface="长城楷体" charset="0"/>
                  <a:cs typeface="长城楷体" charset="0"/>
                </a:rPr>
                <a:t>1</a:t>
              </a:r>
              <a:endParaRPr lang="en-US" altLang="zh-CN">
                <a:effectLst/>
                <a:ea typeface="长城楷体" charset="0"/>
                <a:cs typeface="长城楷体" charset="0"/>
              </a:endParaRPr>
            </a:p>
          </p:txBody>
        </p:sp>
        <p:sp>
          <p:nvSpPr>
            <p:cNvPr id="72730" name="Text Box 37"/>
            <p:cNvSpPr txBox="1">
              <a:spLocks noChangeArrowheads="1"/>
            </p:cNvSpPr>
            <p:nvPr/>
          </p:nvSpPr>
          <p:spPr bwMode="auto">
            <a:xfrm>
              <a:off x="2471" y="1195"/>
              <a:ext cx="306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>
                  <a:effectLst/>
                  <a:ea typeface="长城楷体" charset="0"/>
                  <a:cs typeface="长城楷体" charset="0"/>
                </a:rPr>
                <a:t>C</a:t>
              </a:r>
              <a:r>
                <a:rPr lang="en-US" altLang="zh-CN" b="1" baseline="-25000">
                  <a:effectLst/>
                  <a:ea typeface="长城楷体" charset="0"/>
                  <a:cs typeface="长城楷体" charset="0"/>
                </a:rPr>
                <a:t>2</a:t>
              </a:r>
              <a:endParaRPr lang="en-US" altLang="zh-CN">
                <a:effectLst/>
                <a:ea typeface="长城楷体" charset="0"/>
                <a:cs typeface="长城楷体" charset="0"/>
              </a:endParaRPr>
            </a:p>
          </p:txBody>
        </p:sp>
        <p:sp>
          <p:nvSpPr>
            <p:cNvPr id="173094" name="Rectangle 38"/>
            <p:cNvSpPr>
              <a:spLocks noChangeArrowheads="1"/>
            </p:cNvSpPr>
            <p:nvPr/>
          </p:nvSpPr>
          <p:spPr bwMode="auto">
            <a:xfrm>
              <a:off x="2024" y="1804"/>
              <a:ext cx="85" cy="29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732" name="Text Box 39"/>
            <p:cNvSpPr txBox="1">
              <a:spLocks noChangeArrowheads="1"/>
            </p:cNvSpPr>
            <p:nvPr/>
          </p:nvSpPr>
          <p:spPr bwMode="auto">
            <a:xfrm>
              <a:off x="1644" y="1669"/>
              <a:ext cx="391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>
                  <a:effectLst/>
                  <a:ea typeface="长城楷体" charset="0"/>
                  <a:cs typeface="长城楷体" charset="0"/>
                </a:rPr>
                <a:t>R</a:t>
              </a:r>
              <a:r>
                <a:rPr lang="en-US" altLang="zh-CN" b="1" baseline="-25000">
                  <a:effectLst/>
                  <a:ea typeface="长城楷体" charset="0"/>
                  <a:cs typeface="长城楷体" charset="0"/>
                </a:rPr>
                <a:t>E1</a:t>
              </a:r>
              <a:endParaRPr lang="en-US" altLang="zh-CN" b="1">
                <a:effectLst/>
                <a:ea typeface="长城楷体" charset="0"/>
                <a:cs typeface="长城楷体" charset="0"/>
              </a:endParaRPr>
            </a:p>
          </p:txBody>
        </p:sp>
        <p:sp>
          <p:nvSpPr>
            <p:cNvPr id="72733" name="Rectangle 40"/>
            <p:cNvSpPr>
              <a:spLocks noChangeArrowheads="1"/>
            </p:cNvSpPr>
            <p:nvPr/>
          </p:nvSpPr>
          <p:spPr bwMode="auto">
            <a:xfrm>
              <a:off x="1213" y="1159"/>
              <a:ext cx="223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  <a:effectLst/>
                  <a:latin typeface="Times New Roman" panose="02020603050405020304" charset="0"/>
                  <a:ea typeface="长城楷体" charset="0"/>
                  <a:cs typeface="长城楷体" charset="0"/>
                </a:rPr>
                <a:t>+</a:t>
              </a:r>
            </a:p>
          </p:txBody>
        </p:sp>
        <p:sp>
          <p:nvSpPr>
            <p:cNvPr id="72734" name="Rectangle 41"/>
            <p:cNvSpPr>
              <a:spLocks noChangeArrowheads="1"/>
            </p:cNvSpPr>
            <p:nvPr/>
          </p:nvSpPr>
          <p:spPr bwMode="auto">
            <a:xfrm>
              <a:off x="2383" y="1342"/>
              <a:ext cx="223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  <a:effectLst/>
                  <a:latin typeface="Times New Roman" panose="02020603050405020304" charset="0"/>
                  <a:ea typeface="长城楷体" charset="0"/>
                  <a:cs typeface="长城楷体" charset="0"/>
                </a:rPr>
                <a:t>+</a:t>
              </a:r>
            </a:p>
          </p:txBody>
        </p:sp>
        <p:sp>
          <p:nvSpPr>
            <p:cNvPr id="72735" name="Rectangle 42" descr="新闻纸"/>
            <p:cNvSpPr>
              <a:spLocks noChangeArrowheads="1"/>
            </p:cNvSpPr>
            <p:nvPr/>
          </p:nvSpPr>
          <p:spPr bwMode="auto">
            <a:xfrm>
              <a:off x="761" y="1370"/>
              <a:ext cx="221" cy="288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  <a:effectLst/>
                  <a:latin typeface="Times New Roman" panose="02020603050405020304" charset="0"/>
                  <a:ea typeface="长城楷体" charset="0"/>
                  <a:cs typeface="长城楷体" charset="0"/>
                </a:rPr>
                <a:t>+</a:t>
              </a:r>
            </a:p>
          </p:txBody>
        </p:sp>
        <p:sp>
          <p:nvSpPr>
            <p:cNvPr id="72736" name="Rectangle 43" descr="新闻纸"/>
            <p:cNvSpPr>
              <a:spLocks noChangeArrowheads="1"/>
            </p:cNvSpPr>
            <p:nvPr/>
          </p:nvSpPr>
          <p:spPr bwMode="auto">
            <a:xfrm>
              <a:off x="761" y="2065"/>
              <a:ext cx="210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  <a:effectLst/>
                  <a:latin typeface="Times New Roman" panose="02020603050405020304" charset="0"/>
                  <a:ea typeface="长城楷体" charset="0"/>
                  <a:cs typeface="长城楷体" charset="0"/>
                </a:rPr>
                <a:t>–</a:t>
              </a:r>
            </a:p>
          </p:txBody>
        </p:sp>
        <p:sp>
          <p:nvSpPr>
            <p:cNvPr id="173100" name="Line 44"/>
            <p:cNvSpPr>
              <a:spLocks noChangeShapeType="1"/>
            </p:cNvSpPr>
            <p:nvPr/>
          </p:nvSpPr>
          <p:spPr bwMode="auto">
            <a:xfrm>
              <a:off x="3290" y="983"/>
              <a:ext cx="0" cy="81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3101" name="Line 45"/>
            <p:cNvSpPr>
              <a:spLocks noChangeShapeType="1"/>
            </p:cNvSpPr>
            <p:nvPr/>
          </p:nvSpPr>
          <p:spPr bwMode="auto">
            <a:xfrm flipH="1" flipV="1">
              <a:off x="3294" y="464"/>
              <a:ext cx="0" cy="24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3102" name="Rectangle 46"/>
            <p:cNvSpPr>
              <a:spLocks noChangeArrowheads="1"/>
            </p:cNvSpPr>
            <p:nvPr/>
          </p:nvSpPr>
          <p:spPr bwMode="auto">
            <a:xfrm>
              <a:off x="3250" y="688"/>
              <a:ext cx="86" cy="29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3103" name="Line 47"/>
            <p:cNvSpPr>
              <a:spLocks noChangeShapeType="1"/>
            </p:cNvSpPr>
            <p:nvPr/>
          </p:nvSpPr>
          <p:spPr bwMode="auto">
            <a:xfrm>
              <a:off x="3294" y="473"/>
              <a:ext cx="11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3104" name="Line 48"/>
            <p:cNvSpPr>
              <a:spLocks noChangeShapeType="1"/>
            </p:cNvSpPr>
            <p:nvPr/>
          </p:nvSpPr>
          <p:spPr bwMode="auto">
            <a:xfrm flipV="1">
              <a:off x="3861" y="468"/>
              <a:ext cx="0" cy="16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3105" name="Line 49"/>
            <p:cNvSpPr>
              <a:spLocks noChangeShapeType="1"/>
            </p:cNvSpPr>
            <p:nvPr/>
          </p:nvSpPr>
          <p:spPr bwMode="auto">
            <a:xfrm>
              <a:off x="3864" y="905"/>
              <a:ext cx="0" cy="25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3106" name="Line 50"/>
            <p:cNvSpPr>
              <a:spLocks noChangeShapeType="1"/>
            </p:cNvSpPr>
            <p:nvPr/>
          </p:nvSpPr>
          <p:spPr bwMode="auto">
            <a:xfrm flipH="1">
              <a:off x="3865" y="1419"/>
              <a:ext cx="0" cy="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3107" name="Line 51"/>
            <p:cNvSpPr>
              <a:spLocks noChangeShapeType="1"/>
            </p:cNvSpPr>
            <p:nvPr/>
          </p:nvSpPr>
          <p:spPr bwMode="auto">
            <a:xfrm>
              <a:off x="3300" y="1275"/>
              <a:ext cx="45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3108" name="Line 52"/>
            <p:cNvSpPr>
              <a:spLocks noChangeShapeType="1"/>
            </p:cNvSpPr>
            <p:nvPr/>
          </p:nvSpPr>
          <p:spPr bwMode="auto">
            <a:xfrm flipH="1">
              <a:off x="3865" y="2234"/>
              <a:ext cx="0" cy="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3109" name="Rectangle 53"/>
            <p:cNvSpPr>
              <a:spLocks noChangeArrowheads="1"/>
            </p:cNvSpPr>
            <p:nvPr/>
          </p:nvSpPr>
          <p:spPr bwMode="auto">
            <a:xfrm>
              <a:off x="3822" y="610"/>
              <a:ext cx="85" cy="29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3110" name="Oval 54"/>
            <p:cNvSpPr>
              <a:spLocks noChangeArrowheads="1"/>
            </p:cNvSpPr>
            <p:nvPr/>
          </p:nvSpPr>
          <p:spPr bwMode="auto">
            <a:xfrm>
              <a:off x="4487" y="435"/>
              <a:ext cx="62" cy="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72748" name="Group 55"/>
            <p:cNvGrpSpPr/>
            <p:nvPr/>
          </p:nvGrpSpPr>
          <p:grpSpPr bwMode="auto">
            <a:xfrm flipH="1">
              <a:off x="4276" y="944"/>
              <a:ext cx="63" cy="238"/>
              <a:chOff x="3454" y="2018"/>
              <a:chExt cx="96" cy="328"/>
            </a:xfrm>
          </p:grpSpPr>
          <p:sp>
            <p:nvSpPr>
              <p:cNvPr id="173112" name="Line 56"/>
              <p:cNvSpPr>
                <a:spLocks noChangeShapeType="1"/>
              </p:cNvSpPr>
              <p:nvPr/>
            </p:nvSpPr>
            <p:spPr bwMode="auto">
              <a:xfrm>
                <a:off x="3454" y="2018"/>
                <a:ext cx="0" cy="32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3113" name="Line 57"/>
              <p:cNvSpPr>
                <a:spLocks noChangeShapeType="1"/>
              </p:cNvSpPr>
              <p:nvPr/>
            </p:nvSpPr>
            <p:spPr bwMode="auto">
              <a:xfrm>
                <a:off x="3550" y="2018"/>
                <a:ext cx="0" cy="32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73114" name="Line 58"/>
            <p:cNvSpPr>
              <a:spLocks noChangeShapeType="1"/>
            </p:cNvSpPr>
            <p:nvPr/>
          </p:nvSpPr>
          <p:spPr bwMode="auto">
            <a:xfrm flipH="1" flipV="1">
              <a:off x="4335" y="1050"/>
              <a:ext cx="27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3115" name="Line 59"/>
            <p:cNvSpPr>
              <a:spLocks noChangeShapeType="1"/>
            </p:cNvSpPr>
            <p:nvPr/>
          </p:nvSpPr>
          <p:spPr bwMode="auto">
            <a:xfrm>
              <a:off x="3861" y="1056"/>
              <a:ext cx="4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751" name="Text Box 60"/>
            <p:cNvSpPr txBox="1">
              <a:spLocks noChangeArrowheads="1"/>
            </p:cNvSpPr>
            <p:nvPr/>
          </p:nvSpPr>
          <p:spPr bwMode="auto">
            <a:xfrm>
              <a:off x="3442" y="616"/>
              <a:ext cx="398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>
                  <a:effectLst/>
                  <a:ea typeface="长城楷体" charset="0"/>
                  <a:cs typeface="长城楷体" charset="0"/>
                </a:rPr>
                <a:t>R</a:t>
              </a:r>
              <a:r>
                <a:rPr lang="en-US" altLang="zh-CN" b="1" baseline="-25000">
                  <a:effectLst/>
                  <a:ea typeface="长城楷体" charset="0"/>
                  <a:cs typeface="长城楷体" charset="0"/>
                </a:rPr>
                <a:t>C2</a:t>
              </a:r>
              <a:endParaRPr lang="en-US" altLang="zh-CN">
                <a:effectLst/>
                <a:ea typeface="长城楷体" charset="0"/>
                <a:cs typeface="长城楷体" charset="0"/>
              </a:endParaRPr>
            </a:p>
          </p:txBody>
        </p:sp>
        <p:sp>
          <p:nvSpPr>
            <p:cNvPr id="72752" name="Text Box 61"/>
            <p:cNvSpPr txBox="1">
              <a:spLocks noChangeArrowheads="1"/>
            </p:cNvSpPr>
            <p:nvPr/>
          </p:nvSpPr>
          <p:spPr bwMode="auto">
            <a:xfrm>
              <a:off x="4165" y="660"/>
              <a:ext cx="306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>
                  <a:effectLst/>
                  <a:ea typeface="长城楷体" charset="0"/>
                  <a:cs typeface="长城楷体" charset="0"/>
                </a:rPr>
                <a:t>C</a:t>
              </a:r>
              <a:r>
                <a:rPr lang="en-US" altLang="zh-CN" b="1" baseline="-25000">
                  <a:effectLst/>
                  <a:ea typeface="长城楷体" charset="0"/>
                  <a:cs typeface="长城楷体" charset="0"/>
                </a:rPr>
                <a:t>3</a:t>
              </a:r>
              <a:endParaRPr lang="en-US" altLang="zh-CN">
                <a:effectLst/>
                <a:ea typeface="长城楷体" charset="0"/>
                <a:cs typeface="长城楷体" charset="0"/>
              </a:endParaRPr>
            </a:p>
          </p:txBody>
        </p:sp>
        <p:grpSp>
          <p:nvGrpSpPr>
            <p:cNvPr id="72753" name="Group 62"/>
            <p:cNvGrpSpPr/>
            <p:nvPr/>
          </p:nvGrpSpPr>
          <p:grpSpPr bwMode="auto">
            <a:xfrm>
              <a:off x="1998" y="2348"/>
              <a:ext cx="133" cy="148"/>
              <a:chOff x="2898" y="3684"/>
              <a:chExt cx="204" cy="204"/>
            </a:xfrm>
          </p:grpSpPr>
          <p:sp>
            <p:nvSpPr>
              <p:cNvPr id="173119" name="Line 63"/>
              <p:cNvSpPr>
                <a:spLocks noChangeShapeType="1"/>
              </p:cNvSpPr>
              <p:nvPr/>
            </p:nvSpPr>
            <p:spPr bwMode="auto">
              <a:xfrm>
                <a:off x="3001" y="3684"/>
                <a:ext cx="0" cy="20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3120" name="Line 64"/>
              <p:cNvSpPr>
                <a:spLocks noChangeShapeType="1"/>
              </p:cNvSpPr>
              <p:nvPr/>
            </p:nvSpPr>
            <p:spPr bwMode="auto">
              <a:xfrm>
                <a:off x="2898" y="3876"/>
                <a:ext cx="204" cy="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73121" name="Oval 65"/>
            <p:cNvSpPr>
              <a:spLocks noChangeArrowheads="1"/>
            </p:cNvSpPr>
            <p:nvPr/>
          </p:nvSpPr>
          <p:spPr bwMode="auto">
            <a:xfrm>
              <a:off x="2040" y="2321"/>
              <a:ext cx="49" cy="5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3122" name="Rectangle 66"/>
            <p:cNvSpPr>
              <a:spLocks noChangeArrowheads="1"/>
            </p:cNvSpPr>
            <p:nvPr/>
          </p:nvSpPr>
          <p:spPr bwMode="auto">
            <a:xfrm>
              <a:off x="3250" y="1793"/>
              <a:ext cx="86" cy="29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3123" name="Rectangle 67"/>
            <p:cNvSpPr>
              <a:spLocks noChangeArrowheads="1"/>
            </p:cNvSpPr>
            <p:nvPr/>
          </p:nvSpPr>
          <p:spPr bwMode="auto">
            <a:xfrm>
              <a:off x="3822" y="1487"/>
              <a:ext cx="85" cy="29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3124" name="Line 68"/>
            <p:cNvSpPr>
              <a:spLocks noChangeShapeType="1"/>
            </p:cNvSpPr>
            <p:nvPr/>
          </p:nvSpPr>
          <p:spPr bwMode="auto">
            <a:xfrm>
              <a:off x="3865" y="1882"/>
              <a:ext cx="24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72758" name="Group 69"/>
            <p:cNvGrpSpPr/>
            <p:nvPr/>
          </p:nvGrpSpPr>
          <p:grpSpPr bwMode="auto">
            <a:xfrm>
              <a:off x="4022" y="2076"/>
              <a:ext cx="179" cy="69"/>
              <a:chOff x="2460" y="2076"/>
              <a:chExt cx="276" cy="96"/>
            </a:xfrm>
          </p:grpSpPr>
          <p:sp>
            <p:nvSpPr>
              <p:cNvPr id="173126" name="Line 70"/>
              <p:cNvSpPr>
                <a:spLocks noChangeShapeType="1"/>
              </p:cNvSpPr>
              <p:nvPr/>
            </p:nvSpPr>
            <p:spPr bwMode="auto">
              <a:xfrm>
                <a:off x="2460" y="2076"/>
                <a:ext cx="276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3127" name="Line 71"/>
              <p:cNvSpPr>
                <a:spLocks noChangeShapeType="1"/>
              </p:cNvSpPr>
              <p:nvPr/>
            </p:nvSpPr>
            <p:spPr bwMode="auto">
              <a:xfrm>
                <a:off x="2460" y="2172"/>
                <a:ext cx="276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73128" name="Line 72"/>
            <p:cNvSpPr>
              <a:spLocks noChangeShapeType="1"/>
            </p:cNvSpPr>
            <p:nvPr/>
          </p:nvSpPr>
          <p:spPr bwMode="auto">
            <a:xfrm>
              <a:off x="4108" y="1871"/>
              <a:ext cx="0" cy="18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3129" name="Line 73"/>
            <p:cNvSpPr>
              <a:spLocks noChangeShapeType="1"/>
            </p:cNvSpPr>
            <p:nvPr/>
          </p:nvSpPr>
          <p:spPr bwMode="auto">
            <a:xfrm>
              <a:off x="4108" y="2145"/>
              <a:ext cx="0" cy="20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761" name="Text Box 74"/>
            <p:cNvSpPr txBox="1">
              <a:spLocks noChangeArrowheads="1"/>
            </p:cNvSpPr>
            <p:nvPr/>
          </p:nvSpPr>
          <p:spPr bwMode="auto">
            <a:xfrm>
              <a:off x="4197" y="1932"/>
              <a:ext cx="599" cy="288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>
                  <a:effectLst/>
                  <a:ea typeface="长城楷体" charset="0"/>
                  <a:cs typeface="长城楷体" charset="0"/>
                </a:rPr>
                <a:t>C</a:t>
              </a:r>
              <a:r>
                <a:rPr lang="en-US" altLang="zh-CN" b="1" baseline="-25000">
                  <a:effectLst/>
                  <a:ea typeface="长城楷体" charset="0"/>
                  <a:cs typeface="长城楷体" charset="0"/>
                </a:rPr>
                <a:t>E</a:t>
              </a:r>
              <a:endParaRPr lang="en-US" altLang="zh-CN" b="1">
                <a:effectLst/>
                <a:ea typeface="长城楷体" charset="0"/>
                <a:cs typeface="长城楷体" charset="0"/>
              </a:endParaRPr>
            </a:p>
          </p:txBody>
        </p:sp>
        <p:sp>
          <p:nvSpPr>
            <p:cNvPr id="72762" name="Rectangle 75"/>
            <p:cNvSpPr>
              <a:spLocks noChangeArrowheads="1"/>
            </p:cNvSpPr>
            <p:nvPr/>
          </p:nvSpPr>
          <p:spPr bwMode="auto">
            <a:xfrm>
              <a:off x="4078" y="817"/>
              <a:ext cx="223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  <a:effectLst/>
                  <a:latin typeface="Times New Roman" panose="02020603050405020304" charset="0"/>
                  <a:ea typeface="长城楷体" charset="0"/>
                  <a:cs typeface="长城楷体" charset="0"/>
                </a:rPr>
                <a:t>+</a:t>
              </a:r>
            </a:p>
          </p:txBody>
        </p:sp>
        <p:sp>
          <p:nvSpPr>
            <p:cNvPr id="72763" name="Rectangle 76"/>
            <p:cNvSpPr>
              <a:spLocks noChangeArrowheads="1"/>
            </p:cNvSpPr>
            <p:nvPr/>
          </p:nvSpPr>
          <p:spPr bwMode="auto">
            <a:xfrm>
              <a:off x="4091" y="1801"/>
              <a:ext cx="223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  <a:effectLst/>
                  <a:latin typeface="Times New Roman" panose="02020603050405020304" charset="0"/>
                  <a:ea typeface="长城楷体" charset="0"/>
                  <a:cs typeface="长城楷体" charset="0"/>
                </a:rPr>
                <a:t>+</a:t>
              </a:r>
            </a:p>
          </p:txBody>
        </p:sp>
        <p:sp>
          <p:nvSpPr>
            <p:cNvPr id="72764" name="Text Box 77"/>
            <p:cNvSpPr txBox="1">
              <a:spLocks noChangeArrowheads="1"/>
            </p:cNvSpPr>
            <p:nvPr/>
          </p:nvSpPr>
          <p:spPr bwMode="auto">
            <a:xfrm>
              <a:off x="4552" y="335"/>
              <a:ext cx="555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  <a:effectLst/>
                  <a:ea typeface="长城楷体" charset="0"/>
                  <a:cs typeface="长城楷体" charset="0"/>
                </a:rPr>
                <a:t>+24V</a:t>
              </a:r>
              <a:endParaRPr lang="en-US" altLang="zh-CN" i="1">
                <a:solidFill>
                  <a:srgbClr val="FF0000"/>
                </a:solidFill>
                <a:effectLst/>
                <a:ea typeface="长城楷体" charset="0"/>
                <a:cs typeface="长城楷体" charset="0"/>
              </a:endParaRPr>
            </a:p>
          </p:txBody>
        </p:sp>
        <p:sp>
          <p:nvSpPr>
            <p:cNvPr id="72765" name="Rectangle 78" descr="新闻纸"/>
            <p:cNvSpPr>
              <a:spLocks noChangeArrowheads="1"/>
            </p:cNvSpPr>
            <p:nvPr/>
          </p:nvSpPr>
          <p:spPr bwMode="auto">
            <a:xfrm>
              <a:off x="4530" y="1055"/>
              <a:ext cx="223" cy="28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  <a:effectLst/>
                  <a:latin typeface="Times New Roman" panose="02020603050405020304" charset="0"/>
                  <a:ea typeface="长城楷体" charset="0"/>
                  <a:cs typeface="长城楷体" charset="0"/>
                </a:rPr>
                <a:t>+</a:t>
              </a:r>
            </a:p>
          </p:txBody>
        </p:sp>
        <p:sp>
          <p:nvSpPr>
            <p:cNvPr id="72766" name="Rectangle 79" descr="新闻纸"/>
            <p:cNvSpPr>
              <a:spLocks noChangeArrowheads="1"/>
            </p:cNvSpPr>
            <p:nvPr/>
          </p:nvSpPr>
          <p:spPr bwMode="auto">
            <a:xfrm>
              <a:off x="4531" y="2071"/>
              <a:ext cx="210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  <a:effectLst/>
                  <a:latin typeface="Times New Roman" panose="02020603050405020304" charset="0"/>
                  <a:ea typeface="长城楷体" charset="0"/>
                  <a:cs typeface="长城楷体" charset="0"/>
                </a:rPr>
                <a:t>–</a:t>
              </a:r>
            </a:p>
          </p:txBody>
        </p:sp>
        <p:sp>
          <p:nvSpPr>
            <p:cNvPr id="173136" name="Line 80"/>
            <p:cNvSpPr>
              <a:spLocks noChangeShapeType="1"/>
            </p:cNvSpPr>
            <p:nvPr/>
          </p:nvSpPr>
          <p:spPr bwMode="auto">
            <a:xfrm>
              <a:off x="3288" y="2102"/>
              <a:ext cx="0" cy="24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3137" name="Line 81"/>
            <p:cNvSpPr>
              <a:spLocks noChangeShapeType="1"/>
            </p:cNvSpPr>
            <p:nvPr/>
          </p:nvSpPr>
          <p:spPr bwMode="auto">
            <a:xfrm>
              <a:off x="2647" y="1579"/>
              <a:ext cx="657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72769" name="Object 82"/>
            <p:cNvGraphicFramePr>
              <a:graphicFrameLocks noChangeAspect="1"/>
            </p:cNvGraphicFramePr>
            <p:nvPr/>
          </p:nvGraphicFramePr>
          <p:xfrm>
            <a:off x="4532" y="1537"/>
            <a:ext cx="281" cy="3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956" name="Equation" r:id="rId7" imgW="203200" imgH="254000" progId="Equation.3">
                    <p:embed/>
                  </p:oleObj>
                </mc:Choice>
                <mc:Fallback>
                  <p:oleObj name="Equation" r:id="rId7" imgW="203200" imgH="254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32" y="1537"/>
                          <a:ext cx="281" cy="3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770" name="Object 83"/>
            <p:cNvGraphicFramePr>
              <a:graphicFrameLocks noChangeAspect="1"/>
            </p:cNvGraphicFramePr>
            <p:nvPr/>
          </p:nvGraphicFramePr>
          <p:xfrm>
            <a:off x="773" y="1770"/>
            <a:ext cx="188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957" name="Equation" r:id="rId9" imgW="190500" imgH="241300" progId="Equation.3">
                    <p:embed/>
                  </p:oleObj>
                </mc:Choice>
                <mc:Fallback>
                  <p:oleObj name="Equation" r:id="rId9" imgW="190500" imgH="2413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3" y="1770"/>
                          <a:ext cx="188" cy="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771" name="Object 84"/>
            <p:cNvGraphicFramePr>
              <a:graphicFrameLocks noChangeAspect="1"/>
            </p:cNvGraphicFramePr>
            <p:nvPr/>
          </p:nvGraphicFramePr>
          <p:xfrm>
            <a:off x="2954" y="698"/>
            <a:ext cx="307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958" name="公式" r:id="rId11" imgW="292100" imgH="254000" progId="Equation.3">
                    <p:embed/>
                  </p:oleObj>
                </mc:Choice>
                <mc:Fallback>
                  <p:oleObj name="公式" r:id="rId11" imgW="292100" imgH="254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54" y="698"/>
                          <a:ext cx="307" cy="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772" name="Object 85"/>
            <p:cNvGraphicFramePr>
              <a:graphicFrameLocks noChangeAspect="1"/>
            </p:cNvGraphicFramePr>
            <p:nvPr/>
          </p:nvGraphicFramePr>
          <p:xfrm>
            <a:off x="2937" y="1795"/>
            <a:ext cx="324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959" name="公式" r:id="rId13" imgW="304800" imgH="254000" progId="Equation.3">
                    <p:embed/>
                  </p:oleObj>
                </mc:Choice>
                <mc:Fallback>
                  <p:oleObj name="公式" r:id="rId13" imgW="304800" imgH="254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37" y="1795"/>
                          <a:ext cx="324" cy="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773" name="Text Box 86"/>
            <p:cNvSpPr txBox="1">
              <a:spLocks noChangeArrowheads="1"/>
            </p:cNvSpPr>
            <p:nvPr/>
          </p:nvSpPr>
          <p:spPr bwMode="auto">
            <a:xfrm>
              <a:off x="1997" y="1213"/>
              <a:ext cx="308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effectLst/>
                  <a:ea typeface="长城楷体" charset="0"/>
                  <a:cs typeface="长城楷体" charset="0"/>
                </a:rPr>
                <a:t>T</a:t>
              </a:r>
              <a:r>
                <a:rPr lang="en-US" altLang="zh-CN" b="1" baseline="-25000">
                  <a:effectLst/>
                  <a:ea typeface="长城楷体" charset="0"/>
                  <a:cs typeface="长城楷体" charset="0"/>
                </a:rPr>
                <a:t>1</a:t>
              </a:r>
              <a:endParaRPr lang="en-US" altLang="zh-CN" b="1">
                <a:effectLst/>
                <a:ea typeface="长城楷体" charset="0"/>
                <a:cs typeface="长城楷体" charset="0"/>
              </a:endParaRPr>
            </a:p>
          </p:txBody>
        </p:sp>
        <p:sp>
          <p:nvSpPr>
            <p:cNvPr id="72774" name="Text Box 87"/>
            <p:cNvSpPr txBox="1">
              <a:spLocks noChangeArrowheads="1"/>
            </p:cNvSpPr>
            <p:nvPr/>
          </p:nvSpPr>
          <p:spPr bwMode="auto">
            <a:xfrm>
              <a:off x="3818" y="1148"/>
              <a:ext cx="340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effectLst/>
                  <a:ea typeface="长城楷体" charset="0"/>
                  <a:cs typeface="长城楷体" charset="0"/>
                </a:rPr>
                <a:t>T2</a:t>
              </a:r>
            </a:p>
          </p:txBody>
        </p:sp>
        <p:sp>
          <p:nvSpPr>
            <p:cNvPr id="173144" name="Rectangle 88"/>
            <p:cNvSpPr>
              <a:spLocks noChangeArrowheads="1"/>
            </p:cNvSpPr>
            <p:nvPr/>
          </p:nvSpPr>
          <p:spPr bwMode="auto">
            <a:xfrm>
              <a:off x="3831" y="1937"/>
              <a:ext cx="86" cy="29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3145" name="Line 89"/>
            <p:cNvSpPr>
              <a:spLocks noChangeShapeType="1"/>
            </p:cNvSpPr>
            <p:nvPr/>
          </p:nvSpPr>
          <p:spPr bwMode="auto">
            <a:xfrm>
              <a:off x="3875" y="1795"/>
              <a:ext cx="0" cy="15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72777" name="Object 90"/>
            <p:cNvGraphicFramePr>
              <a:graphicFrameLocks noChangeAspect="1"/>
            </p:cNvGraphicFramePr>
            <p:nvPr/>
          </p:nvGraphicFramePr>
          <p:xfrm>
            <a:off x="3524" y="1839"/>
            <a:ext cx="323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960" name="公式" r:id="rId15" imgW="304800" imgH="254000" progId="Equation.3">
                    <p:embed/>
                  </p:oleObj>
                </mc:Choice>
                <mc:Fallback>
                  <p:oleObj name="公式" r:id="rId15" imgW="304800" imgH="254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24" y="1839"/>
                          <a:ext cx="323" cy="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778" name="Object 91"/>
            <p:cNvGraphicFramePr>
              <a:graphicFrameLocks noChangeAspect="1"/>
            </p:cNvGraphicFramePr>
            <p:nvPr/>
          </p:nvGraphicFramePr>
          <p:xfrm>
            <a:off x="3524" y="1488"/>
            <a:ext cx="307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961" name="公式" r:id="rId17" imgW="292100" imgH="254000" progId="Equation.3">
                    <p:embed/>
                  </p:oleObj>
                </mc:Choice>
                <mc:Fallback>
                  <p:oleObj name="公式" r:id="rId17" imgW="292100" imgH="254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24" y="1488"/>
                          <a:ext cx="307" cy="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779" name="Text Box 92"/>
            <p:cNvSpPr txBox="1">
              <a:spLocks noChangeArrowheads="1"/>
            </p:cNvSpPr>
            <p:nvPr/>
          </p:nvSpPr>
          <p:spPr bwMode="auto">
            <a:xfrm>
              <a:off x="1463" y="699"/>
              <a:ext cx="614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effectLst/>
                  <a:ea typeface="长城楷体" charset="0"/>
                  <a:cs typeface="长城楷体" charset="0"/>
                </a:rPr>
                <a:t>1M</a:t>
              </a:r>
              <a:r>
                <a:rPr lang="en-US" altLang="zh-CN" b="1">
                  <a:effectLst/>
                  <a:ea typeface="长城楷体" charset="0"/>
                  <a:cs typeface="长城楷体" charset="0"/>
                  <a:sym typeface="Symbol" panose="05050102010706020507" charset="0"/>
                </a:rPr>
                <a:t></a:t>
              </a:r>
              <a:endParaRPr lang="en-US" altLang="zh-CN" b="1">
                <a:effectLst/>
                <a:ea typeface="长城楷体" charset="0"/>
                <a:cs typeface="长城楷体" charset="0"/>
              </a:endParaRPr>
            </a:p>
          </p:txBody>
        </p:sp>
        <p:sp>
          <p:nvSpPr>
            <p:cNvPr id="72780" name="Text Box 93"/>
            <p:cNvSpPr txBox="1">
              <a:spLocks noChangeArrowheads="1"/>
            </p:cNvSpPr>
            <p:nvPr/>
          </p:nvSpPr>
          <p:spPr bwMode="auto">
            <a:xfrm>
              <a:off x="1507" y="1915"/>
              <a:ext cx="613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effectLst/>
                  <a:ea typeface="长城楷体" charset="0"/>
                  <a:cs typeface="长城楷体" charset="0"/>
                </a:rPr>
                <a:t>27k</a:t>
              </a:r>
              <a:r>
                <a:rPr lang="en-US" altLang="zh-CN" b="1">
                  <a:effectLst/>
                  <a:ea typeface="长城楷体" charset="0"/>
                  <a:cs typeface="长城楷体" charset="0"/>
                  <a:sym typeface="Symbol" panose="05050102010706020507" charset="0"/>
                </a:rPr>
                <a:t></a:t>
              </a:r>
              <a:endParaRPr lang="en-US" altLang="zh-CN" b="1">
                <a:effectLst/>
                <a:ea typeface="长城楷体" charset="0"/>
                <a:cs typeface="长城楷体" charset="0"/>
              </a:endParaRPr>
            </a:p>
          </p:txBody>
        </p:sp>
        <p:sp>
          <p:nvSpPr>
            <p:cNvPr id="72781" name="Text Box 94"/>
            <p:cNvSpPr txBox="1">
              <a:spLocks noChangeArrowheads="1"/>
            </p:cNvSpPr>
            <p:nvPr/>
          </p:nvSpPr>
          <p:spPr bwMode="auto">
            <a:xfrm>
              <a:off x="2733" y="906"/>
              <a:ext cx="615" cy="289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effectLst/>
                  <a:ea typeface="长城楷体" charset="0"/>
                  <a:cs typeface="长城楷体" charset="0"/>
                </a:rPr>
                <a:t>82k</a:t>
              </a:r>
              <a:r>
                <a:rPr lang="en-US" altLang="zh-CN" b="1">
                  <a:effectLst/>
                  <a:ea typeface="长城楷体" charset="0"/>
                  <a:cs typeface="长城楷体" charset="0"/>
                  <a:sym typeface="Symbol" panose="05050102010706020507" charset="0"/>
                </a:rPr>
                <a:t></a:t>
              </a:r>
              <a:endParaRPr lang="en-US" altLang="zh-CN" b="1">
                <a:effectLst/>
                <a:ea typeface="长城楷体" charset="0"/>
                <a:cs typeface="长城楷体" charset="0"/>
              </a:endParaRPr>
            </a:p>
          </p:txBody>
        </p:sp>
        <p:sp>
          <p:nvSpPr>
            <p:cNvPr id="72782" name="Text Box 95"/>
            <p:cNvSpPr txBox="1">
              <a:spLocks noChangeArrowheads="1"/>
            </p:cNvSpPr>
            <p:nvPr/>
          </p:nvSpPr>
          <p:spPr bwMode="auto">
            <a:xfrm>
              <a:off x="2733" y="2003"/>
              <a:ext cx="615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effectLst/>
                  <a:ea typeface="长城楷体" charset="0"/>
                  <a:cs typeface="长城楷体" charset="0"/>
                </a:rPr>
                <a:t>43k</a:t>
              </a:r>
              <a:r>
                <a:rPr lang="en-US" altLang="zh-CN" b="1">
                  <a:effectLst/>
                  <a:ea typeface="长城楷体" charset="0"/>
                  <a:cs typeface="长城楷体" charset="0"/>
                  <a:sym typeface="Symbol" panose="05050102010706020507" charset="0"/>
                </a:rPr>
                <a:t></a:t>
              </a:r>
              <a:endParaRPr lang="en-US" altLang="zh-CN" b="1">
                <a:effectLst/>
                <a:ea typeface="长城楷体" charset="0"/>
                <a:cs typeface="长城楷体" charset="0"/>
              </a:endParaRPr>
            </a:p>
          </p:txBody>
        </p:sp>
        <p:sp>
          <p:nvSpPr>
            <p:cNvPr id="72783" name="Text Box 96"/>
            <p:cNvSpPr txBox="1">
              <a:spLocks noChangeArrowheads="1"/>
            </p:cNvSpPr>
            <p:nvPr/>
          </p:nvSpPr>
          <p:spPr bwMode="auto">
            <a:xfrm>
              <a:off x="3261" y="2047"/>
              <a:ext cx="614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effectLst/>
                  <a:ea typeface="长城楷体" charset="0"/>
                  <a:cs typeface="长城楷体" charset="0"/>
                </a:rPr>
                <a:t>7.5k</a:t>
              </a:r>
              <a:r>
                <a:rPr lang="en-US" altLang="zh-CN" b="1">
                  <a:effectLst/>
                  <a:ea typeface="长城楷体" charset="0"/>
                  <a:cs typeface="长城楷体" charset="0"/>
                  <a:sym typeface="Symbol" panose="05050102010706020507" charset="0"/>
                </a:rPr>
                <a:t></a:t>
              </a:r>
              <a:endParaRPr lang="en-US" altLang="zh-CN" b="1">
                <a:effectLst/>
                <a:ea typeface="长城楷体" charset="0"/>
                <a:cs typeface="长城楷体" charset="0"/>
              </a:endParaRPr>
            </a:p>
          </p:txBody>
        </p:sp>
        <p:sp>
          <p:nvSpPr>
            <p:cNvPr id="72784" name="Text Box 97"/>
            <p:cNvSpPr txBox="1">
              <a:spLocks noChangeArrowheads="1"/>
            </p:cNvSpPr>
            <p:nvPr/>
          </p:nvSpPr>
          <p:spPr bwMode="auto">
            <a:xfrm>
              <a:off x="3917" y="1511"/>
              <a:ext cx="584" cy="29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effectLst/>
                  <a:ea typeface="长城楷体" charset="0"/>
                  <a:cs typeface="长城楷体" charset="0"/>
                </a:rPr>
                <a:t>510</a:t>
              </a:r>
              <a:r>
                <a:rPr lang="en-US" altLang="zh-CN" b="1">
                  <a:effectLst/>
                  <a:ea typeface="长城楷体" charset="0"/>
                  <a:cs typeface="长城楷体" charset="0"/>
                  <a:sym typeface="Symbol" panose="05050102010706020507" charset="0"/>
                </a:rPr>
                <a:t></a:t>
              </a:r>
              <a:endParaRPr lang="en-US" altLang="zh-CN" b="1">
                <a:effectLst/>
                <a:ea typeface="长城楷体" charset="0"/>
                <a:cs typeface="长城楷体" charset="0"/>
              </a:endParaRPr>
            </a:p>
          </p:txBody>
        </p:sp>
        <p:sp>
          <p:nvSpPr>
            <p:cNvPr id="72785" name="Text Box 98"/>
            <p:cNvSpPr txBox="1">
              <a:spLocks noChangeArrowheads="1"/>
            </p:cNvSpPr>
            <p:nvPr/>
          </p:nvSpPr>
          <p:spPr bwMode="auto">
            <a:xfrm>
              <a:off x="3304" y="818"/>
              <a:ext cx="615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effectLst/>
                  <a:ea typeface="长城楷体" charset="0"/>
                  <a:cs typeface="长城楷体" charset="0"/>
                </a:rPr>
                <a:t>10k</a:t>
              </a:r>
              <a:r>
                <a:rPr lang="en-US" altLang="zh-CN" b="1">
                  <a:effectLst/>
                  <a:ea typeface="长城楷体" charset="0"/>
                  <a:cs typeface="长城楷体" charset="0"/>
                  <a:sym typeface="Symbol" panose="05050102010706020507" charset="0"/>
                </a:rPr>
                <a:t></a:t>
              </a:r>
              <a:endParaRPr lang="en-US" altLang="zh-CN" b="1">
                <a:effectLst/>
                <a:ea typeface="长城楷体" charset="0"/>
                <a:cs typeface="长城楷体" charset="0"/>
              </a:endParaRPr>
            </a:p>
          </p:txBody>
        </p:sp>
        <p:sp>
          <p:nvSpPr>
            <p:cNvPr id="173155" name="Oval 99"/>
            <p:cNvSpPr>
              <a:spLocks noChangeArrowheads="1"/>
            </p:cNvSpPr>
            <p:nvPr/>
          </p:nvSpPr>
          <p:spPr bwMode="auto">
            <a:xfrm>
              <a:off x="4615" y="1022"/>
              <a:ext cx="49" cy="49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3156" name="Oval 100"/>
            <p:cNvSpPr>
              <a:spLocks noChangeArrowheads="1"/>
            </p:cNvSpPr>
            <p:nvPr/>
          </p:nvSpPr>
          <p:spPr bwMode="auto">
            <a:xfrm>
              <a:off x="4576" y="2321"/>
              <a:ext cx="50" cy="50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3157" name="Oval 101"/>
            <p:cNvSpPr>
              <a:spLocks noChangeArrowheads="1"/>
            </p:cNvSpPr>
            <p:nvPr/>
          </p:nvSpPr>
          <p:spPr bwMode="auto">
            <a:xfrm>
              <a:off x="805" y="1332"/>
              <a:ext cx="49" cy="50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3158" name="Oval 102"/>
            <p:cNvSpPr>
              <a:spLocks noChangeArrowheads="1"/>
            </p:cNvSpPr>
            <p:nvPr/>
          </p:nvSpPr>
          <p:spPr bwMode="auto">
            <a:xfrm>
              <a:off x="799" y="2302"/>
              <a:ext cx="50" cy="50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3159" name="Line 103"/>
            <p:cNvSpPr>
              <a:spLocks noChangeShapeType="1"/>
            </p:cNvSpPr>
            <p:nvPr/>
          </p:nvSpPr>
          <p:spPr bwMode="auto">
            <a:xfrm>
              <a:off x="3739" y="1148"/>
              <a:ext cx="0" cy="2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3160" name="Line 104"/>
            <p:cNvSpPr>
              <a:spLocks noChangeShapeType="1"/>
            </p:cNvSpPr>
            <p:nvPr/>
          </p:nvSpPr>
          <p:spPr bwMode="auto">
            <a:xfrm flipV="1">
              <a:off x="3739" y="1136"/>
              <a:ext cx="129" cy="11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3161" name="Line 105"/>
            <p:cNvSpPr>
              <a:spLocks noChangeShapeType="1"/>
            </p:cNvSpPr>
            <p:nvPr/>
          </p:nvSpPr>
          <p:spPr bwMode="auto">
            <a:xfrm>
              <a:off x="3739" y="1308"/>
              <a:ext cx="129" cy="13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sm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728932" y="5071791"/>
            <a:ext cx="74742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B2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51229" y="5725615"/>
            <a:ext cx="155050" cy="2301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44488" y="5936100"/>
            <a:ext cx="37246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E1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444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4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11" name="Rectangle 7"/>
          <p:cNvSpPr>
            <a:spLocks noChangeArrowheads="1"/>
          </p:cNvSpPr>
          <p:nvPr/>
        </p:nvSpPr>
        <p:spPr bwMode="auto">
          <a:xfrm>
            <a:off x="1295400" y="157163"/>
            <a:ext cx="4191000" cy="6048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第二级是分压式偏置电路</a:t>
            </a:r>
          </a:p>
        </p:txBody>
      </p:sp>
      <p:graphicFrame>
        <p:nvGraphicFramePr>
          <p:cNvPr id="175112" name="Object 8"/>
          <p:cNvGraphicFramePr>
            <a:graphicFrameLocks noChangeAspect="1"/>
          </p:cNvGraphicFramePr>
          <p:nvPr/>
        </p:nvGraphicFramePr>
        <p:xfrm>
          <a:off x="1219200" y="4260850"/>
          <a:ext cx="4343400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8" name="Equation" r:id="rId3" imgW="2070100" imgH="444500" progId="Equation.3">
                  <p:embed/>
                </p:oleObj>
              </mc:Choice>
              <mc:Fallback>
                <p:oleObj name="Equation" r:id="rId3" imgW="20701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260850"/>
                        <a:ext cx="4343400" cy="99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113" name="Object 9"/>
          <p:cNvGraphicFramePr>
            <a:graphicFrameLocks noChangeAspect="1"/>
          </p:cNvGraphicFramePr>
          <p:nvPr/>
        </p:nvGraphicFramePr>
        <p:xfrm>
          <a:off x="1236663" y="5334000"/>
          <a:ext cx="5849937" cy="96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9" name="Equation" r:id="rId5" imgW="2768600" imgH="457200" progId="Equation.3">
                  <p:embed/>
                </p:oleObj>
              </mc:Choice>
              <mc:Fallback>
                <p:oleObj name="Equation" r:id="rId5" imgW="27686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6663" y="5334000"/>
                        <a:ext cx="5849937" cy="966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58" name="Rectangle 104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28600"/>
            <a:ext cx="1295400" cy="457200"/>
          </a:xfrm>
          <a:noFill/>
        </p:spPr>
        <p:txBody>
          <a:bodyPr vert="horz" wrap="square" lIns="91440" tIns="45720" rIns="91440" bIns="45720" numCol="1" anchor="t" anchorCtr="0" compatLnSpc="1">
            <a:normAutofit fontScale="90000"/>
          </a:bodyPr>
          <a:lstStyle/>
          <a:p>
            <a:pPr algn="l" eaLnBrk="1" hangingPunct="1"/>
            <a:r>
              <a:rPr lang="zh-CN" altLang="en-US" sz="2800" b="1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</a:t>
            </a:r>
            <a:r>
              <a:rPr lang="en-US" altLang="zh-CN" sz="2800" b="1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</a:p>
        </p:txBody>
      </p:sp>
      <p:grpSp>
        <p:nvGrpSpPr>
          <p:cNvPr id="72712" name="Group 106"/>
          <p:cNvGrpSpPr/>
          <p:nvPr/>
        </p:nvGrpSpPr>
        <p:grpSpPr bwMode="auto">
          <a:xfrm>
            <a:off x="1208088" y="672783"/>
            <a:ext cx="6899275" cy="3430587"/>
            <a:chOff x="761" y="335"/>
            <a:chExt cx="4346" cy="2161"/>
          </a:xfrm>
        </p:grpSpPr>
        <p:sp>
          <p:nvSpPr>
            <p:cNvPr id="72713" name="Rectangle 8"/>
            <p:cNvSpPr>
              <a:spLocks noChangeArrowheads="1"/>
            </p:cNvSpPr>
            <p:nvPr/>
          </p:nvSpPr>
          <p:spPr bwMode="auto">
            <a:xfrm>
              <a:off x="1151" y="1931"/>
              <a:ext cx="280" cy="26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>
                  <a:solidFill>
                    <a:srgbClr val="000000"/>
                  </a:solidFill>
                  <a:effectLst/>
                  <a:latin typeface="Times New Roman" panose="02020603050405020304" charset="0"/>
                </a:rPr>
                <a:t>     </a:t>
              </a:r>
              <a:endParaRPr lang="en-US" altLang="zh-CN" sz="2800" b="1">
                <a:effectLst/>
                <a:latin typeface="Times New Roman" panose="02020603050405020304" charset="0"/>
              </a:endParaRPr>
            </a:p>
          </p:txBody>
        </p:sp>
        <p:sp>
          <p:nvSpPr>
            <p:cNvPr id="72714" name="Text Box 14"/>
            <p:cNvSpPr txBox="1">
              <a:spLocks noChangeArrowheads="1"/>
            </p:cNvSpPr>
            <p:nvPr/>
          </p:nvSpPr>
          <p:spPr bwMode="auto">
            <a:xfrm>
              <a:off x="1066" y="620"/>
              <a:ext cx="391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>
                  <a:effectLst/>
                  <a:ea typeface="长城楷体" charset="0"/>
                  <a:cs typeface="长城楷体" charset="0"/>
                </a:rPr>
                <a:t>R</a:t>
              </a:r>
              <a:r>
                <a:rPr lang="en-US" altLang="zh-CN" b="1" baseline="-25000">
                  <a:effectLst/>
                  <a:ea typeface="长城楷体" charset="0"/>
                  <a:cs typeface="长城楷体" charset="0"/>
                </a:rPr>
                <a:t>B1</a:t>
              </a:r>
              <a:endParaRPr lang="en-US" altLang="zh-CN">
                <a:effectLst/>
                <a:ea typeface="长城楷体" charset="0"/>
                <a:cs typeface="长城楷体" charset="0"/>
              </a:endParaRPr>
            </a:p>
          </p:txBody>
        </p:sp>
        <p:sp>
          <p:nvSpPr>
            <p:cNvPr id="173071" name="Line 15"/>
            <p:cNvSpPr>
              <a:spLocks noChangeShapeType="1"/>
            </p:cNvSpPr>
            <p:nvPr/>
          </p:nvSpPr>
          <p:spPr bwMode="auto">
            <a:xfrm>
              <a:off x="1492" y="983"/>
              <a:ext cx="0" cy="3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3072" name="Line 16"/>
            <p:cNvSpPr>
              <a:spLocks noChangeShapeType="1"/>
            </p:cNvSpPr>
            <p:nvPr/>
          </p:nvSpPr>
          <p:spPr bwMode="auto">
            <a:xfrm flipH="1" flipV="1">
              <a:off x="1496" y="464"/>
              <a:ext cx="0" cy="24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3073" name="Rectangle 17"/>
            <p:cNvSpPr>
              <a:spLocks noChangeArrowheads="1"/>
            </p:cNvSpPr>
            <p:nvPr/>
          </p:nvSpPr>
          <p:spPr bwMode="auto">
            <a:xfrm>
              <a:off x="1452" y="688"/>
              <a:ext cx="86" cy="29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3074" name="Line 18"/>
            <p:cNvSpPr>
              <a:spLocks noChangeShapeType="1"/>
            </p:cNvSpPr>
            <p:nvPr/>
          </p:nvSpPr>
          <p:spPr bwMode="auto">
            <a:xfrm>
              <a:off x="1496" y="473"/>
              <a:ext cx="201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3075" name="Line 19"/>
            <p:cNvSpPr>
              <a:spLocks noChangeShapeType="1"/>
            </p:cNvSpPr>
            <p:nvPr/>
          </p:nvSpPr>
          <p:spPr bwMode="auto">
            <a:xfrm flipV="1">
              <a:off x="2063" y="456"/>
              <a:ext cx="0" cy="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72720" name="Group 20"/>
            <p:cNvGrpSpPr/>
            <p:nvPr/>
          </p:nvGrpSpPr>
          <p:grpSpPr bwMode="auto">
            <a:xfrm>
              <a:off x="1945" y="1224"/>
              <a:ext cx="129" cy="307"/>
              <a:chOff x="1898" y="2592"/>
              <a:chExt cx="141" cy="336"/>
            </a:xfrm>
          </p:grpSpPr>
          <p:sp>
            <p:nvSpPr>
              <p:cNvPr id="173077" name="Line 21"/>
              <p:cNvSpPr>
                <a:spLocks noChangeShapeType="1"/>
              </p:cNvSpPr>
              <p:nvPr/>
            </p:nvSpPr>
            <p:spPr bwMode="auto">
              <a:xfrm>
                <a:off x="1898" y="2605"/>
                <a:ext cx="0" cy="28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3078" name="Line 22"/>
              <p:cNvSpPr>
                <a:spLocks noChangeShapeType="1"/>
              </p:cNvSpPr>
              <p:nvPr/>
            </p:nvSpPr>
            <p:spPr bwMode="auto">
              <a:xfrm>
                <a:off x="1898" y="2780"/>
                <a:ext cx="141" cy="14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triangle" w="sm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3079" name="Line 23"/>
              <p:cNvSpPr>
                <a:spLocks noChangeShapeType="1"/>
              </p:cNvSpPr>
              <p:nvPr/>
            </p:nvSpPr>
            <p:spPr bwMode="auto">
              <a:xfrm flipV="1">
                <a:off x="1898" y="2592"/>
                <a:ext cx="141" cy="12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73080" name="Line 24"/>
            <p:cNvSpPr>
              <a:spLocks noChangeShapeType="1"/>
            </p:cNvSpPr>
            <p:nvPr/>
          </p:nvSpPr>
          <p:spPr bwMode="auto">
            <a:xfrm flipH="1">
              <a:off x="2067" y="1525"/>
              <a:ext cx="0" cy="2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3081" name="Line 25"/>
            <p:cNvSpPr>
              <a:spLocks noChangeShapeType="1"/>
            </p:cNvSpPr>
            <p:nvPr/>
          </p:nvSpPr>
          <p:spPr bwMode="auto">
            <a:xfrm>
              <a:off x="1242" y="1357"/>
              <a:ext cx="70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3082" name="Line 26"/>
            <p:cNvSpPr>
              <a:spLocks noChangeShapeType="1"/>
            </p:cNvSpPr>
            <p:nvPr/>
          </p:nvSpPr>
          <p:spPr bwMode="auto">
            <a:xfrm>
              <a:off x="849" y="2333"/>
              <a:ext cx="37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3083" name="Line 27"/>
            <p:cNvSpPr>
              <a:spLocks noChangeShapeType="1"/>
            </p:cNvSpPr>
            <p:nvPr/>
          </p:nvSpPr>
          <p:spPr bwMode="auto">
            <a:xfrm flipH="1">
              <a:off x="2067" y="2095"/>
              <a:ext cx="0" cy="31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72725" name="Group 28"/>
            <p:cNvGrpSpPr/>
            <p:nvPr/>
          </p:nvGrpSpPr>
          <p:grpSpPr bwMode="auto">
            <a:xfrm>
              <a:off x="1185" y="1245"/>
              <a:ext cx="62" cy="239"/>
              <a:chOff x="3454" y="2018"/>
              <a:chExt cx="96" cy="328"/>
            </a:xfrm>
          </p:grpSpPr>
          <p:sp>
            <p:nvSpPr>
              <p:cNvPr id="173085" name="Line 29"/>
              <p:cNvSpPr>
                <a:spLocks noChangeShapeType="1"/>
              </p:cNvSpPr>
              <p:nvPr/>
            </p:nvSpPr>
            <p:spPr bwMode="auto">
              <a:xfrm>
                <a:off x="3454" y="2018"/>
                <a:ext cx="0" cy="32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3086" name="Line 30"/>
              <p:cNvSpPr>
                <a:spLocks noChangeShapeType="1"/>
              </p:cNvSpPr>
              <p:nvPr/>
            </p:nvSpPr>
            <p:spPr bwMode="auto">
              <a:xfrm>
                <a:off x="3550" y="2018"/>
                <a:ext cx="0" cy="32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73087" name="Line 31"/>
            <p:cNvSpPr>
              <a:spLocks noChangeShapeType="1"/>
            </p:cNvSpPr>
            <p:nvPr/>
          </p:nvSpPr>
          <p:spPr bwMode="auto">
            <a:xfrm>
              <a:off x="849" y="1357"/>
              <a:ext cx="33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72727" name="Group 32"/>
            <p:cNvGrpSpPr/>
            <p:nvPr/>
          </p:nvGrpSpPr>
          <p:grpSpPr bwMode="auto">
            <a:xfrm flipH="1">
              <a:off x="2581" y="1469"/>
              <a:ext cx="63" cy="238"/>
              <a:chOff x="3454" y="2018"/>
              <a:chExt cx="96" cy="328"/>
            </a:xfrm>
          </p:grpSpPr>
          <p:sp>
            <p:nvSpPr>
              <p:cNvPr id="173089" name="Line 33"/>
              <p:cNvSpPr>
                <a:spLocks noChangeShapeType="1"/>
              </p:cNvSpPr>
              <p:nvPr/>
            </p:nvSpPr>
            <p:spPr bwMode="auto">
              <a:xfrm>
                <a:off x="3454" y="2018"/>
                <a:ext cx="0" cy="32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3090" name="Line 34"/>
              <p:cNvSpPr>
                <a:spLocks noChangeShapeType="1"/>
              </p:cNvSpPr>
              <p:nvPr/>
            </p:nvSpPr>
            <p:spPr bwMode="auto">
              <a:xfrm>
                <a:off x="3550" y="2018"/>
                <a:ext cx="0" cy="32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73091" name="Line 35"/>
            <p:cNvSpPr>
              <a:spLocks noChangeShapeType="1"/>
            </p:cNvSpPr>
            <p:nvPr/>
          </p:nvSpPr>
          <p:spPr bwMode="auto">
            <a:xfrm>
              <a:off x="2078" y="1581"/>
              <a:ext cx="51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729" name="Text Box 36"/>
            <p:cNvSpPr txBox="1">
              <a:spLocks noChangeArrowheads="1"/>
            </p:cNvSpPr>
            <p:nvPr/>
          </p:nvSpPr>
          <p:spPr bwMode="auto">
            <a:xfrm>
              <a:off x="1042" y="934"/>
              <a:ext cx="306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>
                  <a:effectLst/>
                  <a:ea typeface="长城楷体" charset="0"/>
                  <a:cs typeface="长城楷体" charset="0"/>
                </a:rPr>
                <a:t>C</a:t>
              </a:r>
              <a:r>
                <a:rPr lang="en-US" altLang="zh-CN" b="1" baseline="-25000">
                  <a:effectLst/>
                  <a:ea typeface="长城楷体" charset="0"/>
                  <a:cs typeface="长城楷体" charset="0"/>
                </a:rPr>
                <a:t>1</a:t>
              </a:r>
              <a:endParaRPr lang="en-US" altLang="zh-CN">
                <a:effectLst/>
                <a:ea typeface="长城楷体" charset="0"/>
                <a:cs typeface="长城楷体" charset="0"/>
              </a:endParaRPr>
            </a:p>
          </p:txBody>
        </p:sp>
        <p:sp>
          <p:nvSpPr>
            <p:cNvPr id="72730" name="Text Box 37"/>
            <p:cNvSpPr txBox="1">
              <a:spLocks noChangeArrowheads="1"/>
            </p:cNvSpPr>
            <p:nvPr/>
          </p:nvSpPr>
          <p:spPr bwMode="auto">
            <a:xfrm>
              <a:off x="2471" y="1195"/>
              <a:ext cx="306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>
                  <a:effectLst/>
                  <a:ea typeface="长城楷体" charset="0"/>
                  <a:cs typeface="长城楷体" charset="0"/>
                </a:rPr>
                <a:t>C</a:t>
              </a:r>
              <a:r>
                <a:rPr lang="en-US" altLang="zh-CN" b="1" baseline="-25000">
                  <a:effectLst/>
                  <a:ea typeface="长城楷体" charset="0"/>
                  <a:cs typeface="长城楷体" charset="0"/>
                </a:rPr>
                <a:t>2</a:t>
              </a:r>
              <a:endParaRPr lang="en-US" altLang="zh-CN">
                <a:effectLst/>
                <a:ea typeface="长城楷体" charset="0"/>
                <a:cs typeface="长城楷体" charset="0"/>
              </a:endParaRPr>
            </a:p>
          </p:txBody>
        </p:sp>
        <p:sp>
          <p:nvSpPr>
            <p:cNvPr id="173094" name="Rectangle 38"/>
            <p:cNvSpPr>
              <a:spLocks noChangeArrowheads="1"/>
            </p:cNvSpPr>
            <p:nvPr/>
          </p:nvSpPr>
          <p:spPr bwMode="auto">
            <a:xfrm>
              <a:off x="2024" y="1804"/>
              <a:ext cx="85" cy="29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732" name="Text Box 39"/>
            <p:cNvSpPr txBox="1">
              <a:spLocks noChangeArrowheads="1"/>
            </p:cNvSpPr>
            <p:nvPr/>
          </p:nvSpPr>
          <p:spPr bwMode="auto">
            <a:xfrm>
              <a:off x="1644" y="1669"/>
              <a:ext cx="391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>
                  <a:effectLst/>
                  <a:ea typeface="长城楷体" charset="0"/>
                  <a:cs typeface="长城楷体" charset="0"/>
                </a:rPr>
                <a:t>R</a:t>
              </a:r>
              <a:r>
                <a:rPr lang="en-US" altLang="zh-CN" b="1" baseline="-25000">
                  <a:effectLst/>
                  <a:ea typeface="长城楷体" charset="0"/>
                  <a:cs typeface="长城楷体" charset="0"/>
                </a:rPr>
                <a:t>E1</a:t>
              </a:r>
              <a:endParaRPr lang="en-US" altLang="zh-CN" b="1">
                <a:effectLst/>
                <a:ea typeface="长城楷体" charset="0"/>
                <a:cs typeface="长城楷体" charset="0"/>
              </a:endParaRPr>
            </a:p>
          </p:txBody>
        </p:sp>
        <p:sp>
          <p:nvSpPr>
            <p:cNvPr id="72733" name="Rectangle 40"/>
            <p:cNvSpPr>
              <a:spLocks noChangeArrowheads="1"/>
            </p:cNvSpPr>
            <p:nvPr/>
          </p:nvSpPr>
          <p:spPr bwMode="auto">
            <a:xfrm>
              <a:off x="1213" y="1159"/>
              <a:ext cx="223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  <a:effectLst/>
                  <a:latin typeface="Times New Roman" panose="02020603050405020304" charset="0"/>
                  <a:ea typeface="长城楷体" charset="0"/>
                  <a:cs typeface="长城楷体" charset="0"/>
                </a:rPr>
                <a:t>+</a:t>
              </a:r>
            </a:p>
          </p:txBody>
        </p:sp>
        <p:sp>
          <p:nvSpPr>
            <p:cNvPr id="72734" name="Rectangle 41"/>
            <p:cNvSpPr>
              <a:spLocks noChangeArrowheads="1"/>
            </p:cNvSpPr>
            <p:nvPr/>
          </p:nvSpPr>
          <p:spPr bwMode="auto">
            <a:xfrm>
              <a:off x="2383" y="1342"/>
              <a:ext cx="223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  <a:effectLst/>
                  <a:latin typeface="Times New Roman" panose="02020603050405020304" charset="0"/>
                  <a:ea typeface="长城楷体" charset="0"/>
                  <a:cs typeface="长城楷体" charset="0"/>
                </a:rPr>
                <a:t>+</a:t>
              </a:r>
            </a:p>
          </p:txBody>
        </p:sp>
        <p:sp>
          <p:nvSpPr>
            <p:cNvPr id="72735" name="Rectangle 42" descr="新闻纸"/>
            <p:cNvSpPr>
              <a:spLocks noChangeArrowheads="1"/>
            </p:cNvSpPr>
            <p:nvPr/>
          </p:nvSpPr>
          <p:spPr bwMode="auto">
            <a:xfrm>
              <a:off x="761" y="1370"/>
              <a:ext cx="221" cy="288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  <a:effectLst/>
                  <a:latin typeface="Times New Roman" panose="02020603050405020304" charset="0"/>
                  <a:ea typeface="长城楷体" charset="0"/>
                  <a:cs typeface="长城楷体" charset="0"/>
                </a:rPr>
                <a:t>+</a:t>
              </a:r>
            </a:p>
          </p:txBody>
        </p:sp>
        <p:sp>
          <p:nvSpPr>
            <p:cNvPr id="72736" name="Rectangle 43" descr="新闻纸"/>
            <p:cNvSpPr>
              <a:spLocks noChangeArrowheads="1"/>
            </p:cNvSpPr>
            <p:nvPr/>
          </p:nvSpPr>
          <p:spPr bwMode="auto">
            <a:xfrm>
              <a:off x="761" y="2065"/>
              <a:ext cx="210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  <a:effectLst/>
                  <a:latin typeface="Times New Roman" panose="02020603050405020304" charset="0"/>
                  <a:ea typeface="长城楷体" charset="0"/>
                  <a:cs typeface="长城楷体" charset="0"/>
                </a:rPr>
                <a:t>–</a:t>
              </a:r>
            </a:p>
          </p:txBody>
        </p:sp>
        <p:sp>
          <p:nvSpPr>
            <p:cNvPr id="173100" name="Line 44"/>
            <p:cNvSpPr>
              <a:spLocks noChangeShapeType="1"/>
            </p:cNvSpPr>
            <p:nvPr/>
          </p:nvSpPr>
          <p:spPr bwMode="auto">
            <a:xfrm>
              <a:off x="3290" y="983"/>
              <a:ext cx="0" cy="81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3101" name="Line 45"/>
            <p:cNvSpPr>
              <a:spLocks noChangeShapeType="1"/>
            </p:cNvSpPr>
            <p:nvPr/>
          </p:nvSpPr>
          <p:spPr bwMode="auto">
            <a:xfrm flipH="1" flipV="1">
              <a:off x="3294" y="464"/>
              <a:ext cx="0" cy="24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3102" name="Rectangle 46"/>
            <p:cNvSpPr>
              <a:spLocks noChangeArrowheads="1"/>
            </p:cNvSpPr>
            <p:nvPr/>
          </p:nvSpPr>
          <p:spPr bwMode="auto">
            <a:xfrm>
              <a:off x="3250" y="688"/>
              <a:ext cx="86" cy="29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3103" name="Line 47"/>
            <p:cNvSpPr>
              <a:spLocks noChangeShapeType="1"/>
            </p:cNvSpPr>
            <p:nvPr/>
          </p:nvSpPr>
          <p:spPr bwMode="auto">
            <a:xfrm>
              <a:off x="3294" y="473"/>
              <a:ext cx="11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3104" name="Line 48"/>
            <p:cNvSpPr>
              <a:spLocks noChangeShapeType="1"/>
            </p:cNvSpPr>
            <p:nvPr/>
          </p:nvSpPr>
          <p:spPr bwMode="auto">
            <a:xfrm flipV="1">
              <a:off x="3861" y="468"/>
              <a:ext cx="0" cy="16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3105" name="Line 49"/>
            <p:cNvSpPr>
              <a:spLocks noChangeShapeType="1"/>
            </p:cNvSpPr>
            <p:nvPr/>
          </p:nvSpPr>
          <p:spPr bwMode="auto">
            <a:xfrm>
              <a:off x="3864" y="905"/>
              <a:ext cx="0" cy="25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3106" name="Line 50"/>
            <p:cNvSpPr>
              <a:spLocks noChangeShapeType="1"/>
            </p:cNvSpPr>
            <p:nvPr/>
          </p:nvSpPr>
          <p:spPr bwMode="auto">
            <a:xfrm flipH="1">
              <a:off x="3865" y="1419"/>
              <a:ext cx="0" cy="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3107" name="Line 51"/>
            <p:cNvSpPr>
              <a:spLocks noChangeShapeType="1"/>
            </p:cNvSpPr>
            <p:nvPr/>
          </p:nvSpPr>
          <p:spPr bwMode="auto">
            <a:xfrm>
              <a:off x="3300" y="1275"/>
              <a:ext cx="45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3108" name="Line 52"/>
            <p:cNvSpPr>
              <a:spLocks noChangeShapeType="1"/>
            </p:cNvSpPr>
            <p:nvPr/>
          </p:nvSpPr>
          <p:spPr bwMode="auto">
            <a:xfrm flipH="1">
              <a:off x="3865" y="2234"/>
              <a:ext cx="0" cy="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3109" name="Rectangle 53"/>
            <p:cNvSpPr>
              <a:spLocks noChangeArrowheads="1"/>
            </p:cNvSpPr>
            <p:nvPr/>
          </p:nvSpPr>
          <p:spPr bwMode="auto">
            <a:xfrm>
              <a:off x="3822" y="610"/>
              <a:ext cx="85" cy="29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3110" name="Oval 54"/>
            <p:cNvSpPr>
              <a:spLocks noChangeArrowheads="1"/>
            </p:cNvSpPr>
            <p:nvPr/>
          </p:nvSpPr>
          <p:spPr bwMode="auto">
            <a:xfrm>
              <a:off x="4487" y="435"/>
              <a:ext cx="62" cy="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72748" name="Group 55"/>
            <p:cNvGrpSpPr/>
            <p:nvPr/>
          </p:nvGrpSpPr>
          <p:grpSpPr bwMode="auto">
            <a:xfrm flipH="1">
              <a:off x="4276" y="944"/>
              <a:ext cx="63" cy="238"/>
              <a:chOff x="3454" y="2018"/>
              <a:chExt cx="96" cy="328"/>
            </a:xfrm>
          </p:grpSpPr>
          <p:sp>
            <p:nvSpPr>
              <p:cNvPr id="173112" name="Line 56"/>
              <p:cNvSpPr>
                <a:spLocks noChangeShapeType="1"/>
              </p:cNvSpPr>
              <p:nvPr/>
            </p:nvSpPr>
            <p:spPr bwMode="auto">
              <a:xfrm>
                <a:off x="3454" y="2018"/>
                <a:ext cx="0" cy="32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3113" name="Line 57"/>
              <p:cNvSpPr>
                <a:spLocks noChangeShapeType="1"/>
              </p:cNvSpPr>
              <p:nvPr/>
            </p:nvSpPr>
            <p:spPr bwMode="auto">
              <a:xfrm>
                <a:off x="3550" y="2018"/>
                <a:ext cx="0" cy="32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73114" name="Line 58"/>
            <p:cNvSpPr>
              <a:spLocks noChangeShapeType="1"/>
            </p:cNvSpPr>
            <p:nvPr/>
          </p:nvSpPr>
          <p:spPr bwMode="auto">
            <a:xfrm flipH="1" flipV="1">
              <a:off x="4335" y="1050"/>
              <a:ext cx="27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3115" name="Line 59"/>
            <p:cNvSpPr>
              <a:spLocks noChangeShapeType="1"/>
            </p:cNvSpPr>
            <p:nvPr/>
          </p:nvSpPr>
          <p:spPr bwMode="auto">
            <a:xfrm>
              <a:off x="3861" y="1056"/>
              <a:ext cx="4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751" name="Text Box 60"/>
            <p:cNvSpPr txBox="1">
              <a:spLocks noChangeArrowheads="1"/>
            </p:cNvSpPr>
            <p:nvPr/>
          </p:nvSpPr>
          <p:spPr bwMode="auto">
            <a:xfrm>
              <a:off x="3442" y="616"/>
              <a:ext cx="398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>
                  <a:effectLst/>
                  <a:ea typeface="长城楷体" charset="0"/>
                  <a:cs typeface="长城楷体" charset="0"/>
                </a:rPr>
                <a:t>R</a:t>
              </a:r>
              <a:r>
                <a:rPr lang="en-US" altLang="zh-CN" b="1" baseline="-25000">
                  <a:effectLst/>
                  <a:ea typeface="长城楷体" charset="0"/>
                  <a:cs typeface="长城楷体" charset="0"/>
                </a:rPr>
                <a:t>C2</a:t>
              </a:r>
              <a:endParaRPr lang="en-US" altLang="zh-CN">
                <a:effectLst/>
                <a:ea typeface="长城楷体" charset="0"/>
                <a:cs typeface="长城楷体" charset="0"/>
              </a:endParaRPr>
            </a:p>
          </p:txBody>
        </p:sp>
        <p:sp>
          <p:nvSpPr>
            <p:cNvPr id="72752" name="Text Box 61"/>
            <p:cNvSpPr txBox="1">
              <a:spLocks noChangeArrowheads="1"/>
            </p:cNvSpPr>
            <p:nvPr/>
          </p:nvSpPr>
          <p:spPr bwMode="auto">
            <a:xfrm>
              <a:off x="4165" y="660"/>
              <a:ext cx="306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>
                  <a:effectLst/>
                  <a:ea typeface="长城楷体" charset="0"/>
                  <a:cs typeface="长城楷体" charset="0"/>
                </a:rPr>
                <a:t>C</a:t>
              </a:r>
              <a:r>
                <a:rPr lang="en-US" altLang="zh-CN" b="1" baseline="-25000">
                  <a:effectLst/>
                  <a:ea typeface="长城楷体" charset="0"/>
                  <a:cs typeface="长城楷体" charset="0"/>
                </a:rPr>
                <a:t>3</a:t>
              </a:r>
              <a:endParaRPr lang="en-US" altLang="zh-CN">
                <a:effectLst/>
                <a:ea typeface="长城楷体" charset="0"/>
                <a:cs typeface="长城楷体" charset="0"/>
              </a:endParaRPr>
            </a:p>
          </p:txBody>
        </p:sp>
        <p:grpSp>
          <p:nvGrpSpPr>
            <p:cNvPr id="72753" name="Group 62"/>
            <p:cNvGrpSpPr/>
            <p:nvPr/>
          </p:nvGrpSpPr>
          <p:grpSpPr bwMode="auto">
            <a:xfrm>
              <a:off x="1998" y="2348"/>
              <a:ext cx="133" cy="148"/>
              <a:chOff x="2898" y="3684"/>
              <a:chExt cx="204" cy="204"/>
            </a:xfrm>
          </p:grpSpPr>
          <p:sp>
            <p:nvSpPr>
              <p:cNvPr id="173119" name="Line 63"/>
              <p:cNvSpPr>
                <a:spLocks noChangeShapeType="1"/>
              </p:cNvSpPr>
              <p:nvPr/>
            </p:nvSpPr>
            <p:spPr bwMode="auto">
              <a:xfrm>
                <a:off x="3001" y="3684"/>
                <a:ext cx="0" cy="20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3120" name="Line 64"/>
              <p:cNvSpPr>
                <a:spLocks noChangeShapeType="1"/>
              </p:cNvSpPr>
              <p:nvPr/>
            </p:nvSpPr>
            <p:spPr bwMode="auto">
              <a:xfrm>
                <a:off x="2898" y="3876"/>
                <a:ext cx="204" cy="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73121" name="Oval 65"/>
            <p:cNvSpPr>
              <a:spLocks noChangeArrowheads="1"/>
            </p:cNvSpPr>
            <p:nvPr/>
          </p:nvSpPr>
          <p:spPr bwMode="auto">
            <a:xfrm>
              <a:off x="2040" y="2321"/>
              <a:ext cx="49" cy="5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3122" name="Rectangle 66"/>
            <p:cNvSpPr>
              <a:spLocks noChangeArrowheads="1"/>
            </p:cNvSpPr>
            <p:nvPr/>
          </p:nvSpPr>
          <p:spPr bwMode="auto">
            <a:xfrm>
              <a:off x="3250" y="1793"/>
              <a:ext cx="86" cy="29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3123" name="Rectangle 67"/>
            <p:cNvSpPr>
              <a:spLocks noChangeArrowheads="1"/>
            </p:cNvSpPr>
            <p:nvPr/>
          </p:nvSpPr>
          <p:spPr bwMode="auto">
            <a:xfrm>
              <a:off x="3822" y="1487"/>
              <a:ext cx="85" cy="29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3124" name="Line 68"/>
            <p:cNvSpPr>
              <a:spLocks noChangeShapeType="1"/>
            </p:cNvSpPr>
            <p:nvPr/>
          </p:nvSpPr>
          <p:spPr bwMode="auto">
            <a:xfrm>
              <a:off x="3865" y="1882"/>
              <a:ext cx="24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72758" name="Group 69"/>
            <p:cNvGrpSpPr/>
            <p:nvPr/>
          </p:nvGrpSpPr>
          <p:grpSpPr bwMode="auto">
            <a:xfrm>
              <a:off x="4022" y="2076"/>
              <a:ext cx="179" cy="69"/>
              <a:chOff x="2460" y="2076"/>
              <a:chExt cx="276" cy="96"/>
            </a:xfrm>
          </p:grpSpPr>
          <p:sp>
            <p:nvSpPr>
              <p:cNvPr id="173126" name="Line 70"/>
              <p:cNvSpPr>
                <a:spLocks noChangeShapeType="1"/>
              </p:cNvSpPr>
              <p:nvPr/>
            </p:nvSpPr>
            <p:spPr bwMode="auto">
              <a:xfrm>
                <a:off x="2460" y="2076"/>
                <a:ext cx="276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3127" name="Line 71"/>
              <p:cNvSpPr>
                <a:spLocks noChangeShapeType="1"/>
              </p:cNvSpPr>
              <p:nvPr/>
            </p:nvSpPr>
            <p:spPr bwMode="auto">
              <a:xfrm>
                <a:off x="2460" y="2172"/>
                <a:ext cx="276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73128" name="Line 72"/>
            <p:cNvSpPr>
              <a:spLocks noChangeShapeType="1"/>
            </p:cNvSpPr>
            <p:nvPr/>
          </p:nvSpPr>
          <p:spPr bwMode="auto">
            <a:xfrm>
              <a:off x="4108" y="1871"/>
              <a:ext cx="0" cy="18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3129" name="Line 73"/>
            <p:cNvSpPr>
              <a:spLocks noChangeShapeType="1"/>
            </p:cNvSpPr>
            <p:nvPr/>
          </p:nvSpPr>
          <p:spPr bwMode="auto">
            <a:xfrm>
              <a:off x="4108" y="2145"/>
              <a:ext cx="0" cy="20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761" name="Text Box 74"/>
            <p:cNvSpPr txBox="1">
              <a:spLocks noChangeArrowheads="1"/>
            </p:cNvSpPr>
            <p:nvPr/>
          </p:nvSpPr>
          <p:spPr bwMode="auto">
            <a:xfrm>
              <a:off x="4197" y="1932"/>
              <a:ext cx="599" cy="288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>
                  <a:effectLst/>
                  <a:ea typeface="长城楷体" charset="0"/>
                  <a:cs typeface="长城楷体" charset="0"/>
                </a:rPr>
                <a:t>C</a:t>
              </a:r>
              <a:r>
                <a:rPr lang="en-US" altLang="zh-CN" b="1" baseline="-25000">
                  <a:effectLst/>
                  <a:ea typeface="长城楷体" charset="0"/>
                  <a:cs typeface="长城楷体" charset="0"/>
                </a:rPr>
                <a:t>E</a:t>
              </a:r>
              <a:endParaRPr lang="en-US" altLang="zh-CN" b="1">
                <a:effectLst/>
                <a:ea typeface="长城楷体" charset="0"/>
                <a:cs typeface="长城楷体" charset="0"/>
              </a:endParaRPr>
            </a:p>
          </p:txBody>
        </p:sp>
        <p:sp>
          <p:nvSpPr>
            <p:cNvPr id="72762" name="Rectangle 75"/>
            <p:cNvSpPr>
              <a:spLocks noChangeArrowheads="1"/>
            </p:cNvSpPr>
            <p:nvPr/>
          </p:nvSpPr>
          <p:spPr bwMode="auto">
            <a:xfrm>
              <a:off x="4078" y="817"/>
              <a:ext cx="223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  <a:effectLst/>
                  <a:latin typeface="Times New Roman" panose="02020603050405020304" charset="0"/>
                  <a:ea typeface="长城楷体" charset="0"/>
                  <a:cs typeface="长城楷体" charset="0"/>
                </a:rPr>
                <a:t>+</a:t>
              </a:r>
            </a:p>
          </p:txBody>
        </p:sp>
        <p:sp>
          <p:nvSpPr>
            <p:cNvPr id="72763" name="Rectangle 76"/>
            <p:cNvSpPr>
              <a:spLocks noChangeArrowheads="1"/>
            </p:cNvSpPr>
            <p:nvPr/>
          </p:nvSpPr>
          <p:spPr bwMode="auto">
            <a:xfrm>
              <a:off x="4091" y="1801"/>
              <a:ext cx="223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  <a:effectLst/>
                  <a:latin typeface="Times New Roman" panose="02020603050405020304" charset="0"/>
                  <a:ea typeface="长城楷体" charset="0"/>
                  <a:cs typeface="长城楷体" charset="0"/>
                </a:rPr>
                <a:t>+</a:t>
              </a:r>
            </a:p>
          </p:txBody>
        </p:sp>
        <p:sp>
          <p:nvSpPr>
            <p:cNvPr id="72764" name="Text Box 77"/>
            <p:cNvSpPr txBox="1">
              <a:spLocks noChangeArrowheads="1"/>
            </p:cNvSpPr>
            <p:nvPr/>
          </p:nvSpPr>
          <p:spPr bwMode="auto">
            <a:xfrm>
              <a:off x="4552" y="335"/>
              <a:ext cx="555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  <a:effectLst/>
                  <a:ea typeface="长城楷体" charset="0"/>
                  <a:cs typeface="长城楷体" charset="0"/>
                </a:rPr>
                <a:t>+24V</a:t>
              </a:r>
              <a:endParaRPr lang="en-US" altLang="zh-CN" i="1">
                <a:solidFill>
                  <a:srgbClr val="FF0000"/>
                </a:solidFill>
                <a:effectLst/>
                <a:ea typeface="长城楷体" charset="0"/>
                <a:cs typeface="长城楷体" charset="0"/>
              </a:endParaRPr>
            </a:p>
          </p:txBody>
        </p:sp>
        <p:sp>
          <p:nvSpPr>
            <p:cNvPr id="72765" name="Rectangle 78" descr="新闻纸"/>
            <p:cNvSpPr>
              <a:spLocks noChangeArrowheads="1"/>
            </p:cNvSpPr>
            <p:nvPr/>
          </p:nvSpPr>
          <p:spPr bwMode="auto">
            <a:xfrm>
              <a:off x="4530" y="1055"/>
              <a:ext cx="223" cy="28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  <a:effectLst/>
                  <a:latin typeface="Times New Roman" panose="02020603050405020304" charset="0"/>
                  <a:ea typeface="长城楷体" charset="0"/>
                  <a:cs typeface="长城楷体" charset="0"/>
                </a:rPr>
                <a:t>+</a:t>
              </a:r>
            </a:p>
          </p:txBody>
        </p:sp>
        <p:sp>
          <p:nvSpPr>
            <p:cNvPr id="72766" name="Rectangle 79" descr="新闻纸"/>
            <p:cNvSpPr>
              <a:spLocks noChangeArrowheads="1"/>
            </p:cNvSpPr>
            <p:nvPr/>
          </p:nvSpPr>
          <p:spPr bwMode="auto">
            <a:xfrm>
              <a:off x="4531" y="2071"/>
              <a:ext cx="210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  <a:effectLst/>
                  <a:latin typeface="Times New Roman" panose="02020603050405020304" charset="0"/>
                  <a:ea typeface="长城楷体" charset="0"/>
                  <a:cs typeface="长城楷体" charset="0"/>
                </a:rPr>
                <a:t>–</a:t>
              </a:r>
            </a:p>
          </p:txBody>
        </p:sp>
        <p:sp>
          <p:nvSpPr>
            <p:cNvPr id="173136" name="Line 80"/>
            <p:cNvSpPr>
              <a:spLocks noChangeShapeType="1"/>
            </p:cNvSpPr>
            <p:nvPr/>
          </p:nvSpPr>
          <p:spPr bwMode="auto">
            <a:xfrm>
              <a:off x="3288" y="2102"/>
              <a:ext cx="0" cy="24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3137" name="Line 81"/>
            <p:cNvSpPr>
              <a:spLocks noChangeShapeType="1"/>
            </p:cNvSpPr>
            <p:nvPr/>
          </p:nvSpPr>
          <p:spPr bwMode="auto">
            <a:xfrm>
              <a:off x="2647" y="1579"/>
              <a:ext cx="657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72769" name="Object 82"/>
            <p:cNvGraphicFramePr>
              <a:graphicFrameLocks noChangeAspect="1"/>
            </p:cNvGraphicFramePr>
            <p:nvPr/>
          </p:nvGraphicFramePr>
          <p:xfrm>
            <a:off x="4532" y="1537"/>
            <a:ext cx="281" cy="3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80" name="Equation" r:id="rId7" imgW="203200" imgH="254000" progId="Equation.3">
                    <p:embed/>
                  </p:oleObj>
                </mc:Choice>
                <mc:Fallback>
                  <p:oleObj name="Equation" r:id="rId7" imgW="203200" imgH="254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32" y="1537"/>
                          <a:ext cx="281" cy="3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770" name="Object 83"/>
            <p:cNvGraphicFramePr>
              <a:graphicFrameLocks noChangeAspect="1"/>
            </p:cNvGraphicFramePr>
            <p:nvPr/>
          </p:nvGraphicFramePr>
          <p:xfrm>
            <a:off x="773" y="1770"/>
            <a:ext cx="188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81" name="Equation" r:id="rId9" imgW="190500" imgH="241300" progId="Equation.3">
                    <p:embed/>
                  </p:oleObj>
                </mc:Choice>
                <mc:Fallback>
                  <p:oleObj name="Equation" r:id="rId9" imgW="190500" imgH="2413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3" y="1770"/>
                          <a:ext cx="188" cy="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771" name="Object 84"/>
            <p:cNvGraphicFramePr>
              <a:graphicFrameLocks noChangeAspect="1"/>
            </p:cNvGraphicFramePr>
            <p:nvPr/>
          </p:nvGraphicFramePr>
          <p:xfrm>
            <a:off x="2954" y="698"/>
            <a:ext cx="307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82" name="公式" r:id="rId11" imgW="292100" imgH="254000" progId="Equation.3">
                    <p:embed/>
                  </p:oleObj>
                </mc:Choice>
                <mc:Fallback>
                  <p:oleObj name="公式" r:id="rId11" imgW="292100" imgH="254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54" y="698"/>
                          <a:ext cx="307" cy="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772" name="Object 85"/>
            <p:cNvGraphicFramePr>
              <a:graphicFrameLocks noChangeAspect="1"/>
            </p:cNvGraphicFramePr>
            <p:nvPr/>
          </p:nvGraphicFramePr>
          <p:xfrm>
            <a:off x="2937" y="1795"/>
            <a:ext cx="324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83" name="公式" r:id="rId13" imgW="304800" imgH="254000" progId="Equation.3">
                    <p:embed/>
                  </p:oleObj>
                </mc:Choice>
                <mc:Fallback>
                  <p:oleObj name="公式" r:id="rId13" imgW="304800" imgH="254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37" y="1795"/>
                          <a:ext cx="324" cy="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773" name="Text Box 86"/>
            <p:cNvSpPr txBox="1">
              <a:spLocks noChangeArrowheads="1"/>
            </p:cNvSpPr>
            <p:nvPr/>
          </p:nvSpPr>
          <p:spPr bwMode="auto">
            <a:xfrm>
              <a:off x="1997" y="1213"/>
              <a:ext cx="308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effectLst/>
                  <a:ea typeface="长城楷体" charset="0"/>
                  <a:cs typeface="长城楷体" charset="0"/>
                </a:rPr>
                <a:t>T</a:t>
              </a:r>
              <a:r>
                <a:rPr lang="en-US" altLang="zh-CN" b="1" baseline="-25000">
                  <a:effectLst/>
                  <a:ea typeface="长城楷体" charset="0"/>
                  <a:cs typeface="长城楷体" charset="0"/>
                </a:rPr>
                <a:t>1</a:t>
              </a:r>
              <a:endParaRPr lang="en-US" altLang="zh-CN" b="1">
                <a:effectLst/>
                <a:ea typeface="长城楷体" charset="0"/>
                <a:cs typeface="长城楷体" charset="0"/>
              </a:endParaRPr>
            </a:p>
          </p:txBody>
        </p:sp>
        <p:sp>
          <p:nvSpPr>
            <p:cNvPr id="72774" name="Text Box 87"/>
            <p:cNvSpPr txBox="1">
              <a:spLocks noChangeArrowheads="1"/>
            </p:cNvSpPr>
            <p:nvPr/>
          </p:nvSpPr>
          <p:spPr bwMode="auto">
            <a:xfrm>
              <a:off x="3818" y="1148"/>
              <a:ext cx="340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effectLst/>
                  <a:ea typeface="长城楷体" charset="0"/>
                  <a:cs typeface="长城楷体" charset="0"/>
                </a:rPr>
                <a:t>T2</a:t>
              </a:r>
            </a:p>
          </p:txBody>
        </p:sp>
        <p:sp>
          <p:nvSpPr>
            <p:cNvPr id="173144" name="Rectangle 88"/>
            <p:cNvSpPr>
              <a:spLocks noChangeArrowheads="1"/>
            </p:cNvSpPr>
            <p:nvPr/>
          </p:nvSpPr>
          <p:spPr bwMode="auto">
            <a:xfrm>
              <a:off x="3831" y="1937"/>
              <a:ext cx="86" cy="29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3145" name="Line 89"/>
            <p:cNvSpPr>
              <a:spLocks noChangeShapeType="1"/>
            </p:cNvSpPr>
            <p:nvPr/>
          </p:nvSpPr>
          <p:spPr bwMode="auto">
            <a:xfrm>
              <a:off x="3875" y="1795"/>
              <a:ext cx="0" cy="15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72777" name="Object 90"/>
            <p:cNvGraphicFramePr>
              <a:graphicFrameLocks noChangeAspect="1"/>
            </p:cNvGraphicFramePr>
            <p:nvPr/>
          </p:nvGraphicFramePr>
          <p:xfrm>
            <a:off x="3524" y="1839"/>
            <a:ext cx="323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84" name="公式" r:id="rId15" imgW="304800" imgH="254000" progId="Equation.3">
                    <p:embed/>
                  </p:oleObj>
                </mc:Choice>
                <mc:Fallback>
                  <p:oleObj name="公式" r:id="rId15" imgW="304800" imgH="254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24" y="1839"/>
                          <a:ext cx="323" cy="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778" name="Object 91"/>
            <p:cNvGraphicFramePr>
              <a:graphicFrameLocks noChangeAspect="1"/>
            </p:cNvGraphicFramePr>
            <p:nvPr/>
          </p:nvGraphicFramePr>
          <p:xfrm>
            <a:off x="3524" y="1488"/>
            <a:ext cx="307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85" name="公式" r:id="rId17" imgW="292100" imgH="254000" progId="Equation.3">
                    <p:embed/>
                  </p:oleObj>
                </mc:Choice>
                <mc:Fallback>
                  <p:oleObj name="公式" r:id="rId17" imgW="292100" imgH="254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24" y="1488"/>
                          <a:ext cx="307" cy="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779" name="Text Box 92"/>
            <p:cNvSpPr txBox="1">
              <a:spLocks noChangeArrowheads="1"/>
            </p:cNvSpPr>
            <p:nvPr/>
          </p:nvSpPr>
          <p:spPr bwMode="auto">
            <a:xfrm>
              <a:off x="1463" y="699"/>
              <a:ext cx="614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effectLst/>
                  <a:ea typeface="长城楷体" charset="0"/>
                  <a:cs typeface="长城楷体" charset="0"/>
                </a:rPr>
                <a:t>1M</a:t>
              </a:r>
              <a:r>
                <a:rPr lang="en-US" altLang="zh-CN" b="1">
                  <a:effectLst/>
                  <a:ea typeface="长城楷体" charset="0"/>
                  <a:cs typeface="长城楷体" charset="0"/>
                  <a:sym typeface="Symbol" panose="05050102010706020507" charset="0"/>
                </a:rPr>
                <a:t></a:t>
              </a:r>
              <a:endParaRPr lang="en-US" altLang="zh-CN" b="1">
                <a:effectLst/>
                <a:ea typeface="长城楷体" charset="0"/>
                <a:cs typeface="长城楷体" charset="0"/>
              </a:endParaRPr>
            </a:p>
          </p:txBody>
        </p:sp>
        <p:sp>
          <p:nvSpPr>
            <p:cNvPr id="72780" name="Text Box 93"/>
            <p:cNvSpPr txBox="1">
              <a:spLocks noChangeArrowheads="1"/>
            </p:cNvSpPr>
            <p:nvPr/>
          </p:nvSpPr>
          <p:spPr bwMode="auto">
            <a:xfrm>
              <a:off x="1507" y="1915"/>
              <a:ext cx="613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effectLst/>
                  <a:ea typeface="长城楷体" charset="0"/>
                  <a:cs typeface="长城楷体" charset="0"/>
                </a:rPr>
                <a:t>27k</a:t>
              </a:r>
              <a:r>
                <a:rPr lang="en-US" altLang="zh-CN" b="1">
                  <a:effectLst/>
                  <a:ea typeface="长城楷体" charset="0"/>
                  <a:cs typeface="长城楷体" charset="0"/>
                  <a:sym typeface="Symbol" panose="05050102010706020507" charset="0"/>
                </a:rPr>
                <a:t></a:t>
              </a:r>
              <a:endParaRPr lang="en-US" altLang="zh-CN" b="1">
                <a:effectLst/>
                <a:ea typeface="长城楷体" charset="0"/>
                <a:cs typeface="长城楷体" charset="0"/>
              </a:endParaRPr>
            </a:p>
          </p:txBody>
        </p:sp>
        <p:sp>
          <p:nvSpPr>
            <p:cNvPr id="72781" name="Text Box 94"/>
            <p:cNvSpPr txBox="1">
              <a:spLocks noChangeArrowheads="1"/>
            </p:cNvSpPr>
            <p:nvPr/>
          </p:nvSpPr>
          <p:spPr bwMode="auto">
            <a:xfrm>
              <a:off x="2733" y="906"/>
              <a:ext cx="615" cy="289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effectLst/>
                  <a:ea typeface="长城楷体" charset="0"/>
                  <a:cs typeface="长城楷体" charset="0"/>
                </a:rPr>
                <a:t>82k</a:t>
              </a:r>
              <a:r>
                <a:rPr lang="en-US" altLang="zh-CN" b="1">
                  <a:effectLst/>
                  <a:ea typeface="长城楷体" charset="0"/>
                  <a:cs typeface="长城楷体" charset="0"/>
                  <a:sym typeface="Symbol" panose="05050102010706020507" charset="0"/>
                </a:rPr>
                <a:t></a:t>
              </a:r>
              <a:endParaRPr lang="en-US" altLang="zh-CN" b="1">
                <a:effectLst/>
                <a:ea typeface="长城楷体" charset="0"/>
                <a:cs typeface="长城楷体" charset="0"/>
              </a:endParaRPr>
            </a:p>
          </p:txBody>
        </p:sp>
        <p:sp>
          <p:nvSpPr>
            <p:cNvPr id="72782" name="Text Box 95"/>
            <p:cNvSpPr txBox="1">
              <a:spLocks noChangeArrowheads="1"/>
            </p:cNvSpPr>
            <p:nvPr/>
          </p:nvSpPr>
          <p:spPr bwMode="auto">
            <a:xfrm>
              <a:off x="2733" y="2003"/>
              <a:ext cx="615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effectLst/>
                  <a:ea typeface="长城楷体" charset="0"/>
                  <a:cs typeface="长城楷体" charset="0"/>
                </a:rPr>
                <a:t>43k</a:t>
              </a:r>
              <a:r>
                <a:rPr lang="en-US" altLang="zh-CN" b="1">
                  <a:effectLst/>
                  <a:ea typeface="长城楷体" charset="0"/>
                  <a:cs typeface="长城楷体" charset="0"/>
                  <a:sym typeface="Symbol" panose="05050102010706020507" charset="0"/>
                </a:rPr>
                <a:t></a:t>
              </a:r>
              <a:endParaRPr lang="en-US" altLang="zh-CN" b="1">
                <a:effectLst/>
                <a:ea typeface="长城楷体" charset="0"/>
                <a:cs typeface="长城楷体" charset="0"/>
              </a:endParaRPr>
            </a:p>
          </p:txBody>
        </p:sp>
        <p:sp>
          <p:nvSpPr>
            <p:cNvPr id="72783" name="Text Box 96"/>
            <p:cNvSpPr txBox="1">
              <a:spLocks noChangeArrowheads="1"/>
            </p:cNvSpPr>
            <p:nvPr/>
          </p:nvSpPr>
          <p:spPr bwMode="auto">
            <a:xfrm>
              <a:off x="3261" y="2047"/>
              <a:ext cx="614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effectLst/>
                  <a:ea typeface="长城楷体" charset="0"/>
                  <a:cs typeface="长城楷体" charset="0"/>
                </a:rPr>
                <a:t>7.5k</a:t>
              </a:r>
              <a:r>
                <a:rPr lang="en-US" altLang="zh-CN" b="1">
                  <a:effectLst/>
                  <a:ea typeface="长城楷体" charset="0"/>
                  <a:cs typeface="长城楷体" charset="0"/>
                  <a:sym typeface="Symbol" panose="05050102010706020507" charset="0"/>
                </a:rPr>
                <a:t></a:t>
              </a:r>
              <a:endParaRPr lang="en-US" altLang="zh-CN" b="1">
                <a:effectLst/>
                <a:ea typeface="长城楷体" charset="0"/>
                <a:cs typeface="长城楷体" charset="0"/>
              </a:endParaRPr>
            </a:p>
          </p:txBody>
        </p:sp>
        <p:sp>
          <p:nvSpPr>
            <p:cNvPr id="72784" name="Text Box 97"/>
            <p:cNvSpPr txBox="1">
              <a:spLocks noChangeArrowheads="1"/>
            </p:cNvSpPr>
            <p:nvPr/>
          </p:nvSpPr>
          <p:spPr bwMode="auto">
            <a:xfrm>
              <a:off x="3917" y="1511"/>
              <a:ext cx="584" cy="29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effectLst/>
                  <a:ea typeface="长城楷体" charset="0"/>
                  <a:cs typeface="长城楷体" charset="0"/>
                </a:rPr>
                <a:t>510</a:t>
              </a:r>
              <a:r>
                <a:rPr lang="en-US" altLang="zh-CN" b="1">
                  <a:effectLst/>
                  <a:ea typeface="长城楷体" charset="0"/>
                  <a:cs typeface="长城楷体" charset="0"/>
                  <a:sym typeface="Symbol" panose="05050102010706020507" charset="0"/>
                </a:rPr>
                <a:t></a:t>
              </a:r>
              <a:endParaRPr lang="en-US" altLang="zh-CN" b="1">
                <a:effectLst/>
                <a:ea typeface="长城楷体" charset="0"/>
                <a:cs typeface="长城楷体" charset="0"/>
              </a:endParaRPr>
            </a:p>
          </p:txBody>
        </p:sp>
        <p:sp>
          <p:nvSpPr>
            <p:cNvPr id="72785" name="Text Box 98"/>
            <p:cNvSpPr txBox="1">
              <a:spLocks noChangeArrowheads="1"/>
            </p:cNvSpPr>
            <p:nvPr/>
          </p:nvSpPr>
          <p:spPr bwMode="auto">
            <a:xfrm>
              <a:off x="3304" y="818"/>
              <a:ext cx="615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effectLst/>
                  <a:ea typeface="长城楷体" charset="0"/>
                  <a:cs typeface="长城楷体" charset="0"/>
                </a:rPr>
                <a:t>10k</a:t>
              </a:r>
              <a:r>
                <a:rPr lang="en-US" altLang="zh-CN" b="1">
                  <a:effectLst/>
                  <a:ea typeface="长城楷体" charset="0"/>
                  <a:cs typeface="长城楷体" charset="0"/>
                  <a:sym typeface="Symbol" panose="05050102010706020507" charset="0"/>
                </a:rPr>
                <a:t></a:t>
              </a:r>
              <a:endParaRPr lang="en-US" altLang="zh-CN" b="1">
                <a:effectLst/>
                <a:ea typeface="长城楷体" charset="0"/>
                <a:cs typeface="长城楷体" charset="0"/>
              </a:endParaRPr>
            </a:p>
          </p:txBody>
        </p:sp>
        <p:sp>
          <p:nvSpPr>
            <p:cNvPr id="173155" name="Oval 99"/>
            <p:cNvSpPr>
              <a:spLocks noChangeArrowheads="1"/>
            </p:cNvSpPr>
            <p:nvPr/>
          </p:nvSpPr>
          <p:spPr bwMode="auto">
            <a:xfrm>
              <a:off x="4615" y="1022"/>
              <a:ext cx="49" cy="49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3156" name="Oval 100"/>
            <p:cNvSpPr>
              <a:spLocks noChangeArrowheads="1"/>
            </p:cNvSpPr>
            <p:nvPr/>
          </p:nvSpPr>
          <p:spPr bwMode="auto">
            <a:xfrm>
              <a:off x="4576" y="2321"/>
              <a:ext cx="50" cy="50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3157" name="Oval 101"/>
            <p:cNvSpPr>
              <a:spLocks noChangeArrowheads="1"/>
            </p:cNvSpPr>
            <p:nvPr/>
          </p:nvSpPr>
          <p:spPr bwMode="auto">
            <a:xfrm>
              <a:off x="805" y="1332"/>
              <a:ext cx="49" cy="50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3158" name="Oval 102"/>
            <p:cNvSpPr>
              <a:spLocks noChangeArrowheads="1"/>
            </p:cNvSpPr>
            <p:nvPr/>
          </p:nvSpPr>
          <p:spPr bwMode="auto">
            <a:xfrm>
              <a:off x="799" y="2302"/>
              <a:ext cx="50" cy="50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3159" name="Line 103"/>
            <p:cNvSpPr>
              <a:spLocks noChangeShapeType="1"/>
            </p:cNvSpPr>
            <p:nvPr/>
          </p:nvSpPr>
          <p:spPr bwMode="auto">
            <a:xfrm>
              <a:off x="3739" y="1148"/>
              <a:ext cx="0" cy="2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3160" name="Line 104"/>
            <p:cNvSpPr>
              <a:spLocks noChangeShapeType="1"/>
            </p:cNvSpPr>
            <p:nvPr/>
          </p:nvSpPr>
          <p:spPr bwMode="auto">
            <a:xfrm flipV="1">
              <a:off x="3739" y="1136"/>
              <a:ext cx="129" cy="11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3161" name="Line 105"/>
            <p:cNvSpPr>
              <a:spLocks noChangeShapeType="1"/>
            </p:cNvSpPr>
            <p:nvPr/>
          </p:nvSpPr>
          <p:spPr bwMode="auto">
            <a:xfrm>
              <a:off x="3739" y="1308"/>
              <a:ext cx="129" cy="13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sm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4175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5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5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778" name="Group 3"/>
          <p:cNvGrpSpPr/>
          <p:nvPr/>
        </p:nvGrpSpPr>
        <p:grpSpPr bwMode="auto">
          <a:xfrm>
            <a:off x="2781300" y="2401888"/>
            <a:ext cx="220663" cy="1408112"/>
            <a:chOff x="1752" y="1578"/>
            <a:chExt cx="136" cy="918"/>
          </a:xfrm>
        </p:grpSpPr>
        <p:sp>
          <p:nvSpPr>
            <p:cNvPr id="176132" name="Line 4"/>
            <p:cNvSpPr>
              <a:spLocks noChangeShapeType="1"/>
            </p:cNvSpPr>
            <p:nvPr/>
          </p:nvSpPr>
          <p:spPr bwMode="auto">
            <a:xfrm flipH="1" flipV="1">
              <a:off x="1816" y="1578"/>
              <a:ext cx="0" cy="7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6133" name="Rectangle 5"/>
            <p:cNvSpPr>
              <a:spLocks noChangeArrowheads="1"/>
            </p:cNvSpPr>
            <p:nvPr/>
          </p:nvSpPr>
          <p:spPr bwMode="auto">
            <a:xfrm>
              <a:off x="1771" y="1807"/>
              <a:ext cx="93" cy="339"/>
            </a:xfrm>
            <a:prstGeom prst="rect">
              <a:avLst/>
            </a:prstGeom>
            <a:solidFill>
              <a:srgbClr val="F6FAE6"/>
            </a:solidFill>
            <a:ln w="38100">
              <a:solidFill>
                <a:schemeClr val="tx1"/>
              </a:solidFill>
              <a:miter lim="800000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6134" name="Line 6"/>
            <p:cNvSpPr>
              <a:spLocks noChangeShapeType="1"/>
            </p:cNvSpPr>
            <p:nvPr/>
          </p:nvSpPr>
          <p:spPr bwMode="auto">
            <a:xfrm>
              <a:off x="1819" y="2365"/>
              <a:ext cx="0" cy="13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6135" name="Line 7"/>
            <p:cNvSpPr>
              <a:spLocks noChangeShapeType="1"/>
            </p:cNvSpPr>
            <p:nvPr/>
          </p:nvSpPr>
          <p:spPr bwMode="auto">
            <a:xfrm>
              <a:off x="1752" y="2496"/>
              <a:ext cx="1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75779" name="Group 87"/>
          <p:cNvGrpSpPr/>
          <p:nvPr/>
        </p:nvGrpSpPr>
        <p:grpSpPr bwMode="auto">
          <a:xfrm>
            <a:off x="838200" y="660400"/>
            <a:ext cx="7772400" cy="2982913"/>
            <a:chOff x="528" y="416"/>
            <a:chExt cx="4896" cy="1879"/>
          </a:xfrm>
        </p:grpSpPr>
        <p:graphicFrame>
          <p:nvGraphicFramePr>
            <p:cNvPr id="75787" name="Object 9"/>
            <p:cNvGraphicFramePr>
              <a:graphicFrameLocks noChangeAspect="1"/>
            </p:cNvGraphicFramePr>
            <p:nvPr/>
          </p:nvGraphicFramePr>
          <p:xfrm>
            <a:off x="3757" y="452"/>
            <a:ext cx="358" cy="3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14" name="Equation" r:id="rId3" imgW="241300" imgH="254000" progId="Equation.3">
                    <p:embed/>
                  </p:oleObj>
                </mc:Choice>
                <mc:Fallback>
                  <p:oleObj name="Equation" r:id="rId3" imgW="241300" imgH="254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57" y="452"/>
                          <a:ext cx="358" cy="3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5788" name="Object 10"/>
            <p:cNvGraphicFramePr>
              <a:graphicFrameLocks noChangeAspect="1"/>
            </p:cNvGraphicFramePr>
            <p:nvPr/>
          </p:nvGraphicFramePr>
          <p:xfrm>
            <a:off x="4516" y="452"/>
            <a:ext cx="335" cy="3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15" name="Equation" r:id="rId5" imgW="228600" imgH="254000" progId="Equation.3">
                    <p:embed/>
                  </p:oleObj>
                </mc:Choice>
                <mc:Fallback>
                  <p:oleObj name="Equation" r:id="rId5" imgW="228600" imgH="254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6" y="452"/>
                          <a:ext cx="335" cy="3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6139" name="Line 11"/>
            <p:cNvSpPr>
              <a:spLocks noChangeShapeType="1"/>
            </p:cNvSpPr>
            <p:nvPr/>
          </p:nvSpPr>
          <p:spPr bwMode="auto">
            <a:xfrm flipH="1" flipV="1">
              <a:off x="4302" y="1565"/>
              <a:ext cx="0" cy="71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6140" name="Rectangle 12"/>
            <p:cNvSpPr>
              <a:spLocks noChangeArrowheads="1"/>
            </p:cNvSpPr>
            <p:nvPr/>
          </p:nvSpPr>
          <p:spPr bwMode="auto">
            <a:xfrm>
              <a:off x="4256" y="1787"/>
              <a:ext cx="95" cy="327"/>
            </a:xfrm>
            <a:prstGeom prst="rect">
              <a:avLst/>
            </a:prstGeom>
            <a:solidFill>
              <a:srgbClr val="F6FAE6"/>
            </a:solidFill>
            <a:ln w="38100">
              <a:solidFill>
                <a:schemeClr val="tx1"/>
              </a:solidFill>
              <a:miter lim="800000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6141" name="Line 13"/>
            <p:cNvSpPr>
              <a:spLocks noChangeShapeType="1"/>
            </p:cNvSpPr>
            <p:nvPr/>
          </p:nvSpPr>
          <p:spPr bwMode="auto">
            <a:xfrm flipV="1">
              <a:off x="3157" y="2273"/>
              <a:ext cx="21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6142" name="Line 14"/>
            <p:cNvSpPr>
              <a:spLocks noChangeShapeType="1"/>
            </p:cNvSpPr>
            <p:nvPr/>
          </p:nvSpPr>
          <p:spPr bwMode="auto">
            <a:xfrm flipV="1">
              <a:off x="4505" y="869"/>
              <a:ext cx="0" cy="6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6143" name="Line 15"/>
            <p:cNvSpPr>
              <a:spLocks noChangeShapeType="1"/>
            </p:cNvSpPr>
            <p:nvPr/>
          </p:nvSpPr>
          <p:spPr bwMode="auto">
            <a:xfrm flipV="1">
              <a:off x="2879" y="869"/>
              <a:ext cx="121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75794" name="Group 16"/>
            <p:cNvGrpSpPr/>
            <p:nvPr/>
          </p:nvGrpSpPr>
          <p:grpSpPr bwMode="auto">
            <a:xfrm>
              <a:off x="4403" y="1010"/>
              <a:ext cx="192" cy="370"/>
              <a:chOff x="4164" y="1968"/>
              <a:chExt cx="264" cy="420"/>
            </a:xfrm>
          </p:grpSpPr>
          <p:sp>
            <p:nvSpPr>
              <p:cNvPr id="176145" name="AutoShape 17"/>
              <p:cNvSpPr>
                <a:spLocks noChangeArrowheads="1"/>
              </p:cNvSpPr>
              <p:nvPr/>
            </p:nvSpPr>
            <p:spPr bwMode="auto">
              <a:xfrm>
                <a:off x="4164" y="1968"/>
                <a:ext cx="264" cy="420"/>
              </a:xfrm>
              <a:prstGeom prst="diamond">
                <a:avLst/>
              </a:prstGeom>
              <a:solidFill>
                <a:srgbClr val="F6FAE6"/>
              </a:solidFill>
              <a:ln w="3810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6146" name="Line 18"/>
              <p:cNvSpPr>
                <a:spLocks noChangeShapeType="1"/>
              </p:cNvSpPr>
              <p:nvPr/>
            </p:nvSpPr>
            <p:spPr bwMode="auto">
              <a:xfrm>
                <a:off x="4176" y="2184"/>
                <a:ext cx="25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76147" name="Line 19"/>
            <p:cNvSpPr>
              <a:spLocks noChangeShapeType="1"/>
            </p:cNvSpPr>
            <p:nvPr/>
          </p:nvSpPr>
          <p:spPr bwMode="auto">
            <a:xfrm flipV="1">
              <a:off x="4089" y="869"/>
              <a:ext cx="0" cy="6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6148" name="Rectangle 20"/>
            <p:cNvSpPr>
              <a:spLocks noChangeArrowheads="1"/>
            </p:cNvSpPr>
            <p:nvPr/>
          </p:nvSpPr>
          <p:spPr bwMode="auto">
            <a:xfrm>
              <a:off x="4043" y="1052"/>
              <a:ext cx="95" cy="328"/>
            </a:xfrm>
            <a:prstGeom prst="rect">
              <a:avLst/>
            </a:prstGeom>
            <a:solidFill>
              <a:srgbClr val="F6FAE6"/>
            </a:solidFill>
            <a:ln w="38100">
              <a:solidFill>
                <a:schemeClr val="tx1"/>
              </a:solidFill>
              <a:miter lim="800000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6149" name="Line 21"/>
            <p:cNvSpPr>
              <a:spLocks noChangeShapeType="1"/>
            </p:cNvSpPr>
            <p:nvPr/>
          </p:nvSpPr>
          <p:spPr bwMode="auto">
            <a:xfrm>
              <a:off x="4500" y="879"/>
              <a:ext cx="75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6150" name="Line 22"/>
            <p:cNvSpPr>
              <a:spLocks noChangeShapeType="1"/>
            </p:cNvSpPr>
            <p:nvPr/>
          </p:nvSpPr>
          <p:spPr bwMode="auto">
            <a:xfrm flipV="1">
              <a:off x="4907" y="890"/>
              <a:ext cx="0" cy="137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6151" name="Rectangle 23"/>
            <p:cNvSpPr>
              <a:spLocks noChangeArrowheads="1"/>
            </p:cNvSpPr>
            <p:nvPr/>
          </p:nvSpPr>
          <p:spPr bwMode="auto">
            <a:xfrm>
              <a:off x="4863" y="1417"/>
              <a:ext cx="96" cy="327"/>
            </a:xfrm>
            <a:prstGeom prst="rect">
              <a:avLst/>
            </a:prstGeom>
            <a:solidFill>
              <a:srgbClr val="F6FAE6"/>
            </a:solidFill>
            <a:ln w="38100">
              <a:solidFill>
                <a:schemeClr val="tx1"/>
              </a:solidFill>
              <a:miter lim="800000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5800" name="Text Box 24"/>
            <p:cNvSpPr txBox="1">
              <a:spLocks noChangeArrowheads="1"/>
            </p:cNvSpPr>
            <p:nvPr/>
          </p:nvSpPr>
          <p:spPr bwMode="auto">
            <a:xfrm>
              <a:off x="3548" y="1017"/>
              <a:ext cx="627" cy="327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 dirty="0">
                  <a:effectLst/>
                  <a:ea typeface="楷体_GB2312" charset="0"/>
                  <a:cs typeface="楷体_GB2312" charset="0"/>
                </a:rPr>
                <a:t>r</a:t>
              </a:r>
              <a:r>
                <a:rPr lang="en-US" altLang="zh-CN" sz="2800" b="1" baseline="-25000" dirty="0">
                  <a:effectLst/>
                  <a:ea typeface="楷体_GB2312" charset="0"/>
                  <a:cs typeface="楷体_GB2312" charset="0"/>
                </a:rPr>
                <a:t>be2</a:t>
              </a:r>
              <a:endParaRPr lang="en-US" altLang="zh-CN" sz="2800" b="1" dirty="0">
                <a:effectLst/>
                <a:ea typeface="楷体_GB2312" charset="0"/>
                <a:cs typeface="楷体_GB2312" charset="0"/>
              </a:endParaRPr>
            </a:p>
          </p:txBody>
        </p:sp>
        <p:sp>
          <p:nvSpPr>
            <p:cNvPr id="176153" name="Line 25"/>
            <p:cNvSpPr>
              <a:spLocks noChangeShapeType="1"/>
            </p:cNvSpPr>
            <p:nvPr/>
          </p:nvSpPr>
          <p:spPr bwMode="auto">
            <a:xfrm flipH="1">
              <a:off x="4679" y="1055"/>
              <a:ext cx="0" cy="325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6154" name="Line 26"/>
            <p:cNvSpPr>
              <a:spLocks noChangeShapeType="1"/>
            </p:cNvSpPr>
            <p:nvPr/>
          </p:nvSpPr>
          <p:spPr bwMode="auto">
            <a:xfrm>
              <a:off x="3771" y="793"/>
              <a:ext cx="279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med" len="med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6155" name="Line 27"/>
            <p:cNvSpPr>
              <a:spLocks noChangeShapeType="1"/>
            </p:cNvSpPr>
            <p:nvPr/>
          </p:nvSpPr>
          <p:spPr bwMode="auto">
            <a:xfrm flipV="1">
              <a:off x="3657" y="853"/>
              <a:ext cx="0" cy="14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6156" name="Rectangle 28"/>
            <p:cNvSpPr>
              <a:spLocks noChangeArrowheads="1"/>
            </p:cNvSpPr>
            <p:nvPr/>
          </p:nvSpPr>
          <p:spPr bwMode="auto">
            <a:xfrm>
              <a:off x="3614" y="1385"/>
              <a:ext cx="96" cy="328"/>
            </a:xfrm>
            <a:prstGeom prst="rect">
              <a:avLst/>
            </a:prstGeom>
            <a:solidFill>
              <a:srgbClr val="F6FAE6"/>
            </a:solidFill>
            <a:ln w="38100">
              <a:solidFill>
                <a:schemeClr val="tx1"/>
              </a:solidFill>
              <a:miter lim="800000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6157" name="Line 29"/>
            <p:cNvSpPr>
              <a:spLocks noChangeShapeType="1"/>
            </p:cNvSpPr>
            <p:nvPr/>
          </p:nvSpPr>
          <p:spPr bwMode="auto">
            <a:xfrm flipH="1">
              <a:off x="4452" y="793"/>
              <a:ext cx="341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med" len="med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5806" name="Text Box 30"/>
            <p:cNvSpPr txBox="1">
              <a:spLocks noChangeArrowheads="1"/>
            </p:cNvSpPr>
            <p:nvPr/>
          </p:nvSpPr>
          <p:spPr bwMode="auto">
            <a:xfrm>
              <a:off x="4433" y="1398"/>
              <a:ext cx="478" cy="327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>
                  <a:effectLst/>
                  <a:ea typeface="楷体_GB2312" charset="0"/>
                  <a:cs typeface="楷体_GB2312" charset="0"/>
                </a:rPr>
                <a:t>R</a:t>
              </a:r>
              <a:r>
                <a:rPr lang="en-US" altLang="zh-CN" sz="2800" b="1" baseline="-25000">
                  <a:effectLst/>
                  <a:ea typeface="楷体_GB2312" charset="0"/>
                  <a:cs typeface="楷体_GB2312" charset="0"/>
                </a:rPr>
                <a:t>C2</a:t>
              </a:r>
              <a:endParaRPr lang="en-US" altLang="zh-CN" sz="2800" b="1">
                <a:effectLst/>
                <a:ea typeface="楷体_GB2312" charset="0"/>
                <a:cs typeface="楷体_GB2312" charset="0"/>
              </a:endParaRPr>
            </a:p>
          </p:txBody>
        </p:sp>
        <p:graphicFrame>
          <p:nvGraphicFramePr>
            <p:cNvPr id="75807" name="Object 31"/>
            <p:cNvGraphicFramePr>
              <a:graphicFrameLocks noChangeAspect="1"/>
            </p:cNvGraphicFramePr>
            <p:nvPr/>
          </p:nvGraphicFramePr>
          <p:xfrm>
            <a:off x="5134" y="1391"/>
            <a:ext cx="233" cy="3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16" name="Equation" r:id="rId7" imgW="203200" imgH="254000" progId="Equation.3">
                    <p:embed/>
                  </p:oleObj>
                </mc:Choice>
                <mc:Fallback>
                  <p:oleObj name="Equation" r:id="rId7" imgW="203200" imgH="254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4" y="1391"/>
                          <a:ext cx="233" cy="3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6160" name="Line 32"/>
            <p:cNvSpPr>
              <a:spLocks noChangeShapeType="1"/>
            </p:cNvSpPr>
            <p:nvPr/>
          </p:nvSpPr>
          <p:spPr bwMode="auto">
            <a:xfrm flipV="1">
              <a:off x="659" y="2273"/>
              <a:ext cx="250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6161" name="Line 33"/>
            <p:cNvSpPr>
              <a:spLocks noChangeShapeType="1"/>
            </p:cNvSpPr>
            <p:nvPr/>
          </p:nvSpPr>
          <p:spPr bwMode="auto">
            <a:xfrm>
              <a:off x="659" y="879"/>
              <a:ext cx="92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5810" name="Text Box 34"/>
            <p:cNvSpPr txBox="1">
              <a:spLocks noChangeArrowheads="1"/>
            </p:cNvSpPr>
            <p:nvPr/>
          </p:nvSpPr>
          <p:spPr bwMode="auto">
            <a:xfrm>
              <a:off x="1072" y="966"/>
              <a:ext cx="606" cy="327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>
                  <a:effectLst/>
                  <a:ea typeface="楷体_GB2312" charset="0"/>
                  <a:cs typeface="楷体_GB2312" charset="0"/>
                </a:rPr>
                <a:t>r</a:t>
              </a:r>
              <a:r>
                <a:rPr lang="en-US" altLang="zh-CN" sz="2800" b="1" baseline="-25000">
                  <a:effectLst/>
                  <a:ea typeface="楷体_GB2312" charset="0"/>
                  <a:cs typeface="楷体_GB2312" charset="0"/>
                </a:rPr>
                <a:t>be1</a:t>
              </a:r>
              <a:endParaRPr lang="en-US" altLang="zh-CN" sz="2800" b="1">
                <a:effectLst/>
                <a:ea typeface="楷体_GB2312" charset="0"/>
                <a:cs typeface="楷体_GB2312" charset="0"/>
              </a:endParaRPr>
            </a:p>
          </p:txBody>
        </p:sp>
        <p:sp>
          <p:nvSpPr>
            <p:cNvPr id="176163" name="Line 35"/>
            <p:cNvSpPr>
              <a:spLocks noChangeShapeType="1"/>
            </p:cNvSpPr>
            <p:nvPr/>
          </p:nvSpPr>
          <p:spPr bwMode="auto">
            <a:xfrm>
              <a:off x="1186" y="823"/>
              <a:ext cx="37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med" len="med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6164" name="Line 36"/>
            <p:cNvSpPr>
              <a:spLocks noChangeShapeType="1"/>
            </p:cNvSpPr>
            <p:nvPr/>
          </p:nvSpPr>
          <p:spPr bwMode="auto">
            <a:xfrm flipH="1">
              <a:off x="2072" y="793"/>
              <a:ext cx="35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med" len="med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6165" name="Line 37"/>
            <p:cNvSpPr>
              <a:spLocks noChangeShapeType="1"/>
            </p:cNvSpPr>
            <p:nvPr/>
          </p:nvSpPr>
          <p:spPr bwMode="auto">
            <a:xfrm flipV="1">
              <a:off x="3284" y="853"/>
              <a:ext cx="0" cy="14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6166" name="Rectangle 38"/>
            <p:cNvSpPr>
              <a:spLocks noChangeArrowheads="1"/>
            </p:cNvSpPr>
            <p:nvPr/>
          </p:nvSpPr>
          <p:spPr bwMode="auto">
            <a:xfrm>
              <a:off x="3243" y="1390"/>
              <a:ext cx="96" cy="327"/>
            </a:xfrm>
            <a:prstGeom prst="rect">
              <a:avLst/>
            </a:prstGeom>
            <a:solidFill>
              <a:srgbClr val="F6FAE6"/>
            </a:solidFill>
            <a:ln w="38100">
              <a:solidFill>
                <a:schemeClr val="tx1"/>
              </a:solidFill>
              <a:miter lim="800000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75815" name="Object 39"/>
            <p:cNvGraphicFramePr>
              <a:graphicFrameLocks noChangeAspect="1"/>
            </p:cNvGraphicFramePr>
            <p:nvPr/>
          </p:nvGraphicFramePr>
          <p:xfrm>
            <a:off x="528" y="1392"/>
            <a:ext cx="219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17" name="Equation" r:id="rId9" imgW="190500" imgH="241300" progId="Equation.3">
                    <p:embed/>
                  </p:oleObj>
                </mc:Choice>
                <mc:Fallback>
                  <p:oleObj name="Equation" r:id="rId9" imgW="190500" imgH="2413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1392"/>
                          <a:ext cx="219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5816" name="Text Box 40"/>
            <p:cNvSpPr txBox="1">
              <a:spLocks noChangeArrowheads="1"/>
            </p:cNvSpPr>
            <p:nvPr/>
          </p:nvSpPr>
          <p:spPr bwMode="auto">
            <a:xfrm>
              <a:off x="1088" y="1441"/>
              <a:ext cx="542" cy="327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 dirty="0">
                  <a:effectLst/>
                  <a:ea typeface="楷体_GB2312" charset="0"/>
                  <a:cs typeface="楷体_GB2312" charset="0"/>
                </a:rPr>
                <a:t>R</a:t>
              </a:r>
              <a:r>
                <a:rPr lang="en-US" altLang="zh-CN" sz="2800" b="1" baseline="-25000" dirty="0">
                  <a:effectLst/>
                  <a:ea typeface="楷体_GB2312" charset="0"/>
                  <a:cs typeface="楷体_GB2312" charset="0"/>
                </a:rPr>
                <a:t>B1</a:t>
              </a:r>
              <a:endParaRPr lang="en-US" altLang="zh-CN" sz="2800" b="1" dirty="0">
                <a:effectLst/>
                <a:ea typeface="楷体_GB2312" charset="0"/>
                <a:cs typeface="楷体_GB2312" charset="0"/>
              </a:endParaRPr>
            </a:p>
          </p:txBody>
        </p:sp>
        <p:graphicFrame>
          <p:nvGraphicFramePr>
            <p:cNvPr id="75817" name="Object 41"/>
            <p:cNvGraphicFramePr>
              <a:graphicFrameLocks noChangeAspect="1"/>
            </p:cNvGraphicFramePr>
            <p:nvPr/>
          </p:nvGraphicFramePr>
          <p:xfrm>
            <a:off x="2880" y="1633"/>
            <a:ext cx="335" cy="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18" name="公式" r:id="rId11" imgW="292100" imgH="254000" progId="Equation.3">
                    <p:embed/>
                  </p:oleObj>
                </mc:Choice>
                <mc:Fallback>
                  <p:oleObj name="公式" r:id="rId11" imgW="292100" imgH="254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1633"/>
                          <a:ext cx="335" cy="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5818" name="Object 42"/>
            <p:cNvGraphicFramePr>
              <a:graphicFrameLocks noChangeAspect="1"/>
            </p:cNvGraphicFramePr>
            <p:nvPr/>
          </p:nvGraphicFramePr>
          <p:xfrm>
            <a:off x="3312" y="1652"/>
            <a:ext cx="362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19" name="公式" r:id="rId13" imgW="304800" imgH="254000" progId="Equation.3">
                    <p:embed/>
                  </p:oleObj>
                </mc:Choice>
                <mc:Fallback>
                  <p:oleObj name="公式" r:id="rId13" imgW="304800" imgH="254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2" y="1652"/>
                          <a:ext cx="362" cy="2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5819" name="Object 43"/>
            <p:cNvGraphicFramePr>
              <a:graphicFrameLocks noChangeAspect="1"/>
            </p:cNvGraphicFramePr>
            <p:nvPr/>
          </p:nvGraphicFramePr>
          <p:xfrm>
            <a:off x="1234" y="469"/>
            <a:ext cx="339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20" name="Equation" r:id="rId15" imgW="228600" imgH="254000" progId="Equation.3">
                    <p:embed/>
                  </p:oleObj>
                </mc:Choice>
                <mc:Fallback>
                  <p:oleObj name="Equation" r:id="rId15" imgW="228600" imgH="254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34" y="469"/>
                          <a:ext cx="339" cy="3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5820" name="Object 44"/>
            <p:cNvGraphicFramePr>
              <a:graphicFrameLocks noChangeAspect="1"/>
            </p:cNvGraphicFramePr>
            <p:nvPr/>
          </p:nvGraphicFramePr>
          <p:xfrm>
            <a:off x="4544" y="854"/>
            <a:ext cx="405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21" name="Equation" r:id="rId17" imgW="355600" imgH="254000" progId="Equation.3">
                    <p:embed/>
                  </p:oleObj>
                </mc:Choice>
                <mc:Fallback>
                  <p:oleObj name="Equation" r:id="rId17" imgW="355600" imgH="254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44" y="854"/>
                          <a:ext cx="405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5821" name="Object 45"/>
            <p:cNvGraphicFramePr>
              <a:graphicFrameLocks noChangeAspect="1"/>
            </p:cNvGraphicFramePr>
            <p:nvPr/>
          </p:nvGraphicFramePr>
          <p:xfrm>
            <a:off x="2053" y="879"/>
            <a:ext cx="371" cy="2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22" name="Equation" r:id="rId19" imgW="342900" imgH="254000" progId="Equation.3">
                    <p:embed/>
                  </p:oleObj>
                </mc:Choice>
                <mc:Fallback>
                  <p:oleObj name="Equation" r:id="rId19" imgW="342900" imgH="254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53" y="879"/>
                          <a:ext cx="371" cy="2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5822" name="Object 46"/>
            <p:cNvGraphicFramePr>
              <a:graphicFrameLocks noChangeAspect="1"/>
            </p:cNvGraphicFramePr>
            <p:nvPr/>
          </p:nvGraphicFramePr>
          <p:xfrm>
            <a:off x="2083" y="416"/>
            <a:ext cx="372" cy="3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23" name="Equation" r:id="rId21" imgW="228600" imgH="254000" progId="Equation.3">
                    <p:embed/>
                  </p:oleObj>
                </mc:Choice>
                <mc:Fallback>
                  <p:oleObj name="Equation" r:id="rId21" imgW="228600" imgH="254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83" y="416"/>
                          <a:ext cx="372" cy="3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6175" name="Line 47"/>
            <p:cNvSpPr>
              <a:spLocks noChangeShapeType="1"/>
            </p:cNvSpPr>
            <p:nvPr/>
          </p:nvSpPr>
          <p:spPr bwMode="auto">
            <a:xfrm>
              <a:off x="2192" y="1090"/>
              <a:ext cx="0" cy="275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6176" name="Line 48"/>
            <p:cNvSpPr>
              <a:spLocks noChangeShapeType="1"/>
            </p:cNvSpPr>
            <p:nvPr/>
          </p:nvSpPr>
          <p:spPr bwMode="auto">
            <a:xfrm flipV="1">
              <a:off x="1122" y="879"/>
              <a:ext cx="8" cy="139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6177" name="Line 49"/>
            <p:cNvSpPr>
              <a:spLocks noChangeShapeType="1"/>
            </p:cNvSpPr>
            <p:nvPr/>
          </p:nvSpPr>
          <p:spPr bwMode="auto">
            <a:xfrm flipV="1">
              <a:off x="2023" y="890"/>
              <a:ext cx="2" cy="62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75826" name="Group 50"/>
            <p:cNvGrpSpPr/>
            <p:nvPr/>
          </p:nvGrpSpPr>
          <p:grpSpPr bwMode="auto">
            <a:xfrm>
              <a:off x="1930" y="1005"/>
              <a:ext cx="192" cy="369"/>
              <a:chOff x="4164" y="1968"/>
              <a:chExt cx="264" cy="420"/>
            </a:xfrm>
          </p:grpSpPr>
          <p:sp>
            <p:nvSpPr>
              <p:cNvPr id="176179" name="AutoShape 51"/>
              <p:cNvSpPr>
                <a:spLocks noChangeArrowheads="1"/>
              </p:cNvSpPr>
              <p:nvPr/>
            </p:nvSpPr>
            <p:spPr bwMode="auto">
              <a:xfrm>
                <a:off x="4164" y="1968"/>
                <a:ext cx="264" cy="420"/>
              </a:xfrm>
              <a:prstGeom prst="diamond">
                <a:avLst/>
              </a:prstGeom>
              <a:solidFill>
                <a:srgbClr val="F6FAE6"/>
              </a:solidFill>
              <a:ln w="3810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6180" name="Line 52"/>
              <p:cNvSpPr>
                <a:spLocks noChangeShapeType="1"/>
              </p:cNvSpPr>
              <p:nvPr/>
            </p:nvSpPr>
            <p:spPr bwMode="auto">
              <a:xfrm>
                <a:off x="4176" y="2184"/>
                <a:ext cx="25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76181" name="Line 53"/>
            <p:cNvSpPr>
              <a:spLocks noChangeShapeType="1"/>
            </p:cNvSpPr>
            <p:nvPr/>
          </p:nvSpPr>
          <p:spPr bwMode="auto">
            <a:xfrm flipH="1" flipV="1">
              <a:off x="1584" y="879"/>
              <a:ext cx="0" cy="63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6182" name="Rectangle 54"/>
            <p:cNvSpPr>
              <a:spLocks noChangeArrowheads="1"/>
            </p:cNvSpPr>
            <p:nvPr/>
          </p:nvSpPr>
          <p:spPr bwMode="auto">
            <a:xfrm>
              <a:off x="1542" y="1016"/>
              <a:ext cx="96" cy="328"/>
            </a:xfrm>
            <a:prstGeom prst="rect">
              <a:avLst/>
            </a:prstGeom>
            <a:solidFill>
              <a:srgbClr val="F6FAE6"/>
            </a:solidFill>
            <a:ln w="38100">
              <a:solidFill>
                <a:schemeClr val="tx1"/>
              </a:solidFill>
              <a:miter lim="800000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6183" name="Rectangle 55"/>
            <p:cNvSpPr>
              <a:spLocks noChangeArrowheads="1"/>
            </p:cNvSpPr>
            <p:nvPr/>
          </p:nvSpPr>
          <p:spPr bwMode="auto">
            <a:xfrm>
              <a:off x="1074" y="1427"/>
              <a:ext cx="97" cy="328"/>
            </a:xfrm>
            <a:prstGeom prst="rect">
              <a:avLst/>
            </a:prstGeom>
            <a:solidFill>
              <a:srgbClr val="F6FAE6"/>
            </a:solidFill>
            <a:ln w="38100">
              <a:solidFill>
                <a:schemeClr val="tx1"/>
              </a:solidFill>
              <a:miter lim="800000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6184" name="Line 56"/>
            <p:cNvSpPr>
              <a:spLocks noChangeShapeType="1"/>
            </p:cNvSpPr>
            <p:nvPr/>
          </p:nvSpPr>
          <p:spPr bwMode="auto">
            <a:xfrm>
              <a:off x="2889" y="879"/>
              <a:ext cx="0" cy="63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6185" name="Line 57"/>
            <p:cNvSpPr>
              <a:spLocks noChangeShapeType="1"/>
            </p:cNvSpPr>
            <p:nvPr/>
          </p:nvSpPr>
          <p:spPr bwMode="auto">
            <a:xfrm>
              <a:off x="2024" y="879"/>
              <a:ext cx="53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6186" name="Line 58"/>
            <p:cNvSpPr>
              <a:spLocks noChangeShapeType="1"/>
            </p:cNvSpPr>
            <p:nvPr/>
          </p:nvSpPr>
          <p:spPr bwMode="auto">
            <a:xfrm>
              <a:off x="1573" y="1513"/>
              <a:ext cx="123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6187" name="Line 59"/>
            <p:cNvSpPr>
              <a:spLocks noChangeShapeType="1"/>
            </p:cNvSpPr>
            <p:nvPr/>
          </p:nvSpPr>
          <p:spPr bwMode="auto">
            <a:xfrm flipV="1">
              <a:off x="2542" y="890"/>
              <a:ext cx="0" cy="138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6188" name="Line 60"/>
            <p:cNvSpPr>
              <a:spLocks noChangeShapeType="1"/>
            </p:cNvSpPr>
            <p:nvPr/>
          </p:nvSpPr>
          <p:spPr bwMode="auto">
            <a:xfrm>
              <a:off x="2475" y="1513"/>
              <a:ext cx="41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6189" name="Oval 61"/>
            <p:cNvSpPr>
              <a:spLocks noChangeArrowheads="1"/>
            </p:cNvSpPr>
            <p:nvPr/>
          </p:nvSpPr>
          <p:spPr bwMode="auto">
            <a:xfrm>
              <a:off x="1795" y="2252"/>
              <a:ext cx="47" cy="4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5836" name="Text Box 62"/>
            <p:cNvSpPr txBox="1">
              <a:spLocks noChangeArrowheads="1"/>
            </p:cNvSpPr>
            <p:nvPr/>
          </p:nvSpPr>
          <p:spPr bwMode="auto">
            <a:xfrm>
              <a:off x="1349" y="1787"/>
              <a:ext cx="473" cy="327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 dirty="0">
                  <a:effectLst/>
                  <a:ea typeface="楷体_GB2312" charset="0"/>
                  <a:cs typeface="楷体_GB2312" charset="0"/>
                </a:rPr>
                <a:t>R</a:t>
              </a:r>
              <a:r>
                <a:rPr lang="en-US" altLang="zh-CN" sz="2800" b="1" baseline="-25000" dirty="0">
                  <a:effectLst/>
                  <a:ea typeface="楷体_GB2312" charset="0"/>
                  <a:cs typeface="楷体_GB2312" charset="0"/>
                </a:rPr>
                <a:t>E1</a:t>
              </a:r>
              <a:endParaRPr lang="en-US" altLang="zh-CN" sz="2800" b="1" dirty="0">
                <a:effectLst/>
                <a:ea typeface="楷体_GB2312" charset="0"/>
                <a:cs typeface="楷体_GB2312" charset="0"/>
              </a:endParaRPr>
            </a:p>
          </p:txBody>
        </p:sp>
        <p:graphicFrame>
          <p:nvGraphicFramePr>
            <p:cNvPr id="75837" name="Object 63"/>
            <p:cNvGraphicFramePr>
              <a:graphicFrameLocks noChangeAspect="1"/>
            </p:cNvGraphicFramePr>
            <p:nvPr/>
          </p:nvGraphicFramePr>
          <p:xfrm>
            <a:off x="2068" y="1768"/>
            <a:ext cx="251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24" name="Equation" r:id="rId23" imgW="279400" imgH="254000" progId="Equation.3">
                    <p:embed/>
                  </p:oleObj>
                </mc:Choice>
                <mc:Fallback>
                  <p:oleObj name="Equation" r:id="rId23" imgW="279400" imgH="254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8" y="1768"/>
                          <a:ext cx="251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6192" name="Oval 64"/>
            <p:cNvSpPr>
              <a:spLocks noChangeArrowheads="1"/>
            </p:cNvSpPr>
            <p:nvPr/>
          </p:nvSpPr>
          <p:spPr bwMode="auto">
            <a:xfrm>
              <a:off x="613" y="856"/>
              <a:ext cx="50" cy="4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6193" name="Oval 65"/>
            <p:cNvSpPr>
              <a:spLocks noChangeArrowheads="1"/>
            </p:cNvSpPr>
            <p:nvPr/>
          </p:nvSpPr>
          <p:spPr bwMode="auto">
            <a:xfrm>
              <a:off x="613" y="2231"/>
              <a:ext cx="50" cy="4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6194" name="Line 66"/>
            <p:cNvSpPr>
              <a:spLocks noChangeShapeType="1"/>
            </p:cNvSpPr>
            <p:nvPr/>
          </p:nvSpPr>
          <p:spPr bwMode="auto">
            <a:xfrm>
              <a:off x="4089" y="1565"/>
              <a:ext cx="41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5841" name="Text Box 67"/>
            <p:cNvSpPr txBox="1">
              <a:spLocks noChangeArrowheads="1"/>
            </p:cNvSpPr>
            <p:nvPr/>
          </p:nvSpPr>
          <p:spPr bwMode="auto">
            <a:xfrm>
              <a:off x="5182" y="871"/>
              <a:ext cx="242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  <a:effectLst/>
                  <a:ea typeface="楷体_GB2312" charset="0"/>
                  <a:cs typeface="楷体_GB2312" charset="0"/>
                </a:rPr>
                <a:t>+</a:t>
              </a:r>
            </a:p>
          </p:txBody>
        </p:sp>
        <p:sp>
          <p:nvSpPr>
            <p:cNvPr id="75842" name="Text Box 68"/>
            <p:cNvSpPr txBox="1">
              <a:spLocks noChangeArrowheads="1"/>
            </p:cNvSpPr>
            <p:nvPr/>
          </p:nvSpPr>
          <p:spPr bwMode="auto">
            <a:xfrm>
              <a:off x="5182" y="1830"/>
              <a:ext cx="226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  <a:effectLst/>
                  <a:ea typeface="楷体_GB2312" charset="0"/>
                  <a:cs typeface="楷体_GB2312" charset="0"/>
                </a:rPr>
                <a:t>_</a:t>
              </a:r>
            </a:p>
          </p:txBody>
        </p:sp>
        <p:sp>
          <p:nvSpPr>
            <p:cNvPr id="75843" name="Text Box 69"/>
            <p:cNvSpPr txBox="1">
              <a:spLocks noChangeArrowheads="1"/>
            </p:cNvSpPr>
            <p:nvPr/>
          </p:nvSpPr>
          <p:spPr bwMode="auto">
            <a:xfrm>
              <a:off x="2066" y="1497"/>
              <a:ext cx="242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  <a:effectLst/>
                  <a:ea typeface="楷体_GB2312" charset="0"/>
                  <a:cs typeface="楷体_GB2312" charset="0"/>
                </a:rPr>
                <a:t>+</a:t>
              </a:r>
            </a:p>
          </p:txBody>
        </p:sp>
        <p:sp>
          <p:nvSpPr>
            <p:cNvPr id="75844" name="Text Box 70"/>
            <p:cNvSpPr txBox="1">
              <a:spLocks noChangeArrowheads="1"/>
            </p:cNvSpPr>
            <p:nvPr/>
          </p:nvSpPr>
          <p:spPr bwMode="auto">
            <a:xfrm>
              <a:off x="2093" y="1875"/>
              <a:ext cx="226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  <a:effectLst/>
                  <a:ea typeface="楷体_GB2312" charset="0"/>
                  <a:cs typeface="楷体_GB2312" charset="0"/>
                </a:rPr>
                <a:t>_</a:t>
              </a:r>
            </a:p>
          </p:txBody>
        </p:sp>
        <p:sp>
          <p:nvSpPr>
            <p:cNvPr id="75845" name="Text Box 71"/>
            <p:cNvSpPr txBox="1">
              <a:spLocks noChangeArrowheads="1"/>
            </p:cNvSpPr>
            <p:nvPr/>
          </p:nvSpPr>
          <p:spPr bwMode="auto">
            <a:xfrm>
              <a:off x="538" y="882"/>
              <a:ext cx="242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  <a:effectLst/>
                  <a:ea typeface="楷体_GB2312" charset="0"/>
                  <a:cs typeface="楷体_GB2312" charset="0"/>
                </a:rPr>
                <a:t>+</a:t>
              </a:r>
            </a:p>
          </p:txBody>
        </p:sp>
        <p:sp>
          <p:nvSpPr>
            <p:cNvPr id="75846" name="Text Box 72"/>
            <p:cNvSpPr txBox="1">
              <a:spLocks noChangeArrowheads="1"/>
            </p:cNvSpPr>
            <p:nvPr/>
          </p:nvSpPr>
          <p:spPr bwMode="auto">
            <a:xfrm>
              <a:off x="537" y="1837"/>
              <a:ext cx="226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  <a:effectLst/>
                  <a:ea typeface="楷体_GB2312" charset="0"/>
                  <a:cs typeface="楷体_GB2312" charset="0"/>
                </a:rPr>
                <a:t>_</a:t>
              </a:r>
            </a:p>
          </p:txBody>
        </p:sp>
        <p:sp>
          <p:nvSpPr>
            <p:cNvPr id="176201" name="Oval 73"/>
            <p:cNvSpPr>
              <a:spLocks noChangeArrowheads="1"/>
            </p:cNvSpPr>
            <p:nvPr/>
          </p:nvSpPr>
          <p:spPr bwMode="auto">
            <a:xfrm>
              <a:off x="5230" y="864"/>
              <a:ext cx="50" cy="4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6202" name="Oval 74"/>
            <p:cNvSpPr>
              <a:spLocks noChangeArrowheads="1"/>
            </p:cNvSpPr>
            <p:nvPr/>
          </p:nvSpPr>
          <p:spPr bwMode="auto">
            <a:xfrm>
              <a:off x="5230" y="2246"/>
              <a:ext cx="50" cy="4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76204" name="Rectangle 76"/>
          <p:cNvSpPr>
            <a:spLocks noChangeArrowheads="1"/>
          </p:cNvSpPr>
          <p:nvPr/>
        </p:nvSpPr>
        <p:spPr bwMode="auto">
          <a:xfrm>
            <a:off x="454025" y="228600"/>
            <a:ext cx="2670175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(2)</a:t>
            </a:r>
            <a:r>
              <a:rPr lang="en-US" altLang="zh-CN" sz="2800" b="1"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 </a:t>
            </a:r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计算</a:t>
            </a:r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 </a:t>
            </a:r>
            <a:r>
              <a:rPr lang="en-US" altLang="zh-CN" sz="2800" b="1" i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r</a:t>
            </a:r>
            <a:r>
              <a:rPr lang="en-US" altLang="zh-CN" sz="28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 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i</a:t>
            </a:r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和 </a:t>
            </a:r>
            <a:r>
              <a:rPr lang="en-US" altLang="zh-CN" sz="2800" b="1" i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r</a:t>
            </a:r>
            <a:r>
              <a:rPr lang="en-US" altLang="zh-CN" sz="28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 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0</a:t>
            </a:r>
          </a:p>
        </p:txBody>
      </p:sp>
      <p:sp>
        <p:nvSpPr>
          <p:cNvPr id="176205" name="Rectangle 77"/>
          <p:cNvSpPr>
            <a:spLocks noChangeArrowheads="1"/>
          </p:cNvSpPr>
          <p:nvPr/>
        </p:nvSpPr>
        <p:spPr bwMode="auto">
          <a:xfrm>
            <a:off x="381000" y="4191000"/>
            <a:ext cx="8077200" cy="21431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>
                <a:effectLst/>
                <a:latin typeface="宋体" panose="02010600030101010101" pitchFamily="2" charset="-122"/>
              </a:rPr>
              <a:t>  </a:t>
            </a:r>
            <a:r>
              <a:rPr lang="zh-CN" altLang="en-US" sz="2800" b="1">
                <a:effectLst/>
                <a:latin typeface="宋体" panose="02010600030101010101" pitchFamily="2" charset="-122"/>
              </a:rPr>
              <a:t>由微变等效电路可知，放大电路的输入电阻</a:t>
            </a:r>
            <a:r>
              <a:rPr lang="zh-CN" altLang="en-US" sz="2800" b="1">
                <a:effectLst/>
                <a:latin typeface="Times New Roman" panose="02020603050405020304" charset="0"/>
              </a:rPr>
              <a:t> </a:t>
            </a:r>
            <a:r>
              <a:rPr lang="en-US" altLang="zh-CN" sz="2800" b="1" i="1">
                <a:effectLst/>
                <a:latin typeface="Times New Roman" panose="02020603050405020304" charset="0"/>
              </a:rPr>
              <a:t>r</a:t>
            </a:r>
            <a:r>
              <a:rPr lang="en-US" altLang="zh-CN" sz="2800" b="1" baseline="-25000">
                <a:effectLst/>
                <a:latin typeface="Times New Roman" panose="02020603050405020304" charset="0"/>
              </a:rPr>
              <a:t>i </a:t>
            </a:r>
            <a:r>
              <a:rPr lang="zh-CN" altLang="en-US" sz="2800" b="1">
                <a:effectLst/>
                <a:latin typeface="宋体" panose="02010600030101010101" pitchFamily="2" charset="-122"/>
              </a:rPr>
              <a:t>等于第一级的输入电阻</a:t>
            </a:r>
            <a:r>
              <a:rPr lang="en-US" altLang="zh-CN" sz="2800" b="1" i="1">
                <a:effectLst/>
                <a:latin typeface="Times New Roman" panose="02020603050405020304" charset="0"/>
              </a:rPr>
              <a:t>r</a:t>
            </a:r>
            <a:r>
              <a:rPr lang="en-US" altLang="zh-CN" b="1" baseline="-25000">
                <a:effectLst/>
                <a:latin typeface="Times New Roman" panose="02020603050405020304" charset="0"/>
              </a:rPr>
              <a:t>i1</a:t>
            </a:r>
            <a:r>
              <a:rPr lang="zh-CN" altLang="en-US" sz="2800" b="1">
                <a:effectLst/>
                <a:latin typeface="宋体" panose="02010600030101010101" pitchFamily="2" charset="-122"/>
              </a:rPr>
              <a:t>。第一级是射极输出器，它的输入电阻</a:t>
            </a:r>
            <a:r>
              <a:rPr lang="en-US" altLang="zh-CN" sz="2800" b="1" i="1">
                <a:effectLst/>
                <a:latin typeface="Times New Roman" panose="02020603050405020304" charset="0"/>
              </a:rPr>
              <a:t>r</a:t>
            </a:r>
            <a:r>
              <a:rPr lang="en-US" altLang="zh-CN" sz="2800" b="1" baseline="-25000">
                <a:effectLst/>
                <a:latin typeface="Times New Roman" panose="02020603050405020304" charset="0"/>
              </a:rPr>
              <a:t>i1</a:t>
            </a:r>
            <a:r>
              <a:rPr lang="zh-CN" altLang="en-US" sz="2800" b="1">
                <a:effectLst/>
                <a:latin typeface="宋体" panose="02010600030101010101" pitchFamily="2" charset="-122"/>
              </a:rPr>
              <a:t>与负载有关，而射极输出器的负载即是第二级输入电阻</a:t>
            </a:r>
            <a:r>
              <a:rPr lang="zh-CN" altLang="en-US" sz="2800" b="1">
                <a:effectLst/>
                <a:latin typeface="Times New Roman" panose="02020603050405020304" charset="0"/>
              </a:rPr>
              <a:t> </a:t>
            </a:r>
            <a:r>
              <a:rPr lang="en-US" altLang="zh-CN" sz="2800" b="1" i="1">
                <a:effectLst/>
                <a:latin typeface="Times New Roman" panose="02020603050405020304" charset="0"/>
              </a:rPr>
              <a:t>r</a:t>
            </a:r>
            <a:r>
              <a:rPr lang="en-US" altLang="zh-CN" sz="2800" b="1" baseline="-25000">
                <a:effectLst/>
                <a:latin typeface="Times New Roman" panose="02020603050405020304" charset="0"/>
              </a:rPr>
              <a:t>i2</a:t>
            </a:r>
            <a:r>
              <a:rPr lang="zh-CN" altLang="en-US" sz="2800" b="1">
                <a:effectLst/>
                <a:latin typeface="宋体" panose="02010600030101010101" pitchFamily="2" charset="-122"/>
              </a:rPr>
              <a:t>。</a:t>
            </a:r>
          </a:p>
        </p:txBody>
      </p:sp>
      <p:sp>
        <p:nvSpPr>
          <p:cNvPr id="176206" name="Rectangle 78"/>
          <p:cNvSpPr>
            <a:spLocks noChangeArrowheads="1"/>
          </p:cNvSpPr>
          <p:nvPr/>
        </p:nvSpPr>
        <p:spPr bwMode="auto">
          <a:xfrm>
            <a:off x="3733800" y="457200"/>
            <a:ext cx="2327275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微变等效电路</a:t>
            </a:r>
          </a:p>
        </p:txBody>
      </p:sp>
      <p:graphicFrame>
        <p:nvGraphicFramePr>
          <p:cNvPr id="176211" name="Object 83"/>
          <p:cNvGraphicFramePr>
            <a:graphicFrameLocks noChangeAspect="1"/>
          </p:cNvGraphicFramePr>
          <p:nvPr/>
        </p:nvGraphicFramePr>
        <p:xfrm>
          <a:off x="4495800" y="3630613"/>
          <a:ext cx="503238" cy="61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5" name="Equation" r:id="rId25" imgW="177800" imgH="228600" progId="Equation.3">
                  <p:embed/>
                </p:oleObj>
              </mc:Choice>
              <mc:Fallback>
                <p:oleObj name="Equation" r:id="rId25" imgW="1778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3630613"/>
                        <a:ext cx="503238" cy="617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6212" name="AutoShape 84"/>
          <p:cNvSpPr>
            <a:spLocks noChangeArrowheads="1"/>
          </p:cNvSpPr>
          <p:nvPr/>
        </p:nvSpPr>
        <p:spPr bwMode="auto">
          <a:xfrm>
            <a:off x="4419600" y="3276600"/>
            <a:ext cx="304800" cy="685800"/>
          </a:xfrm>
          <a:custGeom>
            <a:avLst/>
            <a:gdLst>
              <a:gd name="G0" fmla="+- 15126 0 0"/>
              <a:gd name="G1" fmla="+- 2912 0 0"/>
              <a:gd name="G2" fmla="+- 12158 0 2912"/>
              <a:gd name="G3" fmla="+- G2 0 2912"/>
              <a:gd name="G4" fmla="*/ G3 32768 32059"/>
              <a:gd name="G5" fmla="*/ G4 1 2"/>
              <a:gd name="G6" fmla="+- 21600 0 15126"/>
              <a:gd name="G7" fmla="*/ G6 2912 6079"/>
              <a:gd name="G8" fmla="+- G7 15126 0"/>
              <a:gd name="T0" fmla="*/ 15126 w 21600"/>
              <a:gd name="T1" fmla="*/ 0 h 21600"/>
              <a:gd name="T2" fmla="*/ 15126 w 21600"/>
              <a:gd name="T3" fmla="*/ 12158 h 21600"/>
              <a:gd name="T4" fmla="*/ 3237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gradFill rotWithShape="0">
            <a:gsLst>
              <a:gs pos="0">
                <a:srgbClr val="FFFF00"/>
              </a:gs>
              <a:gs pos="100000">
                <a:srgbClr val="FF0000"/>
              </a:gs>
            </a:gsLst>
            <a:lin ang="18900000" scaled="1"/>
          </a:gradFill>
          <a:ln w="38100">
            <a:solidFill>
              <a:srgbClr val="FF0000"/>
            </a:solidFill>
            <a:miter lim="800000"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zh-CN" altLang="en-US"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76213" name="Object 85"/>
          <p:cNvGraphicFramePr>
            <a:graphicFrameLocks noChangeAspect="1"/>
          </p:cNvGraphicFramePr>
          <p:nvPr/>
        </p:nvGraphicFramePr>
        <p:xfrm>
          <a:off x="1430338" y="3681413"/>
          <a:ext cx="1084262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6" name="公式" r:id="rId27" imgW="495300" imgH="228600" progId="Equation.3">
                  <p:embed/>
                </p:oleObj>
              </mc:Choice>
              <mc:Fallback>
                <p:oleObj name="公式" r:id="rId27" imgW="4953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0338" y="3681413"/>
                        <a:ext cx="1084262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6214" name="AutoShape 86"/>
          <p:cNvSpPr>
            <a:spLocks noChangeArrowheads="1"/>
          </p:cNvSpPr>
          <p:nvPr/>
        </p:nvSpPr>
        <p:spPr bwMode="auto">
          <a:xfrm>
            <a:off x="1249363" y="3276600"/>
            <a:ext cx="304800" cy="685800"/>
          </a:xfrm>
          <a:custGeom>
            <a:avLst/>
            <a:gdLst>
              <a:gd name="G0" fmla="+- 15126 0 0"/>
              <a:gd name="G1" fmla="+- 2912 0 0"/>
              <a:gd name="G2" fmla="+- 12158 0 2912"/>
              <a:gd name="G3" fmla="+- G2 0 2912"/>
              <a:gd name="G4" fmla="*/ G3 32768 32059"/>
              <a:gd name="G5" fmla="*/ G4 1 2"/>
              <a:gd name="G6" fmla="+- 21600 0 15126"/>
              <a:gd name="G7" fmla="*/ G6 2912 6079"/>
              <a:gd name="G8" fmla="+- G7 15126 0"/>
              <a:gd name="T0" fmla="*/ 15126 w 21600"/>
              <a:gd name="T1" fmla="*/ 0 h 21600"/>
              <a:gd name="T2" fmla="*/ 15126 w 21600"/>
              <a:gd name="T3" fmla="*/ 12158 h 21600"/>
              <a:gd name="T4" fmla="*/ 3237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gradFill rotWithShape="0">
            <a:gsLst>
              <a:gs pos="0">
                <a:srgbClr val="FFFF00"/>
              </a:gs>
              <a:gs pos="100000">
                <a:srgbClr val="FF0000"/>
              </a:gs>
            </a:gsLst>
            <a:lin ang="18900000" scaled="1"/>
          </a:gradFill>
          <a:ln w="38100">
            <a:solidFill>
              <a:srgbClr val="FF0000"/>
            </a:solidFill>
            <a:miter lim="800000"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zh-CN" altLang="en-US"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83" name="Object 9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1317328"/>
              </p:ext>
            </p:extLst>
          </p:nvPr>
        </p:nvGraphicFramePr>
        <p:xfrm>
          <a:off x="6215001" y="2895601"/>
          <a:ext cx="487363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7" name="公式" r:id="rId29" imgW="292100" imgH="254000" progId="Equation.3">
                  <p:embed/>
                </p:oleObj>
              </mc:Choice>
              <mc:Fallback>
                <p:oleObj name="公式" r:id="rId29" imgW="2921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5001" y="2895601"/>
                        <a:ext cx="487363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04355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176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176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6" dur="500"/>
                                        <p:tgtEl>
                                          <p:spTgt spid="176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176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76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205" grpId="0" autoUpdateAnimBg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802" name="Group 86"/>
          <p:cNvGrpSpPr/>
          <p:nvPr/>
        </p:nvGrpSpPr>
        <p:grpSpPr bwMode="auto">
          <a:xfrm>
            <a:off x="838200" y="533400"/>
            <a:ext cx="7772400" cy="2982913"/>
            <a:chOff x="528" y="416"/>
            <a:chExt cx="4896" cy="1879"/>
          </a:xfrm>
        </p:grpSpPr>
        <p:graphicFrame>
          <p:nvGraphicFramePr>
            <p:cNvPr id="76814" name="Object 87"/>
            <p:cNvGraphicFramePr>
              <a:graphicFrameLocks noChangeAspect="1"/>
            </p:cNvGraphicFramePr>
            <p:nvPr/>
          </p:nvGraphicFramePr>
          <p:xfrm>
            <a:off x="3757" y="452"/>
            <a:ext cx="358" cy="3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42" name="Equation" r:id="rId4" imgW="241300" imgH="254000" progId="Equation.3">
                    <p:embed/>
                  </p:oleObj>
                </mc:Choice>
                <mc:Fallback>
                  <p:oleObj name="Equation" r:id="rId4" imgW="241300" imgH="254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57" y="452"/>
                          <a:ext cx="358" cy="3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6815" name="Object 88"/>
            <p:cNvGraphicFramePr>
              <a:graphicFrameLocks noChangeAspect="1"/>
            </p:cNvGraphicFramePr>
            <p:nvPr/>
          </p:nvGraphicFramePr>
          <p:xfrm>
            <a:off x="4516" y="452"/>
            <a:ext cx="335" cy="3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43" name="Equation" r:id="rId6" imgW="228600" imgH="254000" progId="Equation.3">
                    <p:embed/>
                  </p:oleObj>
                </mc:Choice>
                <mc:Fallback>
                  <p:oleObj name="Equation" r:id="rId6" imgW="228600" imgH="254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6" y="452"/>
                          <a:ext cx="335" cy="3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7241" name="Line 89"/>
            <p:cNvSpPr>
              <a:spLocks noChangeShapeType="1"/>
            </p:cNvSpPr>
            <p:nvPr/>
          </p:nvSpPr>
          <p:spPr bwMode="auto">
            <a:xfrm flipH="1" flipV="1">
              <a:off x="4302" y="1565"/>
              <a:ext cx="0" cy="71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7242" name="Rectangle 90"/>
            <p:cNvSpPr>
              <a:spLocks noChangeArrowheads="1"/>
            </p:cNvSpPr>
            <p:nvPr/>
          </p:nvSpPr>
          <p:spPr bwMode="auto">
            <a:xfrm>
              <a:off x="4256" y="1787"/>
              <a:ext cx="95" cy="327"/>
            </a:xfrm>
            <a:prstGeom prst="rect">
              <a:avLst/>
            </a:prstGeom>
            <a:solidFill>
              <a:srgbClr val="F6FAE6"/>
            </a:solidFill>
            <a:ln w="38100">
              <a:solidFill>
                <a:schemeClr val="tx1"/>
              </a:solidFill>
              <a:miter lim="800000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7243" name="Line 91"/>
            <p:cNvSpPr>
              <a:spLocks noChangeShapeType="1"/>
            </p:cNvSpPr>
            <p:nvPr/>
          </p:nvSpPr>
          <p:spPr bwMode="auto">
            <a:xfrm flipV="1">
              <a:off x="3157" y="2273"/>
              <a:ext cx="21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7244" name="Line 92"/>
            <p:cNvSpPr>
              <a:spLocks noChangeShapeType="1"/>
            </p:cNvSpPr>
            <p:nvPr/>
          </p:nvSpPr>
          <p:spPr bwMode="auto">
            <a:xfrm flipV="1">
              <a:off x="4505" y="869"/>
              <a:ext cx="0" cy="6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7245" name="Line 93"/>
            <p:cNvSpPr>
              <a:spLocks noChangeShapeType="1"/>
            </p:cNvSpPr>
            <p:nvPr/>
          </p:nvSpPr>
          <p:spPr bwMode="auto">
            <a:xfrm flipV="1">
              <a:off x="2879" y="869"/>
              <a:ext cx="121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76821" name="Group 94"/>
            <p:cNvGrpSpPr/>
            <p:nvPr/>
          </p:nvGrpSpPr>
          <p:grpSpPr bwMode="auto">
            <a:xfrm>
              <a:off x="4403" y="1010"/>
              <a:ext cx="192" cy="370"/>
              <a:chOff x="4164" y="1968"/>
              <a:chExt cx="264" cy="420"/>
            </a:xfrm>
          </p:grpSpPr>
          <p:sp>
            <p:nvSpPr>
              <p:cNvPr id="177247" name="AutoShape 95"/>
              <p:cNvSpPr>
                <a:spLocks noChangeArrowheads="1"/>
              </p:cNvSpPr>
              <p:nvPr/>
            </p:nvSpPr>
            <p:spPr bwMode="auto">
              <a:xfrm>
                <a:off x="4164" y="1968"/>
                <a:ext cx="264" cy="420"/>
              </a:xfrm>
              <a:prstGeom prst="diamond">
                <a:avLst/>
              </a:prstGeom>
              <a:solidFill>
                <a:srgbClr val="F6FAE6"/>
              </a:solidFill>
              <a:ln w="3810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7248" name="Line 96"/>
              <p:cNvSpPr>
                <a:spLocks noChangeShapeType="1"/>
              </p:cNvSpPr>
              <p:nvPr/>
            </p:nvSpPr>
            <p:spPr bwMode="auto">
              <a:xfrm>
                <a:off x="4176" y="2184"/>
                <a:ext cx="25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77249" name="Line 97"/>
            <p:cNvSpPr>
              <a:spLocks noChangeShapeType="1"/>
            </p:cNvSpPr>
            <p:nvPr/>
          </p:nvSpPr>
          <p:spPr bwMode="auto">
            <a:xfrm flipV="1">
              <a:off x="4089" y="869"/>
              <a:ext cx="0" cy="6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7250" name="Rectangle 98"/>
            <p:cNvSpPr>
              <a:spLocks noChangeArrowheads="1"/>
            </p:cNvSpPr>
            <p:nvPr/>
          </p:nvSpPr>
          <p:spPr bwMode="auto">
            <a:xfrm>
              <a:off x="4043" y="1052"/>
              <a:ext cx="95" cy="328"/>
            </a:xfrm>
            <a:prstGeom prst="rect">
              <a:avLst/>
            </a:prstGeom>
            <a:solidFill>
              <a:srgbClr val="F6FAE6"/>
            </a:solidFill>
            <a:ln w="38100">
              <a:solidFill>
                <a:schemeClr val="tx1"/>
              </a:solidFill>
              <a:miter lim="800000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7251" name="Line 99"/>
            <p:cNvSpPr>
              <a:spLocks noChangeShapeType="1"/>
            </p:cNvSpPr>
            <p:nvPr/>
          </p:nvSpPr>
          <p:spPr bwMode="auto">
            <a:xfrm>
              <a:off x="4500" y="879"/>
              <a:ext cx="75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7252" name="Line 100"/>
            <p:cNvSpPr>
              <a:spLocks noChangeShapeType="1"/>
            </p:cNvSpPr>
            <p:nvPr/>
          </p:nvSpPr>
          <p:spPr bwMode="auto">
            <a:xfrm flipV="1">
              <a:off x="4907" y="890"/>
              <a:ext cx="0" cy="137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7253" name="Rectangle 101"/>
            <p:cNvSpPr>
              <a:spLocks noChangeArrowheads="1"/>
            </p:cNvSpPr>
            <p:nvPr/>
          </p:nvSpPr>
          <p:spPr bwMode="auto">
            <a:xfrm>
              <a:off x="4863" y="1417"/>
              <a:ext cx="96" cy="327"/>
            </a:xfrm>
            <a:prstGeom prst="rect">
              <a:avLst/>
            </a:prstGeom>
            <a:solidFill>
              <a:srgbClr val="F6FAE6"/>
            </a:solidFill>
            <a:ln w="38100">
              <a:solidFill>
                <a:schemeClr val="tx1"/>
              </a:solidFill>
              <a:miter lim="800000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6827" name="Text Box 102"/>
            <p:cNvSpPr txBox="1">
              <a:spLocks noChangeArrowheads="1"/>
            </p:cNvSpPr>
            <p:nvPr/>
          </p:nvSpPr>
          <p:spPr bwMode="auto">
            <a:xfrm>
              <a:off x="3548" y="1017"/>
              <a:ext cx="627" cy="327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>
                  <a:effectLst/>
                  <a:ea typeface="楷体_GB2312" charset="0"/>
                  <a:cs typeface="楷体_GB2312" charset="0"/>
                </a:rPr>
                <a:t>r</a:t>
              </a:r>
              <a:r>
                <a:rPr lang="en-US" altLang="zh-CN" sz="2800" b="1" baseline="-25000">
                  <a:effectLst/>
                  <a:ea typeface="楷体_GB2312" charset="0"/>
                  <a:cs typeface="楷体_GB2312" charset="0"/>
                </a:rPr>
                <a:t>be2</a:t>
              </a:r>
              <a:endParaRPr lang="en-US" altLang="zh-CN" sz="2800" b="1">
                <a:effectLst/>
                <a:ea typeface="楷体_GB2312" charset="0"/>
                <a:cs typeface="楷体_GB2312" charset="0"/>
              </a:endParaRPr>
            </a:p>
          </p:txBody>
        </p:sp>
        <p:sp>
          <p:nvSpPr>
            <p:cNvPr id="177255" name="Line 103"/>
            <p:cNvSpPr>
              <a:spLocks noChangeShapeType="1"/>
            </p:cNvSpPr>
            <p:nvPr/>
          </p:nvSpPr>
          <p:spPr bwMode="auto">
            <a:xfrm flipH="1">
              <a:off x="4679" y="1055"/>
              <a:ext cx="0" cy="325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7256" name="Line 104"/>
            <p:cNvSpPr>
              <a:spLocks noChangeShapeType="1"/>
            </p:cNvSpPr>
            <p:nvPr/>
          </p:nvSpPr>
          <p:spPr bwMode="auto">
            <a:xfrm>
              <a:off x="3771" y="793"/>
              <a:ext cx="279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med" len="med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7257" name="Line 105"/>
            <p:cNvSpPr>
              <a:spLocks noChangeShapeType="1"/>
            </p:cNvSpPr>
            <p:nvPr/>
          </p:nvSpPr>
          <p:spPr bwMode="auto">
            <a:xfrm flipV="1">
              <a:off x="3657" y="853"/>
              <a:ext cx="0" cy="14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7258" name="Rectangle 106"/>
            <p:cNvSpPr>
              <a:spLocks noChangeArrowheads="1"/>
            </p:cNvSpPr>
            <p:nvPr/>
          </p:nvSpPr>
          <p:spPr bwMode="auto">
            <a:xfrm>
              <a:off x="3614" y="1385"/>
              <a:ext cx="96" cy="328"/>
            </a:xfrm>
            <a:prstGeom prst="rect">
              <a:avLst/>
            </a:prstGeom>
            <a:solidFill>
              <a:srgbClr val="F6FAE6"/>
            </a:solidFill>
            <a:ln w="38100">
              <a:solidFill>
                <a:schemeClr val="tx1"/>
              </a:solidFill>
              <a:miter lim="800000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7259" name="Line 107"/>
            <p:cNvSpPr>
              <a:spLocks noChangeShapeType="1"/>
            </p:cNvSpPr>
            <p:nvPr/>
          </p:nvSpPr>
          <p:spPr bwMode="auto">
            <a:xfrm flipH="1">
              <a:off x="4452" y="793"/>
              <a:ext cx="341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med" len="med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6833" name="Text Box 108"/>
            <p:cNvSpPr txBox="1">
              <a:spLocks noChangeArrowheads="1"/>
            </p:cNvSpPr>
            <p:nvPr/>
          </p:nvSpPr>
          <p:spPr bwMode="auto">
            <a:xfrm>
              <a:off x="4433" y="1398"/>
              <a:ext cx="478" cy="327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>
                  <a:effectLst/>
                  <a:ea typeface="楷体_GB2312" charset="0"/>
                  <a:cs typeface="楷体_GB2312" charset="0"/>
                </a:rPr>
                <a:t>R</a:t>
              </a:r>
              <a:r>
                <a:rPr lang="en-US" altLang="zh-CN" sz="2800" b="1" baseline="-25000">
                  <a:effectLst/>
                  <a:ea typeface="楷体_GB2312" charset="0"/>
                  <a:cs typeface="楷体_GB2312" charset="0"/>
                </a:rPr>
                <a:t>C2</a:t>
              </a:r>
              <a:endParaRPr lang="en-US" altLang="zh-CN" sz="2800" b="1">
                <a:effectLst/>
                <a:ea typeface="楷体_GB2312" charset="0"/>
                <a:cs typeface="楷体_GB2312" charset="0"/>
              </a:endParaRPr>
            </a:p>
          </p:txBody>
        </p:sp>
        <p:graphicFrame>
          <p:nvGraphicFramePr>
            <p:cNvPr id="76834" name="Object 109"/>
            <p:cNvGraphicFramePr>
              <a:graphicFrameLocks noChangeAspect="1"/>
            </p:cNvGraphicFramePr>
            <p:nvPr/>
          </p:nvGraphicFramePr>
          <p:xfrm>
            <a:off x="5134" y="1391"/>
            <a:ext cx="233" cy="3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44" name="Equation" r:id="rId8" imgW="203200" imgH="254000" progId="Equation.3">
                    <p:embed/>
                  </p:oleObj>
                </mc:Choice>
                <mc:Fallback>
                  <p:oleObj name="Equation" r:id="rId8" imgW="203200" imgH="254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4" y="1391"/>
                          <a:ext cx="233" cy="3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7262" name="Line 110"/>
            <p:cNvSpPr>
              <a:spLocks noChangeShapeType="1"/>
            </p:cNvSpPr>
            <p:nvPr/>
          </p:nvSpPr>
          <p:spPr bwMode="auto">
            <a:xfrm flipV="1">
              <a:off x="659" y="2273"/>
              <a:ext cx="250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7263" name="Line 111"/>
            <p:cNvSpPr>
              <a:spLocks noChangeShapeType="1"/>
            </p:cNvSpPr>
            <p:nvPr/>
          </p:nvSpPr>
          <p:spPr bwMode="auto">
            <a:xfrm>
              <a:off x="659" y="879"/>
              <a:ext cx="92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6837" name="Text Box 112"/>
            <p:cNvSpPr txBox="1">
              <a:spLocks noChangeArrowheads="1"/>
            </p:cNvSpPr>
            <p:nvPr/>
          </p:nvSpPr>
          <p:spPr bwMode="auto">
            <a:xfrm>
              <a:off x="1072" y="966"/>
              <a:ext cx="606" cy="327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>
                  <a:effectLst/>
                  <a:ea typeface="楷体_GB2312" charset="0"/>
                  <a:cs typeface="楷体_GB2312" charset="0"/>
                </a:rPr>
                <a:t>r</a:t>
              </a:r>
              <a:r>
                <a:rPr lang="en-US" altLang="zh-CN" sz="2800" b="1" baseline="-25000">
                  <a:effectLst/>
                  <a:ea typeface="楷体_GB2312" charset="0"/>
                  <a:cs typeface="楷体_GB2312" charset="0"/>
                </a:rPr>
                <a:t>be1</a:t>
              </a:r>
              <a:endParaRPr lang="en-US" altLang="zh-CN" sz="2800" b="1">
                <a:effectLst/>
                <a:ea typeface="楷体_GB2312" charset="0"/>
                <a:cs typeface="楷体_GB2312" charset="0"/>
              </a:endParaRPr>
            </a:p>
          </p:txBody>
        </p:sp>
        <p:sp>
          <p:nvSpPr>
            <p:cNvPr id="177265" name="Line 113"/>
            <p:cNvSpPr>
              <a:spLocks noChangeShapeType="1"/>
            </p:cNvSpPr>
            <p:nvPr/>
          </p:nvSpPr>
          <p:spPr bwMode="auto">
            <a:xfrm>
              <a:off x="1186" y="823"/>
              <a:ext cx="37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med" len="med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7266" name="Line 114"/>
            <p:cNvSpPr>
              <a:spLocks noChangeShapeType="1"/>
            </p:cNvSpPr>
            <p:nvPr/>
          </p:nvSpPr>
          <p:spPr bwMode="auto">
            <a:xfrm flipH="1">
              <a:off x="2072" y="793"/>
              <a:ext cx="35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med" len="med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7267" name="Line 115"/>
            <p:cNvSpPr>
              <a:spLocks noChangeShapeType="1"/>
            </p:cNvSpPr>
            <p:nvPr/>
          </p:nvSpPr>
          <p:spPr bwMode="auto">
            <a:xfrm flipV="1">
              <a:off x="3284" y="853"/>
              <a:ext cx="0" cy="14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7268" name="Rectangle 116"/>
            <p:cNvSpPr>
              <a:spLocks noChangeArrowheads="1"/>
            </p:cNvSpPr>
            <p:nvPr/>
          </p:nvSpPr>
          <p:spPr bwMode="auto">
            <a:xfrm>
              <a:off x="3243" y="1390"/>
              <a:ext cx="96" cy="327"/>
            </a:xfrm>
            <a:prstGeom prst="rect">
              <a:avLst/>
            </a:prstGeom>
            <a:solidFill>
              <a:srgbClr val="F6FAE6"/>
            </a:solidFill>
            <a:ln w="38100">
              <a:solidFill>
                <a:schemeClr val="tx1"/>
              </a:solidFill>
              <a:miter lim="800000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76842" name="Object 117"/>
            <p:cNvGraphicFramePr>
              <a:graphicFrameLocks noChangeAspect="1"/>
            </p:cNvGraphicFramePr>
            <p:nvPr/>
          </p:nvGraphicFramePr>
          <p:xfrm>
            <a:off x="528" y="1392"/>
            <a:ext cx="219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45" name="Equation" r:id="rId10" imgW="190500" imgH="241300" progId="Equation.3">
                    <p:embed/>
                  </p:oleObj>
                </mc:Choice>
                <mc:Fallback>
                  <p:oleObj name="Equation" r:id="rId10" imgW="190500" imgH="2413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1392"/>
                          <a:ext cx="219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6843" name="Text Box 118"/>
            <p:cNvSpPr txBox="1">
              <a:spLocks noChangeArrowheads="1"/>
            </p:cNvSpPr>
            <p:nvPr/>
          </p:nvSpPr>
          <p:spPr bwMode="auto">
            <a:xfrm>
              <a:off x="1088" y="1441"/>
              <a:ext cx="542" cy="327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>
                  <a:effectLst/>
                  <a:ea typeface="楷体_GB2312" charset="0"/>
                  <a:cs typeface="楷体_GB2312" charset="0"/>
                </a:rPr>
                <a:t>R</a:t>
              </a:r>
              <a:r>
                <a:rPr lang="en-US" altLang="zh-CN" sz="2800" b="1" baseline="-25000">
                  <a:effectLst/>
                  <a:ea typeface="楷体_GB2312" charset="0"/>
                  <a:cs typeface="楷体_GB2312" charset="0"/>
                </a:rPr>
                <a:t>B1</a:t>
              </a:r>
              <a:endParaRPr lang="en-US" altLang="zh-CN" sz="2800" b="1">
                <a:effectLst/>
                <a:ea typeface="楷体_GB2312" charset="0"/>
                <a:cs typeface="楷体_GB2312" charset="0"/>
              </a:endParaRPr>
            </a:p>
          </p:txBody>
        </p:sp>
        <p:graphicFrame>
          <p:nvGraphicFramePr>
            <p:cNvPr id="76844" name="Object 119"/>
            <p:cNvGraphicFramePr>
              <a:graphicFrameLocks noChangeAspect="1"/>
            </p:cNvGraphicFramePr>
            <p:nvPr/>
          </p:nvGraphicFramePr>
          <p:xfrm>
            <a:off x="2880" y="1633"/>
            <a:ext cx="335" cy="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46" name="公式" r:id="rId12" imgW="292100" imgH="254000" progId="Equation.3">
                    <p:embed/>
                  </p:oleObj>
                </mc:Choice>
                <mc:Fallback>
                  <p:oleObj name="公式" r:id="rId12" imgW="292100" imgH="254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1633"/>
                          <a:ext cx="335" cy="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6845" name="Object 120"/>
            <p:cNvGraphicFramePr>
              <a:graphicFrameLocks noChangeAspect="1"/>
            </p:cNvGraphicFramePr>
            <p:nvPr/>
          </p:nvGraphicFramePr>
          <p:xfrm>
            <a:off x="3312" y="1652"/>
            <a:ext cx="362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47" name="公式" r:id="rId14" imgW="304800" imgH="254000" progId="Equation.3">
                    <p:embed/>
                  </p:oleObj>
                </mc:Choice>
                <mc:Fallback>
                  <p:oleObj name="公式" r:id="rId14" imgW="304800" imgH="254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2" y="1652"/>
                          <a:ext cx="362" cy="2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6846" name="Object 121"/>
            <p:cNvGraphicFramePr>
              <a:graphicFrameLocks noChangeAspect="1"/>
            </p:cNvGraphicFramePr>
            <p:nvPr/>
          </p:nvGraphicFramePr>
          <p:xfrm>
            <a:off x="1234" y="469"/>
            <a:ext cx="339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48" name="Equation" r:id="rId16" imgW="228600" imgH="254000" progId="Equation.3">
                    <p:embed/>
                  </p:oleObj>
                </mc:Choice>
                <mc:Fallback>
                  <p:oleObj name="Equation" r:id="rId16" imgW="228600" imgH="254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34" y="469"/>
                          <a:ext cx="339" cy="3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6847" name="Object 122"/>
            <p:cNvGraphicFramePr>
              <a:graphicFrameLocks noChangeAspect="1"/>
            </p:cNvGraphicFramePr>
            <p:nvPr/>
          </p:nvGraphicFramePr>
          <p:xfrm>
            <a:off x="4544" y="854"/>
            <a:ext cx="405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49" name="Equation" r:id="rId18" imgW="355600" imgH="254000" progId="Equation.3">
                    <p:embed/>
                  </p:oleObj>
                </mc:Choice>
                <mc:Fallback>
                  <p:oleObj name="Equation" r:id="rId18" imgW="355600" imgH="254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44" y="854"/>
                          <a:ext cx="405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6848" name="Object 123"/>
            <p:cNvGraphicFramePr>
              <a:graphicFrameLocks noChangeAspect="1"/>
            </p:cNvGraphicFramePr>
            <p:nvPr/>
          </p:nvGraphicFramePr>
          <p:xfrm>
            <a:off x="2053" y="879"/>
            <a:ext cx="371" cy="2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50" name="Equation" r:id="rId20" imgW="342900" imgH="254000" progId="Equation.3">
                    <p:embed/>
                  </p:oleObj>
                </mc:Choice>
                <mc:Fallback>
                  <p:oleObj name="Equation" r:id="rId20" imgW="342900" imgH="254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53" y="879"/>
                          <a:ext cx="371" cy="2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6849" name="Object 124"/>
            <p:cNvGraphicFramePr>
              <a:graphicFrameLocks noChangeAspect="1"/>
            </p:cNvGraphicFramePr>
            <p:nvPr/>
          </p:nvGraphicFramePr>
          <p:xfrm>
            <a:off x="2083" y="416"/>
            <a:ext cx="372" cy="3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51" name="Equation" r:id="rId22" imgW="228600" imgH="254000" progId="Equation.3">
                    <p:embed/>
                  </p:oleObj>
                </mc:Choice>
                <mc:Fallback>
                  <p:oleObj name="Equation" r:id="rId22" imgW="228600" imgH="254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83" y="416"/>
                          <a:ext cx="372" cy="3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7277" name="Line 125"/>
            <p:cNvSpPr>
              <a:spLocks noChangeShapeType="1"/>
            </p:cNvSpPr>
            <p:nvPr/>
          </p:nvSpPr>
          <p:spPr bwMode="auto">
            <a:xfrm>
              <a:off x="2192" y="1090"/>
              <a:ext cx="0" cy="275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7278" name="Line 126"/>
            <p:cNvSpPr>
              <a:spLocks noChangeShapeType="1"/>
            </p:cNvSpPr>
            <p:nvPr/>
          </p:nvSpPr>
          <p:spPr bwMode="auto">
            <a:xfrm flipV="1">
              <a:off x="1122" y="879"/>
              <a:ext cx="8" cy="139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7279" name="Line 127"/>
            <p:cNvSpPr>
              <a:spLocks noChangeShapeType="1"/>
            </p:cNvSpPr>
            <p:nvPr/>
          </p:nvSpPr>
          <p:spPr bwMode="auto">
            <a:xfrm flipV="1">
              <a:off x="2023" y="890"/>
              <a:ext cx="2" cy="62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76853" name="Group 128"/>
            <p:cNvGrpSpPr/>
            <p:nvPr/>
          </p:nvGrpSpPr>
          <p:grpSpPr bwMode="auto">
            <a:xfrm>
              <a:off x="1930" y="1005"/>
              <a:ext cx="192" cy="369"/>
              <a:chOff x="4164" y="1968"/>
              <a:chExt cx="264" cy="420"/>
            </a:xfrm>
          </p:grpSpPr>
          <p:sp>
            <p:nvSpPr>
              <p:cNvPr id="177281" name="AutoShape 129"/>
              <p:cNvSpPr>
                <a:spLocks noChangeArrowheads="1"/>
              </p:cNvSpPr>
              <p:nvPr/>
            </p:nvSpPr>
            <p:spPr bwMode="auto">
              <a:xfrm>
                <a:off x="4164" y="1968"/>
                <a:ext cx="264" cy="420"/>
              </a:xfrm>
              <a:prstGeom prst="diamond">
                <a:avLst/>
              </a:prstGeom>
              <a:solidFill>
                <a:srgbClr val="F6FAE6"/>
              </a:solidFill>
              <a:ln w="3810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7282" name="Line 130"/>
              <p:cNvSpPr>
                <a:spLocks noChangeShapeType="1"/>
              </p:cNvSpPr>
              <p:nvPr/>
            </p:nvSpPr>
            <p:spPr bwMode="auto">
              <a:xfrm>
                <a:off x="4176" y="2184"/>
                <a:ext cx="25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77283" name="Line 131"/>
            <p:cNvSpPr>
              <a:spLocks noChangeShapeType="1"/>
            </p:cNvSpPr>
            <p:nvPr/>
          </p:nvSpPr>
          <p:spPr bwMode="auto">
            <a:xfrm flipH="1" flipV="1">
              <a:off x="1584" y="879"/>
              <a:ext cx="0" cy="63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7284" name="Rectangle 132"/>
            <p:cNvSpPr>
              <a:spLocks noChangeArrowheads="1"/>
            </p:cNvSpPr>
            <p:nvPr/>
          </p:nvSpPr>
          <p:spPr bwMode="auto">
            <a:xfrm>
              <a:off x="1542" y="1016"/>
              <a:ext cx="96" cy="328"/>
            </a:xfrm>
            <a:prstGeom prst="rect">
              <a:avLst/>
            </a:prstGeom>
            <a:solidFill>
              <a:srgbClr val="F6FAE6"/>
            </a:solidFill>
            <a:ln w="38100">
              <a:solidFill>
                <a:schemeClr val="tx1"/>
              </a:solidFill>
              <a:miter lim="800000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7285" name="Rectangle 133"/>
            <p:cNvSpPr>
              <a:spLocks noChangeArrowheads="1"/>
            </p:cNvSpPr>
            <p:nvPr/>
          </p:nvSpPr>
          <p:spPr bwMode="auto">
            <a:xfrm>
              <a:off x="1074" y="1427"/>
              <a:ext cx="97" cy="328"/>
            </a:xfrm>
            <a:prstGeom prst="rect">
              <a:avLst/>
            </a:prstGeom>
            <a:solidFill>
              <a:srgbClr val="F6FAE6"/>
            </a:solidFill>
            <a:ln w="38100">
              <a:solidFill>
                <a:schemeClr val="tx1"/>
              </a:solidFill>
              <a:miter lim="800000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7286" name="Line 134"/>
            <p:cNvSpPr>
              <a:spLocks noChangeShapeType="1"/>
            </p:cNvSpPr>
            <p:nvPr/>
          </p:nvSpPr>
          <p:spPr bwMode="auto">
            <a:xfrm>
              <a:off x="2889" y="879"/>
              <a:ext cx="0" cy="63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7287" name="Line 135"/>
            <p:cNvSpPr>
              <a:spLocks noChangeShapeType="1"/>
            </p:cNvSpPr>
            <p:nvPr/>
          </p:nvSpPr>
          <p:spPr bwMode="auto">
            <a:xfrm>
              <a:off x="2024" y="879"/>
              <a:ext cx="53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7288" name="Line 136"/>
            <p:cNvSpPr>
              <a:spLocks noChangeShapeType="1"/>
            </p:cNvSpPr>
            <p:nvPr/>
          </p:nvSpPr>
          <p:spPr bwMode="auto">
            <a:xfrm>
              <a:off x="1573" y="1513"/>
              <a:ext cx="123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7289" name="Line 137"/>
            <p:cNvSpPr>
              <a:spLocks noChangeShapeType="1"/>
            </p:cNvSpPr>
            <p:nvPr/>
          </p:nvSpPr>
          <p:spPr bwMode="auto">
            <a:xfrm flipV="1">
              <a:off x="2542" y="890"/>
              <a:ext cx="0" cy="138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7290" name="Line 138"/>
            <p:cNvSpPr>
              <a:spLocks noChangeShapeType="1"/>
            </p:cNvSpPr>
            <p:nvPr/>
          </p:nvSpPr>
          <p:spPr bwMode="auto">
            <a:xfrm>
              <a:off x="2475" y="1513"/>
              <a:ext cx="41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7291" name="Oval 139"/>
            <p:cNvSpPr>
              <a:spLocks noChangeArrowheads="1"/>
            </p:cNvSpPr>
            <p:nvPr/>
          </p:nvSpPr>
          <p:spPr bwMode="auto">
            <a:xfrm>
              <a:off x="1795" y="2252"/>
              <a:ext cx="47" cy="4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6863" name="Text Box 140"/>
            <p:cNvSpPr txBox="1">
              <a:spLocks noChangeArrowheads="1"/>
            </p:cNvSpPr>
            <p:nvPr/>
          </p:nvSpPr>
          <p:spPr bwMode="auto">
            <a:xfrm>
              <a:off x="1349" y="1787"/>
              <a:ext cx="473" cy="327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>
                  <a:effectLst/>
                  <a:ea typeface="楷体_GB2312" charset="0"/>
                  <a:cs typeface="楷体_GB2312" charset="0"/>
                </a:rPr>
                <a:t>R</a:t>
              </a:r>
              <a:r>
                <a:rPr lang="en-US" altLang="zh-CN" sz="2800" b="1" baseline="-25000">
                  <a:effectLst/>
                  <a:ea typeface="楷体_GB2312" charset="0"/>
                  <a:cs typeface="楷体_GB2312" charset="0"/>
                </a:rPr>
                <a:t>E1</a:t>
              </a:r>
              <a:endParaRPr lang="en-US" altLang="zh-CN" sz="2800" b="1">
                <a:effectLst/>
                <a:ea typeface="楷体_GB2312" charset="0"/>
                <a:cs typeface="楷体_GB2312" charset="0"/>
              </a:endParaRPr>
            </a:p>
          </p:txBody>
        </p:sp>
        <p:graphicFrame>
          <p:nvGraphicFramePr>
            <p:cNvPr id="76864" name="Object 141"/>
            <p:cNvGraphicFramePr>
              <a:graphicFrameLocks noChangeAspect="1"/>
            </p:cNvGraphicFramePr>
            <p:nvPr/>
          </p:nvGraphicFramePr>
          <p:xfrm>
            <a:off x="2068" y="1768"/>
            <a:ext cx="251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52" name="Equation" r:id="rId24" imgW="279400" imgH="254000" progId="Equation.3">
                    <p:embed/>
                  </p:oleObj>
                </mc:Choice>
                <mc:Fallback>
                  <p:oleObj name="Equation" r:id="rId24" imgW="279400" imgH="254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8" y="1768"/>
                          <a:ext cx="251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7294" name="Oval 142"/>
            <p:cNvSpPr>
              <a:spLocks noChangeArrowheads="1"/>
            </p:cNvSpPr>
            <p:nvPr/>
          </p:nvSpPr>
          <p:spPr bwMode="auto">
            <a:xfrm>
              <a:off x="613" y="856"/>
              <a:ext cx="50" cy="4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7295" name="Oval 143"/>
            <p:cNvSpPr>
              <a:spLocks noChangeArrowheads="1"/>
            </p:cNvSpPr>
            <p:nvPr/>
          </p:nvSpPr>
          <p:spPr bwMode="auto">
            <a:xfrm>
              <a:off x="613" y="2231"/>
              <a:ext cx="50" cy="4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7296" name="Line 144"/>
            <p:cNvSpPr>
              <a:spLocks noChangeShapeType="1"/>
            </p:cNvSpPr>
            <p:nvPr/>
          </p:nvSpPr>
          <p:spPr bwMode="auto">
            <a:xfrm>
              <a:off x="4089" y="1565"/>
              <a:ext cx="41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6868" name="Text Box 145"/>
            <p:cNvSpPr txBox="1">
              <a:spLocks noChangeArrowheads="1"/>
            </p:cNvSpPr>
            <p:nvPr/>
          </p:nvSpPr>
          <p:spPr bwMode="auto">
            <a:xfrm>
              <a:off x="5182" y="871"/>
              <a:ext cx="242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  <a:effectLst/>
                  <a:ea typeface="楷体_GB2312" charset="0"/>
                  <a:cs typeface="楷体_GB2312" charset="0"/>
                </a:rPr>
                <a:t>+</a:t>
              </a:r>
            </a:p>
          </p:txBody>
        </p:sp>
        <p:sp>
          <p:nvSpPr>
            <p:cNvPr id="76869" name="Text Box 146"/>
            <p:cNvSpPr txBox="1">
              <a:spLocks noChangeArrowheads="1"/>
            </p:cNvSpPr>
            <p:nvPr/>
          </p:nvSpPr>
          <p:spPr bwMode="auto">
            <a:xfrm>
              <a:off x="5182" y="1830"/>
              <a:ext cx="226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  <a:effectLst/>
                  <a:ea typeface="楷体_GB2312" charset="0"/>
                  <a:cs typeface="楷体_GB2312" charset="0"/>
                </a:rPr>
                <a:t>_</a:t>
              </a:r>
            </a:p>
          </p:txBody>
        </p:sp>
        <p:sp>
          <p:nvSpPr>
            <p:cNvPr id="76870" name="Text Box 147"/>
            <p:cNvSpPr txBox="1">
              <a:spLocks noChangeArrowheads="1"/>
            </p:cNvSpPr>
            <p:nvPr/>
          </p:nvSpPr>
          <p:spPr bwMode="auto">
            <a:xfrm>
              <a:off x="2066" y="1497"/>
              <a:ext cx="242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  <a:effectLst/>
                  <a:ea typeface="楷体_GB2312" charset="0"/>
                  <a:cs typeface="楷体_GB2312" charset="0"/>
                </a:rPr>
                <a:t>+</a:t>
              </a:r>
            </a:p>
          </p:txBody>
        </p:sp>
        <p:sp>
          <p:nvSpPr>
            <p:cNvPr id="76871" name="Text Box 148"/>
            <p:cNvSpPr txBox="1">
              <a:spLocks noChangeArrowheads="1"/>
            </p:cNvSpPr>
            <p:nvPr/>
          </p:nvSpPr>
          <p:spPr bwMode="auto">
            <a:xfrm>
              <a:off x="2093" y="1875"/>
              <a:ext cx="226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  <a:effectLst/>
                  <a:ea typeface="楷体_GB2312" charset="0"/>
                  <a:cs typeface="楷体_GB2312" charset="0"/>
                </a:rPr>
                <a:t>_</a:t>
              </a:r>
            </a:p>
          </p:txBody>
        </p:sp>
        <p:sp>
          <p:nvSpPr>
            <p:cNvPr id="76872" name="Text Box 149"/>
            <p:cNvSpPr txBox="1">
              <a:spLocks noChangeArrowheads="1"/>
            </p:cNvSpPr>
            <p:nvPr/>
          </p:nvSpPr>
          <p:spPr bwMode="auto">
            <a:xfrm>
              <a:off x="538" y="882"/>
              <a:ext cx="242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  <a:effectLst/>
                  <a:ea typeface="楷体_GB2312" charset="0"/>
                  <a:cs typeface="楷体_GB2312" charset="0"/>
                </a:rPr>
                <a:t>+</a:t>
              </a:r>
            </a:p>
          </p:txBody>
        </p:sp>
        <p:sp>
          <p:nvSpPr>
            <p:cNvPr id="76873" name="Text Box 150"/>
            <p:cNvSpPr txBox="1">
              <a:spLocks noChangeArrowheads="1"/>
            </p:cNvSpPr>
            <p:nvPr/>
          </p:nvSpPr>
          <p:spPr bwMode="auto">
            <a:xfrm>
              <a:off x="537" y="1837"/>
              <a:ext cx="226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  <a:effectLst/>
                  <a:ea typeface="楷体_GB2312" charset="0"/>
                  <a:cs typeface="楷体_GB2312" charset="0"/>
                </a:rPr>
                <a:t>_</a:t>
              </a:r>
            </a:p>
          </p:txBody>
        </p:sp>
        <p:sp>
          <p:nvSpPr>
            <p:cNvPr id="177303" name="Oval 151"/>
            <p:cNvSpPr>
              <a:spLocks noChangeArrowheads="1"/>
            </p:cNvSpPr>
            <p:nvPr/>
          </p:nvSpPr>
          <p:spPr bwMode="auto">
            <a:xfrm>
              <a:off x="5230" y="864"/>
              <a:ext cx="50" cy="4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7304" name="Oval 152"/>
            <p:cNvSpPr>
              <a:spLocks noChangeArrowheads="1"/>
            </p:cNvSpPr>
            <p:nvPr/>
          </p:nvSpPr>
          <p:spPr bwMode="auto">
            <a:xfrm>
              <a:off x="5230" y="2246"/>
              <a:ext cx="50" cy="4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76803" name="Rectangle 2"/>
          <p:cNvSpPr>
            <a:spLocks noChangeArrowheads="1"/>
          </p:cNvSpPr>
          <p:nvPr/>
        </p:nvSpPr>
        <p:spPr bwMode="auto">
          <a:xfrm>
            <a:off x="527050" y="225425"/>
            <a:ext cx="2670175" cy="5191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effectLst/>
                <a:latin typeface="Times New Roman" panose="02020603050405020304" charset="0"/>
              </a:rPr>
              <a:t>(2)</a:t>
            </a:r>
            <a:r>
              <a:rPr lang="en-US" altLang="zh-CN" sz="2800" b="1">
                <a:effectLst/>
                <a:latin typeface="宋体" panose="02010600030101010101" pitchFamily="2" charset="-122"/>
              </a:rPr>
              <a:t> </a:t>
            </a:r>
            <a:r>
              <a:rPr lang="zh-CN" altLang="en-US" sz="2800" b="1">
                <a:effectLst/>
                <a:latin typeface="宋体" panose="02010600030101010101" pitchFamily="2" charset="-122"/>
              </a:rPr>
              <a:t>计算</a:t>
            </a:r>
            <a:r>
              <a:rPr lang="zh-CN" altLang="en-US" sz="2800" b="1">
                <a:effectLst/>
                <a:latin typeface="Times New Roman" panose="02020603050405020304" charset="0"/>
              </a:rPr>
              <a:t> </a:t>
            </a:r>
            <a:r>
              <a:rPr lang="en-US" altLang="zh-CN" sz="2800" b="1" i="1">
                <a:effectLst/>
                <a:latin typeface="Times New Roman" panose="02020603050405020304" charset="0"/>
              </a:rPr>
              <a:t>r</a:t>
            </a:r>
            <a:r>
              <a:rPr lang="en-US" altLang="zh-CN" sz="2800" b="1">
                <a:effectLst/>
                <a:latin typeface="Times New Roman" panose="02020603050405020304" charset="0"/>
              </a:rPr>
              <a:t> </a:t>
            </a:r>
            <a:r>
              <a:rPr lang="en-US" altLang="zh-CN" sz="2800" b="1" baseline="-25000">
                <a:effectLst/>
                <a:latin typeface="Times New Roman" panose="02020603050405020304" charset="0"/>
              </a:rPr>
              <a:t>i</a:t>
            </a:r>
            <a:r>
              <a:rPr lang="zh-CN" altLang="en-US" sz="2800" b="1">
                <a:effectLst/>
                <a:latin typeface="Times New Roman" panose="02020603050405020304" charset="0"/>
              </a:rPr>
              <a:t>和 </a:t>
            </a:r>
            <a:r>
              <a:rPr lang="en-US" altLang="zh-CN" sz="2800" b="1" i="1">
                <a:effectLst/>
                <a:latin typeface="Times New Roman" panose="02020603050405020304" charset="0"/>
              </a:rPr>
              <a:t>r</a:t>
            </a:r>
            <a:r>
              <a:rPr lang="en-US" altLang="zh-CN" sz="2800" b="1">
                <a:effectLst/>
                <a:latin typeface="Times New Roman" panose="02020603050405020304" charset="0"/>
              </a:rPr>
              <a:t> </a:t>
            </a:r>
            <a:r>
              <a:rPr lang="en-US" altLang="zh-CN" sz="2800" b="1" baseline="-25000">
                <a:effectLst/>
                <a:latin typeface="Times New Roman" panose="02020603050405020304" charset="0"/>
              </a:rPr>
              <a:t>0</a:t>
            </a:r>
          </a:p>
        </p:txBody>
      </p:sp>
      <p:graphicFrame>
        <p:nvGraphicFramePr>
          <p:cNvPr id="17715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2714548"/>
              </p:ext>
            </p:extLst>
          </p:nvPr>
        </p:nvGraphicFramePr>
        <p:xfrm>
          <a:off x="877955" y="4915041"/>
          <a:ext cx="6705600" cy="90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53" name="Equation" r:id="rId26" imgW="3289300" imgH="444500" progId="Equation.3">
                  <p:embed/>
                </p:oleObj>
              </mc:Choice>
              <mc:Fallback>
                <p:oleObj name="Equation" r:id="rId26" imgW="32893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7955" y="4915041"/>
                        <a:ext cx="6705600" cy="903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716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8507775"/>
              </p:ext>
            </p:extLst>
          </p:nvPr>
        </p:nvGraphicFramePr>
        <p:xfrm>
          <a:off x="914400" y="4126116"/>
          <a:ext cx="5934075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54" name="Equation" r:id="rId28" imgW="2755900" imgH="228600" progId="Equation.3">
                  <p:embed/>
                </p:oleObj>
              </mc:Choice>
              <mc:Fallback>
                <p:oleObj name="Equation" r:id="rId28" imgW="27559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126116"/>
                        <a:ext cx="5934075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7" name="Object 8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5504265"/>
              </p:ext>
            </p:extLst>
          </p:nvPr>
        </p:nvGraphicFramePr>
        <p:xfrm>
          <a:off x="4588635" y="3445338"/>
          <a:ext cx="503237" cy="61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55" name="公式" r:id="rId30" imgW="177800" imgH="228600" progId="Equation.3">
                  <p:embed/>
                </p:oleObj>
              </mc:Choice>
              <mc:Fallback>
                <p:oleObj name="公式" r:id="rId30" imgW="1778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8635" y="3445338"/>
                        <a:ext cx="503237" cy="617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7237" name="AutoShape 85"/>
          <p:cNvSpPr>
            <a:spLocks noChangeArrowheads="1"/>
          </p:cNvSpPr>
          <p:nvPr/>
        </p:nvSpPr>
        <p:spPr bwMode="auto">
          <a:xfrm>
            <a:off x="4449763" y="2971800"/>
            <a:ext cx="304800" cy="685800"/>
          </a:xfrm>
          <a:custGeom>
            <a:avLst/>
            <a:gdLst>
              <a:gd name="G0" fmla="+- 15126 0 0"/>
              <a:gd name="G1" fmla="+- 2912 0 0"/>
              <a:gd name="G2" fmla="+- 12158 0 2912"/>
              <a:gd name="G3" fmla="+- G2 0 2912"/>
              <a:gd name="G4" fmla="*/ G3 32768 32059"/>
              <a:gd name="G5" fmla="*/ G4 1 2"/>
              <a:gd name="G6" fmla="+- 21600 0 15126"/>
              <a:gd name="G7" fmla="*/ G6 2912 6079"/>
              <a:gd name="G8" fmla="+- G7 15126 0"/>
              <a:gd name="T0" fmla="*/ 15126 w 21600"/>
              <a:gd name="T1" fmla="*/ 0 h 21600"/>
              <a:gd name="T2" fmla="*/ 15126 w 21600"/>
              <a:gd name="T3" fmla="*/ 12158 h 21600"/>
              <a:gd name="T4" fmla="*/ 3237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gradFill rotWithShape="0">
            <a:gsLst>
              <a:gs pos="0">
                <a:srgbClr val="FFFF00"/>
              </a:gs>
              <a:gs pos="100000">
                <a:srgbClr val="FF0000"/>
              </a:gs>
            </a:gsLst>
            <a:lin ang="18900000" scaled="1"/>
          </a:gradFill>
          <a:ln w="38100">
            <a:solidFill>
              <a:srgbClr val="FF0000"/>
            </a:solidFill>
            <a:miter lim="800000"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zh-CN" altLang="en-US"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76809" name="Group 154"/>
          <p:cNvGrpSpPr/>
          <p:nvPr/>
        </p:nvGrpSpPr>
        <p:grpSpPr bwMode="auto">
          <a:xfrm>
            <a:off x="2781300" y="2286000"/>
            <a:ext cx="220663" cy="1408113"/>
            <a:chOff x="1752" y="1578"/>
            <a:chExt cx="136" cy="918"/>
          </a:xfrm>
        </p:grpSpPr>
        <p:sp>
          <p:nvSpPr>
            <p:cNvPr id="177307" name="Line 155"/>
            <p:cNvSpPr>
              <a:spLocks noChangeShapeType="1"/>
            </p:cNvSpPr>
            <p:nvPr/>
          </p:nvSpPr>
          <p:spPr bwMode="auto">
            <a:xfrm flipH="1" flipV="1">
              <a:off x="1816" y="1578"/>
              <a:ext cx="0" cy="7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7308" name="Rectangle 156"/>
            <p:cNvSpPr>
              <a:spLocks noChangeArrowheads="1"/>
            </p:cNvSpPr>
            <p:nvPr/>
          </p:nvSpPr>
          <p:spPr bwMode="auto">
            <a:xfrm>
              <a:off x="1771" y="1807"/>
              <a:ext cx="93" cy="339"/>
            </a:xfrm>
            <a:prstGeom prst="rect">
              <a:avLst/>
            </a:prstGeom>
            <a:solidFill>
              <a:srgbClr val="F6FAE6"/>
            </a:solidFill>
            <a:ln w="38100">
              <a:solidFill>
                <a:schemeClr val="tx1"/>
              </a:solidFill>
              <a:miter lim="800000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7309" name="Line 157"/>
            <p:cNvSpPr>
              <a:spLocks noChangeShapeType="1"/>
            </p:cNvSpPr>
            <p:nvPr/>
          </p:nvSpPr>
          <p:spPr bwMode="auto">
            <a:xfrm>
              <a:off x="1819" y="2365"/>
              <a:ext cx="0" cy="13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7310" name="Line 158"/>
            <p:cNvSpPr>
              <a:spLocks noChangeShapeType="1"/>
            </p:cNvSpPr>
            <p:nvPr/>
          </p:nvSpPr>
          <p:spPr bwMode="auto">
            <a:xfrm>
              <a:off x="1752" y="2496"/>
              <a:ext cx="1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</p:grpSp>
      <p:graphicFrame>
        <p:nvGraphicFramePr>
          <p:cNvPr id="81" name="Object 9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648989"/>
              </p:ext>
            </p:extLst>
          </p:nvPr>
        </p:nvGraphicFramePr>
        <p:xfrm>
          <a:off x="6207919" y="2716507"/>
          <a:ext cx="487363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56" name="公式" r:id="rId32" imgW="292100" imgH="254000" progId="Equation.3">
                  <p:embed/>
                </p:oleObj>
              </mc:Choice>
              <mc:Fallback>
                <p:oleObj name="公式" r:id="rId32" imgW="2921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7919" y="2716507"/>
                        <a:ext cx="487363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974587" y="5304904"/>
            <a:ext cx="2623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526610" y="5506376"/>
            <a:ext cx="2623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1162049"/>
              </p:ext>
            </p:extLst>
          </p:nvPr>
        </p:nvGraphicFramePr>
        <p:xfrm>
          <a:off x="4814957" y="4137402"/>
          <a:ext cx="553829" cy="50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57" name="公式" r:id="rId34" imgW="279360" imgH="241560" progId="Equation.3">
                  <p:embed/>
                </p:oleObj>
              </mc:Choice>
              <mc:Fallback>
                <p:oleObj name="公式" r:id="rId34" imgW="279360" imgH="241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4957" y="4137402"/>
                        <a:ext cx="553829" cy="5015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" name="TextBox 88"/>
          <p:cNvSpPr txBox="1"/>
          <p:nvPr/>
        </p:nvSpPr>
        <p:spPr>
          <a:xfrm>
            <a:off x="4552564" y="4392467"/>
            <a:ext cx="2623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4975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7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7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802" name="Group 86"/>
          <p:cNvGrpSpPr/>
          <p:nvPr/>
        </p:nvGrpSpPr>
        <p:grpSpPr bwMode="auto">
          <a:xfrm>
            <a:off x="838200" y="533400"/>
            <a:ext cx="7772400" cy="2982913"/>
            <a:chOff x="528" y="416"/>
            <a:chExt cx="4896" cy="1879"/>
          </a:xfrm>
        </p:grpSpPr>
        <p:graphicFrame>
          <p:nvGraphicFramePr>
            <p:cNvPr id="76814" name="Object 87"/>
            <p:cNvGraphicFramePr>
              <a:graphicFrameLocks noChangeAspect="1"/>
            </p:cNvGraphicFramePr>
            <p:nvPr/>
          </p:nvGraphicFramePr>
          <p:xfrm>
            <a:off x="3757" y="452"/>
            <a:ext cx="358" cy="3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66" name="Equation" r:id="rId3" imgW="241300" imgH="254000" progId="Equation.3">
                    <p:embed/>
                  </p:oleObj>
                </mc:Choice>
                <mc:Fallback>
                  <p:oleObj name="Equation" r:id="rId3" imgW="241300" imgH="254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57" y="452"/>
                          <a:ext cx="358" cy="3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6815" name="Object 88"/>
            <p:cNvGraphicFramePr>
              <a:graphicFrameLocks noChangeAspect="1"/>
            </p:cNvGraphicFramePr>
            <p:nvPr/>
          </p:nvGraphicFramePr>
          <p:xfrm>
            <a:off x="4516" y="452"/>
            <a:ext cx="335" cy="3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67" name="Equation" r:id="rId5" imgW="228600" imgH="254000" progId="Equation.3">
                    <p:embed/>
                  </p:oleObj>
                </mc:Choice>
                <mc:Fallback>
                  <p:oleObj name="Equation" r:id="rId5" imgW="228600" imgH="254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6" y="452"/>
                          <a:ext cx="335" cy="3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7241" name="Line 89"/>
            <p:cNvSpPr>
              <a:spLocks noChangeShapeType="1"/>
            </p:cNvSpPr>
            <p:nvPr/>
          </p:nvSpPr>
          <p:spPr bwMode="auto">
            <a:xfrm flipH="1" flipV="1">
              <a:off x="4302" y="1565"/>
              <a:ext cx="0" cy="71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7242" name="Rectangle 90"/>
            <p:cNvSpPr>
              <a:spLocks noChangeArrowheads="1"/>
            </p:cNvSpPr>
            <p:nvPr/>
          </p:nvSpPr>
          <p:spPr bwMode="auto">
            <a:xfrm>
              <a:off x="4256" y="1787"/>
              <a:ext cx="95" cy="327"/>
            </a:xfrm>
            <a:prstGeom prst="rect">
              <a:avLst/>
            </a:prstGeom>
            <a:solidFill>
              <a:srgbClr val="F6FAE6"/>
            </a:solidFill>
            <a:ln w="38100">
              <a:solidFill>
                <a:schemeClr val="tx1"/>
              </a:solidFill>
              <a:miter lim="800000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7243" name="Line 91"/>
            <p:cNvSpPr>
              <a:spLocks noChangeShapeType="1"/>
            </p:cNvSpPr>
            <p:nvPr/>
          </p:nvSpPr>
          <p:spPr bwMode="auto">
            <a:xfrm flipV="1">
              <a:off x="3157" y="2273"/>
              <a:ext cx="21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7244" name="Line 92"/>
            <p:cNvSpPr>
              <a:spLocks noChangeShapeType="1"/>
            </p:cNvSpPr>
            <p:nvPr/>
          </p:nvSpPr>
          <p:spPr bwMode="auto">
            <a:xfrm flipV="1">
              <a:off x="4505" y="869"/>
              <a:ext cx="0" cy="6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7245" name="Line 93"/>
            <p:cNvSpPr>
              <a:spLocks noChangeShapeType="1"/>
            </p:cNvSpPr>
            <p:nvPr/>
          </p:nvSpPr>
          <p:spPr bwMode="auto">
            <a:xfrm flipV="1">
              <a:off x="2879" y="869"/>
              <a:ext cx="121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76821" name="Group 94"/>
            <p:cNvGrpSpPr/>
            <p:nvPr/>
          </p:nvGrpSpPr>
          <p:grpSpPr bwMode="auto">
            <a:xfrm>
              <a:off x="4403" y="1010"/>
              <a:ext cx="192" cy="370"/>
              <a:chOff x="4164" y="1968"/>
              <a:chExt cx="264" cy="420"/>
            </a:xfrm>
          </p:grpSpPr>
          <p:sp>
            <p:nvSpPr>
              <p:cNvPr id="177247" name="AutoShape 95"/>
              <p:cNvSpPr>
                <a:spLocks noChangeArrowheads="1"/>
              </p:cNvSpPr>
              <p:nvPr/>
            </p:nvSpPr>
            <p:spPr bwMode="auto">
              <a:xfrm>
                <a:off x="4164" y="1968"/>
                <a:ext cx="264" cy="420"/>
              </a:xfrm>
              <a:prstGeom prst="diamond">
                <a:avLst/>
              </a:prstGeom>
              <a:solidFill>
                <a:srgbClr val="F6FAE6"/>
              </a:solidFill>
              <a:ln w="3810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7248" name="Line 96"/>
              <p:cNvSpPr>
                <a:spLocks noChangeShapeType="1"/>
              </p:cNvSpPr>
              <p:nvPr/>
            </p:nvSpPr>
            <p:spPr bwMode="auto">
              <a:xfrm>
                <a:off x="4176" y="2184"/>
                <a:ext cx="25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77249" name="Line 97"/>
            <p:cNvSpPr>
              <a:spLocks noChangeShapeType="1"/>
            </p:cNvSpPr>
            <p:nvPr/>
          </p:nvSpPr>
          <p:spPr bwMode="auto">
            <a:xfrm flipV="1">
              <a:off x="4089" y="869"/>
              <a:ext cx="0" cy="6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7250" name="Rectangle 98"/>
            <p:cNvSpPr>
              <a:spLocks noChangeArrowheads="1"/>
            </p:cNvSpPr>
            <p:nvPr/>
          </p:nvSpPr>
          <p:spPr bwMode="auto">
            <a:xfrm>
              <a:off x="4043" y="1052"/>
              <a:ext cx="95" cy="328"/>
            </a:xfrm>
            <a:prstGeom prst="rect">
              <a:avLst/>
            </a:prstGeom>
            <a:solidFill>
              <a:srgbClr val="F6FAE6"/>
            </a:solidFill>
            <a:ln w="38100">
              <a:solidFill>
                <a:schemeClr val="tx1"/>
              </a:solidFill>
              <a:miter lim="800000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7251" name="Line 99"/>
            <p:cNvSpPr>
              <a:spLocks noChangeShapeType="1"/>
            </p:cNvSpPr>
            <p:nvPr/>
          </p:nvSpPr>
          <p:spPr bwMode="auto">
            <a:xfrm>
              <a:off x="4500" y="879"/>
              <a:ext cx="75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7252" name="Line 100"/>
            <p:cNvSpPr>
              <a:spLocks noChangeShapeType="1"/>
            </p:cNvSpPr>
            <p:nvPr/>
          </p:nvSpPr>
          <p:spPr bwMode="auto">
            <a:xfrm flipV="1">
              <a:off x="4907" y="890"/>
              <a:ext cx="0" cy="137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7253" name="Rectangle 101"/>
            <p:cNvSpPr>
              <a:spLocks noChangeArrowheads="1"/>
            </p:cNvSpPr>
            <p:nvPr/>
          </p:nvSpPr>
          <p:spPr bwMode="auto">
            <a:xfrm>
              <a:off x="4863" y="1417"/>
              <a:ext cx="96" cy="327"/>
            </a:xfrm>
            <a:prstGeom prst="rect">
              <a:avLst/>
            </a:prstGeom>
            <a:solidFill>
              <a:srgbClr val="F6FAE6"/>
            </a:solidFill>
            <a:ln w="38100">
              <a:solidFill>
                <a:schemeClr val="tx1"/>
              </a:solidFill>
              <a:miter lim="800000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6827" name="Text Box 102"/>
            <p:cNvSpPr txBox="1">
              <a:spLocks noChangeArrowheads="1"/>
            </p:cNvSpPr>
            <p:nvPr/>
          </p:nvSpPr>
          <p:spPr bwMode="auto">
            <a:xfrm>
              <a:off x="3548" y="1017"/>
              <a:ext cx="627" cy="327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>
                  <a:effectLst/>
                  <a:ea typeface="楷体_GB2312" charset="0"/>
                  <a:cs typeface="楷体_GB2312" charset="0"/>
                </a:rPr>
                <a:t>r</a:t>
              </a:r>
              <a:r>
                <a:rPr lang="en-US" altLang="zh-CN" sz="2800" b="1" baseline="-25000">
                  <a:effectLst/>
                  <a:ea typeface="楷体_GB2312" charset="0"/>
                  <a:cs typeface="楷体_GB2312" charset="0"/>
                </a:rPr>
                <a:t>be2</a:t>
              </a:r>
              <a:endParaRPr lang="en-US" altLang="zh-CN" sz="2800" b="1">
                <a:effectLst/>
                <a:ea typeface="楷体_GB2312" charset="0"/>
                <a:cs typeface="楷体_GB2312" charset="0"/>
              </a:endParaRPr>
            </a:p>
          </p:txBody>
        </p:sp>
        <p:sp>
          <p:nvSpPr>
            <p:cNvPr id="177255" name="Line 103"/>
            <p:cNvSpPr>
              <a:spLocks noChangeShapeType="1"/>
            </p:cNvSpPr>
            <p:nvPr/>
          </p:nvSpPr>
          <p:spPr bwMode="auto">
            <a:xfrm flipH="1">
              <a:off x="4679" y="1055"/>
              <a:ext cx="0" cy="325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7256" name="Line 104"/>
            <p:cNvSpPr>
              <a:spLocks noChangeShapeType="1"/>
            </p:cNvSpPr>
            <p:nvPr/>
          </p:nvSpPr>
          <p:spPr bwMode="auto">
            <a:xfrm>
              <a:off x="3771" y="793"/>
              <a:ext cx="279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med" len="med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7257" name="Line 105"/>
            <p:cNvSpPr>
              <a:spLocks noChangeShapeType="1"/>
            </p:cNvSpPr>
            <p:nvPr/>
          </p:nvSpPr>
          <p:spPr bwMode="auto">
            <a:xfrm flipV="1">
              <a:off x="3657" y="853"/>
              <a:ext cx="0" cy="14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7258" name="Rectangle 106"/>
            <p:cNvSpPr>
              <a:spLocks noChangeArrowheads="1"/>
            </p:cNvSpPr>
            <p:nvPr/>
          </p:nvSpPr>
          <p:spPr bwMode="auto">
            <a:xfrm>
              <a:off x="3614" y="1385"/>
              <a:ext cx="96" cy="328"/>
            </a:xfrm>
            <a:prstGeom prst="rect">
              <a:avLst/>
            </a:prstGeom>
            <a:solidFill>
              <a:srgbClr val="F6FAE6"/>
            </a:solidFill>
            <a:ln w="38100">
              <a:solidFill>
                <a:schemeClr val="tx1"/>
              </a:solidFill>
              <a:miter lim="800000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7259" name="Line 107"/>
            <p:cNvSpPr>
              <a:spLocks noChangeShapeType="1"/>
            </p:cNvSpPr>
            <p:nvPr/>
          </p:nvSpPr>
          <p:spPr bwMode="auto">
            <a:xfrm flipH="1">
              <a:off x="4452" y="793"/>
              <a:ext cx="341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med" len="med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6833" name="Text Box 108"/>
            <p:cNvSpPr txBox="1">
              <a:spLocks noChangeArrowheads="1"/>
            </p:cNvSpPr>
            <p:nvPr/>
          </p:nvSpPr>
          <p:spPr bwMode="auto">
            <a:xfrm>
              <a:off x="4433" y="1398"/>
              <a:ext cx="478" cy="327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>
                  <a:effectLst/>
                  <a:ea typeface="楷体_GB2312" charset="0"/>
                  <a:cs typeface="楷体_GB2312" charset="0"/>
                </a:rPr>
                <a:t>R</a:t>
              </a:r>
              <a:r>
                <a:rPr lang="en-US" altLang="zh-CN" sz="2800" b="1" baseline="-25000">
                  <a:effectLst/>
                  <a:ea typeface="楷体_GB2312" charset="0"/>
                  <a:cs typeface="楷体_GB2312" charset="0"/>
                </a:rPr>
                <a:t>C2</a:t>
              </a:r>
              <a:endParaRPr lang="en-US" altLang="zh-CN" sz="2800" b="1">
                <a:effectLst/>
                <a:ea typeface="楷体_GB2312" charset="0"/>
                <a:cs typeface="楷体_GB2312" charset="0"/>
              </a:endParaRPr>
            </a:p>
          </p:txBody>
        </p:sp>
        <p:graphicFrame>
          <p:nvGraphicFramePr>
            <p:cNvPr id="76834" name="Object 109"/>
            <p:cNvGraphicFramePr>
              <a:graphicFrameLocks noChangeAspect="1"/>
            </p:cNvGraphicFramePr>
            <p:nvPr/>
          </p:nvGraphicFramePr>
          <p:xfrm>
            <a:off x="5134" y="1391"/>
            <a:ext cx="233" cy="3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68" name="Equation" r:id="rId7" imgW="203200" imgH="254000" progId="Equation.3">
                    <p:embed/>
                  </p:oleObj>
                </mc:Choice>
                <mc:Fallback>
                  <p:oleObj name="Equation" r:id="rId7" imgW="203200" imgH="254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4" y="1391"/>
                          <a:ext cx="233" cy="3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7262" name="Line 110"/>
            <p:cNvSpPr>
              <a:spLocks noChangeShapeType="1"/>
            </p:cNvSpPr>
            <p:nvPr/>
          </p:nvSpPr>
          <p:spPr bwMode="auto">
            <a:xfrm flipV="1">
              <a:off x="659" y="2273"/>
              <a:ext cx="250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7263" name="Line 111"/>
            <p:cNvSpPr>
              <a:spLocks noChangeShapeType="1"/>
            </p:cNvSpPr>
            <p:nvPr/>
          </p:nvSpPr>
          <p:spPr bwMode="auto">
            <a:xfrm>
              <a:off x="659" y="879"/>
              <a:ext cx="92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6837" name="Text Box 112"/>
            <p:cNvSpPr txBox="1">
              <a:spLocks noChangeArrowheads="1"/>
            </p:cNvSpPr>
            <p:nvPr/>
          </p:nvSpPr>
          <p:spPr bwMode="auto">
            <a:xfrm>
              <a:off x="1072" y="966"/>
              <a:ext cx="606" cy="327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>
                  <a:effectLst/>
                  <a:ea typeface="楷体_GB2312" charset="0"/>
                  <a:cs typeface="楷体_GB2312" charset="0"/>
                </a:rPr>
                <a:t>r</a:t>
              </a:r>
              <a:r>
                <a:rPr lang="en-US" altLang="zh-CN" sz="2800" b="1" baseline="-25000">
                  <a:effectLst/>
                  <a:ea typeface="楷体_GB2312" charset="0"/>
                  <a:cs typeface="楷体_GB2312" charset="0"/>
                </a:rPr>
                <a:t>be1</a:t>
              </a:r>
              <a:endParaRPr lang="en-US" altLang="zh-CN" sz="2800" b="1">
                <a:effectLst/>
                <a:ea typeface="楷体_GB2312" charset="0"/>
                <a:cs typeface="楷体_GB2312" charset="0"/>
              </a:endParaRPr>
            </a:p>
          </p:txBody>
        </p:sp>
        <p:sp>
          <p:nvSpPr>
            <p:cNvPr id="177265" name="Line 113"/>
            <p:cNvSpPr>
              <a:spLocks noChangeShapeType="1"/>
            </p:cNvSpPr>
            <p:nvPr/>
          </p:nvSpPr>
          <p:spPr bwMode="auto">
            <a:xfrm>
              <a:off x="1186" y="823"/>
              <a:ext cx="37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med" len="med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7266" name="Line 114"/>
            <p:cNvSpPr>
              <a:spLocks noChangeShapeType="1"/>
            </p:cNvSpPr>
            <p:nvPr/>
          </p:nvSpPr>
          <p:spPr bwMode="auto">
            <a:xfrm flipH="1">
              <a:off x="2072" y="793"/>
              <a:ext cx="35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med" len="med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7267" name="Line 115"/>
            <p:cNvSpPr>
              <a:spLocks noChangeShapeType="1"/>
            </p:cNvSpPr>
            <p:nvPr/>
          </p:nvSpPr>
          <p:spPr bwMode="auto">
            <a:xfrm flipV="1">
              <a:off x="3284" y="853"/>
              <a:ext cx="0" cy="14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7268" name="Rectangle 116"/>
            <p:cNvSpPr>
              <a:spLocks noChangeArrowheads="1"/>
            </p:cNvSpPr>
            <p:nvPr/>
          </p:nvSpPr>
          <p:spPr bwMode="auto">
            <a:xfrm>
              <a:off x="3243" y="1390"/>
              <a:ext cx="96" cy="327"/>
            </a:xfrm>
            <a:prstGeom prst="rect">
              <a:avLst/>
            </a:prstGeom>
            <a:solidFill>
              <a:srgbClr val="F6FAE6"/>
            </a:solidFill>
            <a:ln w="38100">
              <a:solidFill>
                <a:schemeClr val="tx1"/>
              </a:solidFill>
              <a:miter lim="800000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76842" name="Object 117"/>
            <p:cNvGraphicFramePr>
              <a:graphicFrameLocks noChangeAspect="1"/>
            </p:cNvGraphicFramePr>
            <p:nvPr/>
          </p:nvGraphicFramePr>
          <p:xfrm>
            <a:off x="528" y="1392"/>
            <a:ext cx="219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69" name="Equation" r:id="rId9" imgW="190500" imgH="241300" progId="Equation.3">
                    <p:embed/>
                  </p:oleObj>
                </mc:Choice>
                <mc:Fallback>
                  <p:oleObj name="Equation" r:id="rId9" imgW="190500" imgH="2413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1392"/>
                          <a:ext cx="219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6843" name="Text Box 118"/>
            <p:cNvSpPr txBox="1">
              <a:spLocks noChangeArrowheads="1"/>
            </p:cNvSpPr>
            <p:nvPr/>
          </p:nvSpPr>
          <p:spPr bwMode="auto">
            <a:xfrm>
              <a:off x="1088" y="1441"/>
              <a:ext cx="542" cy="327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>
                  <a:effectLst/>
                  <a:ea typeface="楷体_GB2312" charset="0"/>
                  <a:cs typeface="楷体_GB2312" charset="0"/>
                </a:rPr>
                <a:t>R</a:t>
              </a:r>
              <a:r>
                <a:rPr lang="en-US" altLang="zh-CN" sz="2800" b="1" baseline="-25000">
                  <a:effectLst/>
                  <a:ea typeface="楷体_GB2312" charset="0"/>
                  <a:cs typeface="楷体_GB2312" charset="0"/>
                </a:rPr>
                <a:t>B1</a:t>
              </a:r>
              <a:endParaRPr lang="en-US" altLang="zh-CN" sz="2800" b="1">
                <a:effectLst/>
                <a:ea typeface="楷体_GB2312" charset="0"/>
                <a:cs typeface="楷体_GB2312" charset="0"/>
              </a:endParaRPr>
            </a:p>
          </p:txBody>
        </p:sp>
        <p:graphicFrame>
          <p:nvGraphicFramePr>
            <p:cNvPr id="76844" name="Object 119"/>
            <p:cNvGraphicFramePr>
              <a:graphicFrameLocks noChangeAspect="1"/>
            </p:cNvGraphicFramePr>
            <p:nvPr/>
          </p:nvGraphicFramePr>
          <p:xfrm>
            <a:off x="2880" y="1633"/>
            <a:ext cx="335" cy="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70" name="公式" r:id="rId11" imgW="292100" imgH="254000" progId="Equation.3">
                    <p:embed/>
                  </p:oleObj>
                </mc:Choice>
                <mc:Fallback>
                  <p:oleObj name="公式" r:id="rId11" imgW="292100" imgH="254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1633"/>
                          <a:ext cx="335" cy="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6845" name="Object 120"/>
            <p:cNvGraphicFramePr>
              <a:graphicFrameLocks noChangeAspect="1"/>
            </p:cNvGraphicFramePr>
            <p:nvPr/>
          </p:nvGraphicFramePr>
          <p:xfrm>
            <a:off x="3312" y="1652"/>
            <a:ext cx="362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71" name="公式" r:id="rId13" imgW="304800" imgH="254000" progId="Equation.3">
                    <p:embed/>
                  </p:oleObj>
                </mc:Choice>
                <mc:Fallback>
                  <p:oleObj name="公式" r:id="rId13" imgW="304800" imgH="254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2" y="1652"/>
                          <a:ext cx="362" cy="2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6846" name="Object 121"/>
            <p:cNvGraphicFramePr>
              <a:graphicFrameLocks noChangeAspect="1"/>
            </p:cNvGraphicFramePr>
            <p:nvPr/>
          </p:nvGraphicFramePr>
          <p:xfrm>
            <a:off x="1234" y="469"/>
            <a:ext cx="339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72" name="Equation" r:id="rId15" imgW="228600" imgH="254000" progId="Equation.3">
                    <p:embed/>
                  </p:oleObj>
                </mc:Choice>
                <mc:Fallback>
                  <p:oleObj name="Equation" r:id="rId15" imgW="228600" imgH="254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34" y="469"/>
                          <a:ext cx="339" cy="3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6847" name="Object 122"/>
            <p:cNvGraphicFramePr>
              <a:graphicFrameLocks noChangeAspect="1"/>
            </p:cNvGraphicFramePr>
            <p:nvPr/>
          </p:nvGraphicFramePr>
          <p:xfrm>
            <a:off x="4544" y="854"/>
            <a:ext cx="405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73" name="Equation" r:id="rId17" imgW="355600" imgH="254000" progId="Equation.3">
                    <p:embed/>
                  </p:oleObj>
                </mc:Choice>
                <mc:Fallback>
                  <p:oleObj name="Equation" r:id="rId17" imgW="355600" imgH="254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44" y="854"/>
                          <a:ext cx="405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6848" name="Object 123"/>
            <p:cNvGraphicFramePr>
              <a:graphicFrameLocks noChangeAspect="1"/>
            </p:cNvGraphicFramePr>
            <p:nvPr/>
          </p:nvGraphicFramePr>
          <p:xfrm>
            <a:off x="2053" y="879"/>
            <a:ext cx="371" cy="2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74" name="Equation" r:id="rId19" imgW="342900" imgH="254000" progId="Equation.3">
                    <p:embed/>
                  </p:oleObj>
                </mc:Choice>
                <mc:Fallback>
                  <p:oleObj name="Equation" r:id="rId19" imgW="342900" imgH="254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53" y="879"/>
                          <a:ext cx="371" cy="2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6849" name="Object 124"/>
            <p:cNvGraphicFramePr>
              <a:graphicFrameLocks noChangeAspect="1"/>
            </p:cNvGraphicFramePr>
            <p:nvPr/>
          </p:nvGraphicFramePr>
          <p:xfrm>
            <a:off x="2083" y="416"/>
            <a:ext cx="372" cy="3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75" name="Equation" r:id="rId21" imgW="228600" imgH="254000" progId="Equation.3">
                    <p:embed/>
                  </p:oleObj>
                </mc:Choice>
                <mc:Fallback>
                  <p:oleObj name="Equation" r:id="rId21" imgW="228600" imgH="254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83" y="416"/>
                          <a:ext cx="372" cy="3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7277" name="Line 125"/>
            <p:cNvSpPr>
              <a:spLocks noChangeShapeType="1"/>
            </p:cNvSpPr>
            <p:nvPr/>
          </p:nvSpPr>
          <p:spPr bwMode="auto">
            <a:xfrm>
              <a:off x="2192" y="1090"/>
              <a:ext cx="0" cy="275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7278" name="Line 126"/>
            <p:cNvSpPr>
              <a:spLocks noChangeShapeType="1"/>
            </p:cNvSpPr>
            <p:nvPr/>
          </p:nvSpPr>
          <p:spPr bwMode="auto">
            <a:xfrm flipV="1">
              <a:off x="1122" y="879"/>
              <a:ext cx="8" cy="139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7279" name="Line 127"/>
            <p:cNvSpPr>
              <a:spLocks noChangeShapeType="1"/>
            </p:cNvSpPr>
            <p:nvPr/>
          </p:nvSpPr>
          <p:spPr bwMode="auto">
            <a:xfrm flipV="1">
              <a:off x="2023" y="890"/>
              <a:ext cx="2" cy="62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76853" name="Group 128"/>
            <p:cNvGrpSpPr/>
            <p:nvPr/>
          </p:nvGrpSpPr>
          <p:grpSpPr bwMode="auto">
            <a:xfrm>
              <a:off x="1930" y="1005"/>
              <a:ext cx="192" cy="369"/>
              <a:chOff x="4164" y="1968"/>
              <a:chExt cx="264" cy="420"/>
            </a:xfrm>
          </p:grpSpPr>
          <p:sp>
            <p:nvSpPr>
              <p:cNvPr id="177281" name="AutoShape 129"/>
              <p:cNvSpPr>
                <a:spLocks noChangeArrowheads="1"/>
              </p:cNvSpPr>
              <p:nvPr/>
            </p:nvSpPr>
            <p:spPr bwMode="auto">
              <a:xfrm>
                <a:off x="4164" y="1968"/>
                <a:ext cx="264" cy="420"/>
              </a:xfrm>
              <a:prstGeom prst="diamond">
                <a:avLst/>
              </a:prstGeom>
              <a:solidFill>
                <a:srgbClr val="F6FAE6"/>
              </a:solidFill>
              <a:ln w="3810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7282" name="Line 130"/>
              <p:cNvSpPr>
                <a:spLocks noChangeShapeType="1"/>
              </p:cNvSpPr>
              <p:nvPr/>
            </p:nvSpPr>
            <p:spPr bwMode="auto">
              <a:xfrm>
                <a:off x="4176" y="2184"/>
                <a:ext cx="25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77283" name="Line 131"/>
            <p:cNvSpPr>
              <a:spLocks noChangeShapeType="1"/>
            </p:cNvSpPr>
            <p:nvPr/>
          </p:nvSpPr>
          <p:spPr bwMode="auto">
            <a:xfrm flipH="1" flipV="1">
              <a:off x="1584" y="879"/>
              <a:ext cx="0" cy="63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7284" name="Rectangle 132"/>
            <p:cNvSpPr>
              <a:spLocks noChangeArrowheads="1"/>
            </p:cNvSpPr>
            <p:nvPr/>
          </p:nvSpPr>
          <p:spPr bwMode="auto">
            <a:xfrm>
              <a:off x="1542" y="1016"/>
              <a:ext cx="96" cy="328"/>
            </a:xfrm>
            <a:prstGeom prst="rect">
              <a:avLst/>
            </a:prstGeom>
            <a:solidFill>
              <a:srgbClr val="F6FAE6"/>
            </a:solidFill>
            <a:ln w="38100">
              <a:solidFill>
                <a:schemeClr val="tx1"/>
              </a:solidFill>
              <a:miter lim="800000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7285" name="Rectangle 133"/>
            <p:cNvSpPr>
              <a:spLocks noChangeArrowheads="1"/>
            </p:cNvSpPr>
            <p:nvPr/>
          </p:nvSpPr>
          <p:spPr bwMode="auto">
            <a:xfrm>
              <a:off x="1074" y="1427"/>
              <a:ext cx="97" cy="328"/>
            </a:xfrm>
            <a:prstGeom prst="rect">
              <a:avLst/>
            </a:prstGeom>
            <a:solidFill>
              <a:srgbClr val="F6FAE6"/>
            </a:solidFill>
            <a:ln w="38100">
              <a:solidFill>
                <a:schemeClr val="tx1"/>
              </a:solidFill>
              <a:miter lim="800000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7286" name="Line 134"/>
            <p:cNvSpPr>
              <a:spLocks noChangeShapeType="1"/>
            </p:cNvSpPr>
            <p:nvPr/>
          </p:nvSpPr>
          <p:spPr bwMode="auto">
            <a:xfrm>
              <a:off x="2889" y="879"/>
              <a:ext cx="0" cy="63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7287" name="Line 135"/>
            <p:cNvSpPr>
              <a:spLocks noChangeShapeType="1"/>
            </p:cNvSpPr>
            <p:nvPr/>
          </p:nvSpPr>
          <p:spPr bwMode="auto">
            <a:xfrm>
              <a:off x="2024" y="879"/>
              <a:ext cx="53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7288" name="Line 136"/>
            <p:cNvSpPr>
              <a:spLocks noChangeShapeType="1"/>
            </p:cNvSpPr>
            <p:nvPr/>
          </p:nvSpPr>
          <p:spPr bwMode="auto">
            <a:xfrm>
              <a:off x="1573" y="1513"/>
              <a:ext cx="123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7289" name="Line 137"/>
            <p:cNvSpPr>
              <a:spLocks noChangeShapeType="1"/>
            </p:cNvSpPr>
            <p:nvPr/>
          </p:nvSpPr>
          <p:spPr bwMode="auto">
            <a:xfrm flipV="1">
              <a:off x="2542" y="890"/>
              <a:ext cx="0" cy="138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7290" name="Line 138"/>
            <p:cNvSpPr>
              <a:spLocks noChangeShapeType="1"/>
            </p:cNvSpPr>
            <p:nvPr/>
          </p:nvSpPr>
          <p:spPr bwMode="auto">
            <a:xfrm>
              <a:off x="2475" y="1513"/>
              <a:ext cx="41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7291" name="Oval 139"/>
            <p:cNvSpPr>
              <a:spLocks noChangeArrowheads="1"/>
            </p:cNvSpPr>
            <p:nvPr/>
          </p:nvSpPr>
          <p:spPr bwMode="auto">
            <a:xfrm>
              <a:off x="1795" y="2252"/>
              <a:ext cx="47" cy="4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6863" name="Text Box 140"/>
            <p:cNvSpPr txBox="1">
              <a:spLocks noChangeArrowheads="1"/>
            </p:cNvSpPr>
            <p:nvPr/>
          </p:nvSpPr>
          <p:spPr bwMode="auto">
            <a:xfrm>
              <a:off x="1349" y="1787"/>
              <a:ext cx="473" cy="327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>
                  <a:effectLst/>
                  <a:ea typeface="楷体_GB2312" charset="0"/>
                  <a:cs typeface="楷体_GB2312" charset="0"/>
                </a:rPr>
                <a:t>R</a:t>
              </a:r>
              <a:r>
                <a:rPr lang="en-US" altLang="zh-CN" sz="2800" b="1" baseline="-25000">
                  <a:effectLst/>
                  <a:ea typeface="楷体_GB2312" charset="0"/>
                  <a:cs typeface="楷体_GB2312" charset="0"/>
                </a:rPr>
                <a:t>E1</a:t>
              </a:r>
              <a:endParaRPr lang="en-US" altLang="zh-CN" sz="2800" b="1">
                <a:effectLst/>
                <a:ea typeface="楷体_GB2312" charset="0"/>
                <a:cs typeface="楷体_GB2312" charset="0"/>
              </a:endParaRPr>
            </a:p>
          </p:txBody>
        </p:sp>
        <p:graphicFrame>
          <p:nvGraphicFramePr>
            <p:cNvPr id="76864" name="Object 141"/>
            <p:cNvGraphicFramePr>
              <a:graphicFrameLocks noChangeAspect="1"/>
            </p:cNvGraphicFramePr>
            <p:nvPr/>
          </p:nvGraphicFramePr>
          <p:xfrm>
            <a:off x="2068" y="1768"/>
            <a:ext cx="251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76" name="Equation" r:id="rId23" imgW="279400" imgH="254000" progId="Equation.3">
                    <p:embed/>
                  </p:oleObj>
                </mc:Choice>
                <mc:Fallback>
                  <p:oleObj name="Equation" r:id="rId23" imgW="279400" imgH="254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8" y="1768"/>
                          <a:ext cx="251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7294" name="Oval 142"/>
            <p:cNvSpPr>
              <a:spLocks noChangeArrowheads="1"/>
            </p:cNvSpPr>
            <p:nvPr/>
          </p:nvSpPr>
          <p:spPr bwMode="auto">
            <a:xfrm>
              <a:off x="613" y="856"/>
              <a:ext cx="50" cy="4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7295" name="Oval 143"/>
            <p:cNvSpPr>
              <a:spLocks noChangeArrowheads="1"/>
            </p:cNvSpPr>
            <p:nvPr/>
          </p:nvSpPr>
          <p:spPr bwMode="auto">
            <a:xfrm>
              <a:off x="613" y="2231"/>
              <a:ext cx="50" cy="4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7296" name="Line 144"/>
            <p:cNvSpPr>
              <a:spLocks noChangeShapeType="1"/>
            </p:cNvSpPr>
            <p:nvPr/>
          </p:nvSpPr>
          <p:spPr bwMode="auto">
            <a:xfrm>
              <a:off x="4089" y="1565"/>
              <a:ext cx="41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6868" name="Text Box 145"/>
            <p:cNvSpPr txBox="1">
              <a:spLocks noChangeArrowheads="1"/>
            </p:cNvSpPr>
            <p:nvPr/>
          </p:nvSpPr>
          <p:spPr bwMode="auto">
            <a:xfrm>
              <a:off x="5182" y="871"/>
              <a:ext cx="242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  <a:effectLst/>
                  <a:ea typeface="楷体_GB2312" charset="0"/>
                  <a:cs typeface="楷体_GB2312" charset="0"/>
                </a:rPr>
                <a:t>+</a:t>
              </a:r>
            </a:p>
          </p:txBody>
        </p:sp>
        <p:sp>
          <p:nvSpPr>
            <p:cNvPr id="76869" name="Text Box 146"/>
            <p:cNvSpPr txBox="1">
              <a:spLocks noChangeArrowheads="1"/>
            </p:cNvSpPr>
            <p:nvPr/>
          </p:nvSpPr>
          <p:spPr bwMode="auto">
            <a:xfrm>
              <a:off x="5182" y="1830"/>
              <a:ext cx="226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  <a:effectLst/>
                  <a:ea typeface="楷体_GB2312" charset="0"/>
                  <a:cs typeface="楷体_GB2312" charset="0"/>
                </a:rPr>
                <a:t>_</a:t>
              </a:r>
            </a:p>
          </p:txBody>
        </p:sp>
        <p:sp>
          <p:nvSpPr>
            <p:cNvPr id="76870" name="Text Box 147"/>
            <p:cNvSpPr txBox="1">
              <a:spLocks noChangeArrowheads="1"/>
            </p:cNvSpPr>
            <p:nvPr/>
          </p:nvSpPr>
          <p:spPr bwMode="auto">
            <a:xfrm>
              <a:off x="2066" y="1497"/>
              <a:ext cx="242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  <a:effectLst/>
                  <a:ea typeface="楷体_GB2312" charset="0"/>
                  <a:cs typeface="楷体_GB2312" charset="0"/>
                </a:rPr>
                <a:t>+</a:t>
              </a:r>
            </a:p>
          </p:txBody>
        </p:sp>
        <p:sp>
          <p:nvSpPr>
            <p:cNvPr id="76871" name="Text Box 148"/>
            <p:cNvSpPr txBox="1">
              <a:spLocks noChangeArrowheads="1"/>
            </p:cNvSpPr>
            <p:nvPr/>
          </p:nvSpPr>
          <p:spPr bwMode="auto">
            <a:xfrm>
              <a:off x="2093" y="1875"/>
              <a:ext cx="226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  <a:effectLst/>
                  <a:ea typeface="楷体_GB2312" charset="0"/>
                  <a:cs typeface="楷体_GB2312" charset="0"/>
                </a:rPr>
                <a:t>_</a:t>
              </a:r>
            </a:p>
          </p:txBody>
        </p:sp>
        <p:sp>
          <p:nvSpPr>
            <p:cNvPr id="76872" name="Text Box 149"/>
            <p:cNvSpPr txBox="1">
              <a:spLocks noChangeArrowheads="1"/>
            </p:cNvSpPr>
            <p:nvPr/>
          </p:nvSpPr>
          <p:spPr bwMode="auto">
            <a:xfrm>
              <a:off x="538" y="882"/>
              <a:ext cx="242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  <a:effectLst/>
                  <a:ea typeface="楷体_GB2312" charset="0"/>
                  <a:cs typeface="楷体_GB2312" charset="0"/>
                </a:rPr>
                <a:t>+</a:t>
              </a:r>
            </a:p>
          </p:txBody>
        </p:sp>
        <p:sp>
          <p:nvSpPr>
            <p:cNvPr id="76873" name="Text Box 150"/>
            <p:cNvSpPr txBox="1">
              <a:spLocks noChangeArrowheads="1"/>
            </p:cNvSpPr>
            <p:nvPr/>
          </p:nvSpPr>
          <p:spPr bwMode="auto">
            <a:xfrm>
              <a:off x="537" y="1837"/>
              <a:ext cx="226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  <a:effectLst/>
                  <a:ea typeface="楷体_GB2312" charset="0"/>
                  <a:cs typeface="楷体_GB2312" charset="0"/>
                </a:rPr>
                <a:t>_</a:t>
              </a:r>
            </a:p>
          </p:txBody>
        </p:sp>
        <p:sp>
          <p:nvSpPr>
            <p:cNvPr id="177303" name="Oval 151"/>
            <p:cNvSpPr>
              <a:spLocks noChangeArrowheads="1"/>
            </p:cNvSpPr>
            <p:nvPr/>
          </p:nvSpPr>
          <p:spPr bwMode="auto">
            <a:xfrm>
              <a:off x="5230" y="864"/>
              <a:ext cx="50" cy="4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7304" name="Oval 152"/>
            <p:cNvSpPr>
              <a:spLocks noChangeArrowheads="1"/>
            </p:cNvSpPr>
            <p:nvPr/>
          </p:nvSpPr>
          <p:spPr bwMode="auto">
            <a:xfrm>
              <a:off x="5230" y="2246"/>
              <a:ext cx="50" cy="4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76803" name="Rectangle 2"/>
          <p:cNvSpPr>
            <a:spLocks noChangeArrowheads="1"/>
          </p:cNvSpPr>
          <p:nvPr/>
        </p:nvSpPr>
        <p:spPr bwMode="auto">
          <a:xfrm>
            <a:off x="527050" y="225425"/>
            <a:ext cx="2670175" cy="5191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effectLst/>
                <a:latin typeface="Times New Roman" panose="02020603050405020304" charset="0"/>
              </a:rPr>
              <a:t>(2)</a:t>
            </a:r>
            <a:r>
              <a:rPr lang="en-US" altLang="zh-CN" sz="2800" b="1">
                <a:effectLst/>
                <a:latin typeface="宋体" panose="02010600030101010101" pitchFamily="2" charset="-122"/>
              </a:rPr>
              <a:t> </a:t>
            </a:r>
            <a:r>
              <a:rPr lang="zh-CN" altLang="en-US" sz="2800" b="1">
                <a:effectLst/>
                <a:latin typeface="宋体" panose="02010600030101010101" pitchFamily="2" charset="-122"/>
              </a:rPr>
              <a:t>计算</a:t>
            </a:r>
            <a:r>
              <a:rPr lang="zh-CN" altLang="en-US" sz="2800" b="1">
                <a:effectLst/>
                <a:latin typeface="Times New Roman" panose="02020603050405020304" charset="0"/>
              </a:rPr>
              <a:t> </a:t>
            </a:r>
            <a:r>
              <a:rPr lang="en-US" altLang="zh-CN" sz="2800" b="1" i="1">
                <a:effectLst/>
                <a:latin typeface="Times New Roman" panose="02020603050405020304" charset="0"/>
              </a:rPr>
              <a:t>r</a:t>
            </a:r>
            <a:r>
              <a:rPr lang="en-US" altLang="zh-CN" sz="2800" b="1">
                <a:effectLst/>
                <a:latin typeface="Times New Roman" panose="02020603050405020304" charset="0"/>
              </a:rPr>
              <a:t> </a:t>
            </a:r>
            <a:r>
              <a:rPr lang="en-US" altLang="zh-CN" sz="2800" b="1" baseline="-25000">
                <a:effectLst/>
                <a:latin typeface="Times New Roman" panose="02020603050405020304" charset="0"/>
              </a:rPr>
              <a:t>i</a:t>
            </a:r>
            <a:r>
              <a:rPr lang="zh-CN" altLang="en-US" sz="2800" b="1">
                <a:effectLst/>
                <a:latin typeface="Times New Roman" panose="02020603050405020304" charset="0"/>
              </a:rPr>
              <a:t>和 </a:t>
            </a:r>
            <a:r>
              <a:rPr lang="en-US" altLang="zh-CN" sz="2800" b="1" i="1">
                <a:effectLst/>
                <a:latin typeface="Times New Roman" panose="02020603050405020304" charset="0"/>
              </a:rPr>
              <a:t>r</a:t>
            </a:r>
            <a:r>
              <a:rPr lang="en-US" altLang="zh-CN" sz="2800" b="1">
                <a:effectLst/>
                <a:latin typeface="Times New Roman" panose="02020603050405020304" charset="0"/>
              </a:rPr>
              <a:t> </a:t>
            </a:r>
            <a:r>
              <a:rPr lang="en-US" altLang="zh-CN" sz="2800" b="1" baseline="-25000">
                <a:effectLst/>
                <a:latin typeface="Times New Roman" panose="02020603050405020304" charset="0"/>
              </a:rPr>
              <a:t>0</a:t>
            </a:r>
          </a:p>
        </p:txBody>
      </p:sp>
      <p:graphicFrame>
        <p:nvGraphicFramePr>
          <p:cNvPr id="17716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6932657"/>
              </p:ext>
            </p:extLst>
          </p:nvPr>
        </p:nvGraphicFramePr>
        <p:xfrm>
          <a:off x="858838" y="4718126"/>
          <a:ext cx="5030787" cy="90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77" name="Equation" r:id="rId25" imgW="2540000" imgH="406400" progId="Equation.3">
                  <p:embed/>
                </p:oleObj>
              </mc:Choice>
              <mc:Fallback>
                <p:oleObj name="Equation" r:id="rId25" imgW="25400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8838" y="4718126"/>
                        <a:ext cx="5030787" cy="903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7" name="Object 84"/>
          <p:cNvGraphicFramePr>
            <a:graphicFrameLocks noChangeAspect="1"/>
          </p:cNvGraphicFramePr>
          <p:nvPr/>
        </p:nvGraphicFramePr>
        <p:xfrm>
          <a:off x="4525963" y="3325813"/>
          <a:ext cx="503237" cy="61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78" name="公式" r:id="rId27" imgW="177800" imgH="228600" progId="Equation.3">
                  <p:embed/>
                </p:oleObj>
              </mc:Choice>
              <mc:Fallback>
                <p:oleObj name="公式" r:id="rId27" imgW="1778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5963" y="3325813"/>
                        <a:ext cx="503237" cy="617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7237" name="AutoShape 85"/>
          <p:cNvSpPr>
            <a:spLocks noChangeArrowheads="1"/>
          </p:cNvSpPr>
          <p:nvPr/>
        </p:nvSpPr>
        <p:spPr bwMode="auto">
          <a:xfrm>
            <a:off x="4449763" y="2971800"/>
            <a:ext cx="304800" cy="685800"/>
          </a:xfrm>
          <a:custGeom>
            <a:avLst/>
            <a:gdLst>
              <a:gd name="G0" fmla="+- 15126 0 0"/>
              <a:gd name="G1" fmla="+- 2912 0 0"/>
              <a:gd name="G2" fmla="+- 12158 0 2912"/>
              <a:gd name="G3" fmla="+- G2 0 2912"/>
              <a:gd name="G4" fmla="*/ G3 32768 32059"/>
              <a:gd name="G5" fmla="*/ G4 1 2"/>
              <a:gd name="G6" fmla="+- 21600 0 15126"/>
              <a:gd name="G7" fmla="*/ G6 2912 6079"/>
              <a:gd name="G8" fmla="+- G7 15126 0"/>
              <a:gd name="T0" fmla="*/ 15126 w 21600"/>
              <a:gd name="T1" fmla="*/ 0 h 21600"/>
              <a:gd name="T2" fmla="*/ 15126 w 21600"/>
              <a:gd name="T3" fmla="*/ 12158 h 21600"/>
              <a:gd name="T4" fmla="*/ 3237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gradFill rotWithShape="0">
            <a:gsLst>
              <a:gs pos="0">
                <a:srgbClr val="FFFF00"/>
              </a:gs>
              <a:gs pos="100000">
                <a:srgbClr val="FF0000"/>
              </a:gs>
            </a:gsLst>
            <a:lin ang="18900000" scaled="1"/>
          </a:gradFill>
          <a:ln w="38100">
            <a:solidFill>
              <a:srgbClr val="FF0000"/>
            </a:solidFill>
            <a:miter lim="800000"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zh-CN" altLang="en-US"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76809" name="Group 154"/>
          <p:cNvGrpSpPr/>
          <p:nvPr/>
        </p:nvGrpSpPr>
        <p:grpSpPr bwMode="auto">
          <a:xfrm>
            <a:off x="2781300" y="2286000"/>
            <a:ext cx="220663" cy="1408113"/>
            <a:chOff x="1752" y="1578"/>
            <a:chExt cx="136" cy="918"/>
          </a:xfrm>
        </p:grpSpPr>
        <p:sp>
          <p:nvSpPr>
            <p:cNvPr id="177307" name="Line 155"/>
            <p:cNvSpPr>
              <a:spLocks noChangeShapeType="1"/>
            </p:cNvSpPr>
            <p:nvPr/>
          </p:nvSpPr>
          <p:spPr bwMode="auto">
            <a:xfrm flipH="1" flipV="1">
              <a:off x="1816" y="1578"/>
              <a:ext cx="0" cy="7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7308" name="Rectangle 156"/>
            <p:cNvSpPr>
              <a:spLocks noChangeArrowheads="1"/>
            </p:cNvSpPr>
            <p:nvPr/>
          </p:nvSpPr>
          <p:spPr bwMode="auto">
            <a:xfrm>
              <a:off x="1771" y="1807"/>
              <a:ext cx="93" cy="339"/>
            </a:xfrm>
            <a:prstGeom prst="rect">
              <a:avLst/>
            </a:prstGeom>
            <a:solidFill>
              <a:srgbClr val="F6FAE6"/>
            </a:solidFill>
            <a:ln w="38100">
              <a:solidFill>
                <a:schemeClr val="tx1"/>
              </a:solidFill>
              <a:miter lim="800000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7309" name="Line 157"/>
            <p:cNvSpPr>
              <a:spLocks noChangeShapeType="1"/>
            </p:cNvSpPr>
            <p:nvPr/>
          </p:nvSpPr>
          <p:spPr bwMode="auto">
            <a:xfrm>
              <a:off x="1819" y="2365"/>
              <a:ext cx="0" cy="13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7310" name="Line 158"/>
            <p:cNvSpPr>
              <a:spLocks noChangeShapeType="1"/>
            </p:cNvSpPr>
            <p:nvPr/>
          </p:nvSpPr>
          <p:spPr bwMode="auto">
            <a:xfrm>
              <a:off x="1752" y="2496"/>
              <a:ext cx="1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</p:grpSp>
      <p:graphicFrame>
        <p:nvGraphicFramePr>
          <p:cNvPr id="81" name="Object 9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1687046"/>
              </p:ext>
            </p:extLst>
          </p:nvPr>
        </p:nvGraphicFramePr>
        <p:xfrm>
          <a:off x="6207919" y="2716507"/>
          <a:ext cx="487363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79" name="公式" r:id="rId29" imgW="292100" imgH="254000" progId="Equation.3">
                  <p:embed/>
                </p:oleObj>
              </mc:Choice>
              <mc:Fallback>
                <p:oleObj name="公式" r:id="rId29" imgW="2921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7919" y="2716507"/>
                        <a:ext cx="487363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" name="Object 8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4065954"/>
              </p:ext>
            </p:extLst>
          </p:nvPr>
        </p:nvGraphicFramePr>
        <p:xfrm>
          <a:off x="831621" y="4143694"/>
          <a:ext cx="6148387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80" name="Equation" r:id="rId31" imgW="2717800" imgH="228600" progId="Equation.3">
                  <p:embed/>
                </p:oleObj>
              </mc:Choice>
              <mc:Fallback>
                <p:oleObj name="Equation" r:id="rId31" imgW="27178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621" y="4143694"/>
                        <a:ext cx="6148387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" name="TextBox 85"/>
          <p:cNvSpPr txBox="1"/>
          <p:nvPr/>
        </p:nvSpPr>
        <p:spPr>
          <a:xfrm>
            <a:off x="4382859" y="4397584"/>
            <a:ext cx="238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2812787"/>
              </p:ext>
            </p:extLst>
          </p:nvPr>
        </p:nvGraphicFramePr>
        <p:xfrm>
          <a:off x="900153" y="5549846"/>
          <a:ext cx="7010400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81" name="Equation" r:id="rId33" imgW="3924300" imgH="444500" progId="Equation.3">
                  <p:embed/>
                </p:oleObj>
              </mc:Choice>
              <mc:Fallback>
                <p:oleObj name="Equation" r:id="rId33" imgW="39243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53" y="5549846"/>
                        <a:ext cx="7010400" cy="868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87770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7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252" name="Rectangle 76"/>
          <p:cNvSpPr>
            <a:spLocks noChangeArrowheads="1"/>
          </p:cNvSpPr>
          <p:nvPr/>
        </p:nvSpPr>
        <p:spPr bwMode="auto">
          <a:xfrm>
            <a:off x="228600" y="228600"/>
            <a:ext cx="2792413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(2) </a:t>
            </a:r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计算</a:t>
            </a:r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 </a:t>
            </a:r>
            <a:r>
              <a:rPr lang="en-US" altLang="zh-CN" sz="2800" b="1" i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r</a:t>
            </a:r>
            <a:r>
              <a:rPr lang="en-US" altLang="zh-CN" sz="28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 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i</a:t>
            </a:r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和 </a:t>
            </a:r>
            <a:r>
              <a:rPr lang="en-US" altLang="zh-CN" sz="2800" b="1" i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r</a:t>
            </a:r>
            <a:r>
              <a:rPr lang="en-US" altLang="zh-CN" sz="28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 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0</a:t>
            </a:r>
          </a:p>
        </p:txBody>
      </p:sp>
      <p:graphicFrame>
        <p:nvGraphicFramePr>
          <p:cNvPr id="178259" name="Object 83"/>
          <p:cNvGraphicFramePr>
            <a:graphicFrameLocks noChangeAspect="1"/>
          </p:cNvGraphicFramePr>
          <p:nvPr/>
        </p:nvGraphicFramePr>
        <p:xfrm>
          <a:off x="7599363" y="3443288"/>
          <a:ext cx="1239837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6" name="Equation" r:id="rId3" imgW="546100" imgH="241300" progId="Equation.3">
                  <p:embed/>
                </p:oleObj>
              </mc:Choice>
              <mc:Fallback>
                <p:oleObj name="Equation" r:id="rId3" imgW="5461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9363" y="3443288"/>
                        <a:ext cx="1239837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8261" name="Object 8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7086839"/>
              </p:ext>
            </p:extLst>
          </p:nvPr>
        </p:nvGraphicFramePr>
        <p:xfrm>
          <a:off x="990600" y="4323521"/>
          <a:ext cx="4776288" cy="8050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7" name="Equation" r:id="rId5" imgW="1485900" imgH="228600" progId="Equation.3">
                  <p:embed/>
                </p:oleObj>
              </mc:Choice>
              <mc:Fallback>
                <p:oleObj name="Equation" r:id="rId5" imgW="14859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323521"/>
                        <a:ext cx="4776288" cy="8050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7831" name="Group 86"/>
          <p:cNvGrpSpPr/>
          <p:nvPr/>
        </p:nvGrpSpPr>
        <p:grpSpPr bwMode="auto">
          <a:xfrm>
            <a:off x="762000" y="533400"/>
            <a:ext cx="7772400" cy="2982913"/>
            <a:chOff x="528" y="416"/>
            <a:chExt cx="4896" cy="1879"/>
          </a:xfrm>
        </p:grpSpPr>
        <p:graphicFrame>
          <p:nvGraphicFramePr>
            <p:cNvPr id="77838" name="Object 87"/>
            <p:cNvGraphicFramePr>
              <a:graphicFrameLocks noChangeAspect="1"/>
            </p:cNvGraphicFramePr>
            <p:nvPr/>
          </p:nvGraphicFramePr>
          <p:xfrm>
            <a:off x="3757" y="452"/>
            <a:ext cx="358" cy="3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088" name="Equation" r:id="rId7" imgW="241300" imgH="254000" progId="Equation.3">
                    <p:embed/>
                  </p:oleObj>
                </mc:Choice>
                <mc:Fallback>
                  <p:oleObj name="Equation" r:id="rId7" imgW="241300" imgH="254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57" y="452"/>
                          <a:ext cx="358" cy="3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839" name="Object 88"/>
            <p:cNvGraphicFramePr>
              <a:graphicFrameLocks noChangeAspect="1"/>
            </p:cNvGraphicFramePr>
            <p:nvPr/>
          </p:nvGraphicFramePr>
          <p:xfrm>
            <a:off x="4516" y="452"/>
            <a:ext cx="335" cy="3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089" name="Equation" r:id="rId9" imgW="228600" imgH="254000" progId="Equation.3">
                    <p:embed/>
                  </p:oleObj>
                </mc:Choice>
                <mc:Fallback>
                  <p:oleObj name="Equation" r:id="rId9" imgW="228600" imgH="254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6" y="452"/>
                          <a:ext cx="335" cy="3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8265" name="Line 89"/>
            <p:cNvSpPr>
              <a:spLocks noChangeShapeType="1"/>
            </p:cNvSpPr>
            <p:nvPr/>
          </p:nvSpPr>
          <p:spPr bwMode="auto">
            <a:xfrm flipH="1" flipV="1">
              <a:off x="4302" y="1565"/>
              <a:ext cx="0" cy="71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8266" name="Rectangle 90"/>
            <p:cNvSpPr>
              <a:spLocks noChangeArrowheads="1"/>
            </p:cNvSpPr>
            <p:nvPr/>
          </p:nvSpPr>
          <p:spPr bwMode="auto">
            <a:xfrm>
              <a:off x="4256" y="1787"/>
              <a:ext cx="95" cy="327"/>
            </a:xfrm>
            <a:prstGeom prst="rect">
              <a:avLst/>
            </a:prstGeom>
            <a:solidFill>
              <a:srgbClr val="F6FAE6"/>
            </a:solidFill>
            <a:ln w="38100">
              <a:solidFill>
                <a:schemeClr val="tx1"/>
              </a:solidFill>
              <a:miter lim="800000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8267" name="Line 91"/>
            <p:cNvSpPr>
              <a:spLocks noChangeShapeType="1"/>
            </p:cNvSpPr>
            <p:nvPr/>
          </p:nvSpPr>
          <p:spPr bwMode="auto">
            <a:xfrm flipV="1">
              <a:off x="3157" y="2273"/>
              <a:ext cx="21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8268" name="Line 92"/>
            <p:cNvSpPr>
              <a:spLocks noChangeShapeType="1"/>
            </p:cNvSpPr>
            <p:nvPr/>
          </p:nvSpPr>
          <p:spPr bwMode="auto">
            <a:xfrm flipV="1">
              <a:off x="4505" y="869"/>
              <a:ext cx="0" cy="6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8269" name="Line 93"/>
            <p:cNvSpPr>
              <a:spLocks noChangeShapeType="1"/>
            </p:cNvSpPr>
            <p:nvPr/>
          </p:nvSpPr>
          <p:spPr bwMode="auto">
            <a:xfrm flipV="1">
              <a:off x="2879" y="869"/>
              <a:ext cx="121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77845" name="Group 94"/>
            <p:cNvGrpSpPr/>
            <p:nvPr/>
          </p:nvGrpSpPr>
          <p:grpSpPr bwMode="auto">
            <a:xfrm>
              <a:off x="4403" y="1010"/>
              <a:ext cx="192" cy="370"/>
              <a:chOff x="4164" y="1968"/>
              <a:chExt cx="264" cy="420"/>
            </a:xfrm>
          </p:grpSpPr>
          <p:sp>
            <p:nvSpPr>
              <p:cNvPr id="178271" name="AutoShape 95"/>
              <p:cNvSpPr>
                <a:spLocks noChangeArrowheads="1"/>
              </p:cNvSpPr>
              <p:nvPr/>
            </p:nvSpPr>
            <p:spPr bwMode="auto">
              <a:xfrm>
                <a:off x="4164" y="1968"/>
                <a:ext cx="264" cy="420"/>
              </a:xfrm>
              <a:prstGeom prst="diamond">
                <a:avLst/>
              </a:prstGeom>
              <a:solidFill>
                <a:srgbClr val="F6FAE6"/>
              </a:solidFill>
              <a:ln w="3810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8272" name="Line 96"/>
              <p:cNvSpPr>
                <a:spLocks noChangeShapeType="1"/>
              </p:cNvSpPr>
              <p:nvPr/>
            </p:nvSpPr>
            <p:spPr bwMode="auto">
              <a:xfrm>
                <a:off x="4176" y="2184"/>
                <a:ext cx="25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78273" name="Line 97"/>
            <p:cNvSpPr>
              <a:spLocks noChangeShapeType="1"/>
            </p:cNvSpPr>
            <p:nvPr/>
          </p:nvSpPr>
          <p:spPr bwMode="auto">
            <a:xfrm flipV="1">
              <a:off x="4089" y="869"/>
              <a:ext cx="0" cy="6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8274" name="Rectangle 98"/>
            <p:cNvSpPr>
              <a:spLocks noChangeArrowheads="1"/>
            </p:cNvSpPr>
            <p:nvPr/>
          </p:nvSpPr>
          <p:spPr bwMode="auto">
            <a:xfrm>
              <a:off x="4043" y="1052"/>
              <a:ext cx="95" cy="328"/>
            </a:xfrm>
            <a:prstGeom prst="rect">
              <a:avLst/>
            </a:prstGeom>
            <a:solidFill>
              <a:srgbClr val="F6FAE6"/>
            </a:solidFill>
            <a:ln w="38100">
              <a:solidFill>
                <a:schemeClr val="tx1"/>
              </a:solidFill>
              <a:miter lim="800000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8275" name="Line 99"/>
            <p:cNvSpPr>
              <a:spLocks noChangeShapeType="1"/>
            </p:cNvSpPr>
            <p:nvPr/>
          </p:nvSpPr>
          <p:spPr bwMode="auto">
            <a:xfrm>
              <a:off x="4500" y="879"/>
              <a:ext cx="75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8276" name="Line 100"/>
            <p:cNvSpPr>
              <a:spLocks noChangeShapeType="1"/>
            </p:cNvSpPr>
            <p:nvPr/>
          </p:nvSpPr>
          <p:spPr bwMode="auto">
            <a:xfrm flipV="1">
              <a:off x="4907" y="890"/>
              <a:ext cx="0" cy="137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8277" name="Rectangle 101"/>
            <p:cNvSpPr>
              <a:spLocks noChangeArrowheads="1"/>
            </p:cNvSpPr>
            <p:nvPr/>
          </p:nvSpPr>
          <p:spPr bwMode="auto">
            <a:xfrm>
              <a:off x="4863" y="1417"/>
              <a:ext cx="96" cy="327"/>
            </a:xfrm>
            <a:prstGeom prst="rect">
              <a:avLst/>
            </a:prstGeom>
            <a:solidFill>
              <a:srgbClr val="F6FAE6"/>
            </a:solidFill>
            <a:ln w="38100">
              <a:solidFill>
                <a:schemeClr val="tx1"/>
              </a:solidFill>
              <a:miter lim="800000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7851" name="Text Box 102"/>
            <p:cNvSpPr txBox="1">
              <a:spLocks noChangeArrowheads="1"/>
            </p:cNvSpPr>
            <p:nvPr/>
          </p:nvSpPr>
          <p:spPr bwMode="auto">
            <a:xfrm>
              <a:off x="3548" y="1017"/>
              <a:ext cx="627" cy="327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>
                  <a:effectLst/>
                  <a:ea typeface="楷体_GB2312" charset="0"/>
                  <a:cs typeface="楷体_GB2312" charset="0"/>
                </a:rPr>
                <a:t>r</a:t>
              </a:r>
              <a:r>
                <a:rPr lang="en-US" altLang="zh-CN" sz="2800" b="1" baseline="-25000">
                  <a:effectLst/>
                  <a:ea typeface="楷体_GB2312" charset="0"/>
                  <a:cs typeface="楷体_GB2312" charset="0"/>
                </a:rPr>
                <a:t>be2</a:t>
              </a:r>
              <a:endParaRPr lang="en-US" altLang="zh-CN" sz="2800" b="1">
                <a:effectLst/>
                <a:ea typeface="楷体_GB2312" charset="0"/>
                <a:cs typeface="楷体_GB2312" charset="0"/>
              </a:endParaRPr>
            </a:p>
          </p:txBody>
        </p:sp>
        <p:sp>
          <p:nvSpPr>
            <p:cNvPr id="178279" name="Line 103"/>
            <p:cNvSpPr>
              <a:spLocks noChangeShapeType="1"/>
            </p:cNvSpPr>
            <p:nvPr/>
          </p:nvSpPr>
          <p:spPr bwMode="auto">
            <a:xfrm flipH="1">
              <a:off x="4679" y="1055"/>
              <a:ext cx="0" cy="325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8280" name="Line 104"/>
            <p:cNvSpPr>
              <a:spLocks noChangeShapeType="1"/>
            </p:cNvSpPr>
            <p:nvPr/>
          </p:nvSpPr>
          <p:spPr bwMode="auto">
            <a:xfrm>
              <a:off x="3771" y="793"/>
              <a:ext cx="279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med" len="med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8281" name="Line 105"/>
            <p:cNvSpPr>
              <a:spLocks noChangeShapeType="1"/>
            </p:cNvSpPr>
            <p:nvPr/>
          </p:nvSpPr>
          <p:spPr bwMode="auto">
            <a:xfrm flipV="1">
              <a:off x="3657" y="853"/>
              <a:ext cx="0" cy="14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8282" name="Rectangle 106"/>
            <p:cNvSpPr>
              <a:spLocks noChangeArrowheads="1"/>
            </p:cNvSpPr>
            <p:nvPr/>
          </p:nvSpPr>
          <p:spPr bwMode="auto">
            <a:xfrm>
              <a:off x="3614" y="1385"/>
              <a:ext cx="96" cy="328"/>
            </a:xfrm>
            <a:prstGeom prst="rect">
              <a:avLst/>
            </a:prstGeom>
            <a:solidFill>
              <a:srgbClr val="F6FAE6"/>
            </a:solidFill>
            <a:ln w="38100">
              <a:solidFill>
                <a:schemeClr val="tx1"/>
              </a:solidFill>
              <a:miter lim="800000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8283" name="Line 107"/>
            <p:cNvSpPr>
              <a:spLocks noChangeShapeType="1"/>
            </p:cNvSpPr>
            <p:nvPr/>
          </p:nvSpPr>
          <p:spPr bwMode="auto">
            <a:xfrm flipH="1">
              <a:off x="4452" y="793"/>
              <a:ext cx="341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med" len="med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7857" name="Text Box 108"/>
            <p:cNvSpPr txBox="1">
              <a:spLocks noChangeArrowheads="1"/>
            </p:cNvSpPr>
            <p:nvPr/>
          </p:nvSpPr>
          <p:spPr bwMode="auto">
            <a:xfrm>
              <a:off x="4433" y="1398"/>
              <a:ext cx="478" cy="327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>
                  <a:effectLst/>
                  <a:ea typeface="楷体_GB2312" charset="0"/>
                  <a:cs typeface="楷体_GB2312" charset="0"/>
                </a:rPr>
                <a:t>R</a:t>
              </a:r>
              <a:r>
                <a:rPr lang="en-US" altLang="zh-CN" sz="2800" b="1" baseline="-25000">
                  <a:effectLst/>
                  <a:ea typeface="楷体_GB2312" charset="0"/>
                  <a:cs typeface="楷体_GB2312" charset="0"/>
                </a:rPr>
                <a:t>C2</a:t>
              </a:r>
              <a:endParaRPr lang="en-US" altLang="zh-CN" sz="2800" b="1">
                <a:effectLst/>
                <a:ea typeface="楷体_GB2312" charset="0"/>
                <a:cs typeface="楷体_GB2312" charset="0"/>
              </a:endParaRPr>
            </a:p>
          </p:txBody>
        </p:sp>
        <p:graphicFrame>
          <p:nvGraphicFramePr>
            <p:cNvPr id="77858" name="Object 109"/>
            <p:cNvGraphicFramePr>
              <a:graphicFrameLocks noChangeAspect="1"/>
            </p:cNvGraphicFramePr>
            <p:nvPr/>
          </p:nvGraphicFramePr>
          <p:xfrm>
            <a:off x="5134" y="1391"/>
            <a:ext cx="233" cy="3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090" name="Equation" r:id="rId11" imgW="203200" imgH="254000" progId="Equation.3">
                    <p:embed/>
                  </p:oleObj>
                </mc:Choice>
                <mc:Fallback>
                  <p:oleObj name="Equation" r:id="rId11" imgW="203200" imgH="254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4" y="1391"/>
                          <a:ext cx="233" cy="3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8286" name="Line 110"/>
            <p:cNvSpPr>
              <a:spLocks noChangeShapeType="1"/>
            </p:cNvSpPr>
            <p:nvPr/>
          </p:nvSpPr>
          <p:spPr bwMode="auto">
            <a:xfrm flipV="1">
              <a:off x="659" y="2273"/>
              <a:ext cx="250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8287" name="Line 111"/>
            <p:cNvSpPr>
              <a:spLocks noChangeShapeType="1"/>
            </p:cNvSpPr>
            <p:nvPr/>
          </p:nvSpPr>
          <p:spPr bwMode="auto">
            <a:xfrm>
              <a:off x="659" y="879"/>
              <a:ext cx="92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7861" name="Text Box 112"/>
            <p:cNvSpPr txBox="1">
              <a:spLocks noChangeArrowheads="1"/>
            </p:cNvSpPr>
            <p:nvPr/>
          </p:nvSpPr>
          <p:spPr bwMode="auto">
            <a:xfrm>
              <a:off x="1072" y="966"/>
              <a:ext cx="606" cy="327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>
                  <a:effectLst/>
                  <a:ea typeface="楷体_GB2312" charset="0"/>
                  <a:cs typeface="楷体_GB2312" charset="0"/>
                </a:rPr>
                <a:t>r</a:t>
              </a:r>
              <a:r>
                <a:rPr lang="en-US" altLang="zh-CN" sz="2800" b="1" baseline="-25000">
                  <a:effectLst/>
                  <a:ea typeface="楷体_GB2312" charset="0"/>
                  <a:cs typeface="楷体_GB2312" charset="0"/>
                </a:rPr>
                <a:t>be1</a:t>
              </a:r>
              <a:endParaRPr lang="en-US" altLang="zh-CN" sz="2800" b="1">
                <a:effectLst/>
                <a:ea typeface="楷体_GB2312" charset="0"/>
                <a:cs typeface="楷体_GB2312" charset="0"/>
              </a:endParaRPr>
            </a:p>
          </p:txBody>
        </p:sp>
        <p:sp>
          <p:nvSpPr>
            <p:cNvPr id="178289" name="Line 113"/>
            <p:cNvSpPr>
              <a:spLocks noChangeShapeType="1"/>
            </p:cNvSpPr>
            <p:nvPr/>
          </p:nvSpPr>
          <p:spPr bwMode="auto">
            <a:xfrm>
              <a:off x="1186" y="823"/>
              <a:ext cx="37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med" len="med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8290" name="Line 114"/>
            <p:cNvSpPr>
              <a:spLocks noChangeShapeType="1"/>
            </p:cNvSpPr>
            <p:nvPr/>
          </p:nvSpPr>
          <p:spPr bwMode="auto">
            <a:xfrm flipH="1">
              <a:off x="2072" y="793"/>
              <a:ext cx="35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med" len="med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8291" name="Line 115"/>
            <p:cNvSpPr>
              <a:spLocks noChangeShapeType="1"/>
            </p:cNvSpPr>
            <p:nvPr/>
          </p:nvSpPr>
          <p:spPr bwMode="auto">
            <a:xfrm flipV="1">
              <a:off x="3284" y="853"/>
              <a:ext cx="0" cy="14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8292" name="Rectangle 116"/>
            <p:cNvSpPr>
              <a:spLocks noChangeArrowheads="1"/>
            </p:cNvSpPr>
            <p:nvPr/>
          </p:nvSpPr>
          <p:spPr bwMode="auto">
            <a:xfrm>
              <a:off x="3243" y="1390"/>
              <a:ext cx="96" cy="327"/>
            </a:xfrm>
            <a:prstGeom prst="rect">
              <a:avLst/>
            </a:prstGeom>
            <a:solidFill>
              <a:srgbClr val="F6FAE6"/>
            </a:solidFill>
            <a:ln w="38100">
              <a:solidFill>
                <a:schemeClr val="tx1"/>
              </a:solidFill>
              <a:miter lim="800000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77866" name="Object 117"/>
            <p:cNvGraphicFramePr>
              <a:graphicFrameLocks noChangeAspect="1"/>
            </p:cNvGraphicFramePr>
            <p:nvPr/>
          </p:nvGraphicFramePr>
          <p:xfrm>
            <a:off x="528" y="1392"/>
            <a:ext cx="219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091" name="Equation" r:id="rId13" imgW="190500" imgH="241300" progId="Equation.3">
                    <p:embed/>
                  </p:oleObj>
                </mc:Choice>
                <mc:Fallback>
                  <p:oleObj name="Equation" r:id="rId13" imgW="190500" imgH="2413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1392"/>
                          <a:ext cx="219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7867" name="Text Box 118"/>
            <p:cNvSpPr txBox="1">
              <a:spLocks noChangeArrowheads="1"/>
            </p:cNvSpPr>
            <p:nvPr/>
          </p:nvSpPr>
          <p:spPr bwMode="auto">
            <a:xfrm>
              <a:off x="1088" y="1441"/>
              <a:ext cx="542" cy="327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>
                  <a:effectLst/>
                  <a:ea typeface="楷体_GB2312" charset="0"/>
                  <a:cs typeface="楷体_GB2312" charset="0"/>
                </a:rPr>
                <a:t>R</a:t>
              </a:r>
              <a:r>
                <a:rPr lang="en-US" altLang="zh-CN" sz="2800" b="1" baseline="-25000">
                  <a:effectLst/>
                  <a:ea typeface="楷体_GB2312" charset="0"/>
                  <a:cs typeface="楷体_GB2312" charset="0"/>
                </a:rPr>
                <a:t>B1</a:t>
              </a:r>
              <a:endParaRPr lang="en-US" altLang="zh-CN" sz="2800" b="1">
                <a:effectLst/>
                <a:ea typeface="楷体_GB2312" charset="0"/>
                <a:cs typeface="楷体_GB2312" charset="0"/>
              </a:endParaRPr>
            </a:p>
          </p:txBody>
        </p:sp>
        <p:graphicFrame>
          <p:nvGraphicFramePr>
            <p:cNvPr id="77868" name="Object 119"/>
            <p:cNvGraphicFramePr>
              <a:graphicFrameLocks noChangeAspect="1"/>
            </p:cNvGraphicFramePr>
            <p:nvPr/>
          </p:nvGraphicFramePr>
          <p:xfrm>
            <a:off x="2880" y="1633"/>
            <a:ext cx="335" cy="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092" name="公式" r:id="rId15" imgW="292100" imgH="254000" progId="Equation.3">
                    <p:embed/>
                  </p:oleObj>
                </mc:Choice>
                <mc:Fallback>
                  <p:oleObj name="公式" r:id="rId15" imgW="292100" imgH="254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1633"/>
                          <a:ext cx="335" cy="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869" name="Object 120"/>
            <p:cNvGraphicFramePr>
              <a:graphicFrameLocks noChangeAspect="1"/>
            </p:cNvGraphicFramePr>
            <p:nvPr/>
          </p:nvGraphicFramePr>
          <p:xfrm>
            <a:off x="3312" y="1652"/>
            <a:ext cx="362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093" name="公式" r:id="rId17" imgW="304800" imgH="254000" progId="Equation.3">
                    <p:embed/>
                  </p:oleObj>
                </mc:Choice>
                <mc:Fallback>
                  <p:oleObj name="公式" r:id="rId17" imgW="304800" imgH="254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2" y="1652"/>
                          <a:ext cx="362" cy="2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870" name="Object 121"/>
            <p:cNvGraphicFramePr>
              <a:graphicFrameLocks noChangeAspect="1"/>
            </p:cNvGraphicFramePr>
            <p:nvPr/>
          </p:nvGraphicFramePr>
          <p:xfrm>
            <a:off x="1234" y="469"/>
            <a:ext cx="339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094" name="Equation" r:id="rId19" imgW="228600" imgH="254000" progId="Equation.3">
                    <p:embed/>
                  </p:oleObj>
                </mc:Choice>
                <mc:Fallback>
                  <p:oleObj name="Equation" r:id="rId19" imgW="228600" imgH="254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34" y="469"/>
                          <a:ext cx="339" cy="3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871" name="Object 122"/>
            <p:cNvGraphicFramePr>
              <a:graphicFrameLocks noChangeAspect="1"/>
            </p:cNvGraphicFramePr>
            <p:nvPr/>
          </p:nvGraphicFramePr>
          <p:xfrm>
            <a:off x="4544" y="854"/>
            <a:ext cx="405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095" name="Equation" r:id="rId21" imgW="355600" imgH="254000" progId="Equation.3">
                    <p:embed/>
                  </p:oleObj>
                </mc:Choice>
                <mc:Fallback>
                  <p:oleObj name="Equation" r:id="rId21" imgW="355600" imgH="254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44" y="854"/>
                          <a:ext cx="405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872" name="Object 123"/>
            <p:cNvGraphicFramePr>
              <a:graphicFrameLocks noChangeAspect="1"/>
            </p:cNvGraphicFramePr>
            <p:nvPr/>
          </p:nvGraphicFramePr>
          <p:xfrm>
            <a:off x="2053" y="879"/>
            <a:ext cx="371" cy="2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096" name="Equation" r:id="rId23" imgW="342900" imgH="254000" progId="Equation.3">
                    <p:embed/>
                  </p:oleObj>
                </mc:Choice>
                <mc:Fallback>
                  <p:oleObj name="Equation" r:id="rId23" imgW="342900" imgH="254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53" y="879"/>
                          <a:ext cx="371" cy="2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873" name="Object 124"/>
            <p:cNvGraphicFramePr>
              <a:graphicFrameLocks noChangeAspect="1"/>
            </p:cNvGraphicFramePr>
            <p:nvPr/>
          </p:nvGraphicFramePr>
          <p:xfrm>
            <a:off x="2083" y="416"/>
            <a:ext cx="372" cy="3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097" name="Equation" r:id="rId25" imgW="228600" imgH="254000" progId="Equation.3">
                    <p:embed/>
                  </p:oleObj>
                </mc:Choice>
                <mc:Fallback>
                  <p:oleObj name="Equation" r:id="rId25" imgW="228600" imgH="254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83" y="416"/>
                          <a:ext cx="372" cy="3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8301" name="Line 125"/>
            <p:cNvSpPr>
              <a:spLocks noChangeShapeType="1"/>
            </p:cNvSpPr>
            <p:nvPr/>
          </p:nvSpPr>
          <p:spPr bwMode="auto">
            <a:xfrm>
              <a:off x="2192" y="1090"/>
              <a:ext cx="0" cy="275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8302" name="Line 126"/>
            <p:cNvSpPr>
              <a:spLocks noChangeShapeType="1"/>
            </p:cNvSpPr>
            <p:nvPr/>
          </p:nvSpPr>
          <p:spPr bwMode="auto">
            <a:xfrm flipV="1">
              <a:off x="1122" y="879"/>
              <a:ext cx="8" cy="139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8303" name="Line 127"/>
            <p:cNvSpPr>
              <a:spLocks noChangeShapeType="1"/>
            </p:cNvSpPr>
            <p:nvPr/>
          </p:nvSpPr>
          <p:spPr bwMode="auto">
            <a:xfrm flipV="1">
              <a:off x="2023" y="890"/>
              <a:ext cx="2" cy="62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77877" name="Group 128"/>
            <p:cNvGrpSpPr/>
            <p:nvPr/>
          </p:nvGrpSpPr>
          <p:grpSpPr bwMode="auto">
            <a:xfrm>
              <a:off x="1930" y="1005"/>
              <a:ext cx="192" cy="369"/>
              <a:chOff x="4164" y="1968"/>
              <a:chExt cx="264" cy="420"/>
            </a:xfrm>
          </p:grpSpPr>
          <p:sp>
            <p:nvSpPr>
              <p:cNvPr id="178305" name="AutoShape 129"/>
              <p:cNvSpPr>
                <a:spLocks noChangeArrowheads="1"/>
              </p:cNvSpPr>
              <p:nvPr/>
            </p:nvSpPr>
            <p:spPr bwMode="auto">
              <a:xfrm>
                <a:off x="4164" y="1968"/>
                <a:ext cx="264" cy="420"/>
              </a:xfrm>
              <a:prstGeom prst="diamond">
                <a:avLst/>
              </a:prstGeom>
              <a:solidFill>
                <a:srgbClr val="F6FAE6"/>
              </a:solidFill>
              <a:ln w="3810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8306" name="Line 130"/>
              <p:cNvSpPr>
                <a:spLocks noChangeShapeType="1"/>
              </p:cNvSpPr>
              <p:nvPr/>
            </p:nvSpPr>
            <p:spPr bwMode="auto">
              <a:xfrm>
                <a:off x="4176" y="2184"/>
                <a:ext cx="25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78307" name="Line 131"/>
            <p:cNvSpPr>
              <a:spLocks noChangeShapeType="1"/>
            </p:cNvSpPr>
            <p:nvPr/>
          </p:nvSpPr>
          <p:spPr bwMode="auto">
            <a:xfrm flipH="1" flipV="1">
              <a:off x="1584" y="879"/>
              <a:ext cx="0" cy="63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8308" name="Rectangle 132"/>
            <p:cNvSpPr>
              <a:spLocks noChangeArrowheads="1"/>
            </p:cNvSpPr>
            <p:nvPr/>
          </p:nvSpPr>
          <p:spPr bwMode="auto">
            <a:xfrm>
              <a:off x="1542" y="1016"/>
              <a:ext cx="96" cy="328"/>
            </a:xfrm>
            <a:prstGeom prst="rect">
              <a:avLst/>
            </a:prstGeom>
            <a:solidFill>
              <a:srgbClr val="F6FAE6"/>
            </a:solidFill>
            <a:ln w="38100">
              <a:solidFill>
                <a:schemeClr val="tx1"/>
              </a:solidFill>
              <a:miter lim="800000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8309" name="Rectangle 133"/>
            <p:cNvSpPr>
              <a:spLocks noChangeArrowheads="1"/>
            </p:cNvSpPr>
            <p:nvPr/>
          </p:nvSpPr>
          <p:spPr bwMode="auto">
            <a:xfrm>
              <a:off x="1074" y="1427"/>
              <a:ext cx="97" cy="328"/>
            </a:xfrm>
            <a:prstGeom prst="rect">
              <a:avLst/>
            </a:prstGeom>
            <a:solidFill>
              <a:srgbClr val="F6FAE6"/>
            </a:solidFill>
            <a:ln w="38100">
              <a:solidFill>
                <a:schemeClr val="tx1"/>
              </a:solidFill>
              <a:miter lim="800000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8310" name="Line 134"/>
            <p:cNvSpPr>
              <a:spLocks noChangeShapeType="1"/>
            </p:cNvSpPr>
            <p:nvPr/>
          </p:nvSpPr>
          <p:spPr bwMode="auto">
            <a:xfrm>
              <a:off x="2889" y="879"/>
              <a:ext cx="0" cy="63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8311" name="Line 135"/>
            <p:cNvSpPr>
              <a:spLocks noChangeShapeType="1"/>
            </p:cNvSpPr>
            <p:nvPr/>
          </p:nvSpPr>
          <p:spPr bwMode="auto">
            <a:xfrm>
              <a:off x="2024" y="879"/>
              <a:ext cx="53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8312" name="Line 136"/>
            <p:cNvSpPr>
              <a:spLocks noChangeShapeType="1"/>
            </p:cNvSpPr>
            <p:nvPr/>
          </p:nvSpPr>
          <p:spPr bwMode="auto">
            <a:xfrm>
              <a:off x="1573" y="1513"/>
              <a:ext cx="123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8313" name="Line 137"/>
            <p:cNvSpPr>
              <a:spLocks noChangeShapeType="1"/>
            </p:cNvSpPr>
            <p:nvPr/>
          </p:nvSpPr>
          <p:spPr bwMode="auto">
            <a:xfrm flipV="1">
              <a:off x="2542" y="890"/>
              <a:ext cx="0" cy="138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8314" name="Line 138"/>
            <p:cNvSpPr>
              <a:spLocks noChangeShapeType="1"/>
            </p:cNvSpPr>
            <p:nvPr/>
          </p:nvSpPr>
          <p:spPr bwMode="auto">
            <a:xfrm>
              <a:off x="2475" y="1513"/>
              <a:ext cx="41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8315" name="Oval 139"/>
            <p:cNvSpPr>
              <a:spLocks noChangeArrowheads="1"/>
            </p:cNvSpPr>
            <p:nvPr/>
          </p:nvSpPr>
          <p:spPr bwMode="auto">
            <a:xfrm>
              <a:off x="1795" y="2252"/>
              <a:ext cx="47" cy="4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7887" name="Text Box 140"/>
            <p:cNvSpPr txBox="1">
              <a:spLocks noChangeArrowheads="1"/>
            </p:cNvSpPr>
            <p:nvPr/>
          </p:nvSpPr>
          <p:spPr bwMode="auto">
            <a:xfrm>
              <a:off x="1349" y="1787"/>
              <a:ext cx="473" cy="327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>
                  <a:effectLst/>
                  <a:ea typeface="楷体_GB2312" charset="0"/>
                  <a:cs typeface="楷体_GB2312" charset="0"/>
                </a:rPr>
                <a:t>R</a:t>
              </a:r>
              <a:r>
                <a:rPr lang="en-US" altLang="zh-CN" sz="2800" b="1" baseline="-25000">
                  <a:effectLst/>
                  <a:ea typeface="楷体_GB2312" charset="0"/>
                  <a:cs typeface="楷体_GB2312" charset="0"/>
                </a:rPr>
                <a:t>E1</a:t>
              </a:r>
              <a:endParaRPr lang="en-US" altLang="zh-CN" sz="2800" b="1">
                <a:effectLst/>
                <a:ea typeface="楷体_GB2312" charset="0"/>
                <a:cs typeface="楷体_GB2312" charset="0"/>
              </a:endParaRPr>
            </a:p>
          </p:txBody>
        </p:sp>
        <p:graphicFrame>
          <p:nvGraphicFramePr>
            <p:cNvPr id="77888" name="Object 141"/>
            <p:cNvGraphicFramePr>
              <a:graphicFrameLocks noChangeAspect="1"/>
            </p:cNvGraphicFramePr>
            <p:nvPr/>
          </p:nvGraphicFramePr>
          <p:xfrm>
            <a:off x="2068" y="1768"/>
            <a:ext cx="251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098" name="Equation" r:id="rId27" imgW="279400" imgH="254000" progId="Equation.3">
                    <p:embed/>
                  </p:oleObj>
                </mc:Choice>
                <mc:Fallback>
                  <p:oleObj name="Equation" r:id="rId27" imgW="279400" imgH="254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8" y="1768"/>
                          <a:ext cx="251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8318" name="Oval 142"/>
            <p:cNvSpPr>
              <a:spLocks noChangeArrowheads="1"/>
            </p:cNvSpPr>
            <p:nvPr/>
          </p:nvSpPr>
          <p:spPr bwMode="auto">
            <a:xfrm>
              <a:off x="613" y="856"/>
              <a:ext cx="50" cy="4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8319" name="Oval 143"/>
            <p:cNvSpPr>
              <a:spLocks noChangeArrowheads="1"/>
            </p:cNvSpPr>
            <p:nvPr/>
          </p:nvSpPr>
          <p:spPr bwMode="auto">
            <a:xfrm>
              <a:off x="613" y="2231"/>
              <a:ext cx="50" cy="4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8320" name="Line 144"/>
            <p:cNvSpPr>
              <a:spLocks noChangeShapeType="1"/>
            </p:cNvSpPr>
            <p:nvPr/>
          </p:nvSpPr>
          <p:spPr bwMode="auto">
            <a:xfrm>
              <a:off x="4089" y="1565"/>
              <a:ext cx="41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7892" name="Text Box 145"/>
            <p:cNvSpPr txBox="1">
              <a:spLocks noChangeArrowheads="1"/>
            </p:cNvSpPr>
            <p:nvPr/>
          </p:nvSpPr>
          <p:spPr bwMode="auto">
            <a:xfrm>
              <a:off x="5182" y="871"/>
              <a:ext cx="242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  <a:effectLst/>
                  <a:ea typeface="楷体_GB2312" charset="0"/>
                  <a:cs typeface="楷体_GB2312" charset="0"/>
                </a:rPr>
                <a:t>+</a:t>
              </a:r>
            </a:p>
          </p:txBody>
        </p:sp>
        <p:sp>
          <p:nvSpPr>
            <p:cNvPr id="77893" name="Text Box 146"/>
            <p:cNvSpPr txBox="1">
              <a:spLocks noChangeArrowheads="1"/>
            </p:cNvSpPr>
            <p:nvPr/>
          </p:nvSpPr>
          <p:spPr bwMode="auto">
            <a:xfrm>
              <a:off x="5182" y="1830"/>
              <a:ext cx="226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  <a:effectLst/>
                  <a:ea typeface="楷体_GB2312" charset="0"/>
                  <a:cs typeface="楷体_GB2312" charset="0"/>
                </a:rPr>
                <a:t>_</a:t>
              </a:r>
            </a:p>
          </p:txBody>
        </p:sp>
        <p:sp>
          <p:nvSpPr>
            <p:cNvPr id="77894" name="Text Box 147"/>
            <p:cNvSpPr txBox="1">
              <a:spLocks noChangeArrowheads="1"/>
            </p:cNvSpPr>
            <p:nvPr/>
          </p:nvSpPr>
          <p:spPr bwMode="auto">
            <a:xfrm>
              <a:off x="2066" y="1497"/>
              <a:ext cx="242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  <a:effectLst/>
                  <a:ea typeface="楷体_GB2312" charset="0"/>
                  <a:cs typeface="楷体_GB2312" charset="0"/>
                </a:rPr>
                <a:t>+</a:t>
              </a:r>
            </a:p>
          </p:txBody>
        </p:sp>
        <p:sp>
          <p:nvSpPr>
            <p:cNvPr id="77895" name="Text Box 148"/>
            <p:cNvSpPr txBox="1">
              <a:spLocks noChangeArrowheads="1"/>
            </p:cNvSpPr>
            <p:nvPr/>
          </p:nvSpPr>
          <p:spPr bwMode="auto">
            <a:xfrm>
              <a:off x="2093" y="1875"/>
              <a:ext cx="226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  <a:effectLst/>
                  <a:ea typeface="楷体_GB2312" charset="0"/>
                  <a:cs typeface="楷体_GB2312" charset="0"/>
                </a:rPr>
                <a:t>_</a:t>
              </a:r>
            </a:p>
          </p:txBody>
        </p:sp>
        <p:sp>
          <p:nvSpPr>
            <p:cNvPr id="77896" name="Text Box 149"/>
            <p:cNvSpPr txBox="1">
              <a:spLocks noChangeArrowheads="1"/>
            </p:cNvSpPr>
            <p:nvPr/>
          </p:nvSpPr>
          <p:spPr bwMode="auto">
            <a:xfrm>
              <a:off x="538" y="882"/>
              <a:ext cx="242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  <a:effectLst/>
                  <a:ea typeface="楷体_GB2312" charset="0"/>
                  <a:cs typeface="楷体_GB2312" charset="0"/>
                </a:rPr>
                <a:t>+</a:t>
              </a:r>
            </a:p>
          </p:txBody>
        </p:sp>
        <p:sp>
          <p:nvSpPr>
            <p:cNvPr id="77897" name="Text Box 150"/>
            <p:cNvSpPr txBox="1">
              <a:spLocks noChangeArrowheads="1"/>
            </p:cNvSpPr>
            <p:nvPr/>
          </p:nvSpPr>
          <p:spPr bwMode="auto">
            <a:xfrm>
              <a:off x="537" y="1837"/>
              <a:ext cx="226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  <a:effectLst/>
                  <a:ea typeface="楷体_GB2312" charset="0"/>
                  <a:cs typeface="楷体_GB2312" charset="0"/>
                </a:rPr>
                <a:t>_</a:t>
              </a:r>
            </a:p>
          </p:txBody>
        </p:sp>
        <p:sp>
          <p:nvSpPr>
            <p:cNvPr id="178327" name="Oval 151"/>
            <p:cNvSpPr>
              <a:spLocks noChangeArrowheads="1"/>
            </p:cNvSpPr>
            <p:nvPr/>
          </p:nvSpPr>
          <p:spPr bwMode="auto">
            <a:xfrm>
              <a:off x="5230" y="864"/>
              <a:ext cx="50" cy="4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8328" name="Oval 152"/>
            <p:cNvSpPr>
              <a:spLocks noChangeArrowheads="1"/>
            </p:cNvSpPr>
            <p:nvPr/>
          </p:nvSpPr>
          <p:spPr bwMode="auto">
            <a:xfrm>
              <a:off x="5230" y="2246"/>
              <a:ext cx="50" cy="4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78260" name="AutoShape 84"/>
          <p:cNvSpPr>
            <a:spLocks noChangeArrowheads="1"/>
          </p:cNvSpPr>
          <p:nvPr/>
        </p:nvSpPr>
        <p:spPr bwMode="auto">
          <a:xfrm flipH="1">
            <a:off x="7772400" y="2971800"/>
            <a:ext cx="304800" cy="685800"/>
          </a:xfrm>
          <a:custGeom>
            <a:avLst/>
            <a:gdLst>
              <a:gd name="G0" fmla="+- 15126 0 0"/>
              <a:gd name="G1" fmla="+- 2912 0 0"/>
              <a:gd name="G2" fmla="+- 12158 0 2912"/>
              <a:gd name="G3" fmla="+- G2 0 2912"/>
              <a:gd name="G4" fmla="*/ G3 32768 32059"/>
              <a:gd name="G5" fmla="*/ G4 1 2"/>
              <a:gd name="G6" fmla="+- 21600 0 15126"/>
              <a:gd name="G7" fmla="*/ G6 2912 6079"/>
              <a:gd name="G8" fmla="+- G7 15126 0"/>
              <a:gd name="T0" fmla="*/ 15126 w 21600"/>
              <a:gd name="T1" fmla="*/ 0 h 21600"/>
              <a:gd name="T2" fmla="*/ 15126 w 21600"/>
              <a:gd name="T3" fmla="*/ 12158 h 21600"/>
              <a:gd name="T4" fmla="*/ 3237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gradFill rotWithShape="0">
            <a:gsLst>
              <a:gs pos="0">
                <a:srgbClr val="FFFF00"/>
              </a:gs>
              <a:gs pos="100000">
                <a:srgbClr val="FF0000"/>
              </a:gs>
            </a:gsLst>
            <a:lin ang="18900000" scaled="1"/>
          </a:gradFill>
          <a:ln w="38100">
            <a:solidFill>
              <a:srgbClr val="FF0000"/>
            </a:solidFill>
            <a:miter lim="800000"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zh-CN" altLang="en-US"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77833" name="Group 154"/>
          <p:cNvGrpSpPr/>
          <p:nvPr/>
        </p:nvGrpSpPr>
        <p:grpSpPr bwMode="auto">
          <a:xfrm>
            <a:off x="2705100" y="2286000"/>
            <a:ext cx="220663" cy="1408113"/>
            <a:chOff x="1752" y="1578"/>
            <a:chExt cx="136" cy="918"/>
          </a:xfrm>
        </p:grpSpPr>
        <p:sp>
          <p:nvSpPr>
            <p:cNvPr id="178331" name="Line 155"/>
            <p:cNvSpPr>
              <a:spLocks noChangeShapeType="1"/>
            </p:cNvSpPr>
            <p:nvPr/>
          </p:nvSpPr>
          <p:spPr bwMode="auto">
            <a:xfrm flipH="1" flipV="1">
              <a:off x="1816" y="1578"/>
              <a:ext cx="0" cy="7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8332" name="Rectangle 156"/>
            <p:cNvSpPr>
              <a:spLocks noChangeArrowheads="1"/>
            </p:cNvSpPr>
            <p:nvPr/>
          </p:nvSpPr>
          <p:spPr bwMode="auto">
            <a:xfrm>
              <a:off x="1771" y="1807"/>
              <a:ext cx="93" cy="339"/>
            </a:xfrm>
            <a:prstGeom prst="rect">
              <a:avLst/>
            </a:prstGeom>
            <a:solidFill>
              <a:srgbClr val="F6FAE6"/>
            </a:solidFill>
            <a:ln w="38100">
              <a:solidFill>
                <a:schemeClr val="tx1"/>
              </a:solidFill>
              <a:miter lim="800000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8333" name="Line 157"/>
            <p:cNvSpPr>
              <a:spLocks noChangeShapeType="1"/>
            </p:cNvSpPr>
            <p:nvPr/>
          </p:nvSpPr>
          <p:spPr bwMode="auto">
            <a:xfrm>
              <a:off x="1819" y="2365"/>
              <a:ext cx="0" cy="13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8334" name="Line 158"/>
            <p:cNvSpPr>
              <a:spLocks noChangeShapeType="1"/>
            </p:cNvSpPr>
            <p:nvPr/>
          </p:nvSpPr>
          <p:spPr bwMode="auto">
            <a:xfrm>
              <a:off x="1752" y="2496"/>
              <a:ext cx="1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</p:grp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1575116"/>
              </p:ext>
            </p:extLst>
          </p:nvPr>
        </p:nvGraphicFramePr>
        <p:xfrm>
          <a:off x="6208713" y="2716213"/>
          <a:ext cx="487362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99" name="公式" r:id="rId29" imgW="279360" imgH="241560" progId="Equation.3">
                  <p:embed/>
                </p:oleObj>
              </mc:Choice>
              <mc:Fallback>
                <p:oleObj name="公式" r:id="rId29" imgW="279360" imgH="241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8713" y="2716213"/>
                        <a:ext cx="487362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3210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" dur="500"/>
                                        <p:tgtEl>
                                          <p:spTgt spid="178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178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8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ChangeArrowheads="1"/>
          </p:cNvSpPr>
          <p:nvPr/>
        </p:nvSpPr>
        <p:spPr bwMode="auto">
          <a:xfrm>
            <a:off x="392113" y="457200"/>
            <a:ext cx="7151687" cy="5191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effectLst/>
                <a:latin typeface="宋体" panose="02010600030101010101" pitchFamily="2" charset="-122"/>
              </a:rPr>
              <a:t>(3)</a:t>
            </a:r>
            <a:r>
              <a:rPr lang="zh-CN" altLang="en-US" sz="2800" b="1">
                <a:effectLst/>
                <a:latin typeface="宋体" panose="02010600030101010101" pitchFamily="2" charset="-122"/>
              </a:rPr>
              <a:t>求各级电压的放大倍数及总电压放大倍数</a:t>
            </a:r>
          </a:p>
        </p:txBody>
      </p:sp>
      <p:graphicFrame>
        <p:nvGraphicFramePr>
          <p:cNvPr id="17920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7745340"/>
              </p:ext>
            </p:extLst>
          </p:nvPr>
        </p:nvGraphicFramePr>
        <p:xfrm>
          <a:off x="631826" y="4645025"/>
          <a:ext cx="7924800" cy="1090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2" name="公式" r:id="rId3" imgW="3848100" imgH="495300" progId="Equation.3">
                  <p:embed/>
                </p:oleObj>
              </mc:Choice>
              <mc:Fallback>
                <p:oleObj name="公式" r:id="rId3" imgW="3848100" imgH="495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826" y="4645025"/>
                        <a:ext cx="7924800" cy="1090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9208" name="Rectangle 8"/>
          <p:cNvSpPr>
            <a:spLocks noChangeArrowheads="1"/>
          </p:cNvSpPr>
          <p:nvPr/>
        </p:nvSpPr>
        <p:spPr bwMode="auto">
          <a:xfrm>
            <a:off x="758825" y="4125913"/>
            <a:ext cx="5181600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第一级放大电路为射极输出器</a:t>
            </a:r>
          </a:p>
        </p:txBody>
      </p:sp>
      <p:grpSp>
        <p:nvGrpSpPr>
          <p:cNvPr id="78853" name="Group 83"/>
          <p:cNvGrpSpPr/>
          <p:nvPr/>
        </p:nvGrpSpPr>
        <p:grpSpPr bwMode="auto">
          <a:xfrm>
            <a:off x="838200" y="914400"/>
            <a:ext cx="7772400" cy="2982913"/>
            <a:chOff x="528" y="416"/>
            <a:chExt cx="4896" cy="1879"/>
          </a:xfrm>
        </p:grpSpPr>
        <p:graphicFrame>
          <p:nvGraphicFramePr>
            <p:cNvPr id="78859" name="Object 84"/>
            <p:cNvGraphicFramePr>
              <a:graphicFrameLocks noChangeAspect="1"/>
            </p:cNvGraphicFramePr>
            <p:nvPr/>
          </p:nvGraphicFramePr>
          <p:xfrm>
            <a:off x="3757" y="452"/>
            <a:ext cx="358" cy="3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113" name="Equation" r:id="rId5" imgW="241300" imgH="254000" progId="Equation.3">
                    <p:embed/>
                  </p:oleObj>
                </mc:Choice>
                <mc:Fallback>
                  <p:oleObj name="Equation" r:id="rId5" imgW="241300" imgH="254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57" y="452"/>
                          <a:ext cx="358" cy="3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8860" name="Object 85"/>
            <p:cNvGraphicFramePr>
              <a:graphicFrameLocks noChangeAspect="1"/>
            </p:cNvGraphicFramePr>
            <p:nvPr/>
          </p:nvGraphicFramePr>
          <p:xfrm>
            <a:off x="4516" y="452"/>
            <a:ext cx="335" cy="3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114" name="Equation" r:id="rId7" imgW="228600" imgH="254000" progId="Equation.3">
                    <p:embed/>
                  </p:oleObj>
                </mc:Choice>
                <mc:Fallback>
                  <p:oleObj name="Equation" r:id="rId7" imgW="228600" imgH="254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6" y="452"/>
                          <a:ext cx="335" cy="3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9286" name="Line 86"/>
            <p:cNvSpPr>
              <a:spLocks noChangeShapeType="1"/>
            </p:cNvSpPr>
            <p:nvPr/>
          </p:nvSpPr>
          <p:spPr bwMode="auto">
            <a:xfrm flipH="1" flipV="1">
              <a:off x="4302" y="1565"/>
              <a:ext cx="0" cy="71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9287" name="Rectangle 87"/>
            <p:cNvSpPr>
              <a:spLocks noChangeArrowheads="1"/>
            </p:cNvSpPr>
            <p:nvPr/>
          </p:nvSpPr>
          <p:spPr bwMode="auto">
            <a:xfrm>
              <a:off x="4256" y="1787"/>
              <a:ext cx="95" cy="327"/>
            </a:xfrm>
            <a:prstGeom prst="rect">
              <a:avLst/>
            </a:prstGeom>
            <a:solidFill>
              <a:srgbClr val="F6FAE6"/>
            </a:solidFill>
            <a:ln w="38100">
              <a:solidFill>
                <a:schemeClr val="tx1"/>
              </a:solidFill>
              <a:miter lim="800000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9288" name="Line 88"/>
            <p:cNvSpPr>
              <a:spLocks noChangeShapeType="1"/>
            </p:cNvSpPr>
            <p:nvPr/>
          </p:nvSpPr>
          <p:spPr bwMode="auto">
            <a:xfrm flipV="1">
              <a:off x="3157" y="2273"/>
              <a:ext cx="21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9289" name="Line 89"/>
            <p:cNvSpPr>
              <a:spLocks noChangeShapeType="1"/>
            </p:cNvSpPr>
            <p:nvPr/>
          </p:nvSpPr>
          <p:spPr bwMode="auto">
            <a:xfrm flipV="1">
              <a:off x="4505" y="869"/>
              <a:ext cx="0" cy="6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9290" name="Line 90"/>
            <p:cNvSpPr>
              <a:spLocks noChangeShapeType="1"/>
            </p:cNvSpPr>
            <p:nvPr/>
          </p:nvSpPr>
          <p:spPr bwMode="auto">
            <a:xfrm flipV="1">
              <a:off x="2879" y="869"/>
              <a:ext cx="121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78866" name="Group 91"/>
            <p:cNvGrpSpPr/>
            <p:nvPr/>
          </p:nvGrpSpPr>
          <p:grpSpPr bwMode="auto">
            <a:xfrm>
              <a:off x="4403" y="1010"/>
              <a:ext cx="192" cy="370"/>
              <a:chOff x="4164" y="1968"/>
              <a:chExt cx="264" cy="420"/>
            </a:xfrm>
          </p:grpSpPr>
          <p:sp>
            <p:nvSpPr>
              <p:cNvPr id="179292" name="AutoShape 92"/>
              <p:cNvSpPr>
                <a:spLocks noChangeArrowheads="1"/>
              </p:cNvSpPr>
              <p:nvPr/>
            </p:nvSpPr>
            <p:spPr bwMode="auto">
              <a:xfrm>
                <a:off x="4164" y="1968"/>
                <a:ext cx="264" cy="420"/>
              </a:xfrm>
              <a:prstGeom prst="diamond">
                <a:avLst/>
              </a:prstGeom>
              <a:solidFill>
                <a:srgbClr val="F6FAE6"/>
              </a:solidFill>
              <a:ln w="3810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9293" name="Line 93"/>
              <p:cNvSpPr>
                <a:spLocks noChangeShapeType="1"/>
              </p:cNvSpPr>
              <p:nvPr/>
            </p:nvSpPr>
            <p:spPr bwMode="auto">
              <a:xfrm>
                <a:off x="4176" y="2184"/>
                <a:ext cx="25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79294" name="Line 94"/>
            <p:cNvSpPr>
              <a:spLocks noChangeShapeType="1"/>
            </p:cNvSpPr>
            <p:nvPr/>
          </p:nvSpPr>
          <p:spPr bwMode="auto">
            <a:xfrm flipV="1">
              <a:off x="4089" y="869"/>
              <a:ext cx="0" cy="6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9295" name="Rectangle 95"/>
            <p:cNvSpPr>
              <a:spLocks noChangeArrowheads="1"/>
            </p:cNvSpPr>
            <p:nvPr/>
          </p:nvSpPr>
          <p:spPr bwMode="auto">
            <a:xfrm>
              <a:off x="4043" y="1052"/>
              <a:ext cx="95" cy="328"/>
            </a:xfrm>
            <a:prstGeom prst="rect">
              <a:avLst/>
            </a:prstGeom>
            <a:solidFill>
              <a:srgbClr val="F6FAE6"/>
            </a:solidFill>
            <a:ln w="38100">
              <a:solidFill>
                <a:schemeClr val="tx1"/>
              </a:solidFill>
              <a:miter lim="800000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9296" name="Line 96"/>
            <p:cNvSpPr>
              <a:spLocks noChangeShapeType="1"/>
            </p:cNvSpPr>
            <p:nvPr/>
          </p:nvSpPr>
          <p:spPr bwMode="auto">
            <a:xfrm>
              <a:off x="4500" y="879"/>
              <a:ext cx="75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9297" name="Line 97"/>
            <p:cNvSpPr>
              <a:spLocks noChangeShapeType="1"/>
            </p:cNvSpPr>
            <p:nvPr/>
          </p:nvSpPr>
          <p:spPr bwMode="auto">
            <a:xfrm flipV="1">
              <a:off x="4907" y="890"/>
              <a:ext cx="0" cy="137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9298" name="Rectangle 98"/>
            <p:cNvSpPr>
              <a:spLocks noChangeArrowheads="1"/>
            </p:cNvSpPr>
            <p:nvPr/>
          </p:nvSpPr>
          <p:spPr bwMode="auto">
            <a:xfrm>
              <a:off x="4863" y="1417"/>
              <a:ext cx="96" cy="327"/>
            </a:xfrm>
            <a:prstGeom prst="rect">
              <a:avLst/>
            </a:prstGeom>
            <a:solidFill>
              <a:srgbClr val="F6FAE6"/>
            </a:solidFill>
            <a:ln w="38100">
              <a:solidFill>
                <a:schemeClr val="tx1"/>
              </a:solidFill>
              <a:miter lim="800000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8872" name="Text Box 99"/>
            <p:cNvSpPr txBox="1">
              <a:spLocks noChangeArrowheads="1"/>
            </p:cNvSpPr>
            <p:nvPr/>
          </p:nvSpPr>
          <p:spPr bwMode="auto">
            <a:xfrm>
              <a:off x="3548" y="1017"/>
              <a:ext cx="627" cy="327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>
                  <a:effectLst/>
                  <a:ea typeface="楷体_GB2312" charset="0"/>
                  <a:cs typeface="楷体_GB2312" charset="0"/>
                </a:rPr>
                <a:t>r</a:t>
              </a:r>
              <a:r>
                <a:rPr lang="en-US" altLang="zh-CN" sz="2800" b="1" baseline="-25000">
                  <a:effectLst/>
                  <a:ea typeface="楷体_GB2312" charset="0"/>
                  <a:cs typeface="楷体_GB2312" charset="0"/>
                </a:rPr>
                <a:t>be2</a:t>
              </a:r>
              <a:endParaRPr lang="en-US" altLang="zh-CN" sz="2800" b="1">
                <a:effectLst/>
                <a:ea typeface="楷体_GB2312" charset="0"/>
                <a:cs typeface="楷体_GB2312" charset="0"/>
              </a:endParaRPr>
            </a:p>
          </p:txBody>
        </p:sp>
        <p:sp>
          <p:nvSpPr>
            <p:cNvPr id="179300" name="Line 100"/>
            <p:cNvSpPr>
              <a:spLocks noChangeShapeType="1"/>
            </p:cNvSpPr>
            <p:nvPr/>
          </p:nvSpPr>
          <p:spPr bwMode="auto">
            <a:xfrm flipH="1">
              <a:off x="4679" y="1055"/>
              <a:ext cx="0" cy="325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9301" name="Line 101"/>
            <p:cNvSpPr>
              <a:spLocks noChangeShapeType="1"/>
            </p:cNvSpPr>
            <p:nvPr/>
          </p:nvSpPr>
          <p:spPr bwMode="auto">
            <a:xfrm>
              <a:off x="3771" y="793"/>
              <a:ext cx="279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med" len="med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9302" name="Line 102"/>
            <p:cNvSpPr>
              <a:spLocks noChangeShapeType="1"/>
            </p:cNvSpPr>
            <p:nvPr/>
          </p:nvSpPr>
          <p:spPr bwMode="auto">
            <a:xfrm flipV="1">
              <a:off x="3657" y="853"/>
              <a:ext cx="0" cy="14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9303" name="Rectangle 103"/>
            <p:cNvSpPr>
              <a:spLocks noChangeArrowheads="1"/>
            </p:cNvSpPr>
            <p:nvPr/>
          </p:nvSpPr>
          <p:spPr bwMode="auto">
            <a:xfrm>
              <a:off x="3614" y="1385"/>
              <a:ext cx="96" cy="328"/>
            </a:xfrm>
            <a:prstGeom prst="rect">
              <a:avLst/>
            </a:prstGeom>
            <a:solidFill>
              <a:srgbClr val="F6FAE6"/>
            </a:solidFill>
            <a:ln w="38100">
              <a:solidFill>
                <a:schemeClr val="tx1"/>
              </a:solidFill>
              <a:miter lim="800000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9304" name="Line 104"/>
            <p:cNvSpPr>
              <a:spLocks noChangeShapeType="1"/>
            </p:cNvSpPr>
            <p:nvPr/>
          </p:nvSpPr>
          <p:spPr bwMode="auto">
            <a:xfrm flipH="1">
              <a:off x="4452" y="793"/>
              <a:ext cx="341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med" len="med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8878" name="Text Box 105"/>
            <p:cNvSpPr txBox="1">
              <a:spLocks noChangeArrowheads="1"/>
            </p:cNvSpPr>
            <p:nvPr/>
          </p:nvSpPr>
          <p:spPr bwMode="auto">
            <a:xfrm>
              <a:off x="4433" y="1398"/>
              <a:ext cx="478" cy="327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>
                  <a:effectLst/>
                  <a:ea typeface="楷体_GB2312" charset="0"/>
                  <a:cs typeface="楷体_GB2312" charset="0"/>
                </a:rPr>
                <a:t>R</a:t>
              </a:r>
              <a:r>
                <a:rPr lang="en-US" altLang="zh-CN" sz="2800" b="1" baseline="-25000">
                  <a:effectLst/>
                  <a:ea typeface="楷体_GB2312" charset="0"/>
                  <a:cs typeface="楷体_GB2312" charset="0"/>
                </a:rPr>
                <a:t>C2</a:t>
              </a:r>
              <a:endParaRPr lang="en-US" altLang="zh-CN" sz="2800" b="1">
                <a:effectLst/>
                <a:ea typeface="楷体_GB2312" charset="0"/>
                <a:cs typeface="楷体_GB2312" charset="0"/>
              </a:endParaRPr>
            </a:p>
          </p:txBody>
        </p:sp>
        <p:graphicFrame>
          <p:nvGraphicFramePr>
            <p:cNvPr id="78879" name="Object 106"/>
            <p:cNvGraphicFramePr>
              <a:graphicFrameLocks noChangeAspect="1"/>
            </p:cNvGraphicFramePr>
            <p:nvPr/>
          </p:nvGraphicFramePr>
          <p:xfrm>
            <a:off x="5134" y="1391"/>
            <a:ext cx="233" cy="3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115" name="Equation" r:id="rId9" imgW="203200" imgH="254000" progId="Equation.3">
                    <p:embed/>
                  </p:oleObj>
                </mc:Choice>
                <mc:Fallback>
                  <p:oleObj name="Equation" r:id="rId9" imgW="203200" imgH="254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4" y="1391"/>
                          <a:ext cx="233" cy="3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9307" name="Line 107"/>
            <p:cNvSpPr>
              <a:spLocks noChangeShapeType="1"/>
            </p:cNvSpPr>
            <p:nvPr/>
          </p:nvSpPr>
          <p:spPr bwMode="auto">
            <a:xfrm flipV="1">
              <a:off x="659" y="2273"/>
              <a:ext cx="250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9308" name="Line 108"/>
            <p:cNvSpPr>
              <a:spLocks noChangeShapeType="1"/>
            </p:cNvSpPr>
            <p:nvPr/>
          </p:nvSpPr>
          <p:spPr bwMode="auto">
            <a:xfrm>
              <a:off x="659" y="879"/>
              <a:ext cx="92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8882" name="Text Box 109"/>
            <p:cNvSpPr txBox="1">
              <a:spLocks noChangeArrowheads="1"/>
            </p:cNvSpPr>
            <p:nvPr/>
          </p:nvSpPr>
          <p:spPr bwMode="auto">
            <a:xfrm>
              <a:off x="1072" y="966"/>
              <a:ext cx="606" cy="327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>
                  <a:effectLst/>
                  <a:ea typeface="楷体_GB2312" charset="0"/>
                  <a:cs typeface="楷体_GB2312" charset="0"/>
                </a:rPr>
                <a:t>r</a:t>
              </a:r>
              <a:r>
                <a:rPr lang="en-US" altLang="zh-CN" sz="2800" b="1" baseline="-25000">
                  <a:effectLst/>
                  <a:ea typeface="楷体_GB2312" charset="0"/>
                  <a:cs typeface="楷体_GB2312" charset="0"/>
                </a:rPr>
                <a:t>be1</a:t>
              </a:r>
              <a:endParaRPr lang="en-US" altLang="zh-CN" sz="2800" b="1">
                <a:effectLst/>
                <a:ea typeface="楷体_GB2312" charset="0"/>
                <a:cs typeface="楷体_GB2312" charset="0"/>
              </a:endParaRPr>
            </a:p>
          </p:txBody>
        </p:sp>
        <p:sp>
          <p:nvSpPr>
            <p:cNvPr id="179310" name="Line 110"/>
            <p:cNvSpPr>
              <a:spLocks noChangeShapeType="1"/>
            </p:cNvSpPr>
            <p:nvPr/>
          </p:nvSpPr>
          <p:spPr bwMode="auto">
            <a:xfrm>
              <a:off x="1186" y="823"/>
              <a:ext cx="37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med" len="med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9311" name="Line 111"/>
            <p:cNvSpPr>
              <a:spLocks noChangeShapeType="1"/>
            </p:cNvSpPr>
            <p:nvPr/>
          </p:nvSpPr>
          <p:spPr bwMode="auto">
            <a:xfrm flipH="1">
              <a:off x="2072" y="793"/>
              <a:ext cx="35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med" len="med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9312" name="Line 112"/>
            <p:cNvSpPr>
              <a:spLocks noChangeShapeType="1"/>
            </p:cNvSpPr>
            <p:nvPr/>
          </p:nvSpPr>
          <p:spPr bwMode="auto">
            <a:xfrm flipV="1">
              <a:off x="3284" y="853"/>
              <a:ext cx="0" cy="14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9313" name="Rectangle 113"/>
            <p:cNvSpPr>
              <a:spLocks noChangeArrowheads="1"/>
            </p:cNvSpPr>
            <p:nvPr/>
          </p:nvSpPr>
          <p:spPr bwMode="auto">
            <a:xfrm>
              <a:off x="3243" y="1390"/>
              <a:ext cx="96" cy="327"/>
            </a:xfrm>
            <a:prstGeom prst="rect">
              <a:avLst/>
            </a:prstGeom>
            <a:solidFill>
              <a:srgbClr val="F6FAE6"/>
            </a:solidFill>
            <a:ln w="38100">
              <a:solidFill>
                <a:schemeClr val="tx1"/>
              </a:solidFill>
              <a:miter lim="800000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78887" name="Object 114"/>
            <p:cNvGraphicFramePr>
              <a:graphicFrameLocks noChangeAspect="1"/>
            </p:cNvGraphicFramePr>
            <p:nvPr/>
          </p:nvGraphicFramePr>
          <p:xfrm>
            <a:off x="528" y="1392"/>
            <a:ext cx="219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116" name="Equation" r:id="rId11" imgW="190500" imgH="241300" progId="Equation.3">
                    <p:embed/>
                  </p:oleObj>
                </mc:Choice>
                <mc:Fallback>
                  <p:oleObj name="Equation" r:id="rId11" imgW="190500" imgH="2413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1392"/>
                          <a:ext cx="219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8888" name="Text Box 115"/>
            <p:cNvSpPr txBox="1">
              <a:spLocks noChangeArrowheads="1"/>
            </p:cNvSpPr>
            <p:nvPr/>
          </p:nvSpPr>
          <p:spPr bwMode="auto">
            <a:xfrm>
              <a:off x="1088" y="1441"/>
              <a:ext cx="542" cy="327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>
                  <a:effectLst/>
                  <a:ea typeface="楷体_GB2312" charset="0"/>
                  <a:cs typeface="楷体_GB2312" charset="0"/>
                </a:rPr>
                <a:t>R</a:t>
              </a:r>
              <a:r>
                <a:rPr lang="en-US" altLang="zh-CN" sz="2800" b="1" baseline="-25000">
                  <a:effectLst/>
                  <a:ea typeface="楷体_GB2312" charset="0"/>
                  <a:cs typeface="楷体_GB2312" charset="0"/>
                </a:rPr>
                <a:t>B1</a:t>
              </a:r>
              <a:endParaRPr lang="en-US" altLang="zh-CN" sz="2800" b="1">
                <a:effectLst/>
                <a:ea typeface="楷体_GB2312" charset="0"/>
                <a:cs typeface="楷体_GB2312" charset="0"/>
              </a:endParaRPr>
            </a:p>
          </p:txBody>
        </p:sp>
        <p:graphicFrame>
          <p:nvGraphicFramePr>
            <p:cNvPr id="78889" name="Object 116"/>
            <p:cNvGraphicFramePr>
              <a:graphicFrameLocks noChangeAspect="1"/>
            </p:cNvGraphicFramePr>
            <p:nvPr/>
          </p:nvGraphicFramePr>
          <p:xfrm>
            <a:off x="2880" y="1633"/>
            <a:ext cx="335" cy="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117" name="公式" r:id="rId13" imgW="292100" imgH="254000" progId="Equation.3">
                    <p:embed/>
                  </p:oleObj>
                </mc:Choice>
                <mc:Fallback>
                  <p:oleObj name="公式" r:id="rId13" imgW="292100" imgH="254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1633"/>
                          <a:ext cx="335" cy="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8890" name="Object 117"/>
            <p:cNvGraphicFramePr>
              <a:graphicFrameLocks noChangeAspect="1"/>
            </p:cNvGraphicFramePr>
            <p:nvPr/>
          </p:nvGraphicFramePr>
          <p:xfrm>
            <a:off x="3312" y="1652"/>
            <a:ext cx="362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118" name="公式" r:id="rId15" imgW="304800" imgH="254000" progId="Equation.3">
                    <p:embed/>
                  </p:oleObj>
                </mc:Choice>
                <mc:Fallback>
                  <p:oleObj name="公式" r:id="rId15" imgW="304800" imgH="254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2" y="1652"/>
                          <a:ext cx="362" cy="2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8891" name="Object 118"/>
            <p:cNvGraphicFramePr>
              <a:graphicFrameLocks noChangeAspect="1"/>
            </p:cNvGraphicFramePr>
            <p:nvPr/>
          </p:nvGraphicFramePr>
          <p:xfrm>
            <a:off x="1234" y="469"/>
            <a:ext cx="339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119" name="Equation" r:id="rId17" imgW="228600" imgH="254000" progId="Equation.3">
                    <p:embed/>
                  </p:oleObj>
                </mc:Choice>
                <mc:Fallback>
                  <p:oleObj name="Equation" r:id="rId17" imgW="228600" imgH="254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34" y="469"/>
                          <a:ext cx="339" cy="3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8892" name="Object 119"/>
            <p:cNvGraphicFramePr>
              <a:graphicFrameLocks noChangeAspect="1"/>
            </p:cNvGraphicFramePr>
            <p:nvPr/>
          </p:nvGraphicFramePr>
          <p:xfrm>
            <a:off x="4544" y="854"/>
            <a:ext cx="405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120" name="Equation" r:id="rId19" imgW="355600" imgH="254000" progId="Equation.3">
                    <p:embed/>
                  </p:oleObj>
                </mc:Choice>
                <mc:Fallback>
                  <p:oleObj name="Equation" r:id="rId19" imgW="355600" imgH="254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44" y="854"/>
                          <a:ext cx="405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8893" name="Object 120"/>
            <p:cNvGraphicFramePr>
              <a:graphicFrameLocks noChangeAspect="1"/>
            </p:cNvGraphicFramePr>
            <p:nvPr/>
          </p:nvGraphicFramePr>
          <p:xfrm>
            <a:off x="2053" y="879"/>
            <a:ext cx="371" cy="2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121" name="Equation" r:id="rId21" imgW="342900" imgH="254000" progId="Equation.3">
                    <p:embed/>
                  </p:oleObj>
                </mc:Choice>
                <mc:Fallback>
                  <p:oleObj name="Equation" r:id="rId21" imgW="342900" imgH="254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53" y="879"/>
                          <a:ext cx="371" cy="2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8894" name="Object 121"/>
            <p:cNvGraphicFramePr>
              <a:graphicFrameLocks noChangeAspect="1"/>
            </p:cNvGraphicFramePr>
            <p:nvPr/>
          </p:nvGraphicFramePr>
          <p:xfrm>
            <a:off x="2083" y="416"/>
            <a:ext cx="372" cy="3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122" name="Equation" r:id="rId23" imgW="228600" imgH="254000" progId="Equation.3">
                    <p:embed/>
                  </p:oleObj>
                </mc:Choice>
                <mc:Fallback>
                  <p:oleObj name="Equation" r:id="rId23" imgW="228600" imgH="254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83" y="416"/>
                          <a:ext cx="372" cy="3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9322" name="Line 122"/>
            <p:cNvSpPr>
              <a:spLocks noChangeShapeType="1"/>
            </p:cNvSpPr>
            <p:nvPr/>
          </p:nvSpPr>
          <p:spPr bwMode="auto">
            <a:xfrm>
              <a:off x="2192" y="1090"/>
              <a:ext cx="0" cy="275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9323" name="Line 123"/>
            <p:cNvSpPr>
              <a:spLocks noChangeShapeType="1"/>
            </p:cNvSpPr>
            <p:nvPr/>
          </p:nvSpPr>
          <p:spPr bwMode="auto">
            <a:xfrm flipV="1">
              <a:off x="1122" y="879"/>
              <a:ext cx="8" cy="139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9324" name="Line 124"/>
            <p:cNvSpPr>
              <a:spLocks noChangeShapeType="1"/>
            </p:cNvSpPr>
            <p:nvPr/>
          </p:nvSpPr>
          <p:spPr bwMode="auto">
            <a:xfrm flipV="1">
              <a:off x="2023" y="890"/>
              <a:ext cx="2" cy="62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78898" name="Group 125"/>
            <p:cNvGrpSpPr/>
            <p:nvPr/>
          </p:nvGrpSpPr>
          <p:grpSpPr bwMode="auto">
            <a:xfrm>
              <a:off x="1930" y="1005"/>
              <a:ext cx="192" cy="369"/>
              <a:chOff x="4164" y="1968"/>
              <a:chExt cx="264" cy="420"/>
            </a:xfrm>
          </p:grpSpPr>
          <p:sp>
            <p:nvSpPr>
              <p:cNvPr id="179326" name="AutoShape 126"/>
              <p:cNvSpPr>
                <a:spLocks noChangeArrowheads="1"/>
              </p:cNvSpPr>
              <p:nvPr/>
            </p:nvSpPr>
            <p:spPr bwMode="auto">
              <a:xfrm>
                <a:off x="4164" y="1968"/>
                <a:ext cx="264" cy="420"/>
              </a:xfrm>
              <a:prstGeom prst="diamond">
                <a:avLst/>
              </a:prstGeom>
              <a:solidFill>
                <a:srgbClr val="F6FAE6"/>
              </a:solidFill>
              <a:ln w="3810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9327" name="Line 127"/>
              <p:cNvSpPr>
                <a:spLocks noChangeShapeType="1"/>
              </p:cNvSpPr>
              <p:nvPr/>
            </p:nvSpPr>
            <p:spPr bwMode="auto">
              <a:xfrm>
                <a:off x="4176" y="2184"/>
                <a:ext cx="25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79328" name="Line 128"/>
            <p:cNvSpPr>
              <a:spLocks noChangeShapeType="1"/>
            </p:cNvSpPr>
            <p:nvPr/>
          </p:nvSpPr>
          <p:spPr bwMode="auto">
            <a:xfrm flipH="1" flipV="1">
              <a:off x="1584" y="879"/>
              <a:ext cx="0" cy="63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9329" name="Rectangle 129"/>
            <p:cNvSpPr>
              <a:spLocks noChangeArrowheads="1"/>
            </p:cNvSpPr>
            <p:nvPr/>
          </p:nvSpPr>
          <p:spPr bwMode="auto">
            <a:xfrm>
              <a:off x="1542" y="1016"/>
              <a:ext cx="96" cy="328"/>
            </a:xfrm>
            <a:prstGeom prst="rect">
              <a:avLst/>
            </a:prstGeom>
            <a:solidFill>
              <a:srgbClr val="F6FAE6"/>
            </a:solidFill>
            <a:ln w="38100">
              <a:solidFill>
                <a:schemeClr val="tx1"/>
              </a:solidFill>
              <a:miter lim="800000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9330" name="Rectangle 130"/>
            <p:cNvSpPr>
              <a:spLocks noChangeArrowheads="1"/>
            </p:cNvSpPr>
            <p:nvPr/>
          </p:nvSpPr>
          <p:spPr bwMode="auto">
            <a:xfrm>
              <a:off x="1074" y="1427"/>
              <a:ext cx="97" cy="328"/>
            </a:xfrm>
            <a:prstGeom prst="rect">
              <a:avLst/>
            </a:prstGeom>
            <a:solidFill>
              <a:srgbClr val="F6FAE6"/>
            </a:solidFill>
            <a:ln w="38100">
              <a:solidFill>
                <a:schemeClr val="tx1"/>
              </a:solidFill>
              <a:miter lim="800000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9331" name="Line 131"/>
            <p:cNvSpPr>
              <a:spLocks noChangeShapeType="1"/>
            </p:cNvSpPr>
            <p:nvPr/>
          </p:nvSpPr>
          <p:spPr bwMode="auto">
            <a:xfrm>
              <a:off x="2889" y="879"/>
              <a:ext cx="0" cy="63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9332" name="Line 132"/>
            <p:cNvSpPr>
              <a:spLocks noChangeShapeType="1"/>
            </p:cNvSpPr>
            <p:nvPr/>
          </p:nvSpPr>
          <p:spPr bwMode="auto">
            <a:xfrm>
              <a:off x="2024" y="879"/>
              <a:ext cx="53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9333" name="Line 133"/>
            <p:cNvSpPr>
              <a:spLocks noChangeShapeType="1"/>
            </p:cNvSpPr>
            <p:nvPr/>
          </p:nvSpPr>
          <p:spPr bwMode="auto">
            <a:xfrm>
              <a:off x="1573" y="1513"/>
              <a:ext cx="123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9334" name="Line 134"/>
            <p:cNvSpPr>
              <a:spLocks noChangeShapeType="1"/>
            </p:cNvSpPr>
            <p:nvPr/>
          </p:nvSpPr>
          <p:spPr bwMode="auto">
            <a:xfrm flipV="1">
              <a:off x="2542" y="890"/>
              <a:ext cx="0" cy="138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9335" name="Line 135"/>
            <p:cNvSpPr>
              <a:spLocks noChangeShapeType="1"/>
            </p:cNvSpPr>
            <p:nvPr/>
          </p:nvSpPr>
          <p:spPr bwMode="auto">
            <a:xfrm>
              <a:off x="2475" y="1513"/>
              <a:ext cx="41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9336" name="Oval 136"/>
            <p:cNvSpPr>
              <a:spLocks noChangeArrowheads="1"/>
            </p:cNvSpPr>
            <p:nvPr/>
          </p:nvSpPr>
          <p:spPr bwMode="auto">
            <a:xfrm>
              <a:off x="1795" y="2252"/>
              <a:ext cx="47" cy="4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8908" name="Text Box 137"/>
            <p:cNvSpPr txBox="1">
              <a:spLocks noChangeArrowheads="1"/>
            </p:cNvSpPr>
            <p:nvPr/>
          </p:nvSpPr>
          <p:spPr bwMode="auto">
            <a:xfrm>
              <a:off x="1349" y="1787"/>
              <a:ext cx="473" cy="327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>
                  <a:effectLst/>
                  <a:ea typeface="楷体_GB2312" charset="0"/>
                  <a:cs typeface="楷体_GB2312" charset="0"/>
                </a:rPr>
                <a:t>R</a:t>
              </a:r>
              <a:r>
                <a:rPr lang="en-US" altLang="zh-CN" sz="2800" b="1" baseline="-25000">
                  <a:effectLst/>
                  <a:ea typeface="楷体_GB2312" charset="0"/>
                  <a:cs typeface="楷体_GB2312" charset="0"/>
                </a:rPr>
                <a:t>E1</a:t>
              </a:r>
              <a:endParaRPr lang="en-US" altLang="zh-CN" sz="2800" b="1">
                <a:effectLst/>
                <a:ea typeface="楷体_GB2312" charset="0"/>
                <a:cs typeface="楷体_GB2312" charset="0"/>
              </a:endParaRPr>
            </a:p>
          </p:txBody>
        </p:sp>
        <p:graphicFrame>
          <p:nvGraphicFramePr>
            <p:cNvPr id="78909" name="Object 138"/>
            <p:cNvGraphicFramePr>
              <a:graphicFrameLocks noChangeAspect="1"/>
            </p:cNvGraphicFramePr>
            <p:nvPr/>
          </p:nvGraphicFramePr>
          <p:xfrm>
            <a:off x="2068" y="1768"/>
            <a:ext cx="251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123" name="Equation" r:id="rId25" imgW="279400" imgH="254000" progId="Equation.3">
                    <p:embed/>
                  </p:oleObj>
                </mc:Choice>
                <mc:Fallback>
                  <p:oleObj name="Equation" r:id="rId25" imgW="279400" imgH="254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8" y="1768"/>
                          <a:ext cx="251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9339" name="Oval 139"/>
            <p:cNvSpPr>
              <a:spLocks noChangeArrowheads="1"/>
            </p:cNvSpPr>
            <p:nvPr/>
          </p:nvSpPr>
          <p:spPr bwMode="auto">
            <a:xfrm>
              <a:off x="613" y="856"/>
              <a:ext cx="50" cy="4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9340" name="Oval 140"/>
            <p:cNvSpPr>
              <a:spLocks noChangeArrowheads="1"/>
            </p:cNvSpPr>
            <p:nvPr/>
          </p:nvSpPr>
          <p:spPr bwMode="auto">
            <a:xfrm>
              <a:off x="613" y="2231"/>
              <a:ext cx="50" cy="4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9341" name="Line 141"/>
            <p:cNvSpPr>
              <a:spLocks noChangeShapeType="1"/>
            </p:cNvSpPr>
            <p:nvPr/>
          </p:nvSpPr>
          <p:spPr bwMode="auto">
            <a:xfrm>
              <a:off x="4089" y="1565"/>
              <a:ext cx="41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8913" name="Text Box 142"/>
            <p:cNvSpPr txBox="1">
              <a:spLocks noChangeArrowheads="1"/>
            </p:cNvSpPr>
            <p:nvPr/>
          </p:nvSpPr>
          <p:spPr bwMode="auto">
            <a:xfrm>
              <a:off x="5182" y="871"/>
              <a:ext cx="242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  <a:effectLst/>
                  <a:ea typeface="楷体_GB2312" charset="0"/>
                  <a:cs typeface="楷体_GB2312" charset="0"/>
                </a:rPr>
                <a:t>+</a:t>
              </a:r>
            </a:p>
          </p:txBody>
        </p:sp>
        <p:sp>
          <p:nvSpPr>
            <p:cNvPr id="78914" name="Text Box 143"/>
            <p:cNvSpPr txBox="1">
              <a:spLocks noChangeArrowheads="1"/>
            </p:cNvSpPr>
            <p:nvPr/>
          </p:nvSpPr>
          <p:spPr bwMode="auto">
            <a:xfrm>
              <a:off x="5182" y="1830"/>
              <a:ext cx="226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  <a:effectLst/>
                  <a:ea typeface="楷体_GB2312" charset="0"/>
                  <a:cs typeface="楷体_GB2312" charset="0"/>
                </a:rPr>
                <a:t>_</a:t>
              </a:r>
            </a:p>
          </p:txBody>
        </p:sp>
        <p:sp>
          <p:nvSpPr>
            <p:cNvPr id="78915" name="Text Box 144"/>
            <p:cNvSpPr txBox="1">
              <a:spLocks noChangeArrowheads="1"/>
            </p:cNvSpPr>
            <p:nvPr/>
          </p:nvSpPr>
          <p:spPr bwMode="auto">
            <a:xfrm>
              <a:off x="2066" y="1497"/>
              <a:ext cx="242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  <a:effectLst/>
                  <a:ea typeface="楷体_GB2312" charset="0"/>
                  <a:cs typeface="楷体_GB2312" charset="0"/>
                </a:rPr>
                <a:t>+</a:t>
              </a:r>
            </a:p>
          </p:txBody>
        </p:sp>
        <p:sp>
          <p:nvSpPr>
            <p:cNvPr id="78916" name="Text Box 145"/>
            <p:cNvSpPr txBox="1">
              <a:spLocks noChangeArrowheads="1"/>
            </p:cNvSpPr>
            <p:nvPr/>
          </p:nvSpPr>
          <p:spPr bwMode="auto">
            <a:xfrm>
              <a:off x="2093" y="1875"/>
              <a:ext cx="226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  <a:effectLst/>
                  <a:ea typeface="楷体_GB2312" charset="0"/>
                  <a:cs typeface="楷体_GB2312" charset="0"/>
                </a:rPr>
                <a:t>_</a:t>
              </a:r>
            </a:p>
          </p:txBody>
        </p:sp>
        <p:sp>
          <p:nvSpPr>
            <p:cNvPr id="78917" name="Text Box 146"/>
            <p:cNvSpPr txBox="1">
              <a:spLocks noChangeArrowheads="1"/>
            </p:cNvSpPr>
            <p:nvPr/>
          </p:nvSpPr>
          <p:spPr bwMode="auto">
            <a:xfrm>
              <a:off x="538" y="882"/>
              <a:ext cx="242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  <a:effectLst/>
                  <a:ea typeface="楷体_GB2312" charset="0"/>
                  <a:cs typeface="楷体_GB2312" charset="0"/>
                </a:rPr>
                <a:t>+</a:t>
              </a:r>
            </a:p>
          </p:txBody>
        </p:sp>
        <p:sp>
          <p:nvSpPr>
            <p:cNvPr id="78918" name="Text Box 147"/>
            <p:cNvSpPr txBox="1">
              <a:spLocks noChangeArrowheads="1"/>
            </p:cNvSpPr>
            <p:nvPr/>
          </p:nvSpPr>
          <p:spPr bwMode="auto">
            <a:xfrm>
              <a:off x="537" y="1837"/>
              <a:ext cx="226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  <a:effectLst/>
                  <a:ea typeface="楷体_GB2312" charset="0"/>
                  <a:cs typeface="楷体_GB2312" charset="0"/>
                </a:rPr>
                <a:t>_</a:t>
              </a:r>
            </a:p>
          </p:txBody>
        </p:sp>
        <p:sp>
          <p:nvSpPr>
            <p:cNvPr id="179348" name="Oval 148"/>
            <p:cNvSpPr>
              <a:spLocks noChangeArrowheads="1"/>
            </p:cNvSpPr>
            <p:nvPr/>
          </p:nvSpPr>
          <p:spPr bwMode="auto">
            <a:xfrm>
              <a:off x="5230" y="864"/>
              <a:ext cx="50" cy="4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9349" name="Oval 149"/>
            <p:cNvSpPr>
              <a:spLocks noChangeArrowheads="1"/>
            </p:cNvSpPr>
            <p:nvPr/>
          </p:nvSpPr>
          <p:spPr bwMode="auto">
            <a:xfrm>
              <a:off x="5230" y="2246"/>
              <a:ext cx="50" cy="4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78921" name="Object 150"/>
            <p:cNvGraphicFramePr>
              <a:graphicFrameLocks noChangeAspect="1"/>
            </p:cNvGraphicFramePr>
            <p:nvPr/>
          </p:nvGraphicFramePr>
          <p:xfrm>
            <a:off x="3936" y="1785"/>
            <a:ext cx="334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124" name="公式" r:id="rId27" imgW="304800" imgH="254000" progId="Equation.3">
                    <p:embed/>
                  </p:oleObj>
                </mc:Choice>
                <mc:Fallback>
                  <p:oleObj name="公式" r:id="rId27" imgW="304800" imgH="254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1785"/>
                          <a:ext cx="334" cy="2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8854" name="Group 151"/>
          <p:cNvGrpSpPr/>
          <p:nvPr/>
        </p:nvGrpSpPr>
        <p:grpSpPr bwMode="auto">
          <a:xfrm>
            <a:off x="2781300" y="2667000"/>
            <a:ext cx="220663" cy="1408113"/>
            <a:chOff x="1752" y="1578"/>
            <a:chExt cx="136" cy="918"/>
          </a:xfrm>
        </p:grpSpPr>
        <p:sp>
          <p:nvSpPr>
            <p:cNvPr id="179352" name="Line 152"/>
            <p:cNvSpPr>
              <a:spLocks noChangeShapeType="1"/>
            </p:cNvSpPr>
            <p:nvPr/>
          </p:nvSpPr>
          <p:spPr bwMode="auto">
            <a:xfrm flipH="1" flipV="1">
              <a:off x="1816" y="1578"/>
              <a:ext cx="0" cy="7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9353" name="Rectangle 153"/>
            <p:cNvSpPr>
              <a:spLocks noChangeArrowheads="1"/>
            </p:cNvSpPr>
            <p:nvPr/>
          </p:nvSpPr>
          <p:spPr bwMode="auto">
            <a:xfrm>
              <a:off x="1771" y="1807"/>
              <a:ext cx="93" cy="339"/>
            </a:xfrm>
            <a:prstGeom prst="rect">
              <a:avLst/>
            </a:prstGeom>
            <a:solidFill>
              <a:srgbClr val="F6FAE6"/>
            </a:solidFill>
            <a:ln w="38100">
              <a:solidFill>
                <a:schemeClr val="tx1"/>
              </a:solidFill>
              <a:miter lim="800000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9354" name="Line 154"/>
            <p:cNvSpPr>
              <a:spLocks noChangeShapeType="1"/>
            </p:cNvSpPr>
            <p:nvPr/>
          </p:nvSpPr>
          <p:spPr bwMode="auto">
            <a:xfrm>
              <a:off x="1819" y="2365"/>
              <a:ext cx="0" cy="13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9355" name="Line 155"/>
            <p:cNvSpPr>
              <a:spLocks noChangeShapeType="1"/>
            </p:cNvSpPr>
            <p:nvPr/>
          </p:nvSpPr>
          <p:spPr bwMode="auto">
            <a:xfrm>
              <a:off x="1752" y="2496"/>
              <a:ext cx="1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</p:grp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0494017"/>
              </p:ext>
            </p:extLst>
          </p:nvPr>
        </p:nvGraphicFramePr>
        <p:xfrm>
          <a:off x="6237674" y="3073401"/>
          <a:ext cx="487362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25" name="公式" r:id="rId29" imgW="279360" imgH="241560" progId="Equation.3">
                  <p:embed/>
                </p:oleObj>
              </mc:Choice>
              <mc:Fallback>
                <p:oleObj name="公式" r:id="rId29" imgW="279360" imgH="241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7674" y="3073401"/>
                        <a:ext cx="487362" cy="4413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7181866"/>
              </p:ext>
            </p:extLst>
          </p:nvPr>
        </p:nvGraphicFramePr>
        <p:xfrm>
          <a:off x="807244" y="5879989"/>
          <a:ext cx="5030787" cy="90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26" name="Equation" r:id="rId31" imgW="2540000" imgH="406400" progId="Equation.3">
                  <p:embed/>
                </p:oleObj>
              </mc:Choice>
              <mc:Fallback>
                <p:oleObj name="Equation" r:id="rId31" imgW="25400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244" y="5879989"/>
                        <a:ext cx="5030787" cy="903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86155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9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9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08" grpId="0" autoUpdateAnimBg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ChangeArrowheads="1"/>
          </p:cNvSpPr>
          <p:nvPr/>
        </p:nvSpPr>
        <p:spPr bwMode="auto">
          <a:xfrm>
            <a:off x="392113" y="457200"/>
            <a:ext cx="7151687" cy="5191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effectLst/>
                <a:latin typeface="宋体" panose="02010600030101010101" pitchFamily="2" charset="-122"/>
              </a:rPr>
              <a:t>(3)</a:t>
            </a:r>
            <a:r>
              <a:rPr lang="zh-CN" altLang="en-US" sz="2800" b="1">
                <a:effectLst/>
                <a:latin typeface="宋体" panose="02010600030101010101" pitchFamily="2" charset="-122"/>
              </a:rPr>
              <a:t>求各级电压的放大倍数及总电压放大倍数</a:t>
            </a:r>
          </a:p>
        </p:txBody>
      </p:sp>
      <p:grpSp>
        <p:nvGrpSpPr>
          <p:cNvPr id="79875" name="Group 5"/>
          <p:cNvGrpSpPr/>
          <p:nvPr/>
        </p:nvGrpSpPr>
        <p:grpSpPr bwMode="auto">
          <a:xfrm>
            <a:off x="838200" y="914400"/>
            <a:ext cx="7772400" cy="2982913"/>
            <a:chOff x="528" y="416"/>
            <a:chExt cx="4896" cy="1879"/>
          </a:xfrm>
        </p:grpSpPr>
        <p:graphicFrame>
          <p:nvGraphicFramePr>
            <p:cNvPr id="79885" name="Object 6"/>
            <p:cNvGraphicFramePr>
              <a:graphicFrameLocks noChangeAspect="1"/>
            </p:cNvGraphicFramePr>
            <p:nvPr/>
          </p:nvGraphicFramePr>
          <p:xfrm>
            <a:off x="3757" y="452"/>
            <a:ext cx="358" cy="3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138" name="Equation" r:id="rId3" imgW="241300" imgH="254000" progId="Equation.3">
                    <p:embed/>
                  </p:oleObj>
                </mc:Choice>
                <mc:Fallback>
                  <p:oleObj name="Equation" r:id="rId3" imgW="241300" imgH="254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57" y="452"/>
                          <a:ext cx="358" cy="3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9886" name="Object 7"/>
            <p:cNvGraphicFramePr>
              <a:graphicFrameLocks noChangeAspect="1"/>
            </p:cNvGraphicFramePr>
            <p:nvPr/>
          </p:nvGraphicFramePr>
          <p:xfrm>
            <a:off x="4516" y="452"/>
            <a:ext cx="335" cy="3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139" name="Equation" r:id="rId5" imgW="228600" imgH="254000" progId="Equation.3">
                    <p:embed/>
                  </p:oleObj>
                </mc:Choice>
                <mc:Fallback>
                  <p:oleObj name="Equation" r:id="rId5" imgW="228600" imgH="254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6" y="452"/>
                          <a:ext cx="335" cy="3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7816" name="Line 8"/>
            <p:cNvSpPr>
              <a:spLocks noChangeShapeType="1"/>
            </p:cNvSpPr>
            <p:nvPr/>
          </p:nvSpPr>
          <p:spPr bwMode="auto">
            <a:xfrm flipH="1" flipV="1">
              <a:off x="4302" y="1565"/>
              <a:ext cx="0" cy="71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7817" name="Rectangle 9"/>
            <p:cNvSpPr>
              <a:spLocks noChangeArrowheads="1"/>
            </p:cNvSpPr>
            <p:nvPr/>
          </p:nvSpPr>
          <p:spPr bwMode="auto">
            <a:xfrm>
              <a:off x="4256" y="1787"/>
              <a:ext cx="95" cy="327"/>
            </a:xfrm>
            <a:prstGeom prst="rect">
              <a:avLst/>
            </a:prstGeom>
            <a:solidFill>
              <a:srgbClr val="F6FAE6"/>
            </a:solidFill>
            <a:ln w="38100">
              <a:solidFill>
                <a:schemeClr val="tx1"/>
              </a:solidFill>
              <a:miter lim="800000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7818" name="Line 10"/>
            <p:cNvSpPr>
              <a:spLocks noChangeShapeType="1"/>
            </p:cNvSpPr>
            <p:nvPr/>
          </p:nvSpPr>
          <p:spPr bwMode="auto">
            <a:xfrm flipV="1">
              <a:off x="3157" y="2273"/>
              <a:ext cx="21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7819" name="Line 11"/>
            <p:cNvSpPr>
              <a:spLocks noChangeShapeType="1"/>
            </p:cNvSpPr>
            <p:nvPr/>
          </p:nvSpPr>
          <p:spPr bwMode="auto">
            <a:xfrm flipV="1">
              <a:off x="4505" y="869"/>
              <a:ext cx="0" cy="6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7820" name="Line 12"/>
            <p:cNvSpPr>
              <a:spLocks noChangeShapeType="1"/>
            </p:cNvSpPr>
            <p:nvPr/>
          </p:nvSpPr>
          <p:spPr bwMode="auto">
            <a:xfrm flipV="1">
              <a:off x="2879" y="869"/>
              <a:ext cx="121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79892" name="Group 13"/>
            <p:cNvGrpSpPr/>
            <p:nvPr/>
          </p:nvGrpSpPr>
          <p:grpSpPr bwMode="auto">
            <a:xfrm>
              <a:off x="4403" y="1010"/>
              <a:ext cx="192" cy="370"/>
              <a:chOff x="4164" y="1968"/>
              <a:chExt cx="264" cy="420"/>
            </a:xfrm>
          </p:grpSpPr>
          <p:sp>
            <p:nvSpPr>
              <p:cNvPr id="247822" name="AutoShape 14"/>
              <p:cNvSpPr>
                <a:spLocks noChangeArrowheads="1"/>
              </p:cNvSpPr>
              <p:nvPr/>
            </p:nvSpPr>
            <p:spPr bwMode="auto">
              <a:xfrm>
                <a:off x="4164" y="1968"/>
                <a:ext cx="264" cy="420"/>
              </a:xfrm>
              <a:prstGeom prst="diamond">
                <a:avLst/>
              </a:prstGeom>
              <a:solidFill>
                <a:srgbClr val="F6FAE6"/>
              </a:solidFill>
              <a:ln w="3810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47823" name="Line 15"/>
              <p:cNvSpPr>
                <a:spLocks noChangeShapeType="1"/>
              </p:cNvSpPr>
              <p:nvPr/>
            </p:nvSpPr>
            <p:spPr bwMode="auto">
              <a:xfrm>
                <a:off x="4176" y="2184"/>
                <a:ext cx="25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47824" name="Line 16"/>
            <p:cNvSpPr>
              <a:spLocks noChangeShapeType="1"/>
            </p:cNvSpPr>
            <p:nvPr/>
          </p:nvSpPr>
          <p:spPr bwMode="auto">
            <a:xfrm flipV="1">
              <a:off x="4089" y="869"/>
              <a:ext cx="0" cy="6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7825" name="Rectangle 17"/>
            <p:cNvSpPr>
              <a:spLocks noChangeArrowheads="1"/>
            </p:cNvSpPr>
            <p:nvPr/>
          </p:nvSpPr>
          <p:spPr bwMode="auto">
            <a:xfrm>
              <a:off x="4043" y="1052"/>
              <a:ext cx="95" cy="328"/>
            </a:xfrm>
            <a:prstGeom prst="rect">
              <a:avLst/>
            </a:prstGeom>
            <a:solidFill>
              <a:srgbClr val="F6FAE6"/>
            </a:solidFill>
            <a:ln w="38100">
              <a:solidFill>
                <a:schemeClr val="tx1"/>
              </a:solidFill>
              <a:miter lim="800000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7826" name="Line 18"/>
            <p:cNvSpPr>
              <a:spLocks noChangeShapeType="1"/>
            </p:cNvSpPr>
            <p:nvPr/>
          </p:nvSpPr>
          <p:spPr bwMode="auto">
            <a:xfrm>
              <a:off x="4500" y="879"/>
              <a:ext cx="75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7827" name="Line 19"/>
            <p:cNvSpPr>
              <a:spLocks noChangeShapeType="1"/>
            </p:cNvSpPr>
            <p:nvPr/>
          </p:nvSpPr>
          <p:spPr bwMode="auto">
            <a:xfrm flipV="1">
              <a:off x="4907" y="890"/>
              <a:ext cx="0" cy="137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7828" name="Rectangle 20"/>
            <p:cNvSpPr>
              <a:spLocks noChangeArrowheads="1"/>
            </p:cNvSpPr>
            <p:nvPr/>
          </p:nvSpPr>
          <p:spPr bwMode="auto">
            <a:xfrm>
              <a:off x="4863" y="1417"/>
              <a:ext cx="96" cy="327"/>
            </a:xfrm>
            <a:prstGeom prst="rect">
              <a:avLst/>
            </a:prstGeom>
            <a:solidFill>
              <a:srgbClr val="F6FAE6"/>
            </a:solidFill>
            <a:ln w="38100">
              <a:solidFill>
                <a:schemeClr val="tx1"/>
              </a:solidFill>
              <a:miter lim="800000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9898" name="Text Box 21"/>
            <p:cNvSpPr txBox="1">
              <a:spLocks noChangeArrowheads="1"/>
            </p:cNvSpPr>
            <p:nvPr/>
          </p:nvSpPr>
          <p:spPr bwMode="auto">
            <a:xfrm>
              <a:off x="3548" y="1017"/>
              <a:ext cx="627" cy="327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>
                  <a:effectLst/>
                  <a:ea typeface="楷体_GB2312" charset="0"/>
                  <a:cs typeface="楷体_GB2312" charset="0"/>
                </a:rPr>
                <a:t>r</a:t>
              </a:r>
              <a:r>
                <a:rPr lang="en-US" altLang="zh-CN" sz="2800" b="1" baseline="-25000">
                  <a:effectLst/>
                  <a:ea typeface="楷体_GB2312" charset="0"/>
                  <a:cs typeface="楷体_GB2312" charset="0"/>
                </a:rPr>
                <a:t>be2</a:t>
              </a:r>
              <a:endParaRPr lang="en-US" altLang="zh-CN" sz="2800" b="1">
                <a:effectLst/>
                <a:ea typeface="楷体_GB2312" charset="0"/>
                <a:cs typeface="楷体_GB2312" charset="0"/>
              </a:endParaRPr>
            </a:p>
          </p:txBody>
        </p:sp>
        <p:sp>
          <p:nvSpPr>
            <p:cNvPr id="247830" name="Line 22"/>
            <p:cNvSpPr>
              <a:spLocks noChangeShapeType="1"/>
            </p:cNvSpPr>
            <p:nvPr/>
          </p:nvSpPr>
          <p:spPr bwMode="auto">
            <a:xfrm flipH="1">
              <a:off x="4679" y="1055"/>
              <a:ext cx="0" cy="325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7831" name="Line 23"/>
            <p:cNvSpPr>
              <a:spLocks noChangeShapeType="1"/>
            </p:cNvSpPr>
            <p:nvPr/>
          </p:nvSpPr>
          <p:spPr bwMode="auto">
            <a:xfrm>
              <a:off x="3771" y="793"/>
              <a:ext cx="279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med" len="med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7832" name="Line 24"/>
            <p:cNvSpPr>
              <a:spLocks noChangeShapeType="1"/>
            </p:cNvSpPr>
            <p:nvPr/>
          </p:nvSpPr>
          <p:spPr bwMode="auto">
            <a:xfrm flipV="1">
              <a:off x="3657" y="853"/>
              <a:ext cx="0" cy="14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7833" name="Rectangle 25"/>
            <p:cNvSpPr>
              <a:spLocks noChangeArrowheads="1"/>
            </p:cNvSpPr>
            <p:nvPr/>
          </p:nvSpPr>
          <p:spPr bwMode="auto">
            <a:xfrm>
              <a:off x="3614" y="1385"/>
              <a:ext cx="96" cy="328"/>
            </a:xfrm>
            <a:prstGeom prst="rect">
              <a:avLst/>
            </a:prstGeom>
            <a:solidFill>
              <a:srgbClr val="F6FAE6"/>
            </a:solidFill>
            <a:ln w="38100">
              <a:solidFill>
                <a:schemeClr val="tx1"/>
              </a:solidFill>
              <a:miter lim="800000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7834" name="Line 26"/>
            <p:cNvSpPr>
              <a:spLocks noChangeShapeType="1"/>
            </p:cNvSpPr>
            <p:nvPr/>
          </p:nvSpPr>
          <p:spPr bwMode="auto">
            <a:xfrm flipH="1">
              <a:off x="4452" y="793"/>
              <a:ext cx="341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med" len="med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9904" name="Text Box 27"/>
            <p:cNvSpPr txBox="1">
              <a:spLocks noChangeArrowheads="1"/>
            </p:cNvSpPr>
            <p:nvPr/>
          </p:nvSpPr>
          <p:spPr bwMode="auto">
            <a:xfrm>
              <a:off x="4433" y="1398"/>
              <a:ext cx="478" cy="327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>
                  <a:effectLst/>
                  <a:ea typeface="楷体_GB2312" charset="0"/>
                  <a:cs typeface="楷体_GB2312" charset="0"/>
                </a:rPr>
                <a:t>R</a:t>
              </a:r>
              <a:r>
                <a:rPr lang="en-US" altLang="zh-CN" sz="2800" b="1" baseline="-25000">
                  <a:effectLst/>
                  <a:ea typeface="楷体_GB2312" charset="0"/>
                  <a:cs typeface="楷体_GB2312" charset="0"/>
                </a:rPr>
                <a:t>C2</a:t>
              </a:r>
              <a:endParaRPr lang="en-US" altLang="zh-CN" sz="2800" b="1">
                <a:effectLst/>
                <a:ea typeface="楷体_GB2312" charset="0"/>
                <a:cs typeface="楷体_GB2312" charset="0"/>
              </a:endParaRPr>
            </a:p>
          </p:txBody>
        </p:sp>
        <p:graphicFrame>
          <p:nvGraphicFramePr>
            <p:cNvPr id="79905" name="Object 28"/>
            <p:cNvGraphicFramePr>
              <a:graphicFrameLocks noChangeAspect="1"/>
            </p:cNvGraphicFramePr>
            <p:nvPr/>
          </p:nvGraphicFramePr>
          <p:xfrm>
            <a:off x="5134" y="1391"/>
            <a:ext cx="233" cy="3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140" name="Equation" r:id="rId7" imgW="203200" imgH="254000" progId="Equation.3">
                    <p:embed/>
                  </p:oleObj>
                </mc:Choice>
                <mc:Fallback>
                  <p:oleObj name="Equation" r:id="rId7" imgW="203200" imgH="254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4" y="1391"/>
                          <a:ext cx="233" cy="3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7837" name="Line 29"/>
            <p:cNvSpPr>
              <a:spLocks noChangeShapeType="1"/>
            </p:cNvSpPr>
            <p:nvPr/>
          </p:nvSpPr>
          <p:spPr bwMode="auto">
            <a:xfrm flipV="1">
              <a:off x="659" y="2273"/>
              <a:ext cx="250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7838" name="Line 30"/>
            <p:cNvSpPr>
              <a:spLocks noChangeShapeType="1"/>
            </p:cNvSpPr>
            <p:nvPr/>
          </p:nvSpPr>
          <p:spPr bwMode="auto">
            <a:xfrm>
              <a:off x="659" y="879"/>
              <a:ext cx="92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9908" name="Text Box 31"/>
            <p:cNvSpPr txBox="1">
              <a:spLocks noChangeArrowheads="1"/>
            </p:cNvSpPr>
            <p:nvPr/>
          </p:nvSpPr>
          <p:spPr bwMode="auto">
            <a:xfrm>
              <a:off x="1072" y="966"/>
              <a:ext cx="606" cy="327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>
                  <a:effectLst/>
                  <a:ea typeface="楷体_GB2312" charset="0"/>
                  <a:cs typeface="楷体_GB2312" charset="0"/>
                </a:rPr>
                <a:t>r</a:t>
              </a:r>
              <a:r>
                <a:rPr lang="en-US" altLang="zh-CN" sz="2800" b="1" baseline="-25000">
                  <a:effectLst/>
                  <a:ea typeface="楷体_GB2312" charset="0"/>
                  <a:cs typeface="楷体_GB2312" charset="0"/>
                </a:rPr>
                <a:t>be1</a:t>
              </a:r>
              <a:endParaRPr lang="en-US" altLang="zh-CN" sz="2800" b="1">
                <a:effectLst/>
                <a:ea typeface="楷体_GB2312" charset="0"/>
                <a:cs typeface="楷体_GB2312" charset="0"/>
              </a:endParaRPr>
            </a:p>
          </p:txBody>
        </p:sp>
        <p:sp>
          <p:nvSpPr>
            <p:cNvPr id="247840" name="Line 32"/>
            <p:cNvSpPr>
              <a:spLocks noChangeShapeType="1"/>
            </p:cNvSpPr>
            <p:nvPr/>
          </p:nvSpPr>
          <p:spPr bwMode="auto">
            <a:xfrm>
              <a:off x="1186" y="823"/>
              <a:ext cx="37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med" len="med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7841" name="Line 33"/>
            <p:cNvSpPr>
              <a:spLocks noChangeShapeType="1"/>
            </p:cNvSpPr>
            <p:nvPr/>
          </p:nvSpPr>
          <p:spPr bwMode="auto">
            <a:xfrm flipH="1">
              <a:off x="2072" y="793"/>
              <a:ext cx="35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med" len="med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7842" name="Line 34"/>
            <p:cNvSpPr>
              <a:spLocks noChangeShapeType="1"/>
            </p:cNvSpPr>
            <p:nvPr/>
          </p:nvSpPr>
          <p:spPr bwMode="auto">
            <a:xfrm flipV="1">
              <a:off x="3284" y="853"/>
              <a:ext cx="0" cy="14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7843" name="Rectangle 35"/>
            <p:cNvSpPr>
              <a:spLocks noChangeArrowheads="1"/>
            </p:cNvSpPr>
            <p:nvPr/>
          </p:nvSpPr>
          <p:spPr bwMode="auto">
            <a:xfrm>
              <a:off x="3243" y="1390"/>
              <a:ext cx="96" cy="327"/>
            </a:xfrm>
            <a:prstGeom prst="rect">
              <a:avLst/>
            </a:prstGeom>
            <a:solidFill>
              <a:srgbClr val="F6FAE6"/>
            </a:solidFill>
            <a:ln w="38100">
              <a:solidFill>
                <a:schemeClr val="tx1"/>
              </a:solidFill>
              <a:miter lim="800000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79913" name="Object 36"/>
            <p:cNvGraphicFramePr>
              <a:graphicFrameLocks noChangeAspect="1"/>
            </p:cNvGraphicFramePr>
            <p:nvPr/>
          </p:nvGraphicFramePr>
          <p:xfrm>
            <a:off x="528" y="1392"/>
            <a:ext cx="219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141" name="Equation" r:id="rId9" imgW="190500" imgH="241300" progId="Equation.3">
                    <p:embed/>
                  </p:oleObj>
                </mc:Choice>
                <mc:Fallback>
                  <p:oleObj name="Equation" r:id="rId9" imgW="190500" imgH="2413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1392"/>
                          <a:ext cx="219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9914" name="Text Box 37"/>
            <p:cNvSpPr txBox="1">
              <a:spLocks noChangeArrowheads="1"/>
            </p:cNvSpPr>
            <p:nvPr/>
          </p:nvSpPr>
          <p:spPr bwMode="auto">
            <a:xfrm>
              <a:off x="1088" y="1441"/>
              <a:ext cx="542" cy="327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>
                  <a:effectLst/>
                  <a:ea typeface="楷体_GB2312" charset="0"/>
                  <a:cs typeface="楷体_GB2312" charset="0"/>
                </a:rPr>
                <a:t>R</a:t>
              </a:r>
              <a:r>
                <a:rPr lang="en-US" altLang="zh-CN" sz="2800" b="1" baseline="-25000">
                  <a:effectLst/>
                  <a:ea typeface="楷体_GB2312" charset="0"/>
                  <a:cs typeface="楷体_GB2312" charset="0"/>
                </a:rPr>
                <a:t>B1</a:t>
              </a:r>
              <a:endParaRPr lang="en-US" altLang="zh-CN" sz="2800" b="1">
                <a:effectLst/>
                <a:ea typeface="楷体_GB2312" charset="0"/>
                <a:cs typeface="楷体_GB2312" charset="0"/>
              </a:endParaRPr>
            </a:p>
          </p:txBody>
        </p:sp>
        <p:graphicFrame>
          <p:nvGraphicFramePr>
            <p:cNvPr id="79915" name="Object 38"/>
            <p:cNvGraphicFramePr>
              <a:graphicFrameLocks noChangeAspect="1"/>
            </p:cNvGraphicFramePr>
            <p:nvPr/>
          </p:nvGraphicFramePr>
          <p:xfrm>
            <a:off x="2880" y="1633"/>
            <a:ext cx="335" cy="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142" name="公式" r:id="rId11" imgW="292100" imgH="254000" progId="Equation.3">
                    <p:embed/>
                  </p:oleObj>
                </mc:Choice>
                <mc:Fallback>
                  <p:oleObj name="公式" r:id="rId11" imgW="292100" imgH="254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1633"/>
                          <a:ext cx="335" cy="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9916" name="Object 39"/>
            <p:cNvGraphicFramePr>
              <a:graphicFrameLocks noChangeAspect="1"/>
            </p:cNvGraphicFramePr>
            <p:nvPr/>
          </p:nvGraphicFramePr>
          <p:xfrm>
            <a:off x="3312" y="1652"/>
            <a:ext cx="362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143" name="公式" r:id="rId13" imgW="304800" imgH="254000" progId="Equation.3">
                    <p:embed/>
                  </p:oleObj>
                </mc:Choice>
                <mc:Fallback>
                  <p:oleObj name="公式" r:id="rId13" imgW="304800" imgH="254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2" y="1652"/>
                          <a:ext cx="362" cy="2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9917" name="Object 40"/>
            <p:cNvGraphicFramePr>
              <a:graphicFrameLocks noChangeAspect="1"/>
            </p:cNvGraphicFramePr>
            <p:nvPr/>
          </p:nvGraphicFramePr>
          <p:xfrm>
            <a:off x="1234" y="469"/>
            <a:ext cx="339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144" name="Equation" r:id="rId15" imgW="228600" imgH="254000" progId="Equation.3">
                    <p:embed/>
                  </p:oleObj>
                </mc:Choice>
                <mc:Fallback>
                  <p:oleObj name="Equation" r:id="rId15" imgW="228600" imgH="254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34" y="469"/>
                          <a:ext cx="339" cy="3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9918" name="Object 41"/>
            <p:cNvGraphicFramePr>
              <a:graphicFrameLocks noChangeAspect="1"/>
            </p:cNvGraphicFramePr>
            <p:nvPr/>
          </p:nvGraphicFramePr>
          <p:xfrm>
            <a:off x="4544" y="854"/>
            <a:ext cx="405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145" name="Equation" r:id="rId17" imgW="355600" imgH="254000" progId="Equation.3">
                    <p:embed/>
                  </p:oleObj>
                </mc:Choice>
                <mc:Fallback>
                  <p:oleObj name="Equation" r:id="rId17" imgW="355600" imgH="254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44" y="854"/>
                          <a:ext cx="405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9919" name="Object 42"/>
            <p:cNvGraphicFramePr>
              <a:graphicFrameLocks noChangeAspect="1"/>
            </p:cNvGraphicFramePr>
            <p:nvPr/>
          </p:nvGraphicFramePr>
          <p:xfrm>
            <a:off x="2053" y="879"/>
            <a:ext cx="371" cy="2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146" name="Equation" r:id="rId19" imgW="342900" imgH="254000" progId="Equation.3">
                    <p:embed/>
                  </p:oleObj>
                </mc:Choice>
                <mc:Fallback>
                  <p:oleObj name="Equation" r:id="rId19" imgW="342900" imgH="254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53" y="879"/>
                          <a:ext cx="371" cy="2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9920" name="Object 43"/>
            <p:cNvGraphicFramePr>
              <a:graphicFrameLocks noChangeAspect="1"/>
            </p:cNvGraphicFramePr>
            <p:nvPr/>
          </p:nvGraphicFramePr>
          <p:xfrm>
            <a:off x="2083" y="416"/>
            <a:ext cx="372" cy="3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147" name="Equation" r:id="rId21" imgW="228600" imgH="254000" progId="Equation.3">
                    <p:embed/>
                  </p:oleObj>
                </mc:Choice>
                <mc:Fallback>
                  <p:oleObj name="Equation" r:id="rId21" imgW="228600" imgH="254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83" y="416"/>
                          <a:ext cx="372" cy="3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7852" name="Line 44"/>
            <p:cNvSpPr>
              <a:spLocks noChangeShapeType="1"/>
            </p:cNvSpPr>
            <p:nvPr/>
          </p:nvSpPr>
          <p:spPr bwMode="auto">
            <a:xfrm>
              <a:off x="2192" y="1090"/>
              <a:ext cx="0" cy="275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7853" name="Line 45"/>
            <p:cNvSpPr>
              <a:spLocks noChangeShapeType="1"/>
            </p:cNvSpPr>
            <p:nvPr/>
          </p:nvSpPr>
          <p:spPr bwMode="auto">
            <a:xfrm flipV="1">
              <a:off x="1122" y="879"/>
              <a:ext cx="8" cy="139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7854" name="Line 46"/>
            <p:cNvSpPr>
              <a:spLocks noChangeShapeType="1"/>
            </p:cNvSpPr>
            <p:nvPr/>
          </p:nvSpPr>
          <p:spPr bwMode="auto">
            <a:xfrm flipV="1">
              <a:off x="2023" y="890"/>
              <a:ext cx="2" cy="62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79924" name="Group 47"/>
            <p:cNvGrpSpPr/>
            <p:nvPr/>
          </p:nvGrpSpPr>
          <p:grpSpPr bwMode="auto">
            <a:xfrm>
              <a:off x="1930" y="1005"/>
              <a:ext cx="192" cy="369"/>
              <a:chOff x="4164" y="1968"/>
              <a:chExt cx="264" cy="420"/>
            </a:xfrm>
          </p:grpSpPr>
          <p:sp>
            <p:nvSpPr>
              <p:cNvPr id="247856" name="AutoShape 48"/>
              <p:cNvSpPr>
                <a:spLocks noChangeArrowheads="1"/>
              </p:cNvSpPr>
              <p:nvPr/>
            </p:nvSpPr>
            <p:spPr bwMode="auto">
              <a:xfrm>
                <a:off x="4164" y="1968"/>
                <a:ext cx="264" cy="420"/>
              </a:xfrm>
              <a:prstGeom prst="diamond">
                <a:avLst/>
              </a:prstGeom>
              <a:solidFill>
                <a:srgbClr val="F6FAE6"/>
              </a:solidFill>
              <a:ln w="3810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47857" name="Line 49"/>
              <p:cNvSpPr>
                <a:spLocks noChangeShapeType="1"/>
              </p:cNvSpPr>
              <p:nvPr/>
            </p:nvSpPr>
            <p:spPr bwMode="auto">
              <a:xfrm>
                <a:off x="4176" y="2184"/>
                <a:ext cx="25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47858" name="Line 50"/>
            <p:cNvSpPr>
              <a:spLocks noChangeShapeType="1"/>
            </p:cNvSpPr>
            <p:nvPr/>
          </p:nvSpPr>
          <p:spPr bwMode="auto">
            <a:xfrm flipH="1" flipV="1">
              <a:off x="1584" y="879"/>
              <a:ext cx="0" cy="63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7859" name="Rectangle 51"/>
            <p:cNvSpPr>
              <a:spLocks noChangeArrowheads="1"/>
            </p:cNvSpPr>
            <p:nvPr/>
          </p:nvSpPr>
          <p:spPr bwMode="auto">
            <a:xfrm>
              <a:off x="1542" y="1016"/>
              <a:ext cx="96" cy="328"/>
            </a:xfrm>
            <a:prstGeom prst="rect">
              <a:avLst/>
            </a:prstGeom>
            <a:solidFill>
              <a:srgbClr val="F6FAE6"/>
            </a:solidFill>
            <a:ln w="38100">
              <a:solidFill>
                <a:schemeClr val="tx1"/>
              </a:solidFill>
              <a:miter lim="800000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7860" name="Rectangle 52"/>
            <p:cNvSpPr>
              <a:spLocks noChangeArrowheads="1"/>
            </p:cNvSpPr>
            <p:nvPr/>
          </p:nvSpPr>
          <p:spPr bwMode="auto">
            <a:xfrm>
              <a:off x="1074" y="1427"/>
              <a:ext cx="97" cy="328"/>
            </a:xfrm>
            <a:prstGeom prst="rect">
              <a:avLst/>
            </a:prstGeom>
            <a:solidFill>
              <a:srgbClr val="F6FAE6"/>
            </a:solidFill>
            <a:ln w="38100">
              <a:solidFill>
                <a:schemeClr val="tx1"/>
              </a:solidFill>
              <a:miter lim="800000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7861" name="Line 53"/>
            <p:cNvSpPr>
              <a:spLocks noChangeShapeType="1"/>
            </p:cNvSpPr>
            <p:nvPr/>
          </p:nvSpPr>
          <p:spPr bwMode="auto">
            <a:xfrm>
              <a:off x="2889" y="879"/>
              <a:ext cx="0" cy="63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7862" name="Line 54"/>
            <p:cNvSpPr>
              <a:spLocks noChangeShapeType="1"/>
            </p:cNvSpPr>
            <p:nvPr/>
          </p:nvSpPr>
          <p:spPr bwMode="auto">
            <a:xfrm>
              <a:off x="2024" y="879"/>
              <a:ext cx="53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7863" name="Line 55"/>
            <p:cNvSpPr>
              <a:spLocks noChangeShapeType="1"/>
            </p:cNvSpPr>
            <p:nvPr/>
          </p:nvSpPr>
          <p:spPr bwMode="auto">
            <a:xfrm>
              <a:off x="1573" y="1513"/>
              <a:ext cx="123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7864" name="Line 56"/>
            <p:cNvSpPr>
              <a:spLocks noChangeShapeType="1"/>
            </p:cNvSpPr>
            <p:nvPr/>
          </p:nvSpPr>
          <p:spPr bwMode="auto">
            <a:xfrm flipV="1">
              <a:off x="2542" y="890"/>
              <a:ext cx="0" cy="138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7865" name="Line 57"/>
            <p:cNvSpPr>
              <a:spLocks noChangeShapeType="1"/>
            </p:cNvSpPr>
            <p:nvPr/>
          </p:nvSpPr>
          <p:spPr bwMode="auto">
            <a:xfrm>
              <a:off x="2475" y="1513"/>
              <a:ext cx="41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7866" name="Oval 58"/>
            <p:cNvSpPr>
              <a:spLocks noChangeArrowheads="1"/>
            </p:cNvSpPr>
            <p:nvPr/>
          </p:nvSpPr>
          <p:spPr bwMode="auto">
            <a:xfrm>
              <a:off x="1795" y="2252"/>
              <a:ext cx="47" cy="4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9934" name="Text Box 59"/>
            <p:cNvSpPr txBox="1">
              <a:spLocks noChangeArrowheads="1"/>
            </p:cNvSpPr>
            <p:nvPr/>
          </p:nvSpPr>
          <p:spPr bwMode="auto">
            <a:xfrm>
              <a:off x="1349" y="1787"/>
              <a:ext cx="473" cy="327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>
                  <a:effectLst/>
                  <a:ea typeface="楷体_GB2312" charset="0"/>
                  <a:cs typeface="楷体_GB2312" charset="0"/>
                </a:rPr>
                <a:t>R</a:t>
              </a:r>
              <a:r>
                <a:rPr lang="en-US" altLang="zh-CN" sz="2800" b="1" baseline="-25000">
                  <a:effectLst/>
                  <a:ea typeface="楷体_GB2312" charset="0"/>
                  <a:cs typeface="楷体_GB2312" charset="0"/>
                </a:rPr>
                <a:t>E1</a:t>
              </a:r>
              <a:endParaRPr lang="en-US" altLang="zh-CN" sz="2800" b="1">
                <a:effectLst/>
                <a:ea typeface="楷体_GB2312" charset="0"/>
                <a:cs typeface="楷体_GB2312" charset="0"/>
              </a:endParaRPr>
            </a:p>
          </p:txBody>
        </p:sp>
        <p:graphicFrame>
          <p:nvGraphicFramePr>
            <p:cNvPr id="79935" name="Object 60"/>
            <p:cNvGraphicFramePr>
              <a:graphicFrameLocks noChangeAspect="1"/>
            </p:cNvGraphicFramePr>
            <p:nvPr/>
          </p:nvGraphicFramePr>
          <p:xfrm>
            <a:off x="2068" y="1768"/>
            <a:ext cx="251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148" name="Equation" r:id="rId23" imgW="279400" imgH="254000" progId="Equation.3">
                    <p:embed/>
                  </p:oleObj>
                </mc:Choice>
                <mc:Fallback>
                  <p:oleObj name="Equation" r:id="rId23" imgW="279400" imgH="254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8" y="1768"/>
                          <a:ext cx="251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7869" name="Oval 61"/>
            <p:cNvSpPr>
              <a:spLocks noChangeArrowheads="1"/>
            </p:cNvSpPr>
            <p:nvPr/>
          </p:nvSpPr>
          <p:spPr bwMode="auto">
            <a:xfrm>
              <a:off x="613" y="856"/>
              <a:ext cx="50" cy="4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7870" name="Oval 62"/>
            <p:cNvSpPr>
              <a:spLocks noChangeArrowheads="1"/>
            </p:cNvSpPr>
            <p:nvPr/>
          </p:nvSpPr>
          <p:spPr bwMode="auto">
            <a:xfrm>
              <a:off x="613" y="2231"/>
              <a:ext cx="50" cy="4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7871" name="Line 63"/>
            <p:cNvSpPr>
              <a:spLocks noChangeShapeType="1"/>
            </p:cNvSpPr>
            <p:nvPr/>
          </p:nvSpPr>
          <p:spPr bwMode="auto">
            <a:xfrm>
              <a:off x="4089" y="1565"/>
              <a:ext cx="41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9939" name="Text Box 64"/>
            <p:cNvSpPr txBox="1">
              <a:spLocks noChangeArrowheads="1"/>
            </p:cNvSpPr>
            <p:nvPr/>
          </p:nvSpPr>
          <p:spPr bwMode="auto">
            <a:xfrm>
              <a:off x="5182" y="871"/>
              <a:ext cx="242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  <a:effectLst/>
                  <a:ea typeface="楷体_GB2312" charset="0"/>
                  <a:cs typeface="楷体_GB2312" charset="0"/>
                </a:rPr>
                <a:t>+</a:t>
              </a:r>
            </a:p>
          </p:txBody>
        </p:sp>
        <p:sp>
          <p:nvSpPr>
            <p:cNvPr id="79940" name="Text Box 65"/>
            <p:cNvSpPr txBox="1">
              <a:spLocks noChangeArrowheads="1"/>
            </p:cNvSpPr>
            <p:nvPr/>
          </p:nvSpPr>
          <p:spPr bwMode="auto">
            <a:xfrm>
              <a:off x="5182" y="1830"/>
              <a:ext cx="226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  <a:effectLst/>
                  <a:ea typeface="楷体_GB2312" charset="0"/>
                  <a:cs typeface="楷体_GB2312" charset="0"/>
                </a:rPr>
                <a:t>_</a:t>
              </a:r>
            </a:p>
          </p:txBody>
        </p:sp>
        <p:sp>
          <p:nvSpPr>
            <p:cNvPr id="79941" name="Text Box 66"/>
            <p:cNvSpPr txBox="1">
              <a:spLocks noChangeArrowheads="1"/>
            </p:cNvSpPr>
            <p:nvPr/>
          </p:nvSpPr>
          <p:spPr bwMode="auto">
            <a:xfrm>
              <a:off x="2066" y="1497"/>
              <a:ext cx="242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  <a:effectLst/>
                  <a:ea typeface="楷体_GB2312" charset="0"/>
                  <a:cs typeface="楷体_GB2312" charset="0"/>
                </a:rPr>
                <a:t>+</a:t>
              </a:r>
            </a:p>
          </p:txBody>
        </p:sp>
        <p:sp>
          <p:nvSpPr>
            <p:cNvPr id="79942" name="Text Box 67"/>
            <p:cNvSpPr txBox="1">
              <a:spLocks noChangeArrowheads="1"/>
            </p:cNvSpPr>
            <p:nvPr/>
          </p:nvSpPr>
          <p:spPr bwMode="auto">
            <a:xfrm>
              <a:off x="2093" y="1875"/>
              <a:ext cx="226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  <a:effectLst/>
                  <a:ea typeface="楷体_GB2312" charset="0"/>
                  <a:cs typeface="楷体_GB2312" charset="0"/>
                </a:rPr>
                <a:t>_</a:t>
              </a:r>
            </a:p>
          </p:txBody>
        </p:sp>
        <p:sp>
          <p:nvSpPr>
            <p:cNvPr id="79943" name="Text Box 68"/>
            <p:cNvSpPr txBox="1">
              <a:spLocks noChangeArrowheads="1"/>
            </p:cNvSpPr>
            <p:nvPr/>
          </p:nvSpPr>
          <p:spPr bwMode="auto">
            <a:xfrm>
              <a:off x="538" y="882"/>
              <a:ext cx="242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  <a:effectLst/>
                  <a:ea typeface="楷体_GB2312" charset="0"/>
                  <a:cs typeface="楷体_GB2312" charset="0"/>
                </a:rPr>
                <a:t>+</a:t>
              </a:r>
            </a:p>
          </p:txBody>
        </p:sp>
        <p:sp>
          <p:nvSpPr>
            <p:cNvPr id="79944" name="Text Box 69"/>
            <p:cNvSpPr txBox="1">
              <a:spLocks noChangeArrowheads="1"/>
            </p:cNvSpPr>
            <p:nvPr/>
          </p:nvSpPr>
          <p:spPr bwMode="auto">
            <a:xfrm>
              <a:off x="537" y="1837"/>
              <a:ext cx="226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  <a:effectLst/>
                  <a:ea typeface="楷体_GB2312" charset="0"/>
                  <a:cs typeface="楷体_GB2312" charset="0"/>
                </a:rPr>
                <a:t>_</a:t>
              </a:r>
            </a:p>
          </p:txBody>
        </p:sp>
        <p:sp>
          <p:nvSpPr>
            <p:cNvPr id="247878" name="Oval 70"/>
            <p:cNvSpPr>
              <a:spLocks noChangeArrowheads="1"/>
            </p:cNvSpPr>
            <p:nvPr/>
          </p:nvSpPr>
          <p:spPr bwMode="auto">
            <a:xfrm>
              <a:off x="5230" y="864"/>
              <a:ext cx="50" cy="4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7879" name="Oval 71"/>
            <p:cNvSpPr>
              <a:spLocks noChangeArrowheads="1"/>
            </p:cNvSpPr>
            <p:nvPr/>
          </p:nvSpPr>
          <p:spPr bwMode="auto">
            <a:xfrm>
              <a:off x="5230" y="2246"/>
              <a:ext cx="50" cy="4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79947" name="Object 72"/>
            <p:cNvGraphicFramePr>
              <a:graphicFrameLocks noChangeAspect="1"/>
            </p:cNvGraphicFramePr>
            <p:nvPr/>
          </p:nvGraphicFramePr>
          <p:xfrm>
            <a:off x="3936" y="1785"/>
            <a:ext cx="334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149" name="公式" r:id="rId25" imgW="304800" imgH="254000" progId="Equation.3">
                    <p:embed/>
                  </p:oleObj>
                </mc:Choice>
                <mc:Fallback>
                  <p:oleObj name="公式" r:id="rId25" imgW="304800" imgH="254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1785"/>
                          <a:ext cx="334" cy="2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9876" name="Group 73"/>
          <p:cNvGrpSpPr/>
          <p:nvPr/>
        </p:nvGrpSpPr>
        <p:grpSpPr bwMode="auto">
          <a:xfrm>
            <a:off x="2781300" y="2667000"/>
            <a:ext cx="220663" cy="1408113"/>
            <a:chOff x="1752" y="1578"/>
            <a:chExt cx="136" cy="918"/>
          </a:xfrm>
        </p:grpSpPr>
        <p:sp>
          <p:nvSpPr>
            <p:cNvPr id="247882" name="Line 74"/>
            <p:cNvSpPr>
              <a:spLocks noChangeShapeType="1"/>
            </p:cNvSpPr>
            <p:nvPr/>
          </p:nvSpPr>
          <p:spPr bwMode="auto">
            <a:xfrm flipH="1" flipV="1">
              <a:off x="1816" y="1578"/>
              <a:ext cx="0" cy="7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7883" name="Rectangle 75"/>
            <p:cNvSpPr>
              <a:spLocks noChangeArrowheads="1"/>
            </p:cNvSpPr>
            <p:nvPr/>
          </p:nvSpPr>
          <p:spPr bwMode="auto">
            <a:xfrm>
              <a:off x="1771" y="1807"/>
              <a:ext cx="93" cy="339"/>
            </a:xfrm>
            <a:prstGeom prst="rect">
              <a:avLst/>
            </a:prstGeom>
            <a:solidFill>
              <a:srgbClr val="F6FAE6"/>
            </a:solidFill>
            <a:ln w="38100">
              <a:solidFill>
                <a:schemeClr val="tx1"/>
              </a:solidFill>
              <a:miter lim="800000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7884" name="Line 76"/>
            <p:cNvSpPr>
              <a:spLocks noChangeShapeType="1"/>
            </p:cNvSpPr>
            <p:nvPr/>
          </p:nvSpPr>
          <p:spPr bwMode="auto">
            <a:xfrm>
              <a:off x="1819" y="2365"/>
              <a:ext cx="0" cy="13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7885" name="Line 77"/>
            <p:cNvSpPr>
              <a:spLocks noChangeShapeType="1"/>
            </p:cNvSpPr>
            <p:nvPr/>
          </p:nvSpPr>
          <p:spPr bwMode="auto">
            <a:xfrm>
              <a:off x="1752" y="2496"/>
              <a:ext cx="1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47886" name="Rectangle 78"/>
          <p:cNvSpPr>
            <a:spLocks noChangeArrowheads="1"/>
          </p:cNvSpPr>
          <p:nvPr/>
        </p:nvSpPr>
        <p:spPr bwMode="auto">
          <a:xfrm>
            <a:off x="533400" y="4092575"/>
            <a:ext cx="66294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第二级放大电路为共发射极放大电路</a:t>
            </a:r>
          </a:p>
        </p:txBody>
      </p:sp>
      <p:sp>
        <p:nvSpPr>
          <p:cNvPr id="247888" name="Rectangle 80"/>
          <p:cNvSpPr>
            <a:spLocks noChangeArrowheads="1"/>
          </p:cNvSpPr>
          <p:nvPr/>
        </p:nvSpPr>
        <p:spPr bwMode="auto">
          <a:xfrm>
            <a:off x="457200" y="5526088"/>
            <a:ext cx="3200400" cy="51911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CC0000"/>
                </a:solidFill>
                <a:effectLst/>
                <a:latin typeface="宋体" panose="02010600030101010101" pitchFamily="2" charset="-122"/>
              </a:rPr>
              <a:t>总电压放大倍数</a:t>
            </a:r>
          </a:p>
        </p:txBody>
      </p:sp>
      <p:graphicFrame>
        <p:nvGraphicFramePr>
          <p:cNvPr id="247889" name="Object 81"/>
          <p:cNvGraphicFramePr>
            <a:graphicFrameLocks noChangeAspect="1"/>
          </p:cNvGraphicFramePr>
          <p:nvPr/>
        </p:nvGraphicFramePr>
        <p:xfrm>
          <a:off x="609600" y="6049963"/>
          <a:ext cx="5819775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50" name="公式" r:id="rId27" imgW="2451100" imgH="228600" progId="Equation.3">
                  <p:embed/>
                </p:oleObj>
              </mc:Choice>
              <mc:Fallback>
                <p:oleObj name="公式" r:id="rId27" imgW="24511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6049963"/>
                        <a:ext cx="5819775" cy="579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/>
          <p:nvPr/>
        </p:nvGraphicFramePr>
        <p:xfrm>
          <a:off x="638810" y="4714240"/>
          <a:ext cx="7946390" cy="812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51" r:id="rId29" imgW="8312785" imgH="915035" progId="Equation.KSEE3">
                  <p:embed/>
                </p:oleObj>
              </mc:Choice>
              <mc:Fallback>
                <p:oleObj r:id="rId29" imgW="8312785" imgH="915035" progId="Equation.KSEE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638810" y="4714240"/>
                        <a:ext cx="7946390" cy="8121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219795"/>
              </p:ext>
            </p:extLst>
          </p:nvPr>
        </p:nvGraphicFramePr>
        <p:xfrm>
          <a:off x="6237288" y="3073400"/>
          <a:ext cx="487362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52" name="公式" r:id="rId31" imgW="279360" imgH="241560" progId="Equation.3">
                  <p:embed/>
                </p:oleObj>
              </mc:Choice>
              <mc:Fallback>
                <p:oleObj name="公式" r:id="rId31" imgW="279360" imgH="241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7288" y="3073400"/>
                        <a:ext cx="487362" cy="4413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1418623"/>
              </p:ext>
            </p:extLst>
          </p:nvPr>
        </p:nvGraphicFramePr>
        <p:xfrm>
          <a:off x="3544654" y="5157967"/>
          <a:ext cx="487362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53" name="公式" r:id="rId33" imgW="279360" imgH="241560" progId="Equation.3">
                  <p:embed/>
                </p:oleObj>
              </mc:Choice>
              <mc:Fallback>
                <p:oleObj name="公式" r:id="rId33" imgW="279360" imgH="241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4654" y="5157967"/>
                        <a:ext cx="487362" cy="4413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704975" y="4973301"/>
            <a:ext cx="27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2592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7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7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7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886" grpId="0" autoUpdateAnimBg="0"/>
      <p:bldP spid="247888" grpId="0" autoUpdateAnimBg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762000" y="304800"/>
            <a:ext cx="4419600" cy="533400"/>
          </a:xfrm>
          <a:ln>
            <a:miter lim="800000"/>
          </a:ln>
        </p:spPr>
        <p:txBody>
          <a:bodyPr vert="horz" wrap="square" lIns="91440" tIns="45720" rIns="91440" bIns="45720" numCol="1" anchor="t" anchorCtr="0" compatLnSpc="1">
            <a:normAutofit fontScale="90000"/>
          </a:bodyPr>
          <a:lstStyle/>
          <a:p>
            <a:pPr algn="l" eaLnBrk="1" hangingPunct="1"/>
            <a:r>
              <a:rPr lang="en-US" altLang="zh-CN" sz="3200" b="1" dirty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宋体" panose="02010600030101010101" pitchFamily="2" charset="-122"/>
              </a:rPr>
              <a:t>3</a:t>
            </a:r>
            <a:r>
              <a:rPr lang="en-US" altLang="zh-CN" sz="3200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.6.2</a:t>
            </a:r>
            <a:r>
              <a:rPr lang="en-US" altLang="zh-CN" sz="3200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sz="3200" b="1" dirty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直接耦合</a:t>
            </a:r>
          </a:p>
        </p:txBody>
      </p:sp>
      <p:grpSp>
        <p:nvGrpSpPr>
          <p:cNvPr id="80899" name="Group 3"/>
          <p:cNvGrpSpPr/>
          <p:nvPr/>
        </p:nvGrpSpPr>
        <p:grpSpPr bwMode="auto">
          <a:xfrm>
            <a:off x="685800" y="914400"/>
            <a:ext cx="6705600" cy="161925"/>
            <a:chOff x="240" y="528"/>
            <a:chExt cx="4224" cy="102"/>
          </a:xfrm>
        </p:grpSpPr>
        <p:pic>
          <p:nvPicPr>
            <p:cNvPr id="80956" name="Picture 4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" y="528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0957" name="Picture 5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" y="528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0958" name="Picture 6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" y="528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0959" name="Picture 7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8" y="528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0960" name="Picture 8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" y="528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0961" name="Picture 9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6" y="528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0962" name="Picture 10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6" y="528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0963" name="Picture 11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8" y="528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0964" name="Picture 12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4" y="528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0965" name="Picture 13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6" y="528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0966" name="Picture 14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2" y="528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0967" name="Picture 15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2" y="528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0968" name="Picture 16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" y="528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0969" name="Picture 17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4" y="528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0970" name="Picture 18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4" y="528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0971" name="Picture 19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0" y="528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0972" name="Picture 20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0" y="528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0973" name="Picture 21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2" y="528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0974" name="Picture 22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8" y="528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0975" name="Picture 23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8" y="528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0976" name="Picture 24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0" y="528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0977" name="Picture 25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6" y="528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0978" name="Picture 26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8" y="528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0979" name="Picture 27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4" y="528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0980" name="Picture 28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4" y="528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0981" name="Picture 29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6" y="528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0982" name="Group 30"/>
            <p:cNvGrpSpPr/>
            <p:nvPr/>
          </p:nvGrpSpPr>
          <p:grpSpPr bwMode="auto">
            <a:xfrm>
              <a:off x="2736" y="528"/>
              <a:ext cx="864" cy="102"/>
              <a:chOff x="2736" y="528"/>
              <a:chExt cx="864" cy="102"/>
            </a:xfrm>
          </p:grpSpPr>
          <p:pic>
            <p:nvPicPr>
              <p:cNvPr id="80993" name="Picture 31" descr="Green and Black Diamond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36" y="528"/>
                <a:ext cx="102" cy="10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0994" name="Picture 32" descr="Green and Black Diamond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22" y="528"/>
                <a:ext cx="102" cy="10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0995" name="Picture 33" descr="Green and Black Diamond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24" y="528"/>
                <a:ext cx="102" cy="10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0996" name="Picture 34" descr="Green and Black Diamond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20" y="528"/>
                <a:ext cx="102" cy="10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0997" name="Picture 35" descr="Green and Black Diamond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10" y="528"/>
                <a:ext cx="102" cy="10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0998" name="Picture 36" descr="Green and Black Diamond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2" y="528"/>
                <a:ext cx="102" cy="10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0999" name="Picture 37" descr="Green and Black Diamond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12" y="528"/>
                <a:ext cx="102" cy="10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1000" name="Picture 38" descr="Green and Black Diamond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08" y="528"/>
                <a:ext cx="102" cy="10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1001" name="Picture 39" descr="Green and Black Diamond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98" y="528"/>
                <a:ext cx="102" cy="10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80983" name="Group 40"/>
            <p:cNvGrpSpPr/>
            <p:nvPr/>
          </p:nvGrpSpPr>
          <p:grpSpPr bwMode="auto">
            <a:xfrm>
              <a:off x="3600" y="528"/>
              <a:ext cx="864" cy="102"/>
              <a:chOff x="2736" y="528"/>
              <a:chExt cx="864" cy="102"/>
            </a:xfrm>
          </p:grpSpPr>
          <p:pic>
            <p:nvPicPr>
              <p:cNvPr id="80984" name="Picture 41" descr="Green and Black Diamond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36" y="528"/>
                <a:ext cx="102" cy="10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0985" name="Picture 42" descr="Green and Black Diamond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22" y="528"/>
                <a:ext cx="102" cy="10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0986" name="Picture 43" descr="Green and Black Diamond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24" y="528"/>
                <a:ext cx="102" cy="10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0987" name="Picture 44" descr="Green and Black Diamond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20" y="528"/>
                <a:ext cx="102" cy="10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0988" name="Picture 45" descr="Green and Black Diamond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10" y="528"/>
                <a:ext cx="102" cy="10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0989" name="Picture 46" descr="Green and Black Diamond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2" y="528"/>
                <a:ext cx="102" cy="10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0990" name="Picture 47" descr="Green and Black Diamond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12" y="528"/>
                <a:ext cx="102" cy="10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0991" name="Picture 48" descr="Green and Black Diamond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08" y="528"/>
                <a:ext cx="102" cy="10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0992" name="Picture 49" descr="Green and Black Diamond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98" y="528"/>
                <a:ext cx="102" cy="10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83346" name="Rectangle 50"/>
          <p:cNvSpPr>
            <a:spLocks noChangeArrowheads="1"/>
          </p:cNvSpPr>
          <p:nvPr/>
        </p:nvSpPr>
        <p:spPr bwMode="auto">
          <a:xfrm>
            <a:off x="533400" y="1219200"/>
            <a:ext cx="8305800" cy="1117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直接耦合：</a:t>
            </a:r>
            <a:r>
              <a:rPr lang="zh-CN" altLang="en-US" sz="2800" b="1">
                <a:effectLst/>
                <a:latin typeface="Times New Roman" panose="02020603050405020304" charset="0"/>
              </a:rPr>
              <a:t>将前级的输出端直接接后级的输入端。</a:t>
            </a: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zh-CN" altLang="en-US" sz="2800" b="1">
                <a:effectLst/>
                <a:latin typeface="Times New Roman" panose="02020603050405020304" charset="0"/>
              </a:rPr>
              <a:t>可用来放大缓慢变化的信号或直流量变化的信号。</a:t>
            </a:r>
          </a:p>
        </p:txBody>
      </p:sp>
      <p:grpSp>
        <p:nvGrpSpPr>
          <p:cNvPr id="5" name="Group 55"/>
          <p:cNvGrpSpPr/>
          <p:nvPr/>
        </p:nvGrpSpPr>
        <p:grpSpPr bwMode="auto">
          <a:xfrm>
            <a:off x="1219200" y="2438400"/>
            <a:ext cx="6477000" cy="3282950"/>
            <a:chOff x="720" y="1344"/>
            <a:chExt cx="4080" cy="2068"/>
          </a:xfrm>
        </p:grpSpPr>
        <p:sp>
          <p:nvSpPr>
            <p:cNvPr id="80905" name="Rectangle 56"/>
            <p:cNvSpPr>
              <a:spLocks noChangeArrowheads="1"/>
            </p:cNvSpPr>
            <p:nvPr/>
          </p:nvSpPr>
          <p:spPr bwMode="auto">
            <a:xfrm>
              <a:off x="4034" y="1344"/>
              <a:ext cx="766" cy="325"/>
            </a:xfrm>
            <a:prstGeom prst="rect">
              <a:avLst/>
            </a:prstGeom>
            <a:noFill/>
            <a:ln>
              <a:noFill/>
            </a:ln>
          </p:spPr>
          <p:txBody>
            <a:bodyPr lIns="90488" tIns="44450" rIns="90488" bIns="4445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+</a:t>
              </a:r>
              <a:r>
                <a:rPr lang="en-US" altLang="zh-CN" sz="2800" b="1" i="1">
                  <a:solidFill>
                    <a:srgbClr val="000099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U</a:t>
              </a:r>
              <a:r>
                <a:rPr lang="en-US" altLang="zh-CN" b="1" baseline="-25000">
                  <a:solidFill>
                    <a:srgbClr val="000099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CC</a:t>
              </a:r>
              <a:endParaRPr lang="en-US" altLang="zh-CN" b="1" baseline="-50000">
                <a:solidFill>
                  <a:srgbClr val="000099"/>
                </a:solidFill>
                <a:effectLst/>
                <a:latin typeface="Times New Roman" panose="02020603050405020304" charset="0"/>
                <a:ea typeface="楷体_GB2312" charset="0"/>
                <a:cs typeface="楷体_GB2312" charset="0"/>
              </a:endParaRPr>
            </a:p>
          </p:txBody>
        </p:sp>
        <p:sp>
          <p:nvSpPr>
            <p:cNvPr id="183353" name="Line 57"/>
            <p:cNvSpPr>
              <a:spLocks noChangeShapeType="1"/>
            </p:cNvSpPr>
            <p:nvPr/>
          </p:nvSpPr>
          <p:spPr bwMode="auto">
            <a:xfrm>
              <a:off x="821" y="3381"/>
              <a:ext cx="328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lIns="90000" tIns="43200" rIns="90000" bIns="43200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907" name="Rectangle 58"/>
            <p:cNvSpPr>
              <a:spLocks noChangeArrowheads="1"/>
            </p:cNvSpPr>
            <p:nvPr/>
          </p:nvSpPr>
          <p:spPr bwMode="auto">
            <a:xfrm>
              <a:off x="3958" y="2455"/>
              <a:ext cx="410" cy="325"/>
            </a:xfrm>
            <a:prstGeom prst="rect">
              <a:avLst/>
            </a:prstGeom>
            <a:noFill/>
            <a:ln>
              <a:noFill/>
            </a:ln>
          </p:spPr>
          <p:txBody>
            <a:bodyPr lIns="90488" tIns="44450" rIns="90488" bIns="4445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000099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u</a:t>
              </a:r>
              <a:r>
                <a:rPr lang="en-US" altLang="zh-CN" sz="2800" b="1" baseline="-24000">
                  <a:solidFill>
                    <a:srgbClr val="000099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o</a:t>
              </a:r>
              <a:endParaRPr lang="en-US" altLang="zh-CN" sz="2800" b="1" baseline="-50000">
                <a:solidFill>
                  <a:srgbClr val="000099"/>
                </a:solidFill>
                <a:effectLst/>
                <a:latin typeface="Times New Roman" panose="02020603050405020304" charset="0"/>
                <a:ea typeface="楷体_GB2312" charset="0"/>
                <a:cs typeface="楷体_GB2312" charset="0"/>
              </a:endParaRPr>
            </a:p>
          </p:txBody>
        </p:sp>
        <p:sp>
          <p:nvSpPr>
            <p:cNvPr id="183355" name="Rectangle 59"/>
            <p:cNvSpPr>
              <a:spLocks noChangeArrowheads="1"/>
            </p:cNvSpPr>
            <p:nvPr/>
          </p:nvSpPr>
          <p:spPr bwMode="auto">
            <a:xfrm rot="-5400000">
              <a:off x="3080" y="1817"/>
              <a:ext cx="272" cy="91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3356" name="Line 60"/>
            <p:cNvSpPr>
              <a:spLocks noChangeShapeType="1"/>
            </p:cNvSpPr>
            <p:nvPr/>
          </p:nvSpPr>
          <p:spPr bwMode="auto">
            <a:xfrm rot="-5400000">
              <a:off x="3090" y="1614"/>
              <a:ext cx="24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3357" name="Line 61"/>
            <p:cNvSpPr>
              <a:spLocks noChangeShapeType="1"/>
            </p:cNvSpPr>
            <p:nvPr/>
          </p:nvSpPr>
          <p:spPr bwMode="auto">
            <a:xfrm rot="-5400000">
              <a:off x="3116" y="2099"/>
              <a:ext cx="2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911" name="Rectangle 62"/>
            <p:cNvSpPr>
              <a:spLocks noChangeArrowheads="1"/>
            </p:cNvSpPr>
            <p:nvPr/>
          </p:nvSpPr>
          <p:spPr bwMode="auto">
            <a:xfrm>
              <a:off x="3264" y="1691"/>
              <a:ext cx="625" cy="325"/>
            </a:xfrm>
            <a:prstGeom prst="rect">
              <a:avLst/>
            </a:prstGeom>
            <a:noFill/>
            <a:ln>
              <a:noFill/>
            </a:ln>
          </p:spPr>
          <p:txBody>
            <a:bodyPr lIns="90488" tIns="44450" rIns="90488" bIns="4445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="1" i="1"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R</a:t>
              </a:r>
              <a:r>
                <a:rPr lang="en-US" altLang="zh-CN" sz="2800" b="1" baseline="-25000"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C2</a:t>
              </a:r>
              <a:endParaRPr lang="en-US" altLang="zh-CN" sz="2800" b="1" baseline="-50000">
                <a:effectLst/>
                <a:latin typeface="Times New Roman" panose="02020603050405020304" charset="0"/>
                <a:ea typeface="楷体_GB2312" charset="0"/>
                <a:cs typeface="楷体_GB2312" charset="0"/>
              </a:endParaRPr>
            </a:p>
          </p:txBody>
        </p:sp>
        <p:sp>
          <p:nvSpPr>
            <p:cNvPr id="80912" name="Rectangle 63"/>
            <p:cNvSpPr>
              <a:spLocks noChangeArrowheads="1"/>
            </p:cNvSpPr>
            <p:nvPr/>
          </p:nvSpPr>
          <p:spPr bwMode="auto">
            <a:xfrm>
              <a:off x="3127" y="2304"/>
              <a:ext cx="461" cy="325"/>
            </a:xfrm>
            <a:prstGeom prst="rect">
              <a:avLst/>
            </a:prstGeom>
            <a:noFill/>
            <a:ln>
              <a:noFill/>
            </a:ln>
          </p:spPr>
          <p:txBody>
            <a:bodyPr lIns="90488" tIns="44450" rIns="90488" bIns="4445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="1"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T</a:t>
              </a:r>
              <a:r>
                <a:rPr lang="en-US" altLang="zh-CN" sz="2800" b="1" baseline="-25000"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2</a:t>
              </a:r>
            </a:p>
          </p:txBody>
        </p:sp>
        <p:sp>
          <p:nvSpPr>
            <p:cNvPr id="183360" name="Line 64"/>
            <p:cNvSpPr>
              <a:spLocks noChangeShapeType="1"/>
            </p:cNvSpPr>
            <p:nvPr/>
          </p:nvSpPr>
          <p:spPr bwMode="auto">
            <a:xfrm flipV="1">
              <a:off x="2484" y="2436"/>
              <a:ext cx="511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80914" name="Group 65"/>
            <p:cNvGrpSpPr/>
            <p:nvPr/>
          </p:nvGrpSpPr>
          <p:grpSpPr bwMode="auto">
            <a:xfrm>
              <a:off x="2987" y="2149"/>
              <a:ext cx="257" cy="586"/>
              <a:chOff x="1402" y="1939"/>
              <a:chExt cx="301" cy="521"/>
            </a:xfrm>
          </p:grpSpPr>
          <p:sp>
            <p:nvSpPr>
              <p:cNvPr id="183362" name="Line 66"/>
              <p:cNvSpPr>
                <a:spLocks noChangeShapeType="1"/>
              </p:cNvSpPr>
              <p:nvPr/>
            </p:nvSpPr>
            <p:spPr bwMode="auto">
              <a:xfrm>
                <a:off x="1402" y="1982"/>
                <a:ext cx="0" cy="43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3363" name="Line 67"/>
              <p:cNvSpPr>
                <a:spLocks noChangeShapeType="1"/>
              </p:cNvSpPr>
              <p:nvPr/>
            </p:nvSpPr>
            <p:spPr bwMode="auto">
              <a:xfrm>
                <a:off x="1411" y="2243"/>
                <a:ext cx="292" cy="21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3364" name="Line 68"/>
              <p:cNvSpPr>
                <a:spLocks noChangeShapeType="1"/>
              </p:cNvSpPr>
              <p:nvPr/>
            </p:nvSpPr>
            <p:spPr bwMode="auto">
              <a:xfrm rot="700650" flipV="1">
                <a:off x="1414" y="1939"/>
                <a:ext cx="247" cy="22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83365" name="Line 69"/>
            <p:cNvSpPr>
              <a:spLocks noChangeShapeType="1"/>
            </p:cNvSpPr>
            <p:nvPr/>
          </p:nvSpPr>
          <p:spPr bwMode="auto">
            <a:xfrm flipV="1">
              <a:off x="2412" y="1493"/>
              <a:ext cx="1584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lIns="90000" tIns="43200" rIns="90000" bIns="43200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3366" name="Line 70"/>
            <p:cNvSpPr>
              <a:spLocks noChangeShapeType="1"/>
            </p:cNvSpPr>
            <p:nvPr/>
          </p:nvSpPr>
          <p:spPr bwMode="auto">
            <a:xfrm>
              <a:off x="3211" y="2096"/>
              <a:ext cx="88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lIns="90000" tIns="43200" rIns="90000" bIns="43200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3367" name="Line 71"/>
            <p:cNvSpPr>
              <a:spLocks noChangeShapeType="1"/>
            </p:cNvSpPr>
            <p:nvPr/>
          </p:nvSpPr>
          <p:spPr bwMode="auto">
            <a:xfrm>
              <a:off x="2475" y="2084"/>
              <a:ext cx="0" cy="37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lIns="90000" tIns="43200" rIns="90000" bIns="43200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918" name="Rectangle 72"/>
            <p:cNvSpPr>
              <a:spLocks noChangeArrowheads="1"/>
            </p:cNvSpPr>
            <p:nvPr/>
          </p:nvSpPr>
          <p:spPr bwMode="auto">
            <a:xfrm>
              <a:off x="720" y="2688"/>
              <a:ext cx="340" cy="325"/>
            </a:xfrm>
            <a:prstGeom prst="rect">
              <a:avLst/>
            </a:prstGeom>
            <a:noFill/>
            <a:ln>
              <a:noFill/>
            </a:ln>
          </p:spPr>
          <p:txBody>
            <a:bodyPr lIns="90488" tIns="44450" rIns="90488" bIns="4445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000099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u</a:t>
              </a:r>
              <a:r>
                <a:rPr lang="en-US" altLang="zh-CN" sz="2800" b="1" baseline="-24000">
                  <a:solidFill>
                    <a:srgbClr val="000099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i</a:t>
              </a:r>
              <a:endParaRPr lang="en-US" altLang="zh-CN" sz="2800" b="1" baseline="-50000">
                <a:solidFill>
                  <a:srgbClr val="000099"/>
                </a:solidFill>
                <a:effectLst/>
                <a:latin typeface="Times New Roman" panose="02020603050405020304" charset="0"/>
                <a:ea typeface="楷体_GB2312" charset="0"/>
                <a:cs typeface="楷体_GB2312" charset="0"/>
              </a:endParaRPr>
            </a:p>
          </p:txBody>
        </p:sp>
        <p:sp>
          <p:nvSpPr>
            <p:cNvPr id="80919" name="Rectangle 73"/>
            <p:cNvSpPr>
              <a:spLocks noChangeArrowheads="1"/>
            </p:cNvSpPr>
            <p:nvPr/>
          </p:nvSpPr>
          <p:spPr bwMode="auto">
            <a:xfrm>
              <a:off x="1584" y="1584"/>
              <a:ext cx="624" cy="325"/>
            </a:xfrm>
            <a:prstGeom prst="rect">
              <a:avLst/>
            </a:prstGeom>
            <a:noFill/>
            <a:ln>
              <a:noFill/>
            </a:ln>
          </p:spPr>
          <p:txBody>
            <a:bodyPr lIns="90488" tIns="44450" rIns="90488" bIns="4445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="1" i="1"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R</a:t>
              </a:r>
              <a:r>
                <a:rPr lang="en-US" altLang="zh-CN" sz="2800" b="1" baseline="-25000"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C1</a:t>
              </a:r>
              <a:endParaRPr lang="en-US" altLang="zh-CN" sz="2800" b="1" baseline="-50000">
                <a:effectLst/>
                <a:latin typeface="Times New Roman" panose="02020603050405020304" charset="0"/>
                <a:ea typeface="楷体_GB2312" charset="0"/>
                <a:cs typeface="楷体_GB2312" charset="0"/>
              </a:endParaRPr>
            </a:p>
          </p:txBody>
        </p:sp>
        <p:sp>
          <p:nvSpPr>
            <p:cNvPr id="80920" name="Rectangle 74"/>
            <p:cNvSpPr>
              <a:spLocks noChangeArrowheads="1"/>
            </p:cNvSpPr>
            <p:nvPr/>
          </p:nvSpPr>
          <p:spPr bwMode="auto">
            <a:xfrm>
              <a:off x="1206" y="1739"/>
              <a:ext cx="426" cy="325"/>
            </a:xfrm>
            <a:prstGeom prst="rect">
              <a:avLst/>
            </a:prstGeom>
            <a:noFill/>
            <a:ln>
              <a:noFill/>
            </a:ln>
          </p:spPr>
          <p:txBody>
            <a:bodyPr lIns="90488" tIns="44450" rIns="90488" bIns="4445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="1" i="1"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R</a:t>
              </a:r>
              <a:r>
                <a:rPr lang="en-US" altLang="zh-CN" sz="2800" b="1" baseline="-25000"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1</a:t>
              </a:r>
              <a:endParaRPr lang="en-US" altLang="zh-CN" sz="2800" b="1" baseline="-50000">
                <a:effectLst/>
                <a:latin typeface="Times New Roman" panose="02020603050405020304" charset="0"/>
                <a:ea typeface="楷体_GB2312" charset="0"/>
                <a:cs typeface="楷体_GB2312" charset="0"/>
              </a:endParaRPr>
            </a:p>
          </p:txBody>
        </p:sp>
        <p:sp>
          <p:nvSpPr>
            <p:cNvPr id="80921" name="Rectangle 75"/>
            <p:cNvSpPr>
              <a:spLocks noChangeArrowheads="1"/>
            </p:cNvSpPr>
            <p:nvPr/>
          </p:nvSpPr>
          <p:spPr bwMode="auto">
            <a:xfrm>
              <a:off x="1938" y="2320"/>
              <a:ext cx="471" cy="325"/>
            </a:xfrm>
            <a:prstGeom prst="rect">
              <a:avLst/>
            </a:prstGeom>
            <a:noFill/>
            <a:ln>
              <a:noFill/>
            </a:ln>
          </p:spPr>
          <p:txBody>
            <a:bodyPr lIns="90488" tIns="44450" rIns="90488" bIns="4445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="1"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T</a:t>
              </a:r>
              <a:r>
                <a:rPr lang="en-US" altLang="zh-CN" sz="2800" b="1" baseline="-25000"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1</a:t>
              </a:r>
            </a:p>
          </p:txBody>
        </p:sp>
        <p:sp>
          <p:nvSpPr>
            <p:cNvPr id="183372" name="Line 76"/>
            <p:cNvSpPr>
              <a:spLocks noChangeShapeType="1"/>
            </p:cNvSpPr>
            <p:nvPr/>
          </p:nvSpPr>
          <p:spPr bwMode="auto">
            <a:xfrm>
              <a:off x="1350" y="2437"/>
              <a:ext cx="449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80923" name="Group 77"/>
            <p:cNvGrpSpPr/>
            <p:nvPr/>
          </p:nvGrpSpPr>
          <p:grpSpPr bwMode="auto">
            <a:xfrm>
              <a:off x="1806" y="2163"/>
              <a:ext cx="257" cy="586"/>
              <a:chOff x="1402" y="1939"/>
              <a:chExt cx="301" cy="521"/>
            </a:xfrm>
          </p:grpSpPr>
          <p:sp>
            <p:nvSpPr>
              <p:cNvPr id="183374" name="Line 78"/>
              <p:cNvSpPr>
                <a:spLocks noChangeShapeType="1"/>
              </p:cNvSpPr>
              <p:nvPr/>
            </p:nvSpPr>
            <p:spPr bwMode="auto">
              <a:xfrm>
                <a:off x="1402" y="1982"/>
                <a:ext cx="0" cy="43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3375" name="Line 79"/>
              <p:cNvSpPr>
                <a:spLocks noChangeShapeType="1"/>
              </p:cNvSpPr>
              <p:nvPr/>
            </p:nvSpPr>
            <p:spPr bwMode="auto">
              <a:xfrm>
                <a:off x="1411" y="2243"/>
                <a:ext cx="292" cy="21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3376" name="Line 80"/>
              <p:cNvSpPr>
                <a:spLocks noChangeShapeType="1"/>
              </p:cNvSpPr>
              <p:nvPr/>
            </p:nvSpPr>
            <p:spPr bwMode="auto">
              <a:xfrm rot="700650" flipV="1">
                <a:off x="1414" y="1939"/>
                <a:ext cx="247" cy="22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83377" name="Line 81"/>
            <p:cNvSpPr>
              <a:spLocks noChangeShapeType="1"/>
            </p:cNvSpPr>
            <p:nvPr/>
          </p:nvSpPr>
          <p:spPr bwMode="auto">
            <a:xfrm rot="5400000" flipH="1">
              <a:off x="1354" y="2252"/>
              <a:ext cx="37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3378" name="Rectangle 82"/>
            <p:cNvSpPr>
              <a:spLocks noChangeArrowheads="1"/>
            </p:cNvSpPr>
            <p:nvPr/>
          </p:nvSpPr>
          <p:spPr bwMode="auto">
            <a:xfrm rot="-5400000">
              <a:off x="1410" y="1880"/>
              <a:ext cx="272" cy="91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3379" name="Line 83"/>
            <p:cNvSpPr>
              <a:spLocks noChangeShapeType="1"/>
            </p:cNvSpPr>
            <p:nvPr/>
          </p:nvSpPr>
          <p:spPr bwMode="auto">
            <a:xfrm>
              <a:off x="1547" y="1504"/>
              <a:ext cx="0" cy="3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3380" name="Line 84"/>
            <p:cNvSpPr>
              <a:spLocks noChangeShapeType="1"/>
            </p:cNvSpPr>
            <p:nvPr/>
          </p:nvSpPr>
          <p:spPr bwMode="auto">
            <a:xfrm>
              <a:off x="1541" y="1493"/>
              <a:ext cx="89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lIns="90000" tIns="43200" rIns="90000" bIns="43200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3381" name="Line 85"/>
            <p:cNvSpPr>
              <a:spLocks noChangeShapeType="1"/>
            </p:cNvSpPr>
            <p:nvPr/>
          </p:nvSpPr>
          <p:spPr bwMode="auto">
            <a:xfrm>
              <a:off x="2032" y="2084"/>
              <a:ext cx="44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lIns="90000" tIns="43200" rIns="90000" bIns="43200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3382" name="Line 86"/>
            <p:cNvSpPr>
              <a:spLocks noChangeShapeType="1"/>
            </p:cNvSpPr>
            <p:nvPr/>
          </p:nvSpPr>
          <p:spPr bwMode="auto">
            <a:xfrm>
              <a:off x="2030" y="1496"/>
              <a:ext cx="0" cy="19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3383" name="Line 87"/>
            <p:cNvSpPr>
              <a:spLocks noChangeShapeType="1"/>
            </p:cNvSpPr>
            <p:nvPr/>
          </p:nvSpPr>
          <p:spPr bwMode="auto">
            <a:xfrm>
              <a:off x="2030" y="1944"/>
              <a:ext cx="0" cy="27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3384" name="Line 88"/>
            <p:cNvSpPr>
              <a:spLocks noChangeShapeType="1"/>
            </p:cNvSpPr>
            <p:nvPr/>
          </p:nvSpPr>
          <p:spPr bwMode="auto">
            <a:xfrm>
              <a:off x="2030" y="2721"/>
              <a:ext cx="0" cy="64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932" name="Rectangle 89"/>
            <p:cNvSpPr>
              <a:spLocks noChangeArrowheads="1"/>
            </p:cNvSpPr>
            <p:nvPr/>
          </p:nvSpPr>
          <p:spPr bwMode="auto">
            <a:xfrm>
              <a:off x="1056" y="2075"/>
              <a:ext cx="528" cy="325"/>
            </a:xfrm>
            <a:prstGeom prst="rect">
              <a:avLst/>
            </a:prstGeom>
            <a:noFill/>
            <a:ln>
              <a:noFill/>
            </a:ln>
          </p:spPr>
          <p:txBody>
            <a:bodyPr lIns="90488" tIns="44450" rIns="90488" bIns="4445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="1" i="1"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R</a:t>
              </a:r>
              <a:r>
                <a:rPr lang="en-US" altLang="zh-CN" sz="2800" b="1" baseline="-25000"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2</a:t>
              </a:r>
              <a:endParaRPr lang="en-US" altLang="zh-CN" sz="2800" b="1" baseline="-50000">
                <a:effectLst/>
                <a:latin typeface="Times New Roman" panose="02020603050405020304" charset="0"/>
                <a:ea typeface="楷体_GB2312" charset="0"/>
                <a:cs typeface="楷体_GB2312" charset="0"/>
              </a:endParaRPr>
            </a:p>
          </p:txBody>
        </p:sp>
        <p:sp>
          <p:nvSpPr>
            <p:cNvPr id="183386" name="Rectangle 90"/>
            <p:cNvSpPr>
              <a:spLocks noChangeArrowheads="1"/>
            </p:cNvSpPr>
            <p:nvPr/>
          </p:nvSpPr>
          <p:spPr bwMode="auto">
            <a:xfrm rot="-10800000">
              <a:off x="1072" y="2403"/>
              <a:ext cx="272" cy="91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3387" name="Line 91"/>
            <p:cNvSpPr>
              <a:spLocks noChangeShapeType="1"/>
            </p:cNvSpPr>
            <p:nvPr/>
          </p:nvSpPr>
          <p:spPr bwMode="auto">
            <a:xfrm rot="-10800000">
              <a:off x="821" y="2437"/>
              <a:ext cx="26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3388" name="Line 92"/>
            <p:cNvSpPr>
              <a:spLocks noChangeShapeType="1"/>
            </p:cNvSpPr>
            <p:nvPr/>
          </p:nvSpPr>
          <p:spPr bwMode="auto">
            <a:xfrm>
              <a:off x="3216" y="2736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3389" name="Rectangle 93"/>
            <p:cNvSpPr>
              <a:spLocks noChangeArrowheads="1"/>
            </p:cNvSpPr>
            <p:nvPr/>
          </p:nvSpPr>
          <p:spPr bwMode="auto">
            <a:xfrm rot="-5400000">
              <a:off x="1886" y="1784"/>
              <a:ext cx="272" cy="91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3390" name="Oval 94"/>
            <p:cNvSpPr>
              <a:spLocks noChangeArrowheads="1"/>
            </p:cNvSpPr>
            <p:nvPr/>
          </p:nvSpPr>
          <p:spPr bwMode="auto">
            <a:xfrm flipH="1">
              <a:off x="3996" y="1474"/>
              <a:ext cx="54" cy="5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3391" name="Oval 95"/>
            <p:cNvSpPr>
              <a:spLocks noChangeArrowheads="1"/>
            </p:cNvSpPr>
            <p:nvPr/>
          </p:nvSpPr>
          <p:spPr bwMode="auto">
            <a:xfrm flipH="1">
              <a:off x="4072" y="2067"/>
              <a:ext cx="54" cy="5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3392" name="Oval 96"/>
            <p:cNvSpPr>
              <a:spLocks noChangeArrowheads="1"/>
            </p:cNvSpPr>
            <p:nvPr/>
          </p:nvSpPr>
          <p:spPr bwMode="auto">
            <a:xfrm flipH="1">
              <a:off x="4072" y="3358"/>
              <a:ext cx="54" cy="5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3393" name="Oval 97"/>
            <p:cNvSpPr>
              <a:spLocks noChangeArrowheads="1"/>
            </p:cNvSpPr>
            <p:nvPr/>
          </p:nvSpPr>
          <p:spPr bwMode="auto">
            <a:xfrm flipH="1">
              <a:off x="783" y="2414"/>
              <a:ext cx="54" cy="5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3394" name="Oval 98"/>
            <p:cNvSpPr>
              <a:spLocks noChangeArrowheads="1"/>
            </p:cNvSpPr>
            <p:nvPr/>
          </p:nvSpPr>
          <p:spPr bwMode="auto">
            <a:xfrm flipH="1">
              <a:off x="783" y="3358"/>
              <a:ext cx="54" cy="5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3395" name="Oval 99"/>
            <p:cNvSpPr>
              <a:spLocks noChangeArrowheads="1"/>
            </p:cNvSpPr>
            <p:nvPr/>
          </p:nvSpPr>
          <p:spPr bwMode="auto">
            <a:xfrm flipH="1">
              <a:off x="2004" y="3358"/>
              <a:ext cx="54" cy="54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3396" name="Rectangle 100"/>
            <p:cNvSpPr>
              <a:spLocks noChangeArrowheads="1"/>
            </p:cNvSpPr>
            <p:nvPr/>
          </p:nvSpPr>
          <p:spPr bwMode="auto">
            <a:xfrm rot="-5400000">
              <a:off x="3083" y="3028"/>
              <a:ext cx="272" cy="91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3397" name="Line 101"/>
            <p:cNvSpPr>
              <a:spLocks noChangeShapeType="1"/>
            </p:cNvSpPr>
            <p:nvPr/>
          </p:nvSpPr>
          <p:spPr bwMode="auto">
            <a:xfrm>
              <a:off x="3216" y="3216"/>
              <a:ext cx="0" cy="1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945" name="Rectangle 102"/>
            <p:cNvSpPr>
              <a:spLocks noChangeArrowheads="1"/>
            </p:cNvSpPr>
            <p:nvPr/>
          </p:nvSpPr>
          <p:spPr bwMode="auto">
            <a:xfrm>
              <a:off x="3996" y="3033"/>
              <a:ext cx="228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–</a:t>
              </a:r>
            </a:p>
          </p:txBody>
        </p:sp>
        <p:sp>
          <p:nvSpPr>
            <p:cNvPr id="80946" name="Rectangle 103"/>
            <p:cNvSpPr>
              <a:spLocks noChangeArrowheads="1"/>
            </p:cNvSpPr>
            <p:nvPr/>
          </p:nvSpPr>
          <p:spPr bwMode="auto">
            <a:xfrm>
              <a:off x="720" y="3040"/>
              <a:ext cx="228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–</a:t>
              </a:r>
            </a:p>
          </p:txBody>
        </p:sp>
        <p:sp>
          <p:nvSpPr>
            <p:cNvPr id="80947" name="Rectangle 104"/>
            <p:cNvSpPr>
              <a:spLocks noChangeArrowheads="1"/>
            </p:cNvSpPr>
            <p:nvPr/>
          </p:nvSpPr>
          <p:spPr bwMode="auto">
            <a:xfrm>
              <a:off x="739" y="2416"/>
              <a:ext cx="244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+</a:t>
              </a:r>
            </a:p>
          </p:txBody>
        </p:sp>
        <p:sp>
          <p:nvSpPr>
            <p:cNvPr id="80948" name="Rectangle 105"/>
            <p:cNvSpPr>
              <a:spLocks noChangeArrowheads="1"/>
            </p:cNvSpPr>
            <p:nvPr/>
          </p:nvSpPr>
          <p:spPr bwMode="auto">
            <a:xfrm>
              <a:off x="3980" y="2080"/>
              <a:ext cx="244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+</a:t>
              </a:r>
            </a:p>
          </p:txBody>
        </p:sp>
        <p:sp>
          <p:nvSpPr>
            <p:cNvPr id="80949" name="Rectangle 106"/>
            <p:cNvSpPr>
              <a:spLocks noChangeArrowheads="1"/>
            </p:cNvSpPr>
            <p:nvPr/>
          </p:nvSpPr>
          <p:spPr bwMode="auto">
            <a:xfrm>
              <a:off x="3263" y="2928"/>
              <a:ext cx="625" cy="325"/>
            </a:xfrm>
            <a:prstGeom prst="rect">
              <a:avLst/>
            </a:prstGeom>
            <a:noFill/>
            <a:ln>
              <a:noFill/>
            </a:ln>
          </p:spPr>
          <p:txBody>
            <a:bodyPr lIns="90488" tIns="44450" rIns="90488" bIns="4445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="1" i="1"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R</a:t>
              </a:r>
              <a:r>
                <a:rPr lang="en-US" altLang="zh-CN" sz="2800" b="1" baseline="-25000"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E2</a:t>
              </a:r>
              <a:endParaRPr lang="en-US" altLang="zh-CN" sz="2800" b="1" baseline="-50000">
                <a:effectLst/>
                <a:latin typeface="Times New Roman" panose="02020603050405020304" charset="0"/>
                <a:ea typeface="楷体_GB2312" charset="0"/>
                <a:cs typeface="楷体_GB2312" charset="0"/>
              </a:endParaRPr>
            </a:p>
          </p:txBody>
        </p:sp>
      </p:grpSp>
      <p:grpSp>
        <p:nvGrpSpPr>
          <p:cNvPr id="80902" name="Group 107"/>
          <p:cNvGrpSpPr/>
          <p:nvPr/>
        </p:nvGrpSpPr>
        <p:grpSpPr bwMode="auto">
          <a:xfrm>
            <a:off x="3144838" y="5715000"/>
            <a:ext cx="304800" cy="228600"/>
            <a:chOff x="1920" y="3408"/>
            <a:chExt cx="192" cy="144"/>
          </a:xfrm>
        </p:grpSpPr>
        <p:sp>
          <p:nvSpPr>
            <p:cNvPr id="183404" name="Line 108"/>
            <p:cNvSpPr>
              <a:spLocks noChangeShapeType="1"/>
            </p:cNvSpPr>
            <p:nvPr/>
          </p:nvSpPr>
          <p:spPr bwMode="auto">
            <a:xfrm>
              <a:off x="2016" y="3408"/>
              <a:ext cx="0" cy="14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3405" name="Line 109"/>
            <p:cNvSpPr>
              <a:spLocks noChangeShapeType="1"/>
            </p:cNvSpPr>
            <p:nvPr/>
          </p:nvSpPr>
          <p:spPr bwMode="auto">
            <a:xfrm>
              <a:off x="1920" y="3552"/>
              <a:ext cx="19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7638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3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3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80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346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6983413" cy="631825"/>
          </a:xfrm>
          <a:ln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algn="l" eaLnBrk="1" hangingPunct="1"/>
            <a:r>
              <a:rPr lang="en-US" altLang="zh-CN" sz="3200" b="1" dirty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宋体" panose="02010600030101010101" pitchFamily="2" charset="-122"/>
              </a:rPr>
              <a:t>3</a:t>
            </a:r>
            <a:r>
              <a:rPr lang="en-US" altLang="zh-CN" sz="3200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楷体_GB2312" charset="0"/>
                <a:cs typeface="楷体_GB2312" charset="0"/>
              </a:rPr>
              <a:t>.</a:t>
            </a:r>
            <a:r>
              <a:rPr lang="en-US" altLang="zh-CN" sz="3200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1</a:t>
            </a:r>
            <a:r>
              <a:rPr lang="en-US" altLang="zh-CN" sz="3200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楷体_GB2312" charset="0"/>
                <a:cs typeface="楷体_GB2312" charset="0"/>
              </a:rPr>
              <a:t>.</a:t>
            </a:r>
            <a:r>
              <a:rPr lang="en-US" altLang="zh-CN" sz="3200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3   </a:t>
            </a:r>
            <a:r>
              <a:rPr lang="zh-CN" altLang="en-US" sz="3200" b="1" dirty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共射放大电路的电压放大作用</a:t>
            </a:r>
          </a:p>
        </p:txBody>
      </p:sp>
      <p:grpSp>
        <p:nvGrpSpPr>
          <p:cNvPr id="2" name="Group 21"/>
          <p:cNvGrpSpPr/>
          <p:nvPr/>
        </p:nvGrpSpPr>
        <p:grpSpPr bwMode="auto">
          <a:xfrm>
            <a:off x="2514600" y="5418138"/>
            <a:ext cx="674688" cy="677862"/>
            <a:chOff x="1632" y="3456"/>
            <a:chExt cx="425" cy="427"/>
          </a:xfrm>
        </p:grpSpPr>
        <p:sp>
          <p:nvSpPr>
            <p:cNvPr id="61462" name="Line 22"/>
            <p:cNvSpPr>
              <a:spLocks noChangeShapeType="1"/>
            </p:cNvSpPr>
            <p:nvPr/>
          </p:nvSpPr>
          <p:spPr bwMode="auto">
            <a:xfrm>
              <a:off x="1680" y="3456"/>
              <a:ext cx="0" cy="4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sm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320" name="Rectangle 23"/>
            <p:cNvSpPr>
              <a:spLocks noChangeArrowheads="1"/>
            </p:cNvSpPr>
            <p:nvPr/>
          </p:nvSpPr>
          <p:spPr bwMode="auto">
            <a:xfrm>
              <a:off x="1632" y="3504"/>
              <a:ext cx="425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b="1" i="1">
                  <a:solidFill>
                    <a:srgbClr val="FF0000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U</a:t>
              </a:r>
              <a:r>
                <a:rPr lang="en-US" altLang="zh-CN" b="1" baseline="-25000">
                  <a:solidFill>
                    <a:srgbClr val="FF0000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BE</a:t>
              </a:r>
            </a:p>
          </p:txBody>
        </p:sp>
      </p:grpSp>
      <p:grpSp>
        <p:nvGrpSpPr>
          <p:cNvPr id="3" name="Group 24"/>
          <p:cNvGrpSpPr/>
          <p:nvPr/>
        </p:nvGrpSpPr>
        <p:grpSpPr bwMode="auto">
          <a:xfrm>
            <a:off x="4114800" y="5418138"/>
            <a:ext cx="438150" cy="685800"/>
            <a:chOff x="2624" y="3456"/>
            <a:chExt cx="276" cy="432"/>
          </a:xfrm>
        </p:grpSpPr>
        <p:sp>
          <p:nvSpPr>
            <p:cNvPr id="61465" name="Line 25"/>
            <p:cNvSpPr>
              <a:spLocks noChangeShapeType="1"/>
            </p:cNvSpPr>
            <p:nvPr/>
          </p:nvSpPr>
          <p:spPr bwMode="auto">
            <a:xfrm flipH="1">
              <a:off x="2640" y="3456"/>
              <a:ext cx="0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sm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318" name="Rectangle 26"/>
            <p:cNvSpPr>
              <a:spLocks noChangeArrowheads="1"/>
            </p:cNvSpPr>
            <p:nvPr/>
          </p:nvSpPr>
          <p:spPr bwMode="auto">
            <a:xfrm>
              <a:off x="2624" y="3497"/>
              <a:ext cx="276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b="1" i="1">
                  <a:solidFill>
                    <a:srgbClr val="FF0000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I</a:t>
              </a:r>
              <a:r>
                <a:rPr lang="en-US" altLang="zh-CN" b="1" baseline="-25000">
                  <a:solidFill>
                    <a:srgbClr val="FF0000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B</a:t>
              </a:r>
            </a:p>
          </p:txBody>
        </p:sp>
      </p:grpSp>
      <p:grpSp>
        <p:nvGrpSpPr>
          <p:cNvPr id="4" name="Group 27"/>
          <p:cNvGrpSpPr/>
          <p:nvPr/>
        </p:nvGrpSpPr>
        <p:grpSpPr bwMode="auto">
          <a:xfrm>
            <a:off x="5638800" y="4953000"/>
            <a:ext cx="449263" cy="1219200"/>
            <a:chOff x="1680" y="3120"/>
            <a:chExt cx="283" cy="768"/>
          </a:xfrm>
        </p:grpSpPr>
        <p:sp>
          <p:nvSpPr>
            <p:cNvPr id="61468" name="Line 28"/>
            <p:cNvSpPr>
              <a:spLocks noChangeShapeType="1"/>
            </p:cNvSpPr>
            <p:nvPr/>
          </p:nvSpPr>
          <p:spPr bwMode="auto">
            <a:xfrm>
              <a:off x="1680" y="3120"/>
              <a:ext cx="0" cy="7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sm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316" name="Rectangle 29"/>
            <p:cNvSpPr>
              <a:spLocks noChangeArrowheads="1"/>
            </p:cNvSpPr>
            <p:nvPr/>
          </p:nvSpPr>
          <p:spPr bwMode="auto">
            <a:xfrm>
              <a:off x="1680" y="3392"/>
              <a:ext cx="283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b="1" i="1">
                  <a:solidFill>
                    <a:srgbClr val="FF0000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I</a:t>
              </a:r>
              <a:r>
                <a:rPr lang="en-US" altLang="zh-CN" b="1" baseline="-25000">
                  <a:solidFill>
                    <a:srgbClr val="FF0000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C</a:t>
              </a:r>
            </a:p>
          </p:txBody>
        </p:sp>
      </p:grpSp>
      <p:grpSp>
        <p:nvGrpSpPr>
          <p:cNvPr id="5" name="Group 30"/>
          <p:cNvGrpSpPr/>
          <p:nvPr/>
        </p:nvGrpSpPr>
        <p:grpSpPr bwMode="auto">
          <a:xfrm>
            <a:off x="7086600" y="4884738"/>
            <a:ext cx="685800" cy="1219200"/>
            <a:chOff x="1680" y="3120"/>
            <a:chExt cx="432" cy="768"/>
          </a:xfrm>
        </p:grpSpPr>
        <p:sp>
          <p:nvSpPr>
            <p:cNvPr id="61471" name="Line 31"/>
            <p:cNvSpPr>
              <a:spLocks noChangeShapeType="1"/>
            </p:cNvSpPr>
            <p:nvPr/>
          </p:nvSpPr>
          <p:spPr bwMode="auto">
            <a:xfrm>
              <a:off x="1680" y="3120"/>
              <a:ext cx="0" cy="7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sm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314" name="Rectangle 32"/>
            <p:cNvSpPr>
              <a:spLocks noChangeArrowheads="1"/>
            </p:cNvSpPr>
            <p:nvPr/>
          </p:nvSpPr>
          <p:spPr bwMode="auto">
            <a:xfrm>
              <a:off x="1680" y="3392"/>
              <a:ext cx="432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b="1" i="1">
                  <a:solidFill>
                    <a:srgbClr val="FF0000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U</a:t>
              </a:r>
              <a:r>
                <a:rPr lang="en-US" altLang="zh-CN" b="1" baseline="-25000">
                  <a:solidFill>
                    <a:srgbClr val="FF0000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CE</a:t>
              </a:r>
            </a:p>
          </p:txBody>
        </p:sp>
      </p:grpSp>
      <p:sp>
        <p:nvSpPr>
          <p:cNvPr id="61473" name="Text Box 33"/>
          <p:cNvSpPr txBox="1">
            <a:spLocks noChangeArrowheads="1"/>
          </p:cNvSpPr>
          <p:nvPr/>
        </p:nvSpPr>
        <p:spPr bwMode="auto">
          <a:xfrm>
            <a:off x="304800" y="3810000"/>
            <a:ext cx="3962400" cy="5191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tx1"/>
                </a:solidFill>
                <a:effectLst/>
              </a:rPr>
              <a:t>无输入信号</a:t>
            </a:r>
            <a:r>
              <a:rPr lang="en-US" altLang="zh-CN" sz="2800" b="1">
                <a:solidFill>
                  <a:srgbClr val="FF0000"/>
                </a:solidFill>
                <a:effectLst/>
              </a:rPr>
              <a:t>(</a:t>
            </a:r>
            <a:r>
              <a:rPr lang="en-US" altLang="zh-CN" sz="2800" b="1" i="1">
                <a:solidFill>
                  <a:srgbClr val="FF0000"/>
                </a:solidFill>
                <a:effectLst/>
                <a:ea typeface="楷体_GB2312" charset="0"/>
                <a:cs typeface="楷体_GB2312" charset="0"/>
              </a:rPr>
              <a:t>u</a:t>
            </a:r>
            <a:r>
              <a:rPr lang="en-US" altLang="zh-CN" sz="2800" b="1" i="1" baseline="-25000">
                <a:solidFill>
                  <a:srgbClr val="FF0000"/>
                </a:solidFill>
                <a:effectLst/>
                <a:ea typeface="楷体_GB2312" charset="0"/>
                <a:cs typeface="楷体_GB2312" charset="0"/>
              </a:rPr>
              <a:t>i</a:t>
            </a:r>
            <a:r>
              <a:rPr lang="en-US" altLang="zh-CN" sz="2800" b="1" i="1">
                <a:solidFill>
                  <a:srgbClr val="FF0000"/>
                </a:solidFill>
                <a:effectLst/>
              </a:rPr>
              <a:t> </a:t>
            </a:r>
            <a:r>
              <a:rPr lang="en-US" altLang="zh-CN" sz="2800" b="1">
                <a:solidFill>
                  <a:srgbClr val="FF0000"/>
                </a:solidFill>
                <a:effectLst/>
              </a:rPr>
              <a:t>= 0)</a:t>
            </a:r>
            <a:r>
              <a:rPr lang="zh-CN" altLang="en-US" sz="2800" b="1">
                <a:solidFill>
                  <a:schemeClr val="tx1"/>
                </a:solidFill>
                <a:effectLst/>
              </a:rPr>
              <a:t>时</a:t>
            </a:r>
            <a:r>
              <a:rPr lang="en-US" altLang="zh-CN" sz="2800" b="1">
                <a:solidFill>
                  <a:schemeClr val="tx1"/>
                </a:solidFill>
                <a:effectLst/>
              </a:rPr>
              <a:t>:</a:t>
            </a:r>
          </a:p>
        </p:txBody>
      </p:sp>
      <p:sp>
        <p:nvSpPr>
          <p:cNvPr id="61474" name="Rectangle 34" descr="新闻纸"/>
          <p:cNvSpPr>
            <a:spLocks noChangeArrowheads="1"/>
          </p:cNvSpPr>
          <p:nvPr/>
        </p:nvSpPr>
        <p:spPr bwMode="auto">
          <a:xfrm>
            <a:off x="5545138" y="1509713"/>
            <a:ext cx="1839912" cy="1652587"/>
          </a:xfrm>
          <a:prstGeom prst="rect">
            <a:avLst/>
          </a:prstGeom>
          <a:noFill/>
          <a:ln>
            <a:noFill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spcBef>
                <a:spcPct val="10000"/>
              </a:spcBef>
            </a:pPr>
            <a:r>
              <a:rPr lang="en-US" altLang="zh-CN" sz="3200" b="1" i="1">
                <a:solidFill>
                  <a:srgbClr val="000099"/>
                </a:solidFill>
                <a:effectLst/>
                <a:latin typeface="Times New Roman" panose="02020603050405020304" charset="0"/>
                <a:ea typeface="楷体_GB2312" charset="0"/>
                <a:cs typeface="楷体_GB2312" charset="0"/>
              </a:rPr>
              <a:t>  u</a:t>
            </a:r>
            <a:r>
              <a:rPr lang="en-US" altLang="zh-CN" sz="3200" b="1" baseline="-25000">
                <a:solidFill>
                  <a:srgbClr val="000099"/>
                </a:solidFill>
                <a:effectLst/>
                <a:latin typeface="Times New Roman" panose="02020603050405020304" charset="0"/>
                <a:ea typeface="楷体_GB2312" charset="0"/>
                <a:cs typeface="楷体_GB2312" charset="0"/>
              </a:rPr>
              <a:t>o </a:t>
            </a:r>
            <a:r>
              <a:rPr lang="en-US" altLang="zh-CN" sz="3200" b="1">
                <a:solidFill>
                  <a:srgbClr val="000099"/>
                </a:solidFill>
                <a:effectLst/>
                <a:latin typeface="Times New Roman" panose="02020603050405020304" charset="0"/>
                <a:ea typeface="楷体_GB2312" charset="0"/>
                <a:cs typeface="楷体_GB2312" charset="0"/>
              </a:rPr>
              <a:t>= </a:t>
            </a:r>
            <a:r>
              <a:rPr lang="en-US" altLang="zh-CN" sz="2800" b="1">
                <a:solidFill>
                  <a:srgbClr val="000099"/>
                </a:solidFill>
                <a:effectLst/>
                <a:latin typeface="Times New Roman" panose="02020603050405020304" charset="0"/>
                <a:ea typeface="楷体_GB2312" charset="0"/>
                <a:cs typeface="楷体_GB2312" charset="0"/>
              </a:rPr>
              <a:t>0</a:t>
            </a:r>
            <a:endParaRPr lang="en-US" altLang="zh-CN" sz="2800" b="1" baseline="-25000">
              <a:solidFill>
                <a:srgbClr val="000099"/>
              </a:solidFill>
              <a:effectLst/>
              <a:latin typeface="Times New Roman" panose="02020603050405020304" charset="0"/>
              <a:ea typeface="楷体_GB2312" charset="0"/>
              <a:cs typeface="楷体_GB2312" charset="0"/>
            </a:endParaRPr>
          </a:p>
          <a:p>
            <a:pPr>
              <a:spcBef>
                <a:spcPct val="10000"/>
              </a:spcBef>
            </a:pPr>
            <a:r>
              <a:rPr lang="en-US" altLang="zh-CN" sz="3200" b="1" i="1">
                <a:solidFill>
                  <a:srgbClr val="000099"/>
                </a:solidFill>
                <a:effectLst/>
                <a:latin typeface="Times New Roman" panose="02020603050405020304" charset="0"/>
                <a:ea typeface="楷体_GB2312" charset="0"/>
                <a:cs typeface="楷体_GB2312" charset="0"/>
              </a:rPr>
              <a:t>u</a:t>
            </a:r>
            <a:r>
              <a:rPr lang="en-US" altLang="zh-CN" sz="3200" b="1" baseline="-25000">
                <a:solidFill>
                  <a:srgbClr val="000099"/>
                </a:solidFill>
                <a:effectLst/>
                <a:latin typeface="Times New Roman" panose="02020603050405020304" charset="0"/>
                <a:ea typeface="楷体_GB2312" charset="0"/>
                <a:cs typeface="楷体_GB2312" charset="0"/>
              </a:rPr>
              <a:t>BE </a:t>
            </a:r>
            <a:r>
              <a:rPr lang="en-US" altLang="zh-CN" sz="3200" b="1">
                <a:solidFill>
                  <a:srgbClr val="000099"/>
                </a:solidFill>
                <a:effectLst/>
                <a:latin typeface="Times New Roman" panose="02020603050405020304" charset="0"/>
                <a:ea typeface="楷体_GB2312" charset="0"/>
                <a:cs typeface="楷体_GB2312" charset="0"/>
              </a:rPr>
              <a:t>= </a:t>
            </a:r>
            <a:r>
              <a:rPr lang="en-US" altLang="zh-CN" sz="3200" b="1" i="1">
                <a:solidFill>
                  <a:srgbClr val="000099"/>
                </a:solidFill>
                <a:effectLst/>
                <a:latin typeface="Times New Roman" panose="02020603050405020304" charset="0"/>
                <a:ea typeface="楷体_GB2312" charset="0"/>
                <a:cs typeface="楷体_GB2312" charset="0"/>
              </a:rPr>
              <a:t>U</a:t>
            </a:r>
            <a:r>
              <a:rPr lang="en-US" altLang="zh-CN" sz="3200" b="1" baseline="-25000">
                <a:solidFill>
                  <a:srgbClr val="000099"/>
                </a:solidFill>
                <a:effectLst/>
                <a:latin typeface="Times New Roman" panose="02020603050405020304" charset="0"/>
                <a:ea typeface="楷体_GB2312" charset="0"/>
                <a:cs typeface="楷体_GB2312" charset="0"/>
              </a:rPr>
              <a:t>BE</a:t>
            </a:r>
          </a:p>
          <a:p>
            <a:pPr>
              <a:spcBef>
                <a:spcPct val="10000"/>
              </a:spcBef>
            </a:pPr>
            <a:r>
              <a:rPr lang="en-US" altLang="zh-CN" sz="3200" b="1" i="1">
                <a:solidFill>
                  <a:srgbClr val="000099"/>
                </a:solidFill>
                <a:effectLst/>
                <a:latin typeface="Times New Roman" panose="02020603050405020304" charset="0"/>
                <a:ea typeface="楷体_GB2312" charset="0"/>
                <a:cs typeface="楷体_GB2312" charset="0"/>
              </a:rPr>
              <a:t>u</a:t>
            </a:r>
            <a:r>
              <a:rPr lang="en-US" altLang="zh-CN" sz="3200" b="1" baseline="-25000">
                <a:solidFill>
                  <a:srgbClr val="000099"/>
                </a:solidFill>
                <a:effectLst/>
                <a:latin typeface="Times New Roman" panose="02020603050405020304" charset="0"/>
                <a:ea typeface="楷体_GB2312" charset="0"/>
                <a:cs typeface="楷体_GB2312" charset="0"/>
              </a:rPr>
              <a:t>CE </a:t>
            </a:r>
            <a:r>
              <a:rPr lang="en-US" altLang="zh-CN" sz="3200" b="1">
                <a:solidFill>
                  <a:srgbClr val="000099"/>
                </a:solidFill>
                <a:effectLst/>
                <a:latin typeface="Times New Roman" panose="02020603050405020304" charset="0"/>
                <a:ea typeface="楷体_GB2312" charset="0"/>
                <a:cs typeface="楷体_GB2312" charset="0"/>
              </a:rPr>
              <a:t>= </a:t>
            </a:r>
            <a:r>
              <a:rPr lang="en-US" altLang="zh-CN" sz="3200" b="1" i="1">
                <a:solidFill>
                  <a:srgbClr val="000099"/>
                </a:solidFill>
                <a:effectLst/>
                <a:latin typeface="Times New Roman" panose="02020603050405020304" charset="0"/>
                <a:ea typeface="楷体_GB2312" charset="0"/>
                <a:cs typeface="楷体_GB2312" charset="0"/>
              </a:rPr>
              <a:t>U</a:t>
            </a:r>
            <a:r>
              <a:rPr lang="en-US" altLang="zh-CN" sz="3200" b="1" baseline="-25000">
                <a:solidFill>
                  <a:srgbClr val="000099"/>
                </a:solidFill>
                <a:effectLst/>
                <a:latin typeface="Times New Roman" panose="02020603050405020304" charset="0"/>
                <a:ea typeface="楷体_GB2312" charset="0"/>
                <a:cs typeface="楷体_GB2312" charset="0"/>
              </a:rPr>
              <a:t>CE</a:t>
            </a:r>
          </a:p>
        </p:txBody>
      </p:sp>
      <p:sp>
        <p:nvSpPr>
          <p:cNvPr id="61484" name="Line 44"/>
          <p:cNvSpPr>
            <a:spLocks noChangeShapeType="1"/>
          </p:cNvSpPr>
          <p:nvPr/>
        </p:nvSpPr>
        <p:spPr bwMode="auto">
          <a:xfrm>
            <a:off x="1676400" y="2352675"/>
            <a:ext cx="0" cy="121285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zh-CN" altLang="en-US"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9226" name="Group 118"/>
          <p:cNvGrpSpPr/>
          <p:nvPr/>
        </p:nvGrpSpPr>
        <p:grpSpPr bwMode="auto">
          <a:xfrm>
            <a:off x="1471613" y="687388"/>
            <a:ext cx="4335463" cy="3084513"/>
            <a:chOff x="927" y="433"/>
            <a:chExt cx="2731" cy="1943"/>
          </a:xfrm>
        </p:grpSpPr>
        <p:sp>
          <p:nvSpPr>
            <p:cNvPr id="61485" name="Line 45"/>
            <p:cNvSpPr>
              <a:spLocks noChangeShapeType="1"/>
            </p:cNvSpPr>
            <p:nvPr/>
          </p:nvSpPr>
          <p:spPr bwMode="auto">
            <a:xfrm flipH="1" flipV="1">
              <a:off x="2408" y="587"/>
              <a:ext cx="0" cy="14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486" name="Line 46"/>
            <p:cNvSpPr>
              <a:spLocks noChangeShapeType="1"/>
            </p:cNvSpPr>
            <p:nvPr/>
          </p:nvSpPr>
          <p:spPr bwMode="auto">
            <a:xfrm flipV="1">
              <a:off x="1751" y="578"/>
              <a:ext cx="135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57" name="Rectangle 47"/>
            <p:cNvSpPr>
              <a:spLocks noChangeArrowheads="1"/>
            </p:cNvSpPr>
            <p:nvPr/>
          </p:nvSpPr>
          <p:spPr bwMode="auto">
            <a:xfrm>
              <a:off x="3117" y="433"/>
              <a:ext cx="541" cy="28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+</a:t>
              </a:r>
              <a:r>
                <a:rPr lang="en-US" altLang="zh-CN" sz="2400" b="1" i="1"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U</a:t>
              </a:r>
              <a:r>
                <a:rPr lang="en-US" altLang="zh-CN" sz="2400" b="1" baseline="-25000"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CC</a:t>
              </a:r>
            </a:p>
          </p:txBody>
        </p:sp>
        <p:sp>
          <p:nvSpPr>
            <p:cNvPr id="61488" name="Line 48"/>
            <p:cNvSpPr>
              <a:spLocks noChangeShapeType="1"/>
            </p:cNvSpPr>
            <p:nvPr/>
          </p:nvSpPr>
          <p:spPr bwMode="auto">
            <a:xfrm flipV="1">
              <a:off x="1751" y="1088"/>
              <a:ext cx="0" cy="3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489" name="Line 49"/>
            <p:cNvSpPr>
              <a:spLocks noChangeShapeType="1"/>
            </p:cNvSpPr>
            <p:nvPr/>
          </p:nvSpPr>
          <p:spPr bwMode="auto">
            <a:xfrm rot="16200000" flipH="1">
              <a:off x="1618" y="699"/>
              <a:ext cx="26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490" name="Line 50"/>
            <p:cNvSpPr>
              <a:spLocks noChangeShapeType="1"/>
            </p:cNvSpPr>
            <p:nvPr/>
          </p:nvSpPr>
          <p:spPr bwMode="auto">
            <a:xfrm>
              <a:off x="2264" y="1341"/>
              <a:ext cx="0" cy="22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491" name="Line 51"/>
            <p:cNvSpPr>
              <a:spLocks noChangeShapeType="1"/>
            </p:cNvSpPr>
            <p:nvPr/>
          </p:nvSpPr>
          <p:spPr bwMode="auto">
            <a:xfrm>
              <a:off x="2264" y="1488"/>
              <a:ext cx="137" cy="11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sm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492" name="Line 52"/>
            <p:cNvSpPr>
              <a:spLocks noChangeShapeType="1"/>
            </p:cNvSpPr>
            <p:nvPr/>
          </p:nvSpPr>
          <p:spPr bwMode="auto">
            <a:xfrm flipV="1">
              <a:off x="2264" y="1298"/>
              <a:ext cx="137" cy="1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493" name="Line 53"/>
            <p:cNvSpPr>
              <a:spLocks noChangeShapeType="1"/>
            </p:cNvSpPr>
            <p:nvPr/>
          </p:nvSpPr>
          <p:spPr bwMode="auto">
            <a:xfrm>
              <a:off x="2393" y="1582"/>
              <a:ext cx="0" cy="69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494" name="Line 54"/>
            <p:cNvSpPr>
              <a:spLocks noChangeShapeType="1"/>
            </p:cNvSpPr>
            <p:nvPr/>
          </p:nvSpPr>
          <p:spPr bwMode="auto">
            <a:xfrm flipV="1">
              <a:off x="1077" y="2251"/>
              <a:ext cx="199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65" name="Text Box 55"/>
            <p:cNvSpPr txBox="1">
              <a:spLocks noChangeArrowheads="1"/>
            </p:cNvSpPr>
            <p:nvPr/>
          </p:nvSpPr>
          <p:spPr bwMode="auto">
            <a:xfrm>
              <a:off x="1414" y="805"/>
              <a:ext cx="324" cy="28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>
                  <a:solidFill>
                    <a:schemeClr val="tx1"/>
                  </a:solidFill>
                  <a:effectLst/>
                  <a:ea typeface="楷体_GB2312" charset="0"/>
                  <a:cs typeface="楷体_GB2312" charset="0"/>
                </a:rPr>
                <a:t>R</a:t>
              </a:r>
              <a:r>
                <a:rPr lang="en-US" altLang="zh-CN" b="1" baseline="-25000">
                  <a:solidFill>
                    <a:schemeClr val="tx1"/>
                  </a:solidFill>
                  <a:effectLst/>
                  <a:ea typeface="楷体_GB2312" charset="0"/>
                  <a:cs typeface="楷体_GB2312" charset="0"/>
                </a:rPr>
                <a:t>B</a:t>
              </a:r>
            </a:p>
          </p:txBody>
        </p:sp>
        <p:sp>
          <p:nvSpPr>
            <p:cNvPr id="61496" name="Rectangle 56"/>
            <p:cNvSpPr>
              <a:spLocks noChangeArrowheads="1"/>
            </p:cNvSpPr>
            <p:nvPr/>
          </p:nvSpPr>
          <p:spPr bwMode="auto">
            <a:xfrm>
              <a:off x="2357" y="688"/>
              <a:ext cx="92" cy="289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 sz="2400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497" name="Rectangle 57"/>
            <p:cNvSpPr>
              <a:spLocks noChangeArrowheads="1"/>
            </p:cNvSpPr>
            <p:nvPr/>
          </p:nvSpPr>
          <p:spPr bwMode="auto">
            <a:xfrm>
              <a:off x="1704" y="827"/>
              <a:ext cx="92" cy="289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 sz="2400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9268" name="Group 58"/>
            <p:cNvGrpSpPr/>
            <p:nvPr/>
          </p:nvGrpSpPr>
          <p:grpSpPr bwMode="auto">
            <a:xfrm>
              <a:off x="1415" y="1349"/>
              <a:ext cx="67" cy="202"/>
              <a:chOff x="3454" y="2018"/>
              <a:chExt cx="96" cy="328"/>
            </a:xfrm>
          </p:grpSpPr>
          <p:sp>
            <p:nvSpPr>
              <p:cNvPr id="61499" name="Line 59"/>
              <p:cNvSpPr>
                <a:spLocks noChangeShapeType="1"/>
              </p:cNvSpPr>
              <p:nvPr/>
            </p:nvSpPr>
            <p:spPr bwMode="auto">
              <a:xfrm>
                <a:off x="3454" y="2018"/>
                <a:ext cx="0" cy="32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1500" name="Line 60"/>
              <p:cNvSpPr>
                <a:spLocks noChangeShapeType="1"/>
              </p:cNvSpPr>
              <p:nvPr/>
            </p:nvSpPr>
            <p:spPr bwMode="auto">
              <a:xfrm>
                <a:off x="3550" y="2018"/>
                <a:ext cx="0" cy="32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61501" name="Line 61"/>
            <p:cNvSpPr>
              <a:spLocks noChangeShapeType="1"/>
            </p:cNvSpPr>
            <p:nvPr/>
          </p:nvSpPr>
          <p:spPr bwMode="auto">
            <a:xfrm flipV="1">
              <a:off x="1099" y="1452"/>
              <a:ext cx="31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9270" name="Group 62"/>
            <p:cNvGrpSpPr/>
            <p:nvPr/>
          </p:nvGrpSpPr>
          <p:grpSpPr bwMode="auto">
            <a:xfrm flipH="1">
              <a:off x="2711" y="998"/>
              <a:ext cx="67" cy="202"/>
              <a:chOff x="3454" y="2018"/>
              <a:chExt cx="96" cy="328"/>
            </a:xfrm>
          </p:grpSpPr>
          <p:sp>
            <p:nvSpPr>
              <p:cNvPr id="61503" name="Line 63"/>
              <p:cNvSpPr>
                <a:spLocks noChangeShapeType="1"/>
              </p:cNvSpPr>
              <p:nvPr/>
            </p:nvSpPr>
            <p:spPr bwMode="auto">
              <a:xfrm>
                <a:off x="3454" y="2018"/>
                <a:ext cx="0" cy="32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1504" name="Line 64"/>
              <p:cNvSpPr>
                <a:spLocks noChangeShapeType="1"/>
              </p:cNvSpPr>
              <p:nvPr/>
            </p:nvSpPr>
            <p:spPr bwMode="auto">
              <a:xfrm>
                <a:off x="3550" y="2018"/>
                <a:ext cx="0" cy="32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61505" name="Line 65"/>
            <p:cNvSpPr>
              <a:spLocks noChangeShapeType="1"/>
            </p:cNvSpPr>
            <p:nvPr/>
          </p:nvSpPr>
          <p:spPr bwMode="auto">
            <a:xfrm flipV="1">
              <a:off x="2396" y="1097"/>
              <a:ext cx="33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72" name="Text Box 66"/>
            <p:cNvSpPr txBox="1">
              <a:spLocks noChangeArrowheads="1"/>
            </p:cNvSpPr>
            <p:nvPr/>
          </p:nvSpPr>
          <p:spPr bwMode="auto">
            <a:xfrm>
              <a:off x="2045" y="664"/>
              <a:ext cx="331" cy="28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>
                  <a:solidFill>
                    <a:schemeClr val="tx1"/>
                  </a:solidFill>
                  <a:effectLst/>
                  <a:ea typeface="楷体_GB2312" charset="0"/>
                  <a:cs typeface="楷体_GB2312" charset="0"/>
                </a:rPr>
                <a:t>R</a:t>
              </a:r>
              <a:r>
                <a:rPr lang="en-US" altLang="zh-CN" b="1" baseline="-25000">
                  <a:solidFill>
                    <a:schemeClr val="tx1"/>
                  </a:solidFill>
                  <a:effectLst/>
                  <a:ea typeface="楷体_GB2312" charset="0"/>
                  <a:cs typeface="楷体_GB2312" charset="0"/>
                </a:rPr>
                <a:t>C</a:t>
              </a:r>
            </a:p>
          </p:txBody>
        </p:sp>
        <p:sp>
          <p:nvSpPr>
            <p:cNvPr id="9273" name="Text Box 67"/>
            <p:cNvSpPr txBox="1">
              <a:spLocks noChangeArrowheads="1"/>
            </p:cNvSpPr>
            <p:nvPr/>
          </p:nvSpPr>
          <p:spPr bwMode="auto">
            <a:xfrm>
              <a:off x="1320" y="1077"/>
              <a:ext cx="303" cy="28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>
                  <a:effectLst/>
                  <a:ea typeface="楷体_GB2312" charset="0"/>
                  <a:cs typeface="楷体_GB2312" charset="0"/>
                </a:rPr>
                <a:t>C</a:t>
              </a:r>
              <a:r>
                <a:rPr lang="en-US" altLang="zh-CN" b="1" baseline="-25000">
                  <a:effectLst/>
                  <a:ea typeface="楷体_GB2312" charset="0"/>
                  <a:cs typeface="楷体_GB2312" charset="0"/>
                </a:rPr>
                <a:t>1</a:t>
              </a:r>
              <a:endParaRPr lang="en-US" altLang="zh-CN" b="1">
                <a:effectLst/>
                <a:ea typeface="楷体_GB2312" charset="0"/>
                <a:cs typeface="楷体_GB2312" charset="0"/>
              </a:endParaRPr>
            </a:p>
          </p:txBody>
        </p:sp>
        <p:sp>
          <p:nvSpPr>
            <p:cNvPr id="9274" name="Text Box 68"/>
            <p:cNvSpPr txBox="1">
              <a:spLocks noChangeArrowheads="1"/>
            </p:cNvSpPr>
            <p:nvPr/>
          </p:nvSpPr>
          <p:spPr bwMode="auto">
            <a:xfrm>
              <a:off x="2628" y="759"/>
              <a:ext cx="303" cy="28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>
                  <a:effectLst/>
                  <a:ea typeface="楷体_GB2312" charset="0"/>
                  <a:cs typeface="楷体_GB2312" charset="0"/>
                </a:rPr>
                <a:t>C</a:t>
              </a:r>
              <a:r>
                <a:rPr lang="en-US" altLang="zh-CN" b="1" baseline="-25000">
                  <a:effectLst/>
                  <a:ea typeface="楷体_GB2312" charset="0"/>
                  <a:cs typeface="楷体_GB2312" charset="0"/>
                </a:rPr>
                <a:t>2</a:t>
              </a:r>
              <a:endParaRPr lang="en-US" altLang="zh-CN" b="1">
                <a:effectLst/>
                <a:ea typeface="楷体_GB2312" charset="0"/>
                <a:cs typeface="楷体_GB2312" charset="0"/>
              </a:endParaRPr>
            </a:p>
          </p:txBody>
        </p:sp>
        <p:sp>
          <p:nvSpPr>
            <p:cNvPr id="9275" name="Text Box 69"/>
            <p:cNvSpPr txBox="1">
              <a:spLocks noChangeArrowheads="1"/>
            </p:cNvSpPr>
            <p:nvPr/>
          </p:nvSpPr>
          <p:spPr bwMode="auto">
            <a:xfrm>
              <a:off x="2300" y="1314"/>
              <a:ext cx="241" cy="28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effectLst/>
                  <a:ea typeface="楷体_GB2312" charset="0"/>
                  <a:cs typeface="楷体_GB2312" charset="0"/>
                </a:rPr>
                <a:t>T</a:t>
              </a:r>
            </a:p>
          </p:txBody>
        </p:sp>
        <p:sp>
          <p:nvSpPr>
            <p:cNvPr id="9276" name="Text Box 70"/>
            <p:cNvSpPr txBox="1">
              <a:spLocks noChangeArrowheads="1"/>
            </p:cNvSpPr>
            <p:nvPr/>
          </p:nvSpPr>
          <p:spPr bwMode="auto">
            <a:xfrm>
              <a:off x="1470" y="1256"/>
              <a:ext cx="367" cy="2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effectLst/>
                </a:rPr>
                <a:t>+</a:t>
              </a:r>
            </a:p>
          </p:txBody>
        </p:sp>
        <p:sp>
          <p:nvSpPr>
            <p:cNvPr id="9277" name="Text Box 71"/>
            <p:cNvSpPr txBox="1">
              <a:spLocks noChangeArrowheads="1"/>
            </p:cNvSpPr>
            <p:nvPr/>
          </p:nvSpPr>
          <p:spPr bwMode="auto">
            <a:xfrm>
              <a:off x="2526" y="891"/>
              <a:ext cx="367" cy="2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effectLst/>
                </a:rPr>
                <a:t>+</a:t>
              </a:r>
            </a:p>
          </p:txBody>
        </p:sp>
        <p:sp>
          <p:nvSpPr>
            <p:cNvPr id="61512" name="Line 72"/>
            <p:cNvSpPr>
              <a:spLocks noChangeShapeType="1"/>
            </p:cNvSpPr>
            <p:nvPr/>
          </p:nvSpPr>
          <p:spPr bwMode="auto">
            <a:xfrm flipV="1">
              <a:off x="1475" y="1455"/>
              <a:ext cx="79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79" name="Rectangle 73"/>
            <p:cNvSpPr>
              <a:spLocks noChangeArrowheads="1"/>
            </p:cNvSpPr>
            <p:nvPr/>
          </p:nvSpPr>
          <p:spPr bwMode="auto">
            <a:xfrm>
              <a:off x="927" y="1689"/>
              <a:ext cx="439" cy="289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 i="1">
                  <a:solidFill>
                    <a:srgbClr val="000099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u</a:t>
              </a:r>
              <a:r>
                <a:rPr lang="en-US" altLang="zh-CN" sz="2400" b="1" baseline="-25000">
                  <a:solidFill>
                    <a:srgbClr val="000099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i</a:t>
              </a:r>
            </a:p>
          </p:txBody>
        </p:sp>
        <p:sp>
          <p:nvSpPr>
            <p:cNvPr id="9280" name="Rectangle 74"/>
            <p:cNvSpPr>
              <a:spLocks noChangeArrowheads="1"/>
            </p:cNvSpPr>
            <p:nvPr/>
          </p:nvSpPr>
          <p:spPr bwMode="auto">
            <a:xfrm>
              <a:off x="1029" y="1415"/>
              <a:ext cx="222" cy="28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>
                  <a:solidFill>
                    <a:srgbClr val="FF0000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+</a:t>
              </a:r>
            </a:p>
          </p:txBody>
        </p:sp>
        <p:sp>
          <p:nvSpPr>
            <p:cNvPr id="9281" name="Rectangle 75"/>
            <p:cNvSpPr>
              <a:spLocks noChangeArrowheads="1"/>
            </p:cNvSpPr>
            <p:nvPr/>
          </p:nvSpPr>
          <p:spPr bwMode="auto">
            <a:xfrm>
              <a:off x="1023" y="2001"/>
              <a:ext cx="209" cy="28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>
                  <a:solidFill>
                    <a:srgbClr val="FF0000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–</a:t>
              </a:r>
            </a:p>
          </p:txBody>
        </p:sp>
        <p:sp>
          <p:nvSpPr>
            <p:cNvPr id="9282" name="Rectangle 76"/>
            <p:cNvSpPr>
              <a:spLocks noChangeArrowheads="1"/>
            </p:cNvSpPr>
            <p:nvPr/>
          </p:nvSpPr>
          <p:spPr bwMode="auto">
            <a:xfrm>
              <a:off x="2964" y="1522"/>
              <a:ext cx="282" cy="28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 i="1">
                  <a:solidFill>
                    <a:srgbClr val="000099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u</a:t>
              </a:r>
              <a:r>
                <a:rPr lang="en-US" altLang="zh-CN" sz="2400" b="1" baseline="-25000">
                  <a:solidFill>
                    <a:srgbClr val="000099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o</a:t>
              </a:r>
            </a:p>
          </p:txBody>
        </p:sp>
        <p:sp>
          <p:nvSpPr>
            <p:cNvPr id="9283" name="Rectangle 77"/>
            <p:cNvSpPr>
              <a:spLocks noChangeArrowheads="1"/>
            </p:cNvSpPr>
            <p:nvPr/>
          </p:nvSpPr>
          <p:spPr bwMode="auto">
            <a:xfrm flipH="1">
              <a:off x="2544" y="1056"/>
              <a:ext cx="1056" cy="289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>
                  <a:solidFill>
                    <a:srgbClr val="FF0000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+</a:t>
              </a:r>
            </a:p>
          </p:txBody>
        </p:sp>
        <p:sp>
          <p:nvSpPr>
            <p:cNvPr id="61518" name="Rectangle 78"/>
            <p:cNvSpPr>
              <a:spLocks noChangeArrowheads="1"/>
            </p:cNvSpPr>
            <p:nvPr/>
          </p:nvSpPr>
          <p:spPr bwMode="auto">
            <a:xfrm>
              <a:off x="2944" y="1980"/>
              <a:ext cx="209" cy="289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panose="02020603050405020304" charset="0"/>
                  <a:ea typeface="楷体_GB2312" charset="0"/>
                  <a:cs typeface="楷体_GB2312" charset="0"/>
                </a:rPr>
                <a:t>–</a:t>
              </a:r>
            </a:p>
          </p:txBody>
        </p:sp>
        <p:sp>
          <p:nvSpPr>
            <p:cNvPr id="9285" name="Text Box 79"/>
            <p:cNvSpPr txBox="1">
              <a:spLocks noChangeArrowheads="1"/>
            </p:cNvSpPr>
            <p:nvPr/>
          </p:nvSpPr>
          <p:spPr bwMode="auto">
            <a:xfrm>
              <a:off x="2041" y="1396"/>
              <a:ext cx="367" cy="2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  <a:effectLst/>
                </a:rPr>
                <a:t>+</a:t>
              </a:r>
            </a:p>
          </p:txBody>
        </p:sp>
        <p:sp>
          <p:nvSpPr>
            <p:cNvPr id="9286" name="Text Box 80"/>
            <p:cNvSpPr txBox="1">
              <a:spLocks noChangeArrowheads="1"/>
            </p:cNvSpPr>
            <p:nvPr/>
          </p:nvSpPr>
          <p:spPr bwMode="auto">
            <a:xfrm>
              <a:off x="2484" y="1107"/>
              <a:ext cx="366" cy="2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  <a:effectLst/>
                </a:rPr>
                <a:t>+</a:t>
              </a:r>
            </a:p>
          </p:txBody>
        </p:sp>
        <p:sp>
          <p:nvSpPr>
            <p:cNvPr id="61521" name="Rectangle 81"/>
            <p:cNvSpPr>
              <a:spLocks noChangeArrowheads="1"/>
            </p:cNvSpPr>
            <p:nvPr/>
          </p:nvSpPr>
          <p:spPr bwMode="auto">
            <a:xfrm>
              <a:off x="2193" y="1647"/>
              <a:ext cx="211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panose="02020603050405020304" charset="0"/>
                  <a:ea typeface="楷体_GB2312" charset="0"/>
                  <a:cs typeface="楷体_GB2312" charset="0"/>
                </a:rPr>
                <a:t>–</a:t>
              </a:r>
            </a:p>
          </p:txBody>
        </p:sp>
        <p:sp>
          <p:nvSpPr>
            <p:cNvPr id="9288" name="Rectangle 82"/>
            <p:cNvSpPr>
              <a:spLocks noChangeArrowheads="1"/>
            </p:cNvSpPr>
            <p:nvPr/>
          </p:nvSpPr>
          <p:spPr bwMode="auto">
            <a:xfrm>
              <a:off x="1962" y="1488"/>
              <a:ext cx="483" cy="289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 i="1">
                  <a:solidFill>
                    <a:srgbClr val="000099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u</a:t>
              </a:r>
              <a:r>
                <a:rPr lang="en-US" altLang="zh-CN" sz="2400" b="1" baseline="-25000">
                  <a:solidFill>
                    <a:srgbClr val="000099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BE</a:t>
              </a:r>
            </a:p>
          </p:txBody>
        </p:sp>
        <p:sp>
          <p:nvSpPr>
            <p:cNvPr id="9289" name="Rectangle 83"/>
            <p:cNvSpPr>
              <a:spLocks noChangeArrowheads="1"/>
            </p:cNvSpPr>
            <p:nvPr/>
          </p:nvSpPr>
          <p:spPr bwMode="auto">
            <a:xfrm>
              <a:off x="2404" y="1311"/>
              <a:ext cx="483" cy="289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 i="1">
                  <a:solidFill>
                    <a:srgbClr val="000099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u</a:t>
              </a:r>
              <a:r>
                <a:rPr lang="en-US" altLang="zh-CN" sz="2400" b="1" baseline="-25000">
                  <a:solidFill>
                    <a:srgbClr val="000099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CE</a:t>
              </a:r>
            </a:p>
          </p:txBody>
        </p:sp>
        <p:sp>
          <p:nvSpPr>
            <p:cNvPr id="61524" name="Rectangle 84"/>
            <p:cNvSpPr>
              <a:spLocks noChangeArrowheads="1"/>
            </p:cNvSpPr>
            <p:nvPr/>
          </p:nvSpPr>
          <p:spPr bwMode="auto">
            <a:xfrm>
              <a:off x="2480" y="1546"/>
              <a:ext cx="209" cy="289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panose="02020603050405020304" charset="0"/>
                  <a:ea typeface="楷体_GB2312" charset="0"/>
                  <a:cs typeface="楷体_GB2312" charset="0"/>
                </a:rPr>
                <a:t>–</a:t>
              </a:r>
            </a:p>
          </p:txBody>
        </p:sp>
        <p:sp>
          <p:nvSpPr>
            <p:cNvPr id="61525" name="Line 85"/>
            <p:cNvSpPr>
              <a:spLocks noChangeShapeType="1"/>
            </p:cNvSpPr>
            <p:nvPr/>
          </p:nvSpPr>
          <p:spPr bwMode="auto">
            <a:xfrm>
              <a:off x="2338" y="1080"/>
              <a:ext cx="2" cy="26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sm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92" name="Rectangle 86"/>
            <p:cNvSpPr>
              <a:spLocks noChangeArrowheads="1"/>
            </p:cNvSpPr>
            <p:nvPr/>
          </p:nvSpPr>
          <p:spPr bwMode="auto">
            <a:xfrm>
              <a:off x="1986" y="1020"/>
              <a:ext cx="483" cy="289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 i="1">
                  <a:solidFill>
                    <a:srgbClr val="000099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i</a:t>
              </a:r>
              <a:r>
                <a:rPr lang="en-US" altLang="zh-CN" sz="2400" b="1" baseline="-25000">
                  <a:solidFill>
                    <a:srgbClr val="000099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C</a:t>
              </a:r>
            </a:p>
          </p:txBody>
        </p:sp>
        <p:sp>
          <p:nvSpPr>
            <p:cNvPr id="61527" name="Line 87"/>
            <p:cNvSpPr>
              <a:spLocks noChangeShapeType="1"/>
            </p:cNvSpPr>
            <p:nvPr/>
          </p:nvSpPr>
          <p:spPr bwMode="auto">
            <a:xfrm>
              <a:off x="1833" y="1406"/>
              <a:ext cx="31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sm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94" name="Rectangle 88"/>
            <p:cNvSpPr>
              <a:spLocks noChangeArrowheads="1"/>
            </p:cNvSpPr>
            <p:nvPr/>
          </p:nvSpPr>
          <p:spPr bwMode="auto">
            <a:xfrm>
              <a:off x="1778" y="1094"/>
              <a:ext cx="483" cy="289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 i="1">
                  <a:solidFill>
                    <a:srgbClr val="000099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i</a:t>
              </a:r>
              <a:r>
                <a:rPr lang="en-US" altLang="zh-CN" sz="2400" b="1" baseline="-25000">
                  <a:solidFill>
                    <a:srgbClr val="000099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B</a:t>
              </a:r>
            </a:p>
          </p:txBody>
        </p:sp>
        <p:sp>
          <p:nvSpPr>
            <p:cNvPr id="61529" name="Line 89"/>
            <p:cNvSpPr>
              <a:spLocks noChangeShapeType="1"/>
            </p:cNvSpPr>
            <p:nvPr/>
          </p:nvSpPr>
          <p:spPr bwMode="auto">
            <a:xfrm flipH="1">
              <a:off x="2440" y="1864"/>
              <a:ext cx="0" cy="26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sm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96" name="Rectangle 90"/>
            <p:cNvSpPr>
              <a:spLocks noChangeArrowheads="1"/>
            </p:cNvSpPr>
            <p:nvPr/>
          </p:nvSpPr>
          <p:spPr bwMode="auto">
            <a:xfrm>
              <a:off x="2327" y="1820"/>
              <a:ext cx="483" cy="289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 i="1">
                  <a:solidFill>
                    <a:srgbClr val="000099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i</a:t>
              </a:r>
              <a:r>
                <a:rPr lang="en-US" altLang="zh-CN" sz="2400" b="1" baseline="-25000">
                  <a:solidFill>
                    <a:srgbClr val="000099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E</a:t>
              </a:r>
            </a:p>
          </p:txBody>
        </p:sp>
        <p:sp>
          <p:nvSpPr>
            <p:cNvPr id="61531" name="Oval 91"/>
            <p:cNvSpPr>
              <a:spLocks noChangeArrowheads="1"/>
            </p:cNvSpPr>
            <p:nvPr/>
          </p:nvSpPr>
          <p:spPr bwMode="auto">
            <a:xfrm>
              <a:off x="3085" y="560"/>
              <a:ext cx="56" cy="46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2400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532" name="Oval 92"/>
            <p:cNvSpPr>
              <a:spLocks noChangeArrowheads="1"/>
            </p:cNvSpPr>
            <p:nvPr/>
          </p:nvSpPr>
          <p:spPr bwMode="auto">
            <a:xfrm>
              <a:off x="3056" y="1074"/>
              <a:ext cx="56" cy="46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2400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533" name="Oval 93"/>
            <p:cNvSpPr>
              <a:spLocks noChangeArrowheads="1"/>
            </p:cNvSpPr>
            <p:nvPr/>
          </p:nvSpPr>
          <p:spPr bwMode="auto">
            <a:xfrm>
              <a:off x="3039" y="2220"/>
              <a:ext cx="56" cy="46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2400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534" name="Oval 94"/>
            <p:cNvSpPr>
              <a:spLocks noChangeArrowheads="1"/>
            </p:cNvSpPr>
            <p:nvPr/>
          </p:nvSpPr>
          <p:spPr bwMode="auto">
            <a:xfrm>
              <a:off x="1040" y="1430"/>
              <a:ext cx="56" cy="46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2400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535" name="Oval 95"/>
            <p:cNvSpPr>
              <a:spLocks noChangeArrowheads="1"/>
            </p:cNvSpPr>
            <p:nvPr/>
          </p:nvSpPr>
          <p:spPr bwMode="auto">
            <a:xfrm>
              <a:off x="1028" y="2221"/>
              <a:ext cx="56" cy="46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2400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536" name="Line 96"/>
            <p:cNvSpPr>
              <a:spLocks noChangeShapeType="1"/>
            </p:cNvSpPr>
            <p:nvPr/>
          </p:nvSpPr>
          <p:spPr bwMode="auto">
            <a:xfrm>
              <a:off x="2784" y="1104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537" name="Line 97"/>
            <p:cNvSpPr>
              <a:spLocks noChangeShapeType="1"/>
            </p:cNvSpPr>
            <p:nvPr/>
          </p:nvSpPr>
          <p:spPr bwMode="auto">
            <a:xfrm>
              <a:off x="2400" y="960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9304" name="Group 98"/>
            <p:cNvGrpSpPr/>
            <p:nvPr/>
          </p:nvGrpSpPr>
          <p:grpSpPr bwMode="auto">
            <a:xfrm>
              <a:off x="2285" y="2208"/>
              <a:ext cx="189" cy="168"/>
              <a:chOff x="2305" y="2232"/>
              <a:chExt cx="189" cy="168"/>
            </a:xfrm>
          </p:grpSpPr>
          <p:grpSp>
            <p:nvGrpSpPr>
              <p:cNvPr id="9305" name="Group 99"/>
              <p:cNvGrpSpPr/>
              <p:nvPr/>
            </p:nvGrpSpPr>
            <p:grpSpPr bwMode="auto">
              <a:xfrm>
                <a:off x="2305" y="2292"/>
                <a:ext cx="189" cy="108"/>
                <a:chOff x="2898" y="3684"/>
                <a:chExt cx="204" cy="204"/>
              </a:xfrm>
            </p:grpSpPr>
            <p:sp>
              <p:nvSpPr>
                <p:cNvPr id="61540" name="Line 100"/>
                <p:cNvSpPr>
                  <a:spLocks noChangeShapeType="1"/>
                </p:cNvSpPr>
                <p:nvPr/>
              </p:nvSpPr>
              <p:spPr bwMode="auto">
                <a:xfrm>
                  <a:off x="3001" y="3684"/>
                  <a:ext cx="0" cy="20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1541" name="Line 101"/>
                <p:cNvSpPr>
                  <a:spLocks noChangeShapeType="1"/>
                </p:cNvSpPr>
                <p:nvPr/>
              </p:nvSpPr>
              <p:spPr bwMode="auto">
                <a:xfrm>
                  <a:off x="2898" y="3877"/>
                  <a:ext cx="204" cy="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61542" name="Oval 102"/>
              <p:cNvSpPr>
                <a:spLocks noChangeArrowheads="1"/>
              </p:cNvSpPr>
              <p:nvPr/>
            </p:nvSpPr>
            <p:spPr bwMode="auto">
              <a:xfrm>
                <a:off x="2373" y="2232"/>
                <a:ext cx="56" cy="46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2400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11" name="Group 117"/>
          <p:cNvGrpSpPr/>
          <p:nvPr/>
        </p:nvGrpSpPr>
        <p:grpSpPr bwMode="auto">
          <a:xfrm>
            <a:off x="1371600" y="4419600"/>
            <a:ext cx="1639888" cy="1912938"/>
            <a:chOff x="864" y="2784"/>
            <a:chExt cx="1033" cy="1205"/>
          </a:xfrm>
        </p:grpSpPr>
        <p:sp>
          <p:nvSpPr>
            <p:cNvPr id="9249" name="Text Box 4"/>
            <p:cNvSpPr txBox="1">
              <a:spLocks noChangeArrowheads="1"/>
            </p:cNvSpPr>
            <p:nvPr/>
          </p:nvSpPr>
          <p:spPr bwMode="auto">
            <a:xfrm>
              <a:off x="960" y="2784"/>
              <a:ext cx="472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i="1">
                  <a:solidFill>
                    <a:srgbClr val="000099"/>
                  </a:solidFill>
                  <a:effectLst/>
                  <a:ea typeface="楷体_GB2312" charset="0"/>
                  <a:cs typeface="楷体_GB2312" charset="0"/>
                </a:rPr>
                <a:t>u</a:t>
              </a:r>
              <a:r>
                <a:rPr lang="en-US" altLang="zh-CN" b="1" baseline="-25000">
                  <a:solidFill>
                    <a:srgbClr val="000099"/>
                  </a:solidFill>
                  <a:effectLst/>
                  <a:ea typeface="楷体_GB2312" charset="0"/>
                  <a:cs typeface="楷体_GB2312" charset="0"/>
                </a:rPr>
                <a:t>BE</a:t>
              </a:r>
              <a:endParaRPr lang="en-US" altLang="zh-CN" b="1">
                <a:solidFill>
                  <a:srgbClr val="000099"/>
                </a:solidFill>
                <a:effectLst/>
                <a:ea typeface="楷体_GB2312" charset="0"/>
                <a:cs typeface="楷体_GB2312" charset="0"/>
              </a:endParaRPr>
            </a:p>
          </p:txBody>
        </p:sp>
        <p:sp>
          <p:nvSpPr>
            <p:cNvPr id="61445" name="Line 5"/>
            <p:cNvSpPr>
              <a:spLocks noChangeShapeType="1"/>
            </p:cNvSpPr>
            <p:nvPr/>
          </p:nvSpPr>
          <p:spPr bwMode="auto">
            <a:xfrm flipV="1">
              <a:off x="1056" y="3413"/>
              <a:ext cx="672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446" name="Line 6"/>
            <p:cNvSpPr>
              <a:spLocks noChangeShapeType="1"/>
            </p:cNvSpPr>
            <p:nvPr/>
          </p:nvSpPr>
          <p:spPr bwMode="auto">
            <a:xfrm flipH="1" flipV="1">
              <a:off x="1056" y="3029"/>
              <a:ext cx="0" cy="79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447" name="Line 7"/>
            <p:cNvSpPr>
              <a:spLocks noChangeShapeType="1"/>
            </p:cNvSpPr>
            <p:nvPr/>
          </p:nvSpPr>
          <p:spPr bwMode="auto">
            <a:xfrm>
              <a:off x="1056" y="3821"/>
              <a:ext cx="720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53" name="Rectangle 8"/>
            <p:cNvSpPr>
              <a:spLocks noChangeArrowheads="1"/>
            </p:cNvSpPr>
            <p:nvPr/>
          </p:nvSpPr>
          <p:spPr bwMode="auto">
            <a:xfrm>
              <a:off x="1728" y="3701"/>
              <a:ext cx="169" cy="2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b="1" i="1"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t</a:t>
              </a:r>
            </a:p>
          </p:txBody>
        </p:sp>
        <p:sp>
          <p:nvSpPr>
            <p:cNvPr id="9254" name="Text Box 104"/>
            <p:cNvSpPr txBox="1">
              <a:spLocks noChangeArrowheads="1"/>
            </p:cNvSpPr>
            <p:nvPr/>
          </p:nvSpPr>
          <p:spPr bwMode="auto">
            <a:xfrm>
              <a:off x="864" y="3720"/>
              <a:ext cx="220" cy="23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 b="1" i="1">
                  <a:effectLst/>
                </a:rPr>
                <a:t>O</a:t>
              </a:r>
            </a:p>
          </p:txBody>
        </p:sp>
      </p:grpSp>
      <p:grpSp>
        <p:nvGrpSpPr>
          <p:cNvPr id="12" name="Group 116"/>
          <p:cNvGrpSpPr/>
          <p:nvPr/>
        </p:nvGrpSpPr>
        <p:grpSpPr bwMode="auto">
          <a:xfrm>
            <a:off x="2895600" y="4471988"/>
            <a:ext cx="1639888" cy="1911350"/>
            <a:chOff x="1824" y="2817"/>
            <a:chExt cx="1033" cy="1204"/>
          </a:xfrm>
        </p:grpSpPr>
        <p:sp>
          <p:nvSpPr>
            <p:cNvPr id="9243" name="Text Box 10"/>
            <p:cNvSpPr txBox="1">
              <a:spLocks noChangeArrowheads="1"/>
            </p:cNvSpPr>
            <p:nvPr/>
          </p:nvSpPr>
          <p:spPr bwMode="auto">
            <a:xfrm>
              <a:off x="1920" y="2817"/>
              <a:ext cx="472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i="1">
                  <a:solidFill>
                    <a:srgbClr val="000099"/>
                  </a:solidFill>
                  <a:effectLst/>
                  <a:ea typeface="楷体_GB2312" charset="0"/>
                  <a:cs typeface="楷体_GB2312" charset="0"/>
                </a:rPr>
                <a:t>i</a:t>
              </a:r>
              <a:r>
                <a:rPr lang="en-US" altLang="zh-CN" b="1" baseline="-25000">
                  <a:solidFill>
                    <a:srgbClr val="000099"/>
                  </a:solidFill>
                  <a:effectLst/>
                  <a:ea typeface="楷体_GB2312" charset="0"/>
                  <a:cs typeface="楷体_GB2312" charset="0"/>
                </a:rPr>
                <a:t>B</a:t>
              </a:r>
              <a:endParaRPr lang="en-US" altLang="zh-CN" b="1">
                <a:solidFill>
                  <a:srgbClr val="000099"/>
                </a:solidFill>
                <a:effectLst/>
                <a:ea typeface="楷体_GB2312" charset="0"/>
                <a:cs typeface="楷体_GB2312" charset="0"/>
              </a:endParaRPr>
            </a:p>
          </p:txBody>
        </p:sp>
        <p:sp>
          <p:nvSpPr>
            <p:cNvPr id="61451" name="Line 11"/>
            <p:cNvSpPr>
              <a:spLocks noChangeShapeType="1"/>
            </p:cNvSpPr>
            <p:nvPr/>
          </p:nvSpPr>
          <p:spPr bwMode="auto">
            <a:xfrm flipV="1">
              <a:off x="2016" y="3413"/>
              <a:ext cx="672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452" name="Line 12"/>
            <p:cNvSpPr>
              <a:spLocks noChangeShapeType="1"/>
            </p:cNvSpPr>
            <p:nvPr/>
          </p:nvSpPr>
          <p:spPr bwMode="auto">
            <a:xfrm flipH="1" flipV="1">
              <a:off x="2016" y="3029"/>
              <a:ext cx="0" cy="81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453" name="Line 13"/>
            <p:cNvSpPr>
              <a:spLocks noChangeShapeType="1"/>
            </p:cNvSpPr>
            <p:nvPr/>
          </p:nvSpPr>
          <p:spPr bwMode="auto">
            <a:xfrm>
              <a:off x="2016" y="3845"/>
              <a:ext cx="720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47" name="Rectangle 14"/>
            <p:cNvSpPr>
              <a:spLocks noChangeArrowheads="1"/>
            </p:cNvSpPr>
            <p:nvPr/>
          </p:nvSpPr>
          <p:spPr bwMode="auto">
            <a:xfrm>
              <a:off x="2688" y="3733"/>
              <a:ext cx="169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b="1" i="1"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t</a:t>
              </a:r>
            </a:p>
          </p:txBody>
        </p:sp>
        <p:sp>
          <p:nvSpPr>
            <p:cNvPr id="9248" name="Rectangle 106"/>
            <p:cNvSpPr>
              <a:spLocks noChangeArrowheads="1"/>
            </p:cNvSpPr>
            <p:nvPr/>
          </p:nvSpPr>
          <p:spPr bwMode="auto">
            <a:xfrm>
              <a:off x="1824" y="3744"/>
              <a:ext cx="220" cy="23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 i="1">
                  <a:effectLst/>
                  <a:latin typeface="Times New Roman" panose="02020603050405020304" charset="0"/>
                </a:rPr>
                <a:t>O</a:t>
              </a:r>
            </a:p>
          </p:txBody>
        </p:sp>
      </p:grpSp>
      <p:grpSp>
        <p:nvGrpSpPr>
          <p:cNvPr id="13" name="Group 115"/>
          <p:cNvGrpSpPr/>
          <p:nvPr/>
        </p:nvGrpSpPr>
        <p:grpSpPr bwMode="auto">
          <a:xfrm>
            <a:off x="4419600" y="3810000"/>
            <a:ext cx="1662113" cy="2579688"/>
            <a:chOff x="2784" y="2400"/>
            <a:chExt cx="1047" cy="1625"/>
          </a:xfrm>
        </p:grpSpPr>
        <p:sp>
          <p:nvSpPr>
            <p:cNvPr id="9237" name="Text Box 16"/>
            <p:cNvSpPr txBox="1">
              <a:spLocks noChangeArrowheads="1"/>
            </p:cNvSpPr>
            <p:nvPr/>
          </p:nvSpPr>
          <p:spPr bwMode="auto">
            <a:xfrm>
              <a:off x="2880" y="2400"/>
              <a:ext cx="472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i="1">
                  <a:solidFill>
                    <a:srgbClr val="000099"/>
                  </a:solidFill>
                  <a:effectLst/>
                  <a:ea typeface="楷体_GB2312" charset="0"/>
                  <a:cs typeface="楷体_GB2312" charset="0"/>
                </a:rPr>
                <a:t>i</a:t>
              </a:r>
              <a:r>
                <a:rPr lang="en-US" altLang="zh-CN" b="1" baseline="-25000">
                  <a:solidFill>
                    <a:srgbClr val="000099"/>
                  </a:solidFill>
                  <a:effectLst/>
                  <a:ea typeface="楷体_GB2312" charset="0"/>
                  <a:cs typeface="楷体_GB2312" charset="0"/>
                </a:rPr>
                <a:t>C</a:t>
              </a:r>
              <a:endParaRPr lang="en-US" altLang="zh-CN" b="1">
                <a:solidFill>
                  <a:srgbClr val="000099"/>
                </a:solidFill>
                <a:effectLst/>
                <a:ea typeface="楷体_GB2312" charset="0"/>
                <a:cs typeface="楷体_GB2312" charset="0"/>
              </a:endParaRPr>
            </a:p>
          </p:txBody>
        </p:sp>
        <p:sp>
          <p:nvSpPr>
            <p:cNvPr id="61457" name="Line 17"/>
            <p:cNvSpPr>
              <a:spLocks noChangeShapeType="1"/>
            </p:cNvSpPr>
            <p:nvPr/>
          </p:nvSpPr>
          <p:spPr bwMode="auto">
            <a:xfrm flipV="1">
              <a:off x="2976" y="3120"/>
              <a:ext cx="672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458" name="Line 18"/>
            <p:cNvSpPr>
              <a:spLocks noChangeShapeType="1"/>
            </p:cNvSpPr>
            <p:nvPr/>
          </p:nvSpPr>
          <p:spPr bwMode="auto">
            <a:xfrm flipH="1" flipV="1">
              <a:off x="2976" y="2592"/>
              <a:ext cx="0" cy="127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459" name="Line 19"/>
            <p:cNvSpPr>
              <a:spLocks noChangeShapeType="1"/>
            </p:cNvSpPr>
            <p:nvPr/>
          </p:nvSpPr>
          <p:spPr bwMode="auto">
            <a:xfrm>
              <a:off x="2976" y="3864"/>
              <a:ext cx="720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41" name="Rectangle 20"/>
            <p:cNvSpPr>
              <a:spLocks noChangeArrowheads="1"/>
            </p:cNvSpPr>
            <p:nvPr/>
          </p:nvSpPr>
          <p:spPr bwMode="auto">
            <a:xfrm>
              <a:off x="3662" y="3737"/>
              <a:ext cx="169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b="1" i="1"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t</a:t>
              </a:r>
            </a:p>
          </p:txBody>
        </p:sp>
        <p:sp>
          <p:nvSpPr>
            <p:cNvPr id="9242" name="Rectangle 108"/>
            <p:cNvSpPr>
              <a:spLocks noChangeArrowheads="1"/>
            </p:cNvSpPr>
            <p:nvPr/>
          </p:nvSpPr>
          <p:spPr bwMode="auto">
            <a:xfrm>
              <a:off x="2784" y="3753"/>
              <a:ext cx="220" cy="23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 i="1">
                  <a:effectLst/>
                  <a:latin typeface="Times New Roman" panose="02020603050405020304" charset="0"/>
                </a:rPr>
                <a:t>O</a:t>
              </a:r>
            </a:p>
          </p:txBody>
        </p:sp>
      </p:grpSp>
      <p:grpSp>
        <p:nvGrpSpPr>
          <p:cNvPr id="14" name="Group 114"/>
          <p:cNvGrpSpPr/>
          <p:nvPr/>
        </p:nvGrpSpPr>
        <p:grpSpPr bwMode="auto">
          <a:xfrm>
            <a:off x="5980113" y="3665538"/>
            <a:ext cx="1639887" cy="2732087"/>
            <a:chOff x="3767" y="2309"/>
            <a:chExt cx="1033" cy="1721"/>
          </a:xfrm>
        </p:grpSpPr>
        <p:sp>
          <p:nvSpPr>
            <p:cNvPr id="9231" name="Text Box 36"/>
            <p:cNvSpPr txBox="1">
              <a:spLocks noChangeArrowheads="1"/>
            </p:cNvSpPr>
            <p:nvPr/>
          </p:nvSpPr>
          <p:spPr bwMode="auto">
            <a:xfrm>
              <a:off x="3863" y="2309"/>
              <a:ext cx="472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i="1">
                  <a:solidFill>
                    <a:srgbClr val="000099"/>
                  </a:solidFill>
                  <a:effectLst/>
                  <a:ea typeface="楷体_GB2312" charset="0"/>
                  <a:cs typeface="楷体_GB2312" charset="0"/>
                </a:rPr>
                <a:t>u</a:t>
              </a:r>
              <a:r>
                <a:rPr lang="en-US" altLang="zh-CN" b="1" baseline="-25000">
                  <a:solidFill>
                    <a:srgbClr val="000099"/>
                  </a:solidFill>
                  <a:effectLst/>
                  <a:ea typeface="楷体_GB2312" charset="0"/>
                  <a:cs typeface="楷体_GB2312" charset="0"/>
                </a:rPr>
                <a:t>CE</a:t>
              </a:r>
              <a:endParaRPr lang="en-US" altLang="zh-CN" b="1">
                <a:solidFill>
                  <a:srgbClr val="000099"/>
                </a:solidFill>
                <a:effectLst/>
                <a:ea typeface="楷体_GB2312" charset="0"/>
                <a:cs typeface="楷体_GB2312" charset="0"/>
              </a:endParaRPr>
            </a:p>
          </p:txBody>
        </p:sp>
        <p:sp>
          <p:nvSpPr>
            <p:cNvPr id="61477" name="Line 37"/>
            <p:cNvSpPr>
              <a:spLocks noChangeShapeType="1"/>
            </p:cNvSpPr>
            <p:nvPr/>
          </p:nvSpPr>
          <p:spPr bwMode="auto">
            <a:xfrm flipV="1">
              <a:off x="3959" y="3077"/>
              <a:ext cx="672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478" name="Line 38"/>
            <p:cNvSpPr>
              <a:spLocks noChangeShapeType="1"/>
            </p:cNvSpPr>
            <p:nvPr/>
          </p:nvSpPr>
          <p:spPr bwMode="auto">
            <a:xfrm flipH="1" flipV="1">
              <a:off x="3959" y="2549"/>
              <a:ext cx="0" cy="129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479" name="Line 39"/>
            <p:cNvSpPr>
              <a:spLocks noChangeShapeType="1"/>
            </p:cNvSpPr>
            <p:nvPr/>
          </p:nvSpPr>
          <p:spPr bwMode="auto">
            <a:xfrm>
              <a:off x="3959" y="3845"/>
              <a:ext cx="720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35" name="Rectangle 40"/>
            <p:cNvSpPr>
              <a:spLocks noChangeArrowheads="1"/>
            </p:cNvSpPr>
            <p:nvPr/>
          </p:nvSpPr>
          <p:spPr bwMode="auto">
            <a:xfrm>
              <a:off x="4631" y="3742"/>
              <a:ext cx="169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b="1" i="1"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t</a:t>
              </a:r>
            </a:p>
          </p:txBody>
        </p:sp>
        <p:sp>
          <p:nvSpPr>
            <p:cNvPr id="9236" name="Rectangle 112"/>
            <p:cNvSpPr>
              <a:spLocks noChangeArrowheads="1"/>
            </p:cNvSpPr>
            <p:nvPr/>
          </p:nvSpPr>
          <p:spPr bwMode="auto">
            <a:xfrm>
              <a:off x="3767" y="3753"/>
              <a:ext cx="220" cy="23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 i="1">
                  <a:effectLst/>
                  <a:latin typeface="Times New Roman" panose="02020603050405020304" charset="0"/>
                </a:rPr>
                <a:t>O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61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614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614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3" grpId="0" autoUpdateAnimBg="0"/>
      <p:bldP spid="61474" grpId="0" build="p" autoUpdateAnimBg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ChangeArrowheads="1"/>
          </p:cNvSpPr>
          <p:nvPr/>
        </p:nvSpPr>
        <p:spPr bwMode="auto">
          <a:xfrm>
            <a:off x="609600" y="1330325"/>
            <a:ext cx="2824163" cy="609600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lIns="90488" tIns="44450" rIns="90488" bIns="44450" anchor="ctr"/>
          <a:lstStyle/>
          <a:p>
            <a:pPr>
              <a:defRPr/>
            </a:pPr>
            <a:r>
              <a:rPr lang="en-US" altLang="zh-CN" sz="2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2. </a:t>
            </a:r>
            <a:r>
              <a:rPr lang="zh-CN" altLang="en-US" sz="2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零点漂移</a:t>
            </a:r>
          </a:p>
        </p:txBody>
      </p:sp>
      <p:sp>
        <p:nvSpPr>
          <p:cNvPr id="184323" name="Rectangle 3"/>
          <p:cNvSpPr>
            <a:spLocks noChangeArrowheads="1"/>
          </p:cNvSpPr>
          <p:nvPr/>
        </p:nvSpPr>
        <p:spPr bwMode="auto">
          <a:xfrm>
            <a:off x="838200" y="1908175"/>
            <a:ext cx="8077200" cy="1031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零点漂移：</a:t>
            </a:r>
            <a:r>
              <a:rPr lang="zh-CN" altLang="en-US" sz="2800" b="1">
                <a:effectLst/>
                <a:latin typeface="Times New Roman" panose="02020603050405020304" charset="0"/>
              </a:rPr>
              <a:t>指输入信号电压为零时，输出电压发生</a:t>
            </a:r>
          </a:p>
          <a:p>
            <a:pPr>
              <a:spcBef>
                <a:spcPct val="20000"/>
              </a:spcBef>
            </a:pPr>
            <a:r>
              <a:rPr lang="zh-CN" altLang="en-US" sz="2800" b="1">
                <a:effectLst/>
                <a:latin typeface="Times New Roman" panose="02020603050405020304" charset="0"/>
              </a:rPr>
              <a:t>                    缓慢地、无规则地变化的现象。</a:t>
            </a:r>
          </a:p>
        </p:txBody>
      </p:sp>
      <p:sp>
        <p:nvSpPr>
          <p:cNvPr id="184324" name="Freeform 4"/>
          <p:cNvSpPr/>
          <p:nvPr/>
        </p:nvSpPr>
        <p:spPr bwMode="auto">
          <a:xfrm>
            <a:off x="1371600" y="3575050"/>
            <a:ext cx="2286000" cy="228600"/>
          </a:xfrm>
          <a:custGeom>
            <a:avLst/>
            <a:gdLst/>
            <a:ahLst/>
            <a:cxnLst>
              <a:cxn ang="0">
                <a:pos x="0" y="518"/>
              </a:cxn>
              <a:cxn ang="0">
                <a:pos x="28" y="491"/>
              </a:cxn>
              <a:cxn ang="0">
                <a:pos x="82" y="455"/>
              </a:cxn>
              <a:cxn ang="0">
                <a:pos x="91" y="427"/>
              </a:cxn>
              <a:cxn ang="0">
                <a:pos x="155" y="446"/>
              </a:cxn>
              <a:cxn ang="0">
                <a:pos x="182" y="437"/>
              </a:cxn>
              <a:cxn ang="0">
                <a:pos x="200" y="382"/>
              </a:cxn>
              <a:cxn ang="0">
                <a:pos x="273" y="364"/>
              </a:cxn>
              <a:cxn ang="0">
                <a:pos x="437" y="364"/>
              </a:cxn>
              <a:cxn ang="0">
                <a:pos x="509" y="327"/>
              </a:cxn>
              <a:cxn ang="0">
                <a:pos x="591" y="282"/>
              </a:cxn>
              <a:cxn ang="0">
                <a:pos x="628" y="237"/>
              </a:cxn>
              <a:cxn ang="0">
                <a:pos x="637" y="209"/>
              </a:cxn>
              <a:cxn ang="0">
                <a:pos x="682" y="200"/>
              </a:cxn>
              <a:cxn ang="0">
                <a:pos x="809" y="200"/>
              </a:cxn>
              <a:cxn ang="0">
                <a:pos x="828" y="146"/>
              </a:cxn>
              <a:cxn ang="0">
                <a:pos x="873" y="91"/>
              </a:cxn>
              <a:cxn ang="0">
                <a:pos x="1018" y="37"/>
              </a:cxn>
              <a:cxn ang="0">
                <a:pos x="1237" y="0"/>
              </a:cxn>
            </a:cxnLst>
            <a:rect l="0" t="0" r="r" b="b"/>
            <a:pathLst>
              <a:path w="1237" h="518">
                <a:moveTo>
                  <a:pt x="0" y="518"/>
                </a:moveTo>
                <a:cubicBezTo>
                  <a:pt x="9" y="509"/>
                  <a:pt x="18" y="499"/>
                  <a:pt x="28" y="491"/>
                </a:cubicBezTo>
                <a:cubicBezTo>
                  <a:pt x="45" y="478"/>
                  <a:pt x="82" y="455"/>
                  <a:pt x="82" y="455"/>
                </a:cubicBezTo>
                <a:cubicBezTo>
                  <a:pt x="85" y="446"/>
                  <a:pt x="82" y="431"/>
                  <a:pt x="91" y="427"/>
                </a:cubicBezTo>
                <a:cubicBezTo>
                  <a:pt x="95" y="425"/>
                  <a:pt x="147" y="443"/>
                  <a:pt x="155" y="446"/>
                </a:cubicBezTo>
                <a:cubicBezTo>
                  <a:pt x="164" y="443"/>
                  <a:pt x="177" y="445"/>
                  <a:pt x="182" y="437"/>
                </a:cubicBezTo>
                <a:cubicBezTo>
                  <a:pt x="193" y="421"/>
                  <a:pt x="182" y="388"/>
                  <a:pt x="200" y="382"/>
                </a:cubicBezTo>
                <a:cubicBezTo>
                  <a:pt x="243" y="368"/>
                  <a:pt x="218" y="375"/>
                  <a:pt x="273" y="364"/>
                </a:cubicBezTo>
                <a:cubicBezTo>
                  <a:pt x="318" y="334"/>
                  <a:pt x="385" y="359"/>
                  <a:pt x="437" y="364"/>
                </a:cubicBezTo>
                <a:cubicBezTo>
                  <a:pt x="499" y="343"/>
                  <a:pt x="478" y="360"/>
                  <a:pt x="509" y="327"/>
                </a:cubicBezTo>
                <a:cubicBezTo>
                  <a:pt x="526" y="282"/>
                  <a:pt x="544" y="291"/>
                  <a:pt x="591" y="282"/>
                </a:cubicBezTo>
                <a:cubicBezTo>
                  <a:pt x="602" y="266"/>
                  <a:pt x="618" y="254"/>
                  <a:pt x="628" y="237"/>
                </a:cubicBezTo>
                <a:cubicBezTo>
                  <a:pt x="633" y="229"/>
                  <a:pt x="629" y="215"/>
                  <a:pt x="637" y="209"/>
                </a:cubicBezTo>
                <a:cubicBezTo>
                  <a:pt x="650" y="200"/>
                  <a:pt x="667" y="203"/>
                  <a:pt x="682" y="200"/>
                </a:cubicBezTo>
                <a:cubicBezTo>
                  <a:pt x="720" y="207"/>
                  <a:pt x="773" y="223"/>
                  <a:pt x="809" y="200"/>
                </a:cubicBezTo>
                <a:cubicBezTo>
                  <a:pt x="825" y="190"/>
                  <a:pt x="818" y="162"/>
                  <a:pt x="828" y="146"/>
                </a:cubicBezTo>
                <a:cubicBezTo>
                  <a:pt x="853" y="107"/>
                  <a:pt x="838" y="126"/>
                  <a:pt x="873" y="91"/>
                </a:cubicBezTo>
                <a:cubicBezTo>
                  <a:pt x="897" y="20"/>
                  <a:pt x="959" y="77"/>
                  <a:pt x="1018" y="37"/>
                </a:cubicBezTo>
                <a:cubicBezTo>
                  <a:pt x="1121" y="50"/>
                  <a:pt x="1152" y="40"/>
                  <a:pt x="1237" y="0"/>
                </a:cubicBezTo>
              </a:path>
            </a:pathLst>
          </a:custGeom>
          <a:noFill/>
          <a:ln w="38100" cmpd="sng">
            <a:solidFill>
              <a:srgbClr val="FF0000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" name="Group 20"/>
          <p:cNvGrpSpPr/>
          <p:nvPr/>
        </p:nvGrpSpPr>
        <p:grpSpPr bwMode="auto">
          <a:xfrm>
            <a:off x="1017588" y="2514600"/>
            <a:ext cx="3478212" cy="2362200"/>
            <a:chOff x="641" y="1584"/>
            <a:chExt cx="2191" cy="1488"/>
          </a:xfrm>
        </p:grpSpPr>
        <p:sp>
          <p:nvSpPr>
            <p:cNvPr id="81929" name="Text Box 6"/>
            <p:cNvSpPr txBox="1">
              <a:spLocks noChangeArrowheads="1"/>
            </p:cNvSpPr>
            <p:nvPr/>
          </p:nvSpPr>
          <p:spPr bwMode="auto">
            <a:xfrm>
              <a:off x="905" y="1584"/>
              <a:ext cx="679" cy="32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800" b="1" i="1">
                  <a:effectLst/>
                </a:rPr>
                <a:t>u</a:t>
              </a:r>
              <a:r>
                <a:rPr lang="en-US" altLang="zh-CN" sz="2800" b="1" baseline="-25000">
                  <a:effectLst/>
                </a:rPr>
                <a:t>o</a:t>
              </a:r>
              <a:endParaRPr lang="en-US" altLang="zh-CN" sz="2800" b="1">
                <a:effectLst/>
              </a:endParaRPr>
            </a:p>
          </p:txBody>
        </p:sp>
        <p:sp>
          <p:nvSpPr>
            <p:cNvPr id="184328" name="Line 8"/>
            <p:cNvSpPr>
              <a:spLocks noChangeShapeType="1"/>
            </p:cNvSpPr>
            <p:nvPr/>
          </p:nvSpPr>
          <p:spPr bwMode="auto">
            <a:xfrm>
              <a:off x="857" y="1728"/>
              <a:ext cx="0" cy="1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4329" name="Line 9"/>
            <p:cNvSpPr>
              <a:spLocks noChangeShapeType="1"/>
            </p:cNvSpPr>
            <p:nvPr/>
          </p:nvSpPr>
          <p:spPr bwMode="auto">
            <a:xfrm rot="5400000">
              <a:off x="1684" y="2087"/>
              <a:ext cx="0" cy="167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932" name="Text Box 10"/>
            <p:cNvSpPr txBox="1">
              <a:spLocks noChangeArrowheads="1"/>
            </p:cNvSpPr>
            <p:nvPr/>
          </p:nvSpPr>
          <p:spPr bwMode="auto">
            <a:xfrm>
              <a:off x="2505" y="2675"/>
              <a:ext cx="327" cy="32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800" b="1" i="1">
                  <a:effectLst/>
                </a:rPr>
                <a:t>t</a:t>
              </a:r>
              <a:endParaRPr lang="en-US" altLang="zh-CN" sz="2800" b="1">
                <a:effectLst/>
              </a:endParaRPr>
            </a:p>
          </p:txBody>
        </p:sp>
        <p:sp>
          <p:nvSpPr>
            <p:cNvPr id="81933" name="Text Box 11"/>
            <p:cNvSpPr txBox="1">
              <a:spLocks noChangeArrowheads="1"/>
            </p:cNvSpPr>
            <p:nvPr/>
          </p:nvSpPr>
          <p:spPr bwMode="auto">
            <a:xfrm>
              <a:off x="641" y="2822"/>
              <a:ext cx="367" cy="25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 b="1" i="1">
                  <a:effectLst/>
                </a:rPr>
                <a:t>O</a:t>
              </a:r>
            </a:p>
          </p:txBody>
        </p:sp>
      </p:grpSp>
      <p:sp>
        <p:nvSpPr>
          <p:cNvPr id="184332" name="Text Box 12"/>
          <p:cNvSpPr txBox="1">
            <a:spLocks noChangeArrowheads="1"/>
          </p:cNvSpPr>
          <p:nvPr/>
        </p:nvSpPr>
        <p:spPr bwMode="auto">
          <a:xfrm>
            <a:off x="681038" y="5140325"/>
            <a:ext cx="7853362" cy="1031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产生的原因：</a:t>
            </a:r>
            <a:r>
              <a:rPr lang="zh-CN" altLang="en-US" sz="2800" b="1">
                <a:effectLst/>
              </a:rPr>
              <a:t>晶体管参数随温度变化、电源电压</a:t>
            </a:r>
          </a:p>
          <a:p>
            <a:pPr>
              <a:spcBef>
                <a:spcPct val="20000"/>
              </a:spcBef>
            </a:pPr>
            <a:r>
              <a:rPr lang="zh-CN" altLang="en-US" sz="2800" b="1">
                <a:effectLst/>
              </a:rPr>
              <a:t>                        波动、电路元件参数的变化。</a:t>
            </a:r>
          </a:p>
        </p:txBody>
      </p:sp>
      <p:sp>
        <p:nvSpPr>
          <p:cNvPr id="184337" name="Rectangle 17"/>
          <p:cNvSpPr>
            <a:spLocks noChangeArrowheads="1"/>
          </p:cNvSpPr>
          <p:nvPr/>
        </p:nvSpPr>
        <p:spPr bwMode="auto">
          <a:xfrm>
            <a:off x="574675" y="339725"/>
            <a:ext cx="4835525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直接耦合存在的两个问题：</a:t>
            </a:r>
          </a:p>
        </p:txBody>
      </p:sp>
      <p:sp>
        <p:nvSpPr>
          <p:cNvPr id="184338" name="Rectangle 18"/>
          <p:cNvSpPr>
            <a:spLocks noChangeArrowheads="1"/>
          </p:cNvSpPr>
          <p:nvPr/>
        </p:nvSpPr>
        <p:spPr bwMode="auto">
          <a:xfrm>
            <a:off x="609600" y="873125"/>
            <a:ext cx="4911725" cy="519113"/>
          </a:xfrm>
          <a:prstGeom prst="rect">
            <a:avLst/>
          </a:prstGeom>
          <a:noFill/>
          <a:ln>
            <a:noFill/>
          </a:ln>
        </p:spPr>
        <p:txBody>
          <a:bodyPr wrap="none" lIns="90000" tIns="46800" rIns="90000" bIns="46800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b="1">
                <a:solidFill>
                  <a:schemeClr val="tx1"/>
                </a:solidFill>
                <a:effectLst/>
                <a:latin typeface="Times New Roman" panose="02020603050405020304" charset="0"/>
              </a:rPr>
              <a:t>1.  </a:t>
            </a:r>
            <a:r>
              <a:rPr lang="zh-CN" altLang="en-US" sz="2800" b="1">
                <a:solidFill>
                  <a:schemeClr val="tx1"/>
                </a:solidFill>
                <a:effectLst/>
                <a:latin typeface="Times New Roman" panose="02020603050405020304" charset="0"/>
              </a:rPr>
              <a:t>前后级静态工作点相互影响</a:t>
            </a:r>
          </a:p>
        </p:txBody>
      </p:sp>
    </p:spTree>
    <p:extLst>
      <p:ext uri="{BB962C8B-B14F-4D97-AF65-F5344CB8AC3E}">
        <p14:creationId xmlns:p14="http://schemas.microsoft.com/office/powerpoint/2010/main" val="275968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4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184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4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184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22" grpId="0" autoUpdateAnimBg="0"/>
      <p:bldP spid="184323" grpId="0" autoUpdateAnimBg="0"/>
      <p:bldP spid="184332" grpId="0" autoUpdateAnimBg="0"/>
      <p:bldP spid="184338" grpId="0" autoUpdateAnimBg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Text Box 2"/>
          <p:cNvSpPr txBox="1">
            <a:spLocks noChangeArrowheads="1"/>
          </p:cNvSpPr>
          <p:nvPr/>
        </p:nvSpPr>
        <p:spPr bwMode="auto">
          <a:xfrm>
            <a:off x="381000" y="3930650"/>
            <a:ext cx="8305800" cy="9461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CN" sz="28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sym typeface="Symbol" panose="05050102010706020507" charset="0"/>
              </a:rPr>
              <a:t>    </a:t>
            </a:r>
            <a:r>
              <a:rPr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sym typeface="Symbol" panose="05050102010706020507" charset="0"/>
              </a:rPr>
              <a:t>若由于温度的升高 </a:t>
            </a:r>
            <a:r>
              <a:rPr lang="en-US" altLang="zh-CN" sz="2800" b="1" i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sym typeface="Symbol" panose="05050102010706020507" charset="0"/>
              </a:rPr>
              <a:t>I</a:t>
            </a:r>
            <a:r>
              <a:rPr lang="en-US" altLang="zh-CN" sz="2800" b="1" baseline="-2500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sym typeface="Symbol" panose="05050102010706020507" charset="0"/>
              </a:rPr>
              <a:t>C1</a:t>
            </a:r>
            <a:r>
              <a:rPr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sym typeface="Symbol" panose="05050102010706020507" charset="0"/>
              </a:rPr>
              <a:t>增加 </a:t>
            </a:r>
            <a:r>
              <a:rPr lang="en-US" altLang="zh-CN" sz="28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sym typeface="Symbol" panose="05050102010706020507" charset="0"/>
              </a:rPr>
              <a:t>1%</a:t>
            </a:r>
            <a:r>
              <a:rPr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sym typeface="Symbol" panose="05050102010706020507" charset="0"/>
              </a:rPr>
              <a:t>，试计算输出电压</a:t>
            </a:r>
            <a:r>
              <a:rPr lang="en-US" altLang="zh-CN" sz="2800" b="1" i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楷体_GB2312" charset="0"/>
                <a:cs typeface="楷体_GB2312" charset="0"/>
              </a:rPr>
              <a:t>U</a:t>
            </a:r>
            <a:r>
              <a:rPr lang="en-US" altLang="zh-CN" sz="2800" b="1" baseline="-2400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楷体_GB2312" charset="0"/>
                <a:cs typeface="楷体_GB2312" charset="0"/>
              </a:rPr>
              <a:t>o</a:t>
            </a:r>
            <a:r>
              <a:rPr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sym typeface="Symbol" panose="05050102010706020507" charset="0"/>
              </a:rPr>
              <a:t>变化了多少？</a:t>
            </a:r>
          </a:p>
        </p:txBody>
      </p:sp>
      <p:sp>
        <p:nvSpPr>
          <p:cNvPr id="82947" name="Rectangle 3"/>
          <p:cNvSpPr>
            <a:spLocks noChangeArrowheads="1"/>
          </p:cNvSpPr>
          <p:nvPr/>
        </p:nvSpPr>
        <p:spPr bwMode="auto">
          <a:xfrm>
            <a:off x="6096000" y="304800"/>
            <a:ext cx="2819400" cy="2419124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eaLnBrk="0" hangingPunct="0">
              <a:lnSpc>
                <a:spcPct val="105000"/>
              </a:lnSpc>
            </a:pPr>
            <a:r>
              <a:rPr lang="zh-CN" altLang="en-US" sz="2400" b="1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已知：</a:t>
            </a:r>
            <a:r>
              <a:rPr lang="en-US" altLang="zh-CN" sz="2400" b="1" i="1" dirty="0">
                <a:effectLst/>
                <a:latin typeface="Times New Roman" panose="02020603050405020304" charset="0"/>
                <a:ea typeface="黑体" panose="02010609060101010101" charset="-122"/>
                <a:cs typeface="黑体" panose="02010609060101010101" charset="-122"/>
              </a:rPr>
              <a:t>U</a:t>
            </a:r>
            <a:r>
              <a:rPr lang="en-US" altLang="zh-CN" sz="2400" b="1" baseline="-25000" dirty="0">
                <a:effectLst/>
                <a:latin typeface="Times New Roman" panose="02020603050405020304" charset="0"/>
                <a:ea typeface="黑体" panose="02010609060101010101" charset="-122"/>
                <a:cs typeface="黑体" panose="02010609060101010101" charset="-122"/>
              </a:rPr>
              <a:t>Z</a:t>
            </a:r>
            <a:r>
              <a:rPr lang="en-US" altLang="zh-CN" sz="2400" b="1" dirty="0">
                <a:effectLst/>
                <a:latin typeface="Times New Roman" panose="02020603050405020304" charset="0"/>
                <a:ea typeface="黑体" panose="02010609060101010101" charset="-122"/>
                <a:cs typeface="黑体" panose="02010609060101010101" charset="-122"/>
              </a:rPr>
              <a:t>=4V</a:t>
            </a:r>
          </a:p>
          <a:p>
            <a:pPr eaLnBrk="0" hangingPunct="0">
              <a:lnSpc>
                <a:spcPct val="105000"/>
              </a:lnSpc>
            </a:pPr>
            <a:r>
              <a:rPr lang="en-US" altLang="zh-CN" sz="2400" b="1" dirty="0" err="1">
                <a:effectLst/>
                <a:latin typeface="Times New Roman" panose="02020603050405020304" charset="0"/>
                <a:ea typeface="黑体" panose="02010609060101010101" charset="-122"/>
                <a:cs typeface="黑体" panose="02010609060101010101" charset="-122"/>
              </a:rPr>
              <a:t>Ucc</a:t>
            </a:r>
            <a:r>
              <a:rPr lang="en-US" altLang="zh-CN" sz="2400" b="1" dirty="0">
                <a:effectLst/>
                <a:latin typeface="Times New Roman" panose="02020603050405020304" charset="0"/>
                <a:ea typeface="黑体" panose="02010609060101010101" charset="-122"/>
                <a:cs typeface="黑体" panose="02010609060101010101" charset="-122"/>
              </a:rPr>
              <a:t> = </a:t>
            </a:r>
            <a:r>
              <a:rPr lang="en-US" altLang="zh-CN" sz="2400" b="1" dirty="0" smtClean="0">
                <a:effectLst/>
                <a:latin typeface="Times New Roman" panose="02020603050405020304" charset="0"/>
                <a:ea typeface="黑体" panose="02010609060101010101" charset="-122"/>
                <a:cs typeface="黑体" panose="02010609060101010101" charset="-122"/>
              </a:rPr>
              <a:t>12V</a:t>
            </a:r>
            <a:r>
              <a:rPr lang="zh-CN" altLang="en-US" sz="2400" b="1" dirty="0" smtClean="0">
                <a:effectLst/>
                <a:latin typeface="Times New Roman" panose="02020603050405020304" charset="0"/>
                <a:ea typeface="黑体" panose="02010609060101010101" charset="-122"/>
                <a:cs typeface="黑体" panose="02010609060101010101" charset="-122"/>
              </a:rPr>
              <a:t>，</a:t>
            </a:r>
            <a:endParaRPr lang="en-US" altLang="zh-CN" sz="2400" b="1" dirty="0">
              <a:effectLst/>
              <a:latin typeface="Times New Roman" panose="02020603050405020304" charset="0"/>
              <a:ea typeface="黑体" panose="02010609060101010101" charset="-122"/>
              <a:cs typeface="黑体" panose="02010609060101010101" charset="-122"/>
            </a:endParaRPr>
          </a:p>
          <a:p>
            <a:pPr eaLnBrk="0" hangingPunct="0">
              <a:lnSpc>
                <a:spcPct val="105000"/>
              </a:lnSpc>
            </a:pPr>
            <a:r>
              <a:rPr lang="en-US" altLang="zh-CN" sz="2400" b="1" i="1" dirty="0">
                <a:effectLst/>
                <a:latin typeface="Times New Roman" panose="02020603050405020304" charset="0"/>
                <a:ea typeface="黑体" panose="02010609060101010101" charset="-122"/>
                <a:cs typeface="黑体" panose="02010609060101010101" charset="-122"/>
                <a:sym typeface="Symbol" panose="05050102010706020507" charset="0"/>
              </a:rPr>
              <a:t>U</a:t>
            </a:r>
            <a:r>
              <a:rPr lang="en-US" altLang="zh-CN" sz="2400" b="1" baseline="-25000" dirty="0">
                <a:effectLst/>
                <a:latin typeface="Times New Roman" panose="02020603050405020304" charset="0"/>
                <a:ea typeface="黑体" panose="02010609060101010101" charset="-122"/>
                <a:cs typeface="黑体" panose="02010609060101010101" charset="-122"/>
                <a:sym typeface="Symbol" panose="05050102010706020507" charset="0"/>
              </a:rPr>
              <a:t>BE</a:t>
            </a:r>
            <a:r>
              <a:rPr lang="en-US" altLang="zh-CN" sz="2400" b="1" dirty="0">
                <a:effectLst/>
                <a:latin typeface="Times New Roman" panose="02020603050405020304" charset="0"/>
                <a:ea typeface="黑体" panose="02010609060101010101" charset="-122"/>
                <a:cs typeface="黑体" panose="02010609060101010101" charset="-122"/>
                <a:sym typeface="Symbol" panose="05050102010706020507" charset="0"/>
              </a:rPr>
              <a:t>=0.6V</a:t>
            </a:r>
            <a:r>
              <a:rPr lang="zh-CN" altLang="en-US" sz="2400" b="1" dirty="0">
                <a:effectLst/>
                <a:latin typeface="Times New Roman" panose="02020603050405020304" charset="0"/>
                <a:ea typeface="黑体" panose="02010609060101010101" charset="-122"/>
                <a:cs typeface="黑体" panose="02010609060101010101" charset="-122"/>
                <a:sym typeface="Symbol" panose="05050102010706020507" charset="0"/>
              </a:rPr>
              <a:t>，</a:t>
            </a:r>
            <a:endParaRPr lang="en-US" altLang="zh-CN" sz="2400" b="1" dirty="0">
              <a:effectLst/>
              <a:latin typeface="Times New Roman" panose="02020603050405020304" charset="0"/>
              <a:ea typeface="黑体" panose="02010609060101010101" charset="-122"/>
              <a:cs typeface="黑体" panose="02010609060101010101" charset="-122"/>
              <a:sym typeface="Symbol" panose="05050102010706020507" charset="0"/>
            </a:endParaRPr>
          </a:p>
          <a:p>
            <a:pPr eaLnBrk="0" hangingPunct="0">
              <a:lnSpc>
                <a:spcPct val="105000"/>
              </a:lnSpc>
            </a:pPr>
            <a:r>
              <a:rPr lang="en-US" altLang="zh-CN" sz="2400" b="1" i="1" dirty="0">
                <a:effectLst/>
                <a:latin typeface="Times New Roman" panose="02020603050405020304" charset="0"/>
                <a:ea typeface="黑体" panose="02010609060101010101" charset="-122"/>
                <a:cs typeface="黑体" panose="02010609060101010101" charset="-122"/>
                <a:sym typeface="Symbol" panose="05050102010706020507" charset="0"/>
              </a:rPr>
              <a:t>R</a:t>
            </a:r>
            <a:r>
              <a:rPr lang="en-US" altLang="zh-CN" sz="2400" b="1" baseline="-25000" dirty="0">
                <a:effectLst/>
                <a:latin typeface="Times New Roman" panose="02020603050405020304" charset="0"/>
                <a:ea typeface="黑体" panose="02010609060101010101" charset="-122"/>
                <a:cs typeface="黑体" panose="02010609060101010101" charset="-122"/>
                <a:sym typeface="Symbol" panose="05050102010706020507" charset="0"/>
              </a:rPr>
              <a:t>C1</a:t>
            </a:r>
            <a:r>
              <a:rPr lang="en-US" altLang="zh-CN" sz="2400" b="1" dirty="0">
                <a:effectLst/>
                <a:latin typeface="Times New Roman" panose="02020603050405020304" charset="0"/>
                <a:ea typeface="黑体" panose="02010609060101010101" charset="-122"/>
                <a:cs typeface="黑体" panose="02010609060101010101" charset="-122"/>
                <a:sym typeface="Symbol" panose="05050102010706020507" charset="0"/>
              </a:rPr>
              <a:t>=3k</a:t>
            </a:r>
            <a:r>
              <a:rPr lang="zh-CN" altLang="en-US" sz="2400" b="1" dirty="0">
                <a:effectLst/>
                <a:latin typeface="Times New Roman" panose="02020603050405020304" charset="0"/>
                <a:ea typeface="黑体" panose="02010609060101010101" charset="-122"/>
                <a:cs typeface="黑体" panose="02010609060101010101" charset="-122"/>
                <a:sym typeface="Symbol" panose="05050102010706020507" charset="0"/>
              </a:rPr>
              <a:t>，</a:t>
            </a:r>
            <a:endParaRPr lang="en-US" altLang="zh-CN" sz="2400" b="1" dirty="0">
              <a:effectLst/>
              <a:latin typeface="Times New Roman" panose="02020603050405020304" charset="0"/>
              <a:ea typeface="黑体" panose="02010609060101010101" charset="-122"/>
              <a:cs typeface="黑体" panose="02010609060101010101" charset="-122"/>
              <a:sym typeface="Symbol" panose="05050102010706020507" charset="0"/>
            </a:endParaRPr>
          </a:p>
          <a:p>
            <a:pPr eaLnBrk="0" hangingPunct="0">
              <a:lnSpc>
                <a:spcPct val="105000"/>
              </a:lnSpc>
            </a:pPr>
            <a:r>
              <a:rPr lang="en-US" altLang="zh-CN" sz="2400" b="1" i="1" dirty="0">
                <a:effectLst/>
                <a:latin typeface="Times New Roman" panose="02020603050405020304" charset="0"/>
                <a:ea typeface="黑体" panose="02010609060101010101" charset="-122"/>
                <a:cs typeface="黑体" panose="02010609060101010101" charset="-122"/>
                <a:sym typeface="Symbol" panose="05050102010706020507" charset="0"/>
              </a:rPr>
              <a:t>R</a:t>
            </a:r>
            <a:r>
              <a:rPr lang="en-US" altLang="zh-CN" sz="2400" b="1" baseline="-25000" dirty="0">
                <a:effectLst/>
                <a:latin typeface="Times New Roman" panose="02020603050405020304" charset="0"/>
                <a:ea typeface="黑体" panose="02010609060101010101" charset="-122"/>
                <a:cs typeface="黑体" panose="02010609060101010101" charset="-122"/>
                <a:sym typeface="Symbol" panose="05050102010706020507" charset="0"/>
              </a:rPr>
              <a:t>C2</a:t>
            </a:r>
            <a:r>
              <a:rPr lang="en-US" altLang="zh-CN" sz="2400" b="1" dirty="0">
                <a:effectLst/>
                <a:latin typeface="Times New Roman" panose="02020603050405020304" charset="0"/>
                <a:ea typeface="黑体" panose="02010609060101010101" charset="-122"/>
                <a:cs typeface="黑体" panose="02010609060101010101" charset="-122"/>
                <a:sym typeface="Symbol" panose="05050102010706020507" charset="0"/>
              </a:rPr>
              <a:t>=500  </a:t>
            </a:r>
            <a:r>
              <a:rPr lang="zh-CN" altLang="en-US" sz="2400" b="1" dirty="0">
                <a:effectLst/>
                <a:latin typeface="Times New Roman" panose="02020603050405020304" charset="0"/>
                <a:ea typeface="黑体" panose="02010609060101010101" charset="-122"/>
                <a:cs typeface="黑体" panose="02010609060101010101" charset="-122"/>
                <a:sym typeface="Symbol" panose="05050102010706020507" charset="0"/>
              </a:rPr>
              <a:t>，</a:t>
            </a:r>
            <a:endParaRPr lang="en-US" altLang="zh-CN" sz="2400" b="1" dirty="0">
              <a:effectLst/>
              <a:latin typeface="Times New Roman" panose="02020603050405020304" charset="0"/>
              <a:ea typeface="黑体" panose="02010609060101010101" charset="-122"/>
              <a:cs typeface="黑体" panose="02010609060101010101" charset="-122"/>
              <a:sym typeface="Symbol" panose="05050102010706020507" charset="0"/>
            </a:endParaRPr>
          </a:p>
          <a:p>
            <a:pPr eaLnBrk="0" hangingPunct="0">
              <a:lnSpc>
                <a:spcPct val="105000"/>
              </a:lnSpc>
            </a:pPr>
            <a:r>
              <a:rPr lang="zh-CN" altLang="en-US" sz="2400" b="1" i="1" dirty="0">
                <a:effectLst/>
                <a:latin typeface="Times New Roman" panose="02020603050405020304" charset="0"/>
                <a:ea typeface="黑体" panose="02010609060101010101" charset="-122"/>
                <a:cs typeface="黑体" panose="02010609060101010101" charset="-122"/>
                <a:sym typeface="Symbol" panose="05050102010706020507" charset="0"/>
              </a:rPr>
              <a:t></a:t>
            </a:r>
            <a:r>
              <a:rPr lang="en-US" altLang="zh-CN" sz="2400" b="1" baseline="-25000" dirty="0">
                <a:effectLst/>
                <a:latin typeface="Times New Roman" panose="02020603050405020304" charset="0"/>
                <a:ea typeface="黑体" panose="02010609060101010101" charset="-122"/>
                <a:cs typeface="黑体" panose="02010609060101010101" charset="-122"/>
                <a:sym typeface="Symbol" panose="05050102010706020507" charset="0"/>
              </a:rPr>
              <a:t>1</a:t>
            </a:r>
            <a:r>
              <a:rPr lang="en-US" altLang="zh-CN" sz="2400" b="1" dirty="0">
                <a:effectLst/>
                <a:latin typeface="Times New Roman" panose="02020603050405020304" charset="0"/>
                <a:ea typeface="黑体" panose="02010609060101010101" charset="-122"/>
                <a:cs typeface="黑体" panose="02010609060101010101" charset="-122"/>
                <a:sym typeface="Symbol" panose="05050102010706020507" charset="0"/>
              </a:rPr>
              <a:t>= </a:t>
            </a:r>
            <a:r>
              <a:rPr lang="en-US" altLang="zh-CN" sz="2400" b="1" i="1" dirty="0">
                <a:effectLst/>
                <a:latin typeface="Times New Roman" panose="02020603050405020304" charset="0"/>
                <a:ea typeface="黑体" panose="02010609060101010101" charset="-122"/>
                <a:cs typeface="黑体" panose="02010609060101010101" charset="-122"/>
                <a:sym typeface="Symbol" panose="05050102010706020507" charset="0"/>
              </a:rPr>
              <a:t></a:t>
            </a:r>
            <a:r>
              <a:rPr lang="en-US" altLang="zh-CN" sz="2400" b="1" baseline="-25000" dirty="0">
                <a:effectLst/>
                <a:latin typeface="Times New Roman" panose="02020603050405020304" charset="0"/>
                <a:ea typeface="黑体" panose="02010609060101010101" charset="-122"/>
                <a:cs typeface="黑体" panose="02010609060101010101" charset="-122"/>
                <a:sym typeface="Symbol" panose="05050102010706020507" charset="0"/>
              </a:rPr>
              <a:t>2</a:t>
            </a:r>
            <a:r>
              <a:rPr lang="en-US" altLang="zh-CN" sz="2400" b="1" dirty="0">
                <a:effectLst/>
                <a:latin typeface="Times New Roman" panose="02020603050405020304" charset="0"/>
                <a:ea typeface="黑体" panose="02010609060101010101" charset="-122"/>
                <a:cs typeface="黑体" panose="02010609060101010101" charset="-122"/>
                <a:sym typeface="Symbol" panose="05050102010706020507" charset="0"/>
              </a:rPr>
              <a:t>=50</a:t>
            </a:r>
            <a:r>
              <a:rPr lang="zh-CN" altLang="en-US" sz="2400" b="1" dirty="0">
                <a:effectLst/>
                <a:latin typeface="Times New Roman" panose="02020603050405020304" charset="0"/>
                <a:ea typeface="黑体" panose="02010609060101010101" charset="-122"/>
                <a:cs typeface="黑体" panose="02010609060101010101" charset="-122"/>
                <a:sym typeface="Symbol" panose="05050102010706020507" charset="0"/>
              </a:rPr>
              <a:t>。</a:t>
            </a:r>
          </a:p>
        </p:txBody>
      </p:sp>
      <p:sp>
        <p:nvSpPr>
          <p:cNvPr id="82948" name="Rectangle 4"/>
          <p:cNvSpPr>
            <a:spLocks noChangeArrowheads="1"/>
          </p:cNvSpPr>
          <p:nvPr/>
        </p:nvSpPr>
        <p:spPr bwMode="auto">
          <a:xfrm>
            <a:off x="6096000" y="2705100"/>
            <a:ext cx="2590800" cy="124206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eaLnBrk="0" hangingPunct="0">
              <a:lnSpc>
                <a:spcPct val="105000"/>
              </a:lnSpc>
            </a:pPr>
            <a:r>
              <a:rPr lang="zh-CN" altLang="en-US" sz="2400" b="1" dirty="0">
                <a:effectLst/>
                <a:latin typeface="+mn-ea"/>
                <a:ea typeface="宋体" panose="02010600030101010101" pitchFamily="2" charset="-122"/>
                <a:cs typeface="黑体" panose="02010609060101010101" charset="-122"/>
                <a:sym typeface="Symbol" panose="05050102010706020507" charset="0"/>
              </a:rPr>
              <a:t>温度升高前，</a:t>
            </a:r>
            <a:r>
              <a:rPr lang="en-US" altLang="zh-CN" sz="2400" b="1" i="1" dirty="0">
                <a:effectLst/>
                <a:latin typeface="Times New Roman" panose="02020603050405020304" charset="0"/>
                <a:ea typeface="宋体" panose="02010600030101010101" pitchFamily="2" charset="-122"/>
                <a:cs typeface="黑体" panose="02010609060101010101" charset="-122"/>
                <a:sym typeface="Symbol" panose="05050102010706020507" charset="0"/>
              </a:rPr>
              <a:t>I</a:t>
            </a:r>
            <a:r>
              <a:rPr lang="en-US" altLang="zh-CN" sz="2400" b="1" baseline="-25000" dirty="0">
                <a:effectLst/>
                <a:latin typeface="Times New Roman" panose="02020603050405020304" charset="0"/>
                <a:ea typeface="宋体" panose="02010600030101010101" pitchFamily="2" charset="-122"/>
                <a:cs typeface="黑体" panose="02010609060101010101" charset="-122"/>
                <a:sym typeface="Symbol" panose="05050102010706020507" charset="0"/>
              </a:rPr>
              <a:t>C1</a:t>
            </a:r>
            <a:r>
              <a:rPr lang="en-US" altLang="zh-CN" sz="2400" b="1" dirty="0">
                <a:effectLst/>
                <a:latin typeface="Times New Roman" panose="02020603050405020304" charset="0"/>
                <a:ea typeface="宋体" panose="02010600030101010101" pitchFamily="2" charset="-122"/>
                <a:cs typeface="黑体" panose="02010609060101010101" charset="-122"/>
                <a:sym typeface="Symbol" panose="05050102010706020507" charset="0"/>
              </a:rPr>
              <a:t>=2.3mA</a:t>
            </a:r>
            <a:r>
              <a:rPr lang="zh-CN" altLang="en-US" sz="2400" b="1" dirty="0">
                <a:effectLst/>
                <a:latin typeface="Times New Roman" panose="02020603050405020304" charset="0"/>
                <a:ea typeface="宋体" panose="02010600030101010101" pitchFamily="2" charset="-122"/>
                <a:cs typeface="黑体" panose="02010609060101010101" charset="-122"/>
                <a:sym typeface="Symbol" panose="05050102010706020507" charset="0"/>
              </a:rPr>
              <a:t>，</a:t>
            </a:r>
            <a:r>
              <a:rPr lang="en-US" altLang="zh-CN" sz="2400" b="1" i="1" dirty="0" err="1">
                <a:effectLst/>
                <a:latin typeface="Times New Roman" panose="02020603050405020304" charset="0"/>
                <a:ea typeface="宋体" panose="02010600030101010101" pitchFamily="2" charset="-122"/>
                <a:cs typeface="黑体" panose="02010609060101010101" charset="-122"/>
                <a:sym typeface="Symbol" panose="05050102010706020507" charset="0"/>
              </a:rPr>
              <a:t>U</a:t>
            </a:r>
            <a:r>
              <a:rPr lang="en-US" altLang="zh-CN" sz="2400" b="1" baseline="-25000" dirty="0" err="1">
                <a:effectLst/>
                <a:latin typeface="Times New Roman" panose="02020603050405020304" charset="0"/>
                <a:ea typeface="宋体" panose="02010600030101010101" pitchFamily="2" charset="-122"/>
                <a:cs typeface="黑体" panose="02010609060101010101" charset="-122"/>
                <a:sym typeface="Symbol" panose="05050102010706020507" charset="0"/>
              </a:rPr>
              <a:t>o</a:t>
            </a:r>
            <a:r>
              <a:rPr lang="en-US" altLang="zh-CN" sz="2400" b="1" dirty="0">
                <a:effectLst/>
                <a:latin typeface="Times New Roman" panose="02020603050405020304" charset="0"/>
                <a:ea typeface="宋体" panose="02010600030101010101" pitchFamily="2" charset="-122"/>
                <a:cs typeface="黑体" panose="02010609060101010101" charset="-122"/>
                <a:sym typeface="Symbol" panose="05050102010706020507" charset="0"/>
              </a:rPr>
              <a:t>=7.75V</a:t>
            </a:r>
            <a:r>
              <a:rPr lang="zh-CN" altLang="en-US" sz="2400" b="1" dirty="0">
                <a:effectLst/>
                <a:latin typeface="Times New Roman" panose="02020603050405020304" charset="0"/>
                <a:ea typeface="宋体" panose="02010600030101010101" pitchFamily="2" charset="-122"/>
                <a:cs typeface="黑体" panose="02010609060101010101" charset="-122"/>
                <a:sym typeface="Symbol" panose="05050102010706020507" charset="0"/>
              </a:rPr>
              <a:t>。</a:t>
            </a:r>
          </a:p>
        </p:txBody>
      </p:sp>
      <p:sp>
        <p:nvSpPr>
          <p:cNvPr id="185349" name="Rectangle 5"/>
          <p:cNvSpPr>
            <a:spLocks noChangeArrowheads="1"/>
          </p:cNvSpPr>
          <p:nvPr/>
        </p:nvSpPr>
        <p:spPr bwMode="auto">
          <a:xfrm>
            <a:off x="761365" y="4800600"/>
            <a:ext cx="5410200" cy="5191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800" b="1" i="1" dirty="0">
                <a:effectLst/>
                <a:latin typeface="Times New Roman" panose="02020603050405020304" charset="0"/>
                <a:sym typeface="Symbol" panose="05050102010706020507" charset="0"/>
              </a:rPr>
              <a:t>I</a:t>
            </a:r>
            <a:r>
              <a:rPr lang="en-US" altLang="zh-CN" sz="2800" b="1" baseline="-25000" dirty="0">
                <a:effectLst/>
                <a:latin typeface="Times New Roman" panose="02020603050405020304" charset="0"/>
                <a:sym typeface="Symbol" panose="05050102010706020507" charset="0"/>
              </a:rPr>
              <a:t>C1 </a:t>
            </a:r>
            <a:r>
              <a:rPr lang="en-US" altLang="zh-CN" sz="2800" b="1" dirty="0">
                <a:effectLst/>
                <a:latin typeface="Times New Roman" panose="02020603050405020304" charset="0"/>
                <a:sym typeface="Symbol" panose="05050102010706020507" charset="0"/>
              </a:rPr>
              <a:t>= 2.31.01 mA = 2.323 mA</a:t>
            </a:r>
          </a:p>
        </p:txBody>
      </p:sp>
      <p:sp>
        <p:nvSpPr>
          <p:cNvPr id="185350" name="Rectangle 6"/>
          <p:cNvSpPr>
            <a:spLocks noChangeArrowheads="1"/>
          </p:cNvSpPr>
          <p:nvPr/>
        </p:nvSpPr>
        <p:spPr bwMode="auto">
          <a:xfrm>
            <a:off x="698500" y="5319713"/>
            <a:ext cx="5638800" cy="51911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800" b="1" i="1" dirty="0">
                <a:effectLst/>
                <a:latin typeface="Times New Roman" panose="02020603050405020304" charset="0"/>
                <a:sym typeface="Symbol" panose="05050102010706020507" charset="0"/>
              </a:rPr>
              <a:t>U</a:t>
            </a:r>
            <a:r>
              <a:rPr lang="en-US" altLang="zh-CN" sz="2800" b="1" baseline="-25000" dirty="0">
                <a:effectLst/>
                <a:latin typeface="Times New Roman" panose="02020603050405020304" charset="0"/>
                <a:sym typeface="Symbol" panose="05050102010706020507" charset="0"/>
              </a:rPr>
              <a:t>C1</a:t>
            </a:r>
            <a:r>
              <a:rPr lang="en-US" altLang="zh-CN" sz="2800" b="1" dirty="0">
                <a:effectLst/>
                <a:latin typeface="Times New Roman" panose="02020603050405020304" charset="0"/>
                <a:sym typeface="Symbol" panose="05050102010706020507" charset="0"/>
              </a:rPr>
              <a:t>= </a:t>
            </a:r>
            <a:r>
              <a:rPr lang="en-US" altLang="zh-CN" sz="2800" b="1" i="1" dirty="0">
                <a:effectLst/>
                <a:latin typeface="Times New Roman" panose="02020603050405020304" charset="0"/>
                <a:ea typeface="楷体_GB2312" charset="0"/>
                <a:cs typeface="楷体_GB2312" charset="0"/>
              </a:rPr>
              <a:t>U</a:t>
            </a:r>
            <a:r>
              <a:rPr lang="en-US" altLang="zh-CN" sz="2800" b="1" baseline="-25000" dirty="0">
                <a:effectLst/>
                <a:latin typeface="Times New Roman" panose="02020603050405020304" charset="0"/>
                <a:ea typeface="楷体_GB2312" charset="0"/>
                <a:cs typeface="楷体_GB2312" charset="0"/>
              </a:rPr>
              <a:t>Z</a:t>
            </a:r>
            <a:r>
              <a:rPr lang="en-US" altLang="zh-CN" sz="2800" b="1" dirty="0">
                <a:effectLst/>
                <a:latin typeface="Times New Roman" panose="02020603050405020304" charset="0"/>
                <a:sym typeface="Symbol" panose="05050102010706020507" charset="0"/>
              </a:rPr>
              <a:t> + </a:t>
            </a:r>
            <a:r>
              <a:rPr lang="en-US" altLang="zh-CN" sz="2800" b="1" i="1" dirty="0">
                <a:effectLst/>
                <a:latin typeface="Times New Roman" panose="02020603050405020304" charset="0"/>
                <a:ea typeface="楷体_GB2312" charset="0"/>
                <a:cs typeface="楷体_GB2312" charset="0"/>
                <a:sym typeface="Symbol" panose="05050102010706020507" charset="0"/>
              </a:rPr>
              <a:t>U</a:t>
            </a:r>
            <a:r>
              <a:rPr lang="en-US" altLang="zh-CN" sz="2800" b="1" baseline="-25000" dirty="0">
                <a:effectLst/>
                <a:latin typeface="Times New Roman" panose="02020603050405020304" charset="0"/>
                <a:ea typeface="楷体_GB2312" charset="0"/>
                <a:cs typeface="楷体_GB2312" charset="0"/>
                <a:sym typeface="Symbol" panose="05050102010706020507" charset="0"/>
              </a:rPr>
              <a:t>BE2</a:t>
            </a:r>
            <a:r>
              <a:rPr lang="en-US" altLang="zh-CN" sz="2800" b="1" dirty="0">
                <a:effectLst/>
                <a:latin typeface="Times New Roman" panose="02020603050405020304" charset="0"/>
                <a:sym typeface="Symbol" panose="05050102010706020507" charset="0"/>
              </a:rPr>
              <a:t> = 4 + 0.6 V = 4.6 V</a:t>
            </a:r>
          </a:p>
        </p:txBody>
      </p:sp>
      <p:sp>
        <p:nvSpPr>
          <p:cNvPr id="185356" name="Text Box 12"/>
          <p:cNvSpPr txBox="1">
            <a:spLocks noChangeArrowheads="1"/>
          </p:cNvSpPr>
          <p:nvPr/>
        </p:nvSpPr>
        <p:spPr bwMode="auto">
          <a:xfrm>
            <a:off x="204936" y="378947"/>
            <a:ext cx="1085554" cy="523220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2800" b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例</a:t>
            </a:r>
            <a:r>
              <a:rPr lang="en-US" altLang="zh-CN" sz="2800" b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2</a:t>
            </a:r>
            <a:r>
              <a:rPr lang="zh-CN" altLang="en-US" sz="2800" b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：</a:t>
            </a:r>
            <a:endParaRPr lang="zh-CN" altLang="en-US" sz="2800" b="1" dirty="0">
              <a:solidFill>
                <a:srgbClr val="CC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82953" name="Group 75"/>
          <p:cNvGrpSpPr/>
          <p:nvPr/>
        </p:nvGrpSpPr>
        <p:grpSpPr bwMode="auto">
          <a:xfrm>
            <a:off x="565150" y="304800"/>
            <a:ext cx="5740400" cy="3505200"/>
            <a:chOff x="356" y="192"/>
            <a:chExt cx="3616" cy="2208"/>
          </a:xfrm>
        </p:grpSpPr>
        <p:sp>
          <p:nvSpPr>
            <p:cNvPr id="185358" name="Line 14"/>
            <p:cNvSpPr>
              <a:spLocks noChangeShapeType="1"/>
            </p:cNvSpPr>
            <p:nvPr/>
          </p:nvSpPr>
          <p:spPr bwMode="auto">
            <a:xfrm rot="-5400000">
              <a:off x="2567" y="1722"/>
              <a:ext cx="0" cy="21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5359" name="AutoShape 15"/>
            <p:cNvSpPr>
              <a:spLocks noChangeArrowheads="1"/>
            </p:cNvSpPr>
            <p:nvPr/>
          </p:nvSpPr>
          <p:spPr bwMode="auto">
            <a:xfrm>
              <a:off x="2460" y="1835"/>
              <a:ext cx="215" cy="169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5360" name="Line 16"/>
            <p:cNvSpPr>
              <a:spLocks noChangeShapeType="1"/>
            </p:cNvSpPr>
            <p:nvPr/>
          </p:nvSpPr>
          <p:spPr bwMode="auto">
            <a:xfrm rot="16200000" flipH="1">
              <a:off x="2652" y="1861"/>
              <a:ext cx="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5361" name="Line 17"/>
            <p:cNvSpPr>
              <a:spLocks noChangeShapeType="1"/>
            </p:cNvSpPr>
            <p:nvPr/>
          </p:nvSpPr>
          <p:spPr bwMode="auto">
            <a:xfrm rot="-5400000">
              <a:off x="2158" y="1992"/>
              <a:ext cx="8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5362" name="Line 18"/>
            <p:cNvSpPr>
              <a:spLocks noChangeShapeType="1"/>
            </p:cNvSpPr>
            <p:nvPr/>
          </p:nvSpPr>
          <p:spPr bwMode="auto">
            <a:xfrm>
              <a:off x="2460" y="2400"/>
              <a:ext cx="21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5363" name="Line 19"/>
            <p:cNvSpPr>
              <a:spLocks noChangeShapeType="1"/>
            </p:cNvSpPr>
            <p:nvPr/>
          </p:nvSpPr>
          <p:spPr bwMode="auto">
            <a:xfrm>
              <a:off x="2090" y="848"/>
              <a:ext cx="0" cy="8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5364" name="Line 20"/>
            <p:cNvSpPr>
              <a:spLocks noChangeShapeType="1"/>
            </p:cNvSpPr>
            <p:nvPr/>
          </p:nvSpPr>
          <p:spPr bwMode="auto">
            <a:xfrm>
              <a:off x="2084" y="1668"/>
              <a:ext cx="49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961" name="Text Box 21"/>
            <p:cNvSpPr txBox="1">
              <a:spLocks noChangeArrowheads="1"/>
            </p:cNvSpPr>
            <p:nvPr/>
          </p:nvSpPr>
          <p:spPr bwMode="auto">
            <a:xfrm>
              <a:off x="2160" y="1785"/>
              <a:ext cx="398" cy="32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000099"/>
                  </a:solidFill>
                  <a:effectLst/>
                  <a:ea typeface="楷体_GB2312" charset="0"/>
                  <a:cs typeface="楷体_GB2312" charset="0"/>
                </a:rPr>
                <a:t>u</a:t>
              </a:r>
              <a:r>
                <a:rPr lang="en-US" altLang="zh-CN" sz="2800" b="1" baseline="-25000">
                  <a:solidFill>
                    <a:srgbClr val="000099"/>
                  </a:solidFill>
                  <a:effectLst/>
                  <a:ea typeface="楷体_GB2312" charset="0"/>
                  <a:cs typeface="楷体_GB2312" charset="0"/>
                </a:rPr>
                <a:t>Z</a:t>
              </a:r>
              <a:endParaRPr lang="en-US" altLang="zh-CN" sz="2800" b="1" i="1">
                <a:solidFill>
                  <a:srgbClr val="000099"/>
                </a:solidFill>
                <a:effectLst/>
                <a:ea typeface="楷体_GB2312" charset="0"/>
                <a:cs typeface="楷体_GB2312" charset="0"/>
              </a:endParaRPr>
            </a:p>
          </p:txBody>
        </p:sp>
        <p:sp>
          <p:nvSpPr>
            <p:cNvPr id="185366" name="Rectangle 22"/>
            <p:cNvSpPr>
              <a:spLocks noChangeArrowheads="1"/>
            </p:cNvSpPr>
            <p:nvPr/>
          </p:nvSpPr>
          <p:spPr bwMode="auto">
            <a:xfrm rot="-5400000">
              <a:off x="1962" y="667"/>
              <a:ext cx="259" cy="7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5367" name="Line 23"/>
            <p:cNvSpPr>
              <a:spLocks noChangeShapeType="1"/>
            </p:cNvSpPr>
            <p:nvPr/>
          </p:nvSpPr>
          <p:spPr bwMode="auto">
            <a:xfrm>
              <a:off x="2090" y="336"/>
              <a:ext cx="0" cy="2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964" name="Rectangle 24"/>
            <p:cNvSpPr>
              <a:spLocks noChangeArrowheads="1"/>
            </p:cNvSpPr>
            <p:nvPr/>
          </p:nvSpPr>
          <p:spPr bwMode="auto">
            <a:xfrm>
              <a:off x="2223" y="1977"/>
              <a:ext cx="228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–</a:t>
              </a:r>
            </a:p>
          </p:txBody>
        </p:sp>
        <p:sp>
          <p:nvSpPr>
            <p:cNvPr id="82965" name="Rectangle 25"/>
            <p:cNvSpPr>
              <a:spLocks noChangeArrowheads="1"/>
            </p:cNvSpPr>
            <p:nvPr/>
          </p:nvSpPr>
          <p:spPr bwMode="auto">
            <a:xfrm>
              <a:off x="2197" y="1589"/>
              <a:ext cx="244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+</a:t>
              </a:r>
            </a:p>
          </p:txBody>
        </p:sp>
        <p:sp>
          <p:nvSpPr>
            <p:cNvPr id="82966" name="Rectangle 26"/>
            <p:cNvSpPr>
              <a:spLocks noChangeArrowheads="1"/>
            </p:cNvSpPr>
            <p:nvPr/>
          </p:nvSpPr>
          <p:spPr bwMode="auto">
            <a:xfrm>
              <a:off x="3282" y="192"/>
              <a:ext cx="690" cy="325"/>
            </a:xfrm>
            <a:prstGeom prst="rect">
              <a:avLst/>
            </a:prstGeom>
            <a:noFill/>
            <a:ln>
              <a:noFill/>
            </a:ln>
          </p:spPr>
          <p:txBody>
            <a:bodyPr lIns="90488" tIns="44450" rIns="90488" bIns="4445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+</a:t>
              </a:r>
              <a:r>
                <a:rPr lang="en-US" altLang="zh-CN" sz="2800" b="1" i="1">
                  <a:solidFill>
                    <a:srgbClr val="000099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U</a:t>
              </a:r>
              <a:r>
                <a:rPr lang="en-US" altLang="zh-CN" sz="2800" b="1" baseline="-25000">
                  <a:solidFill>
                    <a:srgbClr val="000099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CC</a:t>
              </a:r>
              <a:endParaRPr lang="en-US" altLang="zh-CN" sz="2800" b="1" baseline="-50000">
                <a:solidFill>
                  <a:srgbClr val="000099"/>
                </a:solidFill>
                <a:effectLst/>
                <a:latin typeface="Times New Roman" panose="02020603050405020304" charset="0"/>
                <a:ea typeface="楷体_GB2312" charset="0"/>
                <a:cs typeface="楷体_GB2312" charset="0"/>
              </a:endParaRPr>
            </a:p>
          </p:txBody>
        </p:sp>
        <p:sp>
          <p:nvSpPr>
            <p:cNvPr id="185371" name="Line 27"/>
            <p:cNvSpPr>
              <a:spLocks noChangeShapeType="1"/>
            </p:cNvSpPr>
            <p:nvPr/>
          </p:nvSpPr>
          <p:spPr bwMode="auto">
            <a:xfrm>
              <a:off x="390" y="2229"/>
              <a:ext cx="296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lIns="90000" tIns="43200" rIns="90000" bIns="43200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968" name="Rectangle 28"/>
            <p:cNvSpPr>
              <a:spLocks noChangeArrowheads="1"/>
            </p:cNvSpPr>
            <p:nvPr/>
          </p:nvSpPr>
          <p:spPr bwMode="auto">
            <a:xfrm>
              <a:off x="3214" y="1355"/>
              <a:ext cx="369" cy="325"/>
            </a:xfrm>
            <a:prstGeom prst="rect">
              <a:avLst/>
            </a:prstGeom>
            <a:noFill/>
            <a:ln>
              <a:noFill/>
            </a:ln>
          </p:spPr>
          <p:txBody>
            <a:bodyPr lIns="90488" tIns="44450" rIns="90488" bIns="4445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000099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u</a:t>
              </a:r>
              <a:r>
                <a:rPr lang="en-US" altLang="zh-CN" sz="2800" b="1" baseline="-24000">
                  <a:solidFill>
                    <a:srgbClr val="000099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o</a:t>
              </a:r>
              <a:endParaRPr lang="en-US" altLang="zh-CN" sz="2800" b="1" baseline="-50000">
                <a:solidFill>
                  <a:srgbClr val="000099"/>
                </a:solidFill>
                <a:effectLst/>
                <a:latin typeface="Times New Roman" panose="02020603050405020304" charset="0"/>
                <a:ea typeface="楷体_GB2312" charset="0"/>
                <a:cs typeface="楷体_GB2312" charset="0"/>
              </a:endParaRPr>
            </a:p>
          </p:txBody>
        </p:sp>
        <p:sp>
          <p:nvSpPr>
            <p:cNvPr id="185373" name="Rectangle 29"/>
            <p:cNvSpPr>
              <a:spLocks noChangeArrowheads="1"/>
            </p:cNvSpPr>
            <p:nvPr/>
          </p:nvSpPr>
          <p:spPr bwMode="auto">
            <a:xfrm rot="-5400000">
              <a:off x="2410" y="671"/>
              <a:ext cx="272" cy="81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5374" name="Line 30"/>
            <p:cNvSpPr>
              <a:spLocks noChangeShapeType="1"/>
            </p:cNvSpPr>
            <p:nvPr/>
          </p:nvSpPr>
          <p:spPr bwMode="auto">
            <a:xfrm rot="-5400000">
              <a:off x="2420" y="462"/>
              <a:ext cx="24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5375" name="Line 31"/>
            <p:cNvSpPr>
              <a:spLocks noChangeShapeType="1"/>
            </p:cNvSpPr>
            <p:nvPr/>
          </p:nvSpPr>
          <p:spPr bwMode="auto">
            <a:xfrm rot="-5400000">
              <a:off x="2446" y="947"/>
              <a:ext cx="2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972" name="Rectangle 32"/>
            <p:cNvSpPr>
              <a:spLocks noChangeArrowheads="1"/>
            </p:cNvSpPr>
            <p:nvPr/>
          </p:nvSpPr>
          <p:spPr bwMode="auto">
            <a:xfrm>
              <a:off x="2544" y="539"/>
              <a:ext cx="563" cy="325"/>
            </a:xfrm>
            <a:prstGeom prst="rect">
              <a:avLst/>
            </a:prstGeom>
            <a:noFill/>
            <a:ln>
              <a:noFill/>
            </a:ln>
          </p:spPr>
          <p:txBody>
            <a:bodyPr lIns="90488" tIns="44450" rIns="90488" bIns="4445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="1" i="1"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R</a:t>
              </a:r>
              <a:r>
                <a:rPr lang="en-US" altLang="zh-CN" sz="2800" b="1" baseline="-25000"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C2</a:t>
              </a:r>
              <a:endParaRPr lang="en-US" altLang="zh-CN" sz="2800" b="1" baseline="-50000">
                <a:effectLst/>
                <a:latin typeface="Times New Roman" panose="02020603050405020304" charset="0"/>
                <a:ea typeface="楷体_GB2312" charset="0"/>
                <a:cs typeface="楷体_GB2312" charset="0"/>
              </a:endParaRPr>
            </a:p>
          </p:txBody>
        </p:sp>
        <p:sp>
          <p:nvSpPr>
            <p:cNvPr id="82973" name="Rectangle 33"/>
            <p:cNvSpPr>
              <a:spLocks noChangeArrowheads="1"/>
            </p:cNvSpPr>
            <p:nvPr/>
          </p:nvSpPr>
          <p:spPr bwMode="auto">
            <a:xfrm>
              <a:off x="2466" y="1152"/>
              <a:ext cx="415" cy="325"/>
            </a:xfrm>
            <a:prstGeom prst="rect">
              <a:avLst/>
            </a:prstGeom>
            <a:noFill/>
            <a:ln>
              <a:noFill/>
            </a:ln>
          </p:spPr>
          <p:txBody>
            <a:bodyPr lIns="90488" tIns="44450" rIns="90488" bIns="4445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="1"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T</a:t>
              </a:r>
              <a:r>
                <a:rPr lang="en-US" altLang="zh-CN" sz="2800" b="1" baseline="-25000"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2</a:t>
              </a:r>
            </a:p>
          </p:txBody>
        </p:sp>
        <p:sp>
          <p:nvSpPr>
            <p:cNvPr id="185378" name="Line 34"/>
            <p:cNvSpPr>
              <a:spLocks noChangeShapeType="1"/>
            </p:cNvSpPr>
            <p:nvPr/>
          </p:nvSpPr>
          <p:spPr bwMode="auto">
            <a:xfrm flipV="1">
              <a:off x="1887" y="1284"/>
              <a:ext cx="460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82975" name="Group 35"/>
            <p:cNvGrpSpPr/>
            <p:nvPr/>
          </p:nvGrpSpPr>
          <p:grpSpPr bwMode="auto">
            <a:xfrm>
              <a:off x="2340" y="997"/>
              <a:ext cx="231" cy="586"/>
              <a:chOff x="1402" y="1939"/>
              <a:chExt cx="301" cy="521"/>
            </a:xfrm>
          </p:grpSpPr>
          <p:sp>
            <p:nvSpPr>
              <p:cNvPr id="185380" name="Line 36"/>
              <p:cNvSpPr>
                <a:spLocks noChangeShapeType="1"/>
              </p:cNvSpPr>
              <p:nvPr/>
            </p:nvSpPr>
            <p:spPr bwMode="auto">
              <a:xfrm>
                <a:off x="1402" y="1982"/>
                <a:ext cx="0" cy="43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5381" name="Line 37"/>
              <p:cNvSpPr>
                <a:spLocks noChangeShapeType="1"/>
              </p:cNvSpPr>
              <p:nvPr/>
            </p:nvSpPr>
            <p:spPr bwMode="auto">
              <a:xfrm>
                <a:off x="1411" y="2243"/>
                <a:ext cx="292" cy="21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5382" name="Line 38"/>
              <p:cNvSpPr>
                <a:spLocks noChangeShapeType="1"/>
              </p:cNvSpPr>
              <p:nvPr/>
            </p:nvSpPr>
            <p:spPr bwMode="auto">
              <a:xfrm rot="700650" flipV="1">
                <a:off x="1414" y="1939"/>
                <a:ext cx="249" cy="22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85383" name="Line 39"/>
            <p:cNvSpPr>
              <a:spLocks noChangeShapeType="1"/>
            </p:cNvSpPr>
            <p:nvPr/>
          </p:nvSpPr>
          <p:spPr bwMode="auto">
            <a:xfrm>
              <a:off x="2541" y="944"/>
              <a:ext cx="79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lIns="90000" tIns="43200" rIns="90000" bIns="43200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5384" name="Line 40"/>
            <p:cNvSpPr>
              <a:spLocks noChangeShapeType="1"/>
            </p:cNvSpPr>
            <p:nvPr/>
          </p:nvSpPr>
          <p:spPr bwMode="auto">
            <a:xfrm>
              <a:off x="1879" y="932"/>
              <a:ext cx="0" cy="37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lIns="90000" tIns="43200" rIns="90000" bIns="43200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978" name="Rectangle 41"/>
            <p:cNvSpPr>
              <a:spLocks noChangeArrowheads="1"/>
            </p:cNvSpPr>
            <p:nvPr/>
          </p:nvSpPr>
          <p:spPr bwMode="auto">
            <a:xfrm>
              <a:off x="443" y="1547"/>
              <a:ext cx="613" cy="325"/>
            </a:xfrm>
            <a:prstGeom prst="rect">
              <a:avLst/>
            </a:prstGeom>
            <a:noFill/>
            <a:ln>
              <a:noFill/>
            </a:ln>
          </p:spPr>
          <p:txBody>
            <a:bodyPr lIns="90488" tIns="44450" rIns="90488" bIns="4445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000099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u</a:t>
              </a:r>
              <a:r>
                <a:rPr lang="en-US" altLang="zh-CN" sz="2800" b="1" baseline="-24000">
                  <a:solidFill>
                    <a:srgbClr val="000099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i</a:t>
              </a:r>
              <a:r>
                <a:rPr lang="en-US" altLang="zh-CN" sz="2800" b="1" i="1">
                  <a:solidFill>
                    <a:srgbClr val="000099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=</a:t>
              </a:r>
              <a:r>
                <a:rPr lang="en-US" altLang="zh-CN" sz="2800" b="1">
                  <a:solidFill>
                    <a:srgbClr val="000099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0</a:t>
              </a:r>
              <a:endParaRPr lang="en-US" altLang="zh-CN" sz="2800" b="1" i="1" baseline="-50000">
                <a:solidFill>
                  <a:srgbClr val="000099"/>
                </a:solidFill>
                <a:effectLst/>
                <a:latin typeface="Times New Roman" panose="02020603050405020304" charset="0"/>
                <a:ea typeface="楷体_GB2312" charset="0"/>
                <a:cs typeface="楷体_GB2312" charset="0"/>
              </a:endParaRPr>
            </a:p>
          </p:txBody>
        </p:sp>
        <p:sp>
          <p:nvSpPr>
            <p:cNvPr id="82979" name="Rectangle 42"/>
            <p:cNvSpPr>
              <a:spLocks noChangeArrowheads="1"/>
            </p:cNvSpPr>
            <p:nvPr/>
          </p:nvSpPr>
          <p:spPr bwMode="auto">
            <a:xfrm>
              <a:off x="1502" y="528"/>
              <a:ext cx="562" cy="325"/>
            </a:xfrm>
            <a:prstGeom prst="rect">
              <a:avLst/>
            </a:prstGeom>
            <a:noFill/>
            <a:ln>
              <a:noFill/>
            </a:ln>
          </p:spPr>
          <p:txBody>
            <a:bodyPr lIns="90488" tIns="44450" rIns="90488" bIns="4445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="1" i="1"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R</a:t>
              </a:r>
              <a:r>
                <a:rPr lang="en-US" altLang="zh-CN" sz="2800" b="1" baseline="-25000"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C1</a:t>
              </a:r>
              <a:endParaRPr lang="en-US" altLang="zh-CN" sz="2800" b="1" baseline="-50000">
                <a:effectLst/>
                <a:latin typeface="Times New Roman" panose="02020603050405020304" charset="0"/>
                <a:ea typeface="楷体_GB2312" charset="0"/>
                <a:cs typeface="楷体_GB2312" charset="0"/>
              </a:endParaRPr>
            </a:p>
          </p:txBody>
        </p:sp>
        <p:sp>
          <p:nvSpPr>
            <p:cNvPr id="82980" name="Rectangle 43"/>
            <p:cNvSpPr>
              <a:spLocks noChangeArrowheads="1"/>
            </p:cNvSpPr>
            <p:nvPr/>
          </p:nvSpPr>
          <p:spPr bwMode="auto">
            <a:xfrm>
              <a:off x="1056" y="624"/>
              <a:ext cx="383" cy="325"/>
            </a:xfrm>
            <a:prstGeom prst="rect">
              <a:avLst/>
            </a:prstGeom>
            <a:noFill/>
            <a:ln>
              <a:noFill/>
            </a:ln>
          </p:spPr>
          <p:txBody>
            <a:bodyPr lIns="90488" tIns="44450" rIns="90488" bIns="4445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="1" i="1"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R</a:t>
              </a:r>
              <a:r>
                <a:rPr lang="en-US" altLang="zh-CN" sz="2800" b="1" baseline="-25000"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1</a:t>
              </a:r>
              <a:endParaRPr lang="en-US" altLang="zh-CN" sz="2800" b="1" baseline="-50000">
                <a:effectLst/>
                <a:latin typeface="Times New Roman" panose="02020603050405020304" charset="0"/>
                <a:ea typeface="楷体_GB2312" charset="0"/>
                <a:cs typeface="楷体_GB2312" charset="0"/>
              </a:endParaRPr>
            </a:p>
          </p:txBody>
        </p:sp>
        <p:sp>
          <p:nvSpPr>
            <p:cNvPr id="82981" name="Rectangle 44"/>
            <p:cNvSpPr>
              <a:spLocks noChangeArrowheads="1"/>
            </p:cNvSpPr>
            <p:nvPr/>
          </p:nvSpPr>
          <p:spPr bwMode="auto">
            <a:xfrm>
              <a:off x="1395" y="1168"/>
              <a:ext cx="425" cy="325"/>
            </a:xfrm>
            <a:prstGeom prst="rect">
              <a:avLst/>
            </a:prstGeom>
            <a:noFill/>
            <a:ln>
              <a:noFill/>
            </a:ln>
          </p:spPr>
          <p:txBody>
            <a:bodyPr lIns="90488" tIns="44450" rIns="90488" bIns="4445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="1"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T</a:t>
              </a:r>
              <a:r>
                <a:rPr lang="en-US" altLang="zh-CN" sz="2800" b="1" baseline="-25000"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1</a:t>
              </a:r>
            </a:p>
          </p:txBody>
        </p:sp>
        <p:sp>
          <p:nvSpPr>
            <p:cNvPr id="185389" name="Line 45"/>
            <p:cNvSpPr>
              <a:spLocks noChangeShapeType="1"/>
            </p:cNvSpPr>
            <p:nvPr/>
          </p:nvSpPr>
          <p:spPr bwMode="auto">
            <a:xfrm>
              <a:off x="866" y="1285"/>
              <a:ext cx="404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82983" name="Group 46"/>
            <p:cNvGrpSpPr/>
            <p:nvPr/>
          </p:nvGrpSpPr>
          <p:grpSpPr bwMode="auto">
            <a:xfrm>
              <a:off x="1277" y="1011"/>
              <a:ext cx="231" cy="586"/>
              <a:chOff x="1402" y="1939"/>
              <a:chExt cx="301" cy="521"/>
            </a:xfrm>
          </p:grpSpPr>
          <p:sp>
            <p:nvSpPr>
              <p:cNvPr id="185391" name="Line 47"/>
              <p:cNvSpPr>
                <a:spLocks noChangeShapeType="1"/>
              </p:cNvSpPr>
              <p:nvPr/>
            </p:nvSpPr>
            <p:spPr bwMode="auto">
              <a:xfrm>
                <a:off x="1402" y="1982"/>
                <a:ext cx="0" cy="43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5392" name="Line 48"/>
              <p:cNvSpPr>
                <a:spLocks noChangeShapeType="1"/>
              </p:cNvSpPr>
              <p:nvPr/>
            </p:nvSpPr>
            <p:spPr bwMode="auto">
              <a:xfrm>
                <a:off x="1411" y="2243"/>
                <a:ext cx="292" cy="21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5393" name="Line 49"/>
              <p:cNvSpPr>
                <a:spLocks noChangeShapeType="1"/>
              </p:cNvSpPr>
              <p:nvPr/>
            </p:nvSpPr>
            <p:spPr bwMode="auto">
              <a:xfrm rot="700650" flipV="1">
                <a:off x="1414" y="1939"/>
                <a:ext cx="249" cy="22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85394" name="Line 50"/>
            <p:cNvSpPr>
              <a:spLocks noChangeShapeType="1"/>
            </p:cNvSpPr>
            <p:nvPr/>
          </p:nvSpPr>
          <p:spPr bwMode="auto">
            <a:xfrm rot="5400000" flipH="1">
              <a:off x="851" y="1100"/>
              <a:ext cx="37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5395" name="Rectangle 51"/>
            <p:cNvSpPr>
              <a:spLocks noChangeArrowheads="1"/>
            </p:cNvSpPr>
            <p:nvPr/>
          </p:nvSpPr>
          <p:spPr bwMode="auto">
            <a:xfrm rot="-5400000">
              <a:off x="906" y="733"/>
              <a:ext cx="272" cy="8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5396" name="Line 52"/>
            <p:cNvSpPr>
              <a:spLocks noChangeShapeType="1"/>
            </p:cNvSpPr>
            <p:nvPr/>
          </p:nvSpPr>
          <p:spPr bwMode="auto">
            <a:xfrm>
              <a:off x="1043" y="352"/>
              <a:ext cx="0" cy="3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5397" name="Line 53"/>
            <p:cNvSpPr>
              <a:spLocks noChangeShapeType="1"/>
            </p:cNvSpPr>
            <p:nvPr/>
          </p:nvSpPr>
          <p:spPr bwMode="auto">
            <a:xfrm>
              <a:off x="1038" y="341"/>
              <a:ext cx="224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lIns="90000" tIns="43200" rIns="90000" bIns="43200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5398" name="Line 54"/>
            <p:cNvSpPr>
              <a:spLocks noChangeShapeType="1"/>
            </p:cNvSpPr>
            <p:nvPr/>
          </p:nvSpPr>
          <p:spPr bwMode="auto">
            <a:xfrm>
              <a:off x="1480" y="932"/>
              <a:ext cx="39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lIns="90000" tIns="43200" rIns="90000" bIns="43200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5399" name="Line 55"/>
            <p:cNvSpPr>
              <a:spLocks noChangeShapeType="1"/>
            </p:cNvSpPr>
            <p:nvPr/>
          </p:nvSpPr>
          <p:spPr bwMode="auto">
            <a:xfrm>
              <a:off x="1478" y="344"/>
              <a:ext cx="0" cy="19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5400" name="Line 56"/>
            <p:cNvSpPr>
              <a:spLocks noChangeShapeType="1"/>
            </p:cNvSpPr>
            <p:nvPr/>
          </p:nvSpPr>
          <p:spPr bwMode="auto">
            <a:xfrm>
              <a:off x="1478" y="792"/>
              <a:ext cx="0" cy="27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5401" name="Line 57"/>
            <p:cNvSpPr>
              <a:spLocks noChangeShapeType="1"/>
            </p:cNvSpPr>
            <p:nvPr/>
          </p:nvSpPr>
          <p:spPr bwMode="auto">
            <a:xfrm>
              <a:off x="1478" y="1569"/>
              <a:ext cx="0" cy="6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992" name="Rectangle 58"/>
            <p:cNvSpPr>
              <a:spLocks noChangeArrowheads="1"/>
            </p:cNvSpPr>
            <p:nvPr/>
          </p:nvSpPr>
          <p:spPr bwMode="auto">
            <a:xfrm>
              <a:off x="601" y="923"/>
              <a:ext cx="476" cy="325"/>
            </a:xfrm>
            <a:prstGeom prst="rect">
              <a:avLst/>
            </a:prstGeom>
            <a:noFill/>
            <a:ln>
              <a:noFill/>
            </a:ln>
          </p:spPr>
          <p:txBody>
            <a:bodyPr lIns="90488" tIns="44450" rIns="90488" bIns="4445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="1" i="1"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R</a:t>
              </a:r>
              <a:r>
                <a:rPr lang="en-US" altLang="zh-CN" sz="2800" b="1" baseline="-25000"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2</a:t>
              </a:r>
              <a:endParaRPr lang="en-US" altLang="zh-CN" sz="2800" b="1" baseline="-50000">
                <a:effectLst/>
                <a:latin typeface="Times New Roman" panose="02020603050405020304" charset="0"/>
                <a:ea typeface="楷体_GB2312" charset="0"/>
                <a:cs typeface="楷体_GB2312" charset="0"/>
              </a:endParaRPr>
            </a:p>
          </p:txBody>
        </p:sp>
        <p:sp>
          <p:nvSpPr>
            <p:cNvPr id="185403" name="Rectangle 59"/>
            <p:cNvSpPr>
              <a:spLocks noChangeArrowheads="1"/>
            </p:cNvSpPr>
            <p:nvPr/>
          </p:nvSpPr>
          <p:spPr bwMode="auto">
            <a:xfrm rot="-10800000">
              <a:off x="616" y="1251"/>
              <a:ext cx="245" cy="91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5404" name="Line 60"/>
            <p:cNvSpPr>
              <a:spLocks noChangeShapeType="1"/>
            </p:cNvSpPr>
            <p:nvPr/>
          </p:nvSpPr>
          <p:spPr bwMode="auto">
            <a:xfrm rot="-10800000">
              <a:off x="390" y="1285"/>
              <a:ext cx="23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5405" name="Rectangle 61"/>
            <p:cNvSpPr>
              <a:spLocks noChangeArrowheads="1"/>
            </p:cNvSpPr>
            <p:nvPr/>
          </p:nvSpPr>
          <p:spPr bwMode="auto">
            <a:xfrm rot="-5400000">
              <a:off x="1335" y="637"/>
              <a:ext cx="272" cy="81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5406" name="Oval 62"/>
            <p:cNvSpPr>
              <a:spLocks noChangeArrowheads="1"/>
            </p:cNvSpPr>
            <p:nvPr/>
          </p:nvSpPr>
          <p:spPr bwMode="auto">
            <a:xfrm flipH="1">
              <a:off x="3248" y="322"/>
              <a:ext cx="49" cy="5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5407" name="Oval 63"/>
            <p:cNvSpPr>
              <a:spLocks noChangeArrowheads="1"/>
            </p:cNvSpPr>
            <p:nvPr/>
          </p:nvSpPr>
          <p:spPr bwMode="auto">
            <a:xfrm flipH="1">
              <a:off x="3317" y="915"/>
              <a:ext cx="48" cy="5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5408" name="Oval 64"/>
            <p:cNvSpPr>
              <a:spLocks noChangeArrowheads="1"/>
            </p:cNvSpPr>
            <p:nvPr/>
          </p:nvSpPr>
          <p:spPr bwMode="auto">
            <a:xfrm flipH="1">
              <a:off x="3317" y="2206"/>
              <a:ext cx="48" cy="5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5409" name="Oval 65"/>
            <p:cNvSpPr>
              <a:spLocks noChangeArrowheads="1"/>
            </p:cNvSpPr>
            <p:nvPr/>
          </p:nvSpPr>
          <p:spPr bwMode="auto">
            <a:xfrm flipH="1">
              <a:off x="356" y="1262"/>
              <a:ext cx="48" cy="5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5410" name="Oval 66"/>
            <p:cNvSpPr>
              <a:spLocks noChangeArrowheads="1"/>
            </p:cNvSpPr>
            <p:nvPr/>
          </p:nvSpPr>
          <p:spPr bwMode="auto">
            <a:xfrm flipH="1">
              <a:off x="356" y="2206"/>
              <a:ext cx="48" cy="5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5411" name="Oval 67"/>
            <p:cNvSpPr>
              <a:spLocks noChangeArrowheads="1"/>
            </p:cNvSpPr>
            <p:nvPr/>
          </p:nvSpPr>
          <p:spPr bwMode="auto">
            <a:xfrm flipH="1">
              <a:off x="2541" y="2208"/>
              <a:ext cx="48" cy="54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3002" name="Rectangle 68"/>
            <p:cNvSpPr>
              <a:spLocks noChangeArrowheads="1"/>
            </p:cNvSpPr>
            <p:nvPr/>
          </p:nvSpPr>
          <p:spPr bwMode="auto">
            <a:xfrm>
              <a:off x="3237" y="1881"/>
              <a:ext cx="228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–</a:t>
              </a:r>
            </a:p>
          </p:txBody>
        </p:sp>
        <p:sp>
          <p:nvSpPr>
            <p:cNvPr id="83003" name="Rectangle 69"/>
            <p:cNvSpPr>
              <a:spLocks noChangeArrowheads="1"/>
            </p:cNvSpPr>
            <p:nvPr/>
          </p:nvSpPr>
          <p:spPr bwMode="auto">
            <a:xfrm>
              <a:off x="444" y="1888"/>
              <a:ext cx="228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–</a:t>
              </a:r>
            </a:p>
          </p:txBody>
        </p:sp>
        <p:sp>
          <p:nvSpPr>
            <p:cNvPr id="83004" name="Rectangle 70"/>
            <p:cNvSpPr>
              <a:spLocks noChangeArrowheads="1"/>
            </p:cNvSpPr>
            <p:nvPr/>
          </p:nvSpPr>
          <p:spPr bwMode="auto">
            <a:xfrm>
              <a:off x="428" y="1264"/>
              <a:ext cx="244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+</a:t>
              </a:r>
            </a:p>
          </p:txBody>
        </p:sp>
        <p:sp>
          <p:nvSpPr>
            <p:cNvPr id="83005" name="Rectangle 71"/>
            <p:cNvSpPr>
              <a:spLocks noChangeArrowheads="1"/>
            </p:cNvSpPr>
            <p:nvPr/>
          </p:nvSpPr>
          <p:spPr bwMode="auto">
            <a:xfrm>
              <a:off x="3222" y="928"/>
              <a:ext cx="244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+</a:t>
              </a:r>
            </a:p>
          </p:txBody>
        </p:sp>
        <p:sp>
          <p:nvSpPr>
            <p:cNvPr id="83006" name="Rectangle 72"/>
            <p:cNvSpPr>
              <a:spLocks noChangeArrowheads="1"/>
            </p:cNvSpPr>
            <p:nvPr/>
          </p:nvSpPr>
          <p:spPr bwMode="auto">
            <a:xfrm>
              <a:off x="2113" y="539"/>
              <a:ext cx="563" cy="325"/>
            </a:xfrm>
            <a:prstGeom prst="rect">
              <a:avLst/>
            </a:prstGeom>
            <a:noFill/>
            <a:ln>
              <a:noFill/>
            </a:ln>
          </p:spPr>
          <p:txBody>
            <a:bodyPr lIns="90488" tIns="44450" rIns="90488" bIns="4445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="1" i="1"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R</a:t>
              </a:r>
              <a:endParaRPr lang="en-US" altLang="zh-CN" sz="2800" b="1" baseline="-50000">
                <a:effectLst/>
                <a:latin typeface="Times New Roman" panose="02020603050405020304" charset="0"/>
                <a:ea typeface="楷体_GB2312" charset="0"/>
                <a:cs typeface="楷体_GB2312" charset="0"/>
              </a:endParaRPr>
            </a:p>
          </p:txBody>
        </p:sp>
        <p:sp>
          <p:nvSpPr>
            <p:cNvPr id="83007" name="Rectangle 73"/>
            <p:cNvSpPr>
              <a:spLocks noChangeArrowheads="1"/>
            </p:cNvSpPr>
            <p:nvPr/>
          </p:nvSpPr>
          <p:spPr bwMode="auto">
            <a:xfrm>
              <a:off x="2676" y="1739"/>
              <a:ext cx="415" cy="325"/>
            </a:xfrm>
            <a:prstGeom prst="rect">
              <a:avLst/>
            </a:prstGeom>
            <a:noFill/>
            <a:ln>
              <a:noFill/>
            </a:ln>
          </p:spPr>
          <p:txBody>
            <a:bodyPr lIns="90488" tIns="44450" rIns="90488" bIns="4445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="1"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D</a:t>
              </a:r>
              <a:r>
                <a:rPr lang="en-US" altLang="zh-CN" sz="2800" b="1" baseline="-25000"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Z</a:t>
              </a:r>
            </a:p>
          </p:txBody>
        </p:sp>
        <p:sp>
          <p:nvSpPr>
            <p:cNvPr id="185418" name="Line 74"/>
            <p:cNvSpPr>
              <a:spLocks noChangeShapeType="1"/>
            </p:cNvSpPr>
            <p:nvPr/>
          </p:nvSpPr>
          <p:spPr bwMode="auto">
            <a:xfrm>
              <a:off x="384" y="1296"/>
              <a:ext cx="0" cy="91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</p:grpSp>
      <p:graphicFrame>
        <p:nvGraphicFramePr>
          <p:cNvPr id="3" name="对象 2"/>
          <p:cNvGraphicFramePr/>
          <p:nvPr>
            <p:extLst>
              <p:ext uri="{D42A27DB-BD31-4B8C-83A1-F6EECF244321}">
                <p14:modId xmlns:p14="http://schemas.microsoft.com/office/powerpoint/2010/main" val="3091173518"/>
              </p:ext>
            </p:extLst>
          </p:nvPr>
        </p:nvGraphicFramePr>
        <p:xfrm>
          <a:off x="717550" y="5693225"/>
          <a:ext cx="8345805" cy="1009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2" r:id="rId3" imgW="3086100" imgH="405765" progId="Equation.KSEE3">
                  <p:embed/>
                </p:oleObj>
              </mc:Choice>
              <mc:Fallback>
                <p:oleObj r:id="rId3" imgW="3086100" imgH="405765" progId="Equation.KSEE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7550" y="5693225"/>
                        <a:ext cx="8345805" cy="1009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90499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5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5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49" grpId="0" autoUpdateAnimBg="0"/>
      <p:bldP spid="185350" grpId="0" autoUpdateAnimBg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3"/>
          <p:cNvSpPr>
            <a:spLocks noChangeArrowheads="1"/>
          </p:cNvSpPr>
          <p:nvPr/>
        </p:nvSpPr>
        <p:spPr bwMode="auto">
          <a:xfrm>
            <a:off x="6096000" y="304800"/>
            <a:ext cx="2819400" cy="23304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eaLnBrk="0" hangingPunct="0">
              <a:lnSpc>
                <a:spcPct val="105000"/>
              </a:lnSpc>
            </a:pPr>
            <a:r>
              <a:rPr lang="zh-CN" altLang="en-US" sz="2800" b="1">
                <a:effectLst/>
                <a:latin typeface="Times New Roman" panose="02020603050405020304" charset="0"/>
              </a:rPr>
              <a:t>已知：</a:t>
            </a:r>
            <a:r>
              <a:rPr lang="en-US" altLang="zh-CN" sz="2800" b="1" i="1">
                <a:effectLst/>
                <a:latin typeface="Times New Roman" panose="02020603050405020304" charset="0"/>
                <a:ea typeface="楷体_GB2312" charset="0"/>
                <a:cs typeface="楷体_GB2312" charset="0"/>
              </a:rPr>
              <a:t>U</a:t>
            </a:r>
            <a:r>
              <a:rPr lang="en-US" altLang="zh-CN" sz="2800" b="1" baseline="-25000">
                <a:effectLst/>
                <a:latin typeface="Times New Roman" panose="02020603050405020304" charset="0"/>
                <a:ea typeface="楷体_GB2312" charset="0"/>
                <a:cs typeface="楷体_GB2312" charset="0"/>
              </a:rPr>
              <a:t>Z</a:t>
            </a:r>
            <a:r>
              <a:rPr lang="en-US" altLang="zh-CN" sz="2800" b="1">
                <a:effectLst/>
                <a:latin typeface="Times New Roman" panose="02020603050405020304" charset="0"/>
                <a:ea typeface="楷体_GB2312" charset="0"/>
                <a:cs typeface="楷体_GB2312" charset="0"/>
              </a:rPr>
              <a:t>=4V</a:t>
            </a:r>
            <a:r>
              <a:rPr lang="zh-CN" altLang="en-US" sz="2800" b="1">
                <a:effectLst/>
                <a:latin typeface="Times New Roman" panose="02020603050405020304" charset="0"/>
                <a:ea typeface="楷体_GB2312" charset="0"/>
                <a:cs typeface="楷体_GB2312" charset="0"/>
              </a:rPr>
              <a:t>， </a:t>
            </a:r>
            <a:r>
              <a:rPr lang="en-US" altLang="zh-CN" sz="2800" b="1" i="1">
                <a:effectLst/>
                <a:latin typeface="Times New Roman" panose="02020603050405020304" charset="0"/>
                <a:ea typeface="楷体_GB2312" charset="0"/>
                <a:cs typeface="楷体_GB2312" charset="0"/>
                <a:sym typeface="Symbol" panose="05050102010706020507" charset="0"/>
              </a:rPr>
              <a:t>U</a:t>
            </a:r>
            <a:r>
              <a:rPr lang="en-US" altLang="zh-CN" sz="2800" b="1" baseline="-25000">
                <a:effectLst/>
                <a:latin typeface="Times New Roman" panose="02020603050405020304" charset="0"/>
                <a:ea typeface="楷体_GB2312" charset="0"/>
                <a:cs typeface="楷体_GB2312" charset="0"/>
                <a:sym typeface="Symbol" panose="05050102010706020507" charset="0"/>
              </a:rPr>
              <a:t>BE</a:t>
            </a:r>
            <a:r>
              <a:rPr lang="en-US" altLang="zh-CN" sz="2800" b="1">
                <a:effectLst/>
                <a:latin typeface="Times New Roman" panose="02020603050405020304" charset="0"/>
                <a:ea typeface="楷体_GB2312" charset="0"/>
                <a:cs typeface="楷体_GB2312" charset="0"/>
                <a:sym typeface="Symbol" panose="05050102010706020507" charset="0"/>
              </a:rPr>
              <a:t>=0.6V</a:t>
            </a:r>
            <a:r>
              <a:rPr lang="zh-CN" altLang="en-US" sz="2800" b="1">
                <a:effectLst/>
                <a:latin typeface="Times New Roman" panose="02020603050405020304" charset="0"/>
                <a:ea typeface="楷体_GB2312" charset="0"/>
                <a:cs typeface="楷体_GB2312" charset="0"/>
                <a:sym typeface="Symbol" panose="05050102010706020507" charset="0"/>
              </a:rPr>
              <a:t>，</a:t>
            </a:r>
            <a:r>
              <a:rPr lang="en-US" altLang="zh-CN" sz="2800" b="1" i="1">
                <a:effectLst/>
                <a:latin typeface="Times New Roman" panose="02020603050405020304" charset="0"/>
                <a:ea typeface="楷体_GB2312" charset="0"/>
                <a:cs typeface="楷体_GB2312" charset="0"/>
                <a:sym typeface="Symbol" panose="05050102010706020507" charset="0"/>
              </a:rPr>
              <a:t>R</a:t>
            </a:r>
            <a:r>
              <a:rPr lang="en-US" altLang="zh-CN" sz="2800" b="1" baseline="-25000">
                <a:effectLst/>
                <a:latin typeface="Times New Roman" panose="02020603050405020304" charset="0"/>
                <a:ea typeface="楷体_GB2312" charset="0"/>
                <a:cs typeface="楷体_GB2312" charset="0"/>
                <a:sym typeface="Symbol" panose="05050102010706020507" charset="0"/>
              </a:rPr>
              <a:t>C1</a:t>
            </a:r>
            <a:r>
              <a:rPr lang="en-US" altLang="zh-CN" sz="2800" b="1">
                <a:effectLst/>
                <a:latin typeface="Times New Roman" panose="02020603050405020304" charset="0"/>
                <a:ea typeface="楷体_GB2312" charset="0"/>
                <a:cs typeface="楷体_GB2312" charset="0"/>
                <a:sym typeface="Symbol" panose="05050102010706020507" charset="0"/>
              </a:rPr>
              <a:t>=3k</a:t>
            </a:r>
            <a:r>
              <a:rPr lang="zh-CN" altLang="en-US" sz="2800" b="1">
                <a:effectLst/>
                <a:latin typeface="Times New Roman" panose="02020603050405020304" charset="0"/>
                <a:ea typeface="楷体_GB2312" charset="0"/>
                <a:cs typeface="楷体_GB2312" charset="0"/>
                <a:sym typeface="Symbol" panose="05050102010706020507" charset="0"/>
              </a:rPr>
              <a:t>，</a:t>
            </a:r>
            <a:r>
              <a:rPr lang="en-US" altLang="zh-CN" sz="2800" b="1" i="1">
                <a:effectLst/>
                <a:latin typeface="Times New Roman" panose="02020603050405020304" charset="0"/>
                <a:ea typeface="楷体_GB2312" charset="0"/>
                <a:cs typeface="楷体_GB2312" charset="0"/>
                <a:sym typeface="Symbol" panose="05050102010706020507" charset="0"/>
              </a:rPr>
              <a:t>R</a:t>
            </a:r>
            <a:r>
              <a:rPr lang="en-US" altLang="zh-CN" sz="2800" b="1" baseline="-25000">
                <a:effectLst/>
                <a:latin typeface="Times New Roman" panose="02020603050405020304" charset="0"/>
                <a:ea typeface="楷体_GB2312" charset="0"/>
                <a:cs typeface="楷体_GB2312" charset="0"/>
                <a:sym typeface="Symbol" panose="05050102010706020507" charset="0"/>
              </a:rPr>
              <a:t>C2</a:t>
            </a:r>
            <a:r>
              <a:rPr lang="en-US" altLang="zh-CN" sz="2800" b="1">
                <a:effectLst/>
                <a:latin typeface="Times New Roman" panose="02020603050405020304" charset="0"/>
                <a:ea typeface="楷体_GB2312" charset="0"/>
                <a:cs typeface="楷体_GB2312" charset="0"/>
                <a:sym typeface="Symbol" panose="05050102010706020507" charset="0"/>
              </a:rPr>
              <a:t>=500  </a:t>
            </a:r>
            <a:r>
              <a:rPr lang="zh-CN" altLang="en-US" sz="2800" b="1">
                <a:effectLst/>
                <a:latin typeface="Times New Roman" panose="02020603050405020304" charset="0"/>
                <a:ea typeface="楷体_GB2312" charset="0"/>
                <a:cs typeface="楷体_GB2312" charset="0"/>
                <a:sym typeface="Symbol" panose="05050102010706020507" charset="0"/>
              </a:rPr>
              <a:t>， </a:t>
            </a:r>
            <a:r>
              <a:rPr lang="zh-CN" altLang="en-US" sz="2800" b="1" i="1">
                <a:effectLst/>
                <a:latin typeface="Times New Roman" panose="02020603050405020304" charset="0"/>
                <a:ea typeface="楷体_GB2312" charset="0"/>
                <a:cs typeface="楷体_GB2312" charset="0"/>
                <a:sym typeface="Symbol" panose="05050102010706020507" charset="0"/>
              </a:rPr>
              <a:t></a:t>
            </a:r>
            <a:r>
              <a:rPr lang="en-US" altLang="zh-CN" sz="2800" b="1" baseline="-25000">
                <a:effectLst/>
                <a:latin typeface="Times New Roman" panose="02020603050405020304" charset="0"/>
                <a:ea typeface="楷体_GB2312" charset="0"/>
                <a:cs typeface="楷体_GB2312" charset="0"/>
                <a:sym typeface="Symbol" panose="05050102010706020507" charset="0"/>
              </a:rPr>
              <a:t>1</a:t>
            </a:r>
            <a:r>
              <a:rPr lang="en-US" altLang="zh-CN" sz="2800" b="1">
                <a:effectLst/>
                <a:latin typeface="Times New Roman" panose="02020603050405020304" charset="0"/>
                <a:ea typeface="楷体_GB2312" charset="0"/>
                <a:cs typeface="楷体_GB2312" charset="0"/>
                <a:sym typeface="Symbol" panose="05050102010706020507" charset="0"/>
              </a:rPr>
              <a:t>= </a:t>
            </a:r>
            <a:r>
              <a:rPr lang="en-US" altLang="zh-CN" sz="2800" b="1" i="1">
                <a:effectLst/>
                <a:latin typeface="Times New Roman" panose="02020603050405020304" charset="0"/>
                <a:ea typeface="楷体_GB2312" charset="0"/>
                <a:cs typeface="楷体_GB2312" charset="0"/>
                <a:sym typeface="Symbol" panose="05050102010706020507" charset="0"/>
              </a:rPr>
              <a:t></a:t>
            </a:r>
            <a:r>
              <a:rPr lang="en-US" altLang="zh-CN" sz="2800" b="1" baseline="-25000">
                <a:effectLst/>
                <a:latin typeface="Times New Roman" panose="02020603050405020304" charset="0"/>
                <a:ea typeface="楷体_GB2312" charset="0"/>
                <a:cs typeface="楷体_GB2312" charset="0"/>
                <a:sym typeface="Symbol" panose="05050102010706020507" charset="0"/>
              </a:rPr>
              <a:t>2</a:t>
            </a:r>
            <a:r>
              <a:rPr lang="en-US" altLang="zh-CN" sz="2800" b="1">
                <a:effectLst/>
                <a:latin typeface="Times New Roman" panose="02020603050405020304" charset="0"/>
                <a:ea typeface="楷体_GB2312" charset="0"/>
                <a:cs typeface="楷体_GB2312" charset="0"/>
                <a:sym typeface="Symbol" panose="05050102010706020507" charset="0"/>
              </a:rPr>
              <a:t>=50</a:t>
            </a:r>
            <a:r>
              <a:rPr lang="zh-CN" altLang="en-US" sz="2800" b="1">
                <a:effectLst/>
                <a:latin typeface="Times New Roman" panose="02020603050405020304" charset="0"/>
                <a:ea typeface="楷体_GB2312" charset="0"/>
                <a:cs typeface="楷体_GB2312" charset="0"/>
                <a:sym typeface="Symbol" panose="05050102010706020507" charset="0"/>
              </a:rPr>
              <a:t>。</a:t>
            </a:r>
          </a:p>
        </p:txBody>
      </p:sp>
      <p:sp>
        <p:nvSpPr>
          <p:cNvPr id="83971" name="Rectangle 4"/>
          <p:cNvSpPr>
            <a:spLocks noChangeArrowheads="1"/>
          </p:cNvSpPr>
          <p:nvPr/>
        </p:nvSpPr>
        <p:spPr bwMode="auto">
          <a:xfrm>
            <a:off x="6096000" y="2581275"/>
            <a:ext cx="2590800" cy="14351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eaLnBrk="0" hangingPunct="0">
              <a:lnSpc>
                <a:spcPct val="105000"/>
              </a:lnSpc>
            </a:pPr>
            <a:r>
              <a:rPr lang="zh-CN" altLang="en-US" sz="2800" b="1">
                <a:effectLst/>
                <a:latin typeface="Times New Roman" panose="02020603050405020304" charset="0"/>
                <a:sym typeface="Symbol" panose="05050102010706020507" charset="0"/>
              </a:rPr>
              <a:t>温度升高前，</a:t>
            </a:r>
            <a:r>
              <a:rPr lang="en-US" altLang="zh-CN" sz="2800" b="1" i="1">
                <a:effectLst/>
                <a:latin typeface="Times New Roman" panose="02020603050405020304" charset="0"/>
                <a:sym typeface="Symbol" panose="05050102010706020507" charset="0"/>
              </a:rPr>
              <a:t>I</a:t>
            </a:r>
            <a:r>
              <a:rPr lang="en-US" altLang="zh-CN" sz="2800" b="1" baseline="-25000">
                <a:effectLst/>
                <a:latin typeface="Times New Roman" panose="02020603050405020304" charset="0"/>
                <a:sym typeface="Symbol" panose="05050102010706020507" charset="0"/>
              </a:rPr>
              <a:t>C1</a:t>
            </a:r>
            <a:r>
              <a:rPr lang="en-US" altLang="zh-CN" sz="2800" b="1">
                <a:effectLst/>
                <a:latin typeface="Times New Roman" panose="02020603050405020304" charset="0"/>
                <a:sym typeface="Symbol" panose="05050102010706020507" charset="0"/>
              </a:rPr>
              <a:t>=2.3mA</a:t>
            </a:r>
            <a:r>
              <a:rPr lang="zh-CN" altLang="en-US" sz="2800" b="1">
                <a:effectLst/>
                <a:latin typeface="Times New Roman" panose="02020603050405020304" charset="0"/>
                <a:sym typeface="Symbol" panose="05050102010706020507" charset="0"/>
              </a:rPr>
              <a:t>，</a:t>
            </a:r>
            <a:r>
              <a:rPr lang="en-US" altLang="zh-CN" sz="2800" b="1" i="1">
                <a:effectLst/>
                <a:latin typeface="Times New Roman" panose="02020603050405020304" charset="0"/>
                <a:sym typeface="Symbol" panose="05050102010706020507" charset="0"/>
              </a:rPr>
              <a:t>U</a:t>
            </a:r>
            <a:r>
              <a:rPr lang="en-US" altLang="zh-CN" sz="2800" b="1" baseline="-25000">
                <a:effectLst/>
                <a:latin typeface="Times New Roman" panose="02020603050405020304" charset="0"/>
                <a:sym typeface="Symbol" panose="05050102010706020507" charset="0"/>
              </a:rPr>
              <a:t>o</a:t>
            </a:r>
            <a:r>
              <a:rPr lang="en-US" altLang="zh-CN" sz="2800" b="1">
                <a:effectLst/>
                <a:latin typeface="Times New Roman" panose="02020603050405020304" charset="0"/>
                <a:sym typeface="Symbol" panose="05050102010706020507" charset="0"/>
              </a:rPr>
              <a:t>=7.75V</a:t>
            </a:r>
            <a:r>
              <a:rPr lang="zh-CN" altLang="en-US" sz="2800" b="1">
                <a:effectLst/>
                <a:latin typeface="Times New Roman" panose="02020603050405020304" charset="0"/>
                <a:sym typeface="Symbol" panose="05050102010706020507" charset="0"/>
              </a:rPr>
              <a:t>。</a:t>
            </a:r>
          </a:p>
        </p:txBody>
      </p:sp>
      <p:sp>
        <p:nvSpPr>
          <p:cNvPr id="248840" name="Text Box 8"/>
          <p:cNvSpPr txBox="1">
            <a:spLocks noChangeArrowheads="1"/>
          </p:cNvSpPr>
          <p:nvPr/>
        </p:nvSpPr>
        <p:spPr bwMode="auto">
          <a:xfrm>
            <a:off x="204936" y="378947"/>
            <a:ext cx="1085554" cy="523220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2800" b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例</a:t>
            </a:r>
            <a:r>
              <a:rPr lang="en-US" altLang="zh-CN" sz="2800" b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2</a:t>
            </a:r>
            <a:r>
              <a:rPr lang="zh-CN" altLang="en-US" sz="2800" b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：</a:t>
            </a:r>
            <a:endParaRPr lang="zh-CN" altLang="en-US" sz="2800" b="1" dirty="0">
              <a:solidFill>
                <a:srgbClr val="CC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83973" name="Group 9"/>
          <p:cNvGrpSpPr/>
          <p:nvPr/>
        </p:nvGrpSpPr>
        <p:grpSpPr bwMode="auto">
          <a:xfrm>
            <a:off x="565150" y="304800"/>
            <a:ext cx="5740400" cy="3505200"/>
            <a:chOff x="356" y="192"/>
            <a:chExt cx="3616" cy="2208"/>
          </a:xfrm>
        </p:grpSpPr>
        <p:sp>
          <p:nvSpPr>
            <p:cNvPr id="248842" name="Line 10"/>
            <p:cNvSpPr>
              <a:spLocks noChangeShapeType="1"/>
            </p:cNvSpPr>
            <p:nvPr/>
          </p:nvSpPr>
          <p:spPr bwMode="auto">
            <a:xfrm rot="-5400000">
              <a:off x="2567" y="1722"/>
              <a:ext cx="0" cy="21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8843" name="AutoShape 11"/>
            <p:cNvSpPr>
              <a:spLocks noChangeArrowheads="1"/>
            </p:cNvSpPr>
            <p:nvPr/>
          </p:nvSpPr>
          <p:spPr bwMode="auto">
            <a:xfrm>
              <a:off x="2460" y="1835"/>
              <a:ext cx="215" cy="169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8844" name="Line 12"/>
            <p:cNvSpPr>
              <a:spLocks noChangeShapeType="1"/>
            </p:cNvSpPr>
            <p:nvPr/>
          </p:nvSpPr>
          <p:spPr bwMode="auto">
            <a:xfrm rot="16200000" flipH="1">
              <a:off x="2652" y="1861"/>
              <a:ext cx="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8845" name="Line 13"/>
            <p:cNvSpPr>
              <a:spLocks noChangeShapeType="1"/>
            </p:cNvSpPr>
            <p:nvPr/>
          </p:nvSpPr>
          <p:spPr bwMode="auto">
            <a:xfrm rot="-5400000">
              <a:off x="2158" y="1992"/>
              <a:ext cx="8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8846" name="Line 14"/>
            <p:cNvSpPr>
              <a:spLocks noChangeShapeType="1"/>
            </p:cNvSpPr>
            <p:nvPr/>
          </p:nvSpPr>
          <p:spPr bwMode="auto">
            <a:xfrm>
              <a:off x="2460" y="2400"/>
              <a:ext cx="21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8847" name="Line 15"/>
            <p:cNvSpPr>
              <a:spLocks noChangeShapeType="1"/>
            </p:cNvSpPr>
            <p:nvPr/>
          </p:nvSpPr>
          <p:spPr bwMode="auto">
            <a:xfrm>
              <a:off x="2090" y="848"/>
              <a:ext cx="0" cy="8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8848" name="Line 16"/>
            <p:cNvSpPr>
              <a:spLocks noChangeShapeType="1"/>
            </p:cNvSpPr>
            <p:nvPr/>
          </p:nvSpPr>
          <p:spPr bwMode="auto">
            <a:xfrm>
              <a:off x="2084" y="1668"/>
              <a:ext cx="49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3984" name="Text Box 17"/>
            <p:cNvSpPr txBox="1">
              <a:spLocks noChangeArrowheads="1"/>
            </p:cNvSpPr>
            <p:nvPr/>
          </p:nvSpPr>
          <p:spPr bwMode="auto">
            <a:xfrm>
              <a:off x="2160" y="1785"/>
              <a:ext cx="398" cy="32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000099"/>
                  </a:solidFill>
                  <a:effectLst/>
                  <a:ea typeface="楷体_GB2312" charset="0"/>
                  <a:cs typeface="楷体_GB2312" charset="0"/>
                </a:rPr>
                <a:t>u</a:t>
              </a:r>
              <a:r>
                <a:rPr lang="en-US" altLang="zh-CN" sz="2800" b="1" baseline="-25000">
                  <a:solidFill>
                    <a:srgbClr val="000099"/>
                  </a:solidFill>
                  <a:effectLst/>
                  <a:ea typeface="楷体_GB2312" charset="0"/>
                  <a:cs typeface="楷体_GB2312" charset="0"/>
                </a:rPr>
                <a:t>Z</a:t>
              </a:r>
              <a:endParaRPr lang="en-US" altLang="zh-CN" sz="2800" b="1" i="1">
                <a:solidFill>
                  <a:srgbClr val="000099"/>
                </a:solidFill>
                <a:effectLst/>
                <a:ea typeface="楷体_GB2312" charset="0"/>
                <a:cs typeface="楷体_GB2312" charset="0"/>
              </a:endParaRPr>
            </a:p>
          </p:txBody>
        </p:sp>
        <p:sp>
          <p:nvSpPr>
            <p:cNvPr id="248850" name="Rectangle 18"/>
            <p:cNvSpPr>
              <a:spLocks noChangeArrowheads="1"/>
            </p:cNvSpPr>
            <p:nvPr/>
          </p:nvSpPr>
          <p:spPr bwMode="auto">
            <a:xfrm rot="-5400000">
              <a:off x="1962" y="667"/>
              <a:ext cx="259" cy="7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8851" name="Line 19"/>
            <p:cNvSpPr>
              <a:spLocks noChangeShapeType="1"/>
            </p:cNvSpPr>
            <p:nvPr/>
          </p:nvSpPr>
          <p:spPr bwMode="auto">
            <a:xfrm>
              <a:off x="2090" y="336"/>
              <a:ext cx="0" cy="2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3987" name="Rectangle 20"/>
            <p:cNvSpPr>
              <a:spLocks noChangeArrowheads="1"/>
            </p:cNvSpPr>
            <p:nvPr/>
          </p:nvSpPr>
          <p:spPr bwMode="auto">
            <a:xfrm>
              <a:off x="2223" y="1977"/>
              <a:ext cx="228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–</a:t>
              </a:r>
            </a:p>
          </p:txBody>
        </p:sp>
        <p:sp>
          <p:nvSpPr>
            <p:cNvPr id="83988" name="Rectangle 21"/>
            <p:cNvSpPr>
              <a:spLocks noChangeArrowheads="1"/>
            </p:cNvSpPr>
            <p:nvPr/>
          </p:nvSpPr>
          <p:spPr bwMode="auto">
            <a:xfrm>
              <a:off x="2197" y="1589"/>
              <a:ext cx="244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+</a:t>
              </a:r>
            </a:p>
          </p:txBody>
        </p:sp>
        <p:sp>
          <p:nvSpPr>
            <p:cNvPr id="83989" name="Rectangle 22"/>
            <p:cNvSpPr>
              <a:spLocks noChangeArrowheads="1"/>
            </p:cNvSpPr>
            <p:nvPr/>
          </p:nvSpPr>
          <p:spPr bwMode="auto">
            <a:xfrm>
              <a:off x="3282" y="192"/>
              <a:ext cx="690" cy="325"/>
            </a:xfrm>
            <a:prstGeom prst="rect">
              <a:avLst/>
            </a:prstGeom>
            <a:noFill/>
            <a:ln>
              <a:noFill/>
            </a:ln>
          </p:spPr>
          <p:txBody>
            <a:bodyPr lIns="90488" tIns="44450" rIns="90488" bIns="4445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+</a:t>
              </a:r>
              <a:r>
                <a:rPr lang="en-US" altLang="zh-CN" sz="2800" b="1" i="1">
                  <a:solidFill>
                    <a:srgbClr val="000099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U</a:t>
              </a:r>
              <a:r>
                <a:rPr lang="en-US" altLang="zh-CN" sz="2800" b="1" baseline="-25000">
                  <a:solidFill>
                    <a:srgbClr val="000099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CC</a:t>
              </a:r>
              <a:endParaRPr lang="en-US" altLang="zh-CN" sz="2800" b="1" baseline="-50000">
                <a:solidFill>
                  <a:srgbClr val="000099"/>
                </a:solidFill>
                <a:effectLst/>
                <a:latin typeface="Times New Roman" panose="02020603050405020304" charset="0"/>
                <a:ea typeface="楷体_GB2312" charset="0"/>
                <a:cs typeface="楷体_GB2312" charset="0"/>
              </a:endParaRPr>
            </a:p>
          </p:txBody>
        </p:sp>
        <p:sp>
          <p:nvSpPr>
            <p:cNvPr id="248855" name="Line 23"/>
            <p:cNvSpPr>
              <a:spLocks noChangeShapeType="1"/>
            </p:cNvSpPr>
            <p:nvPr/>
          </p:nvSpPr>
          <p:spPr bwMode="auto">
            <a:xfrm>
              <a:off x="390" y="2229"/>
              <a:ext cx="296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lIns="90000" tIns="43200" rIns="90000" bIns="43200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3991" name="Rectangle 24"/>
            <p:cNvSpPr>
              <a:spLocks noChangeArrowheads="1"/>
            </p:cNvSpPr>
            <p:nvPr/>
          </p:nvSpPr>
          <p:spPr bwMode="auto">
            <a:xfrm>
              <a:off x="3214" y="1355"/>
              <a:ext cx="369" cy="325"/>
            </a:xfrm>
            <a:prstGeom prst="rect">
              <a:avLst/>
            </a:prstGeom>
            <a:noFill/>
            <a:ln>
              <a:noFill/>
            </a:ln>
          </p:spPr>
          <p:txBody>
            <a:bodyPr lIns="90488" tIns="44450" rIns="90488" bIns="4445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000099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u</a:t>
              </a:r>
              <a:r>
                <a:rPr lang="en-US" altLang="zh-CN" sz="2800" b="1" baseline="-24000">
                  <a:solidFill>
                    <a:srgbClr val="000099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o</a:t>
              </a:r>
              <a:endParaRPr lang="en-US" altLang="zh-CN" sz="2800" b="1" baseline="-50000">
                <a:solidFill>
                  <a:srgbClr val="000099"/>
                </a:solidFill>
                <a:effectLst/>
                <a:latin typeface="Times New Roman" panose="02020603050405020304" charset="0"/>
                <a:ea typeface="楷体_GB2312" charset="0"/>
                <a:cs typeface="楷体_GB2312" charset="0"/>
              </a:endParaRPr>
            </a:p>
          </p:txBody>
        </p:sp>
        <p:sp>
          <p:nvSpPr>
            <p:cNvPr id="248857" name="Rectangle 25"/>
            <p:cNvSpPr>
              <a:spLocks noChangeArrowheads="1"/>
            </p:cNvSpPr>
            <p:nvPr/>
          </p:nvSpPr>
          <p:spPr bwMode="auto">
            <a:xfrm rot="-5400000">
              <a:off x="2410" y="671"/>
              <a:ext cx="272" cy="81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8858" name="Line 26"/>
            <p:cNvSpPr>
              <a:spLocks noChangeShapeType="1"/>
            </p:cNvSpPr>
            <p:nvPr/>
          </p:nvSpPr>
          <p:spPr bwMode="auto">
            <a:xfrm rot="-5400000">
              <a:off x="2420" y="462"/>
              <a:ext cx="24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8859" name="Line 27"/>
            <p:cNvSpPr>
              <a:spLocks noChangeShapeType="1"/>
            </p:cNvSpPr>
            <p:nvPr/>
          </p:nvSpPr>
          <p:spPr bwMode="auto">
            <a:xfrm rot="-5400000">
              <a:off x="2446" y="947"/>
              <a:ext cx="2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3995" name="Rectangle 28"/>
            <p:cNvSpPr>
              <a:spLocks noChangeArrowheads="1"/>
            </p:cNvSpPr>
            <p:nvPr/>
          </p:nvSpPr>
          <p:spPr bwMode="auto">
            <a:xfrm>
              <a:off x="2544" y="539"/>
              <a:ext cx="563" cy="325"/>
            </a:xfrm>
            <a:prstGeom prst="rect">
              <a:avLst/>
            </a:prstGeom>
            <a:noFill/>
            <a:ln>
              <a:noFill/>
            </a:ln>
          </p:spPr>
          <p:txBody>
            <a:bodyPr lIns="90488" tIns="44450" rIns="90488" bIns="4445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="1" i="1"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R</a:t>
              </a:r>
              <a:r>
                <a:rPr lang="en-US" altLang="zh-CN" sz="2800" b="1" baseline="-25000"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C2</a:t>
              </a:r>
              <a:endParaRPr lang="en-US" altLang="zh-CN" sz="2800" b="1" baseline="-50000">
                <a:effectLst/>
                <a:latin typeface="Times New Roman" panose="02020603050405020304" charset="0"/>
                <a:ea typeface="楷体_GB2312" charset="0"/>
                <a:cs typeface="楷体_GB2312" charset="0"/>
              </a:endParaRPr>
            </a:p>
          </p:txBody>
        </p:sp>
        <p:sp>
          <p:nvSpPr>
            <p:cNvPr id="83996" name="Rectangle 29"/>
            <p:cNvSpPr>
              <a:spLocks noChangeArrowheads="1"/>
            </p:cNvSpPr>
            <p:nvPr/>
          </p:nvSpPr>
          <p:spPr bwMode="auto">
            <a:xfrm>
              <a:off x="2466" y="1152"/>
              <a:ext cx="415" cy="325"/>
            </a:xfrm>
            <a:prstGeom prst="rect">
              <a:avLst/>
            </a:prstGeom>
            <a:noFill/>
            <a:ln>
              <a:noFill/>
            </a:ln>
          </p:spPr>
          <p:txBody>
            <a:bodyPr lIns="90488" tIns="44450" rIns="90488" bIns="4445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="1"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T</a:t>
              </a:r>
              <a:r>
                <a:rPr lang="en-US" altLang="zh-CN" sz="2800" b="1" baseline="-25000"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2</a:t>
              </a:r>
            </a:p>
          </p:txBody>
        </p:sp>
        <p:sp>
          <p:nvSpPr>
            <p:cNvPr id="248862" name="Line 30"/>
            <p:cNvSpPr>
              <a:spLocks noChangeShapeType="1"/>
            </p:cNvSpPr>
            <p:nvPr/>
          </p:nvSpPr>
          <p:spPr bwMode="auto">
            <a:xfrm flipV="1">
              <a:off x="1887" y="1284"/>
              <a:ext cx="460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83998" name="Group 31"/>
            <p:cNvGrpSpPr/>
            <p:nvPr/>
          </p:nvGrpSpPr>
          <p:grpSpPr bwMode="auto">
            <a:xfrm>
              <a:off x="2340" y="997"/>
              <a:ext cx="231" cy="586"/>
              <a:chOff x="1402" y="1939"/>
              <a:chExt cx="301" cy="521"/>
            </a:xfrm>
          </p:grpSpPr>
          <p:sp>
            <p:nvSpPr>
              <p:cNvPr id="248864" name="Line 32"/>
              <p:cNvSpPr>
                <a:spLocks noChangeShapeType="1"/>
              </p:cNvSpPr>
              <p:nvPr/>
            </p:nvSpPr>
            <p:spPr bwMode="auto">
              <a:xfrm>
                <a:off x="1402" y="1982"/>
                <a:ext cx="0" cy="43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48865" name="Line 33"/>
              <p:cNvSpPr>
                <a:spLocks noChangeShapeType="1"/>
              </p:cNvSpPr>
              <p:nvPr/>
            </p:nvSpPr>
            <p:spPr bwMode="auto">
              <a:xfrm>
                <a:off x="1411" y="2243"/>
                <a:ext cx="292" cy="21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48866" name="Line 34"/>
              <p:cNvSpPr>
                <a:spLocks noChangeShapeType="1"/>
              </p:cNvSpPr>
              <p:nvPr/>
            </p:nvSpPr>
            <p:spPr bwMode="auto">
              <a:xfrm rot="700650" flipV="1">
                <a:off x="1414" y="1939"/>
                <a:ext cx="249" cy="22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48867" name="Line 35"/>
            <p:cNvSpPr>
              <a:spLocks noChangeShapeType="1"/>
            </p:cNvSpPr>
            <p:nvPr/>
          </p:nvSpPr>
          <p:spPr bwMode="auto">
            <a:xfrm>
              <a:off x="2541" y="944"/>
              <a:ext cx="79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lIns="90000" tIns="43200" rIns="90000" bIns="43200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8868" name="Line 36"/>
            <p:cNvSpPr>
              <a:spLocks noChangeShapeType="1"/>
            </p:cNvSpPr>
            <p:nvPr/>
          </p:nvSpPr>
          <p:spPr bwMode="auto">
            <a:xfrm>
              <a:off x="1879" y="932"/>
              <a:ext cx="0" cy="37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lIns="90000" tIns="43200" rIns="90000" bIns="43200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4001" name="Rectangle 37"/>
            <p:cNvSpPr>
              <a:spLocks noChangeArrowheads="1"/>
            </p:cNvSpPr>
            <p:nvPr/>
          </p:nvSpPr>
          <p:spPr bwMode="auto">
            <a:xfrm>
              <a:off x="443" y="1547"/>
              <a:ext cx="613" cy="325"/>
            </a:xfrm>
            <a:prstGeom prst="rect">
              <a:avLst/>
            </a:prstGeom>
            <a:noFill/>
            <a:ln>
              <a:noFill/>
            </a:ln>
          </p:spPr>
          <p:txBody>
            <a:bodyPr lIns="90488" tIns="44450" rIns="90488" bIns="4445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000099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u</a:t>
              </a:r>
              <a:r>
                <a:rPr lang="en-US" altLang="zh-CN" sz="2800" b="1" baseline="-24000">
                  <a:solidFill>
                    <a:srgbClr val="000099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i</a:t>
              </a:r>
              <a:r>
                <a:rPr lang="en-US" altLang="zh-CN" sz="2800" b="1" i="1">
                  <a:solidFill>
                    <a:srgbClr val="000099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=</a:t>
              </a:r>
              <a:r>
                <a:rPr lang="en-US" altLang="zh-CN" sz="2800" b="1">
                  <a:solidFill>
                    <a:srgbClr val="000099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0</a:t>
              </a:r>
              <a:endParaRPr lang="en-US" altLang="zh-CN" sz="2800" b="1" i="1" baseline="-50000">
                <a:solidFill>
                  <a:srgbClr val="000099"/>
                </a:solidFill>
                <a:effectLst/>
                <a:latin typeface="Times New Roman" panose="02020603050405020304" charset="0"/>
                <a:ea typeface="楷体_GB2312" charset="0"/>
                <a:cs typeface="楷体_GB2312" charset="0"/>
              </a:endParaRPr>
            </a:p>
          </p:txBody>
        </p:sp>
        <p:sp>
          <p:nvSpPr>
            <p:cNvPr id="84002" name="Rectangle 38"/>
            <p:cNvSpPr>
              <a:spLocks noChangeArrowheads="1"/>
            </p:cNvSpPr>
            <p:nvPr/>
          </p:nvSpPr>
          <p:spPr bwMode="auto">
            <a:xfrm>
              <a:off x="1502" y="528"/>
              <a:ext cx="562" cy="325"/>
            </a:xfrm>
            <a:prstGeom prst="rect">
              <a:avLst/>
            </a:prstGeom>
            <a:noFill/>
            <a:ln>
              <a:noFill/>
            </a:ln>
          </p:spPr>
          <p:txBody>
            <a:bodyPr lIns="90488" tIns="44450" rIns="90488" bIns="4445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="1" i="1"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R</a:t>
              </a:r>
              <a:r>
                <a:rPr lang="en-US" altLang="zh-CN" sz="2800" b="1" baseline="-25000"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C1</a:t>
              </a:r>
              <a:endParaRPr lang="en-US" altLang="zh-CN" sz="2800" b="1" baseline="-50000">
                <a:effectLst/>
                <a:latin typeface="Times New Roman" panose="02020603050405020304" charset="0"/>
                <a:ea typeface="楷体_GB2312" charset="0"/>
                <a:cs typeface="楷体_GB2312" charset="0"/>
              </a:endParaRPr>
            </a:p>
          </p:txBody>
        </p:sp>
        <p:sp>
          <p:nvSpPr>
            <p:cNvPr id="84003" name="Rectangle 39"/>
            <p:cNvSpPr>
              <a:spLocks noChangeArrowheads="1"/>
            </p:cNvSpPr>
            <p:nvPr/>
          </p:nvSpPr>
          <p:spPr bwMode="auto">
            <a:xfrm>
              <a:off x="1056" y="624"/>
              <a:ext cx="383" cy="325"/>
            </a:xfrm>
            <a:prstGeom prst="rect">
              <a:avLst/>
            </a:prstGeom>
            <a:noFill/>
            <a:ln>
              <a:noFill/>
            </a:ln>
          </p:spPr>
          <p:txBody>
            <a:bodyPr lIns="90488" tIns="44450" rIns="90488" bIns="4445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="1" i="1"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R</a:t>
              </a:r>
              <a:r>
                <a:rPr lang="en-US" altLang="zh-CN" sz="2800" b="1" baseline="-25000"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1</a:t>
              </a:r>
              <a:endParaRPr lang="en-US" altLang="zh-CN" sz="2800" b="1" baseline="-50000">
                <a:effectLst/>
                <a:latin typeface="Times New Roman" panose="02020603050405020304" charset="0"/>
                <a:ea typeface="楷体_GB2312" charset="0"/>
                <a:cs typeface="楷体_GB2312" charset="0"/>
              </a:endParaRPr>
            </a:p>
          </p:txBody>
        </p:sp>
        <p:sp>
          <p:nvSpPr>
            <p:cNvPr id="84004" name="Rectangle 40"/>
            <p:cNvSpPr>
              <a:spLocks noChangeArrowheads="1"/>
            </p:cNvSpPr>
            <p:nvPr/>
          </p:nvSpPr>
          <p:spPr bwMode="auto">
            <a:xfrm>
              <a:off x="1395" y="1168"/>
              <a:ext cx="425" cy="325"/>
            </a:xfrm>
            <a:prstGeom prst="rect">
              <a:avLst/>
            </a:prstGeom>
            <a:noFill/>
            <a:ln>
              <a:noFill/>
            </a:ln>
          </p:spPr>
          <p:txBody>
            <a:bodyPr lIns="90488" tIns="44450" rIns="90488" bIns="4445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="1"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T</a:t>
              </a:r>
              <a:r>
                <a:rPr lang="en-US" altLang="zh-CN" sz="2800" b="1" baseline="-25000"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1</a:t>
              </a:r>
            </a:p>
          </p:txBody>
        </p:sp>
        <p:sp>
          <p:nvSpPr>
            <p:cNvPr id="248873" name="Line 41"/>
            <p:cNvSpPr>
              <a:spLocks noChangeShapeType="1"/>
            </p:cNvSpPr>
            <p:nvPr/>
          </p:nvSpPr>
          <p:spPr bwMode="auto">
            <a:xfrm>
              <a:off x="866" y="1285"/>
              <a:ext cx="404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84006" name="Group 42"/>
            <p:cNvGrpSpPr/>
            <p:nvPr/>
          </p:nvGrpSpPr>
          <p:grpSpPr bwMode="auto">
            <a:xfrm>
              <a:off x="1277" y="1011"/>
              <a:ext cx="231" cy="586"/>
              <a:chOff x="1402" y="1939"/>
              <a:chExt cx="301" cy="521"/>
            </a:xfrm>
          </p:grpSpPr>
          <p:sp>
            <p:nvSpPr>
              <p:cNvPr id="248875" name="Line 43"/>
              <p:cNvSpPr>
                <a:spLocks noChangeShapeType="1"/>
              </p:cNvSpPr>
              <p:nvPr/>
            </p:nvSpPr>
            <p:spPr bwMode="auto">
              <a:xfrm>
                <a:off x="1402" y="1982"/>
                <a:ext cx="0" cy="43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48876" name="Line 44"/>
              <p:cNvSpPr>
                <a:spLocks noChangeShapeType="1"/>
              </p:cNvSpPr>
              <p:nvPr/>
            </p:nvSpPr>
            <p:spPr bwMode="auto">
              <a:xfrm>
                <a:off x="1411" y="2243"/>
                <a:ext cx="292" cy="21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48877" name="Line 45"/>
              <p:cNvSpPr>
                <a:spLocks noChangeShapeType="1"/>
              </p:cNvSpPr>
              <p:nvPr/>
            </p:nvSpPr>
            <p:spPr bwMode="auto">
              <a:xfrm rot="700650" flipV="1">
                <a:off x="1414" y="1939"/>
                <a:ext cx="249" cy="22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48878" name="Line 46"/>
            <p:cNvSpPr>
              <a:spLocks noChangeShapeType="1"/>
            </p:cNvSpPr>
            <p:nvPr/>
          </p:nvSpPr>
          <p:spPr bwMode="auto">
            <a:xfrm rot="5400000" flipH="1">
              <a:off x="851" y="1100"/>
              <a:ext cx="37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8879" name="Rectangle 47"/>
            <p:cNvSpPr>
              <a:spLocks noChangeArrowheads="1"/>
            </p:cNvSpPr>
            <p:nvPr/>
          </p:nvSpPr>
          <p:spPr bwMode="auto">
            <a:xfrm rot="-5400000">
              <a:off x="906" y="733"/>
              <a:ext cx="272" cy="8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8880" name="Line 48"/>
            <p:cNvSpPr>
              <a:spLocks noChangeShapeType="1"/>
            </p:cNvSpPr>
            <p:nvPr/>
          </p:nvSpPr>
          <p:spPr bwMode="auto">
            <a:xfrm>
              <a:off x="1043" y="352"/>
              <a:ext cx="0" cy="3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8881" name="Line 49"/>
            <p:cNvSpPr>
              <a:spLocks noChangeShapeType="1"/>
            </p:cNvSpPr>
            <p:nvPr/>
          </p:nvSpPr>
          <p:spPr bwMode="auto">
            <a:xfrm>
              <a:off x="1038" y="341"/>
              <a:ext cx="224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lIns="90000" tIns="43200" rIns="90000" bIns="43200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8882" name="Line 50"/>
            <p:cNvSpPr>
              <a:spLocks noChangeShapeType="1"/>
            </p:cNvSpPr>
            <p:nvPr/>
          </p:nvSpPr>
          <p:spPr bwMode="auto">
            <a:xfrm>
              <a:off x="1480" y="932"/>
              <a:ext cx="39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lIns="90000" tIns="43200" rIns="90000" bIns="43200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8883" name="Line 51"/>
            <p:cNvSpPr>
              <a:spLocks noChangeShapeType="1"/>
            </p:cNvSpPr>
            <p:nvPr/>
          </p:nvSpPr>
          <p:spPr bwMode="auto">
            <a:xfrm>
              <a:off x="1478" y="344"/>
              <a:ext cx="0" cy="19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8884" name="Line 52"/>
            <p:cNvSpPr>
              <a:spLocks noChangeShapeType="1"/>
            </p:cNvSpPr>
            <p:nvPr/>
          </p:nvSpPr>
          <p:spPr bwMode="auto">
            <a:xfrm>
              <a:off x="1478" y="792"/>
              <a:ext cx="0" cy="27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8885" name="Line 53"/>
            <p:cNvSpPr>
              <a:spLocks noChangeShapeType="1"/>
            </p:cNvSpPr>
            <p:nvPr/>
          </p:nvSpPr>
          <p:spPr bwMode="auto">
            <a:xfrm>
              <a:off x="1478" y="1569"/>
              <a:ext cx="0" cy="6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4015" name="Rectangle 54"/>
            <p:cNvSpPr>
              <a:spLocks noChangeArrowheads="1"/>
            </p:cNvSpPr>
            <p:nvPr/>
          </p:nvSpPr>
          <p:spPr bwMode="auto">
            <a:xfrm>
              <a:off x="601" y="923"/>
              <a:ext cx="476" cy="325"/>
            </a:xfrm>
            <a:prstGeom prst="rect">
              <a:avLst/>
            </a:prstGeom>
            <a:noFill/>
            <a:ln>
              <a:noFill/>
            </a:ln>
          </p:spPr>
          <p:txBody>
            <a:bodyPr lIns="90488" tIns="44450" rIns="90488" bIns="4445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="1" i="1"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R</a:t>
              </a:r>
              <a:r>
                <a:rPr lang="en-US" altLang="zh-CN" sz="2800" b="1" baseline="-25000"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2</a:t>
              </a:r>
              <a:endParaRPr lang="en-US" altLang="zh-CN" sz="2800" b="1" baseline="-50000">
                <a:effectLst/>
                <a:latin typeface="Times New Roman" panose="02020603050405020304" charset="0"/>
                <a:ea typeface="楷体_GB2312" charset="0"/>
                <a:cs typeface="楷体_GB2312" charset="0"/>
              </a:endParaRPr>
            </a:p>
          </p:txBody>
        </p:sp>
        <p:sp>
          <p:nvSpPr>
            <p:cNvPr id="248887" name="Rectangle 55"/>
            <p:cNvSpPr>
              <a:spLocks noChangeArrowheads="1"/>
            </p:cNvSpPr>
            <p:nvPr/>
          </p:nvSpPr>
          <p:spPr bwMode="auto">
            <a:xfrm rot="-10800000">
              <a:off x="616" y="1251"/>
              <a:ext cx="245" cy="91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8888" name="Line 56"/>
            <p:cNvSpPr>
              <a:spLocks noChangeShapeType="1"/>
            </p:cNvSpPr>
            <p:nvPr/>
          </p:nvSpPr>
          <p:spPr bwMode="auto">
            <a:xfrm rot="-10800000">
              <a:off x="390" y="1285"/>
              <a:ext cx="23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8889" name="Rectangle 57"/>
            <p:cNvSpPr>
              <a:spLocks noChangeArrowheads="1"/>
            </p:cNvSpPr>
            <p:nvPr/>
          </p:nvSpPr>
          <p:spPr bwMode="auto">
            <a:xfrm rot="-5400000">
              <a:off x="1335" y="637"/>
              <a:ext cx="272" cy="81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8890" name="Oval 58"/>
            <p:cNvSpPr>
              <a:spLocks noChangeArrowheads="1"/>
            </p:cNvSpPr>
            <p:nvPr/>
          </p:nvSpPr>
          <p:spPr bwMode="auto">
            <a:xfrm flipH="1">
              <a:off x="3248" y="322"/>
              <a:ext cx="49" cy="5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8891" name="Oval 59"/>
            <p:cNvSpPr>
              <a:spLocks noChangeArrowheads="1"/>
            </p:cNvSpPr>
            <p:nvPr/>
          </p:nvSpPr>
          <p:spPr bwMode="auto">
            <a:xfrm flipH="1">
              <a:off x="3317" y="915"/>
              <a:ext cx="48" cy="5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8892" name="Oval 60"/>
            <p:cNvSpPr>
              <a:spLocks noChangeArrowheads="1"/>
            </p:cNvSpPr>
            <p:nvPr/>
          </p:nvSpPr>
          <p:spPr bwMode="auto">
            <a:xfrm flipH="1">
              <a:off x="3317" y="2206"/>
              <a:ext cx="48" cy="5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8893" name="Oval 61"/>
            <p:cNvSpPr>
              <a:spLocks noChangeArrowheads="1"/>
            </p:cNvSpPr>
            <p:nvPr/>
          </p:nvSpPr>
          <p:spPr bwMode="auto">
            <a:xfrm flipH="1">
              <a:off x="356" y="1262"/>
              <a:ext cx="48" cy="5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8894" name="Oval 62"/>
            <p:cNvSpPr>
              <a:spLocks noChangeArrowheads="1"/>
            </p:cNvSpPr>
            <p:nvPr/>
          </p:nvSpPr>
          <p:spPr bwMode="auto">
            <a:xfrm flipH="1">
              <a:off x="356" y="2206"/>
              <a:ext cx="48" cy="5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8895" name="Oval 63"/>
            <p:cNvSpPr>
              <a:spLocks noChangeArrowheads="1"/>
            </p:cNvSpPr>
            <p:nvPr/>
          </p:nvSpPr>
          <p:spPr bwMode="auto">
            <a:xfrm flipH="1">
              <a:off x="2541" y="2208"/>
              <a:ext cx="48" cy="54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4025" name="Rectangle 64"/>
            <p:cNvSpPr>
              <a:spLocks noChangeArrowheads="1"/>
            </p:cNvSpPr>
            <p:nvPr/>
          </p:nvSpPr>
          <p:spPr bwMode="auto">
            <a:xfrm>
              <a:off x="3237" y="1881"/>
              <a:ext cx="228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–</a:t>
              </a:r>
            </a:p>
          </p:txBody>
        </p:sp>
        <p:sp>
          <p:nvSpPr>
            <p:cNvPr id="84026" name="Rectangle 65"/>
            <p:cNvSpPr>
              <a:spLocks noChangeArrowheads="1"/>
            </p:cNvSpPr>
            <p:nvPr/>
          </p:nvSpPr>
          <p:spPr bwMode="auto">
            <a:xfrm>
              <a:off x="444" y="1888"/>
              <a:ext cx="228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–</a:t>
              </a:r>
            </a:p>
          </p:txBody>
        </p:sp>
        <p:sp>
          <p:nvSpPr>
            <p:cNvPr id="84027" name="Rectangle 66"/>
            <p:cNvSpPr>
              <a:spLocks noChangeArrowheads="1"/>
            </p:cNvSpPr>
            <p:nvPr/>
          </p:nvSpPr>
          <p:spPr bwMode="auto">
            <a:xfrm>
              <a:off x="428" y="1264"/>
              <a:ext cx="244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+</a:t>
              </a:r>
            </a:p>
          </p:txBody>
        </p:sp>
        <p:sp>
          <p:nvSpPr>
            <p:cNvPr id="84028" name="Rectangle 67"/>
            <p:cNvSpPr>
              <a:spLocks noChangeArrowheads="1"/>
            </p:cNvSpPr>
            <p:nvPr/>
          </p:nvSpPr>
          <p:spPr bwMode="auto">
            <a:xfrm>
              <a:off x="3222" y="928"/>
              <a:ext cx="244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+</a:t>
              </a:r>
            </a:p>
          </p:txBody>
        </p:sp>
        <p:sp>
          <p:nvSpPr>
            <p:cNvPr id="84029" name="Rectangle 68"/>
            <p:cNvSpPr>
              <a:spLocks noChangeArrowheads="1"/>
            </p:cNvSpPr>
            <p:nvPr/>
          </p:nvSpPr>
          <p:spPr bwMode="auto">
            <a:xfrm>
              <a:off x="2113" y="539"/>
              <a:ext cx="563" cy="325"/>
            </a:xfrm>
            <a:prstGeom prst="rect">
              <a:avLst/>
            </a:prstGeom>
            <a:noFill/>
            <a:ln>
              <a:noFill/>
            </a:ln>
          </p:spPr>
          <p:txBody>
            <a:bodyPr lIns="90488" tIns="44450" rIns="90488" bIns="4445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="1" i="1"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R</a:t>
              </a:r>
              <a:endParaRPr lang="en-US" altLang="zh-CN" sz="2800" b="1" baseline="-50000">
                <a:effectLst/>
                <a:latin typeface="Times New Roman" panose="02020603050405020304" charset="0"/>
                <a:ea typeface="楷体_GB2312" charset="0"/>
                <a:cs typeface="楷体_GB2312" charset="0"/>
              </a:endParaRPr>
            </a:p>
          </p:txBody>
        </p:sp>
        <p:sp>
          <p:nvSpPr>
            <p:cNvPr id="84030" name="Rectangle 69"/>
            <p:cNvSpPr>
              <a:spLocks noChangeArrowheads="1"/>
            </p:cNvSpPr>
            <p:nvPr/>
          </p:nvSpPr>
          <p:spPr bwMode="auto">
            <a:xfrm>
              <a:off x="2676" y="1739"/>
              <a:ext cx="415" cy="325"/>
            </a:xfrm>
            <a:prstGeom prst="rect">
              <a:avLst/>
            </a:prstGeom>
            <a:noFill/>
            <a:ln>
              <a:noFill/>
            </a:ln>
          </p:spPr>
          <p:txBody>
            <a:bodyPr lIns="90488" tIns="44450" rIns="90488" bIns="4445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="1"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D</a:t>
              </a:r>
              <a:r>
                <a:rPr lang="en-US" altLang="zh-CN" sz="2800" b="1" baseline="-25000"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Z</a:t>
              </a:r>
            </a:p>
          </p:txBody>
        </p:sp>
        <p:sp>
          <p:nvSpPr>
            <p:cNvPr id="248902" name="Line 70"/>
            <p:cNvSpPr>
              <a:spLocks noChangeShapeType="1"/>
            </p:cNvSpPr>
            <p:nvPr/>
          </p:nvSpPr>
          <p:spPr bwMode="auto">
            <a:xfrm>
              <a:off x="384" y="1296"/>
              <a:ext cx="0" cy="91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48904" name="Rectangle 72"/>
          <p:cNvSpPr>
            <a:spLocks noChangeArrowheads="1"/>
          </p:cNvSpPr>
          <p:nvPr/>
        </p:nvSpPr>
        <p:spPr bwMode="auto">
          <a:xfrm>
            <a:off x="641350" y="3995043"/>
            <a:ext cx="6168079" cy="124649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5000"/>
              </a:lnSpc>
              <a:spcBef>
                <a:spcPts val="600"/>
              </a:spcBef>
            </a:pPr>
            <a:r>
              <a:rPr lang="en-US" altLang="zh-CN" sz="2800" b="1" i="1" dirty="0">
                <a:solidFill>
                  <a:srgbClr val="000099"/>
                </a:solidFill>
                <a:effectLst/>
                <a:latin typeface="Times New Roman" panose="02020603050405020304" charset="0"/>
                <a:sym typeface="Symbol" panose="05050102010706020507" charset="0"/>
              </a:rPr>
              <a:t>I</a:t>
            </a:r>
            <a:r>
              <a:rPr lang="en-US" altLang="zh-CN" sz="2800" b="1" baseline="-25000" dirty="0">
                <a:solidFill>
                  <a:srgbClr val="000099"/>
                </a:solidFill>
                <a:effectLst/>
                <a:latin typeface="Times New Roman" panose="02020603050405020304" charset="0"/>
                <a:sym typeface="Symbol" panose="05050102010706020507" charset="0"/>
              </a:rPr>
              <a:t>C2</a:t>
            </a:r>
            <a:r>
              <a:rPr lang="en-US" altLang="zh-CN" sz="2800" b="1" dirty="0">
                <a:solidFill>
                  <a:srgbClr val="000099"/>
                </a:solidFill>
                <a:effectLst/>
                <a:latin typeface="Times New Roman" panose="02020603050405020304" charset="0"/>
                <a:sym typeface="Symbol" panose="05050102010706020507" charset="0"/>
              </a:rPr>
              <a:t>= </a:t>
            </a:r>
            <a:r>
              <a:rPr lang="en-US" altLang="zh-CN" sz="2800" b="1" i="1" dirty="0">
                <a:solidFill>
                  <a:srgbClr val="000099"/>
                </a:solidFill>
                <a:effectLst/>
                <a:latin typeface="Times New Roman" panose="02020603050405020304" charset="0"/>
                <a:ea typeface="楷体_GB2312" charset="0"/>
                <a:cs typeface="楷体_GB2312" charset="0"/>
                <a:sym typeface="Symbol" panose="05050102010706020507" charset="0"/>
              </a:rPr>
              <a:t></a:t>
            </a:r>
            <a:r>
              <a:rPr lang="en-US" altLang="zh-CN" sz="2800" b="1" baseline="-25000" dirty="0">
                <a:solidFill>
                  <a:srgbClr val="000099"/>
                </a:solidFill>
                <a:effectLst/>
                <a:latin typeface="Times New Roman" panose="02020603050405020304" charset="0"/>
                <a:ea typeface="楷体_GB2312" charset="0"/>
                <a:cs typeface="楷体_GB2312" charset="0"/>
                <a:sym typeface="Symbol" panose="05050102010706020507" charset="0"/>
              </a:rPr>
              <a:t>2•</a:t>
            </a:r>
            <a:r>
              <a:rPr lang="en-US" altLang="zh-CN" sz="2800" b="1" dirty="0">
                <a:solidFill>
                  <a:srgbClr val="000099"/>
                </a:solidFill>
                <a:effectLst/>
                <a:latin typeface="Times New Roman" panose="02020603050405020304" charset="0"/>
                <a:sym typeface="Symbol" panose="05050102010706020507" charset="0"/>
              </a:rPr>
              <a:t> </a:t>
            </a:r>
            <a:r>
              <a:rPr lang="en-US" altLang="zh-CN" sz="2800" b="1" i="1" dirty="0">
                <a:solidFill>
                  <a:srgbClr val="000099"/>
                </a:solidFill>
                <a:effectLst/>
                <a:latin typeface="Times New Roman" panose="02020603050405020304" charset="0"/>
                <a:sym typeface="Symbol" panose="05050102010706020507" charset="0"/>
              </a:rPr>
              <a:t>I</a:t>
            </a:r>
            <a:r>
              <a:rPr lang="en-US" altLang="zh-CN" sz="2800" b="1" baseline="-25000" dirty="0">
                <a:solidFill>
                  <a:srgbClr val="000099"/>
                </a:solidFill>
                <a:effectLst/>
                <a:latin typeface="Times New Roman" panose="02020603050405020304" charset="0"/>
                <a:sym typeface="Symbol" panose="05050102010706020507" charset="0"/>
              </a:rPr>
              <a:t>B2 </a:t>
            </a:r>
            <a:r>
              <a:rPr lang="en-US" altLang="zh-CN" sz="2800" b="1" dirty="0">
                <a:solidFill>
                  <a:srgbClr val="000099"/>
                </a:solidFill>
                <a:effectLst/>
                <a:latin typeface="Times New Roman" panose="02020603050405020304" charset="0"/>
                <a:sym typeface="Symbol" panose="05050102010706020507" charset="0"/>
              </a:rPr>
              <a:t>= 50  0.147mA = 7.35mA </a:t>
            </a:r>
            <a:endParaRPr lang="en-US" altLang="zh-CN" sz="2800" b="1" dirty="0" smtClean="0">
              <a:solidFill>
                <a:srgbClr val="000099"/>
              </a:solidFill>
              <a:effectLst/>
              <a:latin typeface="Times New Roman" panose="02020603050405020304" charset="0"/>
              <a:sym typeface="Symbol" panose="05050102010706020507" charset="0"/>
            </a:endParaRPr>
          </a:p>
          <a:p>
            <a:pPr eaLnBrk="0" hangingPunct="0">
              <a:lnSpc>
                <a:spcPct val="125000"/>
              </a:lnSpc>
              <a:spcBef>
                <a:spcPts val="600"/>
              </a:spcBef>
            </a:pPr>
            <a:r>
              <a:rPr lang="en-US" altLang="zh-CN" sz="2800" b="1" i="1" dirty="0" err="1" smtClean="0">
                <a:solidFill>
                  <a:srgbClr val="000099"/>
                </a:solidFill>
                <a:effectLst/>
                <a:latin typeface="Times New Roman" panose="02020603050405020304" charset="0"/>
                <a:sym typeface="Symbol" panose="05050102010706020507" charset="0"/>
              </a:rPr>
              <a:t>U</a:t>
            </a:r>
            <a:r>
              <a:rPr lang="en-US" altLang="zh-CN" sz="2800" b="1" baseline="-25000" dirty="0" err="1" smtClean="0">
                <a:solidFill>
                  <a:srgbClr val="000099"/>
                </a:solidFill>
                <a:effectLst/>
                <a:latin typeface="Times New Roman" panose="02020603050405020304" charset="0"/>
                <a:sym typeface="Symbol" panose="05050102010706020507" charset="0"/>
              </a:rPr>
              <a:t>o</a:t>
            </a:r>
            <a:r>
              <a:rPr lang="zh-CN" altLang="en-US" sz="2800" b="1" dirty="0" smtClean="0">
                <a:solidFill>
                  <a:srgbClr val="000099"/>
                </a:solidFill>
                <a:effectLst/>
                <a:latin typeface="Times New Roman" panose="02020603050405020304" charset="0"/>
                <a:sym typeface="Symbol" panose="05050102010706020507" charset="0"/>
              </a:rPr>
              <a:t> </a:t>
            </a:r>
            <a:r>
              <a:rPr lang="en-US" altLang="zh-CN" sz="2800" b="1" dirty="0">
                <a:solidFill>
                  <a:srgbClr val="000099"/>
                </a:solidFill>
                <a:effectLst/>
                <a:latin typeface="Times New Roman" panose="02020603050405020304" charset="0"/>
                <a:sym typeface="Symbol" panose="05050102010706020507" charset="0"/>
              </a:rPr>
              <a:t>= 12-7.35 </a:t>
            </a:r>
            <a:r>
              <a:rPr lang="en-US" altLang="zh-CN" sz="2800" b="1" dirty="0" smtClean="0">
                <a:solidFill>
                  <a:srgbClr val="000099"/>
                </a:solidFill>
                <a:effectLst/>
                <a:latin typeface="Times New Roman" panose="02020603050405020304" charset="0"/>
                <a:sym typeface="Symbol" panose="05050102010706020507" charset="0"/>
              </a:rPr>
              <a:t>0.5=8.325V</a:t>
            </a:r>
            <a:endParaRPr lang="en-US" altLang="zh-CN" sz="2800" b="1" dirty="0">
              <a:solidFill>
                <a:srgbClr val="000099"/>
              </a:solidFill>
              <a:effectLst/>
              <a:latin typeface="Times New Roman" panose="02020603050405020304" charset="0"/>
              <a:sym typeface="Symbol" panose="05050102010706020507" charset="0"/>
            </a:endParaRPr>
          </a:p>
        </p:txBody>
      </p:sp>
      <p:sp>
        <p:nvSpPr>
          <p:cNvPr id="248905" name="Rectangle 73"/>
          <p:cNvSpPr>
            <a:spLocks noChangeArrowheads="1"/>
          </p:cNvSpPr>
          <p:nvPr/>
        </p:nvSpPr>
        <p:spPr bwMode="auto">
          <a:xfrm>
            <a:off x="511175" y="5224324"/>
            <a:ext cx="8305800" cy="14160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10000"/>
              </a:spcBef>
            </a:pPr>
            <a:r>
              <a:rPr lang="en-US" altLang="zh-CN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sym typeface="Symbol" panose="05050102010706020507" charset="0"/>
              </a:rPr>
              <a:t> </a:t>
            </a:r>
            <a:r>
              <a:rPr lang="en-US" altLang="zh-CN" sz="2800" b="1" i="1" dirty="0" err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sym typeface="Symbol" panose="05050102010706020507" charset="0"/>
              </a:rPr>
              <a:t>U</a:t>
            </a:r>
            <a:r>
              <a:rPr lang="en-US" altLang="zh-CN" sz="2800" b="1" baseline="-25000" dirty="0" err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sym typeface="Symbol" panose="05050102010706020507" charset="0"/>
              </a:rPr>
              <a:t>o</a:t>
            </a:r>
            <a:r>
              <a:rPr lang="en-US" altLang="zh-CN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sym typeface="Symbol" panose="05050102010706020507" charset="0"/>
              </a:rPr>
              <a:t>= 8.325</a:t>
            </a:r>
            <a:r>
              <a:rPr lang="zh-CN" altLang="en-US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sym typeface="Symbol" panose="05050102010706020507" charset="0"/>
              </a:rPr>
              <a:t>－</a:t>
            </a:r>
            <a:r>
              <a:rPr lang="en-US" altLang="zh-CN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sym typeface="Symbol" panose="05050102010706020507" charset="0"/>
              </a:rPr>
              <a:t>7.75V = 0.575V</a:t>
            </a:r>
            <a:r>
              <a:rPr lang="en-US" altLang="zh-CN" sz="2800" b="1" dirty="0">
                <a:solidFill>
                  <a:srgbClr val="0033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sym typeface="Symbol" panose="05050102010706020507" charset="0"/>
              </a:rPr>
              <a:t>     </a:t>
            </a:r>
            <a:r>
              <a:rPr lang="zh-CN" altLang="en-US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sym typeface="Symbol" panose="05050102010706020507" charset="0"/>
              </a:rPr>
              <a:t>提高了</a:t>
            </a:r>
            <a:r>
              <a:rPr lang="en-US" altLang="zh-CN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sym typeface="Symbol" panose="05050102010706020507" charset="0"/>
              </a:rPr>
              <a:t>7.42%</a:t>
            </a:r>
          </a:p>
          <a:p>
            <a:pPr eaLnBrk="0" hangingPunct="0">
              <a:spcBef>
                <a:spcPct val="10000"/>
              </a:spcBef>
            </a:pPr>
            <a:r>
              <a:rPr lang="en-US" altLang="zh-CN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sym typeface="Symbol" panose="05050102010706020507" charset="0"/>
              </a:rPr>
              <a:t>    </a:t>
            </a:r>
            <a:r>
              <a:rPr lang="zh-CN" altLang="en-US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sym typeface="Symbol" panose="05050102010706020507" charset="0"/>
              </a:rPr>
              <a:t>可见，当输入信号为零时，由于温度的变化，输出电压发生了变化即有零点漂移现象。</a:t>
            </a:r>
          </a:p>
        </p:txBody>
      </p:sp>
    </p:spTree>
    <p:extLst>
      <p:ext uri="{BB962C8B-B14F-4D97-AF65-F5344CB8AC3E}">
        <p14:creationId xmlns:p14="http://schemas.microsoft.com/office/powerpoint/2010/main" val="3892377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8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8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904" grpId="0" autoUpdateAnimBg="0"/>
      <p:bldP spid="248905" grpId="0" autoUpdateAnimBg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ChangeArrowheads="1"/>
          </p:cNvSpPr>
          <p:nvPr/>
        </p:nvSpPr>
        <p:spPr bwMode="auto">
          <a:xfrm>
            <a:off x="381000" y="238125"/>
            <a:ext cx="8534400" cy="1971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零点漂移的危害：</a:t>
            </a:r>
            <a:endParaRPr lang="zh-CN" altLang="en-US" sz="2800" b="1">
              <a:solidFill>
                <a:srgbClr val="FF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Times New Roman" panose="02020603050405020304" charset="0"/>
            </a:endParaRPr>
          </a:p>
          <a:p>
            <a:pPr>
              <a:lnSpc>
                <a:spcPct val="110000"/>
              </a:lnSpc>
            </a:pPr>
            <a:r>
              <a:rPr lang="zh-CN" altLang="en-US" sz="2800" b="1">
                <a:solidFill>
                  <a:schemeClr val="tx2"/>
                </a:solidFill>
                <a:effectLst/>
                <a:latin typeface="Times New Roman" panose="02020603050405020304" charset="0"/>
              </a:rPr>
              <a:t>    </a:t>
            </a:r>
            <a:r>
              <a:rPr lang="zh-CN" altLang="en-US" sz="2800" b="1">
                <a:solidFill>
                  <a:schemeClr val="tx1"/>
                </a:solidFill>
                <a:effectLst/>
                <a:latin typeface="Times New Roman" panose="02020603050405020304" charset="0"/>
              </a:rPr>
              <a:t>直接影响对输入信号测量的准确程度和分辨能力。</a:t>
            </a:r>
          </a:p>
          <a:p>
            <a:pPr>
              <a:lnSpc>
                <a:spcPct val="110000"/>
              </a:lnSpc>
            </a:pPr>
            <a:r>
              <a:rPr lang="zh-CN" altLang="en-US" sz="2800" b="1">
                <a:solidFill>
                  <a:schemeClr val="tx1"/>
                </a:solidFill>
                <a:effectLst/>
                <a:latin typeface="Times New Roman" panose="02020603050405020304" charset="0"/>
              </a:rPr>
              <a:t>     严重时，可能淹没有效信号电压，无法分辨是有效信号电压还是漂移电压。</a:t>
            </a:r>
          </a:p>
        </p:txBody>
      </p:sp>
      <p:sp>
        <p:nvSpPr>
          <p:cNvPr id="187395" name="Rectangle 3"/>
          <p:cNvSpPr>
            <a:spLocks noChangeArrowheads="1"/>
          </p:cNvSpPr>
          <p:nvPr/>
        </p:nvSpPr>
        <p:spPr bwMode="auto">
          <a:xfrm>
            <a:off x="381000" y="2133600"/>
            <a:ext cx="8763000" cy="10318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en-US" altLang="zh-CN" sz="2800" b="1">
                <a:solidFill>
                  <a:schemeClr val="tx1"/>
                </a:solidFill>
                <a:effectLst/>
                <a:latin typeface="Times New Roman" panose="02020603050405020304" charset="0"/>
              </a:rPr>
              <a:t>    </a:t>
            </a:r>
            <a:r>
              <a:rPr lang="zh-CN" altLang="en-US" sz="2800" b="1">
                <a:solidFill>
                  <a:schemeClr val="tx1"/>
                </a:solidFill>
                <a:effectLst/>
                <a:latin typeface="Times New Roman" panose="02020603050405020304" charset="0"/>
              </a:rPr>
              <a:t>一般用输出漂移电压折合到输入端的等效漂移电</a:t>
            </a:r>
          </a:p>
          <a:p>
            <a:pPr eaLnBrk="0" hangingPunct="0">
              <a:lnSpc>
                <a:spcPct val="110000"/>
              </a:lnSpc>
            </a:pPr>
            <a:r>
              <a:rPr lang="zh-CN" altLang="en-US" sz="2800" b="1">
                <a:solidFill>
                  <a:schemeClr val="tx1"/>
                </a:solidFill>
                <a:effectLst/>
                <a:latin typeface="Times New Roman" panose="02020603050405020304" charset="0"/>
              </a:rPr>
              <a:t>压作为衡量零点漂移的指标</a:t>
            </a:r>
            <a:r>
              <a:rPr lang="zh-CN" altLang="en-US" sz="2800" b="1">
                <a:solidFill>
                  <a:schemeClr val="tx2"/>
                </a:solidFill>
                <a:effectLst/>
                <a:latin typeface="Times New Roman" panose="02020603050405020304" charset="0"/>
              </a:rPr>
              <a:t>。</a:t>
            </a:r>
          </a:p>
        </p:txBody>
      </p:sp>
      <p:graphicFrame>
        <p:nvGraphicFramePr>
          <p:cNvPr id="187396" name="Object 4"/>
          <p:cNvGraphicFramePr>
            <a:graphicFrameLocks noChangeAspect="1"/>
          </p:cNvGraphicFramePr>
          <p:nvPr/>
        </p:nvGraphicFramePr>
        <p:xfrm>
          <a:off x="2819400" y="3446463"/>
          <a:ext cx="1828800" cy="128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6" name="公式" r:id="rId3" imgW="787400" imgH="533400" progId="Equation.3">
                  <p:embed/>
                </p:oleObj>
              </mc:Choice>
              <mc:Fallback>
                <p:oleObj name="公式" r:id="rId3" imgW="787400" imgH="533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446463"/>
                        <a:ext cx="1828800" cy="1282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7397" name="AutoShape 5"/>
          <p:cNvSpPr>
            <a:spLocks noChangeArrowheads="1"/>
          </p:cNvSpPr>
          <p:nvPr/>
        </p:nvSpPr>
        <p:spPr bwMode="auto">
          <a:xfrm>
            <a:off x="381000" y="4114800"/>
            <a:ext cx="2209800" cy="1143000"/>
          </a:xfrm>
          <a:prstGeom prst="wedgeRoundRectCallout">
            <a:avLst>
              <a:gd name="adj1" fmla="val 73204"/>
              <a:gd name="adj2" fmla="val -45694"/>
              <a:gd name="adj3" fmla="val 16667"/>
            </a:avLst>
          </a:prstGeom>
          <a:noFill/>
          <a:ln w="28575">
            <a:solidFill>
              <a:srgbClr val="006600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输入端等效</a:t>
            </a:r>
          </a:p>
          <a:p>
            <a:pPr algn="ctr"/>
            <a:r>
              <a:rPr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漂移电压</a:t>
            </a:r>
          </a:p>
        </p:txBody>
      </p:sp>
      <p:sp>
        <p:nvSpPr>
          <p:cNvPr id="187398" name="AutoShape 6"/>
          <p:cNvSpPr>
            <a:spLocks noChangeArrowheads="1"/>
          </p:cNvSpPr>
          <p:nvPr/>
        </p:nvSpPr>
        <p:spPr bwMode="auto">
          <a:xfrm>
            <a:off x="5334000" y="2819400"/>
            <a:ext cx="1981200" cy="1066800"/>
          </a:xfrm>
          <a:prstGeom prst="wedgeRoundRectCallout">
            <a:avLst>
              <a:gd name="adj1" fmla="val -94069"/>
              <a:gd name="adj2" fmla="val 53569"/>
              <a:gd name="adj3" fmla="val 16667"/>
            </a:avLst>
          </a:prstGeom>
          <a:noFill/>
          <a:ln w="28575">
            <a:solidFill>
              <a:srgbClr val="006600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输出端</a:t>
            </a:r>
          </a:p>
          <a:p>
            <a:pPr algn="ctr"/>
            <a:r>
              <a:rPr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漂移电压</a:t>
            </a:r>
          </a:p>
        </p:txBody>
      </p:sp>
      <p:sp>
        <p:nvSpPr>
          <p:cNvPr id="187399" name="AutoShape 7"/>
          <p:cNvSpPr>
            <a:spLocks noChangeArrowheads="1"/>
          </p:cNvSpPr>
          <p:nvPr/>
        </p:nvSpPr>
        <p:spPr bwMode="auto">
          <a:xfrm>
            <a:off x="5029200" y="4191000"/>
            <a:ext cx="1905000" cy="1066800"/>
          </a:xfrm>
          <a:prstGeom prst="wedgeRoundRectCallout">
            <a:avLst>
              <a:gd name="adj1" fmla="val -83917"/>
              <a:gd name="adj2" fmla="val -33630"/>
              <a:gd name="adj3" fmla="val 16667"/>
            </a:avLst>
          </a:prstGeom>
          <a:noFill/>
          <a:ln w="28575">
            <a:solidFill>
              <a:srgbClr val="006600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电压</a:t>
            </a:r>
          </a:p>
          <a:p>
            <a:pPr algn="ctr"/>
            <a:r>
              <a:rPr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放大倍数</a:t>
            </a: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 </a:t>
            </a:r>
          </a:p>
        </p:txBody>
      </p:sp>
      <p:sp>
        <p:nvSpPr>
          <p:cNvPr id="187404" name="Rectangle 12"/>
          <p:cNvSpPr>
            <a:spLocks noChangeArrowheads="1"/>
          </p:cNvSpPr>
          <p:nvPr/>
        </p:nvSpPr>
        <p:spPr bwMode="auto">
          <a:xfrm>
            <a:off x="381000" y="5257800"/>
            <a:ext cx="8763000" cy="10318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en-US" altLang="zh-CN" sz="2800" b="1">
                <a:solidFill>
                  <a:schemeClr val="tx2"/>
                </a:solidFill>
                <a:effectLst/>
                <a:latin typeface="Times New Roman" panose="02020603050405020304" charset="0"/>
              </a:rPr>
              <a:t>    </a:t>
            </a:r>
            <a:r>
              <a:rPr lang="zh-CN" altLang="en-US" sz="2800" b="1">
                <a:solidFill>
                  <a:schemeClr val="tx1"/>
                </a:solidFill>
                <a:effectLst/>
                <a:latin typeface="Times New Roman" panose="02020603050405020304" charset="0"/>
              </a:rPr>
              <a:t>只有输入端的等效漂移电压比输入信号小许多时，放大后的有用信号才能被很好地区分出来。</a:t>
            </a:r>
          </a:p>
        </p:txBody>
      </p:sp>
    </p:spTree>
    <p:extLst>
      <p:ext uri="{BB962C8B-B14F-4D97-AF65-F5344CB8AC3E}">
        <p14:creationId xmlns:p14="http://schemas.microsoft.com/office/powerpoint/2010/main" val="3217116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7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73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73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7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7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7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87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87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7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394" grpId="0" build="p" autoUpdateAnimBg="0"/>
      <p:bldP spid="187395" grpId="0" autoUpdateAnimBg="0"/>
      <p:bldP spid="187397" grpId="0" animBg="1" autoUpdateAnimBg="0"/>
      <p:bldP spid="187398" grpId="0" animBg="1" autoUpdateAnimBg="0"/>
      <p:bldP spid="187399" grpId="0" animBg="1" autoUpdateAnimBg="0"/>
      <p:bldP spid="187404" grpId="0" autoUpdateAnimBg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2133600" y="76200"/>
            <a:ext cx="4800600" cy="838200"/>
          </a:xfr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algn="l" eaLnBrk="1" hangingPunct="1"/>
            <a:r>
              <a:rPr lang="en-US" altLang="zh-CN" sz="3600" b="1" dirty="0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华文新魏" panose="02010800040101010101" charset="-122"/>
                <a:cs typeface="华文新魏" panose="02010800040101010101" charset="-122"/>
              </a:rPr>
              <a:t>3</a:t>
            </a:r>
            <a:r>
              <a:rPr lang="en-US" altLang="zh-CN" sz="3600" b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华文新魏" panose="02010800040101010101" charset="-122"/>
                <a:cs typeface="华文新魏" panose="02010800040101010101" charset="-122"/>
              </a:rPr>
              <a:t>.7</a:t>
            </a:r>
            <a:r>
              <a:rPr lang="en-US" altLang="zh-CN" sz="3600" b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  </a:t>
            </a:r>
            <a:r>
              <a:rPr lang="zh-CN" altLang="en-US" sz="3600" b="1" dirty="0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差动放大电路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609600" y="1219200"/>
            <a:ext cx="6477000" cy="457200"/>
          </a:xfrm>
          <a:ln>
            <a:miter lim="800000"/>
          </a:ln>
        </p:spPr>
        <p:txBody>
          <a:bodyPr vert="horz" wrap="square" lIns="91440" tIns="45720" rIns="91440" bIns="45720" numCol="1" anchor="t" anchorCtr="0" compatLnSpc="1">
            <a:normAutofit fontScale="92500" lnSpcReduction="20000"/>
          </a:bodyPr>
          <a:lstStyle/>
          <a:p>
            <a:pPr algn="l" eaLnBrk="1" hangingPunct="1"/>
            <a:r>
              <a:rPr lang="en-US" altLang="zh-CN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宋体" panose="02010600030101010101" pitchFamily="2" charset="-122"/>
              </a:rPr>
              <a:t>3</a:t>
            </a:r>
            <a:r>
              <a:rPr lang="en-US" altLang="zh-CN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.7.1  </a:t>
            </a:r>
            <a:r>
              <a:rPr lang="zh-CN" altLang="en-US" b="1" dirty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差动放大电路的工作情况</a:t>
            </a:r>
          </a:p>
        </p:txBody>
      </p:sp>
      <p:sp>
        <p:nvSpPr>
          <p:cNvPr id="189444" name="Text Box 4"/>
          <p:cNvSpPr txBox="1">
            <a:spLocks noChangeArrowheads="1"/>
          </p:cNvSpPr>
          <p:nvPr/>
        </p:nvSpPr>
        <p:spPr bwMode="auto">
          <a:xfrm>
            <a:off x="304800" y="5381760"/>
            <a:ext cx="8534400" cy="9461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chemeClr val="tx2"/>
                </a:solidFill>
                <a:effectLst/>
              </a:rPr>
              <a:t>    </a:t>
            </a:r>
            <a:r>
              <a:rPr lang="zh-CN" altLang="en-US" sz="2800" b="1" dirty="0">
                <a:solidFill>
                  <a:schemeClr val="tx1"/>
                </a:solidFill>
                <a:effectLst/>
              </a:rPr>
              <a:t>电路结构对称，在理想的情况下，两管的特性及对应电阻元件的参数值都相等。</a:t>
            </a:r>
          </a:p>
        </p:txBody>
      </p:sp>
      <p:sp>
        <p:nvSpPr>
          <p:cNvPr id="189449" name="Text Box 9"/>
          <p:cNvSpPr txBox="1">
            <a:spLocks noChangeArrowheads="1"/>
          </p:cNvSpPr>
          <p:nvPr/>
        </p:nvSpPr>
        <p:spPr bwMode="auto">
          <a:xfrm>
            <a:off x="609600" y="685800"/>
            <a:ext cx="8042275" cy="5191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effectLst/>
              </a:rPr>
              <a:t>差动放大电路是抑制零点漂移最有效的电路结构。</a:t>
            </a:r>
          </a:p>
        </p:txBody>
      </p:sp>
      <p:sp>
        <p:nvSpPr>
          <p:cNvPr id="189450" name="Rectangle 10"/>
          <p:cNvSpPr>
            <a:spLocks noChangeArrowheads="1"/>
          </p:cNvSpPr>
          <p:nvPr/>
        </p:nvSpPr>
        <p:spPr bwMode="auto">
          <a:xfrm>
            <a:off x="2362200" y="4953000"/>
            <a:ext cx="34290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>
              <a:spcBef>
                <a:spcPct val="20000"/>
              </a:spcBef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差动放大原理电路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</a:rPr>
              <a:t> </a:t>
            </a:r>
          </a:p>
        </p:txBody>
      </p:sp>
      <p:grpSp>
        <p:nvGrpSpPr>
          <p:cNvPr id="2" name="Group 11"/>
          <p:cNvGrpSpPr/>
          <p:nvPr/>
        </p:nvGrpSpPr>
        <p:grpSpPr bwMode="auto">
          <a:xfrm>
            <a:off x="553720" y="1680845"/>
            <a:ext cx="6421438" cy="3216275"/>
            <a:chOff x="432" y="1046"/>
            <a:chExt cx="4045" cy="2026"/>
          </a:xfrm>
        </p:grpSpPr>
        <p:sp>
          <p:nvSpPr>
            <p:cNvPr id="87050" name="Text Box 12"/>
            <p:cNvSpPr txBox="1">
              <a:spLocks noChangeArrowheads="1"/>
            </p:cNvSpPr>
            <p:nvPr/>
          </p:nvSpPr>
          <p:spPr bwMode="auto">
            <a:xfrm>
              <a:off x="3839" y="1046"/>
              <a:ext cx="638" cy="32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effectLst/>
                  <a:ea typeface="楷体_GB2312" charset="0"/>
                  <a:cs typeface="楷体_GB2312" charset="0"/>
                </a:rPr>
                <a:t>+</a:t>
              </a:r>
              <a:r>
                <a:rPr lang="en-US" altLang="zh-CN" sz="2800" b="1" i="1">
                  <a:solidFill>
                    <a:srgbClr val="2E1FE9"/>
                  </a:solidFill>
                  <a:effectLst/>
                  <a:ea typeface="楷体_GB2312" charset="0"/>
                  <a:cs typeface="楷体_GB2312" charset="0"/>
                </a:rPr>
                <a:t>U</a:t>
              </a:r>
              <a:r>
                <a:rPr lang="en-US" altLang="zh-CN" sz="2800" b="1" baseline="-25000">
                  <a:solidFill>
                    <a:srgbClr val="2E1FE9"/>
                  </a:solidFill>
                  <a:effectLst/>
                  <a:ea typeface="楷体_GB2312" charset="0"/>
                  <a:cs typeface="楷体_GB2312" charset="0"/>
                </a:rPr>
                <a:t>CC</a:t>
              </a:r>
            </a:p>
          </p:txBody>
        </p:sp>
        <p:sp>
          <p:nvSpPr>
            <p:cNvPr id="87051" name="Rectangle 13"/>
            <p:cNvSpPr>
              <a:spLocks noChangeArrowheads="1"/>
            </p:cNvSpPr>
            <p:nvPr/>
          </p:nvSpPr>
          <p:spPr bwMode="auto">
            <a:xfrm>
              <a:off x="2159" y="1506"/>
              <a:ext cx="466" cy="325"/>
            </a:xfrm>
            <a:prstGeom prst="rect">
              <a:avLst/>
            </a:prstGeom>
            <a:noFill/>
            <a:ln>
              <a:noFill/>
            </a:ln>
          </p:spPr>
          <p:txBody>
            <a:bodyPr lIns="90488" tIns="44450" rIns="90488" bIns="4445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2E1FE9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u</a:t>
              </a:r>
              <a:r>
                <a:rPr lang="en-US" altLang="zh-CN" sz="2800" b="1" baseline="-24000">
                  <a:solidFill>
                    <a:srgbClr val="2E1FE9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o</a:t>
              </a:r>
            </a:p>
          </p:txBody>
        </p:sp>
        <p:sp>
          <p:nvSpPr>
            <p:cNvPr id="87052" name="Rectangle 14"/>
            <p:cNvSpPr>
              <a:spLocks noChangeArrowheads="1"/>
            </p:cNvSpPr>
            <p:nvPr/>
          </p:nvSpPr>
          <p:spPr bwMode="auto">
            <a:xfrm>
              <a:off x="432" y="2294"/>
              <a:ext cx="383" cy="325"/>
            </a:xfrm>
            <a:prstGeom prst="rect">
              <a:avLst/>
            </a:prstGeom>
            <a:noFill/>
            <a:ln>
              <a:noFill/>
            </a:ln>
          </p:spPr>
          <p:txBody>
            <a:bodyPr lIns="90488" tIns="44450" rIns="90488" bIns="4445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2E1FE9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u</a:t>
              </a:r>
              <a:r>
                <a:rPr lang="en-US" altLang="zh-CN" sz="2800" b="1" baseline="-24000">
                  <a:solidFill>
                    <a:srgbClr val="2E1FE9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i1</a:t>
              </a:r>
            </a:p>
          </p:txBody>
        </p:sp>
        <p:grpSp>
          <p:nvGrpSpPr>
            <p:cNvPr id="87053" name="Group 15"/>
            <p:cNvGrpSpPr/>
            <p:nvPr/>
          </p:nvGrpSpPr>
          <p:grpSpPr bwMode="auto">
            <a:xfrm>
              <a:off x="2195" y="2918"/>
              <a:ext cx="147" cy="154"/>
              <a:chOff x="2304" y="3516"/>
              <a:chExt cx="192" cy="192"/>
            </a:xfrm>
          </p:grpSpPr>
          <p:sp>
            <p:nvSpPr>
              <p:cNvPr id="189456" name="Line 16"/>
              <p:cNvSpPr>
                <a:spLocks noChangeShapeType="1"/>
              </p:cNvSpPr>
              <p:nvPr/>
            </p:nvSpPr>
            <p:spPr bwMode="auto">
              <a:xfrm>
                <a:off x="2401" y="3516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9457" name="Line 17"/>
              <p:cNvSpPr>
                <a:spLocks noChangeShapeType="1"/>
              </p:cNvSpPr>
              <p:nvPr/>
            </p:nvSpPr>
            <p:spPr bwMode="auto">
              <a:xfrm rot="-5400000">
                <a:off x="2400" y="3612"/>
                <a:ext cx="0" cy="192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87054" name="Rectangle 18"/>
            <p:cNvSpPr>
              <a:spLocks noChangeArrowheads="1"/>
            </p:cNvSpPr>
            <p:nvPr/>
          </p:nvSpPr>
          <p:spPr bwMode="auto">
            <a:xfrm>
              <a:off x="1314" y="1307"/>
              <a:ext cx="558" cy="325"/>
            </a:xfrm>
            <a:prstGeom prst="rect">
              <a:avLst/>
            </a:prstGeom>
            <a:noFill/>
            <a:ln>
              <a:noFill/>
            </a:ln>
          </p:spPr>
          <p:txBody>
            <a:bodyPr lIns="90488" tIns="44450" rIns="90488" bIns="4445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="1" i="1">
                  <a:solidFill>
                    <a:schemeClr val="tx1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R</a:t>
              </a:r>
              <a:r>
                <a:rPr lang="en-US" altLang="zh-CN" sz="2800" b="1" baseline="-24000">
                  <a:solidFill>
                    <a:schemeClr val="tx1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C</a:t>
              </a:r>
            </a:p>
          </p:txBody>
        </p:sp>
        <p:sp>
          <p:nvSpPr>
            <p:cNvPr id="87055" name="Rectangle 19"/>
            <p:cNvSpPr>
              <a:spLocks noChangeArrowheads="1"/>
            </p:cNvSpPr>
            <p:nvPr/>
          </p:nvSpPr>
          <p:spPr bwMode="auto">
            <a:xfrm>
              <a:off x="816" y="1392"/>
              <a:ext cx="656" cy="325"/>
            </a:xfrm>
            <a:prstGeom prst="rect">
              <a:avLst/>
            </a:prstGeom>
            <a:noFill/>
            <a:ln>
              <a:noFill/>
            </a:ln>
          </p:spPr>
          <p:txBody>
            <a:bodyPr lIns="90488" tIns="44450" rIns="90488" bIns="4445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="1" i="1">
                  <a:solidFill>
                    <a:schemeClr val="tx1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R</a:t>
              </a:r>
              <a:r>
                <a:rPr lang="en-US" altLang="zh-CN" sz="2800" b="1" baseline="-24000">
                  <a:solidFill>
                    <a:schemeClr val="tx1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B2</a:t>
              </a:r>
            </a:p>
          </p:txBody>
        </p:sp>
        <p:sp>
          <p:nvSpPr>
            <p:cNvPr id="87056" name="Rectangle 20"/>
            <p:cNvSpPr>
              <a:spLocks noChangeArrowheads="1"/>
            </p:cNvSpPr>
            <p:nvPr/>
          </p:nvSpPr>
          <p:spPr bwMode="auto">
            <a:xfrm>
              <a:off x="1652" y="1937"/>
              <a:ext cx="507" cy="325"/>
            </a:xfrm>
            <a:prstGeom prst="rect">
              <a:avLst/>
            </a:prstGeom>
            <a:noFill/>
            <a:ln>
              <a:noFill/>
            </a:ln>
          </p:spPr>
          <p:txBody>
            <a:bodyPr lIns="90488" tIns="44450" rIns="90488" bIns="4445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tx1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T</a:t>
              </a:r>
              <a:r>
                <a:rPr lang="en-US" altLang="zh-CN" sz="2800" b="1" baseline="-25000">
                  <a:solidFill>
                    <a:schemeClr val="tx1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1</a:t>
              </a:r>
            </a:p>
          </p:txBody>
        </p:sp>
        <p:sp>
          <p:nvSpPr>
            <p:cNvPr id="189461" name="Line 21"/>
            <p:cNvSpPr>
              <a:spLocks noChangeShapeType="1"/>
            </p:cNvSpPr>
            <p:nvPr/>
          </p:nvSpPr>
          <p:spPr bwMode="auto">
            <a:xfrm rot="-5400000">
              <a:off x="1131" y="1929"/>
              <a:ext cx="34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9462" name="Rectangle 22"/>
            <p:cNvSpPr>
              <a:spLocks noChangeArrowheads="1"/>
            </p:cNvSpPr>
            <p:nvPr/>
          </p:nvSpPr>
          <p:spPr bwMode="auto">
            <a:xfrm rot="-5400000">
              <a:off x="1185" y="1577"/>
              <a:ext cx="252" cy="9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9463" name="Line 23"/>
            <p:cNvSpPr>
              <a:spLocks noChangeShapeType="1"/>
            </p:cNvSpPr>
            <p:nvPr/>
          </p:nvSpPr>
          <p:spPr bwMode="auto">
            <a:xfrm>
              <a:off x="1314" y="1215"/>
              <a:ext cx="0" cy="2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9464" name="Line 24"/>
            <p:cNvSpPr>
              <a:spLocks noChangeShapeType="1"/>
            </p:cNvSpPr>
            <p:nvPr/>
          </p:nvSpPr>
          <p:spPr bwMode="auto">
            <a:xfrm>
              <a:off x="1307" y="1215"/>
              <a:ext cx="247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lIns="90000" tIns="43200" rIns="90000" bIns="43200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7061" name="Rectangle 25"/>
            <p:cNvSpPr>
              <a:spLocks noChangeArrowheads="1"/>
            </p:cNvSpPr>
            <p:nvPr/>
          </p:nvSpPr>
          <p:spPr bwMode="auto">
            <a:xfrm>
              <a:off x="767" y="1709"/>
              <a:ext cx="469" cy="325"/>
            </a:xfrm>
            <a:prstGeom prst="rect">
              <a:avLst/>
            </a:prstGeom>
            <a:noFill/>
            <a:ln>
              <a:noFill/>
            </a:ln>
          </p:spPr>
          <p:txBody>
            <a:bodyPr lIns="90488" tIns="44450" rIns="90488" bIns="4445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="1" i="1">
                  <a:solidFill>
                    <a:schemeClr val="tx1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R</a:t>
              </a:r>
              <a:r>
                <a:rPr lang="en-US" altLang="zh-CN" sz="2800" b="1" baseline="-24000">
                  <a:solidFill>
                    <a:schemeClr val="tx1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B1</a:t>
              </a:r>
            </a:p>
          </p:txBody>
        </p:sp>
        <p:sp>
          <p:nvSpPr>
            <p:cNvPr id="189466" name="Line 26"/>
            <p:cNvSpPr>
              <a:spLocks noChangeShapeType="1"/>
            </p:cNvSpPr>
            <p:nvPr/>
          </p:nvSpPr>
          <p:spPr bwMode="auto">
            <a:xfrm rot="10800000" flipV="1">
              <a:off x="1116" y="2091"/>
              <a:ext cx="43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9467" name="Line 27"/>
            <p:cNvSpPr>
              <a:spLocks noChangeShapeType="1"/>
            </p:cNvSpPr>
            <p:nvPr/>
          </p:nvSpPr>
          <p:spPr bwMode="auto">
            <a:xfrm rot="-10800000">
              <a:off x="622" y="2090"/>
              <a:ext cx="2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7064" name="Rectangle 28"/>
            <p:cNvSpPr>
              <a:spLocks noChangeArrowheads="1"/>
            </p:cNvSpPr>
            <p:nvPr/>
          </p:nvSpPr>
          <p:spPr bwMode="auto">
            <a:xfrm flipH="1">
              <a:off x="2879" y="1373"/>
              <a:ext cx="559" cy="325"/>
            </a:xfrm>
            <a:prstGeom prst="rect">
              <a:avLst/>
            </a:prstGeom>
            <a:noFill/>
            <a:ln>
              <a:noFill/>
            </a:ln>
          </p:spPr>
          <p:txBody>
            <a:bodyPr lIns="90488" tIns="44450" rIns="90488" bIns="4445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="1" i="1">
                  <a:solidFill>
                    <a:schemeClr val="tx1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R</a:t>
              </a:r>
              <a:r>
                <a:rPr lang="en-US" altLang="zh-CN" sz="2800" b="1" baseline="-24000">
                  <a:solidFill>
                    <a:schemeClr val="tx1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C</a:t>
              </a:r>
            </a:p>
          </p:txBody>
        </p:sp>
        <p:sp>
          <p:nvSpPr>
            <p:cNvPr id="189469" name="Line 29"/>
            <p:cNvSpPr>
              <a:spLocks noChangeShapeType="1"/>
            </p:cNvSpPr>
            <p:nvPr/>
          </p:nvSpPr>
          <p:spPr bwMode="auto">
            <a:xfrm rot="5400000" flipH="1">
              <a:off x="3117" y="1919"/>
              <a:ext cx="34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9470" name="Rectangle 30"/>
            <p:cNvSpPr>
              <a:spLocks noChangeArrowheads="1"/>
            </p:cNvSpPr>
            <p:nvPr/>
          </p:nvSpPr>
          <p:spPr bwMode="auto">
            <a:xfrm rot="5400000" flipH="1">
              <a:off x="3154" y="1549"/>
              <a:ext cx="268" cy="11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9471" name="Line 31"/>
            <p:cNvSpPr>
              <a:spLocks noChangeShapeType="1"/>
            </p:cNvSpPr>
            <p:nvPr/>
          </p:nvSpPr>
          <p:spPr bwMode="auto">
            <a:xfrm flipH="1">
              <a:off x="3287" y="1218"/>
              <a:ext cx="0" cy="25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9472" name="Rectangle 32"/>
            <p:cNvSpPr>
              <a:spLocks noChangeArrowheads="1"/>
            </p:cNvSpPr>
            <p:nvPr/>
          </p:nvSpPr>
          <p:spPr bwMode="auto">
            <a:xfrm rot="10800000" flipH="1">
              <a:off x="3443" y="2028"/>
              <a:ext cx="268" cy="115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9473" name="Line 33"/>
            <p:cNvSpPr>
              <a:spLocks noChangeShapeType="1"/>
            </p:cNvSpPr>
            <p:nvPr/>
          </p:nvSpPr>
          <p:spPr bwMode="auto">
            <a:xfrm rot="-10800000" flipH="1" flipV="1">
              <a:off x="3020" y="2092"/>
              <a:ext cx="412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9474" name="Line 34"/>
            <p:cNvSpPr>
              <a:spLocks noChangeShapeType="1"/>
            </p:cNvSpPr>
            <p:nvPr/>
          </p:nvSpPr>
          <p:spPr bwMode="auto">
            <a:xfrm rot="10800000" flipH="1">
              <a:off x="3707" y="2080"/>
              <a:ext cx="23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7071" name="Rectangle 35"/>
            <p:cNvSpPr>
              <a:spLocks noChangeArrowheads="1"/>
            </p:cNvSpPr>
            <p:nvPr/>
          </p:nvSpPr>
          <p:spPr bwMode="auto">
            <a:xfrm flipH="1">
              <a:off x="3791" y="2294"/>
              <a:ext cx="363" cy="325"/>
            </a:xfrm>
            <a:prstGeom prst="rect">
              <a:avLst/>
            </a:prstGeom>
            <a:noFill/>
            <a:ln>
              <a:noFill/>
            </a:ln>
          </p:spPr>
          <p:txBody>
            <a:bodyPr lIns="90488" tIns="44450" rIns="90488" bIns="4445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2E1FE9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u</a:t>
              </a:r>
              <a:r>
                <a:rPr lang="en-US" altLang="zh-CN" sz="2800" b="1" baseline="-24000">
                  <a:solidFill>
                    <a:srgbClr val="2E1FE9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i2</a:t>
              </a:r>
            </a:p>
          </p:txBody>
        </p:sp>
        <p:sp>
          <p:nvSpPr>
            <p:cNvPr id="189476" name="Oval 36"/>
            <p:cNvSpPr>
              <a:spLocks noChangeArrowheads="1"/>
            </p:cNvSpPr>
            <p:nvPr/>
          </p:nvSpPr>
          <p:spPr bwMode="auto">
            <a:xfrm>
              <a:off x="3779" y="1189"/>
              <a:ext cx="50" cy="5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9477" name="Oval 37"/>
            <p:cNvSpPr>
              <a:spLocks noChangeArrowheads="1"/>
            </p:cNvSpPr>
            <p:nvPr/>
          </p:nvSpPr>
          <p:spPr bwMode="auto">
            <a:xfrm>
              <a:off x="3932" y="2052"/>
              <a:ext cx="51" cy="5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9478" name="Oval 38"/>
            <p:cNvSpPr>
              <a:spLocks noChangeArrowheads="1"/>
            </p:cNvSpPr>
            <p:nvPr/>
          </p:nvSpPr>
          <p:spPr bwMode="auto">
            <a:xfrm>
              <a:off x="575" y="2052"/>
              <a:ext cx="50" cy="5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7075" name="Rectangle 39"/>
            <p:cNvSpPr>
              <a:spLocks noChangeArrowheads="1"/>
            </p:cNvSpPr>
            <p:nvPr/>
          </p:nvSpPr>
          <p:spPr bwMode="auto">
            <a:xfrm>
              <a:off x="3354" y="1392"/>
              <a:ext cx="534" cy="325"/>
            </a:xfrm>
            <a:prstGeom prst="rect">
              <a:avLst/>
            </a:prstGeom>
            <a:noFill/>
            <a:ln>
              <a:noFill/>
            </a:ln>
          </p:spPr>
          <p:txBody>
            <a:bodyPr lIns="90488" tIns="44450" rIns="90488" bIns="4445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="1" i="1">
                  <a:solidFill>
                    <a:schemeClr val="tx1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R</a:t>
              </a:r>
              <a:r>
                <a:rPr lang="en-US" altLang="zh-CN" sz="2800" b="1" baseline="-24000">
                  <a:solidFill>
                    <a:schemeClr val="tx1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B2</a:t>
              </a:r>
            </a:p>
          </p:txBody>
        </p:sp>
        <p:sp>
          <p:nvSpPr>
            <p:cNvPr id="87076" name="Rectangle 40"/>
            <p:cNvSpPr>
              <a:spLocks noChangeArrowheads="1"/>
            </p:cNvSpPr>
            <p:nvPr/>
          </p:nvSpPr>
          <p:spPr bwMode="auto">
            <a:xfrm>
              <a:off x="3359" y="1698"/>
              <a:ext cx="529" cy="325"/>
            </a:xfrm>
            <a:prstGeom prst="rect">
              <a:avLst/>
            </a:prstGeom>
            <a:noFill/>
            <a:ln>
              <a:noFill/>
            </a:ln>
          </p:spPr>
          <p:txBody>
            <a:bodyPr lIns="90488" tIns="44450" rIns="90488" bIns="4445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="1" i="1">
                  <a:solidFill>
                    <a:schemeClr val="tx1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R</a:t>
              </a:r>
              <a:r>
                <a:rPr lang="en-US" altLang="zh-CN" sz="2800" b="1" baseline="-24000">
                  <a:solidFill>
                    <a:schemeClr val="tx1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B1</a:t>
              </a:r>
            </a:p>
          </p:txBody>
        </p:sp>
        <p:sp>
          <p:nvSpPr>
            <p:cNvPr id="189481" name="Rectangle 41"/>
            <p:cNvSpPr>
              <a:spLocks noChangeArrowheads="1"/>
            </p:cNvSpPr>
            <p:nvPr/>
          </p:nvSpPr>
          <p:spPr bwMode="auto">
            <a:xfrm rot="-10800000">
              <a:off x="854" y="2038"/>
              <a:ext cx="268" cy="115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7078" name="Rectangle 42"/>
            <p:cNvSpPr>
              <a:spLocks noChangeArrowheads="1"/>
            </p:cNvSpPr>
            <p:nvPr/>
          </p:nvSpPr>
          <p:spPr bwMode="auto">
            <a:xfrm>
              <a:off x="487" y="2043"/>
              <a:ext cx="244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+</a:t>
              </a:r>
            </a:p>
          </p:txBody>
        </p:sp>
        <p:sp>
          <p:nvSpPr>
            <p:cNvPr id="87079" name="Rectangle 43"/>
            <p:cNvSpPr>
              <a:spLocks noChangeArrowheads="1"/>
            </p:cNvSpPr>
            <p:nvPr/>
          </p:nvSpPr>
          <p:spPr bwMode="auto">
            <a:xfrm>
              <a:off x="3839" y="2034"/>
              <a:ext cx="244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+</a:t>
              </a:r>
            </a:p>
          </p:txBody>
        </p:sp>
        <p:sp>
          <p:nvSpPr>
            <p:cNvPr id="87080" name="Rectangle 44"/>
            <p:cNvSpPr>
              <a:spLocks noChangeArrowheads="1"/>
            </p:cNvSpPr>
            <p:nvPr/>
          </p:nvSpPr>
          <p:spPr bwMode="auto">
            <a:xfrm>
              <a:off x="1872" y="1506"/>
              <a:ext cx="244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+</a:t>
              </a:r>
            </a:p>
          </p:txBody>
        </p:sp>
        <p:sp>
          <p:nvSpPr>
            <p:cNvPr id="87081" name="Rectangle 45"/>
            <p:cNvSpPr>
              <a:spLocks noChangeArrowheads="1"/>
            </p:cNvSpPr>
            <p:nvPr/>
          </p:nvSpPr>
          <p:spPr bwMode="auto">
            <a:xfrm>
              <a:off x="487" y="2639"/>
              <a:ext cx="228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–</a:t>
              </a:r>
            </a:p>
          </p:txBody>
        </p:sp>
        <p:sp>
          <p:nvSpPr>
            <p:cNvPr id="87082" name="Rectangle 46"/>
            <p:cNvSpPr>
              <a:spLocks noChangeArrowheads="1"/>
            </p:cNvSpPr>
            <p:nvPr/>
          </p:nvSpPr>
          <p:spPr bwMode="auto">
            <a:xfrm>
              <a:off x="2448" y="1491"/>
              <a:ext cx="228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–</a:t>
              </a:r>
            </a:p>
          </p:txBody>
        </p:sp>
        <p:sp>
          <p:nvSpPr>
            <p:cNvPr id="87083" name="Rectangle 47"/>
            <p:cNvSpPr>
              <a:spLocks noChangeArrowheads="1"/>
            </p:cNvSpPr>
            <p:nvPr/>
          </p:nvSpPr>
          <p:spPr bwMode="auto">
            <a:xfrm>
              <a:off x="3851" y="2639"/>
              <a:ext cx="228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–</a:t>
              </a:r>
            </a:p>
          </p:txBody>
        </p:sp>
        <p:sp>
          <p:nvSpPr>
            <p:cNvPr id="87084" name="Rectangle 48"/>
            <p:cNvSpPr>
              <a:spLocks noChangeArrowheads="1"/>
            </p:cNvSpPr>
            <p:nvPr/>
          </p:nvSpPr>
          <p:spPr bwMode="auto">
            <a:xfrm flipH="1">
              <a:off x="2591" y="1901"/>
              <a:ext cx="575" cy="325"/>
            </a:xfrm>
            <a:prstGeom prst="rect">
              <a:avLst/>
            </a:prstGeom>
            <a:noFill/>
            <a:ln>
              <a:noFill/>
            </a:ln>
          </p:spPr>
          <p:txBody>
            <a:bodyPr lIns="90488" tIns="44450" rIns="90488" bIns="4445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tx1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T</a:t>
              </a:r>
              <a:r>
                <a:rPr lang="en-US" altLang="zh-CN" sz="2800" b="1" baseline="-25000">
                  <a:solidFill>
                    <a:schemeClr val="tx1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2</a:t>
              </a:r>
            </a:p>
          </p:txBody>
        </p:sp>
        <p:grpSp>
          <p:nvGrpSpPr>
            <p:cNvPr id="87085" name="Group 49"/>
            <p:cNvGrpSpPr/>
            <p:nvPr/>
          </p:nvGrpSpPr>
          <p:grpSpPr bwMode="auto">
            <a:xfrm>
              <a:off x="2819" y="1884"/>
              <a:ext cx="184" cy="438"/>
              <a:chOff x="3156" y="2236"/>
              <a:chExt cx="228" cy="547"/>
            </a:xfrm>
          </p:grpSpPr>
          <p:sp>
            <p:nvSpPr>
              <p:cNvPr id="189490" name="Line 50"/>
              <p:cNvSpPr>
                <a:spLocks noChangeShapeType="1"/>
              </p:cNvSpPr>
              <p:nvPr/>
            </p:nvSpPr>
            <p:spPr bwMode="auto">
              <a:xfrm flipH="1">
                <a:off x="3384" y="2303"/>
                <a:ext cx="0" cy="43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9491" name="Line 51"/>
              <p:cNvSpPr>
                <a:spLocks noChangeShapeType="1"/>
              </p:cNvSpPr>
              <p:nvPr/>
            </p:nvSpPr>
            <p:spPr bwMode="auto">
              <a:xfrm flipH="1">
                <a:off x="3156" y="2554"/>
                <a:ext cx="223" cy="22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9492" name="Line 52"/>
              <p:cNvSpPr>
                <a:spLocks noChangeShapeType="1"/>
              </p:cNvSpPr>
              <p:nvPr/>
            </p:nvSpPr>
            <p:spPr bwMode="auto">
              <a:xfrm rot="-700650" flipH="1" flipV="1">
                <a:off x="3188" y="2236"/>
                <a:ext cx="188" cy="23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89493" name="Line 53"/>
            <p:cNvSpPr>
              <a:spLocks noChangeShapeType="1"/>
            </p:cNvSpPr>
            <p:nvPr/>
          </p:nvSpPr>
          <p:spPr bwMode="auto">
            <a:xfrm flipH="1">
              <a:off x="2598" y="1815"/>
              <a:ext cx="24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lIns="90000" tIns="43200" rIns="90000" bIns="43200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9494" name="Line 54"/>
            <p:cNvSpPr>
              <a:spLocks noChangeShapeType="1"/>
            </p:cNvSpPr>
            <p:nvPr/>
          </p:nvSpPr>
          <p:spPr bwMode="auto">
            <a:xfrm flipH="1">
              <a:off x="2839" y="1673"/>
              <a:ext cx="0" cy="2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9495" name="Line 55"/>
            <p:cNvSpPr>
              <a:spLocks noChangeShapeType="1"/>
            </p:cNvSpPr>
            <p:nvPr/>
          </p:nvSpPr>
          <p:spPr bwMode="auto">
            <a:xfrm flipH="1">
              <a:off x="2848" y="2322"/>
              <a:ext cx="0" cy="21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9496" name="Line 56"/>
            <p:cNvSpPr>
              <a:spLocks noChangeShapeType="1"/>
            </p:cNvSpPr>
            <p:nvPr/>
          </p:nvSpPr>
          <p:spPr bwMode="auto">
            <a:xfrm rot="-5400000" flipH="1" flipV="1">
              <a:off x="2287" y="1250"/>
              <a:ext cx="0" cy="33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9497" name="Oval 57"/>
            <p:cNvSpPr>
              <a:spLocks noChangeArrowheads="1"/>
            </p:cNvSpPr>
            <p:nvPr/>
          </p:nvSpPr>
          <p:spPr bwMode="auto">
            <a:xfrm>
              <a:off x="2544" y="1784"/>
              <a:ext cx="51" cy="5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9498" name="Rectangle 58"/>
            <p:cNvSpPr>
              <a:spLocks noChangeArrowheads="1"/>
            </p:cNvSpPr>
            <p:nvPr/>
          </p:nvSpPr>
          <p:spPr bwMode="auto">
            <a:xfrm rot="5400000" flipH="1">
              <a:off x="2706" y="1487"/>
              <a:ext cx="268" cy="11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9499" name="Line 59"/>
            <p:cNvSpPr>
              <a:spLocks noChangeShapeType="1"/>
            </p:cNvSpPr>
            <p:nvPr/>
          </p:nvSpPr>
          <p:spPr bwMode="auto">
            <a:xfrm flipH="1">
              <a:off x="2831" y="1218"/>
              <a:ext cx="0" cy="2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87093" name="Group 60"/>
            <p:cNvGrpSpPr/>
            <p:nvPr/>
          </p:nvGrpSpPr>
          <p:grpSpPr bwMode="auto">
            <a:xfrm flipH="1">
              <a:off x="1557" y="1884"/>
              <a:ext cx="184" cy="438"/>
              <a:chOff x="3156" y="2236"/>
              <a:chExt cx="228" cy="547"/>
            </a:xfrm>
          </p:grpSpPr>
          <p:sp>
            <p:nvSpPr>
              <p:cNvPr id="189501" name="Line 61"/>
              <p:cNvSpPr>
                <a:spLocks noChangeShapeType="1"/>
              </p:cNvSpPr>
              <p:nvPr/>
            </p:nvSpPr>
            <p:spPr bwMode="auto">
              <a:xfrm flipH="1">
                <a:off x="3384" y="2303"/>
                <a:ext cx="0" cy="43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9502" name="Line 62"/>
              <p:cNvSpPr>
                <a:spLocks noChangeShapeType="1"/>
              </p:cNvSpPr>
              <p:nvPr/>
            </p:nvSpPr>
            <p:spPr bwMode="auto">
              <a:xfrm flipH="1">
                <a:off x="3156" y="2554"/>
                <a:ext cx="223" cy="22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9503" name="Line 63"/>
              <p:cNvSpPr>
                <a:spLocks noChangeShapeType="1"/>
              </p:cNvSpPr>
              <p:nvPr/>
            </p:nvSpPr>
            <p:spPr bwMode="auto">
              <a:xfrm rot="-700650" flipH="1" flipV="1">
                <a:off x="3188" y="2236"/>
                <a:ext cx="188" cy="23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89504" name="Line 64"/>
            <p:cNvSpPr>
              <a:spLocks noChangeShapeType="1"/>
            </p:cNvSpPr>
            <p:nvPr/>
          </p:nvSpPr>
          <p:spPr bwMode="auto">
            <a:xfrm>
              <a:off x="1714" y="1815"/>
              <a:ext cx="24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lIns="90000" tIns="43200" rIns="90000" bIns="43200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9505" name="Line 65"/>
            <p:cNvSpPr>
              <a:spLocks noChangeShapeType="1"/>
            </p:cNvSpPr>
            <p:nvPr/>
          </p:nvSpPr>
          <p:spPr bwMode="auto">
            <a:xfrm>
              <a:off x="1721" y="1673"/>
              <a:ext cx="0" cy="2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9506" name="Line 66"/>
            <p:cNvSpPr>
              <a:spLocks noChangeShapeType="1"/>
            </p:cNvSpPr>
            <p:nvPr/>
          </p:nvSpPr>
          <p:spPr bwMode="auto">
            <a:xfrm>
              <a:off x="1712" y="2322"/>
              <a:ext cx="0" cy="21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9507" name="Oval 67"/>
            <p:cNvSpPr>
              <a:spLocks noChangeArrowheads="1"/>
            </p:cNvSpPr>
            <p:nvPr/>
          </p:nvSpPr>
          <p:spPr bwMode="auto">
            <a:xfrm flipH="1">
              <a:off x="1965" y="1784"/>
              <a:ext cx="51" cy="5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9508" name="Rectangle 68"/>
            <p:cNvSpPr>
              <a:spLocks noChangeArrowheads="1"/>
            </p:cNvSpPr>
            <p:nvPr/>
          </p:nvSpPr>
          <p:spPr bwMode="auto">
            <a:xfrm rot="-5400000">
              <a:off x="1587" y="1487"/>
              <a:ext cx="268" cy="11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9509" name="Line 69"/>
            <p:cNvSpPr>
              <a:spLocks noChangeShapeType="1"/>
            </p:cNvSpPr>
            <p:nvPr/>
          </p:nvSpPr>
          <p:spPr bwMode="auto">
            <a:xfrm>
              <a:off x="1729" y="1218"/>
              <a:ext cx="0" cy="2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9510" name="Oval 70"/>
            <p:cNvSpPr>
              <a:spLocks noChangeArrowheads="1"/>
            </p:cNvSpPr>
            <p:nvPr/>
          </p:nvSpPr>
          <p:spPr bwMode="auto">
            <a:xfrm>
              <a:off x="581" y="2889"/>
              <a:ext cx="54" cy="5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9511" name="Oval 71"/>
            <p:cNvSpPr>
              <a:spLocks noChangeArrowheads="1"/>
            </p:cNvSpPr>
            <p:nvPr/>
          </p:nvSpPr>
          <p:spPr bwMode="auto">
            <a:xfrm>
              <a:off x="3934" y="2889"/>
              <a:ext cx="54" cy="5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9512" name="Oval 72"/>
            <p:cNvSpPr>
              <a:spLocks noChangeArrowheads="1"/>
            </p:cNvSpPr>
            <p:nvPr/>
          </p:nvSpPr>
          <p:spPr bwMode="auto">
            <a:xfrm>
              <a:off x="2249" y="2870"/>
              <a:ext cx="54" cy="54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9513" name="Line 73"/>
            <p:cNvSpPr>
              <a:spLocks noChangeShapeType="1"/>
            </p:cNvSpPr>
            <p:nvPr/>
          </p:nvSpPr>
          <p:spPr bwMode="auto">
            <a:xfrm>
              <a:off x="1698" y="2534"/>
              <a:ext cx="115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9514" name="Line 74"/>
            <p:cNvSpPr>
              <a:spLocks noChangeShapeType="1"/>
            </p:cNvSpPr>
            <p:nvPr/>
          </p:nvSpPr>
          <p:spPr bwMode="auto">
            <a:xfrm flipV="1">
              <a:off x="2270" y="2534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89515" name="Text Box 75"/>
          <p:cNvSpPr txBox="1">
            <a:spLocks noChangeArrowheads="1"/>
          </p:cNvSpPr>
          <p:nvPr/>
        </p:nvSpPr>
        <p:spPr bwMode="auto">
          <a:xfrm>
            <a:off x="6705600" y="2286000"/>
            <a:ext cx="2286000" cy="9461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tx1"/>
                </a:solidFill>
                <a:effectLst/>
              </a:rPr>
              <a:t>两个输入、两个输出</a:t>
            </a:r>
          </a:p>
        </p:txBody>
      </p:sp>
      <p:sp>
        <p:nvSpPr>
          <p:cNvPr id="189516" name="Text Box 76"/>
          <p:cNvSpPr txBox="1">
            <a:spLocks noChangeArrowheads="1"/>
          </p:cNvSpPr>
          <p:nvPr/>
        </p:nvSpPr>
        <p:spPr bwMode="auto">
          <a:xfrm>
            <a:off x="6477000" y="3429000"/>
            <a:ext cx="2286000" cy="9461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tx1"/>
                </a:solidFill>
                <a:effectLst/>
              </a:rPr>
              <a:t>两管</a:t>
            </a:r>
            <a:r>
              <a:rPr lang="zh-CN" altLang="en-US" sz="2800" b="1">
                <a:solidFill>
                  <a:srgbClr val="CC0000"/>
                </a:solidFill>
                <a:effectLst/>
              </a:rPr>
              <a:t>静态工作点相同</a:t>
            </a:r>
            <a:endParaRPr lang="zh-CN" altLang="en-US" sz="2800" b="1">
              <a:solidFill>
                <a:schemeClr val="tx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706243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9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9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89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89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89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89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43" grpId="0" build="p" autoUpdateAnimBg="0"/>
      <p:bldP spid="189444" grpId="0" autoUpdateAnimBg="0"/>
      <p:bldP spid="189449" grpId="0" autoUpdateAnimBg="0"/>
      <p:bldP spid="189450" grpId="0" bldLvl="0"/>
      <p:bldP spid="189515" grpId="0" autoUpdateAnimBg="0"/>
      <p:bldP spid="189516" grpId="0" autoUpdateAnimBg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304800"/>
            <a:ext cx="3657600" cy="685800"/>
          </a:xfr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algn="l" eaLnBrk="1" hangingPunct="1">
              <a:defRPr/>
            </a:pPr>
            <a:r>
              <a:rPr lang="en-US" altLang="zh-CN" sz="28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j-cs"/>
              </a:rPr>
              <a:t>1.  </a:t>
            </a:r>
            <a:r>
              <a:rPr lang="zh-CN" altLang="en-US" sz="28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j-cs"/>
              </a:rPr>
              <a:t>零点漂移的抑制</a:t>
            </a:r>
          </a:p>
        </p:txBody>
      </p:sp>
      <p:sp>
        <p:nvSpPr>
          <p:cNvPr id="190467" name="Text Box 3"/>
          <p:cNvSpPr txBox="1">
            <a:spLocks noChangeArrowheads="1"/>
          </p:cNvSpPr>
          <p:nvPr/>
        </p:nvSpPr>
        <p:spPr bwMode="auto">
          <a:xfrm>
            <a:off x="4419600" y="3824288"/>
            <a:ext cx="3962400" cy="51911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 i="1">
                <a:effectLst/>
                <a:ea typeface="楷体_GB2312" charset="0"/>
                <a:cs typeface="楷体_GB2312" charset="0"/>
              </a:rPr>
              <a:t>u</a:t>
            </a:r>
            <a:r>
              <a:rPr lang="en-US" altLang="zh-CN" sz="2800" b="1" baseline="-25000">
                <a:effectLst/>
                <a:ea typeface="楷体_GB2312" charset="0"/>
                <a:cs typeface="楷体_GB2312" charset="0"/>
              </a:rPr>
              <a:t>o</a:t>
            </a:r>
            <a:r>
              <a:rPr lang="en-US" altLang="zh-CN" sz="2800" b="1">
                <a:effectLst/>
                <a:ea typeface="楷体_GB2312" charset="0"/>
                <a:cs typeface="楷体_GB2312" charset="0"/>
              </a:rPr>
              <a:t>= </a:t>
            </a:r>
            <a:r>
              <a:rPr lang="en-US" altLang="zh-CN" sz="2800" b="1" i="1">
                <a:effectLst/>
                <a:ea typeface="楷体_GB2312" charset="0"/>
                <a:cs typeface="楷体_GB2312" charset="0"/>
              </a:rPr>
              <a:t>V</a:t>
            </a:r>
            <a:r>
              <a:rPr lang="en-US" altLang="zh-CN" sz="2800" b="1" baseline="-25000">
                <a:effectLst/>
                <a:ea typeface="楷体_GB2312" charset="0"/>
                <a:cs typeface="楷体_GB2312" charset="0"/>
              </a:rPr>
              <a:t>C1 </a:t>
            </a:r>
            <a:r>
              <a:rPr lang="zh-CN" altLang="en-US" sz="2800" b="1">
                <a:effectLst/>
                <a:ea typeface="楷体_GB2312" charset="0"/>
                <a:cs typeface="楷体_GB2312" charset="0"/>
              </a:rPr>
              <a:t>－ </a:t>
            </a:r>
            <a:r>
              <a:rPr lang="en-US" altLang="zh-CN" sz="2800" b="1" i="1">
                <a:effectLst/>
                <a:ea typeface="楷体_GB2312" charset="0"/>
                <a:cs typeface="楷体_GB2312" charset="0"/>
              </a:rPr>
              <a:t>V</a:t>
            </a:r>
            <a:r>
              <a:rPr lang="en-US" altLang="zh-CN" sz="2800" b="1" baseline="-25000">
                <a:effectLst/>
                <a:ea typeface="楷体_GB2312" charset="0"/>
                <a:cs typeface="楷体_GB2312" charset="0"/>
              </a:rPr>
              <a:t>C2</a:t>
            </a:r>
            <a:r>
              <a:rPr lang="en-US" altLang="zh-CN" sz="2800" b="1" baseline="-50000">
                <a:effectLst/>
                <a:ea typeface="楷体_GB2312" charset="0"/>
                <a:cs typeface="楷体_GB2312" charset="0"/>
              </a:rPr>
              <a:t>  </a:t>
            </a:r>
            <a:r>
              <a:rPr lang="en-US" altLang="zh-CN" sz="2800" b="1">
                <a:effectLst/>
                <a:ea typeface="楷体_GB2312" charset="0"/>
                <a:cs typeface="楷体_GB2312" charset="0"/>
              </a:rPr>
              <a:t>= 0</a:t>
            </a:r>
          </a:p>
        </p:txBody>
      </p:sp>
      <p:sp>
        <p:nvSpPr>
          <p:cNvPr id="190468" name="Text Box 4"/>
          <p:cNvSpPr txBox="1">
            <a:spLocks noChangeArrowheads="1"/>
          </p:cNvSpPr>
          <p:nvPr/>
        </p:nvSpPr>
        <p:spPr bwMode="auto">
          <a:xfrm>
            <a:off x="685800" y="4953000"/>
            <a:ext cx="7197725" cy="5191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 i="1">
                <a:effectLst/>
                <a:ea typeface="楷体_GB2312" charset="0"/>
                <a:cs typeface="楷体_GB2312" charset="0"/>
              </a:rPr>
              <a:t>u</a:t>
            </a:r>
            <a:r>
              <a:rPr lang="en-US" altLang="zh-CN" sz="2800" b="1" baseline="-25000">
                <a:effectLst/>
                <a:ea typeface="楷体_GB2312" charset="0"/>
                <a:cs typeface="楷体_GB2312" charset="0"/>
              </a:rPr>
              <a:t>o</a:t>
            </a:r>
            <a:r>
              <a:rPr lang="en-US" altLang="zh-CN" sz="2800" b="1">
                <a:effectLst/>
                <a:ea typeface="楷体_GB2312" charset="0"/>
                <a:cs typeface="楷体_GB2312" charset="0"/>
              </a:rPr>
              <a:t>= (</a:t>
            </a:r>
            <a:r>
              <a:rPr lang="en-US" altLang="zh-CN" sz="2800" b="1" i="1">
                <a:effectLst/>
                <a:ea typeface="楷体_GB2312" charset="0"/>
                <a:cs typeface="楷体_GB2312" charset="0"/>
              </a:rPr>
              <a:t>V</a:t>
            </a:r>
            <a:r>
              <a:rPr lang="en-US" altLang="zh-CN" sz="2800" b="1" baseline="-25000">
                <a:effectLst/>
                <a:ea typeface="楷体_GB2312" charset="0"/>
                <a:cs typeface="楷体_GB2312" charset="0"/>
              </a:rPr>
              <a:t>C1 </a:t>
            </a:r>
            <a:r>
              <a:rPr lang="en-US" altLang="zh-CN" sz="2800" b="1">
                <a:effectLst/>
                <a:ea typeface="楷体_GB2312" charset="0"/>
                <a:cs typeface="楷体_GB2312" charset="0"/>
              </a:rPr>
              <a:t>+ </a:t>
            </a:r>
            <a:r>
              <a:rPr lang="en-US" altLang="zh-CN" sz="2800" b="1">
                <a:effectLst/>
                <a:ea typeface="楷体_GB2312" charset="0"/>
                <a:cs typeface="楷体_GB2312" charset="0"/>
                <a:sym typeface="Symbol" panose="05050102010706020507" charset="0"/>
              </a:rPr>
              <a:t></a:t>
            </a:r>
            <a:r>
              <a:rPr lang="en-US" altLang="zh-CN" sz="2800" b="1" i="1">
                <a:effectLst/>
                <a:ea typeface="楷体_GB2312" charset="0"/>
                <a:cs typeface="楷体_GB2312" charset="0"/>
              </a:rPr>
              <a:t>V</a:t>
            </a:r>
            <a:r>
              <a:rPr lang="en-US" altLang="zh-CN" b="1" baseline="-25000">
                <a:effectLst/>
                <a:ea typeface="楷体_GB2312" charset="0"/>
                <a:cs typeface="楷体_GB2312" charset="0"/>
              </a:rPr>
              <a:t>C1</a:t>
            </a:r>
            <a:r>
              <a:rPr lang="en-US" altLang="zh-CN" sz="2800" b="1" baseline="-25000">
                <a:effectLst/>
                <a:ea typeface="楷体_GB2312" charset="0"/>
                <a:cs typeface="楷体_GB2312" charset="0"/>
              </a:rPr>
              <a:t> </a:t>
            </a:r>
            <a:r>
              <a:rPr lang="en-US" altLang="zh-CN" sz="2800" b="1" baseline="-50000">
                <a:effectLst/>
                <a:ea typeface="楷体_GB2312" charset="0"/>
                <a:cs typeface="楷体_GB2312" charset="0"/>
              </a:rPr>
              <a:t> </a:t>
            </a:r>
            <a:r>
              <a:rPr lang="en-US" altLang="zh-CN" sz="2800" b="1">
                <a:effectLst/>
                <a:ea typeface="楷体_GB2312" charset="0"/>
                <a:cs typeface="楷体_GB2312" charset="0"/>
              </a:rPr>
              <a:t>) </a:t>
            </a:r>
            <a:r>
              <a:rPr lang="zh-CN" altLang="en-US" sz="2800" b="1">
                <a:effectLst/>
                <a:ea typeface="楷体_GB2312" charset="0"/>
                <a:cs typeface="楷体_GB2312" charset="0"/>
              </a:rPr>
              <a:t>－ </a:t>
            </a:r>
            <a:r>
              <a:rPr lang="en-US" altLang="zh-CN" sz="2800" b="1">
                <a:effectLst/>
                <a:ea typeface="楷体_GB2312" charset="0"/>
                <a:cs typeface="楷体_GB2312" charset="0"/>
              </a:rPr>
              <a:t>(</a:t>
            </a:r>
            <a:r>
              <a:rPr lang="en-US" altLang="zh-CN" sz="2800" b="1" i="1">
                <a:effectLst/>
                <a:ea typeface="楷体_GB2312" charset="0"/>
                <a:cs typeface="楷体_GB2312" charset="0"/>
              </a:rPr>
              <a:t>V</a:t>
            </a:r>
            <a:r>
              <a:rPr lang="en-US" altLang="zh-CN" sz="2800" b="1" baseline="-25000">
                <a:effectLst/>
                <a:ea typeface="楷体_GB2312" charset="0"/>
                <a:cs typeface="楷体_GB2312" charset="0"/>
              </a:rPr>
              <a:t>C2 </a:t>
            </a:r>
            <a:r>
              <a:rPr lang="en-US" altLang="zh-CN" sz="2800" b="1">
                <a:effectLst/>
                <a:ea typeface="楷体_GB2312" charset="0"/>
                <a:cs typeface="楷体_GB2312" charset="0"/>
              </a:rPr>
              <a:t>+ </a:t>
            </a:r>
            <a:r>
              <a:rPr lang="en-US" altLang="zh-CN" sz="2800" b="1">
                <a:effectLst/>
                <a:ea typeface="楷体_GB2312" charset="0"/>
                <a:cs typeface="楷体_GB2312" charset="0"/>
                <a:sym typeface="Symbol" panose="05050102010706020507" charset="0"/>
              </a:rPr>
              <a:t></a:t>
            </a:r>
            <a:r>
              <a:rPr lang="en-US" altLang="zh-CN" sz="2800" b="1">
                <a:effectLst/>
                <a:ea typeface="楷体_GB2312" charset="0"/>
                <a:cs typeface="楷体_GB2312" charset="0"/>
              </a:rPr>
              <a:t> </a:t>
            </a:r>
            <a:r>
              <a:rPr lang="en-US" altLang="zh-CN" sz="2800" b="1" i="1">
                <a:effectLst/>
                <a:ea typeface="楷体_GB2312" charset="0"/>
                <a:cs typeface="楷体_GB2312" charset="0"/>
              </a:rPr>
              <a:t>V</a:t>
            </a:r>
            <a:r>
              <a:rPr lang="en-US" altLang="zh-CN" b="1" baseline="-25000">
                <a:effectLst/>
                <a:ea typeface="楷体_GB2312" charset="0"/>
                <a:cs typeface="楷体_GB2312" charset="0"/>
              </a:rPr>
              <a:t>C2 </a:t>
            </a:r>
            <a:r>
              <a:rPr lang="en-US" altLang="zh-CN" sz="2800" b="1">
                <a:effectLst/>
                <a:ea typeface="楷体_GB2312" charset="0"/>
                <a:cs typeface="楷体_GB2312" charset="0"/>
              </a:rPr>
              <a:t>) = 0</a:t>
            </a:r>
          </a:p>
        </p:txBody>
      </p:sp>
      <p:sp>
        <p:nvSpPr>
          <p:cNvPr id="190469" name="Text Box 5"/>
          <p:cNvSpPr txBox="1">
            <a:spLocks noChangeArrowheads="1"/>
          </p:cNvSpPr>
          <p:nvPr/>
        </p:nvSpPr>
        <p:spPr bwMode="auto">
          <a:xfrm>
            <a:off x="609600" y="3810000"/>
            <a:ext cx="4243388" cy="5191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sz="2800" b="1">
                <a:effectLst/>
              </a:rPr>
              <a:t>静态时，</a:t>
            </a:r>
            <a:r>
              <a:rPr lang="en-US" altLang="zh-CN" sz="2800" b="1" i="1">
                <a:effectLst/>
                <a:ea typeface="楷体_GB2312" charset="0"/>
                <a:cs typeface="楷体_GB2312" charset="0"/>
              </a:rPr>
              <a:t>u</a:t>
            </a:r>
            <a:r>
              <a:rPr lang="en-US" altLang="zh-CN" sz="2800" b="1" baseline="-25000">
                <a:effectLst/>
                <a:ea typeface="楷体_GB2312" charset="0"/>
                <a:cs typeface="楷体_GB2312" charset="0"/>
              </a:rPr>
              <a:t>i1</a:t>
            </a:r>
            <a:r>
              <a:rPr lang="en-US" altLang="zh-CN" sz="2800" b="1" baseline="-50000">
                <a:effectLst/>
                <a:ea typeface="楷体_GB2312" charset="0"/>
                <a:cs typeface="楷体_GB2312" charset="0"/>
              </a:rPr>
              <a:t> </a:t>
            </a:r>
            <a:r>
              <a:rPr lang="en-US" altLang="zh-CN" sz="2800" b="1">
                <a:effectLst/>
                <a:ea typeface="楷体_GB2312" charset="0"/>
                <a:cs typeface="楷体_GB2312" charset="0"/>
              </a:rPr>
              <a:t>= </a:t>
            </a:r>
            <a:r>
              <a:rPr lang="en-US" altLang="zh-CN" sz="2800" b="1" baseline="-50000">
                <a:effectLst/>
                <a:ea typeface="楷体_GB2312" charset="0"/>
                <a:cs typeface="楷体_GB2312" charset="0"/>
              </a:rPr>
              <a:t> </a:t>
            </a:r>
            <a:r>
              <a:rPr lang="en-US" altLang="zh-CN" sz="2800" b="1" i="1">
                <a:effectLst/>
                <a:ea typeface="楷体_GB2312" charset="0"/>
                <a:cs typeface="楷体_GB2312" charset="0"/>
              </a:rPr>
              <a:t>u</a:t>
            </a:r>
            <a:r>
              <a:rPr lang="en-US" altLang="zh-CN" sz="2800" b="1" baseline="-25000">
                <a:effectLst/>
                <a:ea typeface="楷体_GB2312" charset="0"/>
                <a:cs typeface="楷体_GB2312" charset="0"/>
              </a:rPr>
              <a:t>i2</a:t>
            </a:r>
            <a:r>
              <a:rPr lang="en-US" altLang="zh-CN" sz="2800" b="1" baseline="-50000">
                <a:effectLst/>
                <a:ea typeface="楷体_GB2312" charset="0"/>
                <a:cs typeface="楷体_GB2312" charset="0"/>
              </a:rPr>
              <a:t>  </a:t>
            </a:r>
            <a:r>
              <a:rPr lang="en-US" altLang="zh-CN" sz="2800" b="1">
                <a:effectLst/>
                <a:ea typeface="楷体_GB2312" charset="0"/>
                <a:cs typeface="楷体_GB2312" charset="0"/>
              </a:rPr>
              <a:t>= 0</a:t>
            </a:r>
          </a:p>
        </p:txBody>
      </p:sp>
      <p:sp>
        <p:nvSpPr>
          <p:cNvPr id="190470" name="Text Box 6"/>
          <p:cNvSpPr txBox="1">
            <a:spLocks noChangeArrowheads="1"/>
          </p:cNvSpPr>
          <p:nvPr/>
        </p:nvSpPr>
        <p:spPr bwMode="auto">
          <a:xfrm>
            <a:off x="609600" y="4419600"/>
            <a:ext cx="7848600" cy="5191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>
                <a:effectLst/>
              </a:rPr>
              <a:t>当温度升高时</a:t>
            </a:r>
            <a:r>
              <a:rPr lang="zh-CN" altLang="en-US" sz="2800" b="1">
                <a:effectLst/>
                <a:sym typeface="Symbol" panose="05050102010706020507" charset="0"/>
              </a:rPr>
              <a:t></a:t>
            </a:r>
            <a:r>
              <a:rPr lang="en-US" altLang="zh-CN" sz="2800" b="1" i="1">
                <a:effectLst/>
              </a:rPr>
              <a:t>I</a:t>
            </a:r>
            <a:r>
              <a:rPr lang="en-US" altLang="zh-CN" b="1" baseline="-25000">
                <a:effectLst/>
              </a:rPr>
              <a:t>C</a:t>
            </a:r>
            <a:r>
              <a:rPr lang="en-US" altLang="zh-CN" sz="2800" b="1">
                <a:effectLst/>
                <a:sym typeface="Symbol" panose="05050102010706020507" charset="0"/>
              </a:rPr>
              <a:t></a:t>
            </a:r>
            <a:r>
              <a:rPr lang="en-US" altLang="zh-CN" sz="2800" b="1" i="1">
                <a:effectLst/>
                <a:ea typeface="楷体_GB2312" charset="0"/>
                <a:cs typeface="楷体_GB2312" charset="0"/>
              </a:rPr>
              <a:t>V</a:t>
            </a:r>
            <a:r>
              <a:rPr lang="en-US" altLang="zh-CN" b="1" baseline="-25000">
                <a:effectLst/>
                <a:ea typeface="楷体_GB2312" charset="0"/>
                <a:cs typeface="楷体_GB2312" charset="0"/>
              </a:rPr>
              <a:t>C</a:t>
            </a:r>
            <a:r>
              <a:rPr lang="en-US" altLang="zh-CN" sz="2800" b="1">
                <a:effectLst/>
                <a:sym typeface="Symbol" panose="05050102010706020507" charset="0"/>
              </a:rPr>
              <a:t>  </a:t>
            </a:r>
            <a:r>
              <a:rPr lang="zh-CN" altLang="en-US" sz="2800" b="1">
                <a:effectLst/>
                <a:sym typeface="Symbol" panose="05050102010706020507" charset="0"/>
              </a:rPr>
              <a:t>（两管变化量相等）</a:t>
            </a:r>
          </a:p>
        </p:txBody>
      </p:sp>
      <p:sp>
        <p:nvSpPr>
          <p:cNvPr id="88071" name="Text Box 7"/>
          <p:cNvSpPr txBox="1">
            <a:spLocks noChangeArrowheads="1"/>
          </p:cNvSpPr>
          <p:nvPr/>
        </p:nvSpPr>
        <p:spPr bwMode="auto">
          <a:xfrm>
            <a:off x="7223125" y="3092450"/>
            <a:ext cx="184150" cy="5191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zh-CN" sz="2800" b="1">
              <a:effectLst/>
            </a:endParaRPr>
          </a:p>
        </p:txBody>
      </p:sp>
      <p:sp>
        <p:nvSpPr>
          <p:cNvPr id="190476" name="Text Box 12"/>
          <p:cNvSpPr txBox="1">
            <a:spLocks noChangeArrowheads="1"/>
          </p:cNvSpPr>
          <p:nvPr/>
        </p:nvSpPr>
        <p:spPr bwMode="auto">
          <a:xfrm>
            <a:off x="650875" y="5486400"/>
            <a:ext cx="8112125" cy="946150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    </a:t>
            </a:r>
            <a:r>
              <a:rPr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对称差动放大电路对两管所产生的同向漂移都有抑制作用。</a:t>
            </a:r>
          </a:p>
        </p:txBody>
      </p:sp>
      <p:grpSp>
        <p:nvGrpSpPr>
          <p:cNvPr id="3" name="Group 11"/>
          <p:cNvGrpSpPr/>
          <p:nvPr/>
        </p:nvGrpSpPr>
        <p:grpSpPr bwMode="auto">
          <a:xfrm>
            <a:off x="2063115" y="680085"/>
            <a:ext cx="6421438" cy="3216275"/>
            <a:chOff x="432" y="1046"/>
            <a:chExt cx="4045" cy="2026"/>
          </a:xfrm>
        </p:grpSpPr>
        <p:sp>
          <p:nvSpPr>
            <p:cNvPr id="87050" name="Text Box 12"/>
            <p:cNvSpPr txBox="1">
              <a:spLocks noChangeArrowheads="1"/>
            </p:cNvSpPr>
            <p:nvPr/>
          </p:nvSpPr>
          <p:spPr bwMode="auto">
            <a:xfrm>
              <a:off x="3839" y="1046"/>
              <a:ext cx="638" cy="32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effectLst/>
                  <a:ea typeface="楷体_GB2312" charset="0"/>
                  <a:cs typeface="楷体_GB2312" charset="0"/>
                </a:rPr>
                <a:t>+</a:t>
              </a:r>
              <a:r>
                <a:rPr lang="en-US" altLang="zh-CN" sz="2800" b="1" i="1">
                  <a:solidFill>
                    <a:srgbClr val="2E1FE9"/>
                  </a:solidFill>
                  <a:effectLst/>
                  <a:ea typeface="楷体_GB2312" charset="0"/>
                  <a:cs typeface="楷体_GB2312" charset="0"/>
                </a:rPr>
                <a:t>U</a:t>
              </a:r>
              <a:r>
                <a:rPr lang="en-US" altLang="zh-CN" sz="2800" b="1" baseline="-25000">
                  <a:solidFill>
                    <a:srgbClr val="2E1FE9"/>
                  </a:solidFill>
                  <a:effectLst/>
                  <a:ea typeface="楷体_GB2312" charset="0"/>
                  <a:cs typeface="楷体_GB2312" charset="0"/>
                </a:rPr>
                <a:t>CC</a:t>
              </a:r>
            </a:p>
          </p:txBody>
        </p:sp>
        <p:sp>
          <p:nvSpPr>
            <p:cNvPr id="87051" name="Rectangle 13"/>
            <p:cNvSpPr>
              <a:spLocks noChangeArrowheads="1"/>
            </p:cNvSpPr>
            <p:nvPr/>
          </p:nvSpPr>
          <p:spPr bwMode="auto">
            <a:xfrm>
              <a:off x="2159" y="1506"/>
              <a:ext cx="466" cy="325"/>
            </a:xfrm>
            <a:prstGeom prst="rect">
              <a:avLst/>
            </a:prstGeom>
            <a:noFill/>
            <a:ln>
              <a:noFill/>
            </a:ln>
          </p:spPr>
          <p:txBody>
            <a:bodyPr lIns="90488" tIns="44450" rIns="90488" bIns="4445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2E1FE9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u</a:t>
              </a:r>
              <a:r>
                <a:rPr lang="en-US" altLang="zh-CN" sz="2800" b="1" baseline="-24000">
                  <a:solidFill>
                    <a:srgbClr val="2E1FE9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o</a:t>
              </a:r>
            </a:p>
          </p:txBody>
        </p:sp>
        <p:sp>
          <p:nvSpPr>
            <p:cNvPr id="87052" name="Rectangle 14"/>
            <p:cNvSpPr>
              <a:spLocks noChangeArrowheads="1"/>
            </p:cNvSpPr>
            <p:nvPr/>
          </p:nvSpPr>
          <p:spPr bwMode="auto">
            <a:xfrm>
              <a:off x="432" y="2294"/>
              <a:ext cx="383" cy="325"/>
            </a:xfrm>
            <a:prstGeom prst="rect">
              <a:avLst/>
            </a:prstGeom>
            <a:noFill/>
            <a:ln>
              <a:noFill/>
            </a:ln>
          </p:spPr>
          <p:txBody>
            <a:bodyPr lIns="90488" tIns="44450" rIns="90488" bIns="4445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2E1FE9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u</a:t>
              </a:r>
              <a:r>
                <a:rPr lang="en-US" altLang="zh-CN" sz="2800" b="1" baseline="-24000">
                  <a:solidFill>
                    <a:srgbClr val="2E1FE9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i1</a:t>
              </a:r>
            </a:p>
          </p:txBody>
        </p:sp>
        <p:grpSp>
          <p:nvGrpSpPr>
            <p:cNvPr id="87053" name="Group 15"/>
            <p:cNvGrpSpPr/>
            <p:nvPr/>
          </p:nvGrpSpPr>
          <p:grpSpPr bwMode="auto">
            <a:xfrm>
              <a:off x="2195" y="2918"/>
              <a:ext cx="147" cy="154"/>
              <a:chOff x="2304" y="3516"/>
              <a:chExt cx="192" cy="192"/>
            </a:xfrm>
          </p:grpSpPr>
          <p:sp>
            <p:nvSpPr>
              <p:cNvPr id="189456" name="Line 16"/>
              <p:cNvSpPr>
                <a:spLocks noChangeShapeType="1"/>
              </p:cNvSpPr>
              <p:nvPr/>
            </p:nvSpPr>
            <p:spPr bwMode="auto">
              <a:xfrm>
                <a:off x="2401" y="3516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9457" name="Line 17"/>
              <p:cNvSpPr>
                <a:spLocks noChangeShapeType="1"/>
              </p:cNvSpPr>
              <p:nvPr/>
            </p:nvSpPr>
            <p:spPr bwMode="auto">
              <a:xfrm rot="-5400000">
                <a:off x="2400" y="3612"/>
                <a:ext cx="0" cy="192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87054" name="Rectangle 18"/>
            <p:cNvSpPr>
              <a:spLocks noChangeArrowheads="1"/>
            </p:cNvSpPr>
            <p:nvPr/>
          </p:nvSpPr>
          <p:spPr bwMode="auto">
            <a:xfrm>
              <a:off x="1314" y="1307"/>
              <a:ext cx="558" cy="325"/>
            </a:xfrm>
            <a:prstGeom prst="rect">
              <a:avLst/>
            </a:prstGeom>
            <a:noFill/>
            <a:ln>
              <a:noFill/>
            </a:ln>
          </p:spPr>
          <p:txBody>
            <a:bodyPr lIns="90488" tIns="44450" rIns="90488" bIns="4445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="1" i="1">
                  <a:solidFill>
                    <a:schemeClr val="tx1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R</a:t>
              </a:r>
              <a:r>
                <a:rPr lang="en-US" altLang="zh-CN" sz="2800" b="1" baseline="-24000">
                  <a:solidFill>
                    <a:schemeClr val="tx1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C</a:t>
              </a:r>
            </a:p>
          </p:txBody>
        </p:sp>
        <p:sp>
          <p:nvSpPr>
            <p:cNvPr id="87055" name="Rectangle 19"/>
            <p:cNvSpPr>
              <a:spLocks noChangeArrowheads="1"/>
            </p:cNvSpPr>
            <p:nvPr/>
          </p:nvSpPr>
          <p:spPr bwMode="auto">
            <a:xfrm>
              <a:off x="816" y="1392"/>
              <a:ext cx="656" cy="325"/>
            </a:xfrm>
            <a:prstGeom prst="rect">
              <a:avLst/>
            </a:prstGeom>
            <a:noFill/>
            <a:ln>
              <a:noFill/>
            </a:ln>
          </p:spPr>
          <p:txBody>
            <a:bodyPr lIns="90488" tIns="44450" rIns="90488" bIns="4445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="1" i="1">
                  <a:solidFill>
                    <a:schemeClr val="tx1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R</a:t>
              </a:r>
              <a:r>
                <a:rPr lang="en-US" altLang="zh-CN" sz="2800" b="1" baseline="-24000">
                  <a:solidFill>
                    <a:schemeClr val="tx1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B2</a:t>
              </a:r>
            </a:p>
          </p:txBody>
        </p:sp>
        <p:sp>
          <p:nvSpPr>
            <p:cNvPr id="87056" name="Rectangle 20"/>
            <p:cNvSpPr>
              <a:spLocks noChangeArrowheads="1"/>
            </p:cNvSpPr>
            <p:nvPr/>
          </p:nvSpPr>
          <p:spPr bwMode="auto">
            <a:xfrm>
              <a:off x="1652" y="1937"/>
              <a:ext cx="507" cy="325"/>
            </a:xfrm>
            <a:prstGeom prst="rect">
              <a:avLst/>
            </a:prstGeom>
            <a:noFill/>
            <a:ln>
              <a:noFill/>
            </a:ln>
          </p:spPr>
          <p:txBody>
            <a:bodyPr lIns="90488" tIns="44450" rIns="90488" bIns="4445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tx1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T</a:t>
              </a:r>
              <a:r>
                <a:rPr lang="en-US" altLang="zh-CN" sz="2800" b="1" baseline="-25000">
                  <a:solidFill>
                    <a:schemeClr val="tx1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1</a:t>
              </a:r>
            </a:p>
          </p:txBody>
        </p:sp>
        <p:sp>
          <p:nvSpPr>
            <p:cNvPr id="189461" name="Line 21"/>
            <p:cNvSpPr>
              <a:spLocks noChangeShapeType="1"/>
            </p:cNvSpPr>
            <p:nvPr/>
          </p:nvSpPr>
          <p:spPr bwMode="auto">
            <a:xfrm rot="-5400000">
              <a:off x="1131" y="1929"/>
              <a:ext cx="34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9462" name="Rectangle 22"/>
            <p:cNvSpPr>
              <a:spLocks noChangeArrowheads="1"/>
            </p:cNvSpPr>
            <p:nvPr/>
          </p:nvSpPr>
          <p:spPr bwMode="auto">
            <a:xfrm rot="-5400000">
              <a:off x="1185" y="1577"/>
              <a:ext cx="252" cy="9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9463" name="Line 23"/>
            <p:cNvSpPr>
              <a:spLocks noChangeShapeType="1"/>
            </p:cNvSpPr>
            <p:nvPr/>
          </p:nvSpPr>
          <p:spPr bwMode="auto">
            <a:xfrm>
              <a:off x="1314" y="1215"/>
              <a:ext cx="0" cy="2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9464" name="Line 24"/>
            <p:cNvSpPr>
              <a:spLocks noChangeShapeType="1"/>
            </p:cNvSpPr>
            <p:nvPr/>
          </p:nvSpPr>
          <p:spPr bwMode="auto">
            <a:xfrm>
              <a:off x="1307" y="1215"/>
              <a:ext cx="247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lIns="90000" tIns="43200" rIns="90000" bIns="43200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7061" name="Rectangle 25"/>
            <p:cNvSpPr>
              <a:spLocks noChangeArrowheads="1"/>
            </p:cNvSpPr>
            <p:nvPr/>
          </p:nvSpPr>
          <p:spPr bwMode="auto">
            <a:xfrm>
              <a:off x="767" y="1709"/>
              <a:ext cx="469" cy="325"/>
            </a:xfrm>
            <a:prstGeom prst="rect">
              <a:avLst/>
            </a:prstGeom>
            <a:noFill/>
            <a:ln>
              <a:noFill/>
            </a:ln>
          </p:spPr>
          <p:txBody>
            <a:bodyPr lIns="90488" tIns="44450" rIns="90488" bIns="4445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="1" i="1">
                  <a:solidFill>
                    <a:schemeClr val="tx1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R</a:t>
              </a:r>
              <a:r>
                <a:rPr lang="en-US" altLang="zh-CN" sz="2800" b="1" baseline="-24000">
                  <a:solidFill>
                    <a:schemeClr val="tx1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B1</a:t>
              </a:r>
            </a:p>
          </p:txBody>
        </p:sp>
        <p:sp>
          <p:nvSpPr>
            <p:cNvPr id="189466" name="Line 26"/>
            <p:cNvSpPr>
              <a:spLocks noChangeShapeType="1"/>
            </p:cNvSpPr>
            <p:nvPr/>
          </p:nvSpPr>
          <p:spPr bwMode="auto">
            <a:xfrm rot="10800000" flipV="1">
              <a:off x="1116" y="2091"/>
              <a:ext cx="43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9467" name="Line 27"/>
            <p:cNvSpPr>
              <a:spLocks noChangeShapeType="1"/>
            </p:cNvSpPr>
            <p:nvPr/>
          </p:nvSpPr>
          <p:spPr bwMode="auto">
            <a:xfrm rot="-10800000">
              <a:off x="622" y="2090"/>
              <a:ext cx="2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7064" name="Rectangle 28"/>
            <p:cNvSpPr>
              <a:spLocks noChangeArrowheads="1"/>
            </p:cNvSpPr>
            <p:nvPr/>
          </p:nvSpPr>
          <p:spPr bwMode="auto">
            <a:xfrm flipH="1">
              <a:off x="2879" y="1373"/>
              <a:ext cx="559" cy="325"/>
            </a:xfrm>
            <a:prstGeom prst="rect">
              <a:avLst/>
            </a:prstGeom>
            <a:noFill/>
            <a:ln>
              <a:noFill/>
            </a:ln>
          </p:spPr>
          <p:txBody>
            <a:bodyPr lIns="90488" tIns="44450" rIns="90488" bIns="4445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="1" i="1">
                  <a:solidFill>
                    <a:schemeClr val="tx1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R</a:t>
              </a:r>
              <a:r>
                <a:rPr lang="en-US" altLang="zh-CN" sz="2800" b="1" baseline="-24000">
                  <a:solidFill>
                    <a:schemeClr val="tx1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C</a:t>
              </a:r>
            </a:p>
          </p:txBody>
        </p:sp>
        <p:sp>
          <p:nvSpPr>
            <p:cNvPr id="189469" name="Line 29"/>
            <p:cNvSpPr>
              <a:spLocks noChangeShapeType="1"/>
            </p:cNvSpPr>
            <p:nvPr/>
          </p:nvSpPr>
          <p:spPr bwMode="auto">
            <a:xfrm rot="5400000" flipH="1">
              <a:off x="3117" y="1919"/>
              <a:ext cx="34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9470" name="Rectangle 30"/>
            <p:cNvSpPr>
              <a:spLocks noChangeArrowheads="1"/>
            </p:cNvSpPr>
            <p:nvPr/>
          </p:nvSpPr>
          <p:spPr bwMode="auto">
            <a:xfrm rot="5400000" flipH="1">
              <a:off x="3154" y="1549"/>
              <a:ext cx="268" cy="11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9471" name="Line 31"/>
            <p:cNvSpPr>
              <a:spLocks noChangeShapeType="1"/>
            </p:cNvSpPr>
            <p:nvPr/>
          </p:nvSpPr>
          <p:spPr bwMode="auto">
            <a:xfrm flipH="1">
              <a:off x="3287" y="1218"/>
              <a:ext cx="0" cy="25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9472" name="Rectangle 32"/>
            <p:cNvSpPr>
              <a:spLocks noChangeArrowheads="1"/>
            </p:cNvSpPr>
            <p:nvPr/>
          </p:nvSpPr>
          <p:spPr bwMode="auto">
            <a:xfrm rot="10800000" flipH="1">
              <a:off x="3443" y="2028"/>
              <a:ext cx="268" cy="115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9473" name="Line 33"/>
            <p:cNvSpPr>
              <a:spLocks noChangeShapeType="1"/>
            </p:cNvSpPr>
            <p:nvPr/>
          </p:nvSpPr>
          <p:spPr bwMode="auto">
            <a:xfrm rot="-10800000" flipH="1" flipV="1">
              <a:off x="3020" y="2092"/>
              <a:ext cx="412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9474" name="Line 34"/>
            <p:cNvSpPr>
              <a:spLocks noChangeShapeType="1"/>
            </p:cNvSpPr>
            <p:nvPr/>
          </p:nvSpPr>
          <p:spPr bwMode="auto">
            <a:xfrm rot="10800000" flipH="1">
              <a:off x="3707" y="2080"/>
              <a:ext cx="23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7071" name="Rectangle 35"/>
            <p:cNvSpPr>
              <a:spLocks noChangeArrowheads="1"/>
            </p:cNvSpPr>
            <p:nvPr/>
          </p:nvSpPr>
          <p:spPr bwMode="auto">
            <a:xfrm flipH="1">
              <a:off x="3791" y="2294"/>
              <a:ext cx="363" cy="325"/>
            </a:xfrm>
            <a:prstGeom prst="rect">
              <a:avLst/>
            </a:prstGeom>
            <a:noFill/>
            <a:ln>
              <a:noFill/>
            </a:ln>
          </p:spPr>
          <p:txBody>
            <a:bodyPr lIns="90488" tIns="44450" rIns="90488" bIns="4445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2E1FE9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u</a:t>
              </a:r>
              <a:r>
                <a:rPr lang="en-US" altLang="zh-CN" sz="2800" b="1" baseline="-24000">
                  <a:solidFill>
                    <a:srgbClr val="2E1FE9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i2</a:t>
              </a:r>
            </a:p>
          </p:txBody>
        </p:sp>
        <p:sp>
          <p:nvSpPr>
            <p:cNvPr id="189476" name="Oval 36"/>
            <p:cNvSpPr>
              <a:spLocks noChangeArrowheads="1"/>
            </p:cNvSpPr>
            <p:nvPr/>
          </p:nvSpPr>
          <p:spPr bwMode="auto">
            <a:xfrm>
              <a:off x="3779" y="1189"/>
              <a:ext cx="50" cy="5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9477" name="Oval 37"/>
            <p:cNvSpPr>
              <a:spLocks noChangeArrowheads="1"/>
            </p:cNvSpPr>
            <p:nvPr/>
          </p:nvSpPr>
          <p:spPr bwMode="auto">
            <a:xfrm>
              <a:off x="3932" y="2052"/>
              <a:ext cx="51" cy="5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9478" name="Oval 38"/>
            <p:cNvSpPr>
              <a:spLocks noChangeArrowheads="1"/>
            </p:cNvSpPr>
            <p:nvPr/>
          </p:nvSpPr>
          <p:spPr bwMode="auto">
            <a:xfrm>
              <a:off x="575" y="2052"/>
              <a:ext cx="50" cy="5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7075" name="Rectangle 39"/>
            <p:cNvSpPr>
              <a:spLocks noChangeArrowheads="1"/>
            </p:cNvSpPr>
            <p:nvPr/>
          </p:nvSpPr>
          <p:spPr bwMode="auto">
            <a:xfrm>
              <a:off x="3354" y="1392"/>
              <a:ext cx="534" cy="325"/>
            </a:xfrm>
            <a:prstGeom prst="rect">
              <a:avLst/>
            </a:prstGeom>
            <a:noFill/>
            <a:ln>
              <a:noFill/>
            </a:ln>
          </p:spPr>
          <p:txBody>
            <a:bodyPr lIns="90488" tIns="44450" rIns="90488" bIns="4445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="1" i="1">
                  <a:solidFill>
                    <a:schemeClr val="tx1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R</a:t>
              </a:r>
              <a:r>
                <a:rPr lang="en-US" altLang="zh-CN" sz="2800" b="1" baseline="-24000">
                  <a:solidFill>
                    <a:schemeClr val="tx1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B2</a:t>
              </a:r>
            </a:p>
          </p:txBody>
        </p:sp>
        <p:sp>
          <p:nvSpPr>
            <p:cNvPr id="87076" name="Rectangle 40"/>
            <p:cNvSpPr>
              <a:spLocks noChangeArrowheads="1"/>
            </p:cNvSpPr>
            <p:nvPr/>
          </p:nvSpPr>
          <p:spPr bwMode="auto">
            <a:xfrm>
              <a:off x="3359" y="1698"/>
              <a:ext cx="529" cy="325"/>
            </a:xfrm>
            <a:prstGeom prst="rect">
              <a:avLst/>
            </a:prstGeom>
            <a:noFill/>
            <a:ln>
              <a:noFill/>
            </a:ln>
          </p:spPr>
          <p:txBody>
            <a:bodyPr lIns="90488" tIns="44450" rIns="90488" bIns="4445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="1" i="1">
                  <a:solidFill>
                    <a:schemeClr val="tx1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R</a:t>
              </a:r>
              <a:r>
                <a:rPr lang="en-US" altLang="zh-CN" sz="2800" b="1" baseline="-24000">
                  <a:solidFill>
                    <a:schemeClr val="tx1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B1</a:t>
              </a:r>
            </a:p>
          </p:txBody>
        </p:sp>
        <p:sp>
          <p:nvSpPr>
            <p:cNvPr id="189481" name="Rectangle 41"/>
            <p:cNvSpPr>
              <a:spLocks noChangeArrowheads="1"/>
            </p:cNvSpPr>
            <p:nvPr/>
          </p:nvSpPr>
          <p:spPr bwMode="auto">
            <a:xfrm rot="-10800000">
              <a:off x="854" y="2038"/>
              <a:ext cx="268" cy="115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7078" name="Rectangle 42"/>
            <p:cNvSpPr>
              <a:spLocks noChangeArrowheads="1"/>
            </p:cNvSpPr>
            <p:nvPr/>
          </p:nvSpPr>
          <p:spPr bwMode="auto">
            <a:xfrm>
              <a:off x="487" y="2043"/>
              <a:ext cx="244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+</a:t>
              </a:r>
            </a:p>
          </p:txBody>
        </p:sp>
        <p:sp>
          <p:nvSpPr>
            <p:cNvPr id="87079" name="Rectangle 43"/>
            <p:cNvSpPr>
              <a:spLocks noChangeArrowheads="1"/>
            </p:cNvSpPr>
            <p:nvPr/>
          </p:nvSpPr>
          <p:spPr bwMode="auto">
            <a:xfrm>
              <a:off x="3839" y="2034"/>
              <a:ext cx="244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+</a:t>
              </a:r>
            </a:p>
          </p:txBody>
        </p:sp>
        <p:sp>
          <p:nvSpPr>
            <p:cNvPr id="87080" name="Rectangle 44"/>
            <p:cNvSpPr>
              <a:spLocks noChangeArrowheads="1"/>
            </p:cNvSpPr>
            <p:nvPr/>
          </p:nvSpPr>
          <p:spPr bwMode="auto">
            <a:xfrm>
              <a:off x="1872" y="1506"/>
              <a:ext cx="244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+</a:t>
              </a:r>
            </a:p>
          </p:txBody>
        </p:sp>
        <p:sp>
          <p:nvSpPr>
            <p:cNvPr id="87081" name="Rectangle 45"/>
            <p:cNvSpPr>
              <a:spLocks noChangeArrowheads="1"/>
            </p:cNvSpPr>
            <p:nvPr/>
          </p:nvSpPr>
          <p:spPr bwMode="auto">
            <a:xfrm>
              <a:off x="487" y="2639"/>
              <a:ext cx="228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–</a:t>
              </a:r>
            </a:p>
          </p:txBody>
        </p:sp>
        <p:sp>
          <p:nvSpPr>
            <p:cNvPr id="87082" name="Rectangle 46"/>
            <p:cNvSpPr>
              <a:spLocks noChangeArrowheads="1"/>
            </p:cNvSpPr>
            <p:nvPr/>
          </p:nvSpPr>
          <p:spPr bwMode="auto">
            <a:xfrm>
              <a:off x="2448" y="1491"/>
              <a:ext cx="228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–</a:t>
              </a:r>
            </a:p>
          </p:txBody>
        </p:sp>
        <p:sp>
          <p:nvSpPr>
            <p:cNvPr id="87083" name="Rectangle 47"/>
            <p:cNvSpPr>
              <a:spLocks noChangeArrowheads="1"/>
            </p:cNvSpPr>
            <p:nvPr/>
          </p:nvSpPr>
          <p:spPr bwMode="auto">
            <a:xfrm>
              <a:off x="3851" y="2639"/>
              <a:ext cx="228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–</a:t>
              </a:r>
            </a:p>
          </p:txBody>
        </p:sp>
        <p:sp>
          <p:nvSpPr>
            <p:cNvPr id="87084" name="Rectangle 48"/>
            <p:cNvSpPr>
              <a:spLocks noChangeArrowheads="1"/>
            </p:cNvSpPr>
            <p:nvPr/>
          </p:nvSpPr>
          <p:spPr bwMode="auto">
            <a:xfrm flipH="1">
              <a:off x="2591" y="1901"/>
              <a:ext cx="575" cy="325"/>
            </a:xfrm>
            <a:prstGeom prst="rect">
              <a:avLst/>
            </a:prstGeom>
            <a:noFill/>
            <a:ln>
              <a:noFill/>
            </a:ln>
          </p:spPr>
          <p:txBody>
            <a:bodyPr lIns="90488" tIns="44450" rIns="90488" bIns="4445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tx1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T</a:t>
              </a:r>
              <a:r>
                <a:rPr lang="en-US" altLang="zh-CN" sz="2800" b="1" baseline="-25000">
                  <a:solidFill>
                    <a:schemeClr val="tx1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2</a:t>
              </a:r>
            </a:p>
          </p:txBody>
        </p:sp>
        <p:grpSp>
          <p:nvGrpSpPr>
            <p:cNvPr id="87085" name="Group 49"/>
            <p:cNvGrpSpPr/>
            <p:nvPr/>
          </p:nvGrpSpPr>
          <p:grpSpPr bwMode="auto">
            <a:xfrm>
              <a:off x="2819" y="1884"/>
              <a:ext cx="184" cy="438"/>
              <a:chOff x="3156" y="2236"/>
              <a:chExt cx="228" cy="547"/>
            </a:xfrm>
          </p:grpSpPr>
          <p:sp>
            <p:nvSpPr>
              <p:cNvPr id="189490" name="Line 50"/>
              <p:cNvSpPr>
                <a:spLocks noChangeShapeType="1"/>
              </p:cNvSpPr>
              <p:nvPr/>
            </p:nvSpPr>
            <p:spPr bwMode="auto">
              <a:xfrm flipH="1">
                <a:off x="3384" y="2303"/>
                <a:ext cx="0" cy="43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9491" name="Line 51"/>
              <p:cNvSpPr>
                <a:spLocks noChangeShapeType="1"/>
              </p:cNvSpPr>
              <p:nvPr/>
            </p:nvSpPr>
            <p:spPr bwMode="auto">
              <a:xfrm flipH="1">
                <a:off x="3156" y="2554"/>
                <a:ext cx="223" cy="22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9492" name="Line 52"/>
              <p:cNvSpPr>
                <a:spLocks noChangeShapeType="1"/>
              </p:cNvSpPr>
              <p:nvPr/>
            </p:nvSpPr>
            <p:spPr bwMode="auto">
              <a:xfrm rot="-700650" flipH="1" flipV="1">
                <a:off x="3188" y="2236"/>
                <a:ext cx="188" cy="23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89493" name="Line 53"/>
            <p:cNvSpPr>
              <a:spLocks noChangeShapeType="1"/>
            </p:cNvSpPr>
            <p:nvPr/>
          </p:nvSpPr>
          <p:spPr bwMode="auto">
            <a:xfrm flipH="1">
              <a:off x="2598" y="1815"/>
              <a:ext cx="24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lIns="90000" tIns="43200" rIns="90000" bIns="43200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9494" name="Line 54"/>
            <p:cNvSpPr>
              <a:spLocks noChangeShapeType="1"/>
            </p:cNvSpPr>
            <p:nvPr/>
          </p:nvSpPr>
          <p:spPr bwMode="auto">
            <a:xfrm flipH="1">
              <a:off x="2839" y="1673"/>
              <a:ext cx="0" cy="2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9495" name="Line 55"/>
            <p:cNvSpPr>
              <a:spLocks noChangeShapeType="1"/>
            </p:cNvSpPr>
            <p:nvPr/>
          </p:nvSpPr>
          <p:spPr bwMode="auto">
            <a:xfrm flipH="1">
              <a:off x="2848" y="2322"/>
              <a:ext cx="0" cy="21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9496" name="Line 56"/>
            <p:cNvSpPr>
              <a:spLocks noChangeShapeType="1"/>
            </p:cNvSpPr>
            <p:nvPr/>
          </p:nvSpPr>
          <p:spPr bwMode="auto">
            <a:xfrm rot="-5400000" flipH="1" flipV="1">
              <a:off x="2287" y="1250"/>
              <a:ext cx="0" cy="33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9497" name="Oval 57"/>
            <p:cNvSpPr>
              <a:spLocks noChangeArrowheads="1"/>
            </p:cNvSpPr>
            <p:nvPr/>
          </p:nvSpPr>
          <p:spPr bwMode="auto">
            <a:xfrm>
              <a:off x="2544" y="1784"/>
              <a:ext cx="51" cy="5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9498" name="Rectangle 58"/>
            <p:cNvSpPr>
              <a:spLocks noChangeArrowheads="1"/>
            </p:cNvSpPr>
            <p:nvPr/>
          </p:nvSpPr>
          <p:spPr bwMode="auto">
            <a:xfrm rot="5400000" flipH="1">
              <a:off x="2706" y="1487"/>
              <a:ext cx="268" cy="11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9499" name="Line 59"/>
            <p:cNvSpPr>
              <a:spLocks noChangeShapeType="1"/>
            </p:cNvSpPr>
            <p:nvPr/>
          </p:nvSpPr>
          <p:spPr bwMode="auto">
            <a:xfrm flipH="1">
              <a:off x="2831" y="1218"/>
              <a:ext cx="0" cy="2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87093" name="Group 60"/>
            <p:cNvGrpSpPr/>
            <p:nvPr/>
          </p:nvGrpSpPr>
          <p:grpSpPr bwMode="auto">
            <a:xfrm flipH="1">
              <a:off x="1557" y="1884"/>
              <a:ext cx="184" cy="438"/>
              <a:chOff x="3156" y="2236"/>
              <a:chExt cx="228" cy="547"/>
            </a:xfrm>
          </p:grpSpPr>
          <p:sp>
            <p:nvSpPr>
              <p:cNvPr id="189501" name="Line 61"/>
              <p:cNvSpPr>
                <a:spLocks noChangeShapeType="1"/>
              </p:cNvSpPr>
              <p:nvPr/>
            </p:nvSpPr>
            <p:spPr bwMode="auto">
              <a:xfrm flipH="1">
                <a:off x="3384" y="2303"/>
                <a:ext cx="0" cy="43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9502" name="Line 62"/>
              <p:cNvSpPr>
                <a:spLocks noChangeShapeType="1"/>
              </p:cNvSpPr>
              <p:nvPr/>
            </p:nvSpPr>
            <p:spPr bwMode="auto">
              <a:xfrm flipH="1">
                <a:off x="3156" y="2554"/>
                <a:ext cx="223" cy="22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9503" name="Line 63"/>
              <p:cNvSpPr>
                <a:spLocks noChangeShapeType="1"/>
              </p:cNvSpPr>
              <p:nvPr/>
            </p:nvSpPr>
            <p:spPr bwMode="auto">
              <a:xfrm rot="-700650" flipH="1" flipV="1">
                <a:off x="3188" y="2236"/>
                <a:ext cx="188" cy="23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89504" name="Line 64"/>
            <p:cNvSpPr>
              <a:spLocks noChangeShapeType="1"/>
            </p:cNvSpPr>
            <p:nvPr/>
          </p:nvSpPr>
          <p:spPr bwMode="auto">
            <a:xfrm>
              <a:off x="1714" y="1815"/>
              <a:ext cx="24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lIns="90000" tIns="43200" rIns="90000" bIns="43200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9505" name="Line 65"/>
            <p:cNvSpPr>
              <a:spLocks noChangeShapeType="1"/>
            </p:cNvSpPr>
            <p:nvPr/>
          </p:nvSpPr>
          <p:spPr bwMode="auto">
            <a:xfrm>
              <a:off x="1721" y="1673"/>
              <a:ext cx="0" cy="2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9506" name="Line 66"/>
            <p:cNvSpPr>
              <a:spLocks noChangeShapeType="1"/>
            </p:cNvSpPr>
            <p:nvPr/>
          </p:nvSpPr>
          <p:spPr bwMode="auto">
            <a:xfrm>
              <a:off x="1712" y="2322"/>
              <a:ext cx="0" cy="21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9507" name="Oval 67"/>
            <p:cNvSpPr>
              <a:spLocks noChangeArrowheads="1"/>
            </p:cNvSpPr>
            <p:nvPr/>
          </p:nvSpPr>
          <p:spPr bwMode="auto">
            <a:xfrm flipH="1">
              <a:off x="1965" y="1784"/>
              <a:ext cx="51" cy="5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9508" name="Rectangle 68"/>
            <p:cNvSpPr>
              <a:spLocks noChangeArrowheads="1"/>
            </p:cNvSpPr>
            <p:nvPr/>
          </p:nvSpPr>
          <p:spPr bwMode="auto">
            <a:xfrm rot="-5400000">
              <a:off x="1587" y="1487"/>
              <a:ext cx="268" cy="11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9509" name="Line 69"/>
            <p:cNvSpPr>
              <a:spLocks noChangeShapeType="1"/>
            </p:cNvSpPr>
            <p:nvPr/>
          </p:nvSpPr>
          <p:spPr bwMode="auto">
            <a:xfrm>
              <a:off x="1729" y="1218"/>
              <a:ext cx="0" cy="2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9510" name="Oval 70"/>
            <p:cNvSpPr>
              <a:spLocks noChangeArrowheads="1"/>
            </p:cNvSpPr>
            <p:nvPr/>
          </p:nvSpPr>
          <p:spPr bwMode="auto">
            <a:xfrm>
              <a:off x="581" y="2889"/>
              <a:ext cx="54" cy="5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9511" name="Oval 71"/>
            <p:cNvSpPr>
              <a:spLocks noChangeArrowheads="1"/>
            </p:cNvSpPr>
            <p:nvPr/>
          </p:nvSpPr>
          <p:spPr bwMode="auto">
            <a:xfrm>
              <a:off x="3934" y="2889"/>
              <a:ext cx="54" cy="5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9512" name="Oval 72"/>
            <p:cNvSpPr>
              <a:spLocks noChangeArrowheads="1"/>
            </p:cNvSpPr>
            <p:nvPr/>
          </p:nvSpPr>
          <p:spPr bwMode="auto">
            <a:xfrm>
              <a:off x="2249" y="2870"/>
              <a:ext cx="54" cy="54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9513" name="Line 73"/>
            <p:cNvSpPr>
              <a:spLocks noChangeShapeType="1"/>
            </p:cNvSpPr>
            <p:nvPr/>
          </p:nvSpPr>
          <p:spPr bwMode="auto">
            <a:xfrm>
              <a:off x="1698" y="2534"/>
              <a:ext cx="115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9514" name="Line 74"/>
            <p:cNvSpPr>
              <a:spLocks noChangeShapeType="1"/>
            </p:cNvSpPr>
            <p:nvPr/>
          </p:nvSpPr>
          <p:spPr bwMode="auto">
            <a:xfrm flipV="1">
              <a:off x="2270" y="2534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5515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0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0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04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0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0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67" grpId="0" autoUpdateAnimBg="0"/>
      <p:bldP spid="190468" grpId="0" autoUpdateAnimBg="0"/>
      <p:bldP spid="190469" grpId="0" autoUpdateAnimBg="0"/>
      <p:bldP spid="190470" grpId="0" autoUpdateAnimBg="0"/>
      <p:bldP spid="190476" grpId="0" autoUpdateAnimBg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1"/>
          <p:cNvGrpSpPr/>
          <p:nvPr/>
        </p:nvGrpSpPr>
        <p:grpSpPr bwMode="auto">
          <a:xfrm>
            <a:off x="1948815" y="575310"/>
            <a:ext cx="6421438" cy="3216275"/>
            <a:chOff x="432" y="1046"/>
            <a:chExt cx="4045" cy="2026"/>
          </a:xfrm>
        </p:grpSpPr>
        <p:sp>
          <p:nvSpPr>
            <p:cNvPr id="87050" name="Text Box 12"/>
            <p:cNvSpPr txBox="1">
              <a:spLocks noChangeArrowheads="1"/>
            </p:cNvSpPr>
            <p:nvPr/>
          </p:nvSpPr>
          <p:spPr bwMode="auto">
            <a:xfrm>
              <a:off x="3839" y="1046"/>
              <a:ext cx="638" cy="32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effectLst/>
                  <a:ea typeface="楷体_GB2312" charset="0"/>
                  <a:cs typeface="楷体_GB2312" charset="0"/>
                </a:rPr>
                <a:t>+</a:t>
              </a:r>
              <a:r>
                <a:rPr lang="en-US" altLang="zh-CN" sz="2800" b="1" i="1">
                  <a:solidFill>
                    <a:srgbClr val="2E1FE9"/>
                  </a:solidFill>
                  <a:effectLst/>
                  <a:ea typeface="楷体_GB2312" charset="0"/>
                  <a:cs typeface="楷体_GB2312" charset="0"/>
                </a:rPr>
                <a:t>U</a:t>
              </a:r>
              <a:r>
                <a:rPr lang="en-US" altLang="zh-CN" sz="2800" b="1" baseline="-25000">
                  <a:solidFill>
                    <a:srgbClr val="2E1FE9"/>
                  </a:solidFill>
                  <a:effectLst/>
                  <a:ea typeface="楷体_GB2312" charset="0"/>
                  <a:cs typeface="楷体_GB2312" charset="0"/>
                </a:rPr>
                <a:t>CC</a:t>
              </a:r>
            </a:p>
          </p:txBody>
        </p:sp>
        <p:sp>
          <p:nvSpPr>
            <p:cNvPr id="87051" name="Rectangle 13"/>
            <p:cNvSpPr>
              <a:spLocks noChangeArrowheads="1"/>
            </p:cNvSpPr>
            <p:nvPr/>
          </p:nvSpPr>
          <p:spPr bwMode="auto">
            <a:xfrm>
              <a:off x="2159" y="1506"/>
              <a:ext cx="466" cy="325"/>
            </a:xfrm>
            <a:prstGeom prst="rect">
              <a:avLst/>
            </a:prstGeom>
            <a:noFill/>
            <a:ln>
              <a:noFill/>
            </a:ln>
          </p:spPr>
          <p:txBody>
            <a:bodyPr lIns="90488" tIns="44450" rIns="90488" bIns="4445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2E1FE9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u</a:t>
              </a:r>
              <a:r>
                <a:rPr lang="en-US" altLang="zh-CN" sz="2800" b="1" baseline="-24000">
                  <a:solidFill>
                    <a:srgbClr val="2E1FE9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o</a:t>
              </a:r>
            </a:p>
          </p:txBody>
        </p:sp>
        <p:sp>
          <p:nvSpPr>
            <p:cNvPr id="87052" name="Rectangle 14"/>
            <p:cNvSpPr>
              <a:spLocks noChangeArrowheads="1"/>
            </p:cNvSpPr>
            <p:nvPr/>
          </p:nvSpPr>
          <p:spPr bwMode="auto">
            <a:xfrm>
              <a:off x="432" y="2294"/>
              <a:ext cx="383" cy="325"/>
            </a:xfrm>
            <a:prstGeom prst="rect">
              <a:avLst/>
            </a:prstGeom>
            <a:noFill/>
            <a:ln>
              <a:noFill/>
            </a:ln>
          </p:spPr>
          <p:txBody>
            <a:bodyPr lIns="90488" tIns="44450" rIns="90488" bIns="4445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2E1FE9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u</a:t>
              </a:r>
              <a:r>
                <a:rPr lang="en-US" altLang="zh-CN" sz="2800" b="1" baseline="-24000">
                  <a:solidFill>
                    <a:srgbClr val="2E1FE9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i1</a:t>
              </a:r>
            </a:p>
          </p:txBody>
        </p:sp>
        <p:grpSp>
          <p:nvGrpSpPr>
            <p:cNvPr id="87053" name="Group 15"/>
            <p:cNvGrpSpPr/>
            <p:nvPr/>
          </p:nvGrpSpPr>
          <p:grpSpPr bwMode="auto">
            <a:xfrm>
              <a:off x="2195" y="2918"/>
              <a:ext cx="147" cy="154"/>
              <a:chOff x="2304" y="3516"/>
              <a:chExt cx="192" cy="192"/>
            </a:xfrm>
          </p:grpSpPr>
          <p:sp>
            <p:nvSpPr>
              <p:cNvPr id="189456" name="Line 16"/>
              <p:cNvSpPr>
                <a:spLocks noChangeShapeType="1"/>
              </p:cNvSpPr>
              <p:nvPr/>
            </p:nvSpPr>
            <p:spPr bwMode="auto">
              <a:xfrm>
                <a:off x="2401" y="3516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9457" name="Line 17"/>
              <p:cNvSpPr>
                <a:spLocks noChangeShapeType="1"/>
              </p:cNvSpPr>
              <p:nvPr/>
            </p:nvSpPr>
            <p:spPr bwMode="auto">
              <a:xfrm rot="-5400000">
                <a:off x="2400" y="3612"/>
                <a:ext cx="0" cy="192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87054" name="Rectangle 18"/>
            <p:cNvSpPr>
              <a:spLocks noChangeArrowheads="1"/>
            </p:cNvSpPr>
            <p:nvPr/>
          </p:nvSpPr>
          <p:spPr bwMode="auto">
            <a:xfrm>
              <a:off x="1314" y="1307"/>
              <a:ext cx="558" cy="325"/>
            </a:xfrm>
            <a:prstGeom prst="rect">
              <a:avLst/>
            </a:prstGeom>
            <a:noFill/>
            <a:ln>
              <a:noFill/>
            </a:ln>
          </p:spPr>
          <p:txBody>
            <a:bodyPr lIns="90488" tIns="44450" rIns="90488" bIns="4445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="1" i="1">
                  <a:solidFill>
                    <a:schemeClr val="tx1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R</a:t>
              </a:r>
              <a:r>
                <a:rPr lang="en-US" altLang="zh-CN" sz="2800" b="1" baseline="-24000">
                  <a:solidFill>
                    <a:schemeClr val="tx1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C</a:t>
              </a:r>
            </a:p>
          </p:txBody>
        </p:sp>
        <p:sp>
          <p:nvSpPr>
            <p:cNvPr id="87055" name="Rectangle 19"/>
            <p:cNvSpPr>
              <a:spLocks noChangeArrowheads="1"/>
            </p:cNvSpPr>
            <p:nvPr/>
          </p:nvSpPr>
          <p:spPr bwMode="auto">
            <a:xfrm>
              <a:off x="816" y="1392"/>
              <a:ext cx="656" cy="325"/>
            </a:xfrm>
            <a:prstGeom prst="rect">
              <a:avLst/>
            </a:prstGeom>
            <a:noFill/>
            <a:ln>
              <a:noFill/>
            </a:ln>
          </p:spPr>
          <p:txBody>
            <a:bodyPr lIns="90488" tIns="44450" rIns="90488" bIns="4445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="1" i="1">
                  <a:solidFill>
                    <a:schemeClr val="tx1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R</a:t>
              </a:r>
              <a:r>
                <a:rPr lang="en-US" altLang="zh-CN" sz="2800" b="1" baseline="-24000">
                  <a:solidFill>
                    <a:schemeClr val="tx1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B2</a:t>
              </a:r>
            </a:p>
          </p:txBody>
        </p:sp>
        <p:sp>
          <p:nvSpPr>
            <p:cNvPr id="87056" name="Rectangle 20"/>
            <p:cNvSpPr>
              <a:spLocks noChangeArrowheads="1"/>
            </p:cNvSpPr>
            <p:nvPr/>
          </p:nvSpPr>
          <p:spPr bwMode="auto">
            <a:xfrm>
              <a:off x="1652" y="1937"/>
              <a:ext cx="507" cy="325"/>
            </a:xfrm>
            <a:prstGeom prst="rect">
              <a:avLst/>
            </a:prstGeom>
            <a:noFill/>
            <a:ln>
              <a:noFill/>
            </a:ln>
          </p:spPr>
          <p:txBody>
            <a:bodyPr lIns="90488" tIns="44450" rIns="90488" bIns="4445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tx1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T</a:t>
              </a:r>
              <a:r>
                <a:rPr lang="en-US" altLang="zh-CN" sz="2800" b="1" baseline="-25000">
                  <a:solidFill>
                    <a:schemeClr val="tx1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1</a:t>
              </a:r>
            </a:p>
          </p:txBody>
        </p:sp>
        <p:sp>
          <p:nvSpPr>
            <p:cNvPr id="189461" name="Line 21"/>
            <p:cNvSpPr>
              <a:spLocks noChangeShapeType="1"/>
            </p:cNvSpPr>
            <p:nvPr/>
          </p:nvSpPr>
          <p:spPr bwMode="auto">
            <a:xfrm rot="-5400000">
              <a:off x="1131" y="1929"/>
              <a:ext cx="34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9462" name="Rectangle 22"/>
            <p:cNvSpPr>
              <a:spLocks noChangeArrowheads="1"/>
            </p:cNvSpPr>
            <p:nvPr/>
          </p:nvSpPr>
          <p:spPr bwMode="auto">
            <a:xfrm rot="-5400000">
              <a:off x="1185" y="1577"/>
              <a:ext cx="252" cy="9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9463" name="Line 23"/>
            <p:cNvSpPr>
              <a:spLocks noChangeShapeType="1"/>
            </p:cNvSpPr>
            <p:nvPr/>
          </p:nvSpPr>
          <p:spPr bwMode="auto">
            <a:xfrm>
              <a:off x="1314" y="1215"/>
              <a:ext cx="0" cy="2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9464" name="Line 24"/>
            <p:cNvSpPr>
              <a:spLocks noChangeShapeType="1"/>
            </p:cNvSpPr>
            <p:nvPr/>
          </p:nvSpPr>
          <p:spPr bwMode="auto">
            <a:xfrm>
              <a:off x="1307" y="1215"/>
              <a:ext cx="247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lIns="90000" tIns="43200" rIns="90000" bIns="43200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7061" name="Rectangle 25"/>
            <p:cNvSpPr>
              <a:spLocks noChangeArrowheads="1"/>
            </p:cNvSpPr>
            <p:nvPr/>
          </p:nvSpPr>
          <p:spPr bwMode="auto">
            <a:xfrm>
              <a:off x="767" y="1709"/>
              <a:ext cx="469" cy="325"/>
            </a:xfrm>
            <a:prstGeom prst="rect">
              <a:avLst/>
            </a:prstGeom>
            <a:noFill/>
            <a:ln>
              <a:noFill/>
            </a:ln>
          </p:spPr>
          <p:txBody>
            <a:bodyPr lIns="90488" tIns="44450" rIns="90488" bIns="4445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="1" i="1">
                  <a:solidFill>
                    <a:schemeClr val="tx1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R</a:t>
              </a:r>
              <a:r>
                <a:rPr lang="en-US" altLang="zh-CN" sz="2800" b="1" baseline="-24000">
                  <a:solidFill>
                    <a:schemeClr val="tx1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B1</a:t>
              </a:r>
            </a:p>
          </p:txBody>
        </p:sp>
        <p:sp>
          <p:nvSpPr>
            <p:cNvPr id="189466" name="Line 26"/>
            <p:cNvSpPr>
              <a:spLocks noChangeShapeType="1"/>
            </p:cNvSpPr>
            <p:nvPr/>
          </p:nvSpPr>
          <p:spPr bwMode="auto">
            <a:xfrm rot="10800000" flipV="1">
              <a:off x="1116" y="2091"/>
              <a:ext cx="43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9467" name="Line 27"/>
            <p:cNvSpPr>
              <a:spLocks noChangeShapeType="1"/>
            </p:cNvSpPr>
            <p:nvPr/>
          </p:nvSpPr>
          <p:spPr bwMode="auto">
            <a:xfrm rot="-10800000">
              <a:off x="622" y="2090"/>
              <a:ext cx="2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7064" name="Rectangle 28"/>
            <p:cNvSpPr>
              <a:spLocks noChangeArrowheads="1"/>
            </p:cNvSpPr>
            <p:nvPr/>
          </p:nvSpPr>
          <p:spPr bwMode="auto">
            <a:xfrm flipH="1">
              <a:off x="2879" y="1373"/>
              <a:ext cx="559" cy="325"/>
            </a:xfrm>
            <a:prstGeom prst="rect">
              <a:avLst/>
            </a:prstGeom>
            <a:noFill/>
            <a:ln>
              <a:noFill/>
            </a:ln>
          </p:spPr>
          <p:txBody>
            <a:bodyPr lIns="90488" tIns="44450" rIns="90488" bIns="4445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="1" i="1">
                  <a:solidFill>
                    <a:schemeClr val="tx1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R</a:t>
              </a:r>
              <a:r>
                <a:rPr lang="en-US" altLang="zh-CN" sz="2800" b="1" baseline="-24000">
                  <a:solidFill>
                    <a:schemeClr val="tx1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C</a:t>
              </a:r>
            </a:p>
          </p:txBody>
        </p:sp>
        <p:sp>
          <p:nvSpPr>
            <p:cNvPr id="189469" name="Line 29"/>
            <p:cNvSpPr>
              <a:spLocks noChangeShapeType="1"/>
            </p:cNvSpPr>
            <p:nvPr/>
          </p:nvSpPr>
          <p:spPr bwMode="auto">
            <a:xfrm rot="5400000" flipH="1">
              <a:off x="3117" y="1919"/>
              <a:ext cx="34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9470" name="Rectangle 30"/>
            <p:cNvSpPr>
              <a:spLocks noChangeArrowheads="1"/>
            </p:cNvSpPr>
            <p:nvPr/>
          </p:nvSpPr>
          <p:spPr bwMode="auto">
            <a:xfrm rot="5400000" flipH="1">
              <a:off x="3154" y="1549"/>
              <a:ext cx="268" cy="11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9471" name="Line 31"/>
            <p:cNvSpPr>
              <a:spLocks noChangeShapeType="1"/>
            </p:cNvSpPr>
            <p:nvPr/>
          </p:nvSpPr>
          <p:spPr bwMode="auto">
            <a:xfrm flipH="1">
              <a:off x="3287" y="1218"/>
              <a:ext cx="0" cy="25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9472" name="Rectangle 32"/>
            <p:cNvSpPr>
              <a:spLocks noChangeArrowheads="1"/>
            </p:cNvSpPr>
            <p:nvPr/>
          </p:nvSpPr>
          <p:spPr bwMode="auto">
            <a:xfrm rot="10800000" flipH="1">
              <a:off x="3443" y="2028"/>
              <a:ext cx="268" cy="115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9473" name="Line 33"/>
            <p:cNvSpPr>
              <a:spLocks noChangeShapeType="1"/>
            </p:cNvSpPr>
            <p:nvPr/>
          </p:nvSpPr>
          <p:spPr bwMode="auto">
            <a:xfrm rot="-10800000" flipH="1" flipV="1">
              <a:off x="3020" y="2092"/>
              <a:ext cx="412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9474" name="Line 34"/>
            <p:cNvSpPr>
              <a:spLocks noChangeShapeType="1"/>
            </p:cNvSpPr>
            <p:nvPr/>
          </p:nvSpPr>
          <p:spPr bwMode="auto">
            <a:xfrm rot="10800000" flipH="1">
              <a:off x="3707" y="2080"/>
              <a:ext cx="23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7071" name="Rectangle 35"/>
            <p:cNvSpPr>
              <a:spLocks noChangeArrowheads="1"/>
            </p:cNvSpPr>
            <p:nvPr/>
          </p:nvSpPr>
          <p:spPr bwMode="auto">
            <a:xfrm flipH="1">
              <a:off x="3791" y="2294"/>
              <a:ext cx="363" cy="325"/>
            </a:xfrm>
            <a:prstGeom prst="rect">
              <a:avLst/>
            </a:prstGeom>
            <a:noFill/>
            <a:ln>
              <a:noFill/>
            </a:ln>
          </p:spPr>
          <p:txBody>
            <a:bodyPr lIns="90488" tIns="44450" rIns="90488" bIns="4445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2E1FE9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u</a:t>
              </a:r>
              <a:r>
                <a:rPr lang="en-US" altLang="zh-CN" sz="2800" b="1" baseline="-24000">
                  <a:solidFill>
                    <a:srgbClr val="2E1FE9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i2</a:t>
              </a:r>
            </a:p>
          </p:txBody>
        </p:sp>
        <p:sp>
          <p:nvSpPr>
            <p:cNvPr id="189476" name="Oval 36"/>
            <p:cNvSpPr>
              <a:spLocks noChangeArrowheads="1"/>
            </p:cNvSpPr>
            <p:nvPr/>
          </p:nvSpPr>
          <p:spPr bwMode="auto">
            <a:xfrm>
              <a:off x="3779" y="1189"/>
              <a:ext cx="50" cy="5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9477" name="Oval 37"/>
            <p:cNvSpPr>
              <a:spLocks noChangeArrowheads="1"/>
            </p:cNvSpPr>
            <p:nvPr/>
          </p:nvSpPr>
          <p:spPr bwMode="auto">
            <a:xfrm>
              <a:off x="3932" y="2052"/>
              <a:ext cx="51" cy="5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9478" name="Oval 38"/>
            <p:cNvSpPr>
              <a:spLocks noChangeArrowheads="1"/>
            </p:cNvSpPr>
            <p:nvPr/>
          </p:nvSpPr>
          <p:spPr bwMode="auto">
            <a:xfrm>
              <a:off x="575" y="2052"/>
              <a:ext cx="50" cy="5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7075" name="Rectangle 39"/>
            <p:cNvSpPr>
              <a:spLocks noChangeArrowheads="1"/>
            </p:cNvSpPr>
            <p:nvPr/>
          </p:nvSpPr>
          <p:spPr bwMode="auto">
            <a:xfrm>
              <a:off x="3354" y="1392"/>
              <a:ext cx="534" cy="325"/>
            </a:xfrm>
            <a:prstGeom prst="rect">
              <a:avLst/>
            </a:prstGeom>
            <a:noFill/>
            <a:ln>
              <a:noFill/>
            </a:ln>
          </p:spPr>
          <p:txBody>
            <a:bodyPr lIns="90488" tIns="44450" rIns="90488" bIns="4445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="1" i="1">
                  <a:solidFill>
                    <a:schemeClr val="tx1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R</a:t>
              </a:r>
              <a:r>
                <a:rPr lang="en-US" altLang="zh-CN" sz="2800" b="1" baseline="-24000">
                  <a:solidFill>
                    <a:schemeClr val="tx1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B2</a:t>
              </a:r>
            </a:p>
          </p:txBody>
        </p:sp>
        <p:sp>
          <p:nvSpPr>
            <p:cNvPr id="87076" name="Rectangle 40"/>
            <p:cNvSpPr>
              <a:spLocks noChangeArrowheads="1"/>
            </p:cNvSpPr>
            <p:nvPr/>
          </p:nvSpPr>
          <p:spPr bwMode="auto">
            <a:xfrm>
              <a:off x="3359" y="1698"/>
              <a:ext cx="529" cy="325"/>
            </a:xfrm>
            <a:prstGeom prst="rect">
              <a:avLst/>
            </a:prstGeom>
            <a:noFill/>
            <a:ln>
              <a:noFill/>
            </a:ln>
          </p:spPr>
          <p:txBody>
            <a:bodyPr lIns="90488" tIns="44450" rIns="90488" bIns="4445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="1" i="1">
                  <a:solidFill>
                    <a:schemeClr val="tx1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R</a:t>
              </a:r>
              <a:r>
                <a:rPr lang="en-US" altLang="zh-CN" sz="2800" b="1" baseline="-24000">
                  <a:solidFill>
                    <a:schemeClr val="tx1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B1</a:t>
              </a:r>
            </a:p>
          </p:txBody>
        </p:sp>
        <p:sp>
          <p:nvSpPr>
            <p:cNvPr id="189481" name="Rectangle 41"/>
            <p:cNvSpPr>
              <a:spLocks noChangeArrowheads="1"/>
            </p:cNvSpPr>
            <p:nvPr/>
          </p:nvSpPr>
          <p:spPr bwMode="auto">
            <a:xfrm rot="-10800000">
              <a:off x="854" y="2038"/>
              <a:ext cx="268" cy="115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7078" name="Rectangle 42"/>
            <p:cNvSpPr>
              <a:spLocks noChangeArrowheads="1"/>
            </p:cNvSpPr>
            <p:nvPr/>
          </p:nvSpPr>
          <p:spPr bwMode="auto">
            <a:xfrm>
              <a:off x="487" y="2043"/>
              <a:ext cx="244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+</a:t>
              </a:r>
            </a:p>
          </p:txBody>
        </p:sp>
        <p:sp>
          <p:nvSpPr>
            <p:cNvPr id="87079" name="Rectangle 43"/>
            <p:cNvSpPr>
              <a:spLocks noChangeArrowheads="1"/>
            </p:cNvSpPr>
            <p:nvPr/>
          </p:nvSpPr>
          <p:spPr bwMode="auto">
            <a:xfrm>
              <a:off x="3839" y="2034"/>
              <a:ext cx="244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+</a:t>
              </a:r>
            </a:p>
          </p:txBody>
        </p:sp>
        <p:sp>
          <p:nvSpPr>
            <p:cNvPr id="87080" name="Rectangle 44"/>
            <p:cNvSpPr>
              <a:spLocks noChangeArrowheads="1"/>
            </p:cNvSpPr>
            <p:nvPr/>
          </p:nvSpPr>
          <p:spPr bwMode="auto">
            <a:xfrm>
              <a:off x="1872" y="1506"/>
              <a:ext cx="244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+</a:t>
              </a:r>
            </a:p>
          </p:txBody>
        </p:sp>
        <p:sp>
          <p:nvSpPr>
            <p:cNvPr id="87081" name="Rectangle 45"/>
            <p:cNvSpPr>
              <a:spLocks noChangeArrowheads="1"/>
            </p:cNvSpPr>
            <p:nvPr/>
          </p:nvSpPr>
          <p:spPr bwMode="auto">
            <a:xfrm>
              <a:off x="487" y="2639"/>
              <a:ext cx="228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–</a:t>
              </a:r>
            </a:p>
          </p:txBody>
        </p:sp>
        <p:sp>
          <p:nvSpPr>
            <p:cNvPr id="87082" name="Rectangle 46"/>
            <p:cNvSpPr>
              <a:spLocks noChangeArrowheads="1"/>
            </p:cNvSpPr>
            <p:nvPr/>
          </p:nvSpPr>
          <p:spPr bwMode="auto">
            <a:xfrm>
              <a:off x="2448" y="1491"/>
              <a:ext cx="228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–</a:t>
              </a:r>
            </a:p>
          </p:txBody>
        </p:sp>
        <p:sp>
          <p:nvSpPr>
            <p:cNvPr id="87083" name="Rectangle 47"/>
            <p:cNvSpPr>
              <a:spLocks noChangeArrowheads="1"/>
            </p:cNvSpPr>
            <p:nvPr/>
          </p:nvSpPr>
          <p:spPr bwMode="auto">
            <a:xfrm>
              <a:off x="3851" y="2639"/>
              <a:ext cx="228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–</a:t>
              </a:r>
            </a:p>
          </p:txBody>
        </p:sp>
        <p:sp>
          <p:nvSpPr>
            <p:cNvPr id="87084" name="Rectangle 48"/>
            <p:cNvSpPr>
              <a:spLocks noChangeArrowheads="1"/>
            </p:cNvSpPr>
            <p:nvPr/>
          </p:nvSpPr>
          <p:spPr bwMode="auto">
            <a:xfrm flipH="1">
              <a:off x="2591" y="1901"/>
              <a:ext cx="575" cy="325"/>
            </a:xfrm>
            <a:prstGeom prst="rect">
              <a:avLst/>
            </a:prstGeom>
            <a:noFill/>
            <a:ln>
              <a:noFill/>
            </a:ln>
          </p:spPr>
          <p:txBody>
            <a:bodyPr lIns="90488" tIns="44450" rIns="90488" bIns="4445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tx1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T</a:t>
              </a:r>
              <a:r>
                <a:rPr lang="en-US" altLang="zh-CN" sz="2800" b="1" baseline="-25000">
                  <a:solidFill>
                    <a:schemeClr val="tx1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2</a:t>
              </a:r>
            </a:p>
          </p:txBody>
        </p:sp>
        <p:grpSp>
          <p:nvGrpSpPr>
            <p:cNvPr id="87085" name="Group 49"/>
            <p:cNvGrpSpPr/>
            <p:nvPr/>
          </p:nvGrpSpPr>
          <p:grpSpPr bwMode="auto">
            <a:xfrm>
              <a:off x="2819" y="1884"/>
              <a:ext cx="184" cy="438"/>
              <a:chOff x="3156" y="2236"/>
              <a:chExt cx="228" cy="547"/>
            </a:xfrm>
          </p:grpSpPr>
          <p:sp>
            <p:nvSpPr>
              <p:cNvPr id="189490" name="Line 50"/>
              <p:cNvSpPr>
                <a:spLocks noChangeShapeType="1"/>
              </p:cNvSpPr>
              <p:nvPr/>
            </p:nvSpPr>
            <p:spPr bwMode="auto">
              <a:xfrm flipH="1">
                <a:off x="3384" y="2303"/>
                <a:ext cx="0" cy="43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9491" name="Line 51"/>
              <p:cNvSpPr>
                <a:spLocks noChangeShapeType="1"/>
              </p:cNvSpPr>
              <p:nvPr/>
            </p:nvSpPr>
            <p:spPr bwMode="auto">
              <a:xfrm flipH="1">
                <a:off x="3156" y="2554"/>
                <a:ext cx="223" cy="22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9492" name="Line 52"/>
              <p:cNvSpPr>
                <a:spLocks noChangeShapeType="1"/>
              </p:cNvSpPr>
              <p:nvPr/>
            </p:nvSpPr>
            <p:spPr bwMode="auto">
              <a:xfrm rot="-700650" flipH="1" flipV="1">
                <a:off x="3188" y="2236"/>
                <a:ext cx="188" cy="23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89493" name="Line 53"/>
            <p:cNvSpPr>
              <a:spLocks noChangeShapeType="1"/>
            </p:cNvSpPr>
            <p:nvPr/>
          </p:nvSpPr>
          <p:spPr bwMode="auto">
            <a:xfrm flipH="1">
              <a:off x="2598" y="1815"/>
              <a:ext cx="24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lIns="90000" tIns="43200" rIns="90000" bIns="43200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9494" name="Line 54"/>
            <p:cNvSpPr>
              <a:spLocks noChangeShapeType="1"/>
            </p:cNvSpPr>
            <p:nvPr/>
          </p:nvSpPr>
          <p:spPr bwMode="auto">
            <a:xfrm flipH="1">
              <a:off x="2839" y="1673"/>
              <a:ext cx="0" cy="2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9495" name="Line 55"/>
            <p:cNvSpPr>
              <a:spLocks noChangeShapeType="1"/>
            </p:cNvSpPr>
            <p:nvPr/>
          </p:nvSpPr>
          <p:spPr bwMode="auto">
            <a:xfrm flipH="1">
              <a:off x="2848" y="2322"/>
              <a:ext cx="0" cy="21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9496" name="Line 56"/>
            <p:cNvSpPr>
              <a:spLocks noChangeShapeType="1"/>
            </p:cNvSpPr>
            <p:nvPr/>
          </p:nvSpPr>
          <p:spPr bwMode="auto">
            <a:xfrm rot="-5400000" flipH="1" flipV="1">
              <a:off x="2287" y="1250"/>
              <a:ext cx="0" cy="33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9497" name="Oval 57"/>
            <p:cNvSpPr>
              <a:spLocks noChangeArrowheads="1"/>
            </p:cNvSpPr>
            <p:nvPr/>
          </p:nvSpPr>
          <p:spPr bwMode="auto">
            <a:xfrm>
              <a:off x="2544" y="1784"/>
              <a:ext cx="51" cy="5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9498" name="Rectangle 58"/>
            <p:cNvSpPr>
              <a:spLocks noChangeArrowheads="1"/>
            </p:cNvSpPr>
            <p:nvPr/>
          </p:nvSpPr>
          <p:spPr bwMode="auto">
            <a:xfrm rot="5400000" flipH="1">
              <a:off x="2706" y="1487"/>
              <a:ext cx="268" cy="11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9499" name="Line 59"/>
            <p:cNvSpPr>
              <a:spLocks noChangeShapeType="1"/>
            </p:cNvSpPr>
            <p:nvPr/>
          </p:nvSpPr>
          <p:spPr bwMode="auto">
            <a:xfrm flipH="1">
              <a:off x="2831" y="1218"/>
              <a:ext cx="0" cy="2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87093" name="Group 60"/>
            <p:cNvGrpSpPr/>
            <p:nvPr/>
          </p:nvGrpSpPr>
          <p:grpSpPr bwMode="auto">
            <a:xfrm flipH="1">
              <a:off x="1557" y="1884"/>
              <a:ext cx="184" cy="438"/>
              <a:chOff x="3156" y="2236"/>
              <a:chExt cx="228" cy="547"/>
            </a:xfrm>
          </p:grpSpPr>
          <p:sp>
            <p:nvSpPr>
              <p:cNvPr id="189501" name="Line 61"/>
              <p:cNvSpPr>
                <a:spLocks noChangeShapeType="1"/>
              </p:cNvSpPr>
              <p:nvPr/>
            </p:nvSpPr>
            <p:spPr bwMode="auto">
              <a:xfrm flipH="1">
                <a:off x="3384" y="2303"/>
                <a:ext cx="0" cy="43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9502" name="Line 62"/>
              <p:cNvSpPr>
                <a:spLocks noChangeShapeType="1"/>
              </p:cNvSpPr>
              <p:nvPr/>
            </p:nvSpPr>
            <p:spPr bwMode="auto">
              <a:xfrm flipH="1">
                <a:off x="3156" y="2554"/>
                <a:ext cx="223" cy="22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9503" name="Line 63"/>
              <p:cNvSpPr>
                <a:spLocks noChangeShapeType="1"/>
              </p:cNvSpPr>
              <p:nvPr/>
            </p:nvSpPr>
            <p:spPr bwMode="auto">
              <a:xfrm rot="-700650" flipH="1" flipV="1">
                <a:off x="3188" y="2236"/>
                <a:ext cx="188" cy="23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89504" name="Line 64"/>
            <p:cNvSpPr>
              <a:spLocks noChangeShapeType="1"/>
            </p:cNvSpPr>
            <p:nvPr/>
          </p:nvSpPr>
          <p:spPr bwMode="auto">
            <a:xfrm>
              <a:off x="1714" y="1815"/>
              <a:ext cx="24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lIns="90000" tIns="43200" rIns="90000" bIns="43200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9505" name="Line 65"/>
            <p:cNvSpPr>
              <a:spLocks noChangeShapeType="1"/>
            </p:cNvSpPr>
            <p:nvPr/>
          </p:nvSpPr>
          <p:spPr bwMode="auto">
            <a:xfrm>
              <a:off x="1721" y="1673"/>
              <a:ext cx="0" cy="2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9506" name="Line 66"/>
            <p:cNvSpPr>
              <a:spLocks noChangeShapeType="1"/>
            </p:cNvSpPr>
            <p:nvPr/>
          </p:nvSpPr>
          <p:spPr bwMode="auto">
            <a:xfrm>
              <a:off x="1712" y="2322"/>
              <a:ext cx="0" cy="21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9507" name="Oval 67"/>
            <p:cNvSpPr>
              <a:spLocks noChangeArrowheads="1"/>
            </p:cNvSpPr>
            <p:nvPr/>
          </p:nvSpPr>
          <p:spPr bwMode="auto">
            <a:xfrm flipH="1">
              <a:off x="1965" y="1784"/>
              <a:ext cx="51" cy="5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9508" name="Rectangle 68"/>
            <p:cNvSpPr>
              <a:spLocks noChangeArrowheads="1"/>
            </p:cNvSpPr>
            <p:nvPr/>
          </p:nvSpPr>
          <p:spPr bwMode="auto">
            <a:xfrm rot="-5400000">
              <a:off x="1587" y="1487"/>
              <a:ext cx="268" cy="11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9509" name="Line 69"/>
            <p:cNvSpPr>
              <a:spLocks noChangeShapeType="1"/>
            </p:cNvSpPr>
            <p:nvPr/>
          </p:nvSpPr>
          <p:spPr bwMode="auto">
            <a:xfrm>
              <a:off x="1729" y="1218"/>
              <a:ext cx="0" cy="2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9510" name="Oval 70"/>
            <p:cNvSpPr>
              <a:spLocks noChangeArrowheads="1"/>
            </p:cNvSpPr>
            <p:nvPr/>
          </p:nvSpPr>
          <p:spPr bwMode="auto">
            <a:xfrm>
              <a:off x="581" y="2889"/>
              <a:ext cx="54" cy="5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9511" name="Oval 71"/>
            <p:cNvSpPr>
              <a:spLocks noChangeArrowheads="1"/>
            </p:cNvSpPr>
            <p:nvPr/>
          </p:nvSpPr>
          <p:spPr bwMode="auto">
            <a:xfrm>
              <a:off x="3934" y="2889"/>
              <a:ext cx="54" cy="5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9512" name="Oval 72"/>
            <p:cNvSpPr>
              <a:spLocks noChangeArrowheads="1"/>
            </p:cNvSpPr>
            <p:nvPr/>
          </p:nvSpPr>
          <p:spPr bwMode="auto">
            <a:xfrm>
              <a:off x="2249" y="2870"/>
              <a:ext cx="54" cy="54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9513" name="Line 73"/>
            <p:cNvSpPr>
              <a:spLocks noChangeShapeType="1"/>
            </p:cNvSpPr>
            <p:nvPr/>
          </p:nvSpPr>
          <p:spPr bwMode="auto">
            <a:xfrm>
              <a:off x="1698" y="2534"/>
              <a:ext cx="115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9514" name="Line 74"/>
            <p:cNvSpPr>
              <a:spLocks noChangeShapeType="1"/>
            </p:cNvSpPr>
            <p:nvPr/>
          </p:nvSpPr>
          <p:spPr bwMode="auto">
            <a:xfrm flipV="1">
              <a:off x="2270" y="2534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91490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533400" y="304800"/>
            <a:ext cx="5562600" cy="533400"/>
          </a:xfr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algn="l" eaLnBrk="1" hangingPunct="1"/>
            <a:r>
              <a:rPr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2.  </a:t>
            </a: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有信号输入时的工作情况</a:t>
            </a:r>
          </a:p>
        </p:txBody>
      </p:sp>
      <p:sp>
        <p:nvSpPr>
          <p:cNvPr id="191495" name="Text Box 7"/>
          <p:cNvSpPr txBox="1">
            <a:spLocks noChangeArrowheads="1"/>
          </p:cNvSpPr>
          <p:nvPr/>
        </p:nvSpPr>
        <p:spPr bwMode="auto">
          <a:xfrm>
            <a:off x="685800" y="4495800"/>
            <a:ext cx="7620000" cy="946150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   </a:t>
            </a:r>
            <a:r>
              <a:rPr lang="en-US" altLang="zh-CN" sz="2800" b="1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 </a:t>
            </a:r>
            <a:r>
              <a:rPr lang="zh-CN" altLang="en-US" sz="2800" b="1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两管集电极电位呈等量同向变化，所以输出电压为零，即</a:t>
            </a: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对共模信号没有放大能力</a:t>
            </a:r>
            <a:r>
              <a:rPr lang="zh-CN" alt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。</a:t>
            </a:r>
          </a:p>
        </p:txBody>
      </p:sp>
      <p:sp>
        <p:nvSpPr>
          <p:cNvPr id="191496" name="Rectangle 8" descr="40%"/>
          <p:cNvSpPr>
            <a:spLocks noChangeArrowheads="1"/>
          </p:cNvSpPr>
          <p:nvPr/>
        </p:nvSpPr>
        <p:spPr bwMode="auto">
          <a:xfrm>
            <a:off x="533400" y="3962400"/>
            <a:ext cx="7924800" cy="519113"/>
          </a:xfrm>
          <a:prstGeom prst="rect">
            <a:avLst/>
          </a:prstGeom>
          <a:noFill/>
          <a:ln w="2857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(1) </a:t>
            </a: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共模信号  </a:t>
            </a:r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 </a:t>
            </a:r>
            <a:r>
              <a:rPr lang="en-US" altLang="zh-CN" sz="2800" b="1" i="1">
                <a:solidFill>
                  <a:srgbClr val="0033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楷体_GB2312" charset="0"/>
                <a:cs typeface="楷体_GB2312" charset="0"/>
              </a:rPr>
              <a:t>u</a:t>
            </a:r>
            <a:r>
              <a:rPr lang="en-US" altLang="zh-CN" sz="2800" b="1" baseline="-25000">
                <a:solidFill>
                  <a:srgbClr val="0033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楷体_GB2312" charset="0"/>
                <a:cs typeface="楷体_GB2312" charset="0"/>
              </a:rPr>
              <a:t>i1 </a:t>
            </a:r>
            <a:r>
              <a:rPr lang="en-US" altLang="zh-CN" sz="2800" b="1">
                <a:solidFill>
                  <a:srgbClr val="0033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楷体_GB2312" charset="0"/>
                <a:cs typeface="楷体_GB2312" charset="0"/>
              </a:rPr>
              <a:t>= </a:t>
            </a:r>
            <a:r>
              <a:rPr lang="en-US" altLang="zh-CN" sz="2800" b="1" i="1">
                <a:solidFill>
                  <a:srgbClr val="0033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楷体_GB2312" charset="0"/>
                <a:cs typeface="楷体_GB2312" charset="0"/>
              </a:rPr>
              <a:t>u</a:t>
            </a:r>
            <a:r>
              <a:rPr lang="en-US" altLang="zh-CN" sz="2800" b="1" baseline="-25000">
                <a:solidFill>
                  <a:srgbClr val="0033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楷体_GB2312" charset="0"/>
                <a:cs typeface="楷体_GB2312" charset="0"/>
              </a:rPr>
              <a:t>i2</a:t>
            </a:r>
            <a:r>
              <a:rPr lang="zh-CN" altLang="en-US" sz="2800" b="1" baseline="-25000">
                <a:solidFill>
                  <a:srgbClr val="0033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楷体_GB2312" charset="0"/>
                <a:cs typeface="楷体_GB2312" charset="0"/>
              </a:rPr>
              <a:t>　</a:t>
            </a:r>
            <a:r>
              <a:rPr lang="zh-CN" altLang="en-US" sz="2800" b="1">
                <a:solidFill>
                  <a:srgbClr val="0033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大小相等、极性相同</a:t>
            </a:r>
          </a:p>
        </p:txBody>
      </p:sp>
      <p:graphicFrame>
        <p:nvGraphicFramePr>
          <p:cNvPr id="89093" name="Object 9"/>
          <p:cNvGraphicFramePr>
            <a:graphicFrameLocks noChangeAspect="1"/>
          </p:cNvGraphicFramePr>
          <p:nvPr/>
        </p:nvGraphicFramePr>
        <p:xfrm>
          <a:off x="1006475" y="4829175"/>
          <a:ext cx="15748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0" name="图表" r:id="rId3" imgW="2856637" imgH="1385789" progId="MSGraph.Chart.8">
                  <p:embed followColorScheme="full"/>
                </p:oleObj>
              </mc:Choice>
              <mc:Fallback>
                <p:oleObj name="图表" r:id="rId3" imgW="2856637" imgH="1385789" progId="MSGraph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6475" y="4829175"/>
                        <a:ext cx="15748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1498" name="Text Box 10" descr="20%"/>
          <p:cNvSpPr txBox="1">
            <a:spLocks noChangeArrowheads="1"/>
          </p:cNvSpPr>
          <p:nvPr/>
        </p:nvSpPr>
        <p:spPr bwMode="auto">
          <a:xfrm>
            <a:off x="609600" y="5334000"/>
            <a:ext cx="7772400" cy="1117600"/>
          </a:xfrm>
          <a:prstGeom prst="rect">
            <a:avLst/>
          </a:prstGeom>
          <a:noFill/>
          <a:ln w="28575">
            <a:noFill/>
            <a:miter lim="800000"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28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    </a:t>
            </a:r>
            <a:r>
              <a:rPr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差动电路抑制共模信号能力的大小，反映了它对零点漂移的抑制水平。</a:t>
            </a:r>
          </a:p>
        </p:txBody>
      </p:sp>
      <p:grpSp>
        <p:nvGrpSpPr>
          <p:cNvPr id="7" name="Group 77"/>
          <p:cNvGrpSpPr/>
          <p:nvPr/>
        </p:nvGrpSpPr>
        <p:grpSpPr bwMode="auto">
          <a:xfrm>
            <a:off x="1738313" y="2209800"/>
            <a:ext cx="6353175" cy="1433513"/>
            <a:chOff x="1095" y="1392"/>
            <a:chExt cx="4002" cy="903"/>
          </a:xfrm>
        </p:grpSpPr>
        <p:sp>
          <p:nvSpPr>
            <p:cNvPr id="89109" name="Text Box 78"/>
            <p:cNvSpPr txBox="1">
              <a:spLocks noChangeArrowheads="1"/>
            </p:cNvSpPr>
            <p:nvPr/>
          </p:nvSpPr>
          <p:spPr bwMode="auto">
            <a:xfrm>
              <a:off x="1095" y="1392"/>
              <a:ext cx="275" cy="2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000099"/>
                  </a:solidFill>
                  <a:effectLst/>
                  <a:ea typeface="楷体_GB2312" charset="0"/>
                  <a:cs typeface="楷体_GB2312" charset="0"/>
                </a:rPr>
                <a:t>+</a:t>
              </a:r>
            </a:p>
          </p:txBody>
        </p:sp>
        <p:sp>
          <p:nvSpPr>
            <p:cNvPr id="89110" name="Text Box 79"/>
            <p:cNvSpPr txBox="1">
              <a:spLocks noChangeArrowheads="1"/>
            </p:cNvSpPr>
            <p:nvPr/>
          </p:nvSpPr>
          <p:spPr bwMode="auto">
            <a:xfrm>
              <a:off x="4813" y="1968"/>
              <a:ext cx="275" cy="32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99"/>
                  </a:solidFill>
                  <a:effectLst/>
                  <a:ea typeface="楷体_GB2312" charset="0"/>
                  <a:cs typeface="楷体_GB2312" charset="0"/>
                </a:rPr>
                <a:t>–</a:t>
              </a:r>
            </a:p>
          </p:txBody>
        </p:sp>
        <p:sp>
          <p:nvSpPr>
            <p:cNvPr id="89111" name="Text Box 80"/>
            <p:cNvSpPr txBox="1">
              <a:spLocks noChangeArrowheads="1"/>
            </p:cNvSpPr>
            <p:nvPr/>
          </p:nvSpPr>
          <p:spPr bwMode="auto">
            <a:xfrm>
              <a:off x="4822" y="1392"/>
              <a:ext cx="275" cy="2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000099"/>
                  </a:solidFill>
                  <a:effectLst/>
                  <a:ea typeface="楷体_GB2312" charset="0"/>
                  <a:cs typeface="楷体_GB2312" charset="0"/>
                </a:rPr>
                <a:t>+</a:t>
              </a:r>
            </a:p>
          </p:txBody>
        </p:sp>
        <p:sp>
          <p:nvSpPr>
            <p:cNvPr id="89112" name="Rectangle 81"/>
            <p:cNvSpPr>
              <a:spLocks noChangeArrowheads="1"/>
            </p:cNvSpPr>
            <p:nvPr/>
          </p:nvSpPr>
          <p:spPr bwMode="auto">
            <a:xfrm>
              <a:off x="1104" y="1968"/>
              <a:ext cx="228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99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–</a:t>
              </a:r>
            </a:p>
          </p:txBody>
        </p:sp>
      </p:grpSp>
      <p:grpSp>
        <p:nvGrpSpPr>
          <p:cNvPr id="8" name="Group 82"/>
          <p:cNvGrpSpPr/>
          <p:nvPr/>
        </p:nvGrpSpPr>
        <p:grpSpPr bwMode="auto">
          <a:xfrm>
            <a:off x="1752600" y="2209800"/>
            <a:ext cx="6353175" cy="1433513"/>
            <a:chOff x="1095" y="1392"/>
            <a:chExt cx="4002" cy="903"/>
          </a:xfrm>
        </p:grpSpPr>
        <p:sp>
          <p:nvSpPr>
            <p:cNvPr id="89105" name="Text Box 83"/>
            <p:cNvSpPr txBox="1">
              <a:spLocks noChangeArrowheads="1"/>
            </p:cNvSpPr>
            <p:nvPr/>
          </p:nvSpPr>
          <p:spPr bwMode="auto">
            <a:xfrm>
              <a:off x="1095" y="1392"/>
              <a:ext cx="275" cy="2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000099"/>
                  </a:solidFill>
                  <a:effectLst/>
                  <a:ea typeface="楷体_GB2312" charset="0"/>
                  <a:cs typeface="楷体_GB2312" charset="0"/>
                </a:rPr>
                <a:t>+</a:t>
              </a:r>
            </a:p>
          </p:txBody>
        </p:sp>
        <p:sp>
          <p:nvSpPr>
            <p:cNvPr id="89106" name="Text Box 84"/>
            <p:cNvSpPr txBox="1">
              <a:spLocks noChangeArrowheads="1"/>
            </p:cNvSpPr>
            <p:nvPr/>
          </p:nvSpPr>
          <p:spPr bwMode="auto">
            <a:xfrm>
              <a:off x="4813" y="1968"/>
              <a:ext cx="275" cy="32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99"/>
                  </a:solidFill>
                  <a:effectLst/>
                  <a:ea typeface="楷体_GB2312" charset="0"/>
                  <a:cs typeface="楷体_GB2312" charset="0"/>
                </a:rPr>
                <a:t>–</a:t>
              </a:r>
            </a:p>
          </p:txBody>
        </p:sp>
        <p:sp>
          <p:nvSpPr>
            <p:cNvPr id="89107" name="Text Box 85"/>
            <p:cNvSpPr txBox="1">
              <a:spLocks noChangeArrowheads="1"/>
            </p:cNvSpPr>
            <p:nvPr/>
          </p:nvSpPr>
          <p:spPr bwMode="auto">
            <a:xfrm>
              <a:off x="4822" y="1392"/>
              <a:ext cx="275" cy="2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000099"/>
                  </a:solidFill>
                  <a:effectLst/>
                  <a:ea typeface="楷体_GB2312" charset="0"/>
                  <a:cs typeface="楷体_GB2312" charset="0"/>
                </a:rPr>
                <a:t>+</a:t>
              </a:r>
            </a:p>
          </p:txBody>
        </p:sp>
        <p:sp>
          <p:nvSpPr>
            <p:cNvPr id="89108" name="Rectangle 86"/>
            <p:cNvSpPr>
              <a:spLocks noChangeArrowheads="1"/>
            </p:cNvSpPr>
            <p:nvPr/>
          </p:nvSpPr>
          <p:spPr bwMode="auto">
            <a:xfrm>
              <a:off x="1104" y="1968"/>
              <a:ext cx="228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99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–</a:t>
              </a:r>
            </a:p>
          </p:txBody>
        </p:sp>
      </p:grpSp>
      <p:grpSp>
        <p:nvGrpSpPr>
          <p:cNvPr id="9" name="Group 87"/>
          <p:cNvGrpSpPr/>
          <p:nvPr/>
        </p:nvGrpSpPr>
        <p:grpSpPr bwMode="auto">
          <a:xfrm>
            <a:off x="1752600" y="2209800"/>
            <a:ext cx="6353175" cy="1433513"/>
            <a:chOff x="1095" y="1392"/>
            <a:chExt cx="4002" cy="903"/>
          </a:xfrm>
        </p:grpSpPr>
        <p:sp>
          <p:nvSpPr>
            <p:cNvPr id="89101" name="Text Box 88"/>
            <p:cNvSpPr txBox="1">
              <a:spLocks noChangeArrowheads="1"/>
            </p:cNvSpPr>
            <p:nvPr/>
          </p:nvSpPr>
          <p:spPr bwMode="auto">
            <a:xfrm>
              <a:off x="1095" y="1392"/>
              <a:ext cx="275" cy="2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000099"/>
                  </a:solidFill>
                  <a:effectLst/>
                  <a:ea typeface="楷体_GB2312" charset="0"/>
                  <a:cs typeface="楷体_GB2312" charset="0"/>
                </a:rPr>
                <a:t>+</a:t>
              </a:r>
            </a:p>
          </p:txBody>
        </p:sp>
        <p:sp>
          <p:nvSpPr>
            <p:cNvPr id="89102" name="Text Box 89"/>
            <p:cNvSpPr txBox="1">
              <a:spLocks noChangeArrowheads="1"/>
            </p:cNvSpPr>
            <p:nvPr/>
          </p:nvSpPr>
          <p:spPr bwMode="auto">
            <a:xfrm>
              <a:off x="4813" y="1968"/>
              <a:ext cx="275" cy="32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99"/>
                  </a:solidFill>
                  <a:effectLst/>
                  <a:ea typeface="楷体_GB2312" charset="0"/>
                  <a:cs typeface="楷体_GB2312" charset="0"/>
                </a:rPr>
                <a:t>–</a:t>
              </a:r>
            </a:p>
          </p:txBody>
        </p:sp>
        <p:sp>
          <p:nvSpPr>
            <p:cNvPr id="89103" name="Text Box 90"/>
            <p:cNvSpPr txBox="1">
              <a:spLocks noChangeArrowheads="1"/>
            </p:cNvSpPr>
            <p:nvPr/>
          </p:nvSpPr>
          <p:spPr bwMode="auto">
            <a:xfrm>
              <a:off x="4822" y="1392"/>
              <a:ext cx="275" cy="2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000099"/>
                  </a:solidFill>
                  <a:effectLst/>
                  <a:ea typeface="楷体_GB2312" charset="0"/>
                  <a:cs typeface="楷体_GB2312" charset="0"/>
                </a:rPr>
                <a:t>+</a:t>
              </a:r>
            </a:p>
          </p:txBody>
        </p:sp>
        <p:sp>
          <p:nvSpPr>
            <p:cNvPr id="89104" name="Rectangle 91"/>
            <p:cNvSpPr>
              <a:spLocks noChangeArrowheads="1"/>
            </p:cNvSpPr>
            <p:nvPr/>
          </p:nvSpPr>
          <p:spPr bwMode="auto">
            <a:xfrm>
              <a:off x="1104" y="1968"/>
              <a:ext cx="228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99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–</a:t>
              </a:r>
            </a:p>
          </p:txBody>
        </p:sp>
      </p:grpSp>
      <p:sp>
        <p:nvSpPr>
          <p:cNvPr id="191580" name="AutoShape 92" descr="40%"/>
          <p:cNvSpPr>
            <a:spLocks noChangeArrowheads="1"/>
          </p:cNvSpPr>
          <p:nvPr/>
        </p:nvSpPr>
        <p:spPr bwMode="auto">
          <a:xfrm>
            <a:off x="228600" y="2438400"/>
            <a:ext cx="2362200" cy="1143000"/>
          </a:xfrm>
          <a:prstGeom prst="wedgeEllipseCallout">
            <a:avLst>
              <a:gd name="adj1" fmla="val 16532"/>
              <a:gd name="adj2" fmla="val 88889"/>
            </a:avLst>
          </a:prstGeom>
          <a:pattFill prst="pct40">
            <a:fgClr>
              <a:srgbClr val="CCFF66"/>
            </a:fgClr>
            <a:bgClr>
              <a:srgbClr val="FFFFFF"/>
            </a:bgClr>
          </a:pattFill>
          <a:ln w="9525">
            <a:solidFill>
              <a:srgbClr val="006600"/>
            </a:solidFill>
            <a:miter lim="800000"/>
          </a:ln>
        </p:spPr>
        <p:txBody>
          <a:bodyPr wrap="none" anchor="ctr"/>
          <a:lstStyle/>
          <a:p>
            <a:r>
              <a:rPr lang="zh-CN" altLang="en-US" sz="2800" b="1">
                <a:solidFill>
                  <a:srgbClr val="FF3300"/>
                </a:solidFill>
                <a:effectLst/>
                <a:latin typeface="Times New Roman" panose="02020603050405020304" charset="0"/>
              </a:rPr>
              <a:t>共模信号</a:t>
            </a:r>
          </a:p>
          <a:p>
            <a:r>
              <a:rPr lang="zh-CN" altLang="en-US" sz="2800" b="1">
                <a:solidFill>
                  <a:srgbClr val="FF3300"/>
                </a:solidFill>
                <a:effectLst/>
                <a:latin typeface="Times New Roman" panose="02020603050405020304" charset="0"/>
              </a:rPr>
              <a:t> 需要抑制</a:t>
            </a:r>
          </a:p>
        </p:txBody>
      </p:sp>
    </p:spTree>
    <p:extLst>
      <p:ext uri="{BB962C8B-B14F-4D97-AF65-F5344CB8AC3E}">
        <p14:creationId xmlns:p14="http://schemas.microsoft.com/office/powerpoint/2010/main" val="23903460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1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1" dur="500"/>
                                        <p:tgtEl>
                                          <p:spTgt spid="191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91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91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95" grpId="0" bldLvl="0" animBg="1" autoUpdateAnimBg="0"/>
      <p:bldP spid="191496" grpId="0" autoUpdateAnimBg="0"/>
      <p:bldP spid="191498" grpId="0" autoUpdateAnimBg="0"/>
      <p:bldP spid="191580" grpId="0" animBg="1" autoUpdateAnimBg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1"/>
          <p:cNvGrpSpPr/>
          <p:nvPr/>
        </p:nvGrpSpPr>
        <p:grpSpPr bwMode="auto">
          <a:xfrm>
            <a:off x="1949450" y="614680"/>
            <a:ext cx="6421438" cy="3216275"/>
            <a:chOff x="432" y="1046"/>
            <a:chExt cx="4045" cy="2026"/>
          </a:xfrm>
        </p:grpSpPr>
        <p:sp>
          <p:nvSpPr>
            <p:cNvPr id="87050" name="Text Box 12"/>
            <p:cNvSpPr txBox="1">
              <a:spLocks noChangeArrowheads="1"/>
            </p:cNvSpPr>
            <p:nvPr/>
          </p:nvSpPr>
          <p:spPr bwMode="auto">
            <a:xfrm>
              <a:off x="3839" y="1046"/>
              <a:ext cx="638" cy="32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effectLst/>
                  <a:ea typeface="楷体_GB2312" charset="0"/>
                  <a:cs typeface="楷体_GB2312" charset="0"/>
                </a:rPr>
                <a:t>+</a:t>
              </a:r>
              <a:r>
                <a:rPr lang="en-US" altLang="zh-CN" sz="2800" b="1" i="1">
                  <a:solidFill>
                    <a:srgbClr val="2E1FE9"/>
                  </a:solidFill>
                  <a:effectLst/>
                  <a:ea typeface="楷体_GB2312" charset="0"/>
                  <a:cs typeface="楷体_GB2312" charset="0"/>
                </a:rPr>
                <a:t>U</a:t>
              </a:r>
              <a:r>
                <a:rPr lang="en-US" altLang="zh-CN" sz="2800" b="1" baseline="-25000">
                  <a:solidFill>
                    <a:srgbClr val="2E1FE9"/>
                  </a:solidFill>
                  <a:effectLst/>
                  <a:ea typeface="楷体_GB2312" charset="0"/>
                  <a:cs typeface="楷体_GB2312" charset="0"/>
                </a:rPr>
                <a:t>CC</a:t>
              </a:r>
            </a:p>
          </p:txBody>
        </p:sp>
        <p:sp>
          <p:nvSpPr>
            <p:cNvPr id="87051" name="Rectangle 13"/>
            <p:cNvSpPr>
              <a:spLocks noChangeArrowheads="1"/>
            </p:cNvSpPr>
            <p:nvPr/>
          </p:nvSpPr>
          <p:spPr bwMode="auto">
            <a:xfrm>
              <a:off x="2159" y="1506"/>
              <a:ext cx="466" cy="325"/>
            </a:xfrm>
            <a:prstGeom prst="rect">
              <a:avLst/>
            </a:prstGeom>
            <a:noFill/>
            <a:ln>
              <a:noFill/>
            </a:ln>
          </p:spPr>
          <p:txBody>
            <a:bodyPr lIns="90488" tIns="44450" rIns="90488" bIns="4445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2E1FE9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u</a:t>
              </a:r>
              <a:r>
                <a:rPr lang="en-US" altLang="zh-CN" sz="2800" b="1" baseline="-24000">
                  <a:solidFill>
                    <a:srgbClr val="2E1FE9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o</a:t>
              </a:r>
            </a:p>
          </p:txBody>
        </p:sp>
        <p:sp>
          <p:nvSpPr>
            <p:cNvPr id="87052" name="Rectangle 14"/>
            <p:cNvSpPr>
              <a:spLocks noChangeArrowheads="1"/>
            </p:cNvSpPr>
            <p:nvPr/>
          </p:nvSpPr>
          <p:spPr bwMode="auto">
            <a:xfrm>
              <a:off x="432" y="2294"/>
              <a:ext cx="383" cy="325"/>
            </a:xfrm>
            <a:prstGeom prst="rect">
              <a:avLst/>
            </a:prstGeom>
            <a:noFill/>
            <a:ln>
              <a:noFill/>
            </a:ln>
          </p:spPr>
          <p:txBody>
            <a:bodyPr lIns="90488" tIns="44450" rIns="90488" bIns="4445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2E1FE9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u</a:t>
              </a:r>
              <a:r>
                <a:rPr lang="en-US" altLang="zh-CN" sz="2800" b="1" baseline="-24000">
                  <a:solidFill>
                    <a:srgbClr val="2E1FE9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i1</a:t>
              </a:r>
            </a:p>
          </p:txBody>
        </p:sp>
        <p:grpSp>
          <p:nvGrpSpPr>
            <p:cNvPr id="87053" name="Group 15"/>
            <p:cNvGrpSpPr/>
            <p:nvPr/>
          </p:nvGrpSpPr>
          <p:grpSpPr bwMode="auto">
            <a:xfrm>
              <a:off x="2195" y="2918"/>
              <a:ext cx="147" cy="154"/>
              <a:chOff x="2304" y="3516"/>
              <a:chExt cx="192" cy="192"/>
            </a:xfrm>
          </p:grpSpPr>
          <p:sp>
            <p:nvSpPr>
              <p:cNvPr id="189456" name="Line 16"/>
              <p:cNvSpPr>
                <a:spLocks noChangeShapeType="1"/>
              </p:cNvSpPr>
              <p:nvPr/>
            </p:nvSpPr>
            <p:spPr bwMode="auto">
              <a:xfrm>
                <a:off x="2401" y="3516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9457" name="Line 17"/>
              <p:cNvSpPr>
                <a:spLocks noChangeShapeType="1"/>
              </p:cNvSpPr>
              <p:nvPr/>
            </p:nvSpPr>
            <p:spPr bwMode="auto">
              <a:xfrm rot="-5400000">
                <a:off x="2400" y="3612"/>
                <a:ext cx="0" cy="192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87054" name="Rectangle 18"/>
            <p:cNvSpPr>
              <a:spLocks noChangeArrowheads="1"/>
            </p:cNvSpPr>
            <p:nvPr/>
          </p:nvSpPr>
          <p:spPr bwMode="auto">
            <a:xfrm>
              <a:off x="1314" y="1307"/>
              <a:ext cx="558" cy="325"/>
            </a:xfrm>
            <a:prstGeom prst="rect">
              <a:avLst/>
            </a:prstGeom>
            <a:noFill/>
            <a:ln>
              <a:noFill/>
            </a:ln>
          </p:spPr>
          <p:txBody>
            <a:bodyPr lIns="90488" tIns="44450" rIns="90488" bIns="4445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="1" i="1">
                  <a:solidFill>
                    <a:schemeClr val="tx1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R</a:t>
              </a:r>
              <a:r>
                <a:rPr lang="en-US" altLang="zh-CN" sz="2800" b="1" baseline="-24000">
                  <a:solidFill>
                    <a:schemeClr val="tx1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C</a:t>
              </a:r>
            </a:p>
          </p:txBody>
        </p:sp>
        <p:sp>
          <p:nvSpPr>
            <p:cNvPr id="87055" name="Rectangle 19"/>
            <p:cNvSpPr>
              <a:spLocks noChangeArrowheads="1"/>
            </p:cNvSpPr>
            <p:nvPr/>
          </p:nvSpPr>
          <p:spPr bwMode="auto">
            <a:xfrm>
              <a:off x="816" y="1392"/>
              <a:ext cx="656" cy="325"/>
            </a:xfrm>
            <a:prstGeom prst="rect">
              <a:avLst/>
            </a:prstGeom>
            <a:noFill/>
            <a:ln>
              <a:noFill/>
            </a:ln>
          </p:spPr>
          <p:txBody>
            <a:bodyPr lIns="90488" tIns="44450" rIns="90488" bIns="4445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="1" i="1">
                  <a:solidFill>
                    <a:schemeClr val="tx1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R</a:t>
              </a:r>
              <a:r>
                <a:rPr lang="en-US" altLang="zh-CN" sz="2800" b="1" baseline="-24000">
                  <a:solidFill>
                    <a:schemeClr val="tx1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B2</a:t>
              </a:r>
            </a:p>
          </p:txBody>
        </p:sp>
        <p:sp>
          <p:nvSpPr>
            <p:cNvPr id="87056" name="Rectangle 20"/>
            <p:cNvSpPr>
              <a:spLocks noChangeArrowheads="1"/>
            </p:cNvSpPr>
            <p:nvPr/>
          </p:nvSpPr>
          <p:spPr bwMode="auto">
            <a:xfrm>
              <a:off x="1652" y="1937"/>
              <a:ext cx="507" cy="325"/>
            </a:xfrm>
            <a:prstGeom prst="rect">
              <a:avLst/>
            </a:prstGeom>
            <a:noFill/>
            <a:ln>
              <a:noFill/>
            </a:ln>
          </p:spPr>
          <p:txBody>
            <a:bodyPr lIns="90488" tIns="44450" rIns="90488" bIns="4445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tx1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T</a:t>
              </a:r>
              <a:r>
                <a:rPr lang="en-US" altLang="zh-CN" sz="2800" b="1" baseline="-25000">
                  <a:solidFill>
                    <a:schemeClr val="tx1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1</a:t>
              </a:r>
            </a:p>
          </p:txBody>
        </p:sp>
        <p:sp>
          <p:nvSpPr>
            <p:cNvPr id="189461" name="Line 21"/>
            <p:cNvSpPr>
              <a:spLocks noChangeShapeType="1"/>
            </p:cNvSpPr>
            <p:nvPr/>
          </p:nvSpPr>
          <p:spPr bwMode="auto">
            <a:xfrm rot="-5400000">
              <a:off x="1131" y="1929"/>
              <a:ext cx="34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9462" name="Rectangle 22"/>
            <p:cNvSpPr>
              <a:spLocks noChangeArrowheads="1"/>
            </p:cNvSpPr>
            <p:nvPr/>
          </p:nvSpPr>
          <p:spPr bwMode="auto">
            <a:xfrm rot="-5400000">
              <a:off x="1185" y="1577"/>
              <a:ext cx="252" cy="9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9463" name="Line 23"/>
            <p:cNvSpPr>
              <a:spLocks noChangeShapeType="1"/>
            </p:cNvSpPr>
            <p:nvPr/>
          </p:nvSpPr>
          <p:spPr bwMode="auto">
            <a:xfrm>
              <a:off x="1314" y="1215"/>
              <a:ext cx="0" cy="2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9464" name="Line 24"/>
            <p:cNvSpPr>
              <a:spLocks noChangeShapeType="1"/>
            </p:cNvSpPr>
            <p:nvPr/>
          </p:nvSpPr>
          <p:spPr bwMode="auto">
            <a:xfrm>
              <a:off x="1307" y="1215"/>
              <a:ext cx="247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lIns="90000" tIns="43200" rIns="90000" bIns="43200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7061" name="Rectangle 25"/>
            <p:cNvSpPr>
              <a:spLocks noChangeArrowheads="1"/>
            </p:cNvSpPr>
            <p:nvPr/>
          </p:nvSpPr>
          <p:spPr bwMode="auto">
            <a:xfrm>
              <a:off x="767" y="1709"/>
              <a:ext cx="469" cy="325"/>
            </a:xfrm>
            <a:prstGeom prst="rect">
              <a:avLst/>
            </a:prstGeom>
            <a:noFill/>
            <a:ln>
              <a:noFill/>
            </a:ln>
          </p:spPr>
          <p:txBody>
            <a:bodyPr lIns="90488" tIns="44450" rIns="90488" bIns="4445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="1" i="1">
                  <a:solidFill>
                    <a:schemeClr val="tx1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R</a:t>
              </a:r>
              <a:r>
                <a:rPr lang="en-US" altLang="zh-CN" sz="2800" b="1" baseline="-24000">
                  <a:solidFill>
                    <a:schemeClr val="tx1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B1</a:t>
              </a:r>
            </a:p>
          </p:txBody>
        </p:sp>
        <p:sp>
          <p:nvSpPr>
            <p:cNvPr id="189466" name="Line 26"/>
            <p:cNvSpPr>
              <a:spLocks noChangeShapeType="1"/>
            </p:cNvSpPr>
            <p:nvPr/>
          </p:nvSpPr>
          <p:spPr bwMode="auto">
            <a:xfrm rot="10800000" flipV="1">
              <a:off x="1116" y="2091"/>
              <a:ext cx="43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9467" name="Line 27"/>
            <p:cNvSpPr>
              <a:spLocks noChangeShapeType="1"/>
            </p:cNvSpPr>
            <p:nvPr/>
          </p:nvSpPr>
          <p:spPr bwMode="auto">
            <a:xfrm rot="-10800000">
              <a:off x="622" y="2090"/>
              <a:ext cx="2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7064" name="Rectangle 28"/>
            <p:cNvSpPr>
              <a:spLocks noChangeArrowheads="1"/>
            </p:cNvSpPr>
            <p:nvPr/>
          </p:nvSpPr>
          <p:spPr bwMode="auto">
            <a:xfrm flipH="1">
              <a:off x="2879" y="1373"/>
              <a:ext cx="559" cy="325"/>
            </a:xfrm>
            <a:prstGeom prst="rect">
              <a:avLst/>
            </a:prstGeom>
            <a:noFill/>
            <a:ln>
              <a:noFill/>
            </a:ln>
          </p:spPr>
          <p:txBody>
            <a:bodyPr lIns="90488" tIns="44450" rIns="90488" bIns="4445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="1" i="1">
                  <a:solidFill>
                    <a:schemeClr val="tx1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R</a:t>
              </a:r>
              <a:r>
                <a:rPr lang="en-US" altLang="zh-CN" sz="2800" b="1" baseline="-24000">
                  <a:solidFill>
                    <a:schemeClr val="tx1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C</a:t>
              </a:r>
            </a:p>
          </p:txBody>
        </p:sp>
        <p:sp>
          <p:nvSpPr>
            <p:cNvPr id="189469" name="Line 29"/>
            <p:cNvSpPr>
              <a:spLocks noChangeShapeType="1"/>
            </p:cNvSpPr>
            <p:nvPr/>
          </p:nvSpPr>
          <p:spPr bwMode="auto">
            <a:xfrm rot="5400000" flipH="1">
              <a:off x="3117" y="1919"/>
              <a:ext cx="34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9470" name="Rectangle 30"/>
            <p:cNvSpPr>
              <a:spLocks noChangeArrowheads="1"/>
            </p:cNvSpPr>
            <p:nvPr/>
          </p:nvSpPr>
          <p:spPr bwMode="auto">
            <a:xfrm rot="5400000" flipH="1">
              <a:off x="3154" y="1549"/>
              <a:ext cx="268" cy="11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9471" name="Line 31"/>
            <p:cNvSpPr>
              <a:spLocks noChangeShapeType="1"/>
            </p:cNvSpPr>
            <p:nvPr/>
          </p:nvSpPr>
          <p:spPr bwMode="auto">
            <a:xfrm flipH="1">
              <a:off x="3287" y="1218"/>
              <a:ext cx="0" cy="25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9472" name="Rectangle 32"/>
            <p:cNvSpPr>
              <a:spLocks noChangeArrowheads="1"/>
            </p:cNvSpPr>
            <p:nvPr/>
          </p:nvSpPr>
          <p:spPr bwMode="auto">
            <a:xfrm rot="10800000" flipH="1">
              <a:off x="3443" y="2028"/>
              <a:ext cx="268" cy="115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9473" name="Line 33"/>
            <p:cNvSpPr>
              <a:spLocks noChangeShapeType="1"/>
            </p:cNvSpPr>
            <p:nvPr/>
          </p:nvSpPr>
          <p:spPr bwMode="auto">
            <a:xfrm rot="-10800000" flipH="1" flipV="1">
              <a:off x="3020" y="2092"/>
              <a:ext cx="412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9474" name="Line 34"/>
            <p:cNvSpPr>
              <a:spLocks noChangeShapeType="1"/>
            </p:cNvSpPr>
            <p:nvPr/>
          </p:nvSpPr>
          <p:spPr bwMode="auto">
            <a:xfrm rot="10800000" flipH="1">
              <a:off x="3707" y="2080"/>
              <a:ext cx="23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7071" name="Rectangle 35"/>
            <p:cNvSpPr>
              <a:spLocks noChangeArrowheads="1"/>
            </p:cNvSpPr>
            <p:nvPr/>
          </p:nvSpPr>
          <p:spPr bwMode="auto">
            <a:xfrm flipH="1">
              <a:off x="3791" y="2294"/>
              <a:ext cx="363" cy="325"/>
            </a:xfrm>
            <a:prstGeom prst="rect">
              <a:avLst/>
            </a:prstGeom>
            <a:noFill/>
            <a:ln>
              <a:noFill/>
            </a:ln>
          </p:spPr>
          <p:txBody>
            <a:bodyPr lIns="90488" tIns="44450" rIns="90488" bIns="4445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2E1FE9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u</a:t>
              </a:r>
              <a:r>
                <a:rPr lang="en-US" altLang="zh-CN" sz="2800" b="1" baseline="-24000">
                  <a:solidFill>
                    <a:srgbClr val="2E1FE9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i2</a:t>
              </a:r>
            </a:p>
          </p:txBody>
        </p:sp>
        <p:sp>
          <p:nvSpPr>
            <p:cNvPr id="189476" name="Oval 36"/>
            <p:cNvSpPr>
              <a:spLocks noChangeArrowheads="1"/>
            </p:cNvSpPr>
            <p:nvPr/>
          </p:nvSpPr>
          <p:spPr bwMode="auto">
            <a:xfrm>
              <a:off x="3779" y="1189"/>
              <a:ext cx="50" cy="5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9477" name="Oval 37"/>
            <p:cNvSpPr>
              <a:spLocks noChangeArrowheads="1"/>
            </p:cNvSpPr>
            <p:nvPr/>
          </p:nvSpPr>
          <p:spPr bwMode="auto">
            <a:xfrm>
              <a:off x="3932" y="2052"/>
              <a:ext cx="51" cy="5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9478" name="Oval 38"/>
            <p:cNvSpPr>
              <a:spLocks noChangeArrowheads="1"/>
            </p:cNvSpPr>
            <p:nvPr/>
          </p:nvSpPr>
          <p:spPr bwMode="auto">
            <a:xfrm>
              <a:off x="575" y="2052"/>
              <a:ext cx="50" cy="5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7075" name="Rectangle 39"/>
            <p:cNvSpPr>
              <a:spLocks noChangeArrowheads="1"/>
            </p:cNvSpPr>
            <p:nvPr/>
          </p:nvSpPr>
          <p:spPr bwMode="auto">
            <a:xfrm>
              <a:off x="3354" y="1392"/>
              <a:ext cx="534" cy="325"/>
            </a:xfrm>
            <a:prstGeom prst="rect">
              <a:avLst/>
            </a:prstGeom>
            <a:noFill/>
            <a:ln>
              <a:noFill/>
            </a:ln>
          </p:spPr>
          <p:txBody>
            <a:bodyPr lIns="90488" tIns="44450" rIns="90488" bIns="4445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="1" i="1">
                  <a:solidFill>
                    <a:schemeClr val="tx1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R</a:t>
              </a:r>
              <a:r>
                <a:rPr lang="en-US" altLang="zh-CN" sz="2800" b="1" baseline="-24000">
                  <a:solidFill>
                    <a:schemeClr val="tx1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B2</a:t>
              </a:r>
            </a:p>
          </p:txBody>
        </p:sp>
        <p:sp>
          <p:nvSpPr>
            <p:cNvPr id="87076" name="Rectangle 40"/>
            <p:cNvSpPr>
              <a:spLocks noChangeArrowheads="1"/>
            </p:cNvSpPr>
            <p:nvPr/>
          </p:nvSpPr>
          <p:spPr bwMode="auto">
            <a:xfrm>
              <a:off x="3359" y="1698"/>
              <a:ext cx="529" cy="325"/>
            </a:xfrm>
            <a:prstGeom prst="rect">
              <a:avLst/>
            </a:prstGeom>
            <a:noFill/>
            <a:ln>
              <a:noFill/>
            </a:ln>
          </p:spPr>
          <p:txBody>
            <a:bodyPr lIns="90488" tIns="44450" rIns="90488" bIns="4445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="1" i="1">
                  <a:solidFill>
                    <a:schemeClr val="tx1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R</a:t>
              </a:r>
              <a:r>
                <a:rPr lang="en-US" altLang="zh-CN" sz="2800" b="1" baseline="-24000">
                  <a:solidFill>
                    <a:schemeClr val="tx1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B1</a:t>
              </a:r>
            </a:p>
          </p:txBody>
        </p:sp>
        <p:sp>
          <p:nvSpPr>
            <p:cNvPr id="189481" name="Rectangle 41"/>
            <p:cNvSpPr>
              <a:spLocks noChangeArrowheads="1"/>
            </p:cNvSpPr>
            <p:nvPr/>
          </p:nvSpPr>
          <p:spPr bwMode="auto">
            <a:xfrm rot="-10800000">
              <a:off x="854" y="2038"/>
              <a:ext cx="268" cy="115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7078" name="Rectangle 42"/>
            <p:cNvSpPr>
              <a:spLocks noChangeArrowheads="1"/>
            </p:cNvSpPr>
            <p:nvPr/>
          </p:nvSpPr>
          <p:spPr bwMode="auto">
            <a:xfrm>
              <a:off x="487" y="2043"/>
              <a:ext cx="244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+</a:t>
              </a:r>
            </a:p>
          </p:txBody>
        </p:sp>
        <p:sp>
          <p:nvSpPr>
            <p:cNvPr id="87079" name="Rectangle 43"/>
            <p:cNvSpPr>
              <a:spLocks noChangeArrowheads="1"/>
            </p:cNvSpPr>
            <p:nvPr/>
          </p:nvSpPr>
          <p:spPr bwMode="auto">
            <a:xfrm>
              <a:off x="3839" y="2034"/>
              <a:ext cx="244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+</a:t>
              </a:r>
            </a:p>
          </p:txBody>
        </p:sp>
        <p:sp>
          <p:nvSpPr>
            <p:cNvPr id="87080" name="Rectangle 44"/>
            <p:cNvSpPr>
              <a:spLocks noChangeArrowheads="1"/>
            </p:cNvSpPr>
            <p:nvPr/>
          </p:nvSpPr>
          <p:spPr bwMode="auto">
            <a:xfrm>
              <a:off x="1872" y="1506"/>
              <a:ext cx="244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+</a:t>
              </a:r>
            </a:p>
          </p:txBody>
        </p:sp>
        <p:sp>
          <p:nvSpPr>
            <p:cNvPr id="87081" name="Rectangle 45"/>
            <p:cNvSpPr>
              <a:spLocks noChangeArrowheads="1"/>
            </p:cNvSpPr>
            <p:nvPr/>
          </p:nvSpPr>
          <p:spPr bwMode="auto">
            <a:xfrm>
              <a:off x="487" y="2639"/>
              <a:ext cx="228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–</a:t>
              </a:r>
            </a:p>
          </p:txBody>
        </p:sp>
        <p:sp>
          <p:nvSpPr>
            <p:cNvPr id="87082" name="Rectangle 46"/>
            <p:cNvSpPr>
              <a:spLocks noChangeArrowheads="1"/>
            </p:cNvSpPr>
            <p:nvPr/>
          </p:nvSpPr>
          <p:spPr bwMode="auto">
            <a:xfrm>
              <a:off x="2448" y="1491"/>
              <a:ext cx="228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–</a:t>
              </a:r>
            </a:p>
          </p:txBody>
        </p:sp>
        <p:sp>
          <p:nvSpPr>
            <p:cNvPr id="87083" name="Rectangle 47"/>
            <p:cNvSpPr>
              <a:spLocks noChangeArrowheads="1"/>
            </p:cNvSpPr>
            <p:nvPr/>
          </p:nvSpPr>
          <p:spPr bwMode="auto">
            <a:xfrm>
              <a:off x="3851" y="2639"/>
              <a:ext cx="228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–</a:t>
              </a:r>
            </a:p>
          </p:txBody>
        </p:sp>
        <p:sp>
          <p:nvSpPr>
            <p:cNvPr id="87084" name="Rectangle 48"/>
            <p:cNvSpPr>
              <a:spLocks noChangeArrowheads="1"/>
            </p:cNvSpPr>
            <p:nvPr/>
          </p:nvSpPr>
          <p:spPr bwMode="auto">
            <a:xfrm flipH="1">
              <a:off x="2591" y="1901"/>
              <a:ext cx="575" cy="325"/>
            </a:xfrm>
            <a:prstGeom prst="rect">
              <a:avLst/>
            </a:prstGeom>
            <a:noFill/>
            <a:ln>
              <a:noFill/>
            </a:ln>
          </p:spPr>
          <p:txBody>
            <a:bodyPr lIns="90488" tIns="44450" rIns="90488" bIns="4445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tx1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T</a:t>
              </a:r>
              <a:r>
                <a:rPr lang="en-US" altLang="zh-CN" sz="2800" b="1" baseline="-25000">
                  <a:solidFill>
                    <a:schemeClr val="tx1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2</a:t>
              </a:r>
            </a:p>
          </p:txBody>
        </p:sp>
        <p:grpSp>
          <p:nvGrpSpPr>
            <p:cNvPr id="87085" name="Group 49"/>
            <p:cNvGrpSpPr/>
            <p:nvPr/>
          </p:nvGrpSpPr>
          <p:grpSpPr bwMode="auto">
            <a:xfrm>
              <a:off x="2819" y="1884"/>
              <a:ext cx="184" cy="438"/>
              <a:chOff x="3156" y="2236"/>
              <a:chExt cx="228" cy="547"/>
            </a:xfrm>
          </p:grpSpPr>
          <p:sp>
            <p:nvSpPr>
              <p:cNvPr id="189490" name="Line 50"/>
              <p:cNvSpPr>
                <a:spLocks noChangeShapeType="1"/>
              </p:cNvSpPr>
              <p:nvPr/>
            </p:nvSpPr>
            <p:spPr bwMode="auto">
              <a:xfrm flipH="1">
                <a:off x="3384" y="2303"/>
                <a:ext cx="0" cy="43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9491" name="Line 51"/>
              <p:cNvSpPr>
                <a:spLocks noChangeShapeType="1"/>
              </p:cNvSpPr>
              <p:nvPr/>
            </p:nvSpPr>
            <p:spPr bwMode="auto">
              <a:xfrm flipH="1">
                <a:off x="3156" y="2554"/>
                <a:ext cx="223" cy="22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9492" name="Line 52"/>
              <p:cNvSpPr>
                <a:spLocks noChangeShapeType="1"/>
              </p:cNvSpPr>
              <p:nvPr/>
            </p:nvSpPr>
            <p:spPr bwMode="auto">
              <a:xfrm rot="-700650" flipH="1" flipV="1">
                <a:off x="3188" y="2236"/>
                <a:ext cx="188" cy="23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89493" name="Line 53"/>
            <p:cNvSpPr>
              <a:spLocks noChangeShapeType="1"/>
            </p:cNvSpPr>
            <p:nvPr/>
          </p:nvSpPr>
          <p:spPr bwMode="auto">
            <a:xfrm flipH="1">
              <a:off x="2598" y="1815"/>
              <a:ext cx="24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lIns="90000" tIns="43200" rIns="90000" bIns="43200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9494" name="Line 54"/>
            <p:cNvSpPr>
              <a:spLocks noChangeShapeType="1"/>
            </p:cNvSpPr>
            <p:nvPr/>
          </p:nvSpPr>
          <p:spPr bwMode="auto">
            <a:xfrm flipH="1">
              <a:off x="2839" y="1673"/>
              <a:ext cx="0" cy="2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9495" name="Line 55"/>
            <p:cNvSpPr>
              <a:spLocks noChangeShapeType="1"/>
            </p:cNvSpPr>
            <p:nvPr/>
          </p:nvSpPr>
          <p:spPr bwMode="auto">
            <a:xfrm flipH="1">
              <a:off x="2848" y="2322"/>
              <a:ext cx="0" cy="21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9496" name="Line 56"/>
            <p:cNvSpPr>
              <a:spLocks noChangeShapeType="1"/>
            </p:cNvSpPr>
            <p:nvPr/>
          </p:nvSpPr>
          <p:spPr bwMode="auto">
            <a:xfrm rot="-5400000" flipH="1" flipV="1">
              <a:off x="2287" y="1250"/>
              <a:ext cx="0" cy="33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9497" name="Oval 57"/>
            <p:cNvSpPr>
              <a:spLocks noChangeArrowheads="1"/>
            </p:cNvSpPr>
            <p:nvPr/>
          </p:nvSpPr>
          <p:spPr bwMode="auto">
            <a:xfrm>
              <a:off x="2544" y="1784"/>
              <a:ext cx="51" cy="5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9498" name="Rectangle 58"/>
            <p:cNvSpPr>
              <a:spLocks noChangeArrowheads="1"/>
            </p:cNvSpPr>
            <p:nvPr/>
          </p:nvSpPr>
          <p:spPr bwMode="auto">
            <a:xfrm rot="5400000" flipH="1">
              <a:off x="2706" y="1487"/>
              <a:ext cx="268" cy="11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9499" name="Line 59"/>
            <p:cNvSpPr>
              <a:spLocks noChangeShapeType="1"/>
            </p:cNvSpPr>
            <p:nvPr/>
          </p:nvSpPr>
          <p:spPr bwMode="auto">
            <a:xfrm flipH="1">
              <a:off x="2831" y="1218"/>
              <a:ext cx="0" cy="2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87093" name="Group 60"/>
            <p:cNvGrpSpPr/>
            <p:nvPr/>
          </p:nvGrpSpPr>
          <p:grpSpPr bwMode="auto">
            <a:xfrm flipH="1">
              <a:off x="1557" y="1884"/>
              <a:ext cx="184" cy="438"/>
              <a:chOff x="3156" y="2236"/>
              <a:chExt cx="228" cy="547"/>
            </a:xfrm>
          </p:grpSpPr>
          <p:sp>
            <p:nvSpPr>
              <p:cNvPr id="189501" name="Line 61"/>
              <p:cNvSpPr>
                <a:spLocks noChangeShapeType="1"/>
              </p:cNvSpPr>
              <p:nvPr/>
            </p:nvSpPr>
            <p:spPr bwMode="auto">
              <a:xfrm flipH="1">
                <a:off x="3384" y="2303"/>
                <a:ext cx="0" cy="43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9502" name="Line 62"/>
              <p:cNvSpPr>
                <a:spLocks noChangeShapeType="1"/>
              </p:cNvSpPr>
              <p:nvPr/>
            </p:nvSpPr>
            <p:spPr bwMode="auto">
              <a:xfrm flipH="1">
                <a:off x="3156" y="2554"/>
                <a:ext cx="223" cy="22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9503" name="Line 63"/>
              <p:cNvSpPr>
                <a:spLocks noChangeShapeType="1"/>
              </p:cNvSpPr>
              <p:nvPr/>
            </p:nvSpPr>
            <p:spPr bwMode="auto">
              <a:xfrm rot="-700650" flipH="1" flipV="1">
                <a:off x="3188" y="2236"/>
                <a:ext cx="188" cy="23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89504" name="Line 64"/>
            <p:cNvSpPr>
              <a:spLocks noChangeShapeType="1"/>
            </p:cNvSpPr>
            <p:nvPr/>
          </p:nvSpPr>
          <p:spPr bwMode="auto">
            <a:xfrm>
              <a:off x="1714" y="1815"/>
              <a:ext cx="24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lIns="90000" tIns="43200" rIns="90000" bIns="43200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9505" name="Line 65"/>
            <p:cNvSpPr>
              <a:spLocks noChangeShapeType="1"/>
            </p:cNvSpPr>
            <p:nvPr/>
          </p:nvSpPr>
          <p:spPr bwMode="auto">
            <a:xfrm>
              <a:off x="1721" y="1673"/>
              <a:ext cx="0" cy="2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9506" name="Line 66"/>
            <p:cNvSpPr>
              <a:spLocks noChangeShapeType="1"/>
            </p:cNvSpPr>
            <p:nvPr/>
          </p:nvSpPr>
          <p:spPr bwMode="auto">
            <a:xfrm>
              <a:off x="1712" y="2322"/>
              <a:ext cx="0" cy="21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9507" name="Oval 67"/>
            <p:cNvSpPr>
              <a:spLocks noChangeArrowheads="1"/>
            </p:cNvSpPr>
            <p:nvPr/>
          </p:nvSpPr>
          <p:spPr bwMode="auto">
            <a:xfrm flipH="1">
              <a:off x="1965" y="1784"/>
              <a:ext cx="51" cy="5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9508" name="Rectangle 68"/>
            <p:cNvSpPr>
              <a:spLocks noChangeArrowheads="1"/>
            </p:cNvSpPr>
            <p:nvPr/>
          </p:nvSpPr>
          <p:spPr bwMode="auto">
            <a:xfrm rot="-5400000">
              <a:off x="1587" y="1487"/>
              <a:ext cx="268" cy="11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9509" name="Line 69"/>
            <p:cNvSpPr>
              <a:spLocks noChangeShapeType="1"/>
            </p:cNvSpPr>
            <p:nvPr/>
          </p:nvSpPr>
          <p:spPr bwMode="auto">
            <a:xfrm>
              <a:off x="1729" y="1218"/>
              <a:ext cx="0" cy="2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9510" name="Oval 70"/>
            <p:cNvSpPr>
              <a:spLocks noChangeArrowheads="1"/>
            </p:cNvSpPr>
            <p:nvPr/>
          </p:nvSpPr>
          <p:spPr bwMode="auto">
            <a:xfrm>
              <a:off x="581" y="2889"/>
              <a:ext cx="54" cy="5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9511" name="Oval 71"/>
            <p:cNvSpPr>
              <a:spLocks noChangeArrowheads="1"/>
            </p:cNvSpPr>
            <p:nvPr/>
          </p:nvSpPr>
          <p:spPr bwMode="auto">
            <a:xfrm>
              <a:off x="3934" y="2889"/>
              <a:ext cx="54" cy="5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9512" name="Oval 72"/>
            <p:cNvSpPr>
              <a:spLocks noChangeArrowheads="1"/>
            </p:cNvSpPr>
            <p:nvPr/>
          </p:nvSpPr>
          <p:spPr bwMode="auto">
            <a:xfrm>
              <a:off x="2249" y="2870"/>
              <a:ext cx="54" cy="54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9513" name="Line 73"/>
            <p:cNvSpPr>
              <a:spLocks noChangeShapeType="1"/>
            </p:cNvSpPr>
            <p:nvPr/>
          </p:nvSpPr>
          <p:spPr bwMode="auto">
            <a:xfrm>
              <a:off x="1698" y="2534"/>
              <a:ext cx="115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9514" name="Line 74"/>
            <p:cNvSpPr>
              <a:spLocks noChangeShapeType="1"/>
            </p:cNvSpPr>
            <p:nvPr/>
          </p:nvSpPr>
          <p:spPr bwMode="auto">
            <a:xfrm flipV="1">
              <a:off x="2270" y="2534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92578" name="Rectangle 66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304800"/>
            <a:ext cx="5562600" cy="533400"/>
          </a:xfr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algn="l" eaLnBrk="1" hangingPunct="1"/>
            <a:r>
              <a:rPr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2.  </a:t>
            </a: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有信号输入时的工作情况</a:t>
            </a:r>
          </a:p>
        </p:txBody>
      </p:sp>
      <p:sp>
        <p:nvSpPr>
          <p:cNvPr id="90116" name="Text Box 67"/>
          <p:cNvSpPr txBox="1">
            <a:spLocks noChangeArrowheads="1"/>
          </p:cNvSpPr>
          <p:nvPr/>
        </p:nvSpPr>
        <p:spPr bwMode="auto">
          <a:xfrm>
            <a:off x="7223125" y="3092450"/>
            <a:ext cx="184150" cy="5191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zh-CN" sz="2800" b="1">
              <a:effectLst/>
            </a:endParaRPr>
          </a:p>
        </p:txBody>
      </p:sp>
      <p:sp>
        <p:nvSpPr>
          <p:cNvPr id="192584" name="Text Box 72"/>
          <p:cNvSpPr txBox="1">
            <a:spLocks noChangeArrowheads="1"/>
          </p:cNvSpPr>
          <p:nvPr/>
        </p:nvSpPr>
        <p:spPr bwMode="auto">
          <a:xfrm>
            <a:off x="990600" y="4495800"/>
            <a:ext cx="7391400" cy="519113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两管集电极电位一减一增，呈等量异向变化</a:t>
            </a:r>
            <a:r>
              <a:rPr lang="zh-CN" alt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，</a:t>
            </a:r>
          </a:p>
        </p:txBody>
      </p:sp>
      <p:sp>
        <p:nvSpPr>
          <p:cNvPr id="192585" name="Rectangle 73" descr="40%"/>
          <p:cNvSpPr>
            <a:spLocks noChangeArrowheads="1"/>
          </p:cNvSpPr>
          <p:nvPr/>
        </p:nvSpPr>
        <p:spPr bwMode="auto">
          <a:xfrm>
            <a:off x="533400" y="3962400"/>
            <a:ext cx="7924800" cy="519113"/>
          </a:xfrm>
          <a:prstGeom prst="rect">
            <a:avLst/>
          </a:prstGeom>
          <a:noFill/>
          <a:ln w="2857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(2)</a:t>
            </a:r>
            <a:r>
              <a:rPr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 </a:t>
            </a: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差模信号  </a:t>
            </a:r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 </a:t>
            </a:r>
            <a:r>
              <a:rPr lang="en-US" altLang="zh-CN" sz="2800" b="1" i="1">
                <a:solidFill>
                  <a:srgbClr val="0033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楷体_GB2312" charset="0"/>
                <a:cs typeface="楷体_GB2312" charset="0"/>
              </a:rPr>
              <a:t>u</a:t>
            </a:r>
            <a:r>
              <a:rPr lang="en-US" altLang="zh-CN" sz="2800" b="1" baseline="-25000">
                <a:solidFill>
                  <a:srgbClr val="0033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楷体_GB2312" charset="0"/>
                <a:cs typeface="楷体_GB2312" charset="0"/>
              </a:rPr>
              <a:t>i1 </a:t>
            </a:r>
            <a:r>
              <a:rPr lang="en-US" altLang="zh-CN" sz="2800" b="1">
                <a:solidFill>
                  <a:srgbClr val="0033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楷体_GB2312" charset="0"/>
                <a:cs typeface="楷体_GB2312" charset="0"/>
              </a:rPr>
              <a:t>= – </a:t>
            </a:r>
            <a:r>
              <a:rPr lang="en-US" altLang="zh-CN" sz="2800" b="1" i="1">
                <a:solidFill>
                  <a:srgbClr val="0033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楷体_GB2312" charset="0"/>
                <a:cs typeface="楷体_GB2312" charset="0"/>
              </a:rPr>
              <a:t>u</a:t>
            </a:r>
            <a:r>
              <a:rPr lang="en-US" altLang="zh-CN" sz="2800" b="1" baseline="-25000">
                <a:solidFill>
                  <a:srgbClr val="0033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楷体_GB2312" charset="0"/>
                <a:cs typeface="楷体_GB2312" charset="0"/>
              </a:rPr>
              <a:t>i2</a:t>
            </a:r>
            <a:r>
              <a:rPr lang="zh-CN" altLang="en-US" sz="2800" b="1" baseline="-25000">
                <a:solidFill>
                  <a:srgbClr val="0033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楷体_GB2312" charset="0"/>
                <a:cs typeface="楷体_GB2312" charset="0"/>
              </a:rPr>
              <a:t>　</a:t>
            </a:r>
            <a:r>
              <a:rPr lang="zh-CN" altLang="en-US" sz="2800" b="1">
                <a:solidFill>
                  <a:srgbClr val="0033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大小相等、极性相反</a:t>
            </a:r>
          </a:p>
        </p:txBody>
      </p:sp>
      <p:graphicFrame>
        <p:nvGraphicFramePr>
          <p:cNvPr id="90119" name="Object 74"/>
          <p:cNvGraphicFramePr>
            <a:graphicFrameLocks noChangeAspect="1"/>
          </p:cNvGraphicFramePr>
          <p:nvPr/>
        </p:nvGraphicFramePr>
        <p:xfrm>
          <a:off x="1006475" y="4829175"/>
          <a:ext cx="15748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4" name="图表" r:id="rId3" imgW="2856637" imgH="1385789" progId="MSGraph.Chart.8">
                  <p:embed followColorScheme="full"/>
                </p:oleObj>
              </mc:Choice>
              <mc:Fallback>
                <p:oleObj name="图表" r:id="rId3" imgW="2856637" imgH="1385789" progId="MSGraph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6475" y="4829175"/>
                        <a:ext cx="15748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2588" name="Text Box 76"/>
          <p:cNvSpPr txBox="1">
            <a:spLocks noChangeArrowheads="1"/>
          </p:cNvSpPr>
          <p:nvPr/>
        </p:nvSpPr>
        <p:spPr bwMode="auto">
          <a:xfrm>
            <a:off x="990600" y="5043488"/>
            <a:ext cx="7772400" cy="519112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 i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楷体_GB2312" charset="0"/>
                <a:cs typeface="楷体_GB2312" charset="0"/>
              </a:rPr>
              <a:t>u</a:t>
            </a:r>
            <a:r>
              <a:rPr lang="en-US" altLang="zh-CN" sz="2800" b="1" baseline="-2500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楷体_GB2312" charset="0"/>
                <a:cs typeface="楷体_GB2312" charset="0"/>
              </a:rPr>
              <a:t>o</a:t>
            </a:r>
            <a:r>
              <a:rPr lang="en-US" altLang="zh-CN" sz="2800" b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楷体_GB2312" charset="0"/>
                <a:cs typeface="楷体_GB2312" charset="0"/>
              </a:rPr>
              <a:t>= (</a:t>
            </a:r>
            <a:r>
              <a:rPr lang="en-US" altLang="zh-CN" sz="2800" b="1" i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楷体_GB2312" charset="0"/>
                <a:cs typeface="楷体_GB2312" charset="0"/>
              </a:rPr>
              <a:t>V</a:t>
            </a:r>
            <a:r>
              <a:rPr lang="en-US" altLang="zh-CN" sz="2800" b="1" baseline="-2500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楷体_GB2312" charset="0"/>
                <a:cs typeface="楷体_GB2312" charset="0"/>
              </a:rPr>
              <a:t>C1</a:t>
            </a:r>
            <a:r>
              <a:rPr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楷体_GB2312" charset="0"/>
                <a:cs typeface="楷体_GB2312" charset="0"/>
              </a:rPr>
              <a:t>－</a:t>
            </a:r>
            <a:r>
              <a:rPr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楷体_GB2312" charset="0"/>
                <a:cs typeface="楷体_GB2312" charset="0"/>
                <a:sym typeface="Symbol" panose="05050102010706020507" charset="0"/>
              </a:rPr>
              <a:t></a:t>
            </a:r>
            <a:r>
              <a:rPr lang="en-US" altLang="zh-CN" sz="2800" b="1" i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楷体_GB2312" charset="0"/>
                <a:cs typeface="楷体_GB2312" charset="0"/>
              </a:rPr>
              <a:t>V</a:t>
            </a:r>
            <a:r>
              <a:rPr lang="en-US" altLang="zh-CN" sz="2800" b="1" baseline="-2500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楷体_GB2312" charset="0"/>
                <a:cs typeface="楷体_GB2312" charset="0"/>
              </a:rPr>
              <a:t>C1</a:t>
            </a:r>
            <a:r>
              <a:rPr lang="en-US" altLang="zh-CN" b="1" baseline="-2500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楷体_GB2312" charset="0"/>
                <a:cs typeface="楷体_GB2312" charset="0"/>
              </a:rPr>
              <a:t> </a:t>
            </a:r>
            <a:r>
              <a:rPr lang="en-US" altLang="zh-CN" b="1" baseline="-5000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楷体_GB2312" charset="0"/>
                <a:cs typeface="楷体_GB2312" charset="0"/>
              </a:rPr>
              <a:t> </a:t>
            </a:r>
            <a:r>
              <a:rPr lang="en-US" altLang="zh-CN" sz="2800" b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楷体_GB2312" charset="0"/>
                <a:cs typeface="楷体_GB2312" charset="0"/>
              </a:rPr>
              <a:t>)</a:t>
            </a:r>
            <a:r>
              <a:rPr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楷体_GB2312" charset="0"/>
                <a:cs typeface="楷体_GB2312" charset="0"/>
              </a:rPr>
              <a:t>－</a:t>
            </a:r>
            <a:r>
              <a:rPr lang="en-US" altLang="zh-CN" sz="2800" b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楷体_GB2312" charset="0"/>
                <a:cs typeface="楷体_GB2312" charset="0"/>
              </a:rPr>
              <a:t>(</a:t>
            </a:r>
            <a:r>
              <a:rPr lang="en-US" altLang="zh-CN" sz="2800" b="1" i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楷体_GB2312" charset="0"/>
                <a:cs typeface="楷体_GB2312" charset="0"/>
              </a:rPr>
              <a:t>V</a:t>
            </a:r>
            <a:r>
              <a:rPr lang="en-US" altLang="zh-CN" sz="2800" b="1" baseline="-2500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楷体_GB2312" charset="0"/>
                <a:cs typeface="楷体_GB2312" charset="0"/>
              </a:rPr>
              <a:t>C2 </a:t>
            </a:r>
            <a:r>
              <a:rPr lang="en-US" altLang="zh-CN" sz="2800" b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楷体_GB2312" charset="0"/>
                <a:cs typeface="楷体_GB2312" charset="0"/>
              </a:rPr>
              <a:t>+</a:t>
            </a:r>
            <a:r>
              <a:rPr lang="en-US" altLang="zh-CN" sz="2800" b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楷体_GB2312" charset="0"/>
                <a:cs typeface="楷体_GB2312" charset="0"/>
                <a:sym typeface="Symbol" panose="05050102010706020507" charset="0"/>
              </a:rPr>
              <a:t></a:t>
            </a:r>
            <a:r>
              <a:rPr lang="en-US" altLang="zh-CN" sz="2800" b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楷体_GB2312" charset="0"/>
                <a:cs typeface="楷体_GB2312" charset="0"/>
              </a:rPr>
              <a:t> </a:t>
            </a:r>
            <a:r>
              <a:rPr lang="en-US" altLang="zh-CN" sz="2800" b="1" i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楷体_GB2312" charset="0"/>
                <a:cs typeface="楷体_GB2312" charset="0"/>
              </a:rPr>
              <a:t>V</a:t>
            </a:r>
            <a:r>
              <a:rPr lang="en-US" altLang="zh-CN" sz="2800" b="1" baseline="-2500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楷体_GB2312" charset="0"/>
                <a:cs typeface="楷体_GB2312" charset="0"/>
              </a:rPr>
              <a:t>C</a:t>
            </a:r>
            <a:r>
              <a:rPr lang="zh-CN" altLang="en-US" sz="2800" b="1" baseline="-2500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楷体_GB2312" charset="0"/>
                <a:cs typeface="楷体_GB2312" charset="0"/>
              </a:rPr>
              <a:t>１ </a:t>
            </a:r>
            <a:r>
              <a:rPr lang="en-US" altLang="zh-CN" sz="2800" b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楷体_GB2312" charset="0"/>
                <a:cs typeface="楷体_GB2312" charset="0"/>
              </a:rPr>
              <a:t>) =</a:t>
            </a:r>
            <a:r>
              <a:rPr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楷体_GB2312" charset="0"/>
                <a:cs typeface="楷体_GB2312" charset="0"/>
              </a:rPr>
              <a:t>－</a:t>
            </a:r>
            <a:r>
              <a:rPr lang="en-US" altLang="zh-CN" sz="2800" b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楷体_GB2312" charset="0"/>
                <a:cs typeface="楷体_GB2312" charset="0"/>
              </a:rPr>
              <a:t>2 </a:t>
            </a:r>
            <a:r>
              <a:rPr lang="en-US" altLang="zh-CN" sz="2800" b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楷体_GB2312" charset="0"/>
                <a:cs typeface="楷体_GB2312" charset="0"/>
                <a:sym typeface="Symbol" panose="05050102010706020507" charset="0"/>
              </a:rPr>
              <a:t></a:t>
            </a:r>
            <a:r>
              <a:rPr lang="en-US" altLang="zh-CN" sz="2800" b="1" i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楷体_GB2312" charset="0"/>
                <a:cs typeface="楷体_GB2312" charset="0"/>
              </a:rPr>
              <a:t>V</a:t>
            </a:r>
            <a:r>
              <a:rPr lang="en-US" altLang="zh-CN" sz="2800" b="1" baseline="-2500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楷体_GB2312" charset="0"/>
                <a:cs typeface="楷体_GB2312" charset="0"/>
              </a:rPr>
              <a:t>C1 </a:t>
            </a:r>
          </a:p>
        </p:txBody>
      </p:sp>
      <p:sp>
        <p:nvSpPr>
          <p:cNvPr id="192589" name="Text Box 77"/>
          <p:cNvSpPr txBox="1">
            <a:spLocks noChangeArrowheads="1"/>
          </p:cNvSpPr>
          <p:nvPr/>
        </p:nvSpPr>
        <p:spPr bwMode="auto">
          <a:xfrm>
            <a:off x="990600" y="5638800"/>
            <a:ext cx="5029200" cy="519113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即</a:t>
            </a: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对差模信号有放大能力</a:t>
            </a:r>
            <a:r>
              <a:rPr lang="zh-CN" altLang="en-US" sz="2800" b="1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。</a:t>
            </a:r>
          </a:p>
        </p:txBody>
      </p:sp>
      <p:grpSp>
        <p:nvGrpSpPr>
          <p:cNvPr id="6" name="Group 78"/>
          <p:cNvGrpSpPr/>
          <p:nvPr/>
        </p:nvGrpSpPr>
        <p:grpSpPr bwMode="auto">
          <a:xfrm>
            <a:off x="1736725" y="2147888"/>
            <a:ext cx="6416675" cy="1508125"/>
            <a:chOff x="1094" y="1353"/>
            <a:chExt cx="4042" cy="950"/>
          </a:xfrm>
        </p:grpSpPr>
        <p:sp>
          <p:nvSpPr>
            <p:cNvPr id="90134" name="Text Box 79"/>
            <p:cNvSpPr txBox="1">
              <a:spLocks noChangeArrowheads="1"/>
            </p:cNvSpPr>
            <p:nvPr/>
          </p:nvSpPr>
          <p:spPr bwMode="auto">
            <a:xfrm>
              <a:off x="1095" y="1392"/>
              <a:ext cx="275" cy="2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000099"/>
                  </a:solidFill>
                  <a:effectLst/>
                  <a:ea typeface="楷体_GB2312" charset="0"/>
                  <a:cs typeface="楷体_GB2312" charset="0"/>
                </a:rPr>
                <a:t>+</a:t>
              </a:r>
            </a:p>
          </p:txBody>
        </p:sp>
        <p:sp>
          <p:nvSpPr>
            <p:cNvPr id="90135" name="Text Box 80"/>
            <p:cNvSpPr txBox="1">
              <a:spLocks noChangeArrowheads="1"/>
            </p:cNvSpPr>
            <p:nvPr/>
          </p:nvSpPr>
          <p:spPr bwMode="auto">
            <a:xfrm>
              <a:off x="1094" y="1968"/>
              <a:ext cx="275" cy="32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99"/>
                  </a:solidFill>
                  <a:effectLst/>
                  <a:ea typeface="楷体_GB2312" charset="0"/>
                  <a:cs typeface="楷体_GB2312" charset="0"/>
                </a:rPr>
                <a:t>–</a:t>
              </a:r>
            </a:p>
          </p:txBody>
        </p:sp>
        <p:sp>
          <p:nvSpPr>
            <p:cNvPr id="90136" name="Text Box 81"/>
            <p:cNvSpPr txBox="1">
              <a:spLocks noChangeArrowheads="1"/>
            </p:cNvSpPr>
            <p:nvPr/>
          </p:nvSpPr>
          <p:spPr bwMode="auto">
            <a:xfrm>
              <a:off x="4861" y="2015"/>
              <a:ext cx="275" cy="2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000099"/>
                  </a:solidFill>
                  <a:effectLst/>
                  <a:ea typeface="楷体_GB2312" charset="0"/>
                  <a:cs typeface="楷体_GB2312" charset="0"/>
                </a:rPr>
                <a:t>+</a:t>
              </a:r>
            </a:p>
          </p:txBody>
        </p:sp>
        <p:sp>
          <p:nvSpPr>
            <p:cNvPr id="90137" name="Text Box 82"/>
            <p:cNvSpPr txBox="1">
              <a:spLocks noChangeArrowheads="1"/>
            </p:cNvSpPr>
            <p:nvPr/>
          </p:nvSpPr>
          <p:spPr bwMode="auto">
            <a:xfrm>
              <a:off x="4822" y="1353"/>
              <a:ext cx="275" cy="32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99"/>
                  </a:solidFill>
                  <a:effectLst/>
                  <a:ea typeface="楷体_GB2312" charset="0"/>
                  <a:cs typeface="楷体_GB2312" charset="0"/>
                </a:rPr>
                <a:t>–</a:t>
              </a:r>
            </a:p>
          </p:txBody>
        </p:sp>
      </p:grpSp>
      <p:grpSp>
        <p:nvGrpSpPr>
          <p:cNvPr id="7" name="Group 83"/>
          <p:cNvGrpSpPr/>
          <p:nvPr/>
        </p:nvGrpSpPr>
        <p:grpSpPr bwMode="auto">
          <a:xfrm>
            <a:off x="1752600" y="2149475"/>
            <a:ext cx="6416675" cy="1508125"/>
            <a:chOff x="1094" y="1353"/>
            <a:chExt cx="4042" cy="950"/>
          </a:xfrm>
        </p:grpSpPr>
        <p:sp>
          <p:nvSpPr>
            <p:cNvPr id="90130" name="Text Box 84"/>
            <p:cNvSpPr txBox="1">
              <a:spLocks noChangeArrowheads="1"/>
            </p:cNvSpPr>
            <p:nvPr/>
          </p:nvSpPr>
          <p:spPr bwMode="auto">
            <a:xfrm>
              <a:off x="1095" y="1392"/>
              <a:ext cx="275" cy="2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000099"/>
                  </a:solidFill>
                  <a:effectLst/>
                  <a:ea typeface="楷体_GB2312" charset="0"/>
                  <a:cs typeface="楷体_GB2312" charset="0"/>
                </a:rPr>
                <a:t>+</a:t>
              </a:r>
            </a:p>
          </p:txBody>
        </p:sp>
        <p:sp>
          <p:nvSpPr>
            <p:cNvPr id="90131" name="Text Box 85"/>
            <p:cNvSpPr txBox="1">
              <a:spLocks noChangeArrowheads="1"/>
            </p:cNvSpPr>
            <p:nvPr/>
          </p:nvSpPr>
          <p:spPr bwMode="auto">
            <a:xfrm>
              <a:off x="1094" y="1968"/>
              <a:ext cx="275" cy="32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99"/>
                  </a:solidFill>
                  <a:effectLst/>
                  <a:ea typeface="楷体_GB2312" charset="0"/>
                  <a:cs typeface="楷体_GB2312" charset="0"/>
                </a:rPr>
                <a:t>–</a:t>
              </a:r>
            </a:p>
          </p:txBody>
        </p:sp>
        <p:sp>
          <p:nvSpPr>
            <p:cNvPr id="90132" name="Text Box 86"/>
            <p:cNvSpPr txBox="1">
              <a:spLocks noChangeArrowheads="1"/>
            </p:cNvSpPr>
            <p:nvPr/>
          </p:nvSpPr>
          <p:spPr bwMode="auto">
            <a:xfrm>
              <a:off x="4861" y="2015"/>
              <a:ext cx="275" cy="2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000099"/>
                  </a:solidFill>
                  <a:effectLst/>
                  <a:ea typeface="楷体_GB2312" charset="0"/>
                  <a:cs typeface="楷体_GB2312" charset="0"/>
                </a:rPr>
                <a:t>+</a:t>
              </a:r>
            </a:p>
          </p:txBody>
        </p:sp>
        <p:sp>
          <p:nvSpPr>
            <p:cNvPr id="90133" name="Text Box 87"/>
            <p:cNvSpPr txBox="1">
              <a:spLocks noChangeArrowheads="1"/>
            </p:cNvSpPr>
            <p:nvPr/>
          </p:nvSpPr>
          <p:spPr bwMode="auto">
            <a:xfrm>
              <a:off x="4822" y="1353"/>
              <a:ext cx="275" cy="32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99"/>
                  </a:solidFill>
                  <a:effectLst/>
                  <a:ea typeface="楷体_GB2312" charset="0"/>
                  <a:cs typeface="楷体_GB2312" charset="0"/>
                </a:rPr>
                <a:t>–</a:t>
              </a:r>
            </a:p>
          </p:txBody>
        </p:sp>
      </p:grpSp>
      <p:grpSp>
        <p:nvGrpSpPr>
          <p:cNvPr id="8" name="Group 88"/>
          <p:cNvGrpSpPr/>
          <p:nvPr/>
        </p:nvGrpSpPr>
        <p:grpSpPr bwMode="auto">
          <a:xfrm>
            <a:off x="1752600" y="2149475"/>
            <a:ext cx="6416675" cy="1508125"/>
            <a:chOff x="1094" y="1353"/>
            <a:chExt cx="4042" cy="950"/>
          </a:xfrm>
        </p:grpSpPr>
        <p:sp>
          <p:nvSpPr>
            <p:cNvPr id="90126" name="Text Box 89"/>
            <p:cNvSpPr txBox="1">
              <a:spLocks noChangeArrowheads="1"/>
            </p:cNvSpPr>
            <p:nvPr/>
          </p:nvSpPr>
          <p:spPr bwMode="auto">
            <a:xfrm>
              <a:off x="1095" y="1392"/>
              <a:ext cx="275" cy="2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000099"/>
                  </a:solidFill>
                  <a:effectLst/>
                  <a:ea typeface="楷体_GB2312" charset="0"/>
                  <a:cs typeface="楷体_GB2312" charset="0"/>
                </a:rPr>
                <a:t>+</a:t>
              </a:r>
            </a:p>
          </p:txBody>
        </p:sp>
        <p:sp>
          <p:nvSpPr>
            <p:cNvPr id="90127" name="Text Box 90"/>
            <p:cNvSpPr txBox="1">
              <a:spLocks noChangeArrowheads="1"/>
            </p:cNvSpPr>
            <p:nvPr/>
          </p:nvSpPr>
          <p:spPr bwMode="auto">
            <a:xfrm>
              <a:off x="1094" y="1968"/>
              <a:ext cx="275" cy="32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99"/>
                  </a:solidFill>
                  <a:effectLst/>
                  <a:ea typeface="楷体_GB2312" charset="0"/>
                  <a:cs typeface="楷体_GB2312" charset="0"/>
                </a:rPr>
                <a:t>–</a:t>
              </a:r>
            </a:p>
          </p:txBody>
        </p:sp>
        <p:sp>
          <p:nvSpPr>
            <p:cNvPr id="90128" name="Text Box 91"/>
            <p:cNvSpPr txBox="1">
              <a:spLocks noChangeArrowheads="1"/>
            </p:cNvSpPr>
            <p:nvPr/>
          </p:nvSpPr>
          <p:spPr bwMode="auto">
            <a:xfrm>
              <a:off x="4861" y="2015"/>
              <a:ext cx="275" cy="2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000099"/>
                  </a:solidFill>
                  <a:effectLst/>
                  <a:ea typeface="楷体_GB2312" charset="0"/>
                  <a:cs typeface="楷体_GB2312" charset="0"/>
                </a:rPr>
                <a:t>+</a:t>
              </a:r>
            </a:p>
          </p:txBody>
        </p:sp>
        <p:sp>
          <p:nvSpPr>
            <p:cNvPr id="90129" name="Text Box 92"/>
            <p:cNvSpPr txBox="1">
              <a:spLocks noChangeArrowheads="1"/>
            </p:cNvSpPr>
            <p:nvPr/>
          </p:nvSpPr>
          <p:spPr bwMode="auto">
            <a:xfrm>
              <a:off x="4822" y="1353"/>
              <a:ext cx="275" cy="32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99"/>
                  </a:solidFill>
                  <a:effectLst/>
                  <a:ea typeface="楷体_GB2312" charset="0"/>
                  <a:cs typeface="楷体_GB2312" charset="0"/>
                </a:rPr>
                <a:t>–</a:t>
              </a:r>
            </a:p>
          </p:txBody>
        </p:sp>
      </p:grpSp>
      <p:sp>
        <p:nvSpPr>
          <p:cNvPr id="192587" name="AutoShape 75" descr="40%"/>
          <p:cNvSpPr>
            <a:spLocks noChangeArrowheads="1"/>
          </p:cNvSpPr>
          <p:nvPr/>
        </p:nvSpPr>
        <p:spPr bwMode="auto">
          <a:xfrm>
            <a:off x="381000" y="2286000"/>
            <a:ext cx="2362200" cy="1143000"/>
          </a:xfrm>
          <a:prstGeom prst="wedgeEllipseCallout">
            <a:avLst>
              <a:gd name="adj1" fmla="val 13778"/>
              <a:gd name="adj2" fmla="val 101528"/>
            </a:avLst>
          </a:prstGeom>
          <a:pattFill prst="pct40">
            <a:fgClr>
              <a:srgbClr val="CCFF66"/>
            </a:fgClr>
            <a:bgClr>
              <a:srgbClr val="FFFFFF"/>
            </a:bgClr>
          </a:pattFill>
          <a:ln w="9525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zh-CN" altLang="en-US" sz="2800" b="1">
                <a:solidFill>
                  <a:srgbClr val="FF3300"/>
                </a:solidFill>
                <a:effectLst/>
                <a:latin typeface="Times New Roman" panose="02020603050405020304" charset="0"/>
              </a:rPr>
              <a:t>差模信号</a:t>
            </a:r>
          </a:p>
          <a:p>
            <a:pPr algn="ctr"/>
            <a:r>
              <a:rPr lang="zh-CN" altLang="en-US" sz="2800" b="1">
                <a:solidFill>
                  <a:srgbClr val="FF3300"/>
                </a:solidFill>
                <a:effectLst/>
                <a:latin typeface="Times New Roman" panose="02020603050405020304" charset="0"/>
              </a:rPr>
              <a:t> 是有用信号</a:t>
            </a:r>
          </a:p>
        </p:txBody>
      </p:sp>
    </p:spTree>
    <p:extLst>
      <p:ext uri="{BB962C8B-B14F-4D97-AF65-F5344CB8AC3E}">
        <p14:creationId xmlns:p14="http://schemas.microsoft.com/office/powerpoint/2010/main" val="12052422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2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1" dur="500"/>
                                        <p:tgtEl>
                                          <p:spTgt spid="192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6" dur="500"/>
                                        <p:tgtEl>
                                          <p:spTgt spid="192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1" dur="500"/>
                                        <p:tgtEl>
                                          <p:spTgt spid="192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92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84" grpId="0" bldLvl="0" animBg="1" autoUpdateAnimBg="0"/>
      <p:bldP spid="192585" grpId="0" autoUpdateAnimBg="0"/>
      <p:bldP spid="192588" grpId="0" autoUpdateAnimBg="0"/>
      <p:bldP spid="192589" grpId="0" bldLvl="0" animBg="1" autoUpdateAnimBg="0"/>
      <p:bldP spid="192587" grpId="0" animBg="1" autoUpdateAnimBg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304800"/>
            <a:ext cx="2667000" cy="533400"/>
          </a:xfr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algn="l" eaLnBrk="1" hangingPunct="1"/>
            <a:r>
              <a:rPr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(3) </a:t>
            </a: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比较输入</a:t>
            </a:r>
          </a:p>
        </p:txBody>
      </p:sp>
      <p:sp>
        <p:nvSpPr>
          <p:cNvPr id="91139" name="Text Box 3"/>
          <p:cNvSpPr txBox="1">
            <a:spLocks noChangeArrowheads="1"/>
          </p:cNvSpPr>
          <p:nvPr/>
        </p:nvSpPr>
        <p:spPr bwMode="auto">
          <a:xfrm>
            <a:off x="7375525" y="3016250"/>
            <a:ext cx="184150" cy="5191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zh-CN" sz="2800" b="1">
              <a:effectLst/>
            </a:endParaRPr>
          </a:p>
        </p:txBody>
      </p:sp>
      <p:sp>
        <p:nvSpPr>
          <p:cNvPr id="193544" name="Rectangle 8"/>
          <p:cNvSpPr>
            <a:spLocks noChangeArrowheads="1"/>
          </p:cNvSpPr>
          <p:nvPr/>
        </p:nvSpPr>
        <p:spPr bwMode="auto">
          <a:xfrm>
            <a:off x="990600" y="762000"/>
            <a:ext cx="5334000" cy="519113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8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 </a:t>
            </a:r>
            <a:r>
              <a:rPr lang="en-US" altLang="zh-CN" sz="2800" b="1" i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楷体_GB2312" charset="0"/>
                <a:cs typeface="楷体_GB2312" charset="0"/>
              </a:rPr>
              <a:t>u</a:t>
            </a:r>
            <a:r>
              <a:rPr lang="en-US" altLang="zh-CN" sz="2800" b="1" baseline="-2500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楷体_GB2312" charset="0"/>
                <a:cs typeface="楷体_GB2312" charset="0"/>
              </a:rPr>
              <a:t>i1 </a:t>
            </a:r>
            <a:r>
              <a:rPr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楷体_GB2312" charset="0"/>
                <a:cs typeface="楷体_GB2312" charset="0"/>
              </a:rPr>
              <a:t>、</a:t>
            </a:r>
            <a:r>
              <a:rPr lang="en-US" altLang="zh-CN" sz="2800" b="1" i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楷体_GB2312" charset="0"/>
                <a:cs typeface="楷体_GB2312" charset="0"/>
              </a:rPr>
              <a:t>u</a:t>
            </a:r>
            <a:r>
              <a:rPr lang="en-US" altLang="zh-CN" sz="2800" b="1" baseline="-2500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楷体_GB2312" charset="0"/>
                <a:cs typeface="楷体_GB2312" charset="0"/>
              </a:rPr>
              <a:t>i2 </a:t>
            </a:r>
            <a:r>
              <a:rPr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大小和极性是任意的。</a:t>
            </a:r>
          </a:p>
        </p:txBody>
      </p:sp>
      <p:sp>
        <p:nvSpPr>
          <p:cNvPr id="193545" name="Text Box 9"/>
          <p:cNvSpPr txBox="1">
            <a:spLocks noChangeArrowheads="1"/>
          </p:cNvSpPr>
          <p:nvPr/>
        </p:nvSpPr>
        <p:spPr bwMode="auto">
          <a:xfrm>
            <a:off x="1076325" y="1371600"/>
            <a:ext cx="6146800" cy="5191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effectLst/>
              </a:rPr>
              <a:t>例</a:t>
            </a:r>
            <a:r>
              <a:rPr lang="en-US" altLang="zh-CN" sz="2800" b="1">
                <a:solidFill>
                  <a:srgbClr val="FF0000"/>
                </a:solidFill>
                <a:effectLst/>
              </a:rPr>
              <a:t>1</a:t>
            </a:r>
            <a:r>
              <a:rPr lang="en-US" altLang="zh-CN" sz="2800" b="1">
                <a:solidFill>
                  <a:srgbClr val="FF0000"/>
                </a:solidFill>
                <a:effectLst/>
                <a:ea typeface="楷体_GB2312" charset="0"/>
                <a:cs typeface="楷体_GB2312" charset="0"/>
              </a:rPr>
              <a:t>:</a:t>
            </a:r>
            <a:r>
              <a:rPr lang="en-US" altLang="zh-CN" sz="2800" b="1">
                <a:solidFill>
                  <a:schemeClr val="tx2"/>
                </a:solidFill>
                <a:effectLst/>
                <a:ea typeface="楷体_GB2312" charset="0"/>
                <a:cs typeface="楷体_GB2312" charset="0"/>
              </a:rPr>
              <a:t>  </a:t>
            </a:r>
            <a:r>
              <a:rPr lang="en-US" altLang="zh-CN" sz="2800" b="1" i="1">
                <a:solidFill>
                  <a:schemeClr val="tx1"/>
                </a:solidFill>
                <a:effectLst/>
                <a:ea typeface="楷体_GB2312" charset="0"/>
                <a:cs typeface="楷体_GB2312" charset="0"/>
              </a:rPr>
              <a:t>u</a:t>
            </a:r>
            <a:r>
              <a:rPr lang="en-US" altLang="zh-CN" sz="2800" b="1" baseline="-25000">
                <a:solidFill>
                  <a:schemeClr val="tx1"/>
                </a:solidFill>
                <a:effectLst/>
                <a:ea typeface="楷体_GB2312" charset="0"/>
                <a:cs typeface="楷体_GB2312" charset="0"/>
              </a:rPr>
              <a:t>i1</a:t>
            </a:r>
            <a:r>
              <a:rPr lang="en-US" altLang="zh-CN" sz="2800" b="1">
                <a:solidFill>
                  <a:schemeClr val="tx1"/>
                </a:solidFill>
                <a:effectLst/>
                <a:ea typeface="楷体_GB2312" charset="0"/>
                <a:cs typeface="楷体_GB2312" charset="0"/>
              </a:rPr>
              <a:t> = 10 mV, </a:t>
            </a:r>
            <a:r>
              <a:rPr lang="en-US" altLang="zh-CN" sz="2800" b="1" i="1">
                <a:solidFill>
                  <a:schemeClr val="tx1"/>
                </a:solidFill>
                <a:effectLst/>
                <a:ea typeface="楷体_GB2312" charset="0"/>
                <a:cs typeface="楷体_GB2312" charset="0"/>
              </a:rPr>
              <a:t>u</a:t>
            </a:r>
            <a:r>
              <a:rPr lang="en-US" altLang="zh-CN" sz="2800" b="1" baseline="-25000">
                <a:solidFill>
                  <a:schemeClr val="tx1"/>
                </a:solidFill>
                <a:effectLst/>
                <a:ea typeface="楷体_GB2312" charset="0"/>
                <a:cs typeface="楷体_GB2312" charset="0"/>
              </a:rPr>
              <a:t>i2 </a:t>
            </a:r>
            <a:r>
              <a:rPr lang="en-US" altLang="zh-CN" sz="2800" b="1">
                <a:solidFill>
                  <a:schemeClr val="tx1"/>
                </a:solidFill>
                <a:effectLst/>
                <a:ea typeface="楷体_GB2312" charset="0"/>
                <a:cs typeface="楷体_GB2312" charset="0"/>
              </a:rPr>
              <a:t>= 6 mV </a:t>
            </a:r>
          </a:p>
        </p:txBody>
      </p:sp>
      <p:sp>
        <p:nvSpPr>
          <p:cNvPr id="193546" name="Text Box 10"/>
          <p:cNvSpPr txBox="1">
            <a:spLocks noChangeArrowheads="1"/>
          </p:cNvSpPr>
          <p:nvPr/>
        </p:nvSpPr>
        <p:spPr bwMode="auto">
          <a:xfrm>
            <a:off x="2133600" y="2590800"/>
            <a:ext cx="4494213" cy="5191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 i="1">
                <a:solidFill>
                  <a:schemeClr val="tx1"/>
                </a:solidFill>
                <a:effectLst/>
                <a:ea typeface="楷体_GB2312" charset="0"/>
                <a:cs typeface="楷体_GB2312" charset="0"/>
              </a:rPr>
              <a:t>u</a:t>
            </a:r>
            <a:r>
              <a:rPr lang="en-US" altLang="zh-CN" sz="2800" b="1" baseline="-25000">
                <a:solidFill>
                  <a:schemeClr val="tx1"/>
                </a:solidFill>
                <a:effectLst/>
                <a:ea typeface="楷体_GB2312" charset="0"/>
                <a:cs typeface="楷体_GB2312" charset="0"/>
              </a:rPr>
              <a:t>i2 </a:t>
            </a:r>
            <a:r>
              <a:rPr lang="en-US" altLang="zh-CN" sz="2800" b="1">
                <a:solidFill>
                  <a:schemeClr val="tx1"/>
                </a:solidFill>
                <a:effectLst/>
                <a:ea typeface="楷体_GB2312" charset="0"/>
                <a:cs typeface="楷体_GB2312" charset="0"/>
              </a:rPr>
              <a:t>= 8 mV </a:t>
            </a:r>
            <a:r>
              <a:rPr lang="zh-CN" altLang="en-US" sz="2800" b="1">
                <a:solidFill>
                  <a:schemeClr val="tx1"/>
                </a:solidFill>
                <a:effectLst/>
                <a:ea typeface="楷体_GB2312" charset="0"/>
                <a:cs typeface="楷体_GB2312" charset="0"/>
              </a:rPr>
              <a:t>－ </a:t>
            </a:r>
            <a:r>
              <a:rPr lang="en-US" altLang="zh-CN" sz="2800" b="1">
                <a:solidFill>
                  <a:schemeClr val="tx1"/>
                </a:solidFill>
                <a:effectLst/>
                <a:ea typeface="楷体_GB2312" charset="0"/>
                <a:cs typeface="楷体_GB2312" charset="0"/>
              </a:rPr>
              <a:t>2 mV  </a:t>
            </a:r>
          </a:p>
        </p:txBody>
      </p:sp>
      <p:sp>
        <p:nvSpPr>
          <p:cNvPr id="193547" name="Text Box 11"/>
          <p:cNvSpPr txBox="1">
            <a:spLocks noChangeArrowheads="1"/>
          </p:cNvSpPr>
          <p:nvPr/>
        </p:nvSpPr>
        <p:spPr bwMode="auto">
          <a:xfrm>
            <a:off x="1066800" y="3276600"/>
            <a:ext cx="6146800" cy="5191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effectLst/>
              </a:rPr>
              <a:t>例</a:t>
            </a:r>
            <a:r>
              <a:rPr lang="en-US" altLang="zh-CN" sz="2800" b="1">
                <a:solidFill>
                  <a:srgbClr val="FF0000"/>
                </a:solidFill>
                <a:effectLst/>
              </a:rPr>
              <a:t>2</a:t>
            </a:r>
            <a:r>
              <a:rPr lang="en-US" altLang="zh-CN" sz="2800" b="1">
                <a:solidFill>
                  <a:srgbClr val="FF0000"/>
                </a:solidFill>
                <a:effectLst/>
                <a:ea typeface="楷体_GB2312" charset="0"/>
                <a:cs typeface="楷体_GB2312" charset="0"/>
              </a:rPr>
              <a:t>:</a:t>
            </a:r>
            <a:r>
              <a:rPr lang="en-US" altLang="zh-CN" sz="2800" b="1">
                <a:solidFill>
                  <a:schemeClr val="tx2"/>
                </a:solidFill>
                <a:effectLst/>
                <a:ea typeface="楷体_GB2312" charset="0"/>
                <a:cs typeface="楷体_GB2312" charset="0"/>
              </a:rPr>
              <a:t>  </a:t>
            </a:r>
            <a:r>
              <a:rPr lang="en-US" altLang="zh-CN" sz="2800" b="1" i="1">
                <a:solidFill>
                  <a:schemeClr val="tx1"/>
                </a:solidFill>
                <a:effectLst/>
                <a:ea typeface="楷体_GB2312" charset="0"/>
                <a:cs typeface="楷体_GB2312" charset="0"/>
              </a:rPr>
              <a:t>u</a:t>
            </a:r>
            <a:r>
              <a:rPr lang="en-US" altLang="zh-CN" sz="2800" b="1" baseline="-25000">
                <a:solidFill>
                  <a:schemeClr val="tx1"/>
                </a:solidFill>
                <a:effectLst/>
                <a:ea typeface="楷体_GB2312" charset="0"/>
                <a:cs typeface="楷体_GB2312" charset="0"/>
              </a:rPr>
              <a:t>i1</a:t>
            </a:r>
            <a:r>
              <a:rPr lang="en-US" altLang="zh-CN" sz="2800" b="1">
                <a:solidFill>
                  <a:schemeClr val="tx1"/>
                </a:solidFill>
                <a:effectLst/>
                <a:ea typeface="楷体_GB2312" charset="0"/>
                <a:cs typeface="楷体_GB2312" charset="0"/>
              </a:rPr>
              <a:t> =20 mV, </a:t>
            </a:r>
            <a:r>
              <a:rPr lang="en-US" altLang="zh-CN" sz="2800" b="1" i="1">
                <a:solidFill>
                  <a:schemeClr val="tx1"/>
                </a:solidFill>
                <a:effectLst/>
                <a:ea typeface="楷体_GB2312" charset="0"/>
                <a:cs typeface="楷体_GB2312" charset="0"/>
              </a:rPr>
              <a:t>u</a:t>
            </a:r>
            <a:r>
              <a:rPr lang="en-US" altLang="zh-CN" sz="2800" b="1" baseline="-25000">
                <a:solidFill>
                  <a:schemeClr val="tx1"/>
                </a:solidFill>
                <a:effectLst/>
                <a:ea typeface="楷体_GB2312" charset="0"/>
                <a:cs typeface="楷体_GB2312" charset="0"/>
              </a:rPr>
              <a:t>i2 </a:t>
            </a:r>
            <a:r>
              <a:rPr lang="en-US" altLang="zh-CN" sz="2800" b="1">
                <a:solidFill>
                  <a:schemeClr val="tx1"/>
                </a:solidFill>
                <a:effectLst/>
                <a:ea typeface="楷体_GB2312" charset="0"/>
                <a:cs typeface="楷体_GB2312" charset="0"/>
              </a:rPr>
              <a:t>= 16 mV </a:t>
            </a:r>
          </a:p>
        </p:txBody>
      </p:sp>
      <p:sp>
        <p:nvSpPr>
          <p:cNvPr id="193548" name="Text Box 12"/>
          <p:cNvSpPr txBox="1">
            <a:spLocks noChangeArrowheads="1"/>
          </p:cNvSpPr>
          <p:nvPr/>
        </p:nvSpPr>
        <p:spPr bwMode="auto">
          <a:xfrm>
            <a:off x="447675" y="3886200"/>
            <a:ext cx="7096125" cy="5191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tx1"/>
                </a:solidFill>
                <a:effectLst/>
                <a:latin typeface="宋体" panose="02010600030101010101" pitchFamily="2" charset="-122"/>
                <a:sym typeface="Symbol" panose="05050102010706020507" charset="0"/>
              </a:rPr>
              <a:t>可分解成</a:t>
            </a:r>
            <a:r>
              <a:rPr lang="en-US" altLang="zh-CN" sz="2800" b="1">
                <a:solidFill>
                  <a:schemeClr val="tx1"/>
                </a:solidFill>
                <a:effectLst/>
                <a:latin typeface="宋体" panose="02010600030101010101" pitchFamily="2" charset="-122"/>
                <a:sym typeface="Symbol" panose="05050102010706020507" charset="0"/>
              </a:rPr>
              <a:t>:</a:t>
            </a:r>
            <a:r>
              <a:rPr lang="en-US" altLang="zh-CN" sz="2800" b="1">
                <a:solidFill>
                  <a:schemeClr val="tx1"/>
                </a:solidFill>
                <a:effectLst/>
                <a:ea typeface="楷体_GB2312" charset="0"/>
                <a:cs typeface="楷体_GB2312" charset="0"/>
                <a:sym typeface="Symbol" panose="05050102010706020507" charset="0"/>
              </a:rPr>
              <a:t>  </a:t>
            </a:r>
            <a:r>
              <a:rPr lang="en-US" altLang="zh-CN" sz="2800" b="1" i="1">
                <a:solidFill>
                  <a:schemeClr val="tx1"/>
                </a:solidFill>
                <a:effectLst/>
                <a:ea typeface="楷体_GB2312" charset="0"/>
                <a:cs typeface="楷体_GB2312" charset="0"/>
              </a:rPr>
              <a:t>u</a:t>
            </a:r>
            <a:r>
              <a:rPr lang="en-US" altLang="zh-CN" sz="2800" b="1" baseline="-25000">
                <a:solidFill>
                  <a:schemeClr val="tx1"/>
                </a:solidFill>
                <a:effectLst/>
                <a:ea typeface="楷体_GB2312" charset="0"/>
                <a:cs typeface="楷体_GB2312" charset="0"/>
              </a:rPr>
              <a:t>i1</a:t>
            </a:r>
            <a:r>
              <a:rPr lang="en-US" altLang="zh-CN" sz="2800" b="1">
                <a:solidFill>
                  <a:schemeClr val="tx1"/>
                </a:solidFill>
                <a:effectLst/>
                <a:ea typeface="楷体_GB2312" charset="0"/>
                <a:cs typeface="楷体_GB2312" charset="0"/>
              </a:rPr>
              <a:t> = 18 mV  +  2 mV  </a:t>
            </a:r>
            <a:r>
              <a:rPr lang="en-US" altLang="zh-CN" sz="2800" b="1">
                <a:solidFill>
                  <a:schemeClr val="tx2"/>
                </a:solidFill>
                <a:effectLst/>
                <a:ea typeface="楷体_GB2312" charset="0"/>
                <a:cs typeface="楷体_GB2312" charset="0"/>
              </a:rPr>
              <a:t>        </a:t>
            </a:r>
          </a:p>
        </p:txBody>
      </p:sp>
      <p:sp>
        <p:nvSpPr>
          <p:cNvPr id="193549" name="Text Box 13"/>
          <p:cNvSpPr txBox="1">
            <a:spLocks noChangeArrowheads="1"/>
          </p:cNvSpPr>
          <p:nvPr/>
        </p:nvSpPr>
        <p:spPr bwMode="auto">
          <a:xfrm>
            <a:off x="2278063" y="4495800"/>
            <a:ext cx="4198937" cy="5191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 i="1">
                <a:solidFill>
                  <a:schemeClr val="tx1"/>
                </a:solidFill>
                <a:effectLst/>
                <a:ea typeface="楷体_GB2312" charset="0"/>
                <a:cs typeface="楷体_GB2312" charset="0"/>
              </a:rPr>
              <a:t>u</a:t>
            </a:r>
            <a:r>
              <a:rPr lang="en-US" altLang="zh-CN" sz="2800" b="1" baseline="-25000">
                <a:solidFill>
                  <a:schemeClr val="tx1"/>
                </a:solidFill>
                <a:effectLst/>
                <a:ea typeface="楷体_GB2312" charset="0"/>
                <a:cs typeface="楷体_GB2312" charset="0"/>
              </a:rPr>
              <a:t>i2 </a:t>
            </a:r>
            <a:r>
              <a:rPr lang="en-US" altLang="zh-CN" sz="2800" b="1">
                <a:solidFill>
                  <a:schemeClr val="tx1"/>
                </a:solidFill>
                <a:effectLst/>
                <a:ea typeface="楷体_GB2312" charset="0"/>
                <a:cs typeface="楷体_GB2312" charset="0"/>
              </a:rPr>
              <a:t>= 18 mV </a:t>
            </a:r>
            <a:r>
              <a:rPr lang="zh-CN" altLang="en-US" sz="2800" b="1">
                <a:solidFill>
                  <a:schemeClr val="tx1"/>
                </a:solidFill>
                <a:effectLst/>
                <a:ea typeface="楷体_GB2312" charset="0"/>
                <a:cs typeface="楷体_GB2312" charset="0"/>
              </a:rPr>
              <a:t>－ </a:t>
            </a:r>
            <a:r>
              <a:rPr lang="en-US" altLang="zh-CN" sz="2800" b="1">
                <a:solidFill>
                  <a:schemeClr val="tx1"/>
                </a:solidFill>
                <a:effectLst/>
                <a:ea typeface="楷体_GB2312" charset="0"/>
                <a:cs typeface="楷体_GB2312" charset="0"/>
              </a:rPr>
              <a:t>2 mV</a:t>
            </a:r>
            <a:r>
              <a:rPr lang="en-US" altLang="zh-CN" sz="2800" b="1">
                <a:solidFill>
                  <a:schemeClr val="tx2"/>
                </a:solidFill>
                <a:effectLst/>
                <a:ea typeface="楷体_GB2312" charset="0"/>
                <a:cs typeface="楷体_GB2312" charset="0"/>
              </a:rPr>
              <a:t>  </a:t>
            </a:r>
          </a:p>
        </p:txBody>
      </p:sp>
      <p:sp>
        <p:nvSpPr>
          <p:cNvPr id="193550" name="Oval 14"/>
          <p:cNvSpPr>
            <a:spLocks noChangeArrowheads="1"/>
          </p:cNvSpPr>
          <p:nvPr/>
        </p:nvSpPr>
        <p:spPr bwMode="auto">
          <a:xfrm>
            <a:off x="2819400" y="1828800"/>
            <a:ext cx="1219200" cy="14478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3551" name="Oval 15"/>
          <p:cNvSpPr>
            <a:spLocks noChangeArrowheads="1"/>
          </p:cNvSpPr>
          <p:nvPr/>
        </p:nvSpPr>
        <p:spPr bwMode="auto">
          <a:xfrm>
            <a:off x="2971800" y="3733800"/>
            <a:ext cx="1295400" cy="14478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3552" name="Oval 16"/>
          <p:cNvSpPr>
            <a:spLocks noChangeArrowheads="1"/>
          </p:cNvSpPr>
          <p:nvPr/>
        </p:nvSpPr>
        <p:spPr bwMode="auto">
          <a:xfrm>
            <a:off x="4038600" y="1828800"/>
            <a:ext cx="1295400" cy="1447800"/>
          </a:xfrm>
          <a:prstGeom prst="ellipse">
            <a:avLst/>
          </a:prstGeom>
          <a:noFill/>
          <a:ln w="38100">
            <a:solidFill>
              <a:srgbClr val="0033CC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3553" name="Oval 17"/>
          <p:cNvSpPr>
            <a:spLocks noChangeArrowheads="1"/>
          </p:cNvSpPr>
          <p:nvPr/>
        </p:nvSpPr>
        <p:spPr bwMode="auto">
          <a:xfrm>
            <a:off x="4267200" y="3733800"/>
            <a:ext cx="1295400" cy="1447800"/>
          </a:xfrm>
          <a:prstGeom prst="ellipse">
            <a:avLst/>
          </a:prstGeom>
          <a:noFill/>
          <a:ln w="38100">
            <a:solidFill>
              <a:srgbClr val="0033CC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3554" name="Text Box 18"/>
          <p:cNvSpPr txBox="1">
            <a:spLocks noChangeArrowheads="1"/>
          </p:cNvSpPr>
          <p:nvPr/>
        </p:nvSpPr>
        <p:spPr bwMode="auto">
          <a:xfrm>
            <a:off x="304800" y="2057400"/>
            <a:ext cx="7096125" cy="5191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tx1"/>
                </a:solidFill>
                <a:effectLst/>
                <a:latin typeface="宋体" panose="02010600030101010101" pitchFamily="2" charset="-122"/>
                <a:sym typeface="Symbol" panose="05050102010706020507" charset="0"/>
              </a:rPr>
              <a:t>可分解成</a:t>
            </a:r>
            <a:r>
              <a:rPr lang="en-US" altLang="zh-CN" sz="2800" b="1">
                <a:solidFill>
                  <a:schemeClr val="tx1"/>
                </a:solidFill>
                <a:effectLst/>
                <a:latin typeface="宋体" panose="02010600030101010101" pitchFamily="2" charset="-122"/>
                <a:sym typeface="Symbol" panose="05050102010706020507" charset="0"/>
              </a:rPr>
              <a:t>:</a:t>
            </a:r>
            <a:r>
              <a:rPr lang="en-US" altLang="zh-CN" sz="2800" b="1">
                <a:solidFill>
                  <a:schemeClr val="tx1"/>
                </a:solidFill>
                <a:effectLst/>
                <a:ea typeface="楷体_GB2312" charset="0"/>
                <a:cs typeface="楷体_GB2312" charset="0"/>
                <a:sym typeface="Symbol" panose="05050102010706020507" charset="0"/>
              </a:rPr>
              <a:t>  </a:t>
            </a:r>
            <a:r>
              <a:rPr lang="en-US" altLang="zh-CN" sz="2800" b="1" i="1">
                <a:solidFill>
                  <a:schemeClr val="tx1"/>
                </a:solidFill>
                <a:effectLst/>
                <a:ea typeface="楷体_GB2312" charset="0"/>
                <a:cs typeface="楷体_GB2312" charset="0"/>
              </a:rPr>
              <a:t>u</a:t>
            </a:r>
            <a:r>
              <a:rPr lang="en-US" altLang="zh-CN" sz="2800" b="1" baseline="-25000">
                <a:solidFill>
                  <a:schemeClr val="tx1"/>
                </a:solidFill>
                <a:effectLst/>
                <a:ea typeface="楷体_GB2312" charset="0"/>
                <a:cs typeface="楷体_GB2312" charset="0"/>
              </a:rPr>
              <a:t>i1</a:t>
            </a:r>
            <a:r>
              <a:rPr lang="en-US" altLang="zh-CN" sz="2800" b="1">
                <a:solidFill>
                  <a:schemeClr val="tx1"/>
                </a:solidFill>
                <a:effectLst/>
                <a:ea typeface="楷体_GB2312" charset="0"/>
                <a:cs typeface="楷体_GB2312" charset="0"/>
              </a:rPr>
              <a:t> = 8 mV  +  2 mV</a:t>
            </a:r>
          </a:p>
        </p:txBody>
      </p:sp>
      <p:sp>
        <p:nvSpPr>
          <p:cNvPr id="193555" name="Text Box 19"/>
          <p:cNvSpPr txBox="1">
            <a:spLocks noChangeArrowheads="1"/>
          </p:cNvSpPr>
          <p:nvPr/>
        </p:nvSpPr>
        <p:spPr bwMode="auto">
          <a:xfrm>
            <a:off x="2590800" y="5181600"/>
            <a:ext cx="1828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24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共模信号</a:t>
            </a:r>
          </a:p>
        </p:txBody>
      </p:sp>
      <p:sp>
        <p:nvSpPr>
          <p:cNvPr id="193556" name="Text Box 20"/>
          <p:cNvSpPr txBox="1">
            <a:spLocks noChangeArrowheads="1"/>
          </p:cNvSpPr>
          <p:nvPr/>
        </p:nvSpPr>
        <p:spPr bwMode="auto">
          <a:xfrm>
            <a:off x="4114800" y="5181600"/>
            <a:ext cx="1828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24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差模信号</a:t>
            </a:r>
          </a:p>
        </p:txBody>
      </p:sp>
      <p:sp>
        <p:nvSpPr>
          <p:cNvPr id="193557" name="AutoShape 21" descr="90%"/>
          <p:cNvSpPr>
            <a:spLocks noChangeArrowheads="1"/>
          </p:cNvSpPr>
          <p:nvPr/>
        </p:nvSpPr>
        <p:spPr bwMode="auto">
          <a:xfrm>
            <a:off x="5943600" y="1143000"/>
            <a:ext cx="2895600" cy="3810000"/>
          </a:xfrm>
          <a:prstGeom prst="verticalScroll">
            <a:avLst>
              <a:gd name="adj" fmla="val 12500"/>
            </a:avLst>
          </a:prstGeom>
          <a:pattFill prst="pct90">
            <a:fgClr>
              <a:srgbClr val="FFCCCC"/>
            </a:fgClr>
            <a:bgClr>
              <a:srgbClr val="FFFFFF"/>
            </a:bgClr>
          </a:pattFill>
          <a:ln w="9525">
            <a:solidFill>
              <a:srgbClr val="006666"/>
            </a:solidFill>
            <a:rou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</a:pPr>
            <a:r>
              <a:rPr lang="en-US" altLang="zh-CN" sz="28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  </a:t>
            </a:r>
            <a:r>
              <a:rPr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放大器只</a:t>
            </a:r>
          </a:p>
          <a:p>
            <a:pPr algn="ctr" eaLnBrk="0" hangingPunct="0">
              <a:spcBef>
                <a:spcPct val="20000"/>
              </a:spcBef>
            </a:pPr>
            <a:r>
              <a:rPr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  放大两个</a:t>
            </a:r>
          </a:p>
          <a:p>
            <a:pPr algn="ctr" eaLnBrk="0" hangingPunct="0">
              <a:spcBef>
                <a:spcPct val="20000"/>
              </a:spcBef>
            </a:pPr>
            <a:r>
              <a:rPr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  输入信号</a:t>
            </a:r>
          </a:p>
          <a:p>
            <a:pPr algn="ctr" eaLnBrk="0" hangingPunct="0">
              <a:spcBef>
                <a:spcPct val="20000"/>
              </a:spcBef>
            </a:pPr>
            <a:r>
              <a:rPr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  的差值信</a:t>
            </a:r>
          </a:p>
          <a:p>
            <a:pPr algn="ctr" eaLnBrk="0" hangingPunct="0">
              <a:spcBef>
                <a:spcPct val="20000"/>
              </a:spcBef>
            </a:pPr>
            <a:r>
              <a:rPr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  号</a:t>
            </a:r>
            <a:r>
              <a:rPr lang="en-US" altLang="zh-CN" sz="28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—</a:t>
            </a:r>
            <a:r>
              <a:rPr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差动</a:t>
            </a:r>
          </a:p>
          <a:p>
            <a:pPr algn="ctr" eaLnBrk="0" hangingPunct="0">
              <a:spcBef>
                <a:spcPct val="20000"/>
              </a:spcBef>
            </a:pPr>
            <a:r>
              <a:rPr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  放大电路。</a:t>
            </a:r>
          </a:p>
        </p:txBody>
      </p:sp>
      <p:sp>
        <p:nvSpPr>
          <p:cNvPr id="193558" name="Rectangle 22"/>
          <p:cNvSpPr>
            <a:spLocks noChangeArrowheads="1"/>
          </p:cNvSpPr>
          <p:nvPr/>
        </p:nvSpPr>
        <p:spPr bwMode="auto">
          <a:xfrm>
            <a:off x="457200" y="5638800"/>
            <a:ext cx="8229600" cy="9461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r>
              <a:rPr lang="en-US" altLang="zh-CN" sz="2800" b="1">
                <a:effectLst/>
                <a:latin typeface="Times New Roman" panose="02020603050405020304" charset="0"/>
              </a:rPr>
              <a:t>        </a:t>
            </a:r>
            <a:r>
              <a:rPr lang="zh-CN" altLang="en-US" sz="2800" b="1">
                <a:effectLst/>
                <a:latin typeface="Times New Roman" panose="02020603050405020304" charset="0"/>
              </a:rPr>
              <a:t>这种输入常作为比较放大来应用，在自动控制系统中是常见的。 </a:t>
            </a:r>
          </a:p>
        </p:txBody>
      </p:sp>
    </p:spTree>
    <p:extLst>
      <p:ext uri="{BB962C8B-B14F-4D97-AF65-F5344CB8AC3E}">
        <p14:creationId xmlns:p14="http://schemas.microsoft.com/office/powerpoint/2010/main" val="10369451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3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3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3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3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3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3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93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193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9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193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193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9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1935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9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44" grpId="0" autoUpdateAnimBg="0"/>
      <p:bldP spid="193545" grpId="0" autoUpdateAnimBg="0"/>
      <p:bldP spid="193546" grpId="0" autoUpdateAnimBg="0"/>
      <p:bldP spid="193547" grpId="0" autoUpdateAnimBg="0"/>
      <p:bldP spid="193548" grpId="0" autoUpdateAnimBg="0"/>
      <p:bldP spid="193549" grpId="0" autoUpdateAnimBg="0"/>
      <p:bldP spid="193550" grpId="0" animBg="1"/>
      <p:bldP spid="193551" grpId="0" animBg="1"/>
      <p:bldP spid="193552" grpId="0" animBg="1"/>
      <p:bldP spid="193553" grpId="0" animBg="1"/>
      <p:bldP spid="193554" grpId="0" autoUpdateAnimBg="0"/>
      <p:bldP spid="193555" grpId="0" bldLvl="0" animBg="1" autoUpdateAnimBg="0"/>
      <p:bldP spid="193556" grpId="0" bldLvl="0" animBg="1" autoUpdateAnimBg="0"/>
      <p:bldP spid="193557" grpId="0" animBg="1" autoUpdateAnimBg="0"/>
      <p:bldP spid="193558" grpId="0" autoUpdateAnimBg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Text Box 2"/>
          <p:cNvSpPr txBox="1">
            <a:spLocks noChangeArrowheads="1"/>
          </p:cNvSpPr>
          <p:nvPr/>
        </p:nvSpPr>
        <p:spPr bwMode="auto">
          <a:xfrm>
            <a:off x="2667000" y="395288"/>
            <a:ext cx="6477000" cy="51911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tx1"/>
                </a:solidFill>
                <a:effectLst/>
                <a:ea typeface="楷体_GB2312" charset="0"/>
                <a:cs typeface="楷体_GB2312" charset="0"/>
              </a:rPr>
              <a:t>（</a:t>
            </a:r>
            <a:r>
              <a:rPr lang="en-US" altLang="zh-CN" sz="2800" b="1">
                <a:solidFill>
                  <a:schemeClr val="tx1"/>
                </a:solidFill>
                <a:effectLst/>
                <a:ea typeface="楷体_GB2312" charset="0"/>
                <a:cs typeface="楷体_GB2312" charset="0"/>
              </a:rPr>
              <a:t>Common   Mode  Rejection  Ratio)</a:t>
            </a:r>
          </a:p>
        </p:txBody>
      </p:sp>
      <p:graphicFrame>
        <p:nvGraphicFramePr>
          <p:cNvPr id="194563" name="Object 3"/>
          <p:cNvGraphicFramePr>
            <a:graphicFrameLocks noChangeAspect="1"/>
          </p:cNvGraphicFramePr>
          <p:nvPr/>
        </p:nvGraphicFramePr>
        <p:xfrm>
          <a:off x="1209675" y="2814638"/>
          <a:ext cx="1827213" cy="1084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0" name="Equation" r:id="rId3" imgW="1016000" imgH="584200" progId="Equation.3">
                  <p:embed/>
                </p:oleObj>
              </mc:Choice>
              <mc:Fallback>
                <p:oleObj name="Equation" r:id="rId3" imgW="1016000" imgH="584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9675" y="2814638"/>
                        <a:ext cx="1827213" cy="1084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64" name="Object 4"/>
          <p:cNvGraphicFramePr>
            <a:graphicFrameLocks noChangeAspect="1"/>
          </p:cNvGraphicFramePr>
          <p:nvPr/>
        </p:nvGraphicFramePr>
        <p:xfrm>
          <a:off x="3657600" y="2781300"/>
          <a:ext cx="4394200" cy="1093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1" name="公式" r:id="rId5" imgW="2514600" imgH="584200" progId="Equation.3">
                  <p:embed/>
                </p:oleObj>
              </mc:Choice>
              <mc:Fallback>
                <p:oleObj name="公式" r:id="rId5" imgW="2514600" imgH="584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781300"/>
                        <a:ext cx="4394200" cy="1093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565" name="Rectangle 5" descr="30%"/>
          <p:cNvSpPr>
            <a:spLocks noChangeArrowheads="1"/>
          </p:cNvSpPr>
          <p:nvPr/>
        </p:nvSpPr>
        <p:spPr bwMode="auto">
          <a:xfrm>
            <a:off x="457200" y="990600"/>
            <a:ext cx="8153400" cy="9461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8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    </a:t>
            </a:r>
            <a:r>
              <a:rPr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全面衡量差动放大电路放大差模信号和抑制共模信号的能力。</a:t>
            </a:r>
          </a:p>
        </p:txBody>
      </p:sp>
      <p:sp>
        <p:nvSpPr>
          <p:cNvPr id="194566" name="AutoShape 6" descr="30%"/>
          <p:cNvSpPr>
            <a:spLocks noChangeArrowheads="1"/>
          </p:cNvSpPr>
          <p:nvPr/>
        </p:nvSpPr>
        <p:spPr bwMode="auto">
          <a:xfrm>
            <a:off x="3276600" y="2057400"/>
            <a:ext cx="2133600" cy="609600"/>
          </a:xfrm>
          <a:prstGeom prst="wedgeRoundRectCallout">
            <a:avLst>
              <a:gd name="adj1" fmla="val -70236"/>
              <a:gd name="adj2" fmla="val 111718"/>
              <a:gd name="adj3" fmla="val 16667"/>
            </a:avLst>
          </a:prstGeom>
          <a:pattFill prst="pct30">
            <a:fgClr>
              <a:srgbClr val="FF99FF"/>
            </a:fgClr>
            <a:bgClr>
              <a:srgbClr val="FFFFFF"/>
            </a:bgClr>
          </a:pattFill>
          <a:ln w="9525">
            <a:solidFill>
              <a:srgbClr val="339933"/>
            </a:solidFill>
            <a:miter lim="800000"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zh-CN" altLang="en-US" sz="28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差模放大倍数</a:t>
            </a:r>
          </a:p>
        </p:txBody>
      </p:sp>
      <p:sp>
        <p:nvSpPr>
          <p:cNvPr id="194567" name="AutoShape 7" descr="40%"/>
          <p:cNvSpPr>
            <a:spLocks noChangeArrowheads="1"/>
          </p:cNvSpPr>
          <p:nvPr/>
        </p:nvSpPr>
        <p:spPr bwMode="auto">
          <a:xfrm>
            <a:off x="609600" y="4419600"/>
            <a:ext cx="2133600" cy="609600"/>
          </a:xfrm>
          <a:prstGeom prst="wedgeRoundRectCallout">
            <a:avLst>
              <a:gd name="adj1" fmla="val 45759"/>
              <a:gd name="adj2" fmla="val -152343"/>
              <a:gd name="adj3" fmla="val 16667"/>
            </a:avLst>
          </a:prstGeom>
          <a:pattFill prst="pct40">
            <a:fgClr>
              <a:srgbClr val="FFCC99"/>
            </a:fgClr>
            <a:bgClr>
              <a:srgbClr val="FFFFFF"/>
            </a:bgClr>
          </a:pattFill>
          <a:ln w="9525">
            <a:solidFill>
              <a:srgbClr val="339933"/>
            </a:solidFill>
            <a:miter lim="800000"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zh-CN" altLang="en-US" sz="28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共模放大倍数</a:t>
            </a:r>
          </a:p>
        </p:txBody>
      </p:sp>
      <p:sp>
        <p:nvSpPr>
          <p:cNvPr id="194568" name="AutoShape 8" descr="大棋盘"/>
          <p:cNvSpPr>
            <a:spLocks noChangeArrowheads="1"/>
          </p:cNvSpPr>
          <p:nvPr/>
        </p:nvSpPr>
        <p:spPr bwMode="auto">
          <a:xfrm>
            <a:off x="3124200" y="4038600"/>
            <a:ext cx="5257800" cy="2286000"/>
          </a:xfrm>
          <a:prstGeom prst="horizontalScroll">
            <a:avLst>
              <a:gd name="adj" fmla="val 12500"/>
            </a:avLst>
          </a:prstGeom>
          <a:pattFill prst="lgCheck">
            <a:fgClr>
              <a:srgbClr val="FFFF99"/>
            </a:fgClr>
            <a:bgClr>
              <a:srgbClr val="FFFFCC"/>
            </a:bgClr>
          </a:pattFill>
          <a:ln w="9525">
            <a:solidFill>
              <a:srgbClr val="FF3300"/>
            </a:solidFill>
            <a:round/>
          </a:ln>
          <a:effectLst/>
        </p:spPr>
        <p:txBody>
          <a:bodyPr wrap="none" anchor="ctr"/>
          <a:lstStyle/>
          <a:p>
            <a:pPr eaLnBrk="0" hangingPunct="0">
              <a:spcBef>
                <a:spcPct val="20000"/>
              </a:spcBef>
            </a:pPr>
            <a:r>
              <a:rPr lang="en-US" altLang="zh-CN" sz="2800" b="1">
                <a:solidFill>
                  <a:srgbClr val="FF0000"/>
                </a:solidFill>
                <a:effectLst/>
                <a:latin typeface="Times New Roman" panose="02020603050405020304" charset="0"/>
              </a:rPr>
              <a:t>     </a:t>
            </a:r>
            <a:r>
              <a:rPr lang="en-US" altLang="zh-CN" sz="2800" b="1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charset="0"/>
              </a:rPr>
              <a:t>K</a:t>
            </a:r>
            <a:r>
              <a:rPr lang="en-US" altLang="zh-CN" sz="2800" b="1" baseline="-250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charset="0"/>
              </a:rPr>
              <a:t>CMR</a:t>
            </a:r>
            <a:r>
              <a:rPr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charset="0"/>
              </a:rPr>
              <a:t>越大，说明差放分辨</a:t>
            </a:r>
          </a:p>
          <a:p>
            <a:pPr eaLnBrk="0" hangingPunct="0">
              <a:spcBef>
                <a:spcPct val="20000"/>
              </a:spcBef>
            </a:pPr>
            <a:r>
              <a:rPr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charset="0"/>
              </a:rPr>
              <a:t>差模信号的能力越强，而抑制</a:t>
            </a:r>
          </a:p>
          <a:p>
            <a:pPr eaLnBrk="0" hangingPunct="0">
              <a:spcBef>
                <a:spcPct val="20000"/>
              </a:spcBef>
            </a:pPr>
            <a:r>
              <a:rPr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charset="0"/>
              </a:rPr>
              <a:t>共模信号的能力越强。</a:t>
            </a:r>
          </a:p>
        </p:txBody>
      </p:sp>
      <p:sp>
        <p:nvSpPr>
          <p:cNvPr id="194569" name="Rectangle 9" descr="30%"/>
          <p:cNvSpPr>
            <a:spLocks noChangeArrowheads="1"/>
          </p:cNvSpPr>
          <p:nvPr/>
        </p:nvSpPr>
        <p:spPr bwMode="auto">
          <a:xfrm>
            <a:off x="557213" y="395288"/>
            <a:ext cx="2414587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3.  </a:t>
            </a: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共模抑制比</a:t>
            </a:r>
          </a:p>
        </p:txBody>
      </p:sp>
      <p:sp>
        <p:nvSpPr>
          <p:cNvPr id="194574" name="AutoShape 14" descr="40%"/>
          <p:cNvSpPr>
            <a:spLocks noChangeArrowheads="1"/>
          </p:cNvSpPr>
          <p:nvPr/>
        </p:nvSpPr>
        <p:spPr bwMode="auto">
          <a:xfrm>
            <a:off x="533400" y="2133600"/>
            <a:ext cx="2133600" cy="609600"/>
          </a:xfrm>
          <a:prstGeom prst="wedgeRoundRectCallout">
            <a:avLst>
              <a:gd name="adj1" fmla="val -1861"/>
              <a:gd name="adj2" fmla="val 135157"/>
              <a:gd name="adj3" fmla="val 16667"/>
            </a:avLst>
          </a:prstGeom>
          <a:pattFill prst="pct40">
            <a:fgClr>
              <a:schemeClr val="accent1"/>
            </a:fgClr>
            <a:bgClr>
              <a:srgbClr val="FFFFFF"/>
            </a:bgClr>
          </a:pattFill>
          <a:ln w="9525">
            <a:solidFill>
              <a:srgbClr val="339933"/>
            </a:solidFill>
            <a:miter lim="800000"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zh-CN" altLang="en-US" sz="28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共模抑制比</a:t>
            </a:r>
          </a:p>
        </p:txBody>
      </p:sp>
    </p:spTree>
    <p:extLst>
      <p:ext uri="{BB962C8B-B14F-4D97-AF65-F5344CB8AC3E}">
        <p14:creationId xmlns:p14="http://schemas.microsoft.com/office/powerpoint/2010/main" val="1629583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94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94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194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94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94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94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7" dur="500"/>
                                        <p:tgtEl>
                                          <p:spTgt spid="194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4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2" grpId="0" autoUpdateAnimBg="0"/>
      <p:bldP spid="194565" grpId="0" autoUpdateAnimBg="0"/>
      <p:bldP spid="194566" grpId="0" animBg="1" autoUpdateAnimBg="0"/>
      <p:bldP spid="194567" grpId="0" animBg="1" autoUpdateAnimBg="0"/>
      <p:bldP spid="194568" grpId="0" animBg="1" autoUpdateAnimBg="0"/>
      <p:bldP spid="194574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3"/>
          <p:cNvGrpSpPr/>
          <p:nvPr/>
        </p:nvGrpSpPr>
        <p:grpSpPr bwMode="auto">
          <a:xfrm>
            <a:off x="5105400" y="1766888"/>
            <a:ext cx="3744913" cy="2973387"/>
            <a:chOff x="3216" y="1113"/>
            <a:chExt cx="2359" cy="1873"/>
          </a:xfrm>
        </p:grpSpPr>
        <p:sp>
          <p:nvSpPr>
            <p:cNvPr id="10271" name="Text Box 21"/>
            <p:cNvSpPr txBox="1">
              <a:spLocks noChangeArrowheads="1"/>
            </p:cNvSpPr>
            <p:nvPr/>
          </p:nvSpPr>
          <p:spPr bwMode="auto">
            <a:xfrm>
              <a:off x="3456" y="1113"/>
              <a:ext cx="512" cy="327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>
                  <a:effectLst/>
                  <a:ea typeface="楷体_GB2312" charset="0"/>
                  <a:cs typeface="楷体_GB2312" charset="0"/>
                </a:rPr>
                <a:t>I</a:t>
              </a:r>
              <a:r>
                <a:rPr lang="en-US" altLang="zh-CN" sz="2800" b="1" baseline="-25000">
                  <a:effectLst/>
                  <a:ea typeface="楷体_GB2312" charset="0"/>
                  <a:cs typeface="楷体_GB2312" charset="0"/>
                </a:rPr>
                <a:t>C</a:t>
              </a:r>
              <a:endParaRPr lang="en-US" altLang="zh-CN" sz="2800" b="1">
                <a:effectLst/>
                <a:ea typeface="楷体_GB2312" charset="0"/>
                <a:cs typeface="楷体_GB2312" charset="0"/>
              </a:endParaRPr>
            </a:p>
          </p:txBody>
        </p:sp>
        <p:sp>
          <p:nvSpPr>
            <p:cNvPr id="10272" name="Text Box 22"/>
            <p:cNvSpPr txBox="1">
              <a:spLocks noChangeArrowheads="1"/>
            </p:cNvSpPr>
            <p:nvPr/>
          </p:nvSpPr>
          <p:spPr bwMode="auto">
            <a:xfrm>
              <a:off x="5088" y="2592"/>
              <a:ext cx="487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>
                  <a:effectLst/>
                  <a:ea typeface="楷体_GB2312" charset="0"/>
                  <a:cs typeface="楷体_GB2312" charset="0"/>
                </a:rPr>
                <a:t>U</a:t>
              </a:r>
              <a:r>
                <a:rPr lang="en-US" altLang="zh-CN" sz="2800" b="1" baseline="-25000">
                  <a:effectLst/>
                  <a:ea typeface="楷体_GB2312" charset="0"/>
                  <a:cs typeface="楷体_GB2312" charset="0"/>
                </a:rPr>
                <a:t>CE</a:t>
              </a:r>
              <a:endParaRPr lang="en-US" altLang="zh-CN" sz="2800" b="1">
                <a:effectLst/>
                <a:ea typeface="楷体_GB2312" charset="0"/>
                <a:cs typeface="楷体_GB2312" charset="0"/>
              </a:endParaRPr>
            </a:p>
          </p:txBody>
        </p:sp>
        <p:grpSp>
          <p:nvGrpSpPr>
            <p:cNvPr id="10273" name="Group 23"/>
            <p:cNvGrpSpPr/>
            <p:nvPr/>
          </p:nvGrpSpPr>
          <p:grpSpPr bwMode="auto">
            <a:xfrm>
              <a:off x="3414" y="1263"/>
              <a:ext cx="1801" cy="1597"/>
              <a:chOff x="3180" y="1585"/>
              <a:chExt cx="1584" cy="1896"/>
            </a:xfrm>
          </p:grpSpPr>
          <p:sp>
            <p:nvSpPr>
              <p:cNvPr id="63512" name="Line 24"/>
              <p:cNvSpPr>
                <a:spLocks noChangeShapeType="1"/>
              </p:cNvSpPr>
              <p:nvPr/>
            </p:nvSpPr>
            <p:spPr bwMode="auto">
              <a:xfrm flipV="1">
                <a:off x="3180" y="3481"/>
                <a:ext cx="158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triangle" w="med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grpSp>
            <p:nvGrpSpPr>
              <p:cNvPr id="10276" name="Group 25"/>
              <p:cNvGrpSpPr/>
              <p:nvPr/>
            </p:nvGrpSpPr>
            <p:grpSpPr bwMode="auto">
              <a:xfrm>
                <a:off x="3181" y="1585"/>
                <a:ext cx="1288" cy="1896"/>
                <a:chOff x="3181" y="1753"/>
                <a:chExt cx="1288" cy="1896"/>
              </a:xfrm>
            </p:grpSpPr>
            <p:sp>
              <p:nvSpPr>
                <p:cNvPr id="63514" name="Line 26"/>
                <p:cNvSpPr>
                  <a:spLocks noChangeShapeType="1"/>
                </p:cNvSpPr>
                <p:nvPr/>
              </p:nvSpPr>
              <p:spPr bwMode="auto">
                <a:xfrm flipH="1" flipV="1">
                  <a:off x="3192" y="1753"/>
                  <a:ext cx="0" cy="189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triangle" w="med" len="lg"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grpSp>
              <p:nvGrpSpPr>
                <p:cNvPr id="10278" name="Group 27"/>
                <p:cNvGrpSpPr/>
                <p:nvPr/>
              </p:nvGrpSpPr>
              <p:grpSpPr bwMode="auto">
                <a:xfrm>
                  <a:off x="3181" y="2028"/>
                  <a:ext cx="1288" cy="1609"/>
                  <a:chOff x="3181" y="1260"/>
                  <a:chExt cx="2387" cy="2377"/>
                </a:xfrm>
              </p:grpSpPr>
              <p:sp>
                <p:nvSpPr>
                  <p:cNvPr id="63516" name="Freeform 28"/>
                  <p:cNvSpPr/>
                  <p:nvPr/>
                </p:nvSpPr>
                <p:spPr bwMode="auto">
                  <a:xfrm>
                    <a:off x="3181" y="3506"/>
                    <a:ext cx="2391" cy="130"/>
                  </a:xfrm>
                  <a:custGeom>
                    <a:avLst/>
                    <a:gdLst/>
                    <a:ahLst/>
                    <a:cxnLst>
                      <a:cxn ang="0">
                        <a:pos x="19" y="131"/>
                      </a:cxn>
                      <a:cxn ang="0">
                        <a:pos x="69" y="95"/>
                      </a:cxn>
                      <a:cxn ang="0">
                        <a:pos x="431" y="24"/>
                      </a:cxn>
                      <a:cxn ang="0">
                        <a:pos x="2387" y="0"/>
                      </a:cxn>
                    </a:cxnLst>
                    <a:rect l="0" t="0" r="r" b="b"/>
                    <a:pathLst>
                      <a:path w="2387" h="131">
                        <a:moveTo>
                          <a:pt x="19" y="131"/>
                        </a:moveTo>
                        <a:cubicBezTo>
                          <a:pt x="27" y="125"/>
                          <a:pt x="0" y="113"/>
                          <a:pt x="69" y="95"/>
                        </a:cubicBezTo>
                        <a:cubicBezTo>
                          <a:pt x="138" y="77"/>
                          <a:pt x="45" y="40"/>
                          <a:pt x="431" y="24"/>
                        </a:cubicBezTo>
                        <a:cubicBezTo>
                          <a:pt x="817" y="8"/>
                          <a:pt x="1980" y="5"/>
                          <a:pt x="2387" y="0"/>
                        </a:cubicBezTo>
                      </a:path>
                    </a:pathLst>
                  </a:custGeom>
                  <a:noFill/>
                  <a:ln w="381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med" len="lg"/>
                  </a:ln>
                  <a:effectLst/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63517" name="Freeform 29"/>
                  <p:cNvSpPr/>
                  <p:nvPr/>
                </p:nvSpPr>
                <p:spPr bwMode="auto">
                  <a:xfrm>
                    <a:off x="3200" y="3134"/>
                    <a:ext cx="2308" cy="503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15" y="314"/>
                      </a:cxn>
                      <a:cxn ang="0">
                        <a:pos x="52" y="276"/>
                      </a:cxn>
                      <a:cxn ang="0">
                        <a:pos x="172" y="156"/>
                      </a:cxn>
                      <a:cxn ang="0">
                        <a:pos x="340" y="72"/>
                      </a:cxn>
                      <a:cxn ang="0">
                        <a:pos x="748" y="48"/>
                      </a:cxn>
                      <a:cxn ang="0">
                        <a:pos x="2308" y="0"/>
                      </a:cxn>
                    </a:cxnLst>
                    <a:rect l="0" t="0" r="r" b="b"/>
                    <a:pathLst>
                      <a:path w="2308" h="504">
                        <a:moveTo>
                          <a:pt x="0" y="504"/>
                        </a:moveTo>
                        <a:cubicBezTo>
                          <a:pt x="3" y="472"/>
                          <a:pt x="6" y="352"/>
                          <a:pt x="15" y="314"/>
                        </a:cubicBezTo>
                        <a:cubicBezTo>
                          <a:pt x="24" y="276"/>
                          <a:pt x="26" y="302"/>
                          <a:pt x="52" y="276"/>
                        </a:cubicBezTo>
                        <a:cubicBezTo>
                          <a:pt x="78" y="250"/>
                          <a:pt x="124" y="190"/>
                          <a:pt x="172" y="156"/>
                        </a:cubicBezTo>
                        <a:cubicBezTo>
                          <a:pt x="220" y="122"/>
                          <a:pt x="244" y="90"/>
                          <a:pt x="340" y="72"/>
                        </a:cubicBezTo>
                        <a:cubicBezTo>
                          <a:pt x="436" y="54"/>
                          <a:pt x="420" y="60"/>
                          <a:pt x="748" y="48"/>
                        </a:cubicBezTo>
                        <a:cubicBezTo>
                          <a:pt x="1076" y="36"/>
                          <a:pt x="1983" y="10"/>
                          <a:pt x="2308" y="0"/>
                        </a:cubicBezTo>
                      </a:path>
                    </a:pathLst>
                  </a:custGeom>
                  <a:noFill/>
                  <a:ln w="381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med" len="lg"/>
                  </a:ln>
                  <a:effectLst/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63518" name="Freeform 30"/>
                  <p:cNvSpPr/>
                  <p:nvPr/>
                </p:nvSpPr>
                <p:spPr bwMode="auto">
                  <a:xfrm>
                    <a:off x="3197" y="2690"/>
                    <a:ext cx="2300" cy="947"/>
                  </a:xfrm>
                  <a:custGeom>
                    <a:avLst/>
                    <a:gdLst/>
                    <a:ahLst/>
                    <a:cxnLst>
                      <a:cxn ang="0">
                        <a:pos x="0" y="948"/>
                      </a:cxn>
                      <a:cxn ang="0">
                        <a:pos x="55" y="408"/>
                      </a:cxn>
                      <a:cxn ang="0">
                        <a:pos x="211" y="156"/>
                      </a:cxn>
                      <a:cxn ang="0">
                        <a:pos x="413" y="69"/>
                      </a:cxn>
                      <a:cxn ang="0">
                        <a:pos x="1207" y="12"/>
                      </a:cxn>
                      <a:cxn ang="0">
                        <a:pos x="2299" y="0"/>
                      </a:cxn>
                    </a:cxnLst>
                    <a:rect l="0" t="0" r="r" b="b"/>
                    <a:pathLst>
                      <a:path w="2299" h="948">
                        <a:moveTo>
                          <a:pt x="0" y="948"/>
                        </a:moveTo>
                        <a:cubicBezTo>
                          <a:pt x="9" y="858"/>
                          <a:pt x="20" y="540"/>
                          <a:pt x="55" y="408"/>
                        </a:cubicBezTo>
                        <a:cubicBezTo>
                          <a:pt x="90" y="276"/>
                          <a:pt x="151" y="212"/>
                          <a:pt x="211" y="156"/>
                        </a:cubicBezTo>
                        <a:cubicBezTo>
                          <a:pt x="271" y="100"/>
                          <a:pt x="247" y="93"/>
                          <a:pt x="413" y="69"/>
                        </a:cubicBezTo>
                        <a:cubicBezTo>
                          <a:pt x="579" y="45"/>
                          <a:pt x="893" y="23"/>
                          <a:pt x="1207" y="12"/>
                        </a:cubicBezTo>
                        <a:cubicBezTo>
                          <a:pt x="1521" y="1"/>
                          <a:pt x="2072" y="2"/>
                          <a:pt x="2299" y="0"/>
                        </a:cubicBezTo>
                      </a:path>
                    </a:pathLst>
                  </a:custGeom>
                  <a:noFill/>
                  <a:ln w="381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med" len="lg"/>
                  </a:ln>
                  <a:effectLst/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63519" name="Freeform 31"/>
                  <p:cNvSpPr/>
                  <p:nvPr/>
                </p:nvSpPr>
                <p:spPr bwMode="auto">
                  <a:xfrm>
                    <a:off x="3200" y="2222"/>
                    <a:ext cx="2261" cy="1379"/>
                  </a:xfrm>
                  <a:custGeom>
                    <a:avLst/>
                    <a:gdLst/>
                    <a:ahLst/>
                    <a:cxnLst>
                      <a:cxn ang="0">
                        <a:pos x="0" y="1380"/>
                      </a:cxn>
                      <a:cxn ang="0">
                        <a:pos x="73" y="525"/>
                      </a:cxn>
                      <a:cxn ang="0">
                        <a:pos x="155" y="157"/>
                      </a:cxn>
                      <a:cxn ang="0">
                        <a:pos x="483" y="50"/>
                      </a:cxn>
                      <a:cxn ang="0">
                        <a:pos x="2260" y="0"/>
                      </a:cxn>
                    </a:cxnLst>
                    <a:rect l="0" t="0" r="r" b="b"/>
                    <a:pathLst>
                      <a:path w="2260" h="1380">
                        <a:moveTo>
                          <a:pt x="0" y="1380"/>
                        </a:moveTo>
                        <a:cubicBezTo>
                          <a:pt x="12" y="1237"/>
                          <a:pt x="48" y="729"/>
                          <a:pt x="73" y="525"/>
                        </a:cubicBezTo>
                        <a:cubicBezTo>
                          <a:pt x="99" y="321"/>
                          <a:pt x="86" y="236"/>
                          <a:pt x="155" y="157"/>
                        </a:cubicBezTo>
                        <a:cubicBezTo>
                          <a:pt x="223" y="77"/>
                          <a:pt x="132" y="76"/>
                          <a:pt x="483" y="50"/>
                        </a:cubicBezTo>
                        <a:cubicBezTo>
                          <a:pt x="834" y="24"/>
                          <a:pt x="1890" y="10"/>
                          <a:pt x="2260" y="0"/>
                        </a:cubicBezTo>
                      </a:path>
                    </a:pathLst>
                  </a:custGeom>
                  <a:noFill/>
                  <a:ln w="381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med" len="lg"/>
                  </a:ln>
                  <a:effectLst/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63520" name="Freeform 32"/>
                  <p:cNvSpPr/>
                  <p:nvPr/>
                </p:nvSpPr>
                <p:spPr bwMode="auto">
                  <a:xfrm>
                    <a:off x="3200" y="1813"/>
                    <a:ext cx="2225" cy="1787"/>
                  </a:xfrm>
                  <a:custGeom>
                    <a:avLst/>
                    <a:gdLst/>
                    <a:ahLst/>
                    <a:cxnLst>
                      <a:cxn ang="0">
                        <a:pos x="0" y="1788"/>
                      </a:cxn>
                      <a:cxn ang="0">
                        <a:pos x="89" y="754"/>
                      </a:cxn>
                      <a:cxn ang="0">
                        <a:pos x="112" y="312"/>
                      </a:cxn>
                      <a:cxn ang="0">
                        <a:pos x="209" y="125"/>
                      </a:cxn>
                      <a:cxn ang="0">
                        <a:pos x="640" y="36"/>
                      </a:cxn>
                      <a:cxn ang="0">
                        <a:pos x="2224" y="0"/>
                      </a:cxn>
                    </a:cxnLst>
                    <a:rect l="0" t="0" r="r" b="b"/>
                    <a:pathLst>
                      <a:path w="2224" h="1788">
                        <a:moveTo>
                          <a:pt x="0" y="1788"/>
                        </a:moveTo>
                        <a:cubicBezTo>
                          <a:pt x="15" y="1616"/>
                          <a:pt x="70" y="1000"/>
                          <a:pt x="89" y="754"/>
                        </a:cubicBezTo>
                        <a:cubicBezTo>
                          <a:pt x="108" y="508"/>
                          <a:pt x="92" y="417"/>
                          <a:pt x="112" y="312"/>
                        </a:cubicBezTo>
                        <a:cubicBezTo>
                          <a:pt x="132" y="207"/>
                          <a:pt x="121" y="171"/>
                          <a:pt x="209" y="125"/>
                        </a:cubicBezTo>
                        <a:cubicBezTo>
                          <a:pt x="297" y="79"/>
                          <a:pt x="304" y="57"/>
                          <a:pt x="640" y="36"/>
                        </a:cubicBezTo>
                        <a:cubicBezTo>
                          <a:pt x="976" y="15"/>
                          <a:pt x="1894" y="8"/>
                          <a:pt x="2224" y="0"/>
                        </a:cubicBezTo>
                      </a:path>
                    </a:pathLst>
                  </a:custGeom>
                  <a:noFill/>
                  <a:ln w="381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med" len="lg"/>
                  </a:ln>
                  <a:effectLst/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63521" name="Freeform 33"/>
                  <p:cNvSpPr/>
                  <p:nvPr/>
                </p:nvSpPr>
                <p:spPr bwMode="auto">
                  <a:xfrm>
                    <a:off x="3200" y="1262"/>
                    <a:ext cx="2212" cy="2377"/>
                  </a:xfrm>
                  <a:custGeom>
                    <a:avLst/>
                    <a:gdLst/>
                    <a:ahLst/>
                    <a:cxnLst>
                      <a:cxn ang="0">
                        <a:pos x="0" y="2377"/>
                      </a:cxn>
                      <a:cxn ang="0">
                        <a:pos x="93" y="1248"/>
                      </a:cxn>
                      <a:cxn ang="0">
                        <a:pos x="186" y="369"/>
                      </a:cxn>
                      <a:cxn ang="0">
                        <a:pos x="532" y="61"/>
                      </a:cxn>
                      <a:cxn ang="0">
                        <a:pos x="2212" y="1"/>
                      </a:cxn>
                    </a:cxnLst>
                    <a:rect l="0" t="0" r="r" b="b"/>
                    <a:pathLst>
                      <a:path w="2212" h="2377">
                        <a:moveTo>
                          <a:pt x="0" y="2377"/>
                        </a:moveTo>
                        <a:cubicBezTo>
                          <a:pt x="15" y="2189"/>
                          <a:pt x="62" y="1583"/>
                          <a:pt x="93" y="1248"/>
                        </a:cubicBezTo>
                        <a:cubicBezTo>
                          <a:pt x="124" y="914"/>
                          <a:pt x="113" y="567"/>
                          <a:pt x="186" y="369"/>
                        </a:cubicBezTo>
                        <a:cubicBezTo>
                          <a:pt x="259" y="171"/>
                          <a:pt x="194" y="122"/>
                          <a:pt x="532" y="61"/>
                        </a:cubicBezTo>
                        <a:cubicBezTo>
                          <a:pt x="870" y="0"/>
                          <a:pt x="1862" y="13"/>
                          <a:pt x="2212" y="1"/>
                        </a:cubicBezTo>
                      </a:path>
                    </a:pathLst>
                  </a:custGeom>
                  <a:noFill/>
                  <a:ln w="381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med" len="lg"/>
                  </a:ln>
                  <a:effectLst/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p:grpSp>
          </p:grpSp>
        </p:grpSp>
        <p:sp>
          <p:nvSpPr>
            <p:cNvPr id="10274" name="Rectangle 50"/>
            <p:cNvSpPr>
              <a:spLocks noChangeArrowheads="1"/>
            </p:cNvSpPr>
            <p:nvPr/>
          </p:nvSpPr>
          <p:spPr bwMode="auto">
            <a:xfrm>
              <a:off x="3216" y="2736"/>
              <a:ext cx="232" cy="25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i="1">
                  <a:effectLst/>
                  <a:latin typeface="Times New Roman" panose="02020603050405020304" charset="0"/>
                </a:rPr>
                <a:t>O</a:t>
              </a:r>
            </a:p>
          </p:txBody>
        </p:sp>
      </p:grpSp>
      <p:grpSp>
        <p:nvGrpSpPr>
          <p:cNvPr id="6" name="Group 51"/>
          <p:cNvGrpSpPr/>
          <p:nvPr/>
        </p:nvGrpSpPr>
        <p:grpSpPr bwMode="auto">
          <a:xfrm>
            <a:off x="1139825" y="1995488"/>
            <a:ext cx="2743200" cy="2744787"/>
            <a:chOff x="718" y="1257"/>
            <a:chExt cx="1728" cy="1729"/>
          </a:xfrm>
        </p:grpSpPr>
        <p:sp>
          <p:nvSpPr>
            <p:cNvPr id="63494" name="Line 6"/>
            <p:cNvSpPr>
              <a:spLocks noChangeShapeType="1"/>
            </p:cNvSpPr>
            <p:nvPr/>
          </p:nvSpPr>
          <p:spPr bwMode="auto">
            <a:xfrm flipV="1">
              <a:off x="991" y="1444"/>
              <a:ext cx="0" cy="14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3495" name="Line 7"/>
            <p:cNvSpPr>
              <a:spLocks noChangeShapeType="1"/>
            </p:cNvSpPr>
            <p:nvPr/>
          </p:nvSpPr>
          <p:spPr bwMode="auto">
            <a:xfrm flipV="1">
              <a:off x="991" y="2851"/>
              <a:ext cx="1031" cy="1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267" name="Text Box 8"/>
            <p:cNvSpPr txBox="1">
              <a:spLocks noChangeArrowheads="1"/>
            </p:cNvSpPr>
            <p:nvPr/>
          </p:nvSpPr>
          <p:spPr bwMode="auto">
            <a:xfrm>
              <a:off x="718" y="1257"/>
              <a:ext cx="866" cy="327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>
                  <a:effectLst/>
                  <a:ea typeface="楷体_GB2312" charset="0"/>
                  <a:cs typeface="楷体_GB2312" charset="0"/>
                </a:rPr>
                <a:t>I</a:t>
              </a:r>
              <a:r>
                <a:rPr lang="en-US" altLang="zh-CN" sz="2800" b="1" baseline="-25000">
                  <a:effectLst/>
                  <a:ea typeface="楷体_GB2312" charset="0"/>
                  <a:cs typeface="楷体_GB2312" charset="0"/>
                </a:rPr>
                <a:t>B</a:t>
              </a:r>
              <a:endParaRPr lang="en-US" altLang="zh-CN" sz="2800" b="1">
                <a:effectLst/>
                <a:ea typeface="楷体_GB2312" charset="0"/>
                <a:cs typeface="楷体_GB2312" charset="0"/>
              </a:endParaRPr>
            </a:p>
          </p:txBody>
        </p:sp>
        <p:sp>
          <p:nvSpPr>
            <p:cNvPr id="10268" name="Text Box 9"/>
            <p:cNvSpPr txBox="1">
              <a:spLocks noChangeArrowheads="1"/>
            </p:cNvSpPr>
            <p:nvPr/>
          </p:nvSpPr>
          <p:spPr bwMode="auto">
            <a:xfrm>
              <a:off x="1968" y="2601"/>
              <a:ext cx="478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>
                  <a:effectLst/>
                  <a:ea typeface="楷体_GB2312" charset="0"/>
                  <a:cs typeface="楷体_GB2312" charset="0"/>
                </a:rPr>
                <a:t>U</a:t>
              </a:r>
              <a:r>
                <a:rPr lang="en-US" altLang="zh-CN" sz="2800" b="1" baseline="-25000">
                  <a:effectLst/>
                  <a:ea typeface="楷体_GB2312" charset="0"/>
                  <a:cs typeface="楷体_GB2312" charset="0"/>
                </a:rPr>
                <a:t>BE</a:t>
              </a:r>
              <a:endParaRPr lang="en-US" altLang="zh-CN" sz="2800" b="1">
                <a:effectLst/>
                <a:ea typeface="楷体_GB2312" charset="0"/>
                <a:cs typeface="楷体_GB2312" charset="0"/>
              </a:endParaRPr>
            </a:p>
          </p:txBody>
        </p:sp>
        <p:sp>
          <p:nvSpPr>
            <p:cNvPr id="63498" name="Freeform 10"/>
            <p:cNvSpPr/>
            <p:nvPr/>
          </p:nvSpPr>
          <p:spPr bwMode="auto">
            <a:xfrm>
              <a:off x="991" y="1620"/>
              <a:ext cx="671" cy="1230"/>
            </a:xfrm>
            <a:custGeom>
              <a:avLst/>
              <a:gdLst/>
              <a:ahLst/>
              <a:cxnLst>
                <a:cxn ang="0">
                  <a:pos x="0" y="2280"/>
                </a:cxn>
                <a:cxn ang="0">
                  <a:pos x="456" y="2256"/>
                </a:cxn>
                <a:cxn ang="0">
                  <a:pos x="648" y="2220"/>
                </a:cxn>
                <a:cxn ang="0">
                  <a:pos x="900" y="1968"/>
                </a:cxn>
                <a:cxn ang="0">
                  <a:pos x="1080" y="1308"/>
                </a:cxn>
                <a:cxn ang="0">
                  <a:pos x="1344" y="0"/>
                </a:cxn>
              </a:cxnLst>
              <a:rect l="0" t="0" r="r" b="b"/>
              <a:pathLst>
                <a:path w="1344" h="2280">
                  <a:moveTo>
                    <a:pt x="0" y="2280"/>
                  </a:moveTo>
                  <a:cubicBezTo>
                    <a:pt x="174" y="2273"/>
                    <a:pt x="348" y="2266"/>
                    <a:pt x="456" y="2256"/>
                  </a:cubicBezTo>
                  <a:cubicBezTo>
                    <a:pt x="564" y="2246"/>
                    <a:pt x="574" y="2268"/>
                    <a:pt x="648" y="2220"/>
                  </a:cubicBezTo>
                  <a:cubicBezTo>
                    <a:pt x="722" y="2172"/>
                    <a:pt x="828" y="2120"/>
                    <a:pt x="900" y="1968"/>
                  </a:cubicBezTo>
                  <a:cubicBezTo>
                    <a:pt x="972" y="1816"/>
                    <a:pt x="1006" y="1636"/>
                    <a:pt x="1080" y="1308"/>
                  </a:cubicBezTo>
                  <a:cubicBezTo>
                    <a:pt x="1154" y="980"/>
                    <a:pt x="1289" y="272"/>
                    <a:pt x="1344" y="0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270" name="Rectangle 46"/>
            <p:cNvSpPr>
              <a:spLocks noChangeArrowheads="1"/>
            </p:cNvSpPr>
            <p:nvPr/>
          </p:nvSpPr>
          <p:spPr bwMode="auto">
            <a:xfrm>
              <a:off x="776" y="2736"/>
              <a:ext cx="232" cy="25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i="1">
                  <a:effectLst/>
                  <a:latin typeface="Times New Roman" panose="02020603050405020304" charset="0"/>
                </a:rPr>
                <a:t>O</a:t>
              </a:r>
            </a:p>
          </p:txBody>
        </p:sp>
      </p:grp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81000"/>
            <a:ext cx="1600200" cy="609600"/>
          </a:xfrm>
          <a:noFill/>
        </p:spPr>
        <p:txBody>
          <a:bodyPr vert="horz" wrap="square" lIns="91440" tIns="45720" rIns="91440" bIns="45720" numCol="1" anchor="ctr" anchorCtr="0" compatLnSpc="1">
            <a:normAutofit fontScale="90000"/>
          </a:bodyPr>
          <a:lstStyle/>
          <a:p>
            <a:pPr algn="l" eaLnBrk="1" hangingPunct="1"/>
            <a:r>
              <a:rPr lang="zh-CN" altLang="en-US" sz="3600" b="1">
                <a:solidFill>
                  <a:srgbClr val="CC0000"/>
                </a:solidFill>
                <a:latin typeface="Times New Roman" panose="02020603050405020304" charset="0"/>
                <a:ea typeface="楷体_GB2312" charset="0"/>
                <a:cs typeface="楷体_GB2312" charset="0"/>
              </a:rPr>
              <a:t>结论：</a:t>
            </a:r>
          </a:p>
        </p:txBody>
      </p:sp>
      <p:sp>
        <p:nvSpPr>
          <p:cNvPr id="63491" name="Text Box 3" descr="40%"/>
          <p:cNvSpPr txBox="1">
            <a:spLocks noChangeArrowheads="1"/>
          </p:cNvSpPr>
          <p:nvPr/>
        </p:nvSpPr>
        <p:spPr bwMode="auto">
          <a:xfrm>
            <a:off x="509588" y="901700"/>
            <a:ext cx="8253412" cy="9540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"/>
              </a:spcBef>
            </a:pPr>
            <a:r>
              <a:rPr lang="en-US" altLang="zh-CN" sz="28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 (1) </a:t>
            </a:r>
            <a:r>
              <a:rPr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无输入信号电压时，三极管各电极都是恒定的</a:t>
            </a:r>
          </a:p>
          <a:p>
            <a:pPr eaLnBrk="1" hangingPunct="1">
              <a:spcBef>
                <a:spcPct val="2000"/>
              </a:spcBef>
            </a:pPr>
            <a:r>
              <a:rPr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       电压和电流</a:t>
            </a:r>
            <a:r>
              <a:rPr lang="en-US" altLang="zh-CN" sz="28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:</a:t>
            </a:r>
            <a:r>
              <a:rPr lang="en-US" altLang="zh-CN" sz="2800" b="1" i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I</a:t>
            </a:r>
            <a:r>
              <a:rPr lang="en-US" altLang="zh-CN" sz="2800" b="1" baseline="-2500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B</a:t>
            </a:r>
            <a:r>
              <a:rPr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、</a:t>
            </a:r>
            <a:r>
              <a:rPr lang="en-US" altLang="zh-CN" sz="2800" b="1" i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U</a:t>
            </a:r>
            <a:r>
              <a:rPr lang="en-US" altLang="zh-CN" sz="2800" b="1" baseline="-2500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BE</a:t>
            </a:r>
            <a:r>
              <a:rPr lang="zh-CN" sz="28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和</a:t>
            </a:r>
            <a:r>
              <a:rPr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 </a:t>
            </a:r>
            <a:r>
              <a:rPr lang="en-US" altLang="zh-CN" sz="2800" b="1" i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I</a:t>
            </a:r>
            <a:r>
              <a:rPr lang="en-US" altLang="zh-CN" sz="2800" b="1" baseline="-2500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C</a:t>
            </a:r>
            <a:r>
              <a:rPr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、</a:t>
            </a:r>
            <a:r>
              <a:rPr lang="en-US" altLang="zh-CN" sz="2800" b="1" i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U</a:t>
            </a:r>
            <a:r>
              <a:rPr lang="en-US" altLang="zh-CN" sz="2800" b="1" baseline="-2500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CE</a:t>
            </a:r>
            <a:r>
              <a:rPr lang="en-US" altLang="zh-CN" sz="28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 </a:t>
            </a:r>
            <a:r>
              <a:rPr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。</a:t>
            </a:r>
          </a:p>
        </p:txBody>
      </p:sp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409575" y="5163979"/>
            <a:ext cx="8305800" cy="984566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lIns="90000" tIns="46800" rIns="90000" bIns="46800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  </a:t>
            </a:r>
            <a:r>
              <a:rPr lang="en-US" altLang="zh-CN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(</a:t>
            </a:r>
            <a:r>
              <a:rPr lang="en-US" altLang="zh-CN" sz="280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I</a:t>
            </a:r>
            <a:r>
              <a:rPr lang="en-US" altLang="zh-CN" sz="2800" b="1" baseline="-25000" dirty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B</a:t>
            </a:r>
            <a:r>
              <a:rPr lang="zh-CN" altLang="en-US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、</a:t>
            </a:r>
            <a:r>
              <a:rPr lang="en-US" altLang="zh-CN" sz="280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U</a:t>
            </a:r>
            <a:r>
              <a:rPr lang="en-US" altLang="zh-CN" sz="2800" b="1" baseline="-25000" dirty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BE</a:t>
            </a:r>
            <a:r>
              <a:rPr lang="en-US" altLang="zh-CN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)</a:t>
            </a:r>
            <a:r>
              <a:rPr lang="en-US" altLang="zh-CN" sz="28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 </a:t>
            </a:r>
            <a:r>
              <a:rPr lang="zh-CN" sz="28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和</a:t>
            </a:r>
            <a:r>
              <a:rPr lang="en-US" altLang="zh-CN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(</a:t>
            </a:r>
            <a:r>
              <a:rPr lang="en-US" altLang="zh-CN" sz="280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I</a:t>
            </a:r>
            <a:r>
              <a:rPr lang="en-US" altLang="zh-CN" sz="2800" b="1" baseline="-25000" dirty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C</a:t>
            </a:r>
            <a:r>
              <a:rPr lang="zh-CN" altLang="en-US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、</a:t>
            </a:r>
            <a:r>
              <a:rPr lang="en-US" altLang="zh-CN" sz="280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U</a:t>
            </a:r>
            <a:r>
              <a:rPr lang="en-US" altLang="zh-CN" sz="2800" b="1" baseline="-25000" dirty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CE</a:t>
            </a:r>
            <a:r>
              <a:rPr lang="en-US" altLang="zh-CN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)</a:t>
            </a:r>
            <a:r>
              <a:rPr lang="zh-CN" altLang="en-US" sz="28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分别对应于输入、输出特性曲线上的一个点，称为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静态工作点</a:t>
            </a:r>
            <a:r>
              <a:rPr lang="zh-CN" altLang="en-US" sz="28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。</a:t>
            </a:r>
          </a:p>
        </p:txBody>
      </p:sp>
      <p:grpSp>
        <p:nvGrpSpPr>
          <p:cNvPr id="7" name="Group 11"/>
          <p:cNvGrpSpPr/>
          <p:nvPr/>
        </p:nvGrpSpPr>
        <p:grpSpPr bwMode="auto">
          <a:xfrm>
            <a:off x="2438400" y="2908300"/>
            <a:ext cx="646113" cy="534988"/>
            <a:chOff x="1512" y="2258"/>
            <a:chExt cx="407" cy="382"/>
          </a:xfrm>
        </p:grpSpPr>
        <p:sp>
          <p:nvSpPr>
            <p:cNvPr id="63500" name="Oval 12"/>
            <p:cNvSpPr>
              <a:spLocks noChangeArrowheads="1"/>
            </p:cNvSpPr>
            <p:nvPr/>
          </p:nvSpPr>
          <p:spPr bwMode="auto">
            <a:xfrm>
              <a:off x="1512" y="2556"/>
              <a:ext cx="72" cy="84"/>
            </a:xfrm>
            <a:prstGeom prst="ellipse">
              <a:avLst/>
            </a:prstGeom>
            <a:solidFill>
              <a:srgbClr val="FF3300"/>
            </a:solidFill>
            <a:ln w="38100">
              <a:solidFill>
                <a:srgbClr val="FF3300"/>
              </a:solidFill>
              <a:rou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264" name="Text Box 13"/>
            <p:cNvSpPr txBox="1">
              <a:spLocks noChangeArrowheads="1"/>
            </p:cNvSpPr>
            <p:nvPr/>
          </p:nvSpPr>
          <p:spPr bwMode="auto">
            <a:xfrm>
              <a:off x="1643" y="2258"/>
              <a:ext cx="276" cy="37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CC0000"/>
                  </a:solidFill>
                  <a:effectLst/>
                  <a:ea typeface="楷体_GB2312" charset="0"/>
                  <a:cs typeface="楷体_GB2312" charset="0"/>
                </a:rPr>
                <a:t>Q</a:t>
              </a:r>
            </a:p>
          </p:txBody>
        </p:sp>
      </p:grpSp>
      <p:grpSp>
        <p:nvGrpSpPr>
          <p:cNvPr id="8" name="Group 14"/>
          <p:cNvGrpSpPr/>
          <p:nvPr/>
        </p:nvGrpSpPr>
        <p:grpSpPr bwMode="auto">
          <a:xfrm>
            <a:off x="1038225" y="3022600"/>
            <a:ext cx="1581150" cy="519113"/>
            <a:chOff x="483" y="2263"/>
            <a:chExt cx="1173" cy="370"/>
          </a:xfrm>
        </p:grpSpPr>
        <p:sp>
          <p:nvSpPr>
            <p:cNvPr id="63503" name="Line 15"/>
            <p:cNvSpPr>
              <a:spLocks noChangeShapeType="1"/>
            </p:cNvSpPr>
            <p:nvPr/>
          </p:nvSpPr>
          <p:spPr bwMode="auto">
            <a:xfrm>
              <a:off x="900" y="2520"/>
              <a:ext cx="756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262" name="Rectangle 16"/>
            <p:cNvSpPr>
              <a:spLocks noChangeArrowheads="1"/>
            </p:cNvSpPr>
            <p:nvPr/>
          </p:nvSpPr>
          <p:spPr bwMode="auto">
            <a:xfrm>
              <a:off x="483" y="2263"/>
              <a:ext cx="356" cy="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CC0000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I</a:t>
              </a:r>
              <a:r>
                <a:rPr lang="en-US" altLang="zh-CN" sz="2800" b="1" baseline="-25000">
                  <a:solidFill>
                    <a:srgbClr val="CC0000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B</a:t>
              </a:r>
              <a:endParaRPr lang="en-US" altLang="zh-CN" sz="2800" b="1">
                <a:solidFill>
                  <a:srgbClr val="CC0000"/>
                </a:solidFill>
                <a:effectLst/>
                <a:latin typeface="Times New Roman" panose="02020603050405020304" charset="0"/>
                <a:ea typeface="楷体_GB2312" charset="0"/>
                <a:cs typeface="楷体_GB2312" charset="0"/>
              </a:endParaRPr>
            </a:p>
          </p:txBody>
        </p:sp>
      </p:grpSp>
      <p:grpSp>
        <p:nvGrpSpPr>
          <p:cNvPr id="9" name="Group 17"/>
          <p:cNvGrpSpPr/>
          <p:nvPr/>
        </p:nvGrpSpPr>
        <p:grpSpPr bwMode="auto">
          <a:xfrm>
            <a:off x="2197100" y="3381375"/>
            <a:ext cx="758825" cy="1674813"/>
            <a:chOff x="1368" y="2484"/>
            <a:chExt cx="478" cy="1574"/>
          </a:xfrm>
        </p:grpSpPr>
        <p:sp>
          <p:nvSpPr>
            <p:cNvPr id="63506" name="Line 18"/>
            <p:cNvSpPr>
              <a:spLocks noChangeShapeType="1"/>
            </p:cNvSpPr>
            <p:nvPr/>
          </p:nvSpPr>
          <p:spPr bwMode="auto">
            <a:xfrm>
              <a:off x="1572" y="2484"/>
              <a:ext cx="0" cy="108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260" name="Rectangle 19"/>
            <p:cNvSpPr>
              <a:spLocks noChangeArrowheads="1"/>
            </p:cNvSpPr>
            <p:nvPr/>
          </p:nvSpPr>
          <p:spPr bwMode="auto">
            <a:xfrm>
              <a:off x="1368" y="3570"/>
              <a:ext cx="478" cy="4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CC0000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U</a:t>
              </a:r>
              <a:r>
                <a:rPr lang="en-US" altLang="zh-CN" sz="2800" b="1" baseline="-25000">
                  <a:solidFill>
                    <a:srgbClr val="CC0000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BE</a:t>
              </a:r>
            </a:p>
          </p:txBody>
        </p:sp>
      </p:grpSp>
      <p:grpSp>
        <p:nvGrpSpPr>
          <p:cNvPr id="10" name="Group 34"/>
          <p:cNvGrpSpPr/>
          <p:nvPr/>
        </p:nvGrpSpPr>
        <p:grpSpPr bwMode="auto">
          <a:xfrm>
            <a:off x="6408738" y="2801938"/>
            <a:ext cx="647700" cy="534987"/>
            <a:chOff x="1512" y="2258"/>
            <a:chExt cx="407" cy="382"/>
          </a:xfrm>
        </p:grpSpPr>
        <p:sp>
          <p:nvSpPr>
            <p:cNvPr id="63523" name="Oval 35"/>
            <p:cNvSpPr>
              <a:spLocks noChangeArrowheads="1"/>
            </p:cNvSpPr>
            <p:nvPr/>
          </p:nvSpPr>
          <p:spPr bwMode="auto">
            <a:xfrm>
              <a:off x="1512" y="2556"/>
              <a:ext cx="72" cy="84"/>
            </a:xfrm>
            <a:prstGeom prst="ellipse">
              <a:avLst/>
            </a:prstGeom>
            <a:solidFill>
              <a:srgbClr val="FF3300"/>
            </a:solidFill>
            <a:ln w="38100">
              <a:solidFill>
                <a:srgbClr val="FF3300"/>
              </a:solidFill>
              <a:rou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258" name="Text Box 36"/>
            <p:cNvSpPr txBox="1">
              <a:spLocks noChangeArrowheads="1"/>
            </p:cNvSpPr>
            <p:nvPr/>
          </p:nvSpPr>
          <p:spPr bwMode="auto">
            <a:xfrm>
              <a:off x="1644" y="2258"/>
              <a:ext cx="275" cy="37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CC0000"/>
                  </a:solidFill>
                  <a:effectLst/>
                  <a:ea typeface="楷体_GB2312" charset="0"/>
                  <a:cs typeface="楷体_GB2312" charset="0"/>
                </a:rPr>
                <a:t>Q</a:t>
              </a:r>
            </a:p>
          </p:txBody>
        </p:sp>
      </p:grpSp>
      <p:grpSp>
        <p:nvGrpSpPr>
          <p:cNvPr id="11" name="Group 37"/>
          <p:cNvGrpSpPr/>
          <p:nvPr/>
        </p:nvGrpSpPr>
        <p:grpSpPr bwMode="auto">
          <a:xfrm>
            <a:off x="6248400" y="3276600"/>
            <a:ext cx="773113" cy="1781175"/>
            <a:chOff x="3920" y="2448"/>
            <a:chExt cx="487" cy="1571"/>
          </a:xfrm>
        </p:grpSpPr>
        <p:sp>
          <p:nvSpPr>
            <p:cNvPr id="63526" name="Line 38"/>
            <p:cNvSpPr>
              <a:spLocks noChangeShapeType="1"/>
            </p:cNvSpPr>
            <p:nvPr/>
          </p:nvSpPr>
          <p:spPr bwMode="auto">
            <a:xfrm>
              <a:off x="4056" y="2448"/>
              <a:ext cx="0" cy="116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256" name="Rectangle 39"/>
            <p:cNvSpPr>
              <a:spLocks noChangeArrowheads="1"/>
            </p:cNvSpPr>
            <p:nvPr/>
          </p:nvSpPr>
          <p:spPr bwMode="auto">
            <a:xfrm>
              <a:off x="3920" y="3561"/>
              <a:ext cx="487" cy="45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CC0000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U</a:t>
              </a:r>
              <a:r>
                <a:rPr lang="en-US" altLang="zh-CN" sz="2800" b="1" baseline="-25000">
                  <a:solidFill>
                    <a:srgbClr val="CC0000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CE</a:t>
              </a:r>
            </a:p>
          </p:txBody>
        </p:sp>
      </p:grpSp>
      <p:grpSp>
        <p:nvGrpSpPr>
          <p:cNvPr id="12" name="Group 40"/>
          <p:cNvGrpSpPr/>
          <p:nvPr/>
        </p:nvGrpSpPr>
        <p:grpSpPr bwMode="auto">
          <a:xfrm>
            <a:off x="4876800" y="3060700"/>
            <a:ext cx="1682750" cy="519113"/>
            <a:chOff x="2833" y="2372"/>
            <a:chExt cx="1295" cy="370"/>
          </a:xfrm>
        </p:grpSpPr>
        <p:sp>
          <p:nvSpPr>
            <p:cNvPr id="63529" name="Line 41"/>
            <p:cNvSpPr>
              <a:spLocks noChangeShapeType="1"/>
            </p:cNvSpPr>
            <p:nvPr/>
          </p:nvSpPr>
          <p:spPr bwMode="auto">
            <a:xfrm>
              <a:off x="3287" y="2532"/>
              <a:ext cx="841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254" name="Rectangle 42"/>
            <p:cNvSpPr>
              <a:spLocks noChangeArrowheads="1"/>
            </p:cNvSpPr>
            <p:nvPr/>
          </p:nvSpPr>
          <p:spPr bwMode="auto">
            <a:xfrm>
              <a:off x="2833" y="2372"/>
              <a:ext cx="380" cy="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CC0000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I</a:t>
              </a:r>
              <a:r>
                <a:rPr lang="en-US" altLang="zh-CN" sz="2800" b="1" baseline="-25000">
                  <a:solidFill>
                    <a:srgbClr val="CC0000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C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63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349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autoUpdateAnimBg="0"/>
      <p:bldP spid="63492" grpId="0" bldLvl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ChangeArrowheads="1"/>
          </p:cNvSpPr>
          <p:nvPr/>
        </p:nvSpPr>
        <p:spPr bwMode="auto">
          <a:xfrm>
            <a:off x="381000" y="788988"/>
            <a:ext cx="8458200" cy="1031875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altLang="zh-CN" sz="2800" b="1">
                <a:solidFill>
                  <a:schemeClr val="tx1"/>
                </a:solidFill>
                <a:effectLst/>
                <a:latin typeface="Times New Roman" panose="02020603050405020304" charset="0"/>
              </a:rPr>
              <a:t> </a:t>
            </a:r>
            <a:r>
              <a:rPr lang="zh-CN" altLang="en-US" sz="2800" b="1">
                <a:solidFill>
                  <a:schemeClr val="tx1"/>
                </a:solidFill>
                <a:effectLst/>
                <a:latin typeface="Times New Roman" panose="02020603050405020304" charset="0"/>
              </a:rPr>
              <a:t>若电路完全对称，理想情况下共模放大倍数</a:t>
            </a:r>
            <a:r>
              <a:rPr lang="zh-CN" altLang="en-US" sz="2800" b="1">
                <a:solidFill>
                  <a:schemeClr val="tx2"/>
                </a:solidFill>
                <a:effectLst/>
                <a:latin typeface="Times New Roman" panose="02020603050405020304" charset="0"/>
              </a:rPr>
              <a:t> </a:t>
            </a:r>
            <a:r>
              <a:rPr lang="en-US" altLang="zh-CN" sz="2800" b="1" i="1">
                <a:solidFill>
                  <a:srgbClr val="CC0000"/>
                </a:solidFill>
                <a:effectLst/>
                <a:latin typeface="Times New Roman" panose="02020603050405020304" charset="0"/>
                <a:ea typeface="楷体_GB2312" charset="0"/>
                <a:cs typeface="楷体_GB2312" charset="0"/>
              </a:rPr>
              <a:t>A</a:t>
            </a:r>
            <a:r>
              <a:rPr lang="en-US" altLang="zh-CN" sz="2800" b="1" baseline="-25000">
                <a:solidFill>
                  <a:srgbClr val="CC0000"/>
                </a:solidFill>
                <a:effectLst/>
                <a:latin typeface="Times New Roman" panose="02020603050405020304" charset="0"/>
                <a:ea typeface="楷体_GB2312" charset="0"/>
                <a:cs typeface="楷体_GB2312" charset="0"/>
              </a:rPr>
              <a:t>c</a:t>
            </a:r>
            <a:r>
              <a:rPr lang="en-US" altLang="zh-CN" sz="2800" b="1">
                <a:solidFill>
                  <a:srgbClr val="CC0000"/>
                </a:solidFill>
                <a:effectLst/>
                <a:latin typeface="Times New Roman" panose="02020603050405020304" charset="0"/>
              </a:rPr>
              <a:t> = 0</a:t>
            </a:r>
            <a:endParaRPr lang="en-US" altLang="zh-CN" sz="2800" b="1">
              <a:solidFill>
                <a:srgbClr val="FF0000"/>
              </a:solidFill>
              <a:effectLst/>
              <a:latin typeface="Times New Roman" panose="02020603050405020304" charset="0"/>
            </a:endParaRPr>
          </a:p>
          <a:p>
            <a:pPr eaLnBrk="0" hangingPunct="0">
              <a:spcBef>
                <a:spcPct val="20000"/>
              </a:spcBef>
            </a:pPr>
            <a:r>
              <a:rPr lang="en-US" altLang="zh-CN" sz="2800" b="1">
                <a:effectLst/>
                <a:latin typeface="Times New Roman" panose="02020603050405020304" charset="0"/>
              </a:rPr>
              <a:t> </a:t>
            </a:r>
            <a:r>
              <a:rPr lang="zh-CN" altLang="en-US" sz="2800" b="1">
                <a:solidFill>
                  <a:schemeClr val="tx1"/>
                </a:solidFill>
                <a:effectLst/>
                <a:latin typeface="Times New Roman" panose="02020603050405020304" charset="0"/>
              </a:rPr>
              <a:t>输出电压</a:t>
            </a:r>
            <a:r>
              <a:rPr lang="zh-CN" altLang="en-US" sz="2800" b="1">
                <a:effectLst/>
                <a:latin typeface="Times New Roman" panose="02020603050405020304" charset="0"/>
              </a:rPr>
              <a:t>  </a:t>
            </a:r>
            <a:r>
              <a:rPr lang="en-US" altLang="zh-CN" sz="2800" b="1" i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楷体_GB2312" charset="0"/>
                <a:cs typeface="楷体_GB2312" charset="0"/>
              </a:rPr>
              <a:t>u</a:t>
            </a:r>
            <a:r>
              <a:rPr lang="en-US" altLang="zh-CN" sz="2800" b="1" baseline="-25000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楷体_GB2312" charset="0"/>
                <a:cs typeface="楷体_GB2312" charset="0"/>
              </a:rPr>
              <a:t>o</a:t>
            </a:r>
            <a:r>
              <a:rPr lang="en-US" altLang="zh-CN" sz="2800" b="1" baseline="-50000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楷体_GB2312" charset="0"/>
                <a:cs typeface="楷体_GB2312" charset="0"/>
              </a:rPr>
              <a:t> </a:t>
            </a:r>
            <a:r>
              <a:rPr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楷体_GB2312" charset="0"/>
                <a:cs typeface="楷体_GB2312" charset="0"/>
              </a:rPr>
              <a:t>= </a:t>
            </a:r>
            <a:r>
              <a:rPr lang="en-US" altLang="zh-CN" sz="2800" b="1" baseline="-50000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楷体_GB2312" charset="0"/>
                <a:cs typeface="楷体_GB2312" charset="0"/>
              </a:rPr>
              <a:t> </a:t>
            </a:r>
            <a:r>
              <a:rPr lang="en-US" altLang="zh-CN" sz="2800" b="1" i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楷体_GB2312" charset="0"/>
                <a:cs typeface="楷体_GB2312" charset="0"/>
              </a:rPr>
              <a:t>A</a:t>
            </a:r>
            <a:r>
              <a:rPr lang="en-US" altLang="zh-CN" sz="2800" b="1" baseline="-25000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楷体_GB2312" charset="0"/>
                <a:cs typeface="楷体_GB2312" charset="0"/>
              </a:rPr>
              <a:t>d</a:t>
            </a:r>
            <a:r>
              <a:rPr lang="en-US" altLang="zh-CN" sz="2800" b="1" i="1" baseline="-25000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楷体_GB2312" charset="0"/>
                <a:cs typeface="楷体_GB2312" charset="0"/>
              </a:rPr>
              <a:t> </a:t>
            </a: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楷体_GB2312" charset="0"/>
                <a:cs typeface="楷体_GB2312" charset="0"/>
              </a:rPr>
              <a:t>（</a:t>
            </a:r>
            <a:r>
              <a:rPr lang="en-US" altLang="zh-CN" sz="2800" b="1" i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楷体_GB2312" charset="0"/>
                <a:cs typeface="楷体_GB2312" charset="0"/>
              </a:rPr>
              <a:t>u</a:t>
            </a:r>
            <a:r>
              <a:rPr lang="en-US" altLang="zh-CN" sz="2800" b="1" baseline="-25000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楷体_GB2312" charset="0"/>
                <a:cs typeface="楷体_GB2312" charset="0"/>
              </a:rPr>
              <a:t>i1 </a:t>
            </a: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楷体_GB2312" charset="0"/>
                <a:cs typeface="楷体_GB2312" charset="0"/>
              </a:rPr>
              <a:t>－</a:t>
            </a:r>
            <a:r>
              <a:rPr lang="zh-CN" altLang="en-US" sz="2800" b="1" i="1" baseline="-25000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楷体_GB2312" charset="0"/>
                <a:cs typeface="楷体_GB2312" charset="0"/>
              </a:rPr>
              <a:t> </a:t>
            </a:r>
            <a:r>
              <a:rPr lang="en-US" altLang="zh-CN" sz="2800" b="1" i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楷体_GB2312" charset="0"/>
                <a:cs typeface="楷体_GB2312" charset="0"/>
              </a:rPr>
              <a:t>u</a:t>
            </a:r>
            <a:r>
              <a:rPr lang="en-US" altLang="zh-CN" sz="2800" b="1" baseline="-25000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楷体_GB2312" charset="0"/>
                <a:cs typeface="楷体_GB2312" charset="0"/>
              </a:rPr>
              <a:t>i2 </a:t>
            </a: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楷体_GB2312" charset="0"/>
                <a:cs typeface="楷体_GB2312" charset="0"/>
              </a:rPr>
              <a:t>） </a:t>
            </a:r>
            <a:r>
              <a:rPr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楷体_GB2312" charset="0"/>
                <a:cs typeface="楷体_GB2312" charset="0"/>
              </a:rPr>
              <a:t>= </a:t>
            </a:r>
            <a:r>
              <a:rPr lang="en-US" altLang="zh-CN" sz="2800" b="1" baseline="-50000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楷体_GB2312" charset="0"/>
                <a:cs typeface="楷体_GB2312" charset="0"/>
              </a:rPr>
              <a:t> </a:t>
            </a:r>
            <a:r>
              <a:rPr lang="en-US" altLang="zh-CN" sz="2800" b="1" i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楷体_GB2312" charset="0"/>
                <a:cs typeface="楷体_GB2312" charset="0"/>
              </a:rPr>
              <a:t>A</a:t>
            </a:r>
            <a:r>
              <a:rPr lang="en-US" altLang="zh-CN" sz="2800" b="1" baseline="-25000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楷体_GB2312" charset="0"/>
                <a:cs typeface="楷体_GB2312" charset="0"/>
              </a:rPr>
              <a:t>d</a:t>
            </a:r>
            <a:r>
              <a:rPr lang="en-US" altLang="zh-CN" sz="2800" b="1" i="1" baseline="-25000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楷体_GB2312" charset="0"/>
                <a:cs typeface="楷体_GB2312" charset="0"/>
              </a:rPr>
              <a:t> </a:t>
            </a:r>
            <a:r>
              <a:rPr lang="en-US" altLang="zh-CN" sz="2800" b="1" i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楷体_GB2312" charset="0"/>
                <a:cs typeface="楷体_GB2312" charset="0"/>
              </a:rPr>
              <a:t>u</a:t>
            </a:r>
            <a:r>
              <a:rPr lang="en-US" altLang="zh-CN" sz="2800" b="1" baseline="-25000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楷体_GB2312" charset="0"/>
                <a:cs typeface="楷体_GB2312" charset="0"/>
              </a:rPr>
              <a:t>id</a:t>
            </a:r>
            <a:r>
              <a:rPr lang="en-US" altLang="zh-CN" sz="2800" b="1" i="1" baseline="-25000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楷体_GB2312" charset="0"/>
                <a:cs typeface="楷体_GB2312" charset="0"/>
              </a:rPr>
              <a:t> </a:t>
            </a:r>
          </a:p>
        </p:txBody>
      </p:sp>
      <p:sp>
        <p:nvSpPr>
          <p:cNvPr id="195587" name="Rectangle 3"/>
          <p:cNvSpPr>
            <a:spLocks noChangeArrowheads="1"/>
          </p:cNvSpPr>
          <p:nvPr/>
        </p:nvSpPr>
        <p:spPr bwMode="auto">
          <a:xfrm>
            <a:off x="381000" y="2027238"/>
            <a:ext cx="7315200" cy="16303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altLang="zh-CN" sz="2800" b="1">
                <a:effectLst/>
                <a:latin typeface="Times New Roman" panose="02020603050405020304" charset="0"/>
              </a:rPr>
              <a:t>    </a:t>
            </a:r>
            <a:r>
              <a:rPr lang="zh-CN" altLang="en-US" sz="2800" b="1">
                <a:solidFill>
                  <a:schemeClr val="tx1"/>
                </a:solidFill>
                <a:effectLst/>
                <a:latin typeface="Times New Roman" panose="02020603050405020304" charset="0"/>
              </a:rPr>
              <a:t>若电路不完全对称，则 </a:t>
            </a:r>
            <a:r>
              <a:rPr lang="en-US" altLang="zh-CN" sz="2800" b="1" i="1">
                <a:solidFill>
                  <a:srgbClr val="CC0000"/>
                </a:solidFill>
                <a:effectLst/>
                <a:latin typeface="Times New Roman" panose="02020603050405020304" charset="0"/>
                <a:ea typeface="楷体_GB2312" charset="0"/>
                <a:cs typeface="楷体_GB2312" charset="0"/>
              </a:rPr>
              <a:t>A</a:t>
            </a:r>
            <a:r>
              <a:rPr lang="en-US" altLang="zh-CN" sz="2800" b="1" baseline="-25000">
                <a:solidFill>
                  <a:srgbClr val="CC0000"/>
                </a:solidFill>
                <a:effectLst/>
                <a:latin typeface="Times New Roman" panose="02020603050405020304" charset="0"/>
                <a:ea typeface="楷体_GB2312" charset="0"/>
                <a:cs typeface="楷体_GB2312" charset="0"/>
              </a:rPr>
              <a:t>c</a:t>
            </a:r>
            <a:r>
              <a:rPr lang="en-US" altLang="zh-CN" sz="2800" b="1">
                <a:solidFill>
                  <a:srgbClr val="CC0000"/>
                </a:solidFill>
                <a:effectLst/>
                <a:latin typeface="Times New Roman" panose="02020603050405020304" charset="0"/>
                <a:sym typeface="Symbol" panose="05050102010706020507" charset="0"/>
              </a:rPr>
              <a:t></a:t>
            </a:r>
            <a:r>
              <a:rPr lang="en-US" altLang="zh-CN" sz="2800" b="1">
                <a:solidFill>
                  <a:srgbClr val="CC0000"/>
                </a:solidFill>
                <a:effectLst/>
                <a:latin typeface="Times New Roman" panose="02020603050405020304" charset="0"/>
              </a:rPr>
              <a:t> 0</a:t>
            </a:r>
            <a:r>
              <a:rPr lang="zh-CN" altLang="en-US" sz="2800" b="1">
                <a:solidFill>
                  <a:schemeClr val="bg2"/>
                </a:solidFill>
                <a:effectLst/>
                <a:latin typeface="Times New Roman" panose="02020603050405020304" charset="0"/>
              </a:rPr>
              <a:t>，</a:t>
            </a:r>
          </a:p>
          <a:p>
            <a:pPr eaLnBrk="0" hangingPunct="0">
              <a:spcBef>
                <a:spcPct val="20000"/>
              </a:spcBef>
            </a:pPr>
            <a:r>
              <a:rPr lang="zh-CN" altLang="en-US" sz="2800" b="1">
                <a:solidFill>
                  <a:schemeClr val="tx1"/>
                </a:solidFill>
                <a:effectLst/>
                <a:latin typeface="Times New Roman" panose="02020603050405020304" charset="0"/>
              </a:rPr>
              <a:t>实际输出电压</a:t>
            </a:r>
            <a:r>
              <a:rPr lang="zh-CN" altLang="en-US" sz="2800" b="1">
                <a:effectLst/>
                <a:latin typeface="Times New Roman" panose="02020603050405020304" charset="0"/>
              </a:rPr>
              <a:t>  </a:t>
            </a:r>
            <a:r>
              <a:rPr lang="en-US" altLang="zh-CN" sz="2800" b="1" i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楷体_GB2312" charset="0"/>
                <a:cs typeface="楷体_GB2312" charset="0"/>
              </a:rPr>
              <a:t>u</a:t>
            </a:r>
            <a:r>
              <a:rPr lang="en-US" altLang="zh-CN" sz="2800" b="1" baseline="-25000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楷体_GB2312" charset="0"/>
                <a:cs typeface="楷体_GB2312" charset="0"/>
              </a:rPr>
              <a:t>o</a:t>
            </a:r>
            <a:r>
              <a:rPr lang="en-US" altLang="zh-CN" sz="2800" b="1" baseline="-50000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楷体_GB2312" charset="0"/>
                <a:cs typeface="楷体_GB2312" charset="0"/>
              </a:rPr>
              <a:t> </a:t>
            </a:r>
            <a:r>
              <a:rPr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楷体_GB2312" charset="0"/>
                <a:cs typeface="楷体_GB2312" charset="0"/>
              </a:rPr>
              <a:t>=</a:t>
            </a:r>
            <a:r>
              <a:rPr lang="en-US" altLang="zh-CN" sz="2800" b="1" i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楷体_GB2312" charset="0"/>
                <a:cs typeface="楷体_GB2312" charset="0"/>
              </a:rPr>
              <a:t> A</a:t>
            </a:r>
            <a:r>
              <a:rPr lang="en-US" altLang="zh-CN" sz="2800" b="1" baseline="-25000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楷体_GB2312" charset="0"/>
                <a:cs typeface="楷体_GB2312" charset="0"/>
              </a:rPr>
              <a:t>c </a:t>
            </a:r>
            <a:r>
              <a:rPr lang="en-US" altLang="zh-CN" sz="2800" b="1" i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楷体_GB2312" charset="0"/>
                <a:cs typeface="楷体_GB2312" charset="0"/>
              </a:rPr>
              <a:t>u</a:t>
            </a:r>
            <a:r>
              <a:rPr lang="en-US" altLang="zh-CN" sz="2800" b="1" baseline="-25000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楷体_GB2312" charset="0"/>
                <a:cs typeface="楷体_GB2312" charset="0"/>
              </a:rPr>
              <a:t>ic </a:t>
            </a:r>
            <a:r>
              <a:rPr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楷体_GB2312" charset="0"/>
                <a:cs typeface="楷体_GB2312" charset="0"/>
              </a:rPr>
              <a:t>+ </a:t>
            </a:r>
            <a:r>
              <a:rPr lang="en-US" altLang="zh-CN" sz="2800" b="1" baseline="-50000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楷体_GB2312" charset="0"/>
                <a:cs typeface="楷体_GB2312" charset="0"/>
              </a:rPr>
              <a:t> </a:t>
            </a:r>
            <a:r>
              <a:rPr lang="en-US" altLang="zh-CN" sz="2800" b="1" i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楷体_GB2312" charset="0"/>
                <a:cs typeface="楷体_GB2312" charset="0"/>
              </a:rPr>
              <a:t>A</a:t>
            </a:r>
            <a:r>
              <a:rPr lang="en-US" altLang="zh-CN" sz="2800" b="1" baseline="-25000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楷体_GB2312" charset="0"/>
                <a:cs typeface="楷体_GB2312" charset="0"/>
              </a:rPr>
              <a:t>d</a:t>
            </a:r>
            <a:r>
              <a:rPr lang="en-US" altLang="zh-CN" sz="2800" b="1" i="1" baseline="-25000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楷体_GB2312" charset="0"/>
                <a:cs typeface="楷体_GB2312" charset="0"/>
              </a:rPr>
              <a:t> </a:t>
            </a:r>
            <a:r>
              <a:rPr lang="en-US" altLang="zh-CN" sz="2800" b="1" i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楷体_GB2312" charset="0"/>
                <a:cs typeface="楷体_GB2312" charset="0"/>
              </a:rPr>
              <a:t>u</a:t>
            </a:r>
            <a:r>
              <a:rPr lang="en-US" altLang="zh-CN" sz="2800" b="1" baseline="-25000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楷体_GB2312" charset="0"/>
                <a:cs typeface="楷体_GB2312" charset="0"/>
              </a:rPr>
              <a:t>id 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</a:pPr>
            <a:r>
              <a:rPr lang="zh-CN" altLang="en-US" sz="2800" b="1">
                <a:solidFill>
                  <a:schemeClr val="tx1"/>
                </a:solidFill>
                <a:effectLst/>
                <a:latin typeface="Times New Roman" panose="02020603050405020304" charset="0"/>
              </a:rPr>
              <a:t>即共模信号对输出有影响 。</a:t>
            </a:r>
          </a:p>
        </p:txBody>
      </p:sp>
      <p:grpSp>
        <p:nvGrpSpPr>
          <p:cNvPr id="93188" name="Group 4"/>
          <p:cNvGrpSpPr/>
          <p:nvPr/>
        </p:nvGrpSpPr>
        <p:grpSpPr bwMode="auto">
          <a:xfrm>
            <a:off x="533400" y="5543550"/>
            <a:ext cx="7772400" cy="171450"/>
            <a:chOff x="288" y="618"/>
            <a:chExt cx="4896" cy="108"/>
          </a:xfrm>
        </p:grpSpPr>
        <p:pic>
          <p:nvPicPr>
            <p:cNvPr id="93190" name="Picture 5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8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191" name="Picture 6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8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192" name="Picture 7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0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193" name="Picture 8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6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194" name="Picture 9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8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195" name="Picture 10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4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196" name="Picture 11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197" name="Picture 12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6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198" name="Picture 13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2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199" name="Picture 14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14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200" name="Picture 15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0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201" name="Picture 16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0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202" name="Picture 17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6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203" name="Picture 18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2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204" name="Picture 19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2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205" name="Picture 20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8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206" name="Picture 21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8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207" name="Picture 22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0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208" name="Picture 23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86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209" name="Picture 24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6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210" name="Picture 25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8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211" name="Picture 26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4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212" name="Picture 27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6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213" name="Picture 28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62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214" name="Picture 29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52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215" name="Picture 30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4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216" name="Picture 31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0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217" name="Picture 32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2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218" name="Picture 33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8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219" name="Picture 34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8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220" name="Picture 35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4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221" name="Picture 36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0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222" name="Picture 37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0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223" name="Picture 38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26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224" name="Picture 39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6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225" name="Picture 40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8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226" name="Picture 41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4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227" name="Picture 42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04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228" name="Picture 43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06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229" name="Picture 44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2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230" name="Picture 45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4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231" name="Picture 46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90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232" name="Picture 47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80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233" name="Picture 48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2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234" name="Picture 49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02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3235" name="Group 50"/>
            <p:cNvGrpSpPr/>
            <p:nvPr/>
          </p:nvGrpSpPr>
          <p:grpSpPr bwMode="auto">
            <a:xfrm>
              <a:off x="288" y="618"/>
              <a:ext cx="582" cy="102"/>
              <a:chOff x="4698" y="720"/>
              <a:chExt cx="582" cy="102"/>
            </a:xfrm>
          </p:grpSpPr>
          <p:pic>
            <p:nvPicPr>
              <p:cNvPr id="93236" name="Picture 51" descr="Green and Black Diamond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88" y="720"/>
                <a:ext cx="102" cy="10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3237" name="Picture 52" descr="Green and Black Diamond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90" y="720"/>
                <a:ext cx="102" cy="10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3238" name="Picture 53" descr="Green and Black Diamond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86" y="720"/>
                <a:ext cx="102" cy="10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3239" name="Picture 54" descr="Green and Black Diamond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76" y="720"/>
                <a:ext cx="102" cy="10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3240" name="Picture 55" descr="Green and Black Diamond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78" y="720"/>
                <a:ext cx="102" cy="10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3241" name="Picture 56" descr="Green and Black Diamond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98" y="720"/>
                <a:ext cx="102" cy="10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aphicFrame>
        <p:nvGraphicFramePr>
          <p:cNvPr id="93189" name="Object 57"/>
          <p:cNvGraphicFramePr>
            <a:graphicFrameLocks noChangeAspect="1"/>
          </p:cNvGraphicFramePr>
          <p:nvPr/>
        </p:nvGraphicFramePr>
        <p:xfrm>
          <a:off x="6705600" y="3995738"/>
          <a:ext cx="1730375" cy="1243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2" name="剪辑" r:id="rId4" imgW="685800" imgH="586740" progId="MS_ClipArt_Gallery.2">
                  <p:embed/>
                </p:oleObj>
              </mc:Choice>
              <mc:Fallback>
                <p:oleObj name="剪辑" r:id="rId4" imgW="685800" imgH="58674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3995738"/>
                        <a:ext cx="1730375" cy="1243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683855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5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5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6" grpId="0" bldLvl="0" animBg="1" autoUpdateAnimBg="0"/>
      <p:bldP spid="195587" grpId="0" bldLvl="0" animBg="1" autoUpdateAnimBg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533400" y="457200"/>
            <a:ext cx="6096000" cy="609600"/>
          </a:xfr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algn="l" eaLnBrk="1" hangingPunct="1"/>
            <a:r>
              <a:rPr lang="en-US" altLang="zh-CN" sz="3200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宋体" panose="02010600030101010101" pitchFamily="2" charset="-122"/>
              </a:rPr>
              <a:t>3</a:t>
            </a:r>
            <a:r>
              <a:rPr lang="en-US" altLang="zh-CN" sz="3200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.7.2   </a:t>
            </a:r>
            <a:r>
              <a:rPr lang="zh-CN" altLang="en-US" sz="3200" b="1" dirty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典型差动放大电路</a:t>
            </a:r>
          </a:p>
        </p:txBody>
      </p:sp>
      <p:grpSp>
        <p:nvGrpSpPr>
          <p:cNvPr id="2" name="Group 7"/>
          <p:cNvGrpSpPr/>
          <p:nvPr/>
        </p:nvGrpSpPr>
        <p:grpSpPr bwMode="auto">
          <a:xfrm>
            <a:off x="1563370" y="990600"/>
            <a:ext cx="6019800" cy="3581400"/>
            <a:chOff x="912" y="422"/>
            <a:chExt cx="3792" cy="2256"/>
          </a:xfrm>
        </p:grpSpPr>
        <p:sp>
          <p:nvSpPr>
            <p:cNvPr id="196616" name="Text Box 8"/>
            <p:cNvSpPr txBox="1">
              <a:spLocks noChangeArrowheads="1"/>
            </p:cNvSpPr>
            <p:nvPr/>
          </p:nvSpPr>
          <p:spPr bwMode="auto">
            <a:xfrm>
              <a:off x="3967" y="422"/>
              <a:ext cx="737" cy="327"/>
            </a:xfrm>
            <a:prstGeom prst="rect">
              <a:avLst/>
            </a:prstGeom>
            <a:noFill/>
            <a:ln w="12700">
              <a:noFill/>
              <a:miter lim="800000"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effectLst/>
                  <a:ea typeface="楷体_GB2312" charset="0"/>
                  <a:cs typeface="楷体_GB2312" charset="0"/>
                </a:rPr>
                <a:t>+</a:t>
              </a:r>
              <a:r>
                <a:rPr lang="en-US" altLang="zh-CN" sz="2800" b="1" i="1">
                  <a:solidFill>
                    <a:srgbClr val="000099"/>
                  </a:solidFill>
                  <a:effectLst/>
                  <a:ea typeface="楷体_GB2312" charset="0"/>
                  <a:cs typeface="楷体_GB2312" charset="0"/>
                </a:rPr>
                <a:t>U</a:t>
              </a:r>
              <a:r>
                <a:rPr lang="en-US" altLang="zh-CN" b="1" baseline="-25000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ea typeface="楷体_GB2312" charset="0"/>
                  <a:cs typeface="楷体_GB2312" charset="0"/>
                </a:rPr>
                <a:t>CC</a:t>
              </a:r>
              <a:endParaRPr lang="en-US" altLang="zh-CN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楷体_GB2312" charset="0"/>
                <a:cs typeface="楷体_GB2312" charset="0"/>
              </a:endParaRPr>
            </a:p>
          </p:txBody>
        </p:sp>
        <p:sp>
          <p:nvSpPr>
            <p:cNvPr id="94215" name="Rectangle 9"/>
            <p:cNvSpPr>
              <a:spLocks noChangeArrowheads="1"/>
            </p:cNvSpPr>
            <p:nvPr/>
          </p:nvSpPr>
          <p:spPr bwMode="auto">
            <a:xfrm>
              <a:off x="2448" y="836"/>
              <a:ext cx="419" cy="325"/>
            </a:xfrm>
            <a:prstGeom prst="rect">
              <a:avLst/>
            </a:prstGeom>
            <a:noFill/>
            <a:ln>
              <a:noFill/>
            </a:ln>
          </p:spPr>
          <p:txBody>
            <a:bodyPr lIns="90488" tIns="44450" rIns="90488" bIns="4445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000099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u</a:t>
              </a:r>
              <a:r>
                <a:rPr lang="en-US" altLang="zh-CN" sz="2800" b="1" baseline="-24000">
                  <a:solidFill>
                    <a:srgbClr val="000099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o</a:t>
              </a:r>
              <a:endParaRPr lang="en-US" altLang="zh-CN" sz="2800" b="1" baseline="-50000">
                <a:solidFill>
                  <a:srgbClr val="000099"/>
                </a:solidFill>
                <a:effectLst/>
                <a:latin typeface="Times New Roman" panose="02020603050405020304" charset="0"/>
                <a:ea typeface="楷体_GB2312" charset="0"/>
                <a:cs typeface="楷体_GB2312" charset="0"/>
              </a:endParaRPr>
            </a:p>
          </p:txBody>
        </p:sp>
        <p:sp>
          <p:nvSpPr>
            <p:cNvPr id="94216" name="Rectangle 10"/>
            <p:cNvSpPr>
              <a:spLocks noChangeArrowheads="1"/>
            </p:cNvSpPr>
            <p:nvPr/>
          </p:nvSpPr>
          <p:spPr bwMode="auto">
            <a:xfrm>
              <a:off x="912" y="1780"/>
              <a:ext cx="576" cy="325"/>
            </a:xfrm>
            <a:prstGeom prst="rect">
              <a:avLst/>
            </a:prstGeom>
            <a:noFill/>
            <a:ln>
              <a:noFill/>
            </a:ln>
          </p:spPr>
          <p:txBody>
            <a:bodyPr lIns="90488" tIns="44450" rIns="90488" bIns="4445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="1" i="1" dirty="0">
                  <a:solidFill>
                    <a:srgbClr val="000099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u</a:t>
              </a:r>
              <a:r>
                <a:rPr lang="en-US" altLang="zh-CN" sz="2800" b="1" baseline="-24000" dirty="0">
                  <a:solidFill>
                    <a:srgbClr val="000099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i1</a:t>
              </a:r>
              <a:endParaRPr lang="en-US" altLang="zh-CN" sz="2800" b="1" baseline="-50000" dirty="0">
                <a:solidFill>
                  <a:srgbClr val="000099"/>
                </a:solidFill>
                <a:effectLst/>
                <a:latin typeface="Times New Roman" panose="02020603050405020304" charset="0"/>
                <a:ea typeface="楷体_GB2312" charset="0"/>
                <a:cs typeface="楷体_GB2312" charset="0"/>
              </a:endParaRPr>
            </a:p>
          </p:txBody>
        </p:sp>
        <p:grpSp>
          <p:nvGrpSpPr>
            <p:cNvPr id="94217" name="Group 11"/>
            <p:cNvGrpSpPr/>
            <p:nvPr/>
          </p:nvGrpSpPr>
          <p:grpSpPr bwMode="auto">
            <a:xfrm>
              <a:off x="2487" y="2539"/>
              <a:ext cx="132" cy="139"/>
              <a:chOff x="2304" y="3516"/>
              <a:chExt cx="192" cy="192"/>
            </a:xfrm>
          </p:grpSpPr>
          <p:sp>
            <p:nvSpPr>
              <p:cNvPr id="196620" name="Line 12"/>
              <p:cNvSpPr>
                <a:spLocks noChangeShapeType="1"/>
              </p:cNvSpPr>
              <p:nvPr/>
            </p:nvSpPr>
            <p:spPr bwMode="auto">
              <a:xfrm>
                <a:off x="2400" y="3516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6621" name="Line 13"/>
              <p:cNvSpPr>
                <a:spLocks noChangeShapeType="1"/>
              </p:cNvSpPr>
              <p:nvPr/>
            </p:nvSpPr>
            <p:spPr bwMode="auto">
              <a:xfrm rot="-5400000">
                <a:off x="2400" y="3612"/>
                <a:ext cx="0" cy="192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94218" name="Rectangle 14"/>
            <p:cNvSpPr>
              <a:spLocks noChangeArrowheads="1"/>
            </p:cNvSpPr>
            <p:nvPr/>
          </p:nvSpPr>
          <p:spPr bwMode="auto">
            <a:xfrm>
              <a:off x="1680" y="700"/>
              <a:ext cx="502" cy="325"/>
            </a:xfrm>
            <a:prstGeom prst="rect">
              <a:avLst/>
            </a:prstGeom>
            <a:noFill/>
            <a:ln>
              <a:noFill/>
            </a:ln>
          </p:spPr>
          <p:txBody>
            <a:bodyPr lIns="90488" tIns="44450" rIns="90488" bIns="4445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="1" i="1">
                  <a:solidFill>
                    <a:schemeClr val="tx1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R</a:t>
              </a:r>
              <a:r>
                <a:rPr lang="en-US" altLang="zh-CN" b="1" baseline="-24000">
                  <a:solidFill>
                    <a:schemeClr val="tx1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C</a:t>
              </a:r>
            </a:p>
          </p:txBody>
        </p:sp>
        <p:sp>
          <p:nvSpPr>
            <p:cNvPr id="94219" name="Rectangle 15"/>
            <p:cNvSpPr>
              <a:spLocks noChangeArrowheads="1"/>
            </p:cNvSpPr>
            <p:nvPr/>
          </p:nvSpPr>
          <p:spPr bwMode="auto">
            <a:xfrm>
              <a:off x="2381" y="1296"/>
              <a:ext cx="358" cy="325"/>
            </a:xfrm>
            <a:prstGeom prst="rect">
              <a:avLst/>
            </a:prstGeom>
            <a:noFill/>
            <a:ln>
              <a:noFill/>
            </a:ln>
          </p:spPr>
          <p:txBody>
            <a:bodyPr lIns="90488" tIns="44450" rIns="90488" bIns="4445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="1" i="1">
                  <a:solidFill>
                    <a:schemeClr val="tx1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R</a:t>
              </a:r>
              <a:r>
                <a:rPr lang="en-US" altLang="zh-CN" sz="2800" b="1" baseline="-24000">
                  <a:solidFill>
                    <a:schemeClr val="tx1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P</a:t>
              </a:r>
            </a:p>
          </p:txBody>
        </p:sp>
        <p:sp>
          <p:nvSpPr>
            <p:cNvPr id="94220" name="Rectangle 16"/>
            <p:cNvSpPr>
              <a:spLocks noChangeArrowheads="1"/>
            </p:cNvSpPr>
            <p:nvPr/>
          </p:nvSpPr>
          <p:spPr bwMode="auto">
            <a:xfrm>
              <a:off x="1979" y="1235"/>
              <a:ext cx="457" cy="325"/>
            </a:xfrm>
            <a:prstGeom prst="rect">
              <a:avLst/>
            </a:prstGeom>
            <a:noFill/>
            <a:ln>
              <a:noFill/>
            </a:ln>
          </p:spPr>
          <p:txBody>
            <a:bodyPr lIns="90488" tIns="44450" rIns="90488" bIns="4445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="1"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T</a:t>
              </a:r>
              <a:r>
                <a:rPr lang="en-US" altLang="zh-CN" b="1" baseline="-25000"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1</a:t>
              </a:r>
            </a:p>
          </p:txBody>
        </p:sp>
        <p:sp>
          <p:nvSpPr>
            <p:cNvPr id="196625" name="Line 17"/>
            <p:cNvSpPr>
              <a:spLocks noChangeShapeType="1"/>
            </p:cNvSpPr>
            <p:nvPr/>
          </p:nvSpPr>
          <p:spPr bwMode="auto">
            <a:xfrm rot="-5400000">
              <a:off x="2467" y="2222"/>
              <a:ext cx="16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6626" name="Rectangle 18"/>
            <p:cNvSpPr>
              <a:spLocks noChangeArrowheads="1"/>
            </p:cNvSpPr>
            <p:nvPr/>
          </p:nvSpPr>
          <p:spPr bwMode="auto">
            <a:xfrm rot="-5400000">
              <a:off x="2440" y="1970"/>
              <a:ext cx="227" cy="8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6627" name="Line 19"/>
            <p:cNvSpPr>
              <a:spLocks noChangeShapeType="1"/>
            </p:cNvSpPr>
            <p:nvPr/>
          </p:nvSpPr>
          <p:spPr bwMode="auto">
            <a:xfrm rot="-5400000">
              <a:off x="2555" y="2238"/>
              <a:ext cx="4" cy="1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6628" name="Line 20"/>
            <p:cNvSpPr>
              <a:spLocks noChangeShapeType="1"/>
            </p:cNvSpPr>
            <p:nvPr/>
          </p:nvSpPr>
          <p:spPr bwMode="auto">
            <a:xfrm>
              <a:off x="2073" y="574"/>
              <a:ext cx="186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lIns="90000" tIns="43200" rIns="90000" bIns="43200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4225" name="Rectangle 21"/>
            <p:cNvSpPr>
              <a:spLocks noChangeArrowheads="1"/>
            </p:cNvSpPr>
            <p:nvPr/>
          </p:nvSpPr>
          <p:spPr bwMode="auto">
            <a:xfrm>
              <a:off x="1224" y="1019"/>
              <a:ext cx="422" cy="325"/>
            </a:xfrm>
            <a:prstGeom prst="rect">
              <a:avLst/>
            </a:prstGeom>
            <a:noFill/>
            <a:ln>
              <a:noFill/>
            </a:ln>
          </p:spPr>
          <p:txBody>
            <a:bodyPr lIns="90488" tIns="44450" rIns="90488" bIns="4445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="1" i="1">
                  <a:solidFill>
                    <a:schemeClr val="tx1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R</a:t>
              </a:r>
              <a:r>
                <a:rPr lang="en-US" altLang="zh-CN" b="1" baseline="-24000">
                  <a:solidFill>
                    <a:schemeClr val="tx1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B</a:t>
              </a:r>
            </a:p>
          </p:txBody>
        </p:sp>
        <p:sp>
          <p:nvSpPr>
            <p:cNvPr id="196630" name="Line 22"/>
            <p:cNvSpPr>
              <a:spLocks noChangeShapeType="1"/>
            </p:cNvSpPr>
            <p:nvPr/>
          </p:nvSpPr>
          <p:spPr bwMode="auto">
            <a:xfrm rot="10800000" flipV="1">
              <a:off x="1516" y="1363"/>
              <a:ext cx="39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6631" name="Line 23"/>
            <p:cNvSpPr>
              <a:spLocks noChangeShapeType="1"/>
            </p:cNvSpPr>
            <p:nvPr/>
          </p:nvSpPr>
          <p:spPr bwMode="auto">
            <a:xfrm rot="-10800000">
              <a:off x="1071" y="1362"/>
              <a:ext cx="20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4228" name="Rectangle 24"/>
            <p:cNvSpPr>
              <a:spLocks noChangeArrowheads="1"/>
            </p:cNvSpPr>
            <p:nvPr/>
          </p:nvSpPr>
          <p:spPr bwMode="auto">
            <a:xfrm flipH="1">
              <a:off x="3104" y="716"/>
              <a:ext cx="503" cy="325"/>
            </a:xfrm>
            <a:prstGeom prst="rect">
              <a:avLst/>
            </a:prstGeom>
            <a:noFill/>
            <a:ln>
              <a:noFill/>
            </a:ln>
          </p:spPr>
          <p:txBody>
            <a:bodyPr lIns="90488" tIns="44450" rIns="90488" bIns="4445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="1" i="1">
                  <a:solidFill>
                    <a:schemeClr val="tx1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R</a:t>
              </a:r>
              <a:r>
                <a:rPr lang="en-US" altLang="zh-CN" sz="2800" b="1" baseline="-24000">
                  <a:solidFill>
                    <a:schemeClr val="tx1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C</a:t>
              </a:r>
            </a:p>
          </p:txBody>
        </p:sp>
        <p:sp>
          <p:nvSpPr>
            <p:cNvPr id="196633" name="Line 25"/>
            <p:cNvSpPr>
              <a:spLocks noChangeShapeType="1"/>
            </p:cNvSpPr>
            <p:nvPr/>
          </p:nvSpPr>
          <p:spPr bwMode="auto">
            <a:xfrm rot="5400000" flipH="1">
              <a:off x="2471" y="2457"/>
              <a:ext cx="18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6634" name="Rectangle 26"/>
            <p:cNvSpPr>
              <a:spLocks noChangeArrowheads="1"/>
            </p:cNvSpPr>
            <p:nvPr/>
          </p:nvSpPr>
          <p:spPr bwMode="auto">
            <a:xfrm flipH="1">
              <a:off x="2424" y="1641"/>
              <a:ext cx="241" cy="10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6635" name="Line 27"/>
            <p:cNvSpPr>
              <a:spLocks noChangeShapeType="1"/>
            </p:cNvSpPr>
            <p:nvPr/>
          </p:nvSpPr>
          <p:spPr bwMode="auto">
            <a:xfrm rot="16200000" flipH="1">
              <a:off x="2563" y="2250"/>
              <a:ext cx="0" cy="2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6636" name="Rectangle 28"/>
            <p:cNvSpPr>
              <a:spLocks noChangeArrowheads="1"/>
            </p:cNvSpPr>
            <p:nvPr/>
          </p:nvSpPr>
          <p:spPr bwMode="auto">
            <a:xfrm rot="10800000" flipH="1">
              <a:off x="3610" y="1306"/>
              <a:ext cx="242" cy="10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6637" name="Line 29"/>
            <p:cNvSpPr>
              <a:spLocks noChangeShapeType="1"/>
            </p:cNvSpPr>
            <p:nvPr/>
          </p:nvSpPr>
          <p:spPr bwMode="auto">
            <a:xfrm rot="-10800000" flipH="1" flipV="1">
              <a:off x="3230" y="1364"/>
              <a:ext cx="370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6638" name="Line 30"/>
            <p:cNvSpPr>
              <a:spLocks noChangeShapeType="1"/>
            </p:cNvSpPr>
            <p:nvPr/>
          </p:nvSpPr>
          <p:spPr bwMode="auto">
            <a:xfrm rot="10800000" flipH="1">
              <a:off x="3848" y="1353"/>
              <a:ext cx="21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4235" name="Rectangle 31"/>
            <p:cNvSpPr>
              <a:spLocks noChangeArrowheads="1"/>
            </p:cNvSpPr>
            <p:nvPr/>
          </p:nvSpPr>
          <p:spPr bwMode="auto">
            <a:xfrm flipH="1">
              <a:off x="3934" y="1743"/>
              <a:ext cx="492" cy="325"/>
            </a:xfrm>
            <a:prstGeom prst="rect">
              <a:avLst/>
            </a:prstGeom>
            <a:noFill/>
            <a:ln>
              <a:noFill/>
            </a:ln>
          </p:spPr>
          <p:txBody>
            <a:bodyPr lIns="90488" tIns="44450" rIns="90488" bIns="4445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000099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u</a:t>
              </a:r>
              <a:r>
                <a:rPr lang="en-US" altLang="zh-CN" sz="2800" b="1" baseline="-24000">
                  <a:solidFill>
                    <a:srgbClr val="000099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i2</a:t>
              </a:r>
              <a:endParaRPr lang="en-US" altLang="zh-CN" sz="2800" b="1" baseline="-50000">
                <a:solidFill>
                  <a:srgbClr val="000099"/>
                </a:solidFill>
                <a:effectLst/>
                <a:latin typeface="Times New Roman" panose="02020603050405020304" charset="0"/>
                <a:ea typeface="楷体_GB2312" charset="0"/>
                <a:cs typeface="楷体_GB2312" charset="0"/>
              </a:endParaRPr>
            </a:p>
          </p:txBody>
        </p:sp>
        <p:sp>
          <p:nvSpPr>
            <p:cNvPr id="196640" name="Oval 32"/>
            <p:cNvSpPr>
              <a:spLocks noChangeArrowheads="1"/>
            </p:cNvSpPr>
            <p:nvPr/>
          </p:nvSpPr>
          <p:spPr bwMode="auto">
            <a:xfrm>
              <a:off x="3913" y="551"/>
              <a:ext cx="45" cy="5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6641" name="Oval 33"/>
            <p:cNvSpPr>
              <a:spLocks noChangeArrowheads="1"/>
            </p:cNvSpPr>
            <p:nvPr/>
          </p:nvSpPr>
          <p:spPr bwMode="auto">
            <a:xfrm>
              <a:off x="4050" y="1328"/>
              <a:ext cx="46" cy="5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6642" name="Oval 34"/>
            <p:cNvSpPr>
              <a:spLocks noChangeArrowheads="1"/>
            </p:cNvSpPr>
            <p:nvPr/>
          </p:nvSpPr>
          <p:spPr bwMode="auto">
            <a:xfrm>
              <a:off x="1029" y="1328"/>
              <a:ext cx="45" cy="5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4239" name="Rectangle 35"/>
            <p:cNvSpPr>
              <a:spLocks noChangeArrowheads="1"/>
            </p:cNvSpPr>
            <p:nvPr/>
          </p:nvSpPr>
          <p:spPr bwMode="auto">
            <a:xfrm>
              <a:off x="2591" y="1857"/>
              <a:ext cx="481" cy="325"/>
            </a:xfrm>
            <a:prstGeom prst="rect">
              <a:avLst/>
            </a:prstGeom>
            <a:noFill/>
            <a:ln>
              <a:noFill/>
            </a:ln>
          </p:spPr>
          <p:txBody>
            <a:bodyPr lIns="90488" tIns="44450" rIns="90488" bIns="4445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="1" i="1">
                  <a:solidFill>
                    <a:schemeClr val="tx1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R</a:t>
              </a:r>
              <a:r>
                <a:rPr lang="en-US" altLang="zh-CN" sz="2800" b="1" baseline="-24000">
                  <a:solidFill>
                    <a:schemeClr val="tx1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E</a:t>
              </a:r>
            </a:p>
          </p:txBody>
        </p:sp>
        <p:sp>
          <p:nvSpPr>
            <p:cNvPr id="94240" name="Rectangle 36"/>
            <p:cNvSpPr>
              <a:spLocks noChangeArrowheads="1"/>
            </p:cNvSpPr>
            <p:nvPr/>
          </p:nvSpPr>
          <p:spPr bwMode="auto">
            <a:xfrm>
              <a:off x="3535" y="1009"/>
              <a:ext cx="476" cy="325"/>
            </a:xfrm>
            <a:prstGeom prst="rect">
              <a:avLst/>
            </a:prstGeom>
            <a:noFill/>
            <a:ln>
              <a:noFill/>
            </a:ln>
          </p:spPr>
          <p:txBody>
            <a:bodyPr lIns="90488" tIns="44450" rIns="90488" bIns="4445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="1" i="1">
                  <a:solidFill>
                    <a:schemeClr val="tx1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R</a:t>
              </a:r>
              <a:r>
                <a:rPr lang="en-US" altLang="zh-CN" b="1" baseline="-24000">
                  <a:solidFill>
                    <a:schemeClr val="tx1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B</a:t>
              </a:r>
            </a:p>
          </p:txBody>
        </p:sp>
        <p:sp>
          <p:nvSpPr>
            <p:cNvPr id="196645" name="Rectangle 37"/>
            <p:cNvSpPr>
              <a:spLocks noChangeArrowheads="1"/>
            </p:cNvSpPr>
            <p:nvPr/>
          </p:nvSpPr>
          <p:spPr bwMode="auto">
            <a:xfrm rot="-10800000">
              <a:off x="1280" y="1315"/>
              <a:ext cx="241" cy="10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4242" name="Rectangle 38"/>
            <p:cNvSpPr>
              <a:spLocks noChangeArrowheads="1"/>
            </p:cNvSpPr>
            <p:nvPr/>
          </p:nvSpPr>
          <p:spPr bwMode="auto">
            <a:xfrm>
              <a:off x="938" y="1347"/>
              <a:ext cx="244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+</a:t>
              </a:r>
            </a:p>
          </p:txBody>
        </p:sp>
        <p:sp>
          <p:nvSpPr>
            <p:cNvPr id="94243" name="Rectangle 39"/>
            <p:cNvSpPr>
              <a:spLocks noChangeArrowheads="1"/>
            </p:cNvSpPr>
            <p:nvPr/>
          </p:nvSpPr>
          <p:spPr bwMode="auto">
            <a:xfrm>
              <a:off x="3955" y="1347"/>
              <a:ext cx="244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+</a:t>
              </a:r>
            </a:p>
          </p:txBody>
        </p:sp>
        <p:sp>
          <p:nvSpPr>
            <p:cNvPr id="94244" name="Rectangle 40"/>
            <p:cNvSpPr>
              <a:spLocks noChangeArrowheads="1"/>
            </p:cNvSpPr>
            <p:nvPr/>
          </p:nvSpPr>
          <p:spPr bwMode="auto">
            <a:xfrm>
              <a:off x="2183" y="844"/>
              <a:ext cx="244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+</a:t>
              </a:r>
            </a:p>
          </p:txBody>
        </p:sp>
        <p:sp>
          <p:nvSpPr>
            <p:cNvPr id="94245" name="Rectangle 41"/>
            <p:cNvSpPr>
              <a:spLocks noChangeArrowheads="1"/>
            </p:cNvSpPr>
            <p:nvPr/>
          </p:nvSpPr>
          <p:spPr bwMode="auto">
            <a:xfrm>
              <a:off x="942" y="2217"/>
              <a:ext cx="228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–</a:t>
              </a:r>
            </a:p>
          </p:txBody>
        </p:sp>
        <p:sp>
          <p:nvSpPr>
            <p:cNvPr id="94246" name="Rectangle 42"/>
            <p:cNvSpPr>
              <a:spLocks noChangeArrowheads="1"/>
            </p:cNvSpPr>
            <p:nvPr/>
          </p:nvSpPr>
          <p:spPr bwMode="auto">
            <a:xfrm>
              <a:off x="2704" y="823"/>
              <a:ext cx="228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–</a:t>
              </a:r>
            </a:p>
          </p:txBody>
        </p:sp>
        <p:sp>
          <p:nvSpPr>
            <p:cNvPr id="94247" name="Rectangle 43"/>
            <p:cNvSpPr>
              <a:spLocks noChangeArrowheads="1"/>
            </p:cNvSpPr>
            <p:nvPr/>
          </p:nvSpPr>
          <p:spPr bwMode="auto">
            <a:xfrm>
              <a:off x="3967" y="2217"/>
              <a:ext cx="228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–</a:t>
              </a:r>
            </a:p>
          </p:txBody>
        </p:sp>
        <p:sp>
          <p:nvSpPr>
            <p:cNvPr id="196652" name="Rectangle 44"/>
            <p:cNvSpPr>
              <a:spLocks noChangeArrowheads="1"/>
            </p:cNvSpPr>
            <p:nvPr/>
          </p:nvSpPr>
          <p:spPr bwMode="auto">
            <a:xfrm flipH="1">
              <a:off x="2832" y="1163"/>
              <a:ext cx="517" cy="325"/>
            </a:xfrm>
            <a:prstGeom prst="rect">
              <a:avLst/>
            </a:prstGeom>
            <a:noFill/>
            <a:ln w="12700">
              <a:noFill/>
              <a:miter lim="800000"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="1"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T</a:t>
              </a:r>
              <a:r>
                <a:rPr lang="en-US" altLang="zh-CN" b="1" baseline="-25000"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panose="02020603050405020304" charset="0"/>
                  <a:ea typeface="楷体_GB2312" charset="0"/>
                  <a:cs typeface="楷体_GB2312" charset="0"/>
                </a:rPr>
                <a:t>2</a:t>
              </a:r>
            </a:p>
          </p:txBody>
        </p:sp>
        <p:grpSp>
          <p:nvGrpSpPr>
            <p:cNvPr id="94249" name="Group 45"/>
            <p:cNvGrpSpPr/>
            <p:nvPr/>
          </p:nvGrpSpPr>
          <p:grpSpPr bwMode="auto">
            <a:xfrm>
              <a:off x="3049" y="1176"/>
              <a:ext cx="165" cy="395"/>
              <a:chOff x="3156" y="2236"/>
              <a:chExt cx="228" cy="547"/>
            </a:xfrm>
          </p:grpSpPr>
          <p:sp>
            <p:nvSpPr>
              <p:cNvPr id="196654" name="Line 46"/>
              <p:cNvSpPr>
                <a:spLocks noChangeShapeType="1"/>
              </p:cNvSpPr>
              <p:nvPr/>
            </p:nvSpPr>
            <p:spPr bwMode="auto">
              <a:xfrm flipH="1">
                <a:off x="3384" y="2304"/>
                <a:ext cx="0" cy="43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6655" name="Line 47"/>
              <p:cNvSpPr>
                <a:spLocks noChangeShapeType="1"/>
              </p:cNvSpPr>
              <p:nvPr/>
            </p:nvSpPr>
            <p:spPr bwMode="auto">
              <a:xfrm flipH="1">
                <a:off x="3156" y="2555"/>
                <a:ext cx="222" cy="22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6656" name="Line 48"/>
              <p:cNvSpPr>
                <a:spLocks noChangeShapeType="1"/>
              </p:cNvSpPr>
              <p:nvPr/>
            </p:nvSpPr>
            <p:spPr bwMode="auto">
              <a:xfrm rot="-700650" flipH="1" flipV="1">
                <a:off x="3188" y="2236"/>
                <a:ext cx="189" cy="23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96657" name="Line 49"/>
            <p:cNvSpPr>
              <a:spLocks noChangeShapeType="1"/>
            </p:cNvSpPr>
            <p:nvPr/>
          </p:nvSpPr>
          <p:spPr bwMode="auto">
            <a:xfrm flipH="1">
              <a:off x="2850" y="1114"/>
              <a:ext cx="22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lIns="90000" tIns="43200" rIns="90000" bIns="43200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6658" name="Line 50"/>
            <p:cNvSpPr>
              <a:spLocks noChangeShapeType="1"/>
            </p:cNvSpPr>
            <p:nvPr/>
          </p:nvSpPr>
          <p:spPr bwMode="auto">
            <a:xfrm flipH="1">
              <a:off x="3067" y="986"/>
              <a:ext cx="0" cy="2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6659" name="Line 51"/>
            <p:cNvSpPr>
              <a:spLocks noChangeShapeType="1"/>
            </p:cNvSpPr>
            <p:nvPr/>
          </p:nvSpPr>
          <p:spPr bwMode="auto">
            <a:xfrm flipH="1">
              <a:off x="3075" y="1571"/>
              <a:ext cx="0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6660" name="Line 52"/>
            <p:cNvSpPr>
              <a:spLocks noChangeShapeType="1"/>
            </p:cNvSpPr>
            <p:nvPr/>
          </p:nvSpPr>
          <p:spPr bwMode="auto">
            <a:xfrm rot="-5400000" flipH="1" flipV="1">
              <a:off x="2570" y="1038"/>
              <a:ext cx="0" cy="299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6661" name="Oval 53"/>
            <p:cNvSpPr>
              <a:spLocks noChangeArrowheads="1"/>
            </p:cNvSpPr>
            <p:nvPr/>
          </p:nvSpPr>
          <p:spPr bwMode="auto">
            <a:xfrm>
              <a:off x="2801" y="1086"/>
              <a:ext cx="46" cy="5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6662" name="Rectangle 54"/>
            <p:cNvSpPr>
              <a:spLocks noChangeArrowheads="1"/>
            </p:cNvSpPr>
            <p:nvPr/>
          </p:nvSpPr>
          <p:spPr bwMode="auto">
            <a:xfrm rot="5400000" flipH="1">
              <a:off x="2957" y="819"/>
              <a:ext cx="241" cy="10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6663" name="Line 55"/>
            <p:cNvSpPr>
              <a:spLocks noChangeShapeType="1"/>
            </p:cNvSpPr>
            <p:nvPr/>
          </p:nvSpPr>
          <p:spPr bwMode="auto">
            <a:xfrm flipH="1">
              <a:off x="3060" y="577"/>
              <a:ext cx="0" cy="18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94257" name="Group 56"/>
            <p:cNvGrpSpPr/>
            <p:nvPr/>
          </p:nvGrpSpPr>
          <p:grpSpPr bwMode="auto">
            <a:xfrm flipH="1">
              <a:off x="1913" y="1176"/>
              <a:ext cx="165" cy="395"/>
              <a:chOff x="3156" y="2236"/>
              <a:chExt cx="228" cy="547"/>
            </a:xfrm>
          </p:grpSpPr>
          <p:sp>
            <p:nvSpPr>
              <p:cNvPr id="196665" name="Line 57"/>
              <p:cNvSpPr>
                <a:spLocks noChangeShapeType="1"/>
              </p:cNvSpPr>
              <p:nvPr/>
            </p:nvSpPr>
            <p:spPr bwMode="auto">
              <a:xfrm flipH="1">
                <a:off x="3384" y="2304"/>
                <a:ext cx="0" cy="43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6666" name="Line 58"/>
              <p:cNvSpPr>
                <a:spLocks noChangeShapeType="1"/>
              </p:cNvSpPr>
              <p:nvPr/>
            </p:nvSpPr>
            <p:spPr bwMode="auto">
              <a:xfrm flipH="1">
                <a:off x="3156" y="2555"/>
                <a:ext cx="222" cy="22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6667" name="Line 59"/>
              <p:cNvSpPr>
                <a:spLocks noChangeShapeType="1"/>
              </p:cNvSpPr>
              <p:nvPr/>
            </p:nvSpPr>
            <p:spPr bwMode="auto">
              <a:xfrm rot="-700650" flipH="1" flipV="1">
                <a:off x="3188" y="2236"/>
                <a:ext cx="189" cy="23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96668" name="Line 60"/>
            <p:cNvSpPr>
              <a:spLocks noChangeShapeType="1"/>
            </p:cNvSpPr>
            <p:nvPr/>
          </p:nvSpPr>
          <p:spPr bwMode="auto">
            <a:xfrm>
              <a:off x="2054" y="1114"/>
              <a:ext cx="22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lIns="90000" tIns="43200" rIns="90000" bIns="43200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6669" name="Line 61"/>
            <p:cNvSpPr>
              <a:spLocks noChangeShapeType="1"/>
            </p:cNvSpPr>
            <p:nvPr/>
          </p:nvSpPr>
          <p:spPr bwMode="auto">
            <a:xfrm>
              <a:off x="2060" y="986"/>
              <a:ext cx="0" cy="2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6670" name="Line 62"/>
            <p:cNvSpPr>
              <a:spLocks noChangeShapeType="1"/>
            </p:cNvSpPr>
            <p:nvPr/>
          </p:nvSpPr>
          <p:spPr bwMode="auto">
            <a:xfrm>
              <a:off x="2052" y="1571"/>
              <a:ext cx="0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6671" name="Oval 63"/>
            <p:cNvSpPr>
              <a:spLocks noChangeArrowheads="1"/>
            </p:cNvSpPr>
            <p:nvPr/>
          </p:nvSpPr>
          <p:spPr bwMode="auto">
            <a:xfrm flipH="1">
              <a:off x="2280" y="1086"/>
              <a:ext cx="46" cy="5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6672" name="Rectangle 64"/>
            <p:cNvSpPr>
              <a:spLocks noChangeArrowheads="1"/>
            </p:cNvSpPr>
            <p:nvPr/>
          </p:nvSpPr>
          <p:spPr bwMode="auto">
            <a:xfrm rot="-5400000">
              <a:off x="1950" y="819"/>
              <a:ext cx="241" cy="10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6673" name="Line 65"/>
            <p:cNvSpPr>
              <a:spLocks noChangeShapeType="1"/>
            </p:cNvSpPr>
            <p:nvPr/>
          </p:nvSpPr>
          <p:spPr bwMode="auto">
            <a:xfrm>
              <a:off x="2068" y="577"/>
              <a:ext cx="0" cy="18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6674" name="Oval 66"/>
            <p:cNvSpPr>
              <a:spLocks noChangeArrowheads="1"/>
            </p:cNvSpPr>
            <p:nvPr/>
          </p:nvSpPr>
          <p:spPr bwMode="auto">
            <a:xfrm>
              <a:off x="1034" y="2513"/>
              <a:ext cx="49" cy="4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6675" name="Oval 67"/>
            <p:cNvSpPr>
              <a:spLocks noChangeArrowheads="1"/>
            </p:cNvSpPr>
            <p:nvPr/>
          </p:nvSpPr>
          <p:spPr bwMode="auto">
            <a:xfrm>
              <a:off x="4052" y="2513"/>
              <a:ext cx="49" cy="4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6676" name="Oval 68"/>
            <p:cNvSpPr>
              <a:spLocks noChangeArrowheads="1"/>
            </p:cNvSpPr>
            <p:nvPr/>
          </p:nvSpPr>
          <p:spPr bwMode="auto">
            <a:xfrm>
              <a:off x="2530" y="2511"/>
              <a:ext cx="49" cy="4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6677" name="Line 69"/>
            <p:cNvSpPr>
              <a:spLocks noChangeShapeType="1"/>
            </p:cNvSpPr>
            <p:nvPr/>
          </p:nvSpPr>
          <p:spPr bwMode="auto">
            <a:xfrm>
              <a:off x="2040" y="1684"/>
              <a:ext cx="3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6678" name="Line 70"/>
            <p:cNvSpPr>
              <a:spLocks noChangeShapeType="1"/>
            </p:cNvSpPr>
            <p:nvPr/>
          </p:nvSpPr>
          <p:spPr bwMode="auto">
            <a:xfrm flipV="1">
              <a:off x="2555" y="1727"/>
              <a:ext cx="0" cy="18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6679" name="Line 71"/>
            <p:cNvSpPr>
              <a:spLocks noChangeShapeType="1"/>
            </p:cNvSpPr>
            <p:nvPr/>
          </p:nvSpPr>
          <p:spPr bwMode="auto">
            <a:xfrm>
              <a:off x="2683" y="1684"/>
              <a:ext cx="3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4270" name="Rectangle 72"/>
            <p:cNvSpPr>
              <a:spLocks noChangeArrowheads="1"/>
            </p:cNvSpPr>
            <p:nvPr/>
          </p:nvSpPr>
          <p:spPr bwMode="auto">
            <a:xfrm>
              <a:off x="2640" y="2159"/>
              <a:ext cx="481" cy="286"/>
            </a:xfrm>
            <a:prstGeom prst="rect">
              <a:avLst/>
            </a:prstGeom>
            <a:noFill/>
            <a:ln>
              <a:noFill/>
            </a:ln>
          </p:spPr>
          <p:txBody>
            <a:bodyPr lIns="90488" tIns="44450" rIns="90488" bIns="4445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400" b="1" i="1">
                  <a:solidFill>
                    <a:srgbClr val="000099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E</a:t>
              </a:r>
              <a:r>
                <a:rPr lang="en-US" altLang="zh-CN" sz="2400" b="1" baseline="-24000">
                  <a:solidFill>
                    <a:srgbClr val="000099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E</a:t>
              </a:r>
            </a:p>
          </p:txBody>
        </p:sp>
        <p:sp>
          <p:nvSpPr>
            <p:cNvPr id="94271" name="Rectangle 73"/>
            <p:cNvSpPr>
              <a:spLocks noChangeArrowheads="1"/>
            </p:cNvSpPr>
            <p:nvPr/>
          </p:nvSpPr>
          <p:spPr bwMode="auto">
            <a:xfrm>
              <a:off x="2542" y="2289"/>
              <a:ext cx="244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+</a:t>
              </a:r>
            </a:p>
          </p:txBody>
        </p:sp>
        <p:sp>
          <p:nvSpPr>
            <p:cNvPr id="94272" name="Rectangle 74"/>
            <p:cNvSpPr>
              <a:spLocks noChangeArrowheads="1"/>
            </p:cNvSpPr>
            <p:nvPr/>
          </p:nvSpPr>
          <p:spPr bwMode="auto">
            <a:xfrm>
              <a:off x="2543" y="2073"/>
              <a:ext cx="228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effectLst/>
                  <a:latin typeface="Times New Roman" panose="02020603050405020304" charset="0"/>
                  <a:ea typeface="楷体_GB2312" charset="0"/>
                  <a:cs typeface="楷体_GB2312" charset="0"/>
                </a:rPr>
                <a:t>–</a:t>
              </a:r>
            </a:p>
          </p:txBody>
        </p:sp>
      </p:grpSp>
      <p:sp>
        <p:nvSpPr>
          <p:cNvPr id="196683" name="Rectangle 75"/>
          <p:cNvSpPr>
            <a:spLocks noChangeArrowheads="1"/>
          </p:cNvSpPr>
          <p:nvPr/>
        </p:nvSpPr>
        <p:spPr bwMode="auto">
          <a:xfrm>
            <a:off x="495300" y="4738688"/>
            <a:ext cx="8724900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i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R</a:t>
            </a:r>
            <a:r>
              <a:rPr lang="en-US" altLang="zh-CN" sz="2800" b="1" baseline="-25000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E</a:t>
            </a: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的作用：</a:t>
            </a:r>
            <a:r>
              <a:rPr lang="zh-CN" altLang="en-US" sz="2800" b="1">
                <a:effectLst/>
                <a:latin typeface="Times New Roman" panose="02020603050405020304" charset="0"/>
              </a:rPr>
              <a:t>稳定静态工作点，限制每个管子的漂移。</a:t>
            </a:r>
            <a:endParaRPr lang="zh-CN" altLang="en-US" sz="2800" b="1">
              <a:solidFill>
                <a:srgbClr val="CC0000"/>
              </a:solidFill>
              <a:effectLst/>
              <a:latin typeface="Times New Roman" panose="02020603050405020304" charset="0"/>
            </a:endParaRPr>
          </a:p>
        </p:txBody>
      </p:sp>
      <p:sp>
        <p:nvSpPr>
          <p:cNvPr id="196684" name="Rectangle 76"/>
          <p:cNvSpPr>
            <a:spLocks noChangeArrowheads="1"/>
          </p:cNvSpPr>
          <p:nvPr/>
        </p:nvSpPr>
        <p:spPr bwMode="auto">
          <a:xfrm>
            <a:off x="419100" y="5272088"/>
            <a:ext cx="8382000" cy="51911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b="1" i="1">
                <a:effectLst/>
                <a:latin typeface="Times New Roman" panose="02020603050405020304" charset="0"/>
              </a:rPr>
              <a:t>E</a:t>
            </a:r>
            <a:r>
              <a:rPr lang="en-US" altLang="zh-CN" sz="2800" b="1" baseline="-25000">
                <a:effectLst/>
                <a:latin typeface="Times New Roman" panose="02020603050405020304" charset="0"/>
              </a:rPr>
              <a:t>E</a:t>
            </a:r>
            <a:r>
              <a:rPr lang="zh-CN" altLang="en-US" sz="2800" b="1">
                <a:effectLst/>
                <a:latin typeface="Times New Roman" panose="02020603050405020304" charset="0"/>
              </a:rPr>
              <a:t>：用于补偿</a:t>
            </a:r>
            <a:r>
              <a:rPr lang="en-US" altLang="zh-CN" sz="2800" b="1" i="1">
                <a:effectLst/>
                <a:latin typeface="Times New Roman" panose="02020603050405020304" charset="0"/>
              </a:rPr>
              <a:t>R</a:t>
            </a:r>
            <a:r>
              <a:rPr lang="en-US" altLang="zh-CN" sz="2800" b="1" baseline="-25000">
                <a:effectLst/>
                <a:latin typeface="Times New Roman" panose="02020603050405020304" charset="0"/>
              </a:rPr>
              <a:t>E</a:t>
            </a:r>
            <a:r>
              <a:rPr lang="zh-CN" altLang="en-US" sz="2800" b="1">
                <a:effectLst/>
                <a:latin typeface="Times New Roman" panose="02020603050405020304" charset="0"/>
              </a:rPr>
              <a:t>上的压降，以获得合适的工作点。</a:t>
            </a:r>
            <a:endParaRPr lang="zh-CN" altLang="en-US" sz="2800" b="1" baseline="-25000">
              <a:effectLst/>
              <a:latin typeface="Times New Roman" panose="020206030504050203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7328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6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6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83" grpId="0" autoUpdateAnimBg="0"/>
      <p:bldP spid="196684" grpId="0" autoUpdateAnimBg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533400" y="457200"/>
            <a:ext cx="7772400" cy="609600"/>
          </a:xfrm>
          <a:ln>
            <a:miter lim="800000"/>
          </a:ln>
        </p:spPr>
        <p:txBody>
          <a:bodyPr vert="horz" wrap="square" lIns="91440" tIns="45720" rIns="91440" bIns="45720" numCol="1" anchor="t" anchorCtr="0" compatLnSpc="1">
            <a:normAutofit fontScale="90000"/>
          </a:bodyPr>
          <a:lstStyle/>
          <a:p>
            <a:pPr eaLnBrk="1" hangingPunct="1"/>
            <a:r>
              <a:rPr lang="en-US" altLang="zh-CN" sz="3600" b="1" dirty="0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华文新魏" panose="02010800040101010101" charset="-122"/>
                <a:cs typeface="华文新魏" panose="02010800040101010101" charset="-122"/>
              </a:rPr>
              <a:t>3</a:t>
            </a:r>
            <a:r>
              <a:rPr lang="en-US" altLang="zh-CN" sz="3600" b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华文新魏" panose="02010800040101010101" charset="-122"/>
                <a:cs typeface="华文新魏" panose="02010800040101010101" charset="-122"/>
              </a:rPr>
              <a:t>.8</a:t>
            </a:r>
            <a:r>
              <a:rPr lang="en-US" altLang="zh-CN" sz="3600" b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  </a:t>
            </a:r>
            <a:r>
              <a:rPr lang="zh-CN" altLang="en-US" sz="3600" b="1" dirty="0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互补对称功率放大电路</a:t>
            </a:r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533400" y="3124200"/>
            <a:ext cx="7315200" cy="533400"/>
          </a:xfrm>
          <a:ln>
            <a:miter lim="800000"/>
          </a:ln>
        </p:spPr>
        <p:txBody>
          <a:bodyPr vert="horz" wrap="square" lIns="91440" tIns="45720" rIns="91440" bIns="45720" numCol="1" anchor="t" anchorCtr="0" compatLnSpc="1">
            <a:normAutofit lnSpcReduction="10000"/>
          </a:bodyPr>
          <a:lstStyle/>
          <a:p>
            <a:pPr algn="l" eaLnBrk="1" hangingPunct="1"/>
            <a:r>
              <a:rPr lang="en-US" altLang="zh-CN" b="1" dirty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楷体_GB2312" charset="0"/>
                <a:cs typeface="楷体_GB2312" charset="0"/>
              </a:rPr>
              <a:t>3</a:t>
            </a:r>
            <a:r>
              <a:rPr lang="en-US" altLang="zh-CN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楷体_GB2312" charset="0"/>
                <a:cs typeface="楷体_GB2312" charset="0"/>
              </a:rPr>
              <a:t>.8.1</a:t>
            </a:r>
            <a:r>
              <a:rPr lang="en-US" altLang="zh-CN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楷体_GB2312" charset="0"/>
                <a:ea typeface="楷体_GB2312" charset="0"/>
                <a:cs typeface="楷体_GB2312" charset="0"/>
              </a:rPr>
              <a:t>  </a:t>
            </a:r>
            <a:r>
              <a:rPr lang="zh-CN" altLang="en-US" b="1" dirty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对功率放大电路的基本要求</a:t>
            </a:r>
          </a:p>
        </p:txBody>
      </p:sp>
      <p:sp>
        <p:nvSpPr>
          <p:cNvPr id="197636" name="Line 4"/>
          <p:cNvSpPr>
            <a:spLocks noChangeShapeType="1"/>
          </p:cNvSpPr>
          <p:nvPr/>
        </p:nvSpPr>
        <p:spPr bwMode="auto">
          <a:xfrm>
            <a:off x="7848600" y="394335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7637" name="Line 5"/>
          <p:cNvSpPr>
            <a:spLocks noChangeShapeType="1"/>
          </p:cNvSpPr>
          <p:nvPr/>
        </p:nvSpPr>
        <p:spPr bwMode="auto">
          <a:xfrm>
            <a:off x="7772400" y="40386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7638" name="Rectangle 6"/>
          <p:cNvSpPr>
            <a:spLocks noChangeArrowheads="1"/>
          </p:cNvSpPr>
          <p:nvPr/>
        </p:nvSpPr>
        <p:spPr bwMode="auto">
          <a:xfrm>
            <a:off x="457200" y="1295400"/>
            <a:ext cx="8382000" cy="17589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  </a:t>
            </a: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功率放大电路的作用：</a:t>
            </a:r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是放大电路的</a:t>
            </a:r>
            <a:r>
              <a:rPr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输出级</a:t>
            </a:r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，去推动负载工作。例如使扬声器发声、继电器动作、仪表指针偏转、电动机旋转等。</a:t>
            </a:r>
          </a:p>
        </p:txBody>
      </p:sp>
      <p:sp>
        <p:nvSpPr>
          <p:cNvPr id="197639" name="AutoShape 7"/>
          <p:cNvSpPr>
            <a:spLocks noChangeArrowheads="1"/>
          </p:cNvSpPr>
          <p:nvPr/>
        </p:nvSpPr>
        <p:spPr bwMode="auto">
          <a:xfrm>
            <a:off x="152400" y="76200"/>
            <a:ext cx="838200" cy="838200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FFFFF"/>
              </a:gs>
              <a:gs pos="100000">
                <a:srgbClr val="99CCFF"/>
              </a:gs>
            </a:gsLst>
            <a:path path="shape">
              <a:fillToRect l="50000" t="50000" r="50000" b="50000"/>
            </a:path>
          </a:gradFill>
          <a:ln w="0" cap="sq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95240" name="Group 8"/>
          <p:cNvGrpSpPr/>
          <p:nvPr/>
        </p:nvGrpSpPr>
        <p:grpSpPr bwMode="auto">
          <a:xfrm>
            <a:off x="838200" y="1133475"/>
            <a:ext cx="7772400" cy="171450"/>
            <a:chOff x="288" y="618"/>
            <a:chExt cx="4896" cy="108"/>
          </a:xfrm>
        </p:grpSpPr>
        <p:pic>
          <p:nvPicPr>
            <p:cNvPr id="95247" name="Picture 9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8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5248" name="Picture 10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8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5249" name="Picture 11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0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5250" name="Picture 12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6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5251" name="Picture 13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8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5252" name="Picture 14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4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5253" name="Picture 15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5254" name="Picture 16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6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5255" name="Picture 17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2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5256" name="Picture 18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14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5257" name="Picture 19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0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5258" name="Picture 20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0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5259" name="Picture 21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6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5260" name="Picture 22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2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5261" name="Picture 23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2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5262" name="Picture 24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8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5263" name="Picture 25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8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5264" name="Picture 26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0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5265" name="Picture 27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86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5266" name="Picture 28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6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5267" name="Picture 29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8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5268" name="Picture 30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4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5269" name="Picture 31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6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5270" name="Picture 32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62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5271" name="Picture 33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52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5272" name="Picture 34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4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5273" name="Picture 35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0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5274" name="Picture 36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2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5275" name="Picture 37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8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5276" name="Picture 38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8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5277" name="Picture 39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4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5278" name="Picture 40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0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5279" name="Picture 41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0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5280" name="Picture 42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26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5281" name="Picture 43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6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5282" name="Picture 44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8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5283" name="Picture 45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4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5284" name="Picture 46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04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5285" name="Picture 47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06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5286" name="Picture 48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2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5287" name="Picture 49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4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5288" name="Picture 50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90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5289" name="Picture 51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80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5290" name="Picture 52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2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5291" name="Picture 53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02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5292" name="Group 54"/>
            <p:cNvGrpSpPr/>
            <p:nvPr/>
          </p:nvGrpSpPr>
          <p:grpSpPr bwMode="auto">
            <a:xfrm>
              <a:off x="288" y="618"/>
              <a:ext cx="582" cy="102"/>
              <a:chOff x="4698" y="720"/>
              <a:chExt cx="582" cy="102"/>
            </a:xfrm>
          </p:grpSpPr>
          <p:pic>
            <p:nvPicPr>
              <p:cNvPr id="95293" name="Picture 55" descr="Green and Black Diamond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88" y="720"/>
                <a:ext cx="102" cy="10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5294" name="Picture 56" descr="Green and Black Diamond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90" y="720"/>
                <a:ext cx="102" cy="10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5295" name="Picture 57" descr="Green and Black Diamond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86" y="720"/>
                <a:ext cx="102" cy="10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5296" name="Picture 58" descr="Green and Black Diamond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76" y="720"/>
                <a:ext cx="102" cy="10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5297" name="Picture 59" descr="Green and Black Diamond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78" y="720"/>
                <a:ext cx="102" cy="10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5298" name="Picture 60" descr="Green and Black Diamond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98" y="720"/>
                <a:ext cx="102" cy="10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97693" name="Line 61"/>
          <p:cNvSpPr>
            <a:spLocks noChangeShapeType="1"/>
          </p:cNvSpPr>
          <p:nvPr/>
        </p:nvSpPr>
        <p:spPr bwMode="auto">
          <a:xfrm>
            <a:off x="7651750" y="44958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7698" name="Text Box 66"/>
          <p:cNvSpPr txBox="1">
            <a:spLocks noChangeArrowheads="1"/>
          </p:cNvSpPr>
          <p:nvPr/>
        </p:nvSpPr>
        <p:spPr bwMode="auto">
          <a:xfrm>
            <a:off x="609600" y="3662363"/>
            <a:ext cx="7673975" cy="6048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2800" b="1">
                <a:solidFill>
                  <a:srgbClr val="0033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(1) </a:t>
            </a:r>
            <a:r>
              <a:rPr lang="zh-CN" altLang="en-US" sz="2800" b="1">
                <a:solidFill>
                  <a:srgbClr val="0033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在不失真的情况下能输出尽可能大的功率。</a:t>
            </a:r>
          </a:p>
        </p:txBody>
      </p:sp>
      <p:sp>
        <p:nvSpPr>
          <p:cNvPr id="197699" name="Text Box 67"/>
          <p:cNvSpPr txBox="1">
            <a:spLocks noChangeArrowheads="1"/>
          </p:cNvSpPr>
          <p:nvPr/>
        </p:nvSpPr>
        <p:spPr bwMode="auto">
          <a:xfrm>
            <a:off x="609600" y="4195763"/>
            <a:ext cx="6378575" cy="6048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2800" b="1">
                <a:solidFill>
                  <a:srgbClr val="0033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(2) </a:t>
            </a:r>
            <a:r>
              <a:rPr lang="zh-CN" altLang="en-US" sz="2800" b="1">
                <a:solidFill>
                  <a:srgbClr val="0033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由于功率较大，就要求提高效率。</a:t>
            </a:r>
          </a:p>
        </p:txBody>
      </p:sp>
      <p:graphicFrame>
        <p:nvGraphicFramePr>
          <p:cNvPr id="197700" name="Object 68"/>
          <p:cNvGraphicFramePr>
            <a:graphicFrameLocks noChangeAspect="1"/>
          </p:cNvGraphicFramePr>
          <p:nvPr/>
        </p:nvGraphicFramePr>
        <p:xfrm>
          <a:off x="1233488" y="4953000"/>
          <a:ext cx="4892675" cy="99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6" name="公式" r:id="rId4" imgW="2032000" imgH="419100" progId="Equation.3">
                  <p:embed/>
                </p:oleObj>
              </mc:Choice>
              <mc:Fallback>
                <p:oleObj name="公式" r:id="rId4" imgW="20320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3488" y="4953000"/>
                        <a:ext cx="4892675" cy="998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7701" name="Line 69"/>
          <p:cNvSpPr>
            <a:spLocks noChangeShapeType="1"/>
          </p:cNvSpPr>
          <p:nvPr/>
        </p:nvSpPr>
        <p:spPr bwMode="auto">
          <a:xfrm>
            <a:off x="5867400" y="5562600"/>
            <a:ext cx="0" cy="533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7702" name="Line 70"/>
          <p:cNvSpPr>
            <a:spLocks noChangeShapeType="1"/>
          </p:cNvSpPr>
          <p:nvPr/>
        </p:nvSpPr>
        <p:spPr bwMode="auto">
          <a:xfrm flipV="1">
            <a:off x="1524000" y="5181600"/>
            <a:ext cx="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521292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7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7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7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7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7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97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97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635" grpId="0" build="p" autoUpdateAnimBg="0"/>
      <p:bldP spid="197638" grpId="0" autoUpdateAnimBg="0"/>
      <p:bldP spid="197698" grpId="0" autoUpdateAnimBg="0"/>
      <p:bldP spid="197699" grpId="0" autoUpdateAnimBg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/>
          <p:nvPr/>
        </p:nvGrpSpPr>
        <p:grpSpPr bwMode="auto">
          <a:xfrm>
            <a:off x="609600" y="925513"/>
            <a:ext cx="5322888" cy="1817687"/>
            <a:chOff x="384" y="144"/>
            <a:chExt cx="3725" cy="1272"/>
          </a:xfrm>
        </p:grpSpPr>
        <p:sp>
          <p:nvSpPr>
            <p:cNvPr id="198663" name="Line 7"/>
            <p:cNvSpPr>
              <a:spLocks noChangeShapeType="1"/>
            </p:cNvSpPr>
            <p:nvPr/>
          </p:nvSpPr>
          <p:spPr bwMode="auto">
            <a:xfrm>
              <a:off x="650" y="206"/>
              <a:ext cx="0" cy="9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sm" len="med"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6298" name="Text Box 8"/>
            <p:cNvSpPr txBox="1">
              <a:spLocks noChangeArrowheads="1"/>
            </p:cNvSpPr>
            <p:nvPr/>
          </p:nvSpPr>
          <p:spPr bwMode="auto">
            <a:xfrm>
              <a:off x="384" y="144"/>
              <a:ext cx="399" cy="32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i="1">
                  <a:effectLst/>
                </a:rPr>
                <a:t>I</a:t>
              </a:r>
              <a:r>
                <a:rPr lang="en-US" altLang="zh-CN" b="1" baseline="-25000">
                  <a:effectLst/>
                </a:rPr>
                <a:t>C</a:t>
              </a:r>
              <a:endParaRPr lang="en-US" altLang="zh-CN" sz="2800" b="1" i="1">
                <a:effectLst/>
              </a:endParaRPr>
            </a:p>
          </p:txBody>
        </p:sp>
        <p:sp>
          <p:nvSpPr>
            <p:cNvPr id="198665" name="Line 9"/>
            <p:cNvSpPr>
              <a:spLocks noChangeShapeType="1"/>
            </p:cNvSpPr>
            <p:nvPr/>
          </p:nvSpPr>
          <p:spPr bwMode="auto">
            <a:xfrm>
              <a:off x="641" y="468"/>
              <a:ext cx="1020" cy="63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6300" name="Text Box 10"/>
            <p:cNvSpPr txBox="1">
              <a:spLocks noChangeArrowheads="1"/>
            </p:cNvSpPr>
            <p:nvPr/>
          </p:nvSpPr>
          <p:spPr bwMode="auto">
            <a:xfrm>
              <a:off x="1650" y="1061"/>
              <a:ext cx="539" cy="319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i="1">
                  <a:effectLst/>
                </a:rPr>
                <a:t>U</a:t>
              </a:r>
              <a:r>
                <a:rPr lang="en-US" altLang="zh-CN" b="1" baseline="-25000">
                  <a:effectLst/>
                </a:rPr>
                <a:t>CE</a:t>
              </a:r>
              <a:endParaRPr lang="en-US" altLang="zh-CN" b="1" i="1">
                <a:effectLst/>
              </a:endParaRPr>
            </a:p>
          </p:txBody>
        </p:sp>
        <p:sp>
          <p:nvSpPr>
            <p:cNvPr id="198667" name="Line 11"/>
            <p:cNvSpPr>
              <a:spLocks noChangeShapeType="1"/>
            </p:cNvSpPr>
            <p:nvPr/>
          </p:nvSpPr>
          <p:spPr bwMode="auto">
            <a:xfrm>
              <a:off x="650" y="1085"/>
              <a:ext cx="128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sm" len="med"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6302" name="Text Box 12"/>
            <p:cNvSpPr txBox="1">
              <a:spLocks noChangeArrowheads="1"/>
            </p:cNvSpPr>
            <p:nvPr/>
          </p:nvSpPr>
          <p:spPr bwMode="auto">
            <a:xfrm>
              <a:off x="400" y="999"/>
              <a:ext cx="257" cy="278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 i="1">
                  <a:effectLst/>
                </a:rPr>
                <a:t>O</a:t>
              </a:r>
            </a:p>
          </p:txBody>
        </p:sp>
        <p:sp>
          <p:nvSpPr>
            <p:cNvPr id="198669" name="Line 13"/>
            <p:cNvSpPr>
              <a:spLocks noChangeShapeType="1"/>
            </p:cNvSpPr>
            <p:nvPr/>
          </p:nvSpPr>
          <p:spPr bwMode="auto">
            <a:xfrm>
              <a:off x="1104" y="792"/>
              <a:ext cx="2352" cy="2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prstDash val="dash"/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8670" name="Oval 14"/>
            <p:cNvSpPr>
              <a:spLocks noChangeArrowheads="1"/>
            </p:cNvSpPr>
            <p:nvPr/>
          </p:nvSpPr>
          <p:spPr bwMode="auto">
            <a:xfrm>
              <a:off x="1104" y="749"/>
              <a:ext cx="68" cy="61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6305" name="Text Box 15"/>
            <p:cNvSpPr txBox="1">
              <a:spLocks noChangeArrowheads="1"/>
            </p:cNvSpPr>
            <p:nvPr/>
          </p:nvSpPr>
          <p:spPr bwMode="auto">
            <a:xfrm>
              <a:off x="1105" y="534"/>
              <a:ext cx="283" cy="32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i="1">
                  <a:effectLst/>
                </a:rPr>
                <a:t>Q</a:t>
              </a:r>
              <a:endParaRPr lang="en-US" altLang="zh-CN" sz="2800" b="1" i="1">
                <a:effectLst/>
              </a:endParaRPr>
            </a:p>
          </p:txBody>
        </p:sp>
        <p:sp>
          <p:nvSpPr>
            <p:cNvPr id="198672" name="Line 16"/>
            <p:cNvSpPr>
              <a:spLocks noChangeShapeType="1"/>
            </p:cNvSpPr>
            <p:nvPr/>
          </p:nvSpPr>
          <p:spPr bwMode="auto">
            <a:xfrm>
              <a:off x="2426" y="206"/>
              <a:ext cx="0" cy="9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sm" len="med"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6307" name="Text Box 17"/>
            <p:cNvSpPr txBox="1">
              <a:spLocks noChangeArrowheads="1"/>
            </p:cNvSpPr>
            <p:nvPr/>
          </p:nvSpPr>
          <p:spPr bwMode="auto">
            <a:xfrm>
              <a:off x="2160" y="144"/>
              <a:ext cx="399" cy="36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 i="1">
                  <a:effectLst/>
                </a:rPr>
                <a:t>i</a:t>
              </a:r>
              <a:r>
                <a:rPr lang="en-US" altLang="zh-CN" b="1" baseline="-25000">
                  <a:effectLst/>
                </a:rPr>
                <a:t>C</a:t>
              </a:r>
              <a:endParaRPr lang="en-US" altLang="zh-CN" b="1" i="1">
                <a:effectLst/>
              </a:endParaRPr>
            </a:p>
          </p:txBody>
        </p:sp>
        <p:sp>
          <p:nvSpPr>
            <p:cNvPr id="96308" name="Text Box 18"/>
            <p:cNvSpPr txBox="1">
              <a:spLocks noChangeArrowheads="1"/>
            </p:cNvSpPr>
            <p:nvPr/>
          </p:nvSpPr>
          <p:spPr bwMode="auto">
            <a:xfrm>
              <a:off x="3571" y="1053"/>
              <a:ext cx="538" cy="36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 i="1">
                  <a:effectLst/>
                </a:rPr>
                <a:t>t</a:t>
              </a:r>
            </a:p>
          </p:txBody>
        </p:sp>
        <p:sp>
          <p:nvSpPr>
            <p:cNvPr id="198675" name="Line 19"/>
            <p:cNvSpPr>
              <a:spLocks noChangeShapeType="1"/>
            </p:cNvSpPr>
            <p:nvPr/>
          </p:nvSpPr>
          <p:spPr bwMode="auto">
            <a:xfrm>
              <a:off x="2425" y="1085"/>
              <a:ext cx="128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sm" len="med"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6310" name="Text Box 20"/>
            <p:cNvSpPr txBox="1">
              <a:spLocks noChangeArrowheads="1"/>
            </p:cNvSpPr>
            <p:nvPr/>
          </p:nvSpPr>
          <p:spPr bwMode="auto">
            <a:xfrm>
              <a:off x="2228" y="1053"/>
              <a:ext cx="258" cy="27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 i="1">
                  <a:effectLst/>
                </a:rPr>
                <a:t>O</a:t>
              </a:r>
            </a:p>
          </p:txBody>
        </p:sp>
        <p:grpSp>
          <p:nvGrpSpPr>
            <p:cNvPr id="96311" name="Group 21"/>
            <p:cNvGrpSpPr/>
            <p:nvPr/>
          </p:nvGrpSpPr>
          <p:grpSpPr bwMode="auto">
            <a:xfrm>
              <a:off x="2433" y="498"/>
              <a:ext cx="891" cy="538"/>
              <a:chOff x="2836" y="498"/>
              <a:chExt cx="891" cy="538"/>
            </a:xfrm>
          </p:grpSpPr>
          <p:sp>
            <p:nvSpPr>
              <p:cNvPr id="198678" name="Freeform 22"/>
              <p:cNvSpPr/>
              <p:nvPr/>
            </p:nvSpPr>
            <p:spPr bwMode="auto">
              <a:xfrm>
                <a:off x="3141" y="782"/>
                <a:ext cx="300" cy="254"/>
              </a:xfrm>
              <a:custGeom>
                <a:avLst/>
                <a:gdLst/>
                <a:ahLst/>
                <a:cxnLst>
                  <a:cxn ang="0">
                    <a:pos x="300" y="0"/>
                  </a:cxn>
                  <a:cxn ang="0">
                    <a:pos x="168" y="253"/>
                  </a:cxn>
                  <a:cxn ang="0">
                    <a:pos x="0" y="9"/>
                  </a:cxn>
                </a:cxnLst>
                <a:rect l="0" t="0" r="r" b="b"/>
                <a:pathLst>
                  <a:path w="300" h="254">
                    <a:moveTo>
                      <a:pt x="300" y="0"/>
                    </a:moveTo>
                    <a:cubicBezTo>
                      <a:pt x="279" y="42"/>
                      <a:pt x="218" y="252"/>
                      <a:pt x="168" y="253"/>
                    </a:cubicBezTo>
                    <a:cubicBezTo>
                      <a:pt x="118" y="254"/>
                      <a:pt x="35" y="60"/>
                      <a:pt x="0" y="9"/>
                    </a:cubicBezTo>
                  </a:path>
                </a:pathLst>
              </a:custGeom>
              <a:noFill/>
              <a:ln w="381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8679" name="Freeform 23"/>
              <p:cNvSpPr/>
              <p:nvPr/>
            </p:nvSpPr>
            <p:spPr bwMode="auto">
              <a:xfrm>
                <a:off x="2836" y="498"/>
                <a:ext cx="300" cy="293"/>
              </a:xfrm>
              <a:custGeom>
                <a:avLst/>
                <a:gdLst/>
                <a:ahLst/>
                <a:cxnLst>
                  <a:cxn ang="0">
                    <a:pos x="300" y="282"/>
                  </a:cxn>
                  <a:cxn ang="0">
                    <a:pos x="155" y="2"/>
                  </a:cxn>
                  <a:cxn ang="0">
                    <a:pos x="0" y="293"/>
                  </a:cxn>
                </a:cxnLst>
                <a:rect l="0" t="0" r="r" b="b"/>
                <a:pathLst>
                  <a:path w="300" h="293">
                    <a:moveTo>
                      <a:pt x="300" y="282"/>
                    </a:moveTo>
                    <a:cubicBezTo>
                      <a:pt x="276" y="235"/>
                      <a:pt x="205" y="0"/>
                      <a:pt x="155" y="2"/>
                    </a:cubicBezTo>
                    <a:cubicBezTo>
                      <a:pt x="105" y="4"/>
                      <a:pt x="32" y="233"/>
                      <a:pt x="0" y="293"/>
                    </a:cubicBezTo>
                  </a:path>
                </a:pathLst>
              </a:custGeom>
              <a:noFill/>
              <a:ln w="381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8680" name="Freeform 24"/>
              <p:cNvSpPr/>
              <p:nvPr/>
            </p:nvSpPr>
            <p:spPr bwMode="auto">
              <a:xfrm>
                <a:off x="3431" y="515"/>
                <a:ext cx="290" cy="287"/>
              </a:xfrm>
              <a:custGeom>
                <a:avLst/>
                <a:gdLst/>
                <a:ahLst/>
                <a:cxnLst>
                  <a:cxn ang="0">
                    <a:pos x="291" y="265"/>
                  </a:cxn>
                  <a:cxn ang="0">
                    <a:pos x="155" y="3"/>
                  </a:cxn>
                  <a:cxn ang="0">
                    <a:pos x="0" y="285"/>
                  </a:cxn>
                </a:cxnLst>
                <a:rect l="0" t="0" r="r" b="b"/>
                <a:pathLst>
                  <a:path w="291" h="285">
                    <a:moveTo>
                      <a:pt x="291" y="265"/>
                    </a:moveTo>
                    <a:cubicBezTo>
                      <a:pt x="268" y="221"/>
                      <a:pt x="203" y="0"/>
                      <a:pt x="155" y="3"/>
                    </a:cubicBezTo>
                    <a:cubicBezTo>
                      <a:pt x="107" y="6"/>
                      <a:pt x="32" y="226"/>
                      <a:pt x="0" y="285"/>
                    </a:cubicBezTo>
                  </a:path>
                </a:pathLst>
              </a:custGeom>
              <a:noFill/>
              <a:ln w="381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4" name="Group 25"/>
          <p:cNvGrpSpPr/>
          <p:nvPr/>
        </p:nvGrpSpPr>
        <p:grpSpPr bwMode="auto">
          <a:xfrm>
            <a:off x="533400" y="2755900"/>
            <a:ext cx="5322888" cy="1816100"/>
            <a:chOff x="336" y="1311"/>
            <a:chExt cx="3725" cy="1271"/>
          </a:xfrm>
        </p:grpSpPr>
        <p:sp>
          <p:nvSpPr>
            <p:cNvPr id="198682" name="Line 26"/>
            <p:cNvSpPr>
              <a:spLocks noChangeShapeType="1"/>
            </p:cNvSpPr>
            <p:nvPr/>
          </p:nvSpPr>
          <p:spPr bwMode="auto">
            <a:xfrm>
              <a:off x="650" y="1373"/>
              <a:ext cx="0" cy="90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sm" len="med"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6283" name="Text Box 27"/>
            <p:cNvSpPr txBox="1">
              <a:spLocks noChangeArrowheads="1"/>
            </p:cNvSpPr>
            <p:nvPr/>
          </p:nvSpPr>
          <p:spPr bwMode="auto">
            <a:xfrm>
              <a:off x="336" y="1311"/>
              <a:ext cx="399" cy="32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i="1">
                  <a:effectLst/>
                </a:rPr>
                <a:t>I</a:t>
              </a:r>
              <a:r>
                <a:rPr lang="en-US" altLang="zh-CN" b="1" baseline="-25000">
                  <a:effectLst/>
                </a:rPr>
                <a:t>C</a:t>
              </a:r>
              <a:endParaRPr lang="en-US" altLang="zh-CN" sz="2800" b="1" i="1">
                <a:effectLst/>
              </a:endParaRPr>
            </a:p>
          </p:txBody>
        </p:sp>
        <p:sp>
          <p:nvSpPr>
            <p:cNvPr id="198684" name="Line 28"/>
            <p:cNvSpPr>
              <a:spLocks noChangeShapeType="1"/>
            </p:cNvSpPr>
            <p:nvPr/>
          </p:nvSpPr>
          <p:spPr bwMode="auto">
            <a:xfrm>
              <a:off x="642" y="1635"/>
              <a:ext cx="1021" cy="63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6285" name="Text Box 29"/>
            <p:cNvSpPr txBox="1">
              <a:spLocks noChangeArrowheads="1"/>
            </p:cNvSpPr>
            <p:nvPr/>
          </p:nvSpPr>
          <p:spPr bwMode="auto">
            <a:xfrm>
              <a:off x="1651" y="2219"/>
              <a:ext cx="538" cy="32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i="1">
                  <a:effectLst/>
                </a:rPr>
                <a:t>U</a:t>
              </a:r>
              <a:r>
                <a:rPr lang="en-US" altLang="zh-CN" b="1" baseline="-25000">
                  <a:effectLst/>
                </a:rPr>
                <a:t>CE</a:t>
              </a:r>
              <a:endParaRPr lang="en-US" altLang="zh-CN" b="1" i="1">
                <a:effectLst/>
              </a:endParaRPr>
            </a:p>
          </p:txBody>
        </p:sp>
        <p:sp>
          <p:nvSpPr>
            <p:cNvPr id="198686" name="Line 30"/>
            <p:cNvSpPr>
              <a:spLocks noChangeShapeType="1"/>
            </p:cNvSpPr>
            <p:nvPr/>
          </p:nvSpPr>
          <p:spPr bwMode="auto">
            <a:xfrm>
              <a:off x="649" y="2253"/>
              <a:ext cx="128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sm" len="med"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6287" name="Text Box 31"/>
            <p:cNvSpPr txBox="1">
              <a:spLocks noChangeArrowheads="1"/>
            </p:cNvSpPr>
            <p:nvPr/>
          </p:nvSpPr>
          <p:spPr bwMode="auto">
            <a:xfrm>
              <a:off x="399" y="2166"/>
              <a:ext cx="258" cy="278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 i="1">
                  <a:effectLst/>
                </a:rPr>
                <a:t>O</a:t>
              </a:r>
            </a:p>
          </p:txBody>
        </p:sp>
        <p:sp>
          <p:nvSpPr>
            <p:cNvPr id="198688" name="Oval 32"/>
            <p:cNvSpPr>
              <a:spLocks noChangeArrowheads="1"/>
            </p:cNvSpPr>
            <p:nvPr/>
          </p:nvSpPr>
          <p:spPr bwMode="auto">
            <a:xfrm>
              <a:off x="1584" y="2218"/>
              <a:ext cx="69" cy="62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6289" name="Text Box 33"/>
            <p:cNvSpPr txBox="1">
              <a:spLocks noChangeArrowheads="1"/>
            </p:cNvSpPr>
            <p:nvPr/>
          </p:nvSpPr>
          <p:spPr bwMode="auto">
            <a:xfrm>
              <a:off x="1537" y="1948"/>
              <a:ext cx="283" cy="32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i="1">
                  <a:effectLst/>
                </a:rPr>
                <a:t>Q</a:t>
              </a:r>
              <a:endParaRPr lang="en-US" altLang="zh-CN" sz="2800" b="1" i="1">
                <a:effectLst/>
              </a:endParaRPr>
            </a:p>
          </p:txBody>
        </p:sp>
        <p:sp>
          <p:nvSpPr>
            <p:cNvPr id="198690" name="Line 34"/>
            <p:cNvSpPr>
              <a:spLocks noChangeShapeType="1"/>
            </p:cNvSpPr>
            <p:nvPr/>
          </p:nvSpPr>
          <p:spPr bwMode="auto">
            <a:xfrm>
              <a:off x="2426" y="1373"/>
              <a:ext cx="0" cy="90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sm" len="med"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6291" name="Text Box 35"/>
            <p:cNvSpPr txBox="1">
              <a:spLocks noChangeArrowheads="1"/>
            </p:cNvSpPr>
            <p:nvPr/>
          </p:nvSpPr>
          <p:spPr bwMode="auto">
            <a:xfrm>
              <a:off x="2160" y="1311"/>
              <a:ext cx="399" cy="36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 i="1">
                  <a:effectLst/>
                </a:rPr>
                <a:t>i</a:t>
              </a:r>
              <a:r>
                <a:rPr lang="en-US" altLang="zh-CN" sz="2800" b="1" baseline="-25000">
                  <a:effectLst/>
                </a:rPr>
                <a:t>C</a:t>
              </a:r>
              <a:endParaRPr lang="en-US" altLang="zh-CN" sz="2800" b="1" i="1">
                <a:effectLst/>
              </a:endParaRPr>
            </a:p>
          </p:txBody>
        </p:sp>
        <p:sp>
          <p:nvSpPr>
            <p:cNvPr id="96292" name="Text Box 36"/>
            <p:cNvSpPr txBox="1">
              <a:spLocks noChangeArrowheads="1"/>
            </p:cNvSpPr>
            <p:nvPr/>
          </p:nvSpPr>
          <p:spPr bwMode="auto">
            <a:xfrm>
              <a:off x="3523" y="2219"/>
              <a:ext cx="538" cy="36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 i="1">
                  <a:effectLst/>
                </a:rPr>
                <a:t>t</a:t>
              </a:r>
            </a:p>
          </p:txBody>
        </p:sp>
        <p:sp>
          <p:nvSpPr>
            <p:cNvPr id="198693" name="Line 37"/>
            <p:cNvSpPr>
              <a:spLocks noChangeShapeType="1"/>
            </p:cNvSpPr>
            <p:nvPr/>
          </p:nvSpPr>
          <p:spPr bwMode="auto">
            <a:xfrm>
              <a:off x="2425" y="2253"/>
              <a:ext cx="128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sm" len="med"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6294" name="Text Box 38"/>
            <p:cNvSpPr txBox="1">
              <a:spLocks noChangeArrowheads="1"/>
            </p:cNvSpPr>
            <p:nvPr/>
          </p:nvSpPr>
          <p:spPr bwMode="auto">
            <a:xfrm>
              <a:off x="2228" y="2219"/>
              <a:ext cx="258" cy="27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 i="1">
                  <a:effectLst/>
                </a:rPr>
                <a:t>O</a:t>
              </a:r>
            </a:p>
          </p:txBody>
        </p:sp>
        <p:sp>
          <p:nvSpPr>
            <p:cNvPr id="198695" name="Freeform 39"/>
            <p:cNvSpPr/>
            <p:nvPr/>
          </p:nvSpPr>
          <p:spPr bwMode="auto">
            <a:xfrm>
              <a:off x="2429" y="1698"/>
              <a:ext cx="336" cy="564"/>
            </a:xfrm>
            <a:custGeom>
              <a:avLst/>
              <a:gdLst/>
              <a:ahLst/>
              <a:cxnLst>
                <a:cxn ang="0">
                  <a:pos x="0" y="626"/>
                </a:cxn>
                <a:cxn ang="0">
                  <a:pos x="160" y="0"/>
                </a:cxn>
                <a:cxn ang="0">
                  <a:pos x="336" y="626"/>
                </a:cxn>
              </a:cxnLst>
              <a:rect l="0" t="0" r="r" b="b"/>
              <a:pathLst>
                <a:path w="336" h="626">
                  <a:moveTo>
                    <a:pt x="0" y="626"/>
                  </a:moveTo>
                  <a:cubicBezTo>
                    <a:pt x="27" y="522"/>
                    <a:pt x="104" y="0"/>
                    <a:pt x="160" y="0"/>
                  </a:cubicBezTo>
                  <a:cubicBezTo>
                    <a:pt x="216" y="0"/>
                    <a:pt x="299" y="496"/>
                    <a:pt x="336" y="626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8696" name="Freeform 40"/>
            <p:cNvSpPr/>
            <p:nvPr/>
          </p:nvSpPr>
          <p:spPr bwMode="auto">
            <a:xfrm>
              <a:off x="3053" y="1700"/>
              <a:ext cx="336" cy="563"/>
            </a:xfrm>
            <a:custGeom>
              <a:avLst/>
              <a:gdLst/>
              <a:ahLst/>
              <a:cxnLst>
                <a:cxn ang="0">
                  <a:pos x="0" y="626"/>
                </a:cxn>
                <a:cxn ang="0">
                  <a:pos x="160" y="0"/>
                </a:cxn>
                <a:cxn ang="0">
                  <a:pos x="336" y="626"/>
                </a:cxn>
              </a:cxnLst>
              <a:rect l="0" t="0" r="r" b="b"/>
              <a:pathLst>
                <a:path w="336" h="626">
                  <a:moveTo>
                    <a:pt x="0" y="626"/>
                  </a:moveTo>
                  <a:cubicBezTo>
                    <a:pt x="27" y="522"/>
                    <a:pt x="104" y="0"/>
                    <a:pt x="160" y="0"/>
                  </a:cubicBezTo>
                  <a:cubicBezTo>
                    <a:pt x="216" y="0"/>
                    <a:pt x="299" y="496"/>
                    <a:pt x="336" y="626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5" name="Group 41"/>
          <p:cNvGrpSpPr/>
          <p:nvPr/>
        </p:nvGrpSpPr>
        <p:grpSpPr bwMode="auto">
          <a:xfrm>
            <a:off x="533400" y="4586288"/>
            <a:ext cx="5322888" cy="1814512"/>
            <a:chOff x="336" y="2356"/>
            <a:chExt cx="3725" cy="1270"/>
          </a:xfrm>
        </p:grpSpPr>
        <p:sp>
          <p:nvSpPr>
            <p:cNvPr id="198698" name="Line 42"/>
            <p:cNvSpPr>
              <a:spLocks noChangeShapeType="1"/>
            </p:cNvSpPr>
            <p:nvPr/>
          </p:nvSpPr>
          <p:spPr bwMode="auto">
            <a:xfrm flipV="1">
              <a:off x="1440" y="3168"/>
              <a:ext cx="2015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prstDash val="dash"/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8699" name="Line 43"/>
            <p:cNvSpPr>
              <a:spLocks noChangeShapeType="1"/>
            </p:cNvSpPr>
            <p:nvPr/>
          </p:nvSpPr>
          <p:spPr bwMode="auto">
            <a:xfrm>
              <a:off x="650" y="2418"/>
              <a:ext cx="0" cy="90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sm" len="med"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6267" name="Text Box 44"/>
            <p:cNvSpPr txBox="1">
              <a:spLocks noChangeArrowheads="1"/>
            </p:cNvSpPr>
            <p:nvPr/>
          </p:nvSpPr>
          <p:spPr bwMode="auto">
            <a:xfrm>
              <a:off x="336" y="2356"/>
              <a:ext cx="399" cy="32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i="1">
                  <a:effectLst/>
                </a:rPr>
                <a:t>I</a:t>
              </a:r>
              <a:r>
                <a:rPr lang="en-US" altLang="zh-CN" b="1" baseline="-25000">
                  <a:effectLst/>
                </a:rPr>
                <a:t>C</a:t>
              </a:r>
              <a:endParaRPr lang="en-US" altLang="zh-CN" sz="2800" b="1" i="1">
                <a:effectLst/>
              </a:endParaRPr>
            </a:p>
          </p:txBody>
        </p:sp>
        <p:sp>
          <p:nvSpPr>
            <p:cNvPr id="198701" name="Line 45"/>
            <p:cNvSpPr>
              <a:spLocks noChangeShapeType="1"/>
            </p:cNvSpPr>
            <p:nvPr/>
          </p:nvSpPr>
          <p:spPr bwMode="auto">
            <a:xfrm>
              <a:off x="642" y="2680"/>
              <a:ext cx="1021" cy="63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6269" name="Text Box 46"/>
            <p:cNvSpPr txBox="1">
              <a:spLocks noChangeArrowheads="1"/>
            </p:cNvSpPr>
            <p:nvPr/>
          </p:nvSpPr>
          <p:spPr bwMode="auto">
            <a:xfrm>
              <a:off x="1651" y="3264"/>
              <a:ext cx="538" cy="32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i="1">
                  <a:effectLst/>
                </a:rPr>
                <a:t>U</a:t>
              </a:r>
              <a:r>
                <a:rPr lang="en-US" altLang="zh-CN" b="1" baseline="-25000">
                  <a:effectLst/>
                </a:rPr>
                <a:t>CE</a:t>
              </a:r>
              <a:endParaRPr lang="en-US" altLang="zh-CN" b="1" i="1">
                <a:effectLst/>
              </a:endParaRPr>
            </a:p>
          </p:txBody>
        </p:sp>
        <p:sp>
          <p:nvSpPr>
            <p:cNvPr id="198703" name="Line 47"/>
            <p:cNvSpPr>
              <a:spLocks noChangeShapeType="1"/>
            </p:cNvSpPr>
            <p:nvPr/>
          </p:nvSpPr>
          <p:spPr bwMode="auto">
            <a:xfrm>
              <a:off x="649" y="3298"/>
              <a:ext cx="128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sm" len="med"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6271" name="Text Box 48"/>
            <p:cNvSpPr txBox="1">
              <a:spLocks noChangeArrowheads="1"/>
            </p:cNvSpPr>
            <p:nvPr/>
          </p:nvSpPr>
          <p:spPr bwMode="auto">
            <a:xfrm>
              <a:off x="399" y="3212"/>
              <a:ext cx="258" cy="27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 i="1">
                  <a:effectLst/>
                </a:rPr>
                <a:t>O</a:t>
              </a:r>
            </a:p>
          </p:txBody>
        </p:sp>
        <p:sp>
          <p:nvSpPr>
            <p:cNvPr id="198705" name="Oval 49"/>
            <p:cNvSpPr>
              <a:spLocks noChangeArrowheads="1"/>
            </p:cNvSpPr>
            <p:nvPr/>
          </p:nvSpPr>
          <p:spPr bwMode="auto">
            <a:xfrm>
              <a:off x="1393" y="3152"/>
              <a:ext cx="70" cy="60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6273" name="Text Box 50"/>
            <p:cNvSpPr txBox="1">
              <a:spLocks noChangeArrowheads="1"/>
            </p:cNvSpPr>
            <p:nvPr/>
          </p:nvSpPr>
          <p:spPr bwMode="auto">
            <a:xfrm>
              <a:off x="1347" y="2908"/>
              <a:ext cx="283" cy="32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i="1">
                  <a:effectLst/>
                </a:rPr>
                <a:t>Q</a:t>
              </a:r>
              <a:endParaRPr lang="en-US" altLang="zh-CN" sz="2800" b="1" i="1">
                <a:effectLst/>
              </a:endParaRPr>
            </a:p>
          </p:txBody>
        </p:sp>
        <p:sp>
          <p:nvSpPr>
            <p:cNvPr id="198707" name="Line 51"/>
            <p:cNvSpPr>
              <a:spLocks noChangeShapeType="1"/>
            </p:cNvSpPr>
            <p:nvPr/>
          </p:nvSpPr>
          <p:spPr bwMode="auto">
            <a:xfrm>
              <a:off x="2426" y="2418"/>
              <a:ext cx="0" cy="90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sm" len="med"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6275" name="Text Box 52"/>
            <p:cNvSpPr txBox="1">
              <a:spLocks noChangeArrowheads="1"/>
            </p:cNvSpPr>
            <p:nvPr/>
          </p:nvSpPr>
          <p:spPr bwMode="auto">
            <a:xfrm>
              <a:off x="2160" y="2356"/>
              <a:ext cx="399" cy="36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 i="1">
                  <a:effectLst/>
                </a:rPr>
                <a:t>i</a:t>
              </a:r>
              <a:r>
                <a:rPr lang="en-US" altLang="zh-CN" sz="2800" b="1" baseline="-25000">
                  <a:effectLst/>
                </a:rPr>
                <a:t>C</a:t>
              </a:r>
              <a:endParaRPr lang="en-US" altLang="zh-CN" sz="2800" b="1" i="1">
                <a:effectLst/>
              </a:endParaRPr>
            </a:p>
          </p:txBody>
        </p:sp>
        <p:sp>
          <p:nvSpPr>
            <p:cNvPr id="96276" name="Text Box 53"/>
            <p:cNvSpPr txBox="1">
              <a:spLocks noChangeArrowheads="1"/>
            </p:cNvSpPr>
            <p:nvPr/>
          </p:nvSpPr>
          <p:spPr bwMode="auto">
            <a:xfrm>
              <a:off x="3523" y="3263"/>
              <a:ext cx="538" cy="36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 i="1">
                  <a:effectLst/>
                </a:rPr>
                <a:t>t</a:t>
              </a:r>
            </a:p>
          </p:txBody>
        </p:sp>
        <p:sp>
          <p:nvSpPr>
            <p:cNvPr id="198710" name="Line 54"/>
            <p:cNvSpPr>
              <a:spLocks noChangeShapeType="1"/>
            </p:cNvSpPr>
            <p:nvPr/>
          </p:nvSpPr>
          <p:spPr bwMode="auto">
            <a:xfrm>
              <a:off x="2425" y="3298"/>
              <a:ext cx="128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sm" len="med"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6278" name="Text Box 55"/>
            <p:cNvSpPr txBox="1">
              <a:spLocks noChangeArrowheads="1"/>
            </p:cNvSpPr>
            <p:nvPr/>
          </p:nvSpPr>
          <p:spPr bwMode="auto">
            <a:xfrm>
              <a:off x="2228" y="3263"/>
              <a:ext cx="258" cy="27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 i="1">
                  <a:effectLst/>
                </a:rPr>
                <a:t>O</a:t>
              </a:r>
            </a:p>
          </p:txBody>
        </p:sp>
        <p:sp>
          <p:nvSpPr>
            <p:cNvPr id="198712" name="Freeform 56"/>
            <p:cNvSpPr/>
            <p:nvPr/>
          </p:nvSpPr>
          <p:spPr bwMode="auto">
            <a:xfrm>
              <a:off x="2453" y="2730"/>
              <a:ext cx="300" cy="521"/>
            </a:xfrm>
            <a:custGeom>
              <a:avLst/>
              <a:gdLst/>
              <a:ahLst/>
              <a:cxnLst>
                <a:cxn ang="0">
                  <a:pos x="0" y="499"/>
                </a:cxn>
                <a:cxn ang="0">
                  <a:pos x="136" y="14"/>
                </a:cxn>
                <a:cxn ang="0">
                  <a:pos x="300" y="581"/>
                </a:cxn>
              </a:cxnLst>
              <a:rect l="0" t="0" r="r" b="b"/>
              <a:pathLst>
                <a:path w="300" h="581">
                  <a:moveTo>
                    <a:pt x="0" y="499"/>
                  </a:moveTo>
                  <a:cubicBezTo>
                    <a:pt x="23" y="417"/>
                    <a:pt x="86" y="0"/>
                    <a:pt x="136" y="14"/>
                  </a:cubicBezTo>
                  <a:cubicBezTo>
                    <a:pt x="186" y="28"/>
                    <a:pt x="266" y="463"/>
                    <a:pt x="300" y="581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8713" name="Freeform 57"/>
            <p:cNvSpPr/>
            <p:nvPr/>
          </p:nvSpPr>
          <p:spPr bwMode="auto">
            <a:xfrm>
              <a:off x="3053" y="2739"/>
              <a:ext cx="318" cy="506"/>
            </a:xfrm>
            <a:custGeom>
              <a:avLst/>
              <a:gdLst/>
              <a:ahLst/>
              <a:cxnLst>
                <a:cxn ang="0">
                  <a:pos x="0" y="562"/>
                </a:cxn>
                <a:cxn ang="0">
                  <a:pos x="160" y="6"/>
                </a:cxn>
                <a:cxn ang="0">
                  <a:pos x="318" y="525"/>
                </a:cxn>
              </a:cxnLst>
              <a:rect l="0" t="0" r="r" b="b"/>
              <a:pathLst>
                <a:path w="318" h="562">
                  <a:moveTo>
                    <a:pt x="0" y="562"/>
                  </a:moveTo>
                  <a:cubicBezTo>
                    <a:pt x="27" y="468"/>
                    <a:pt x="107" y="12"/>
                    <a:pt x="160" y="6"/>
                  </a:cubicBezTo>
                  <a:cubicBezTo>
                    <a:pt x="213" y="0"/>
                    <a:pt x="285" y="417"/>
                    <a:pt x="318" y="525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8714" name="Freeform 58"/>
            <p:cNvSpPr/>
            <p:nvPr/>
          </p:nvSpPr>
          <p:spPr bwMode="auto">
            <a:xfrm>
              <a:off x="2753" y="3220"/>
              <a:ext cx="309" cy="66"/>
            </a:xfrm>
            <a:custGeom>
              <a:avLst/>
              <a:gdLst/>
              <a:ahLst/>
              <a:cxnLst>
                <a:cxn ang="0">
                  <a:pos x="0" y="9"/>
                </a:cxn>
                <a:cxn ang="0">
                  <a:pos x="54" y="64"/>
                </a:cxn>
                <a:cxn ang="0">
                  <a:pos x="127" y="73"/>
                </a:cxn>
                <a:cxn ang="0">
                  <a:pos x="254" y="64"/>
                </a:cxn>
                <a:cxn ang="0">
                  <a:pos x="309" y="0"/>
                </a:cxn>
              </a:cxnLst>
              <a:rect l="0" t="0" r="r" b="b"/>
              <a:pathLst>
                <a:path w="309" h="73">
                  <a:moveTo>
                    <a:pt x="0" y="9"/>
                  </a:moveTo>
                  <a:lnTo>
                    <a:pt x="54" y="64"/>
                  </a:lnTo>
                  <a:lnTo>
                    <a:pt x="127" y="73"/>
                  </a:lnTo>
                  <a:lnTo>
                    <a:pt x="254" y="64"/>
                  </a:lnTo>
                  <a:lnTo>
                    <a:pt x="309" y="0"/>
                  </a:ln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98715" name="Text Box 59"/>
          <p:cNvSpPr txBox="1">
            <a:spLocks noChangeArrowheads="1"/>
          </p:cNvSpPr>
          <p:nvPr/>
        </p:nvSpPr>
        <p:spPr bwMode="auto">
          <a:xfrm>
            <a:off x="1143000" y="319088"/>
            <a:ext cx="3041650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>
                <a:solidFill>
                  <a:srgbClr val="0033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晶体管的工作状态</a:t>
            </a:r>
          </a:p>
        </p:txBody>
      </p:sp>
      <p:sp>
        <p:nvSpPr>
          <p:cNvPr id="198716" name="Text Box 60"/>
          <p:cNvSpPr txBox="1">
            <a:spLocks noChangeArrowheads="1"/>
          </p:cNvSpPr>
          <p:nvPr/>
        </p:nvSpPr>
        <p:spPr bwMode="auto">
          <a:xfrm>
            <a:off x="5867400" y="749300"/>
            <a:ext cx="2743200" cy="19383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甲类工作状态</a:t>
            </a:r>
          </a:p>
          <a:p>
            <a:pPr eaLnBrk="1" hangingPunct="1"/>
            <a:r>
              <a:rPr lang="zh-CN" altLang="en-US" b="1">
                <a:effectLst/>
              </a:rPr>
              <a:t>晶体管在输入信号</a:t>
            </a:r>
          </a:p>
          <a:p>
            <a:pPr eaLnBrk="1" hangingPunct="1"/>
            <a:r>
              <a:rPr lang="zh-CN" altLang="en-US" b="1">
                <a:effectLst/>
              </a:rPr>
              <a:t>的整个周期都导通，</a:t>
            </a:r>
          </a:p>
          <a:p>
            <a:pPr eaLnBrk="1" hangingPunct="1"/>
            <a:r>
              <a:rPr lang="zh-CN" altLang="en-US" b="1">
                <a:effectLst/>
              </a:rPr>
              <a:t>静态</a:t>
            </a:r>
            <a:r>
              <a:rPr lang="en-US" altLang="zh-CN" b="1" i="1">
                <a:effectLst/>
              </a:rPr>
              <a:t>I</a:t>
            </a:r>
            <a:r>
              <a:rPr lang="en-US" altLang="zh-CN" b="1" baseline="-25000">
                <a:effectLst/>
              </a:rPr>
              <a:t>C</a:t>
            </a:r>
            <a:r>
              <a:rPr lang="zh-CN" altLang="en-US" b="1">
                <a:effectLst/>
              </a:rPr>
              <a:t>较大，波形好</a:t>
            </a:r>
            <a:r>
              <a:rPr lang="en-US" altLang="zh-CN" b="1">
                <a:effectLst/>
              </a:rPr>
              <a:t>, </a:t>
            </a:r>
            <a:r>
              <a:rPr lang="zh-CN" altLang="en-US" b="1">
                <a:effectLst/>
              </a:rPr>
              <a:t>管耗大效率低。</a:t>
            </a:r>
          </a:p>
        </p:txBody>
      </p:sp>
      <p:sp>
        <p:nvSpPr>
          <p:cNvPr id="198717" name="Text Box 61"/>
          <p:cNvSpPr txBox="1">
            <a:spLocks noChangeArrowheads="1"/>
          </p:cNvSpPr>
          <p:nvPr/>
        </p:nvSpPr>
        <p:spPr bwMode="auto">
          <a:xfrm>
            <a:off x="5768975" y="2667000"/>
            <a:ext cx="2994025" cy="19177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乙类工作状态</a:t>
            </a:r>
          </a:p>
          <a:p>
            <a:pPr algn="ctr" eaLnBrk="1" hangingPunct="1"/>
            <a:r>
              <a:rPr lang="zh-CN" altLang="en-US" b="1">
                <a:effectLst/>
              </a:rPr>
              <a:t>晶体管只在输入信号</a:t>
            </a:r>
          </a:p>
          <a:p>
            <a:pPr eaLnBrk="1" hangingPunct="1"/>
            <a:r>
              <a:rPr lang="zh-CN" altLang="en-US" b="1">
                <a:effectLst/>
              </a:rPr>
              <a:t>的半个周期内导通，   静态</a:t>
            </a:r>
            <a:r>
              <a:rPr lang="en-US" altLang="zh-CN" b="1" i="1">
                <a:effectLst/>
              </a:rPr>
              <a:t>I</a:t>
            </a:r>
            <a:r>
              <a:rPr lang="en-US" altLang="zh-CN" b="1" baseline="-25000">
                <a:effectLst/>
              </a:rPr>
              <a:t>C</a:t>
            </a:r>
            <a:r>
              <a:rPr lang="en-US" altLang="zh-CN" b="1">
                <a:effectLst/>
              </a:rPr>
              <a:t>=0</a:t>
            </a:r>
            <a:r>
              <a:rPr lang="zh-CN" altLang="en-US" b="1">
                <a:effectLst/>
              </a:rPr>
              <a:t>，波形严重失真</a:t>
            </a:r>
            <a:r>
              <a:rPr lang="en-US" altLang="zh-CN" b="1">
                <a:effectLst/>
              </a:rPr>
              <a:t>, </a:t>
            </a:r>
            <a:r>
              <a:rPr lang="zh-CN" altLang="en-US" b="1">
                <a:effectLst/>
              </a:rPr>
              <a:t>管耗小效率高。</a:t>
            </a:r>
          </a:p>
        </p:txBody>
      </p:sp>
      <p:sp>
        <p:nvSpPr>
          <p:cNvPr id="198718" name="Text Box 62"/>
          <p:cNvSpPr txBox="1">
            <a:spLocks noChangeArrowheads="1"/>
          </p:cNvSpPr>
          <p:nvPr/>
        </p:nvSpPr>
        <p:spPr bwMode="auto">
          <a:xfrm>
            <a:off x="5580063" y="4724400"/>
            <a:ext cx="3411537" cy="15525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甲乙类工作状态</a:t>
            </a:r>
          </a:p>
          <a:p>
            <a:pPr eaLnBrk="1" hangingPunct="1"/>
            <a:r>
              <a:rPr lang="zh-CN" altLang="en-US" b="1">
                <a:effectLst/>
              </a:rPr>
              <a:t>晶体管导通的时间大于半个周期，静态</a:t>
            </a:r>
            <a:r>
              <a:rPr lang="en-US" altLang="zh-CN" b="1" i="1">
                <a:effectLst/>
              </a:rPr>
              <a:t>I</a:t>
            </a:r>
            <a:r>
              <a:rPr lang="en-US" altLang="zh-CN" b="1" baseline="-25000">
                <a:effectLst/>
              </a:rPr>
              <a:t>C</a:t>
            </a:r>
            <a:r>
              <a:rPr lang="en-US" altLang="zh-CN" b="1">
                <a:effectLst/>
                <a:sym typeface="Symbol" panose="05050102010706020507" charset="0"/>
              </a:rPr>
              <a:t> </a:t>
            </a:r>
            <a:r>
              <a:rPr lang="en-US" altLang="zh-CN" b="1">
                <a:effectLst/>
              </a:rPr>
              <a:t>0</a:t>
            </a:r>
            <a:r>
              <a:rPr lang="zh-CN" altLang="en-US" b="1">
                <a:effectLst/>
              </a:rPr>
              <a:t>，一般功放常采用。</a:t>
            </a:r>
          </a:p>
        </p:txBody>
      </p:sp>
    </p:spTree>
    <p:extLst>
      <p:ext uri="{BB962C8B-B14F-4D97-AF65-F5344CB8AC3E}">
        <p14:creationId xmlns:p14="http://schemas.microsoft.com/office/powerpoint/2010/main" val="3853644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8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98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98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716" grpId="0" autoUpdateAnimBg="0"/>
      <p:bldP spid="198717" grpId="0" autoUpdateAnimBg="0"/>
      <p:bldP spid="198718" grpId="0" autoUpdateAnimBg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533400" y="457200"/>
            <a:ext cx="5943600" cy="685800"/>
          </a:xfr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algn="l" eaLnBrk="1" hangingPunct="1"/>
            <a:r>
              <a:rPr lang="en-US" altLang="zh-CN" sz="3200" b="1" dirty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宋体" panose="02010600030101010101" pitchFamily="2" charset="-122"/>
              </a:rPr>
              <a:t>3</a:t>
            </a:r>
            <a:r>
              <a:rPr lang="en-US" altLang="zh-CN" sz="3200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.8.2</a:t>
            </a:r>
            <a:r>
              <a:rPr lang="en-US" altLang="zh-CN" sz="3200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sz="3200" b="1" dirty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互补对称放大电路</a:t>
            </a:r>
          </a:p>
        </p:txBody>
      </p:sp>
      <p:grpSp>
        <p:nvGrpSpPr>
          <p:cNvPr id="97283" name="Group 3"/>
          <p:cNvGrpSpPr/>
          <p:nvPr/>
        </p:nvGrpSpPr>
        <p:grpSpPr bwMode="auto">
          <a:xfrm>
            <a:off x="609600" y="1031875"/>
            <a:ext cx="6696075" cy="171450"/>
            <a:chOff x="144" y="618"/>
            <a:chExt cx="4218" cy="108"/>
          </a:xfrm>
        </p:grpSpPr>
        <p:pic>
          <p:nvPicPr>
            <p:cNvPr id="97285" name="Picture 4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7286" name="Picture 5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4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7287" name="Picture 6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6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7288" name="Picture 7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2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7289" name="Picture 8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4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7290" name="Picture 9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0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7291" name="Picture 10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80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7292" name="Picture 11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2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7293" name="Picture 12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8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7294" name="Picture 13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0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7295" name="Picture 14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6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7296" name="Picture 15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6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7297" name="Picture 16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2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7298" name="Picture 17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8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7299" name="Picture 18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8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7300" name="Picture 19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4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7301" name="Picture 20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44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7302" name="Picture 21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6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7303" name="Picture 22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2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7304" name="Picture 23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2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7305" name="Picture 24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4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7306" name="Picture 25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20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7307" name="Picture 26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2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7308" name="Picture 27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8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7309" name="Picture 28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8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7310" name="Picture 29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0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7311" name="Picture 30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96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7312" name="Picture 31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8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7313" name="Picture 32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4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7314" name="Picture 33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84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7315" name="Picture 34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0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7316" name="Picture 35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6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7317" name="Picture 36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7318" name="Picture 37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2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7319" name="Picture 38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72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7320" name="Picture 39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74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7321" name="Picture 40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0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7322" name="Picture 41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60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7323" name="Group 42"/>
            <p:cNvGrpSpPr/>
            <p:nvPr/>
          </p:nvGrpSpPr>
          <p:grpSpPr bwMode="auto">
            <a:xfrm>
              <a:off x="144" y="618"/>
              <a:ext cx="582" cy="102"/>
              <a:chOff x="4698" y="720"/>
              <a:chExt cx="582" cy="102"/>
            </a:xfrm>
          </p:grpSpPr>
          <p:pic>
            <p:nvPicPr>
              <p:cNvPr id="97324" name="Picture 43" descr="Green and Black Diamond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88" y="720"/>
                <a:ext cx="102" cy="10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7325" name="Picture 44" descr="Green and Black Diamond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90" y="720"/>
                <a:ext cx="102" cy="10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7326" name="Picture 45" descr="Green and Black Diamond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86" y="720"/>
                <a:ext cx="102" cy="10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7327" name="Picture 46" descr="Green and Black Diamond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76" y="720"/>
                <a:ext cx="102" cy="10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7328" name="Picture 47" descr="Green and Black Diamond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78" y="720"/>
                <a:ext cx="102" cy="10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7329" name="Picture 48" descr="Green and Black Diamond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98" y="720"/>
                <a:ext cx="102" cy="10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99733" name="Rectangle 53"/>
          <p:cNvSpPr>
            <a:spLocks noChangeArrowheads="1"/>
          </p:cNvSpPr>
          <p:nvPr/>
        </p:nvSpPr>
        <p:spPr bwMode="auto">
          <a:xfrm>
            <a:off x="533400" y="1236663"/>
            <a:ext cx="8305800" cy="47069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>
                <a:effectLst/>
                <a:latin typeface="Times New Roman" panose="02020603050405020304" charset="0"/>
              </a:rPr>
              <a:t>    </a:t>
            </a:r>
            <a:r>
              <a:rPr lang="zh-CN" altLang="en-US" sz="2800" b="1">
                <a:solidFill>
                  <a:srgbClr val="FF0000"/>
                </a:solidFill>
                <a:effectLst/>
                <a:latin typeface="Times New Roman" panose="02020603050405020304" charset="0"/>
              </a:rPr>
              <a:t>互补对称电路</a:t>
            </a:r>
            <a:r>
              <a:rPr lang="zh-CN" altLang="en-US" sz="2800" b="1">
                <a:effectLst/>
                <a:latin typeface="Times New Roman" panose="02020603050405020304" charset="0"/>
              </a:rPr>
              <a:t>是集成</a:t>
            </a:r>
            <a:r>
              <a:rPr lang="zh-CN" altLang="en-US" sz="2800" b="1">
                <a:solidFill>
                  <a:srgbClr val="FF0000"/>
                </a:solidFill>
                <a:effectLst/>
                <a:latin typeface="Times New Roman" panose="02020603050405020304" charset="0"/>
              </a:rPr>
              <a:t>功率放大电路输出级的基本形式</a:t>
            </a:r>
            <a:r>
              <a:rPr lang="zh-CN" altLang="en-US" sz="2800" b="1">
                <a:effectLst/>
                <a:latin typeface="Times New Roman" panose="02020603050405020304" charset="0"/>
              </a:rPr>
              <a:t>。当它通过容量较大的电容与负载耦合时，由于省去了变压器而被称为无输出变压器</a:t>
            </a:r>
            <a:r>
              <a:rPr lang="en-US" altLang="zh-CN" sz="2800" b="1">
                <a:solidFill>
                  <a:srgbClr val="CC0000"/>
                </a:solidFill>
                <a:effectLst/>
                <a:latin typeface="Times New Roman" panose="02020603050405020304" charset="0"/>
              </a:rPr>
              <a:t>(</a:t>
            </a:r>
            <a:r>
              <a:rPr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Output Transformer Less</a:t>
            </a:r>
            <a:r>
              <a:rPr lang="en-US" altLang="zh-CN" sz="2800" b="1">
                <a:solidFill>
                  <a:srgbClr val="CC0000"/>
                </a:solidFill>
                <a:effectLst/>
                <a:latin typeface="Times New Roman" panose="02020603050405020304" charset="0"/>
              </a:rPr>
              <a:t>)</a:t>
            </a:r>
            <a:r>
              <a:rPr lang="zh-CN" altLang="en-US" sz="2800" b="1">
                <a:effectLst/>
                <a:latin typeface="Times New Roman" panose="02020603050405020304" charset="0"/>
              </a:rPr>
              <a:t>电路，简称</a:t>
            </a:r>
            <a:r>
              <a:rPr lang="en-US" altLang="zh-CN" sz="2800" b="1">
                <a:effectLst/>
                <a:latin typeface="Times New Roman" panose="02020603050405020304" charset="0"/>
              </a:rPr>
              <a:t>OTL</a:t>
            </a:r>
            <a:r>
              <a:rPr lang="zh-CN" altLang="en-US" sz="2800" b="1">
                <a:effectLst/>
                <a:latin typeface="Times New Roman" panose="02020603050405020304" charset="0"/>
              </a:rPr>
              <a:t>电路。若互补对称电路直接与负载相连，输出电容也省去，就成为无输出电容</a:t>
            </a:r>
            <a:r>
              <a:rPr lang="en-US" altLang="zh-CN" sz="2800" b="1">
                <a:effectLst/>
                <a:latin typeface="Times New Roman" panose="02020603050405020304" charset="0"/>
              </a:rPr>
              <a:t>(</a:t>
            </a:r>
            <a:r>
              <a:rPr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Output  Capacitor Less</a:t>
            </a:r>
            <a:r>
              <a:rPr lang="en-US" altLang="zh-CN" sz="28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)</a:t>
            </a:r>
            <a:r>
              <a:rPr lang="zh-CN" altLang="en-US" sz="2800" b="1">
                <a:effectLst/>
                <a:latin typeface="Times New Roman" panose="02020603050405020304" charset="0"/>
              </a:rPr>
              <a:t>电路，简称</a:t>
            </a:r>
            <a:r>
              <a:rPr lang="en-US" altLang="zh-CN" sz="2800" b="1">
                <a:effectLst/>
                <a:latin typeface="Times New Roman" panose="02020603050405020304" charset="0"/>
              </a:rPr>
              <a:t>OCL</a:t>
            </a:r>
            <a:r>
              <a:rPr lang="zh-CN" altLang="en-US" sz="2800" b="1">
                <a:effectLst/>
                <a:latin typeface="Times New Roman" panose="02020603050405020304" charset="0"/>
              </a:rPr>
              <a:t>电路。</a:t>
            </a:r>
          </a:p>
          <a:p>
            <a:pPr>
              <a:lnSpc>
                <a:spcPct val="120000"/>
              </a:lnSpc>
            </a:pPr>
            <a:r>
              <a:rPr lang="zh-CN" altLang="en-US" sz="2800" b="1">
                <a:effectLst/>
                <a:latin typeface="Times New Roman" panose="02020603050405020304" charset="0"/>
              </a:rPr>
              <a:t>    </a:t>
            </a:r>
            <a:r>
              <a:rPr lang="en-US" altLang="zh-CN" sz="2800" b="1">
                <a:effectLst/>
                <a:latin typeface="Times New Roman" panose="02020603050405020304" charset="0"/>
              </a:rPr>
              <a:t>OTL</a:t>
            </a:r>
            <a:r>
              <a:rPr lang="zh-CN" altLang="en-US" sz="2800" b="1">
                <a:effectLst/>
                <a:latin typeface="Times New Roman" panose="02020603050405020304" charset="0"/>
              </a:rPr>
              <a:t>电路采用单电源供电， </a:t>
            </a:r>
            <a:r>
              <a:rPr lang="en-US" altLang="zh-CN" sz="2800" b="1">
                <a:effectLst/>
                <a:latin typeface="Times New Roman" panose="02020603050405020304" charset="0"/>
              </a:rPr>
              <a:t>OCL</a:t>
            </a:r>
            <a:r>
              <a:rPr lang="zh-CN" altLang="en-US" sz="2800" b="1">
                <a:effectLst/>
                <a:latin typeface="Times New Roman" panose="02020603050405020304" charset="0"/>
              </a:rPr>
              <a:t>电路采用双电源供电。</a:t>
            </a:r>
          </a:p>
        </p:txBody>
      </p:sp>
    </p:spTree>
    <p:extLst>
      <p:ext uri="{BB962C8B-B14F-4D97-AF65-F5344CB8AC3E}">
        <p14:creationId xmlns:p14="http://schemas.microsoft.com/office/powerpoint/2010/main" val="53806073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97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97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733" grpId="0" build="p" autoUpdateAnimBg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533400" y="381000"/>
            <a:ext cx="2514600" cy="609600"/>
          </a:xfr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algn="l" eaLnBrk="1" hangingPunct="1"/>
            <a:r>
              <a:rPr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1.</a:t>
            </a:r>
            <a:r>
              <a:rPr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OTL</a:t>
            </a: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电路</a:t>
            </a:r>
          </a:p>
        </p:txBody>
      </p:sp>
      <p:sp>
        <p:nvSpPr>
          <p:cNvPr id="200711" name="Text Box 7"/>
          <p:cNvSpPr txBox="1">
            <a:spLocks noChangeArrowheads="1"/>
          </p:cNvSpPr>
          <p:nvPr/>
        </p:nvSpPr>
        <p:spPr bwMode="auto">
          <a:xfrm>
            <a:off x="533400" y="860425"/>
            <a:ext cx="1493838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b="1">
                <a:solidFill>
                  <a:srgbClr val="003E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(1)</a:t>
            </a:r>
            <a:r>
              <a:rPr lang="en-US" altLang="zh-CN" sz="2800" b="1">
                <a:solidFill>
                  <a:srgbClr val="003E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</a:t>
            </a:r>
            <a:r>
              <a:rPr lang="zh-CN" altLang="en-US" sz="2800" b="1">
                <a:solidFill>
                  <a:srgbClr val="003E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特点</a:t>
            </a:r>
          </a:p>
        </p:txBody>
      </p:sp>
      <p:sp>
        <p:nvSpPr>
          <p:cNvPr id="200712" name="Text Box 8"/>
          <p:cNvSpPr txBox="1">
            <a:spLocks noChangeArrowheads="1"/>
          </p:cNvSpPr>
          <p:nvPr/>
        </p:nvSpPr>
        <p:spPr bwMode="auto">
          <a:xfrm>
            <a:off x="990600" y="1252538"/>
            <a:ext cx="4343400" cy="26130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10000"/>
              </a:spcBef>
            </a:pPr>
            <a:r>
              <a:rPr lang="en-US" altLang="zh-CN" sz="2800" b="1">
                <a:effectLst/>
              </a:rPr>
              <a:t>T</a:t>
            </a:r>
            <a:r>
              <a:rPr lang="en-US" altLang="zh-CN" sz="2800" b="1" baseline="-25000">
                <a:effectLst/>
              </a:rPr>
              <a:t>1</a:t>
            </a:r>
            <a:r>
              <a:rPr lang="zh-CN" altLang="en-US" sz="2800" b="1">
                <a:effectLst/>
              </a:rPr>
              <a:t>、</a:t>
            </a:r>
            <a:r>
              <a:rPr lang="en-US" altLang="zh-CN" sz="2800" b="1">
                <a:effectLst/>
              </a:rPr>
              <a:t>T</a:t>
            </a:r>
            <a:r>
              <a:rPr lang="en-US" altLang="zh-CN" sz="2800" b="1" baseline="-25000">
                <a:effectLst/>
              </a:rPr>
              <a:t>2</a:t>
            </a:r>
            <a:r>
              <a:rPr lang="zh-CN" altLang="en-US" sz="2800" b="1">
                <a:effectLst/>
              </a:rPr>
              <a:t>的特性一致；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</a:pPr>
            <a:r>
              <a:rPr lang="zh-CN" altLang="en-US" sz="2800" b="1">
                <a:effectLst/>
              </a:rPr>
              <a:t>一个</a:t>
            </a:r>
            <a:r>
              <a:rPr lang="en-US" altLang="zh-CN" sz="2800" b="1">
                <a:effectLst/>
              </a:rPr>
              <a:t>NPN</a:t>
            </a:r>
            <a:r>
              <a:rPr lang="zh-CN" altLang="en-US" sz="2800" b="1">
                <a:effectLst/>
              </a:rPr>
              <a:t>型、一个</a:t>
            </a:r>
            <a:r>
              <a:rPr lang="en-US" altLang="zh-CN" sz="2800" b="1">
                <a:effectLst/>
              </a:rPr>
              <a:t>PNP</a:t>
            </a:r>
            <a:r>
              <a:rPr lang="zh-CN" altLang="en-US" sz="2800" b="1">
                <a:effectLst/>
              </a:rPr>
              <a:t>型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</a:pPr>
            <a:r>
              <a:rPr lang="zh-CN" altLang="en-US" sz="2800" b="1">
                <a:effectLst/>
              </a:rPr>
              <a:t>两管均接成射极输出器；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</a:pPr>
            <a:r>
              <a:rPr lang="zh-CN" altLang="en-US" sz="2800" b="1">
                <a:effectLst/>
              </a:rPr>
              <a:t>输出端有大电容；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</a:pPr>
            <a:r>
              <a:rPr lang="zh-CN" altLang="en-US" sz="2800" b="1">
                <a:effectLst/>
              </a:rPr>
              <a:t>单电源供电。</a:t>
            </a:r>
          </a:p>
        </p:txBody>
      </p:sp>
      <p:sp>
        <p:nvSpPr>
          <p:cNvPr id="200713" name="Text Box 9"/>
          <p:cNvSpPr txBox="1">
            <a:spLocks noChangeArrowheads="1"/>
          </p:cNvSpPr>
          <p:nvPr/>
        </p:nvSpPr>
        <p:spPr bwMode="auto">
          <a:xfrm>
            <a:off x="587375" y="3886200"/>
            <a:ext cx="3298825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3E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(2) </a:t>
            </a:r>
            <a:r>
              <a:rPr lang="zh-CN" altLang="en-US" sz="2800" b="1">
                <a:solidFill>
                  <a:srgbClr val="003E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静态时</a:t>
            </a:r>
            <a:r>
              <a:rPr lang="en-US" altLang="zh-CN" sz="2800" b="1">
                <a:solidFill>
                  <a:srgbClr val="003E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(</a:t>
            </a:r>
            <a:r>
              <a:rPr lang="en-US" altLang="zh-CN" sz="2800" b="1" i="1">
                <a:solidFill>
                  <a:srgbClr val="003E00"/>
                </a:solidFill>
                <a:effectLst/>
                <a:ea typeface="楷体_GB2312" charset="0"/>
                <a:cs typeface="楷体_GB2312" charset="0"/>
              </a:rPr>
              <a:t>u</a:t>
            </a:r>
            <a:r>
              <a:rPr lang="en-US" altLang="zh-CN" sz="2800" b="1" baseline="-25000">
                <a:solidFill>
                  <a:srgbClr val="003E00"/>
                </a:solidFill>
                <a:effectLst/>
                <a:ea typeface="楷体_GB2312" charset="0"/>
                <a:cs typeface="楷体_GB2312" charset="0"/>
              </a:rPr>
              <a:t>i</a:t>
            </a:r>
            <a:r>
              <a:rPr lang="en-US" altLang="zh-CN" sz="2800" b="1" i="1">
                <a:solidFill>
                  <a:srgbClr val="003E00"/>
                </a:solidFill>
                <a:effectLst/>
                <a:ea typeface="楷体_GB2312" charset="0"/>
                <a:cs typeface="楷体_GB2312" charset="0"/>
              </a:rPr>
              <a:t>= </a:t>
            </a:r>
            <a:r>
              <a:rPr lang="en-US" altLang="zh-CN" sz="2800" b="1">
                <a:solidFill>
                  <a:srgbClr val="003E00"/>
                </a:solidFill>
                <a:effectLst/>
                <a:ea typeface="楷体_GB2312" charset="0"/>
                <a:cs typeface="楷体_GB2312" charset="0"/>
              </a:rPr>
              <a:t>0</a:t>
            </a:r>
            <a:r>
              <a:rPr lang="en-US" altLang="zh-CN" sz="2800" b="1">
                <a:solidFill>
                  <a:srgbClr val="003E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)</a:t>
            </a:r>
          </a:p>
        </p:txBody>
      </p:sp>
      <p:graphicFrame>
        <p:nvGraphicFramePr>
          <p:cNvPr id="200714" name="Object 10"/>
          <p:cNvGraphicFramePr>
            <a:graphicFrameLocks noChangeAspect="1"/>
          </p:cNvGraphicFramePr>
          <p:nvPr/>
        </p:nvGraphicFramePr>
        <p:xfrm>
          <a:off x="3621088" y="5264150"/>
          <a:ext cx="1636712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2" name="公式" r:id="rId3" imgW="914400" imgH="533400" progId="Equation.3">
                  <p:embed/>
                </p:oleObj>
              </mc:Choice>
              <mc:Fallback>
                <p:oleObj name="公式" r:id="rId3" imgW="914400" imgH="533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1088" y="5264150"/>
                        <a:ext cx="1636712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0715" name="Object 11"/>
          <p:cNvGraphicFramePr>
            <a:graphicFrameLocks noChangeAspect="1"/>
          </p:cNvGraphicFramePr>
          <p:nvPr/>
        </p:nvGraphicFramePr>
        <p:xfrm>
          <a:off x="1905000" y="4419600"/>
          <a:ext cx="1754188" cy="95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3" name="公式" r:id="rId5" imgW="647700" imgH="393700" progId="Equation.3">
                  <p:embed/>
                </p:oleObj>
              </mc:Choice>
              <mc:Fallback>
                <p:oleObj name="公式" r:id="rId5" imgW="6477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419600"/>
                        <a:ext cx="1754188" cy="957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0716" name="Rectangle 12"/>
          <p:cNvSpPr>
            <a:spLocks noChangeArrowheads="1"/>
          </p:cNvSpPr>
          <p:nvPr/>
        </p:nvSpPr>
        <p:spPr bwMode="auto">
          <a:xfrm>
            <a:off x="4876800" y="5364163"/>
            <a:ext cx="3733800" cy="5794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ctr"/>
            <a:r>
              <a:rPr lang="en-US" altLang="zh-CN" sz="3200" b="1">
                <a:solidFill>
                  <a:srgbClr val="006600"/>
                </a:solidFill>
                <a:effectLst/>
                <a:latin typeface="Times New Roman" panose="02020603050405020304" charset="0"/>
                <a:ea typeface="楷体_GB2312" charset="0"/>
                <a:cs typeface="楷体_GB2312" charset="0"/>
              </a:rPr>
              <a:t>,</a:t>
            </a:r>
            <a:r>
              <a:rPr lang="en-US" altLang="zh-CN" sz="3200" b="1" i="1">
                <a:effectLst/>
                <a:latin typeface="Times New Roman" panose="02020603050405020304" charset="0"/>
                <a:ea typeface="楷体_GB2312" charset="0"/>
                <a:cs typeface="楷体_GB2312" charset="0"/>
              </a:rPr>
              <a:t>  </a:t>
            </a:r>
            <a:r>
              <a:rPr lang="en-US" altLang="zh-CN" sz="2800" b="1" i="1">
                <a:effectLst/>
                <a:latin typeface="Times New Roman" panose="02020603050405020304" charset="0"/>
                <a:ea typeface="楷体_GB2312" charset="0"/>
                <a:cs typeface="楷体_GB2312" charset="0"/>
              </a:rPr>
              <a:t>I</a:t>
            </a:r>
            <a:r>
              <a:rPr lang="en-US" altLang="zh-CN" b="1" baseline="-25000">
                <a:effectLst/>
                <a:latin typeface="Times New Roman" panose="02020603050405020304" charset="0"/>
                <a:ea typeface="楷体_GB2312" charset="0"/>
                <a:cs typeface="楷体_GB2312" charset="0"/>
              </a:rPr>
              <a:t>C1</a:t>
            </a:r>
            <a:r>
              <a:rPr lang="en-US" altLang="zh-CN" sz="3200" b="1">
                <a:effectLst/>
                <a:latin typeface="Times New Roman" panose="02020603050405020304" charset="0"/>
                <a:ea typeface="楷体_GB2312" charset="0"/>
                <a:cs typeface="楷体_GB2312" charset="0"/>
                <a:sym typeface="Symbol" panose="05050102010706020507" charset="0"/>
              </a:rPr>
              <a:t> 0</a:t>
            </a:r>
            <a:r>
              <a:rPr lang="zh-CN" altLang="en-US" sz="3200" b="1">
                <a:effectLst/>
                <a:latin typeface="Times New Roman" panose="02020603050405020304" charset="0"/>
                <a:ea typeface="楷体_GB2312" charset="0"/>
                <a:cs typeface="楷体_GB2312" charset="0"/>
              </a:rPr>
              <a:t>， </a:t>
            </a:r>
            <a:r>
              <a:rPr lang="en-US" altLang="zh-CN" sz="3200" b="1" i="1">
                <a:effectLst/>
                <a:latin typeface="Times New Roman" panose="02020603050405020304" charset="0"/>
                <a:ea typeface="楷体_GB2312" charset="0"/>
                <a:cs typeface="楷体_GB2312" charset="0"/>
              </a:rPr>
              <a:t>I</a:t>
            </a:r>
            <a:r>
              <a:rPr lang="en-US" altLang="zh-CN" b="1" baseline="-25000">
                <a:effectLst/>
                <a:latin typeface="Times New Roman" panose="02020603050405020304" charset="0"/>
                <a:ea typeface="楷体_GB2312" charset="0"/>
                <a:cs typeface="楷体_GB2312" charset="0"/>
              </a:rPr>
              <a:t>C2 </a:t>
            </a:r>
            <a:r>
              <a:rPr lang="en-US" altLang="zh-CN" sz="3200" b="1">
                <a:effectLst/>
                <a:latin typeface="Times New Roman" panose="02020603050405020304" charset="0"/>
                <a:ea typeface="楷体_GB2312" charset="0"/>
                <a:cs typeface="楷体_GB2312" charset="0"/>
                <a:sym typeface="Symbol" panose="05050102010706020507" charset="0"/>
              </a:rPr>
              <a:t> 0</a:t>
            </a:r>
          </a:p>
        </p:txBody>
      </p:sp>
      <p:sp>
        <p:nvSpPr>
          <p:cNvPr id="200717" name="Text Box 13"/>
          <p:cNvSpPr txBox="1">
            <a:spLocks noChangeArrowheads="1"/>
          </p:cNvSpPr>
          <p:nvPr/>
        </p:nvSpPr>
        <p:spPr bwMode="auto">
          <a:xfrm>
            <a:off x="5427663" y="4357688"/>
            <a:ext cx="2344737" cy="5191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effectLst/>
              </a:rPr>
              <a:t>OTL</a:t>
            </a:r>
            <a:r>
              <a:rPr lang="zh-CN" altLang="en-US" sz="2800" b="1">
                <a:effectLst/>
              </a:rPr>
              <a:t>原理电路</a:t>
            </a:r>
          </a:p>
        </p:txBody>
      </p:sp>
      <p:sp>
        <p:nvSpPr>
          <p:cNvPr id="200718" name="Text Box 14"/>
          <p:cNvSpPr txBox="1">
            <a:spLocks noChangeArrowheads="1"/>
          </p:cNvSpPr>
          <p:nvPr/>
        </p:nvSpPr>
        <p:spPr bwMode="auto">
          <a:xfrm>
            <a:off x="990600" y="5461000"/>
            <a:ext cx="2684463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电容两端的电压</a:t>
            </a:r>
          </a:p>
        </p:txBody>
      </p:sp>
      <p:grpSp>
        <p:nvGrpSpPr>
          <p:cNvPr id="2" name="Group 15"/>
          <p:cNvGrpSpPr/>
          <p:nvPr/>
        </p:nvGrpSpPr>
        <p:grpSpPr bwMode="auto">
          <a:xfrm>
            <a:off x="5116513" y="685800"/>
            <a:ext cx="3798887" cy="3498850"/>
            <a:chOff x="3079" y="432"/>
            <a:chExt cx="2393" cy="2204"/>
          </a:xfrm>
        </p:grpSpPr>
        <p:sp>
          <p:nvSpPr>
            <p:cNvPr id="200720" name="Line 16"/>
            <p:cNvSpPr>
              <a:spLocks noChangeShapeType="1"/>
            </p:cNvSpPr>
            <p:nvPr/>
          </p:nvSpPr>
          <p:spPr bwMode="auto">
            <a:xfrm flipH="1">
              <a:off x="4177" y="2207"/>
              <a:ext cx="0" cy="41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0721" name="Line 17"/>
            <p:cNvSpPr>
              <a:spLocks noChangeShapeType="1"/>
            </p:cNvSpPr>
            <p:nvPr/>
          </p:nvSpPr>
          <p:spPr bwMode="auto">
            <a:xfrm>
              <a:off x="4176" y="1206"/>
              <a:ext cx="1" cy="57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0722" name="Line 18"/>
            <p:cNvSpPr>
              <a:spLocks noChangeShapeType="1"/>
            </p:cNvSpPr>
            <p:nvPr/>
          </p:nvSpPr>
          <p:spPr bwMode="auto">
            <a:xfrm>
              <a:off x="4174" y="1525"/>
              <a:ext cx="33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8319" name="Text Box 19"/>
            <p:cNvSpPr txBox="1">
              <a:spLocks noChangeArrowheads="1"/>
            </p:cNvSpPr>
            <p:nvPr/>
          </p:nvSpPr>
          <p:spPr bwMode="auto">
            <a:xfrm>
              <a:off x="4394" y="1877"/>
              <a:ext cx="454" cy="327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 i="1">
                  <a:effectLst/>
                  <a:ea typeface="楷体_GB2312" charset="0"/>
                  <a:cs typeface="楷体_GB2312" charset="0"/>
                </a:rPr>
                <a:t>R</a:t>
              </a:r>
              <a:r>
                <a:rPr lang="en-US" altLang="zh-CN" sz="2800" b="1" baseline="-25000">
                  <a:effectLst/>
                  <a:ea typeface="楷体_GB2312" charset="0"/>
                  <a:cs typeface="楷体_GB2312" charset="0"/>
                </a:rPr>
                <a:t>L</a:t>
              </a:r>
              <a:endParaRPr lang="en-US" altLang="zh-CN" sz="2800" b="1">
                <a:effectLst/>
                <a:ea typeface="楷体_GB2312" charset="0"/>
                <a:cs typeface="楷体_GB2312" charset="0"/>
              </a:endParaRPr>
            </a:p>
          </p:txBody>
        </p:sp>
        <p:sp>
          <p:nvSpPr>
            <p:cNvPr id="200724" name="Line 20"/>
            <p:cNvSpPr>
              <a:spLocks noChangeShapeType="1"/>
            </p:cNvSpPr>
            <p:nvPr/>
          </p:nvSpPr>
          <p:spPr bwMode="auto">
            <a:xfrm flipH="1">
              <a:off x="3774" y="2003"/>
              <a:ext cx="213" cy="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0725" name="Oval 21"/>
            <p:cNvSpPr>
              <a:spLocks noChangeArrowheads="1"/>
            </p:cNvSpPr>
            <p:nvPr/>
          </p:nvSpPr>
          <p:spPr bwMode="auto">
            <a:xfrm flipH="1" flipV="1">
              <a:off x="4743" y="558"/>
              <a:ext cx="45" cy="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0726" name="Line 22"/>
            <p:cNvSpPr>
              <a:spLocks noChangeShapeType="1"/>
            </p:cNvSpPr>
            <p:nvPr/>
          </p:nvSpPr>
          <p:spPr bwMode="auto">
            <a:xfrm>
              <a:off x="3982" y="1830"/>
              <a:ext cx="1" cy="37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8323" name="Text Box 23"/>
            <p:cNvSpPr txBox="1">
              <a:spLocks noChangeArrowheads="1"/>
            </p:cNvSpPr>
            <p:nvPr/>
          </p:nvSpPr>
          <p:spPr bwMode="auto">
            <a:xfrm>
              <a:off x="3079" y="1820"/>
              <a:ext cx="329" cy="327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 i="1">
                  <a:solidFill>
                    <a:srgbClr val="000099"/>
                  </a:solidFill>
                  <a:effectLst/>
                  <a:ea typeface="楷体_GB2312" charset="0"/>
                  <a:cs typeface="楷体_GB2312" charset="0"/>
                </a:rPr>
                <a:t>u</a:t>
              </a:r>
              <a:r>
                <a:rPr lang="en-US" altLang="zh-CN" sz="2800" b="1" baseline="-25000">
                  <a:solidFill>
                    <a:srgbClr val="000099"/>
                  </a:solidFill>
                  <a:effectLst/>
                  <a:ea typeface="楷体_GB2312" charset="0"/>
                  <a:cs typeface="楷体_GB2312" charset="0"/>
                </a:rPr>
                <a:t>I</a:t>
              </a:r>
              <a:endParaRPr lang="en-US" altLang="zh-CN" sz="2800" b="1">
                <a:solidFill>
                  <a:srgbClr val="000099"/>
                </a:solidFill>
                <a:effectLst/>
                <a:ea typeface="楷体_GB2312" charset="0"/>
                <a:cs typeface="楷体_GB2312" charset="0"/>
              </a:endParaRPr>
            </a:p>
          </p:txBody>
        </p:sp>
        <p:sp>
          <p:nvSpPr>
            <p:cNvPr id="200728" name="Line 24"/>
            <p:cNvSpPr>
              <a:spLocks noChangeShapeType="1"/>
            </p:cNvSpPr>
            <p:nvPr/>
          </p:nvSpPr>
          <p:spPr bwMode="auto">
            <a:xfrm flipH="1">
              <a:off x="3788" y="1043"/>
              <a:ext cx="0" cy="98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0729" name="Line 25"/>
            <p:cNvSpPr>
              <a:spLocks noChangeShapeType="1"/>
            </p:cNvSpPr>
            <p:nvPr/>
          </p:nvSpPr>
          <p:spPr bwMode="auto">
            <a:xfrm>
              <a:off x="3977" y="2016"/>
              <a:ext cx="195" cy="2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0730" name="Line 26"/>
            <p:cNvSpPr>
              <a:spLocks noChangeShapeType="1"/>
            </p:cNvSpPr>
            <p:nvPr/>
          </p:nvSpPr>
          <p:spPr bwMode="auto">
            <a:xfrm>
              <a:off x="4001" y="885"/>
              <a:ext cx="1" cy="3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0731" name="Line 27"/>
            <p:cNvSpPr>
              <a:spLocks noChangeShapeType="1"/>
            </p:cNvSpPr>
            <p:nvPr/>
          </p:nvSpPr>
          <p:spPr bwMode="auto">
            <a:xfrm>
              <a:off x="4000" y="1064"/>
              <a:ext cx="187" cy="1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sm" len="med"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0732" name="Line 28"/>
            <p:cNvSpPr>
              <a:spLocks noChangeShapeType="1"/>
            </p:cNvSpPr>
            <p:nvPr/>
          </p:nvSpPr>
          <p:spPr bwMode="auto">
            <a:xfrm flipH="1">
              <a:off x="3780" y="1043"/>
              <a:ext cx="231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0733" name="Line 29"/>
            <p:cNvSpPr>
              <a:spLocks noChangeShapeType="1"/>
            </p:cNvSpPr>
            <p:nvPr/>
          </p:nvSpPr>
          <p:spPr bwMode="auto">
            <a:xfrm>
              <a:off x="4842" y="1530"/>
              <a:ext cx="0" cy="3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0734" name="Line 30"/>
            <p:cNvSpPr>
              <a:spLocks noChangeShapeType="1"/>
            </p:cNvSpPr>
            <p:nvPr/>
          </p:nvSpPr>
          <p:spPr bwMode="auto">
            <a:xfrm>
              <a:off x="4842" y="2169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0735" name="Line 31"/>
            <p:cNvSpPr>
              <a:spLocks noChangeShapeType="1"/>
            </p:cNvSpPr>
            <p:nvPr/>
          </p:nvSpPr>
          <p:spPr bwMode="auto">
            <a:xfrm flipV="1">
              <a:off x="4099" y="2636"/>
              <a:ext cx="16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0736" name="Line 32"/>
            <p:cNvSpPr>
              <a:spLocks noChangeShapeType="1"/>
            </p:cNvSpPr>
            <p:nvPr/>
          </p:nvSpPr>
          <p:spPr bwMode="auto">
            <a:xfrm flipV="1">
              <a:off x="4174" y="570"/>
              <a:ext cx="57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8333" name="Text Box 33"/>
            <p:cNvSpPr txBox="1">
              <a:spLocks noChangeArrowheads="1"/>
            </p:cNvSpPr>
            <p:nvPr/>
          </p:nvSpPr>
          <p:spPr bwMode="auto">
            <a:xfrm>
              <a:off x="4080" y="907"/>
              <a:ext cx="403" cy="327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effectLst/>
                  <a:ea typeface="楷体_GB2312" charset="0"/>
                  <a:cs typeface="楷体_GB2312" charset="0"/>
                </a:rPr>
                <a:t>T</a:t>
              </a:r>
              <a:r>
                <a:rPr lang="en-US" altLang="zh-CN" sz="2800" b="1" baseline="-25000">
                  <a:effectLst/>
                  <a:ea typeface="楷体_GB2312" charset="0"/>
                  <a:cs typeface="楷体_GB2312" charset="0"/>
                </a:rPr>
                <a:t>1</a:t>
              </a:r>
              <a:endParaRPr lang="en-US" altLang="zh-CN" sz="2800" b="1">
                <a:effectLst/>
                <a:ea typeface="楷体_GB2312" charset="0"/>
                <a:cs typeface="楷体_GB2312" charset="0"/>
              </a:endParaRPr>
            </a:p>
          </p:txBody>
        </p:sp>
        <p:sp>
          <p:nvSpPr>
            <p:cNvPr id="98334" name="Text Box 34"/>
            <p:cNvSpPr txBox="1">
              <a:spLocks noChangeArrowheads="1"/>
            </p:cNvSpPr>
            <p:nvPr/>
          </p:nvSpPr>
          <p:spPr bwMode="auto">
            <a:xfrm>
              <a:off x="4097" y="1905"/>
              <a:ext cx="403" cy="327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effectLst/>
                  <a:ea typeface="楷体_GB2312" charset="0"/>
                  <a:cs typeface="楷体_GB2312" charset="0"/>
                </a:rPr>
                <a:t>T</a:t>
              </a:r>
              <a:r>
                <a:rPr lang="en-US" altLang="zh-CN" sz="2800" b="1" baseline="-25000">
                  <a:effectLst/>
                  <a:ea typeface="楷体_GB2312" charset="0"/>
                  <a:cs typeface="楷体_GB2312" charset="0"/>
                </a:rPr>
                <a:t>2</a:t>
              </a:r>
              <a:endParaRPr lang="en-US" altLang="zh-CN" sz="2800">
                <a:effectLst/>
                <a:ea typeface="楷体_GB2312" charset="0"/>
                <a:cs typeface="楷体_GB2312" charset="0"/>
              </a:endParaRPr>
            </a:p>
          </p:txBody>
        </p:sp>
        <p:sp>
          <p:nvSpPr>
            <p:cNvPr id="98335" name="Text Box 35"/>
            <p:cNvSpPr txBox="1">
              <a:spLocks noChangeArrowheads="1"/>
            </p:cNvSpPr>
            <p:nvPr/>
          </p:nvSpPr>
          <p:spPr bwMode="auto">
            <a:xfrm>
              <a:off x="4723" y="432"/>
              <a:ext cx="749" cy="327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rgbClr val="FF0000"/>
                  </a:solidFill>
                  <a:effectLst/>
                  <a:ea typeface="楷体_GB2312" charset="0"/>
                  <a:cs typeface="楷体_GB2312" charset="0"/>
                </a:rPr>
                <a:t>+</a:t>
              </a:r>
              <a:r>
                <a:rPr lang="en-US" altLang="zh-CN" sz="2800" b="1" i="1">
                  <a:solidFill>
                    <a:srgbClr val="000099"/>
                  </a:solidFill>
                  <a:effectLst/>
                  <a:ea typeface="楷体_GB2312" charset="0"/>
                  <a:cs typeface="楷体_GB2312" charset="0"/>
                </a:rPr>
                <a:t>U</a:t>
              </a:r>
              <a:r>
                <a:rPr lang="en-US" altLang="zh-CN" sz="2800" b="1" baseline="-25000">
                  <a:solidFill>
                    <a:srgbClr val="000099"/>
                  </a:solidFill>
                  <a:effectLst/>
                  <a:ea typeface="楷体_GB2312" charset="0"/>
                  <a:cs typeface="楷体_GB2312" charset="0"/>
                </a:rPr>
                <a:t>CC</a:t>
              </a:r>
              <a:endParaRPr lang="en-US" altLang="zh-CN" sz="2800" b="1">
                <a:solidFill>
                  <a:srgbClr val="000099"/>
                </a:solidFill>
                <a:effectLst/>
                <a:ea typeface="楷体_GB2312" charset="0"/>
                <a:cs typeface="楷体_GB2312" charset="0"/>
              </a:endParaRPr>
            </a:p>
          </p:txBody>
        </p:sp>
        <p:sp>
          <p:nvSpPr>
            <p:cNvPr id="200740" name="Line 36"/>
            <p:cNvSpPr>
              <a:spLocks noChangeShapeType="1"/>
            </p:cNvSpPr>
            <p:nvPr/>
          </p:nvSpPr>
          <p:spPr bwMode="auto">
            <a:xfrm flipH="1">
              <a:off x="3253" y="1556"/>
              <a:ext cx="54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0741" name="Line 37"/>
            <p:cNvSpPr>
              <a:spLocks noChangeShapeType="1"/>
            </p:cNvSpPr>
            <p:nvPr/>
          </p:nvSpPr>
          <p:spPr bwMode="auto">
            <a:xfrm flipV="1">
              <a:off x="4560" y="1525"/>
              <a:ext cx="29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0742" name="Oval 38"/>
            <p:cNvSpPr>
              <a:spLocks noChangeArrowheads="1"/>
            </p:cNvSpPr>
            <p:nvPr/>
          </p:nvSpPr>
          <p:spPr bwMode="auto">
            <a:xfrm flipH="1">
              <a:off x="3214" y="1530"/>
              <a:ext cx="56" cy="4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0743" name="Line 39"/>
            <p:cNvSpPr>
              <a:spLocks noChangeShapeType="1"/>
            </p:cNvSpPr>
            <p:nvPr/>
          </p:nvSpPr>
          <p:spPr bwMode="auto">
            <a:xfrm>
              <a:off x="3216" y="2492"/>
              <a:ext cx="16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0744" name="Line 40"/>
            <p:cNvSpPr>
              <a:spLocks noChangeShapeType="1"/>
            </p:cNvSpPr>
            <p:nvPr/>
          </p:nvSpPr>
          <p:spPr bwMode="auto">
            <a:xfrm>
              <a:off x="4561" y="1386"/>
              <a:ext cx="0" cy="29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8341" name="Text Box 41"/>
            <p:cNvSpPr txBox="1">
              <a:spLocks noChangeArrowheads="1"/>
            </p:cNvSpPr>
            <p:nvPr/>
          </p:nvSpPr>
          <p:spPr bwMode="auto">
            <a:xfrm>
              <a:off x="4368" y="1100"/>
              <a:ext cx="322" cy="327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 i="1">
                  <a:effectLst/>
                  <a:ea typeface="楷体_GB2312" charset="0"/>
                  <a:cs typeface="楷体_GB2312" charset="0"/>
                </a:rPr>
                <a:t>C</a:t>
              </a:r>
              <a:endParaRPr lang="en-US" altLang="zh-CN" sz="2800" b="1">
                <a:effectLst/>
                <a:ea typeface="楷体_GB2312" charset="0"/>
                <a:cs typeface="楷体_GB2312" charset="0"/>
              </a:endParaRPr>
            </a:p>
          </p:txBody>
        </p:sp>
        <p:sp>
          <p:nvSpPr>
            <p:cNvPr id="98342" name="Text Box 42"/>
            <p:cNvSpPr txBox="1">
              <a:spLocks noChangeArrowheads="1"/>
            </p:cNvSpPr>
            <p:nvPr/>
          </p:nvSpPr>
          <p:spPr bwMode="auto">
            <a:xfrm>
              <a:off x="3902" y="1354"/>
              <a:ext cx="278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effectLst/>
                  <a:ea typeface="楷体_GB2312" charset="0"/>
                  <a:cs typeface="楷体_GB2312" charset="0"/>
                </a:rPr>
                <a:t>A</a:t>
              </a:r>
              <a:endParaRPr lang="en-US" altLang="zh-CN" sz="2800" b="1">
                <a:effectLst/>
                <a:ea typeface="楷体_GB2312" charset="0"/>
                <a:cs typeface="楷体_GB2312" charset="0"/>
              </a:endParaRPr>
            </a:p>
          </p:txBody>
        </p:sp>
        <p:sp>
          <p:nvSpPr>
            <p:cNvPr id="98343" name="Text Box 43"/>
            <p:cNvSpPr txBox="1">
              <a:spLocks noChangeArrowheads="1"/>
            </p:cNvSpPr>
            <p:nvPr/>
          </p:nvSpPr>
          <p:spPr bwMode="auto">
            <a:xfrm>
              <a:off x="4903" y="1877"/>
              <a:ext cx="362" cy="327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 i="1">
                  <a:solidFill>
                    <a:srgbClr val="000099"/>
                  </a:solidFill>
                  <a:effectLst/>
                  <a:ea typeface="楷体_GB2312" charset="0"/>
                  <a:cs typeface="楷体_GB2312" charset="0"/>
                </a:rPr>
                <a:t>u</a:t>
              </a:r>
              <a:r>
                <a:rPr lang="en-US" altLang="zh-CN" sz="2800" b="1" baseline="-25000">
                  <a:solidFill>
                    <a:srgbClr val="000099"/>
                  </a:solidFill>
                  <a:effectLst/>
                  <a:ea typeface="楷体_GB2312" charset="0"/>
                  <a:cs typeface="楷体_GB2312" charset="0"/>
                </a:rPr>
                <a:t>o</a:t>
              </a:r>
            </a:p>
          </p:txBody>
        </p:sp>
        <p:sp>
          <p:nvSpPr>
            <p:cNvPr id="98344" name="Text Box 44"/>
            <p:cNvSpPr txBox="1">
              <a:spLocks noChangeArrowheads="1"/>
            </p:cNvSpPr>
            <p:nvPr/>
          </p:nvSpPr>
          <p:spPr bwMode="auto">
            <a:xfrm>
              <a:off x="4272" y="1292"/>
              <a:ext cx="244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effectLst/>
                  <a:ea typeface="楷体_GB2312" charset="0"/>
                  <a:cs typeface="楷体_GB2312" charset="0"/>
                </a:rPr>
                <a:t>+</a:t>
              </a:r>
              <a:endParaRPr lang="en-US" altLang="zh-CN" sz="2800" b="1">
                <a:solidFill>
                  <a:schemeClr val="accent2"/>
                </a:solidFill>
                <a:effectLst/>
                <a:ea typeface="楷体_GB2312" charset="0"/>
                <a:cs typeface="楷体_GB2312" charset="0"/>
              </a:endParaRPr>
            </a:p>
          </p:txBody>
        </p:sp>
        <p:sp>
          <p:nvSpPr>
            <p:cNvPr id="200749" name="Line 45"/>
            <p:cNvSpPr>
              <a:spLocks noChangeShapeType="1"/>
            </p:cNvSpPr>
            <p:nvPr/>
          </p:nvSpPr>
          <p:spPr bwMode="auto">
            <a:xfrm>
              <a:off x="4481" y="1386"/>
              <a:ext cx="0" cy="29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0750" name="Rectangle 46"/>
            <p:cNvSpPr>
              <a:spLocks noChangeArrowheads="1"/>
            </p:cNvSpPr>
            <p:nvPr/>
          </p:nvSpPr>
          <p:spPr bwMode="auto">
            <a:xfrm>
              <a:off x="4786" y="1916"/>
              <a:ext cx="110" cy="26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8347" name="Text Box 47"/>
            <p:cNvSpPr txBox="1">
              <a:spLocks noChangeArrowheads="1"/>
            </p:cNvSpPr>
            <p:nvPr/>
          </p:nvSpPr>
          <p:spPr bwMode="auto">
            <a:xfrm>
              <a:off x="4903" y="1628"/>
              <a:ext cx="307" cy="32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effectLst/>
                  <a:latin typeface="宋体" panose="02010600030101010101" pitchFamily="2" charset="-122"/>
                </a:rPr>
                <a:t>+</a:t>
              </a:r>
            </a:p>
          </p:txBody>
        </p:sp>
        <p:sp>
          <p:nvSpPr>
            <p:cNvPr id="98348" name="Text Box 48"/>
            <p:cNvSpPr txBox="1">
              <a:spLocks noChangeArrowheads="1"/>
            </p:cNvSpPr>
            <p:nvPr/>
          </p:nvSpPr>
          <p:spPr bwMode="auto">
            <a:xfrm>
              <a:off x="4903" y="2165"/>
              <a:ext cx="268" cy="32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effectLst/>
                  <a:latin typeface="宋体" panose="02010600030101010101" pitchFamily="2" charset="-122"/>
                </a:rPr>
                <a:t>-</a:t>
              </a:r>
            </a:p>
          </p:txBody>
        </p:sp>
        <p:sp>
          <p:nvSpPr>
            <p:cNvPr id="200753" name="Oval 49"/>
            <p:cNvSpPr>
              <a:spLocks noChangeArrowheads="1"/>
            </p:cNvSpPr>
            <p:nvPr/>
          </p:nvSpPr>
          <p:spPr bwMode="auto">
            <a:xfrm flipH="1">
              <a:off x="3168" y="2472"/>
              <a:ext cx="56" cy="4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0754" name="Oval 50"/>
            <p:cNvSpPr>
              <a:spLocks noChangeArrowheads="1"/>
            </p:cNvSpPr>
            <p:nvPr/>
          </p:nvSpPr>
          <p:spPr bwMode="auto">
            <a:xfrm flipH="1">
              <a:off x="4152" y="2466"/>
              <a:ext cx="56" cy="44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8351" name="Text Box 51"/>
            <p:cNvSpPr txBox="1">
              <a:spLocks noChangeArrowheads="1"/>
            </p:cNvSpPr>
            <p:nvPr/>
          </p:nvSpPr>
          <p:spPr bwMode="auto">
            <a:xfrm>
              <a:off x="3149" y="1541"/>
              <a:ext cx="307" cy="32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effectLst/>
                  <a:latin typeface="宋体" panose="02010600030101010101" pitchFamily="2" charset="-122"/>
                </a:rPr>
                <a:t>+</a:t>
              </a:r>
            </a:p>
          </p:txBody>
        </p:sp>
        <p:sp>
          <p:nvSpPr>
            <p:cNvPr id="98352" name="Text Box 52"/>
            <p:cNvSpPr txBox="1">
              <a:spLocks noChangeArrowheads="1"/>
            </p:cNvSpPr>
            <p:nvPr/>
          </p:nvSpPr>
          <p:spPr bwMode="auto">
            <a:xfrm>
              <a:off x="3140" y="2213"/>
              <a:ext cx="268" cy="32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effectLst/>
                  <a:latin typeface="宋体" panose="02010600030101010101" pitchFamily="2" charset="-122"/>
                </a:rPr>
                <a:t>-</a:t>
              </a:r>
            </a:p>
          </p:txBody>
        </p:sp>
        <p:sp>
          <p:nvSpPr>
            <p:cNvPr id="200757" name="Line 53"/>
            <p:cNvSpPr>
              <a:spLocks noChangeShapeType="1"/>
            </p:cNvSpPr>
            <p:nvPr/>
          </p:nvSpPr>
          <p:spPr bwMode="auto">
            <a:xfrm flipV="1">
              <a:off x="4006" y="890"/>
              <a:ext cx="192" cy="11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0758" name="Line 54"/>
            <p:cNvSpPr>
              <a:spLocks noChangeShapeType="1"/>
            </p:cNvSpPr>
            <p:nvPr/>
          </p:nvSpPr>
          <p:spPr bwMode="auto">
            <a:xfrm flipH="1">
              <a:off x="3984" y="1776"/>
              <a:ext cx="192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sm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0759" name="Line 55"/>
            <p:cNvSpPr>
              <a:spLocks noChangeShapeType="1"/>
            </p:cNvSpPr>
            <p:nvPr/>
          </p:nvSpPr>
          <p:spPr bwMode="auto">
            <a:xfrm>
              <a:off x="4187" y="576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8418572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0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0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07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007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007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007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007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00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00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00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00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00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11" grpId="0" autoUpdateAnimBg="0"/>
      <p:bldP spid="200712" grpId="0" build="p" autoUpdateAnimBg="0"/>
      <p:bldP spid="200713" grpId="0" autoUpdateAnimBg="0"/>
      <p:bldP spid="200716" grpId="0" autoUpdateAnimBg="0"/>
      <p:bldP spid="200717" grpId="0" autoUpdateAnimBg="0"/>
      <p:bldP spid="200718" grpId="0" autoUpdateAnimBg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330" name="Group 2"/>
          <p:cNvGrpSpPr/>
          <p:nvPr/>
        </p:nvGrpSpPr>
        <p:grpSpPr bwMode="auto">
          <a:xfrm>
            <a:off x="4419600" y="1538288"/>
            <a:ext cx="3154363" cy="3279775"/>
            <a:chOff x="2784" y="969"/>
            <a:chExt cx="1987" cy="2066"/>
          </a:xfrm>
        </p:grpSpPr>
        <p:sp>
          <p:nvSpPr>
            <p:cNvPr id="201731" name="Line 3"/>
            <p:cNvSpPr>
              <a:spLocks noChangeShapeType="1"/>
            </p:cNvSpPr>
            <p:nvPr/>
          </p:nvSpPr>
          <p:spPr bwMode="auto">
            <a:xfrm flipH="1">
              <a:off x="3882" y="2606"/>
              <a:ext cx="0" cy="41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1732" name="Line 4"/>
            <p:cNvSpPr>
              <a:spLocks noChangeShapeType="1"/>
            </p:cNvSpPr>
            <p:nvPr/>
          </p:nvSpPr>
          <p:spPr bwMode="auto">
            <a:xfrm>
              <a:off x="3881" y="1680"/>
              <a:ext cx="1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1733" name="Line 5"/>
            <p:cNvSpPr>
              <a:spLocks noChangeShapeType="1"/>
            </p:cNvSpPr>
            <p:nvPr/>
          </p:nvSpPr>
          <p:spPr bwMode="auto">
            <a:xfrm>
              <a:off x="3879" y="1924"/>
              <a:ext cx="31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9367" name="Text Box 6"/>
            <p:cNvSpPr txBox="1">
              <a:spLocks noChangeArrowheads="1"/>
            </p:cNvSpPr>
            <p:nvPr/>
          </p:nvSpPr>
          <p:spPr bwMode="auto">
            <a:xfrm>
              <a:off x="4121" y="1986"/>
              <a:ext cx="454" cy="327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 i="1">
                  <a:effectLst/>
                  <a:ea typeface="楷体_GB2312" charset="0"/>
                  <a:cs typeface="楷体_GB2312" charset="0"/>
                </a:rPr>
                <a:t>R</a:t>
              </a:r>
              <a:r>
                <a:rPr lang="en-US" altLang="zh-CN" sz="2800" b="1" baseline="-25000">
                  <a:effectLst/>
                  <a:ea typeface="楷体_GB2312" charset="0"/>
                  <a:cs typeface="楷体_GB2312" charset="0"/>
                </a:rPr>
                <a:t>L</a:t>
              </a:r>
              <a:endParaRPr lang="en-US" altLang="zh-CN" sz="2800" b="1">
                <a:effectLst/>
                <a:ea typeface="楷体_GB2312" charset="0"/>
                <a:cs typeface="楷体_GB2312" charset="0"/>
              </a:endParaRPr>
            </a:p>
          </p:txBody>
        </p:sp>
        <p:sp>
          <p:nvSpPr>
            <p:cNvPr id="201735" name="Line 7"/>
            <p:cNvSpPr>
              <a:spLocks noChangeShapeType="1"/>
            </p:cNvSpPr>
            <p:nvPr/>
          </p:nvSpPr>
          <p:spPr bwMode="auto">
            <a:xfrm flipH="1">
              <a:off x="3479" y="2402"/>
              <a:ext cx="213" cy="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1736" name="Line 8"/>
            <p:cNvSpPr>
              <a:spLocks noChangeShapeType="1"/>
            </p:cNvSpPr>
            <p:nvPr/>
          </p:nvSpPr>
          <p:spPr bwMode="auto">
            <a:xfrm flipH="1">
              <a:off x="3690" y="2160"/>
              <a:ext cx="198" cy="19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sm" len="med"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1737" name="Line 9"/>
            <p:cNvSpPr>
              <a:spLocks noChangeShapeType="1"/>
            </p:cNvSpPr>
            <p:nvPr/>
          </p:nvSpPr>
          <p:spPr bwMode="auto">
            <a:xfrm>
              <a:off x="3687" y="2229"/>
              <a:ext cx="1" cy="37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9371" name="Text Box 10"/>
            <p:cNvSpPr txBox="1">
              <a:spLocks noChangeArrowheads="1"/>
            </p:cNvSpPr>
            <p:nvPr/>
          </p:nvSpPr>
          <p:spPr bwMode="auto">
            <a:xfrm>
              <a:off x="2784" y="2219"/>
              <a:ext cx="329" cy="327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 i="1">
                  <a:solidFill>
                    <a:srgbClr val="000099"/>
                  </a:solidFill>
                  <a:effectLst/>
                  <a:ea typeface="楷体_GB2312" charset="0"/>
                  <a:cs typeface="楷体_GB2312" charset="0"/>
                </a:rPr>
                <a:t>u</a:t>
              </a:r>
              <a:r>
                <a:rPr lang="en-US" altLang="zh-CN" sz="2800" b="1" baseline="-25000">
                  <a:solidFill>
                    <a:srgbClr val="000099"/>
                  </a:solidFill>
                  <a:effectLst/>
                  <a:ea typeface="楷体_GB2312" charset="0"/>
                  <a:cs typeface="楷体_GB2312" charset="0"/>
                </a:rPr>
                <a:t>i</a:t>
              </a:r>
              <a:endParaRPr lang="en-US" altLang="zh-CN" sz="2800" b="1">
                <a:solidFill>
                  <a:srgbClr val="000099"/>
                </a:solidFill>
                <a:effectLst/>
                <a:ea typeface="楷体_GB2312" charset="0"/>
                <a:cs typeface="楷体_GB2312" charset="0"/>
              </a:endParaRPr>
            </a:p>
          </p:txBody>
        </p:sp>
        <p:sp>
          <p:nvSpPr>
            <p:cNvPr id="201739" name="Line 11"/>
            <p:cNvSpPr>
              <a:spLocks noChangeShapeType="1"/>
            </p:cNvSpPr>
            <p:nvPr/>
          </p:nvSpPr>
          <p:spPr bwMode="auto">
            <a:xfrm flipH="1">
              <a:off x="3493" y="1442"/>
              <a:ext cx="0" cy="98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1740" name="Line 12"/>
            <p:cNvSpPr>
              <a:spLocks noChangeShapeType="1"/>
            </p:cNvSpPr>
            <p:nvPr/>
          </p:nvSpPr>
          <p:spPr bwMode="auto">
            <a:xfrm>
              <a:off x="3695" y="2414"/>
              <a:ext cx="195" cy="2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1741" name="Line 13"/>
            <p:cNvSpPr>
              <a:spLocks noChangeShapeType="1"/>
            </p:cNvSpPr>
            <p:nvPr/>
          </p:nvSpPr>
          <p:spPr bwMode="auto">
            <a:xfrm>
              <a:off x="3706" y="1284"/>
              <a:ext cx="1" cy="3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1742" name="Line 14"/>
            <p:cNvSpPr>
              <a:spLocks noChangeShapeType="1"/>
            </p:cNvSpPr>
            <p:nvPr/>
          </p:nvSpPr>
          <p:spPr bwMode="auto">
            <a:xfrm flipH="1">
              <a:off x="3706" y="1248"/>
              <a:ext cx="175" cy="17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1743" name="Line 15"/>
            <p:cNvSpPr>
              <a:spLocks noChangeShapeType="1"/>
            </p:cNvSpPr>
            <p:nvPr/>
          </p:nvSpPr>
          <p:spPr bwMode="auto">
            <a:xfrm>
              <a:off x="3705" y="1493"/>
              <a:ext cx="187" cy="1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sm" len="med"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1744" name="Line 16"/>
            <p:cNvSpPr>
              <a:spLocks noChangeShapeType="1"/>
            </p:cNvSpPr>
            <p:nvPr/>
          </p:nvSpPr>
          <p:spPr bwMode="auto">
            <a:xfrm flipH="1">
              <a:off x="3485" y="1442"/>
              <a:ext cx="231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1745" name="Line 17"/>
            <p:cNvSpPr>
              <a:spLocks noChangeShapeType="1"/>
            </p:cNvSpPr>
            <p:nvPr/>
          </p:nvSpPr>
          <p:spPr bwMode="auto">
            <a:xfrm>
              <a:off x="4745" y="971"/>
              <a:ext cx="0" cy="19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1746" name="Line 18"/>
            <p:cNvSpPr>
              <a:spLocks noChangeShapeType="1"/>
            </p:cNvSpPr>
            <p:nvPr/>
          </p:nvSpPr>
          <p:spPr bwMode="auto">
            <a:xfrm flipV="1">
              <a:off x="3804" y="3035"/>
              <a:ext cx="16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1747" name="Line 19"/>
            <p:cNvSpPr>
              <a:spLocks noChangeShapeType="1"/>
            </p:cNvSpPr>
            <p:nvPr/>
          </p:nvSpPr>
          <p:spPr bwMode="auto">
            <a:xfrm>
              <a:off x="3879" y="969"/>
              <a:ext cx="866" cy="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9381" name="Text Box 20"/>
            <p:cNvSpPr txBox="1">
              <a:spLocks noChangeArrowheads="1"/>
            </p:cNvSpPr>
            <p:nvPr/>
          </p:nvSpPr>
          <p:spPr bwMode="auto">
            <a:xfrm>
              <a:off x="3785" y="1306"/>
              <a:ext cx="403" cy="327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effectLst/>
                  <a:ea typeface="楷体_GB2312" charset="0"/>
                  <a:cs typeface="楷体_GB2312" charset="0"/>
                </a:rPr>
                <a:t>T</a:t>
              </a:r>
              <a:r>
                <a:rPr lang="en-US" altLang="zh-CN" sz="2800" b="1" baseline="-25000">
                  <a:effectLst/>
                  <a:ea typeface="楷体_GB2312" charset="0"/>
                  <a:cs typeface="楷体_GB2312" charset="0"/>
                </a:rPr>
                <a:t>1</a:t>
              </a:r>
              <a:endParaRPr lang="en-US" altLang="zh-CN" sz="2800" b="1">
                <a:effectLst/>
                <a:ea typeface="楷体_GB2312" charset="0"/>
                <a:cs typeface="楷体_GB2312" charset="0"/>
              </a:endParaRPr>
            </a:p>
          </p:txBody>
        </p:sp>
        <p:sp>
          <p:nvSpPr>
            <p:cNvPr id="99382" name="Text Box 21"/>
            <p:cNvSpPr txBox="1">
              <a:spLocks noChangeArrowheads="1"/>
            </p:cNvSpPr>
            <p:nvPr/>
          </p:nvSpPr>
          <p:spPr bwMode="auto">
            <a:xfrm>
              <a:off x="3802" y="2304"/>
              <a:ext cx="403" cy="327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effectLst/>
                  <a:ea typeface="楷体_GB2312" charset="0"/>
                  <a:cs typeface="楷体_GB2312" charset="0"/>
                </a:rPr>
                <a:t>T</a:t>
              </a:r>
              <a:r>
                <a:rPr lang="en-US" altLang="zh-CN" sz="2800" b="1" baseline="-25000">
                  <a:effectLst/>
                  <a:ea typeface="楷体_GB2312" charset="0"/>
                  <a:cs typeface="楷体_GB2312" charset="0"/>
                </a:rPr>
                <a:t>2</a:t>
              </a:r>
              <a:endParaRPr lang="en-US" altLang="zh-CN" sz="2800">
                <a:effectLst/>
                <a:ea typeface="楷体_GB2312" charset="0"/>
                <a:cs typeface="楷体_GB2312" charset="0"/>
              </a:endParaRPr>
            </a:p>
          </p:txBody>
        </p:sp>
        <p:sp>
          <p:nvSpPr>
            <p:cNvPr id="201750" name="Line 22"/>
            <p:cNvSpPr>
              <a:spLocks noChangeShapeType="1"/>
            </p:cNvSpPr>
            <p:nvPr/>
          </p:nvSpPr>
          <p:spPr bwMode="auto">
            <a:xfrm flipH="1">
              <a:off x="3881" y="981"/>
              <a:ext cx="1" cy="3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1751" name="Line 23"/>
            <p:cNvSpPr>
              <a:spLocks noChangeShapeType="1"/>
            </p:cNvSpPr>
            <p:nvPr/>
          </p:nvSpPr>
          <p:spPr bwMode="auto">
            <a:xfrm flipH="1">
              <a:off x="2958" y="1955"/>
              <a:ext cx="54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1752" name="Line 24"/>
            <p:cNvSpPr>
              <a:spLocks noChangeShapeType="1"/>
            </p:cNvSpPr>
            <p:nvPr/>
          </p:nvSpPr>
          <p:spPr bwMode="auto">
            <a:xfrm flipV="1">
              <a:off x="4473" y="1924"/>
              <a:ext cx="2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1753" name="Oval 25"/>
            <p:cNvSpPr>
              <a:spLocks noChangeArrowheads="1"/>
            </p:cNvSpPr>
            <p:nvPr/>
          </p:nvSpPr>
          <p:spPr bwMode="auto">
            <a:xfrm flipH="1">
              <a:off x="2919" y="1929"/>
              <a:ext cx="56" cy="4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1754" name="Line 26"/>
            <p:cNvSpPr>
              <a:spLocks noChangeShapeType="1"/>
            </p:cNvSpPr>
            <p:nvPr/>
          </p:nvSpPr>
          <p:spPr bwMode="auto">
            <a:xfrm>
              <a:off x="2921" y="2891"/>
              <a:ext cx="185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9388" name="Text Box 27"/>
            <p:cNvSpPr txBox="1">
              <a:spLocks noChangeArrowheads="1"/>
            </p:cNvSpPr>
            <p:nvPr/>
          </p:nvSpPr>
          <p:spPr bwMode="auto">
            <a:xfrm>
              <a:off x="3607" y="1753"/>
              <a:ext cx="278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effectLst/>
                  <a:ea typeface="楷体_GB2312" charset="0"/>
                  <a:cs typeface="楷体_GB2312" charset="0"/>
                </a:rPr>
                <a:t>A</a:t>
              </a:r>
              <a:endParaRPr lang="en-US" altLang="zh-CN" sz="2800" b="1">
                <a:effectLst/>
                <a:ea typeface="楷体_GB2312" charset="0"/>
                <a:cs typeface="楷体_GB2312" charset="0"/>
              </a:endParaRPr>
            </a:p>
          </p:txBody>
        </p:sp>
        <p:sp>
          <p:nvSpPr>
            <p:cNvPr id="99389" name="Text Box 28"/>
            <p:cNvSpPr txBox="1">
              <a:spLocks noChangeArrowheads="1"/>
            </p:cNvSpPr>
            <p:nvPr/>
          </p:nvSpPr>
          <p:spPr bwMode="auto">
            <a:xfrm>
              <a:off x="4169" y="1547"/>
              <a:ext cx="362" cy="327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 i="1">
                  <a:solidFill>
                    <a:srgbClr val="FF0000"/>
                  </a:solidFill>
                  <a:effectLst/>
                  <a:ea typeface="楷体_GB2312" charset="0"/>
                  <a:cs typeface="楷体_GB2312" charset="0"/>
                </a:rPr>
                <a:t>u</a:t>
              </a:r>
              <a:r>
                <a:rPr lang="en-US" altLang="zh-CN" sz="2800" b="1" baseline="-25000">
                  <a:solidFill>
                    <a:srgbClr val="FF0000"/>
                  </a:solidFill>
                  <a:effectLst/>
                  <a:ea typeface="楷体_GB2312" charset="0"/>
                  <a:cs typeface="楷体_GB2312" charset="0"/>
                </a:rPr>
                <a:t>o</a:t>
              </a:r>
            </a:p>
          </p:txBody>
        </p:sp>
        <p:sp>
          <p:nvSpPr>
            <p:cNvPr id="201757" name="Rectangle 29"/>
            <p:cNvSpPr>
              <a:spLocks noChangeArrowheads="1"/>
            </p:cNvSpPr>
            <p:nvPr/>
          </p:nvSpPr>
          <p:spPr bwMode="auto">
            <a:xfrm rot="5400000">
              <a:off x="4272" y="1794"/>
              <a:ext cx="110" cy="26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9391" name="Text Box 30"/>
            <p:cNvSpPr txBox="1">
              <a:spLocks noChangeArrowheads="1"/>
            </p:cNvSpPr>
            <p:nvPr/>
          </p:nvSpPr>
          <p:spPr bwMode="auto">
            <a:xfrm>
              <a:off x="3929" y="1643"/>
              <a:ext cx="307" cy="32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effectLst/>
                  <a:latin typeface="宋体" panose="02010600030101010101" pitchFamily="2" charset="-122"/>
                </a:rPr>
                <a:t>+</a:t>
              </a:r>
            </a:p>
          </p:txBody>
        </p:sp>
        <p:sp>
          <p:nvSpPr>
            <p:cNvPr id="99392" name="Text Box 31"/>
            <p:cNvSpPr txBox="1">
              <a:spLocks noChangeArrowheads="1"/>
            </p:cNvSpPr>
            <p:nvPr/>
          </p:nvSpPr>
          <p:spPr bwMode="auto">
            <a:xfrm>
              <a:off x="4457" y="1643"/>
              <a:ext cx="268" cy="32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effectLst/>
                  <a:latin typeface="宋体" panose="02010600030101010101" pitchFamily="2" charset="-122"/>
                </a:rPr>
                <a:t>-</a:t>
              </a:r>
            </a:p>
          </p:txBody>
        </p:sp>
        <p:sp>
          <p:nvSpPr>
            <p:cNvPr id="201760" name="Oval 32"/>
            <p:cNvSpPr>
              <a:spLocks noChangeArrowheads="1"/>
            </p:cNvSpPr>
            <p:nvPr/>
          </p:nvSpPr>
          <p:spPr bwMode="auto">
            <a:xfrm flipH="1">
              <a:off x="2873" y="2871"/>
              <a:ext cx="56" cy="4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1761" name="Oval 33"/>
            <p:cNvSpPr>
              <a:spLocks noChangeArrowheads="1"/>
            </p:cNvSpPr>
            <p:nvPr/>
          </p:nvSpPr>
          <p:spPr bwMode="auto">
            <a:xfrm flipH="1">
              <a:off x="3857" y="2865"/>
              <a:ext cx="56" cy="44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9395" name="Text Box 34"/>
            <p:cNvSpPr txBox="1">
              <a:spLocks noChangeArrowheads="1"/>
            </p:cNvSpPr>
            <p:nvPr/>
          </p:nvSpPr>
          <p:spPr bwMode="auto">
            <a:xfrm>
              <a:off x="2854" y="1940"/>
              <a:ext cx="307" cy="32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effectLst/>
                  <a:latin typeface="宋体" panose="02010600030101010101" pitchFamily="2" charset="-122"/>
                </a:rPr>
                <a:t>+</a:t>
              </a:r>
            </a:p>
          </p:txBody>
        </p:sp>
        <p:sp>
          <p:nvSpPr>
            <p:cNvPr id="99396" name="Text Box 35"/>
            <p:cNvSpPr txBox="1">
              <a:spLocks noChangeArrowheads="1"/>
            </p:cNvSpPr>
            <p:nvPr/>
          </p:nvSpPr>
          <p:spPr bwMode="auto">
            <a:xfrm>
              <a:off x="2845" y="2612"/>
              <a:ext cx="268" cy="32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effectLst/>
                  <a:latin typeface="宋体" panose="02010600030101010101" pitchFamily="2" charset="-122"/>
                </a:rPr>
                <a:t>-</a:t>
              </a:r>
            </a:p>
          </p:txBody>
        </p:sp>
      </p:grpSp>
      <p:sp>
        <p:nvSpPr>
          <p:cNvPr id="201764" name="Text Box 36"/>
          <p:cNvSpPr txBox="1">
            <a:spLocks noChangeArrowheads="1"/>
          </p:cNvSpPr>
          <p:nvPr/>
        </p:nvSpPr>
        <p:spPr bwMode="auto">
          <a:xfrm>
            <a:off x="685800" y="304800"/>
            <a:ext cx="19050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>
                <a:solidFill>
                  <a:srgbClr val="003E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(3)  </a:t>
            </a:r>
            <a:r>
              <a:rPr lang="zh-CN" altLang="en-US" sz="2800" b="1">
                <a:solidFill>
                  <a:srgbClr val="003E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动态时</a:t>
            </a:r>
          </a:p>
        </p:txBody>
      </p:sp>
      <p:sp>
        <p:nvSpPr>
          <p:cNvPr id="201765" name="Text Box 37"/>
          <p:cNvSpPr txBox="1">
            <a:spLocks noChangeArrowheads="1"/>
          </p:cNvSpPr>
          <p:nvPr/>
        </p:nvSpPr>
        <p:spPr bwMode="auto">
          <a:xfrm>
            <a:off x="468313" y="852488"/>
            <a:ext cx="8751887" cy="51911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effectLst/>
                <a:latin typeface="宋体" panose="02010600030101010101" pitchFamily="2" charset="-122"/>
              </a:rPr>
              <a:t> </a:t>
            </a:r>
            <a:r>
              <a:rPr lang="zh-CN" altLang="en-US" sz="2800" b="1">
                <a:effectLst/>
                <a:latin typeface="宋体" panose="02010600030101010101" pitchFamily="2" charset="-122"/>
              </a:rPr>
              <a:t>设输入端在</a:t>
            </a:r>
            <a:r>
              <a:rPr lang="en-US" altLang="zh-CN" sz="2800" b="1" i="1">
                <a:effectLst/>
              </a:rPr>
              <a:t>U</a:t>
            </a:r>
            <a:r>
              <a:rPr lang="en-US" altLang="zh-CN" sz="2800" b="1" baseline="-25000">
                <a:effectLst/>
              </a:rPr>
              <a:t>CC</a:t>
            </a:r>
            <a:r>
              <a:rPr lang="en-US" altLang="zh-CN" sz="2800" b="1">
                <a:effectLst/>
              </a:rPr>
              <a:t>/2</a:t>
            </a:r>
            <a:r>
              <a:rPr lang="en-US" altLang="zh-CN" sz="2800" b="1">
                <a:effectLst/>
                <a:latin typeface="宋体" panose="02010600030101010101" pitchFamily="2" charset="-122"/>
              </a:rPr>
              <a:t> </a:t>
            </a:r>
            <a:r>
              <a:rPr lang="zh-CN" sz="2800" b="1">
                <a:effectLst/>
                <a:latin typeface="宋体" panose="02010600030101010101" pitchFamily="2" charset="-122"/>
              </a:rPr>
              <a:t>直流</a:t>
            </a:r>
            <a:r>
              <a:rPr lang="zh-CN" altLang="en-US" sz="2800" b="1">
                <a:effectLst/>
                <a:latin typeface="宋体" panose="02010600030101010101" pitchFamily="2" charset="-122"/>
              </a:rPr>
              <a:t>基础上加入正弦信号。</a:t>
            </a:r>
            <a:endParaRPr lang="zh-CN" altLang="en-US" sz="2800" b="1">
              <a:solidFill>
                <a:schemeClr val="accent2"/>
              </a:solidFill>
              <a:effectLst/>
              <a:latin typeface="宋体" panose="02010600030101010101" pitchFamily="2" charset="-122"/>
            </a:endParaRPr>
          </a:p>
        </p:txBody>
      </p:sp>
      <p:sp>
        <p:nvSpPr>
          <p:cNvPr id="201766" name="Text Box 38"/>
          <p:cNvSpPr txBox="1">
            <a:spLocks noChangeArrowheads="1"/>
          </p:cNvSpPr>
          <p:nvPr/>
        </p:nvSpPr>
        <p:spPr bwMode="auto">
          <a:xfrm>
            <a:off x="685800" y="2057400"/>
            <a:ext cx="3429000" cy="1031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楷体_GB2312" charset="0"/>
                <a:cs typeface="楷体_GB2312" charset="0"/>
              </a:rPr>
              <a:t>T</a:t>
            </a:r>
            <a:r>
              <a:rPr lang="en-US" altLang="zh-CN" sz="2800" b="1" baseline="-25000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楷体_GB2312" charset="0"/>
                <a:cs typeface="楷体_GB2312" charset="0"/>
              </a:rPr>
              <a:t>1</a:t>
            </a: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导通</a:t>
            </a: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楷体_GB2312" charset="0"/>
                <a:cs typeface="楷体_GB2312" charset="0"/>
              </a:rPr>
              <a:t>、</a:t>
            </a:r>
            <a:r>
              <a:rPr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楷体_GB2312" charset="0"/>
                <a:cs typeface="楷体_GB2312" charset="0"/>
              </a:rPr>
              <a:t>T</a:t>
            </a:r>
            <a:r>
              <a:rPr lang="en-US" altLang="zh-CN" sz="2800" b="1" baseline="-25000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楷体_GB2312" charset="0"/>
                <a:cs typeface="楷体_GB2312" charset="0"/>
              </a:rPr>
              <a:t>2</a:t>
            </a: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截止</a:t>
            </a: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楷体_GB2312" charset="0"/>
                <a:cs typeface="楷体_GB2312" charset="0"/>
              </a:rPr>
              <a:t>；</a:t>
            </a:r>
          </a:p>
          <a:p>
            <a:pPr eaLnBrk="1" hangingPunct="1">
              <a:spcBef>
                <a:spcPct val="20000"/>
              </a:spcBef>
            </a:pP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同时给电容充电</a:t>
            </a:r>
          </a:p>
        </p:txBody>
      </p:sp>
      <p:grpSp>
        <p:nvGrpSpPr>
          <p:cNvPr id="3" name="Group 39"/>
          <p:cNvGrpSpPr/>
          <p:nvPr/>
        </p:nvGrpSpPr>
        <p:grpSpPr bwMode="auto">
          <a:xfrm>
            <a:off x="4845050" y="3748088"/>
            <a:ext cx="869950" cy="228600"/>
            <a:chOff x="3052" y="2361"/>
            <a:chExt cx="548" cy="144"/>
          </a:xfrm>
        </p:grpSpPr>
        <p:sp>
          <p:nvSpPr>
            <p:cNvPr id="201768" name="Line 40"/>
            <p:cNvSpPr>
              <a:spLocks noChangeShapeType="1"/>
            </p:cNvSpPr>
            <p:nvPr/>
          </p:nvSpPr>
          <p:spPr bwMode="auto">
            <a:xfrm>
              <a:off x="3052" y="2505"/>
              <a:ext cx="54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1769" name="Freeform 41"/>
            <p:cNvSpPr/>
            <p:nvPr/>
          </p:nvSpPr>
          <p:spPr bwMode="auto">
            <a:xfrm>
              <a:off x="3084" y="2361"/>
              <a:ext cx="233" cy="144"/>
            </a:xfrm>
            <a:custGeom>
              <a:avLst/>
              <a:gdLst/>
              <a:ahLst/>
              <a:cxnLst>
                <a:cxn ang="0">
                  <a:pos x="0" y="336"/>
                </a:cxn>
                <a:cxn ang="0">
                  <a:pos x="124" y="244"/>
                </a:cxn>
                <a:cxn ang="0">
                  <a:pos x="248" y="164"/>
                </a:cxn>
                <a:cxn ang="0">
                  <a:pos x="376" y="97"/>
                </a:cxn>
                <a:cxn ang="0">
                  <a:pos x="501" y="39"/>
                </a:cxn>
                <a:cxn ang="0">
                  <a:pos x="606" y="10"/>
                </a:cxn>
                <a:cxn ang="0">
                  <a:pos x="731" y="0"/>
                </a:cxn>
                <a:cxn ang="0">
                  <a:pos x="859" y="10"/>
                </a:cxn>
                <a:cxn ang="0">
                  <a:pos x="983" y="39"/>
                </a:cxn>
                <a:cxn ang="0">
                  <a:pos x="1107" y="97"/>
                </a:cxn>
                <a:cxn ang="0">
                  <a:pos x="1235" y="164"/>
                </a:cxn>
                <a:cxn ang="0">
                  <a:pos x="1359" y="249"/>
                </a:cxn>
                <a:cxn ang="0">
                  <a:pos x="1487" y="336"/>
                </a:cxn>
              </a:cxnLst>
              <a:rect l="0" t="0" r="r" b="b"/>
              <a:pathLst>
                <a:path w="1488" h="337">
                  <a:moveTo>
                    <a:pt x="0" y="336"/>
                  </a:moveTo>
                  <a:lnTo>
                    <a:pt x="124" y="244"/>
                  </a:lnTo>
                  <a:lnTo>
                    <a:pt x="248" y="164"/>
                  </a:lnTo>
                  <a:lnTo>
                    <a:pt x="376" y="97"/>
                  </a:lnTo>
                  <a:lnTo>
                    <a:pt x="501" y="39"/>
                  </a:lnTo>
                  <a:lnTo>
                    <a:pt x="606" y="10"/>
                  </a:lnTo>
                  <a:lnTo>
                    <a:pt x="731" y="0"/>
                  </a:lnTo>
                  <a:lnTo>
                    <a:pt x="859" y="10"/>
                  </a:lnTo>
                  <a:lnTo>
                    <a:pt x="983" y="39"/>
                  </a:lnTo>
                  <a:lnTo>
                    <a:pt x="1107" y="97"/>
                  </a:lnTo>
                  <a:lnTo>
                    <a:pt x="1235" y="164"/>
                  </a:lnTo>
                  <a:lnTo>
                    <a:pt x="1359" y="249"/>
                  </a:lnTo>
                  <a:lnTo>
                    <a:pt x="1487" y="336"/>
                  </a:lnTo>
                </a:path>
              </a:pathLst>
            </a:custGeom>
            <a:noFill/>
            <a:ln w="38100" cap="rnd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01770" name="Freeform 42"/>
          <p:cNvSpPr/>
          <p:nvPr/>
        </p:nvSpPr>
        <p:spPr bwMode="auto">
          <a:xfrm>
            <a:off x="5265738" y="3976688"/>
            <a:ext cx="371475" cy="228600"/>
          </a:xfrm>
          <a:custGeom>
            <a:avLst/>
            <a:gdLst/>
            <a:ahLst/>
            <a:cxnLst>
              <a:cxn ang="0">
                <a:pos x="1490" y="0"/>
              </a:cxn>
              <a:cxn ang="0">
                <a:pos x="1362" y="90"/>
              </a:cxn>
              <a:cxn ang="0">
                <a:pos x="1238" y="171"/>
              </a:cxn>
              <a:cxn ang="0">
                <a:pos x="1110" y="238"/>
              </a:cxn>
              <a:cxn ang="0">
                <a:pos x="986" y="295"/>
              </a:cxn>
              <a:cxn ang="0">
                <a:pos x="880" y="325"/>
              </a:cxn>
              <a:cxn ang="0">
                <a:pos x="752" y="336"/>
              </a:cxn>
              <a:cxn ang="0">
                <a:pos x="628" y="325"/>
              </a:cxn>
              <a:cxn ang="0">
                <a:pos x="500" y="295"/>
              </a:cxn>
              <a:cxn ang="0">
                <a:pos x="376" y="238"/>
              </a:cxn>
              <a:cxn ang="0">
                <a:pos x="248" y="171"/>
              </a:cxn>
              <a:cxn ang="0">
                <a:pos x="124" y="85"/>
              </a:cxn>
              <a:cxn ang="0">
                <a:pos x="0" y="0"/>
              </a:cxn>
            </a:cxnLst>
            <a:rect l="0" t="0" r="r" b="b"/>
            <a:pathLst>
              <a:path w="1491" h="337">
                <a:moveTo>
                  <a:pt x="1490" y="0"/>
                </a:moveTo>
                <a:lnTo>
                  <a:pt x="1362" y="90"/>
                </a:lnTo>
                <a:lnTo>
                  <a:pt x="1238" y="171"/>
                </a:lnTo>
                <a:lnTo>
                  <a:pt x="1110" y="238"/>
                </a:lnTo>
                <a:lnTo>
                  <a:pt x="986" y="295"/>
                </a:lnTo>
                <a:lnTo>
                  <a:pt x="880" y="325"/>
                </a:lnTo>
                <a:lnTo>
                  <a:pt x="752" y="336"/>
                </a:lnTo>
                <a:lnTo>
                  <a:pt x="628" y="325"/>
                </a:lnTo>
                <a:lnTo>
                  <a:pt x="500" y="295"/>
                </a:lnTo>
                <a:lnTo>
                  <a:pt x="376" y="238"/>
                </a:lnTo>
                <a:lnTo>
                  <a:pt x="248" y="171"/>
                </a:lnTo>
                <a:lnTo>
                  <a:pt x="124" y="85"/>
                </a:lnTo>
                <a:lnTo>
                  <a:pt x="0" y="0"/>
                </a:lnTo>
              </a:path>
            </a:pathLst>
          </a:custGeom>
          <a:noFill/>
          <a:ln w="38100" cap="rnd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1771" name="Text Box 43"/>
          <p:cNvSpPr txBox="1">
            <a:spLocks noChangeArrowheads="1"/>
          </p:cNvSpPr>
          <p:nvPr/>
        </p:nvSpPr>
        <p:spPr bwMode="auto">
          <a:xfrm>
            <a:off x="668338" y="3692525"/>
            <a:ext cx="4056062" cy="1031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楷体_GB2312" charset="0"/>
                <a:cs typeface="楷体_GB2312" charset="0"/>
              </a:rPr>
              <a:t>T</a:t>
            </a:r>
            <a:r>
              <a:rPr lang="en-US" altLang="zh-CN" sz="2800" b="1" baseline="-25000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楷体_GB2312" charset="0"/>
                <a:cs typeface="楷体_GB2312" charset="0"/>
              </a:rPr>
              <a:t>2</a:t>
            </a: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导通</a:t>
            </a: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楷体_GB2312" charset="0"/>
                <a:cs typeface="楷体_GB2312" charset="0"/>
              </a:rPr>
              <a:t>、</a:t>
            </a:r>
            <a:r>
              <a:rPr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楷体_GB2312" charset="0"/>
                <a:cs typeface="楷体_GB2312" charset="0"/>
              </a:rPr>
              <a:t>T</a:t>
            </a:r>
            <a:r>
              <a:rPr lang="en-US" altLang="zh-CN" sz="2800" b="1" baseline="-25000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楷体_GB2312" charset="0"/>
                <a:cs typeface="楷体_GB2312" charset="0"/>
              </a:rPr>
              <a:t>1</a:t>
            </a: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截止</a:t>
            </a: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楷体_GB2312" charset="0"/>
                <a:cs typeface="楷体_GB2312" charset="0"/>
              </a:rPr>
              <a:t>；</a:t>
            </a:r>
          </a:p>
          <a:p>
            <a:pPr eaLnBrk="1" hangingPunct="1">
              <a:spcBef>
                <a:spcPct val="20000"/>
              </a:spcBef>
            </a:pP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电容放电，相当于电源</a:t>
            </a:r>
            <a:endParaRPr lang="zh-CN" altLang="en-US" sz="2800" b="1">
              <a:solidFill>
                <a:srgbClr val="CC0000"/>
              </a:solidFill>
              <a:effectLst>
                <a:outerShdw blurRad="38100" dist="38100" dir="2700000" algn="tl">
                  <a:srgbClr val="DDDDDD"/>
                </a:outerShdw>
              </a:effectLst>
              <a:ea typeface="楷体_GB2312" charset="0"/>
              <a:cs typeface="楷体_GB2312" charset="0"/>
            </a:endParaRPr>
          </a:p>
        </p:txBody>
      </p:sp>
      <p:sp>
        <p:nvSpPr>
          <p:cNvPr id="201772" name="Rectangle 44"/>
          <p:cNvSpPr>
            <a:spLocks noChangeArrowheads="1"/>
          </p:cNvSpPr>
          <p:nvPr/>
        </p:nvSpPr>
        <p:spPr bwMode="auto">
          <a:xfrm>
            <a:off x="609600" y="5292725"/>
            <a:ext cx="8001000" cy="10318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800" b="1">
                <a:effectLst/>
                <a:latin typeface="Times New Roman" panose="02020603050405020304" charset="0"/>
              </a:rPr>
              <a:t>        </a:t>
            </a:r>
            <a:r>
              <a:rPr lang="zh-CN" altLang="en-US" sz="2800" b="1">
                <a:effectLst/>
                <a:latin typeface="Times New Roman" panose="02020603050405020304" charset="0"/>
              </a:rPr>
              <a:t>若输出电容足够大，其上电压基本保持不变，则负载上得到的交流信号正负半周对称。</a:t>
            </a:r>
          </a:p>
        </p:txBody>
      </p:sp>
      <p:grpSp>
        <p:nvGrpSpPr>
          <p:cNvPr id="4" name="Group 45"/>
          <p:cNvGrpSpPr/>
          <p:nvPr/>
        </p:nvGrpSpPr>
        <p:grpSpPr bwMode="auto">
          <a:xfrm>
            <a:off x="6465888" y="1766888"/>
            <a:ext cx="762000" cy="1219200"/>
            <a:chOff x="4320" y="912"/>
            <a:chExt cx="480" cy="768"/>
          </a:xfrm>
        </p:grpSpPr>
        <p:sp>
          <p:nvSpPr>
            <p:cNvPr id="201774" name="Line 46"/>
            <p:cNvSpPr>
              <a:spLocks noChangeShapeType="1"/>
            </p:cNvSpPr>
            <p:nvPr/>
          </p:nvSpPr>
          <p:spPr bwMode="auto">
            <a:xfrm>
              <a:off x="4320" y="1632"/>
              <a:ext cx="480" cy="0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prstDash val="dash"/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1775" name="Line 47"/>
            <p:cNvSpPr>
              <a:spLocks noChangeShapeType="1"/>
            </p:cNvSpPr>
            <p:nvPr/>
          </p:nvSpPr>
          <p:spPr bwMode="auto">
            <a:xfrm flipH="1" flipV="1">
              <a:off x="4800" y="912"/>
              <a:ext cx="0" cy="720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prstDash val="dash"/>
              <a:round/>
              <a:tailEnd type="arrow" w="med" len="med"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1776" name="Line 48"/>
            <p:cNvSpPr>
              <a:spLocks noChangeShapeType="1"/>
            </p:cNvSpPr>
            <p:nvPr/>
          </p:nvSpPr>
          <p:spPr bwMode="auto">
            <a:xfrm flipH="1">
              <a:off x="4320" y="912"/>
              <a:ext cx="0" cy="768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prstDash val="dash"/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01777" name="Text Box 49"/>
          <p:cNvSpPr txBox="1">
            <a:spLocks noChangeArrowheads="1"/>
          </p:cNvSpPr>
          <p:nvPr/>
        </p:nvSpPr>
        <p:spPr bwMode="auto">
          <a:xfrm>
            <a:off x="6465888" y="1919288"/>
            <a:ext cx="509587" cy="519112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 b="1" i="1">
                <a:solidFill>
                  <a:srgbClr val="000099"/>
                </a:solidFill>
                <a:effectLst/>
                <a:ea typeface="楷体_GB2312" charset="0"/>
                <a:cs typeface="楷体_GB2312" charset="0"/>
              </a:rPr>
              <a:t>i</a:t>
            </a:r>
            <a:r>
              <a:rPr lang="en-US" altLang="zh-CN" sz="2800" b="1" baseline="-25000">
                <a:solidFill>
                  <a:srgbClr val="000099"/>
                </a:solidFill>
                <a:effectLst/>
                <a:ea typeface="楷体_GB2312" charset="0"/>
                <a:cs typeface="楷体_GB2312" charset="0"/>
              </a:rPr>
              <a:t>c1</a:t>
            </a:r>
            <a:endParaRPr lang="en-US" altLang="zh-CN" sz="2800" b="1" i="1">
              <a:solidFill>
                <a:srgbClr val="000099"/>
              </a:solidFill>
              <a:effectLst/>
              <a:ea typeface="楷体_GB2312" charset="0"/>
              <a:cs typeface="楷体_GB2312" charset="0"/>
            </a:endParaRPr>
          </a:p>
        </p:txBody>
      </p:sp>
      <p:sp>
        <p:nvSpPr>
          <p:cNvPr id="201778" name="Text Box 50"/>
          <p:cNvSpPr txBox="1">
            <a:spLocks noChangeArrowheads="1"/>
          </p:cNvSpPr>
          <p:nvPr/>
        </p:nvSpPr>
        <p:spPr bwMode="auto">
          <a:xfrm>
            <a:off x="6618288" y="3519488"/>
            <a:ext cx="509587" cy="519112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 b="1" i="1">
                <a:solidFill>
                  <a:srgbClr val="000099"/>
                </a:solidFill>
                <a:effectLst/>
                <a:ea typeface="楷体_GB2312" charset="0"/>
                <a:cs typeface="楷体_GB2312" charset="0"/>
              </a:rPr>
              <a:t>i</a:t>
            </a:r>
            <a:r>
              <a:rPr lang="en-US" altLang="zh-CN" sz="2800" b="1" baseline="-25000">
                <a:solidFill>
                  <a:srgbClr val="000099"/>
                </a:solidFill>
                <a:effectLst/>
                <a:ea typeface="楷体_GB2312" charset="0"/>
                <a:cs typeface="楷体_GB2312" charset="0"/>
              </a:rPr>
              <a:t>c2</a:t>
            </a:r>
            <a:endParaRPr lang="en-US" altLang="zh-CN" sz="2800" b="1" i="1">
              <a:solidFill>
                <a:srgbClr val="000099"/>
              </a:solidFill>
              <a:effectLst/>
              <a:ea typeface="楷体_GB2312" charset="0"/>
              <a:cs typeface="楷体_GB2312" charset="0"/>
            </a:endParaRPr>
          </a:p>
        </p:txBody>
      </p:sp>
      <p:sp>
        <p:nvSpPr>
          <p:cNvPr id="201783" name="Text Box 55"/>
          <p:cNvSpPr txBox="1">
            <a:spLocks noChangeArrowheads="1"/>
          </p:cNvSpPr>
          <p:nvPr/>
        </p:nvSpPr>
        <p:spPr bwMode="auto">
          <a:xfrm>
            <a:off x="5464175" y="4814888"/>
            <a:ext cx="1611313" cy="5191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effectLst/>
              </a:rPr>
              <a:t>交流通路</a:t>
            </a:r>
          </a:p>
        </p:txBody>
      </p:sp>
      <p:grpSp>
        <p:nvGrpSpPr>
          <p:cNvPr id="5" name="Group 56"/>
          <p:cNvGrpSpPr/>
          <p:nvPr/>
        </p:nvGrpSpPr>
        <p:grpSpPr bwMode="auto">
          <a:xfrm flipH="1" flipV="1">
            <a:off x="6465888" y="3138488"/>
            <a:ext cx="762000" cy="1219200"/>
            <a:chOff x="4320" y="912"/>
            <a:chExt cx="480" cy="768"/>
          </a:xfrm>
        </p:grpSpPr>
        <p:sp>
          <p:nvSpPr>
            <p:cNvPr id="201785" name="Line 57"/>
            <p:cNvSpPr>
              <a:spLocks noChangeShapeType="1"/>
            </p:cNvSpPr>
            <p:nvPr/>
          </p:nvSpPr>
          <p:spPr bwMode="auto">
            <a:xfrm>
              <a:off x="4320" y="1632"/>
              <a:ext cx="480" cy="0"/>
            </a:xfrm>
            <a:prstGeom prst="line">
              <a:avLst/>
            </a:prstGeom>
            <a:noFill/>
            <a:ln w="38100">
              <a:solidFill>
                <a:srgbClr val="003399"/>
              </a:solidFill>
              <a:prstDash val="dash"/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1786" name="Line 58"/>
            <p:cNvSpPr>
              <a:spLocks noChangeShapeType="1"/>
            </p:cNvSpPr>
            <p:nvPr/>
          </p:nvSpPr>
          <p:spPr bwMode="auto">
            <a:xfrm flipH="1" flipV="1">
              <a:off x="4800" y="912"/>
              <a:ext cx="0" cy="720"/>
            </a:xfrm>
            <a:prstGeom prst="line">
              <a:avLst/>
            </a:prstGeom>
            <a:noFill/>
            <a:ln w="38100">
              <a:solidFill>
                <a:srgbClr val="003399"/>
              </a:solidFill>
              <a:prstDash val="dash"/>
              <a:round/>
              <a:tailEnd type="arrow" w="med" len="med"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1787" name="Line 59"/>
            <p:cNvSpPr>
              <a:spLocks noChangeShapeType="1"/>
            </p:cNvSpPr>
            <p:nvPr/>
          </p:nvSpPr>
          <p:spPr bwMode="auto">
            <a:xfrm flipH="1">
              <a:off x="4320" y="912"/>
              <a:ext cx="0" cy="768"/>
            </a:xfrm>
            <a:prstGeom prst="line">
              <a:avLst/>
            </a:prstGeom>
            <a:noFill/>
            <a:ln w="38100">
              <a:solidFill>
                <a:srgbClr val="003399"/>
              </a:solidFill>
              <a:prstDash val="dash"/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01788" name="Rectangle 60"/>
          <p:cNvSpPr>
            <a:spLocks noChangeArrowheads="1"/>
          </p:cNvSpPr>
          <p:nvPr/>
        </p:nvSpPr>
        <p:spPr bwMode="auto">
          <a:xfrm>
            <a:off x="8305800" y="2300288"/>
            <a:ext cx="503238" cy="5191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800" b="1" i="1">
                <a:solidFill>
                  <a:srgbClr val="000099"/>
                </a:solidFill>
                <a:effectLst/>
                <a:latin typeface="Times New Roman" panose="02020603050405020304" charset="0"/>
                <a:ea typeface="楷体_GB2312" charset="0"/>
                <a:cs typeface="楷体_GB2312" charset="0"/>
              </a:rPr>
              <a:t>u</a:t>
            </a:r>
            <a:r>
              <a:rPr lang="en-US" altLang="zh-CN" sz="2800" b="1" baseline="-25000">
                <a:solidFill>
                  <a:srgbClr val="000099"/>
                </a:solidFill>
                <a:effectLst/>
                <a:latin typeface="Times New Roman" panose="02020603050405020304" charset="0"/>
                <a:ea typeface="楷体_GB2312" charset="0"/>
                <a:cs typeface="楷体_GB2312" charset="0"/>
              </a:rPr>
              <a:t>o</a:t>
            </a:r>
          </a:p>
        </p:txBody>
      </p:sp>
      <p:grpSp>
        <p:nvGrpSpPr>
          <p:cNvPr id="6" name="Group 61"/>
          <p:cNvGrpSpPr/>
          <p:nvPr/>
        </p:nvGrpSpPr>
        <p:grpSpPr bwMode="auto">
          <a:xfrm>
            <a:off x="7589838" y="2500313"/>
            <a:ext cx="1477962" cy="446087"/>
            <a:chOff x="4739" y="1820"/>
            <a:chExt cx="813" cy="242"/>
          </a:xfrm>
        </p:grpSpPr>
        <p:sp>
          <p:nvSpPr>
            <p:cNvPr id="201790" name="Line 62"/>
            <p:cNvSpPr>
              <a:spLocks noChangeShapeType="1"/>
            </p:cNvSpPr>
            <p:nvPr/>
          </p:nvSpPr>
          <p:spPr bwMode="auto">
            <a:xfrm>
              <a:off x="4739" y="2062"/>
              <a:ext cx="813" cy="0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99352" name="Group 63"/>
            <p:cNvGrpSpPr/>
            <p:nvPr/>
          </p:nvGrpSpPr>
          <p:grpSpPr bwMode="auto">
            <a:xfrm rot="-27723">
              <a:off x="4784" y="1820"/>
              <a:ext cx="367" cy="229"/>
              <a:chOff x="2720" y="869"/>
              <a:chExt cx="416" cy="278"/>
            </a:xfrm>
          </p:grpSpPr>
          <p:sp>
            <p:nvSpPr>
              <p:cNvPr id="201792" name="Freeform 64"/>
              <p:cNvSpPr/>
              <p:nvPr/>
            </p:nvSpPr>
            <p:spPr bwMode="auto">
              <a:xfrm rot="1918500" flipV="1">
                <a:off x="2828" y="858"/>
                <a:ext cx="234" cy="255"/>
              </a:xfrm>
              <a:custGeom>
                <a:avLst/>
                <a:gdLst/>
                <a:ahLst/>
                <a:cxnLst>
                  <a:cxn ang="0">
                    <a:pos x="168" y="0"/>
                  </a:cxn>
                  <a:cxn ang="0">
                    <a:pos x="95" y="764"/>
                  </a:cxn>
                  <a:cxn ang="0">
                    <a:pos x="740" y="291"/>
                  </a:cxn>
                </a:cxnLst>
                <a:rect l="0" t="0" r="r" b="b"/>
                <a:pathLst>
                  <a:path w="740" h="812">
                    <a:moveTo>
                      <a:pt x="168" y="0"/>
                    </a:moveTo>
                    <a:cubicBezTo>
                      <a:pt x="84" y="358"/>
                      <a:pt x="0" y="716"/>
                      <a:pt x="95" y="764"/>
                    </a:cubicBezTo>
                    <a:cubicBezTo>
                      <a:pt x="190" y="812"/>
                      <a:pt x="465" y="551"/>
                      <a:pt x="740" y="291"/>
                    </a:cubicBezTo>
                  </a:path>
                </a:pathLst>
              </a:custGeom>
              <a:noFill/>
              <a:ln w="38100" cap="flat" cmpd="sng">
                <a:solidFill>
                  <a:srgbClr val="0066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01793" name="Freeform 65"/>
              <p:cNvSpPr/>
              <p:nvPr/>
            </p:nvSpPr>
            <p:spPr bwMode="auto">
              <a:xfrm>
                <a:off x="3024" y="1045"/>
                <a:ext cx="112" cy="9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04" y="216"/>
                  </a:cxn>
                  <a:cxn ang="0">
                    <a:pos x="272" y="256"/>
                  </a:cxn>
                </a:cxnLst>
                <a:rect l="0" t="0" r="r" b="b"/>
                <a:pathLst>
                  <a:path w="272" h="259">
                    <a:moveTo>
                      <a:pt x="0" y="0"/>
                    </a:moveTo>
                    <a:cubicBezTo>
                      <a:pt x="29" y="86"/>
                      <a:pt x="59" y="173"/>
                      <a:pt x="104" y="216"/>
                    </a:cubicBezTo>
                    <a:cubicBezTo>
                      <a:pt x="149" y="259"/>
                      <a:pt x="245" y="247"/>
                      <a:pt x="272" y="256"/>
                    </a:cubicBezTo>
                  </a:path>
                </a:pathLst>
              </a:custGeom>
              <a:noFill/>
              <a:ln w="38100" cap="flat" cmpd="sng">
                <a:solidFill>
                  <a:srgbClr val="0066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01794" name="Freeform 66"/>
              <p:cNvSpPr/>
              <p:nvPr/>
            </p:nvSpPr>
            <p:spPr bwMode="auto">
              <a:xfrm flipH="1">
                <a:off x="2720" y="1056"/>
                <a:ext cx="112" cy="9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04" y="216"/>
                  </a:cxn>
                  <a:cxn ang="0">
                    <a:pos x="272" y="256"/>
                  </a:cxn>
                </a:cxnLst>
                <a:rect l="0" t="0" r="r" b="b"/>
                <a:pathLst>
                  <a:path w="272" h="259">
                    <a:moveTo>
                      <a:pt x="0" y="0"/>
                    </a:moveTo>
                    <a:cubicBezTo>
                      <a:pt x="29" y="86"/>
                      <a:pt x="59" y="173"/>
                      <a:pt x="104" y="216"/>
                    </a:cubicBezTo>
                    <a:cubicBezTo>
                      <a:pt x="149" y="259"/>
                      <a:pt x="245" y="247"/>
                      <a:pt x="272" y="256"/>
                    </a:cubicBezTo>
                  </a:path>
                </a:pathLst>
              </a:custGeom>
              <a:noFill/>
              <a:ln w="38100" cap="flat" cmpd="sng">
                <a:solidFill>
                  <a:srgbClr val="0066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8" name="Group 67"/>
          <p:cNvGrpSpPr/>
          <p:nvPr/>
        </p:nvGrpSpPr>
        <p:grpSpPr bwMode="auto">
          <a:xfrm rot="27723" flipV="1">
            <a:off x="8293100" y="2944813"/>
            <a:ext cx="666750" cy="422275"/>
            <a:chOff x="2720" y="869"/>
            <a:chExt cx="416" cy="278"/>
          </a:xfrm>
        </p:grpSpPr>
        <p:sp>
          <p:nvSpPr>
            <p:cNvPr id="201796" name="Freeform 68"/>
            <p:cNvSpPr/>
            <p:nvPr/>
          </p:nvSpPr>
          <p:spPr bwMode="auto">
            <a:xfrm rot="1918500" flipV="1">
              <a:off x="2822" y="869"/>
              <a:ext cx="234" cy="255"/>
            </a:xfrm>
            <a:custGeom>
              <a:avLst/>
              <a:gdLst/>
              <a:ahLst/>
              <a:cxnLst>
                <a:cxn ang="0">
                  <a:pos x="168" y="0"/>
                </a:cxn>
                <a:cxn ang="0">
                  <a:pos x="95" y="764"/>
                </a:cxn>
                <a:cxn ang="0">
                  <a:pos x="740" y="291"/>
                </a:cxn>
              </a:cxnLst>
              <a:rect l="0" t="0" r="r" b="b"/>
              <a:pathLst>
                <a:path w="740" h="812">
                  <a:moveTo>
                    <a:pt x="168" y="0"/>
                  </a:moveTo>
                  <a:cubicBezTo>
                    <a:pt x="84" y="358"/>
                    <a:pt x="0" y="716"/>
                    <a:pt x="95" y="764"/>
                  </a:cubicBezTo>
                  <a:cubicBezTo>
                    <a:pt x="190" y="812"/>
                    <a:pt x="465" y="551"/>
                    <a:pt x="740" y="291"/>
                  </a:cubicBezTo>
                </a:path>
              </a:pathLst>
            </a:custGeom>
            <a:noFill/>
            <a:ln w="38100" cap="flat" cmpd="sng">
              <a:solidFill>
                <a:srgbClr val="00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1797" name="Freeform 69"/>
            <p:cNvSpPr/>
            <p:nvPr/>
          </p:nvSpPr>
          <p:spPr bwMode="auto">
            <a:xfrm>
              <a:off x="3013" y="1056"/>
              <a:ext cx="112" cy="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4" y="216"/>
                </a:cxn>
                <a:cxn ang="0">
                  <a:pos x="272" y="256"/>
                </a:cxn>
              </a:cxnLst>
              <a:rect l="0" t="0" r="r" b="b"/>
              <a:pathLst>
                <a:path w="272" h="259">
                  <a:moveTo>
                    <a:pt x="0" y="0"/>
                  </a:moveTo>
                  <a:cubicBezTo>
                    <a:pt x="29" y="86"/>
                    <a:pt x="59" y="173"/>
                    <a:pt x="104" y="216"/>
                  </a:cubicBezTo>
                  <a:cubicBezTo>
                    <a:pt x="149" y="259"/>
                    <a:pt x="245" y="247"/>
                    <a:pt x="272" y="256"/>
                  </a:cubicBezTo>
                </a:path>
              </a:pathLst>
            </a:custGeom>
            <a:noFill/>
            <a:ln w="38100" cap="flat" cmpd="sng">
              <a:solidFill>
                <a:srgbClr val="00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1798" name="Freeform 70"/>
            <p:cNvSpPr/>
            <p:nvPr/>
          </p:nvSpPr>
          <p:spPr bwMode="auto">
            <a:xfrm flipH="1">
              <a:off x="2709" y="1066"/>
              <a:ext cx="112" cy="9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4" y="216"/>
                </a:cxn>
                <a:cxn ang="0">
                  <a:pos x="272" y="256"/>
                </a:cxn>
              </a:cxnLst>
              <a:rect l="0" t="0" r="r" b="b"/>
              <a:pathLst>
                <a:path w="272" h="259">
                  <a:moveTo>
                    <a:pt x="0" y="0"/>
                  </a:moveTo>
                  <a:cubicBezTo>
                    <a:pt x="29" y="86"/>
                    <a:pt x="59" y="173"/>
                    <a:pt x="104" y="216"/>
                  </a:cubicBezTo>
                  <a:cubicBezTo>
                    <a:pt x="149" y="259"/>
                    <a:pt x="245" y="247"/>
                    <a:pt x="272" y="256"/>
                  </a:cubicBezTo>
                </a:path>
              </a:pathLst>
            </a:custGeom>
            <a:noFill/>
            <a:ln w="38100" cap="flat" cmpd="sng">
              <a:solidFill>
                <a:srgbClr val="00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01799" name="Text Box 71"/>
          <p:cNvSpPr txBox="1">
            <a:spLocks noChangeArrowheads="1"/>
          </p:cNvSpPr>
          <p:nvPr/>
        </p:nvSpPr>
        <p:spPr bwMode="auto">
          <a:xfrm>
            <a:off x="685800" y="1462088"/>
            <a:ext cx="4005263" cy="519112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长城楷体" charset="0"/>
                <a:cs typeface="长城楷体" charset="0"/>
              </a:rPr>
              <a:t>输入交流信号</a:t>
            </a:r>
            <a:r>
              <a:rPr lang="en-US" altLang="zh-CN" sz="2800" b="1" i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长城楷体" charset="0"/>
                <a:cs typeface="长城楷体" charset="0"/>
              </a:rPr>
              <a:t>u</a:t>
            </a:r>
            <a:r>
              <a:rPr lang="en-US" altLang="zh-CN" sz="2800" b="1" baseline="-2500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长城楷体" charset="0"/>
                <a:cs typeface="长城楷体" charset="0"/>
              </a:rPr>
              <a:t>i</a:t>
            </a:r>
            <a:r>
              <a:rPr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长城楷体" charset="0"/>
                <a:cs typeface="长城楷体" charset="0"/>
              </a:rPr>
              <a:t>的正半周</a:t>
            </a:r>
          </a:p>
        </p:txBody>
      </p:sp>
      <p:sp>
        <p:nvSpPr>
          <p:cNvPr id="201800" name="Text Box 72"/>
          <p:cNvSpPr txBox="1">
            <a:spLocks noChangeArrowheads="1"/>
          </p:cNvSpPr>
          <p:nvPr/>
        </p:nvSpPr>
        <p:spPr bwMode="auto">
          <a:xfrm>
            <a:off x="642938" y="3124200"/>
            <a:ext cx="4005262" cy="519113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长城楷体" charset="0"/>
                <a:cs typeface="长城楷体" charset="0"/>
              </a:rPr>
              <a:t>输入交流信号</a:t>
            </a:r>
            <a:r>
              <a:rPr lang="en-US" altLang="zh-CN" sz="2800" b="1" i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长城楷体" charset="0"/>
                <a:cs typeface="长城楷体" charset="0"/>
              </a:rPr>
              <a:t>u</a:t>
            </a:r>
            <a:r>
              <a:rPr lang="en-US" altLang="zh-CN" sz="2800" b="1" baseline="-2500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长城楷体" charset="0"/>
                <a:cs typeface="长城楷体" charset="0"/>
              </a:rPr>
              <a:t>i</a:t>
            </a:r>
            <a:r>
              <a:rPr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长城楷体" charset="0"/>
                <a:cs typeface="长城楷体" charset="0"/>
              </a:rPr>
              <a:t>的负半周</a:t>
            </a:r>
          </a:p>
        </p:txBody>
      </p:sp>
    </p:spTree>
    <p:extLst>
      <p:ext uri="{BB962C8B-B14F-4D97-AF65-F5344CB8AC3E}">
        <p14:creationId xmlns:p14="http://schemas.microsoft.com/office/powerpoint/2010/main" val="2666950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1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1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1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1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01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01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01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01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01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8" dur="500"/>
                                        <p:tgtEl>
                                          <p:spTgt spid="201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65" grpId="0" autoUpdateAnimBg="0"/>
      <p:bldP spid="201766" grpId="0" autoUpdateAnimBg="0"/>
      <p:bldP spid="201771" grpId="0" autoUpdateAnimBg="0"/>
      <p:bldP spid="201772" grpId="0" autoUpdateAnimBg="0"/>
      <p:bldP spid="201777" grpId="0" autoUpdateAnimBg="0"/>
      <p:bldP spid="201778" grpId="0" autoUpdateAnimBg="0"/>
      <p:bldP spid="201783" grpId="0" autoUpdateAnimBg="0"/>
      <p:bldP spid="201788" grpId="0" autoUpdateAnimBg="0"/>
      <p:bldP spid="201799" grpId="0" autoUpdateAnimBg="0"/>
      <p:bldP spid="201800" grpId="0" autoUpdateAnimBg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Text Box 2"/>
          <p:cNvSpPr txBox="1">
            <a:spLocks noChangeArrowheads="1"/>
          </p:cNvSpPr>
          <p:nvPr/>
        </p:nvSpPr>
        <p:spPr bwMode="auto">
          <a:xfrm>
            <a:off x="506413" y="593725"/>
            <a:ext cx="2206625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b="1">
                <a:solidFill>
                  <a:srgbClr val="003E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 (4) </a:t>
            </a:r>
            <a:r>
              <a:rPr lang="zh-CN" altLang="en-US" sz="2800" b="1">
                <a:solidFill>
                  <a:srgbClr val="003E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交越失真</a:t>
            </a:r>
          </a:p>
        </p:txBody>
      </p:sp>
      <p:sp>
        <p:nvSpPr>
          <p:cNvPr id="203779" name="Oval 3"/>
          <p:cNvSpPr>
            <a:spLocks noChangeArrowheads="1"/>
          </p:cNvSpPr>
          <p:nvPr/>
        </p:nvSpPr>
        <p:spPr bwMode="auto">
          <a:xfrm>
            <a:off x="6653213" y="3689350"/>
            <a:ext cx="357187" cy="725488"/>
          </a:xfrm>
          <a:prstGeom prst="ellipse">
            <a:avLst/>
          </a:prstGeom>
          <a:noFill/>
          <a:ln w="28575">
            <a:solidFill>
              <a:srgbClr val="009900"/>
            </a:solidFill>
            <a:round/>
          </a:ln>
        </p:spPr>
        <p:txBody>
          <a:bodyPr anchor="ctr">
            <a:spAutoFit/>
          </a:bodyPr>
          <a:lstStyle/>
          <a:p>
            <a:pPr algn="ctr"/>
            <a:endParaRPr lang="zh-CN" sz="2800" b="1">
              <a:effectLst/>
              <a:latin typeface="Times New Roman" panose="02020603050405020304" charset="0"/>
              <a:ea typeface="楷体_GB2312" charset="0"/>
              <a:cs typeface="楷体_GB2312" charset="0"/>
            </a:endParaRPr>
          </a:p>
        </p:txBody>
      </p:sp>
      <p:sp>
        <p:nvSpPr>
          <p:cNvPr id="203787" name="Text Box 11"/>
          <p:cNvSpPr txBox="1">
            <a:spLocks noChangeArrowheads="1"/>
          </p:cNvSpPr>
          <p:nvPr/>
        </p:nvSpPr>
        <p:spPr bwMode="auto">
          <a:xfrm>
            <a:off x="446088" y="1006475"/>
            <a:ext cx="4735512" cy="1630363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2800" b="1">
                <a:effectLst/>
                <a:latin typeface="宋体" panose="02010600030101010101" pitchFamily="2" charset="-122"/>
              </a:rPr>
              <a:t>  </a:t>
            </a:r>
            <a:r>
              <a:rPr lang="zh-CN" altLang="en-US" sz="2800" b="1">
                <a:effectLst/>
                <a:latin typeface="宋体" panose="02010600030101010101" pitchFamily="2" charset="-122"/>
              </a:rPr>
              <a:t>当输入信号</a:t>
            </a:r>
            <a:r>
              <a:rPr lang="en-US" altLang="zh-CN" sz="2800" b="1" i="1">
                <a:effectLst/>
              </a:rPr>
              <a:t>u</a:t>
            </a:r>
            <a:r>
              <a:rPr lang="en-US" altLang="zh-CN" sz="2800" b="1" baseline="-25000">
                <a:effectLst/>
              </a:rPr>
              <a:t>i</a:t>
            </a:r>
            <a:r>
              <a:rPr lang="zh-CN" altLang="en-US" sz="2800" b="1">
                <a:effectLst/>
                <a:latin typeface="宋体" panose="02010600030101010101" pitchFamily="2" charset="-122"/>
              </a:rPr>
              <a:t>为正弦波时，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b="1">
                <a:effectLst/>
                <a:latin typeface="宋体" panose="02010600030101010101" pitchFamily="2" charset="-122"/>
              </a:rPr>
              <a:t>输出信号在过零前后出现的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b="1">
                <a:effectLst/>
                <a:latin typeface="宋体" panose="02010600030101010101" pitchFamily="2" charset="-122"/>
              </a:rPr>
              <a:t>失真称为交越失真。</a:t>
            </a:r>
          </a:p>
        </p:txBody>
      </p:sp>
      <p:sp>
        <p:nvSpPr>
          <p:cNvPr id="203788" name="Text Box 12"/>
          <p:cNvSpPr txBox="1">
            <a:spLocks noChangeArrowheads="1"/>
          </p:cNvSpPr>
          <p:nvPr/>
        </p:nvSpPr>
        <p:spPr bwMode="auto">
          <a:xfrm>
            <a:off x="304800" y="2590800"/>
            <a:ext cx="5715000" cy="1630363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2800" b="1">
                <a:effectLst/>
                <a:latin typeface="宋体" panose="02010600030101010101" pitchFamily="2" charset="-122"/>
              </a:rPr>
              <a:t>   </a:t>
            </a: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交越失真产生的原因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b="1">
                <a:effectLst/>
                <a:latin typeface="宋体" panose="02010600030101010101" pitchFamily="2" charset="-122"/>
              </a:rPr>
              <a:t> 由于晶体管特性存在非线性，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b="1">
                <a:effectLst/>
                <a:latin typeface="宋体" panose="02010600030101010101" pitchFamily="2" charset="-122"/>
              </a:rPr>
              <a:t> </a:t>
            </a:r>
            <a:r>
              <a:rPr lang="en-US" altLang="zh-CN" sz="2800" b="1" i="1">
                <a:effectLst/>
              </a:rPr>
              <a:t>u</a:t>
            </a:r>
            <a:r>
              <a:rPr lang="en-US" altLang="zh-CN" sz="2800" b="1" baseline="-25000">
                <a:effectLst/>
              </a:rPr>
              <a:t>i</a:t>
            </a:r>
            <a:r>
              <a:rPr lang="en-US" altLang="zh-CN" sz="2800" b="1" i="1" baseline="-25000">
                <a:effectLst/>
              </a:rPr>
              <a:t> </a:t>
            </a:r>
            <a:r>
              <a:rPr lang="en-US" altLang="zh-CN" sz="2800" b="1">
                <a:effectLst/>
                <a:latin typeface="宋体" panose="02010600030101010101" pitchFamily="2" charset="-122"/>
              </a:rPr>
              <a:t>&lt; </a:t>
            </a:r>
            <a:r>
              <a:rPr lang="zh-CN" altLang="en-US" sz="2800" b="1">
                <a:effectLst/>
                <a:latin typeface="宋体" panose="02010600030101010101" pitchFamily="2" charset="-122"/>
              </a:rPr>
              <a:t>死区电压晶体管导通不好。</a:t>
            </a:r>
          </a:p>
        </p:txBody>
      </p:sp>
      <p:grpSp>
        <p:nvGrpSpPr>
          <p:cNvPr id="2" name="Group 28"/>
          <p:cNvGrpSpPr/>
          <p:nvPr/>
        </p:nvGrpSpPr>
        <p:grpSpPr bwMode="auto">
          <a:xfrm>
            <a:off x="6934200" y="2744788"/>
            <a:ext cx="1828800" cy="762000"/>
            <a:chOff x="4368" y="1921"/>
            <a:chExt cx="1152" cy="480"/>
          </a:xfrm>
        </p:grpSpPr>
        <p:sp>
          <p:nvSpPr>
            <p:cNvPr id="100385" name="AutoShape 29"/>
            <p:cNvSpPr>
              <a:spLocks noChangeArrowheads="1"/>
            </p:cNvSpPr>
            <p:nvPr/>
          </p:nvSpPr>
          <p:spPr bwMode="auto">
            <a:xfrm>
              <a:off x="4368" y="1921"/>
              <a:ext cx="1152" cy="480"/>
            </a:xfrm>
            <a:prstGeom prst="wedgeEllipseCallout">
              <a:avLst>
                <a:gd name="adj1" fmla="val -52259"/>
                <a:gd name="adj2" fmla="val 119167"/>
              </a:avLst>
            </a:prstGeom>
            <a:solidFill>
              <a:srgbClr val="FFFFCC"/>
            </a:solidFill>
            <a:ln w="9525">
              <a:solidFill>
                <a:srgbClr val="FF3300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zh-CN" sz="2800" b="1">
                <a:effectLst/>
                <a:latin typeface="Times New Roman" panose="02020603050405020304" charset="0"/>
                <a:ea typeface="楷体_GB2312" charset="0"/>
                <a:cs typeface="楷体_GB2312" charset="0"/>
              </a:endParaRPr>
            </a:p>
          </p:txBody>
        </p:sp>
        <p:sp>
          <p:nvSpPr>
            <p:cNvPr id="100386" name="Rectangle 30"/>
            <p:cNvSpPr>
              <a:spLocks noChangeArrowheads="1"/>
            </p:cNvSpPr>
            <p:nvPr/>
          </p:nvSpPr>
          <p:spPr bwMode="auto">
            <a:xfrm>
              <a:off x="4452" y="1978"/>
              <a:ext cx="1020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2800" b="1">
                  <a:solidFill>
                    <a:srgbClr val="006600"/>
                  </a:solidFill>
                  <a:effectLst/>
                  <a:latin typeface="Times New Roman" panose="02020603050405020304" charset="0"/>
                </a:rPr>
                <a:t>交越失真</a:t>
              </a:r>
            </a:p>
          </p:txBody>
        </p:sp>
      </p:grpSp>
      <p:sp>
        <p:nvSpPr>
          <p:cNvPr id="203807" name="Text Box 31" descr="30%"/>
          <p:cNvSpPr txBox="1">
            <a:spLocks noChangeArrowheads="1"/>
          </p:cNvSpPr>
          <p:nvPr/>
        </p:nvSpPr>
        <p:spPr bwMode="auto">
          <a:xfrm>
            <a:off x="381000" y="4772025"/>
            <a:ext cx="8153400" cy="1031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　采用各种电路以产生有不大的偏流，使静态工作点稍高于截止点，即工作于甲乙类状态。</a:t>
            </a:r>
          </a:p>
        </p:txBody>
      </p:sp>
      <p:sp>
        <p:nvSpPr>
          <p:cNvPr id="203808" name="Text Box 32"/>
          <p:cNvSpPr txBox="1">
            <a:spLocks noChangeArrowheads="1"/>
          </p:cNvSpPr>
          <p:nvPr/>
        </p:nvSpPr>
        <p:spPr bwMode="auto">
          <a:xfrm>
            <a:off x="762000" y="4238625"/>
            <a:ext cx="3398838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克服交越失真的措施</a:t>
            </a:r>
          </a:p>
        </p:txBody>
      </p:sp>
      <p:grpSp>
        <p:nvGrpSpPr>
          <p:cNvPr id="3" name="Group 46"/>
          <p:cNvGrpSpPr/>
          <p:nvPr/>
        </p:nvGrpSpPr>
        <p:grpSpPr bwMode="auto">
          <a:xfrm>
            <a:off x="5622925" y="334963"/>
            <a:ext cx="2828925" cy="2327275"/>
            <a:chOff x="3542" y="211"/>
            <a:chExt cx="1782" cy="1466"/>
          </a:xfrm>
        </p:grpSpPr>
        <p:sp>
          <p:nvSpPr>
            <p:cNvPr id="203781" name="Line 5"/>
            <p:cNvSpPr>
              <a:spLocks noChangeShapeType="1"/>
            </p:cNvSpPr>
            <p:nvPr/>
          </p:nvSpPr>
          <p:spPr bwMode="auto">
            <a:xfrm>
              <a:off x="3742" y="437"/>
              <a:ext cx="2" cy="76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3782" name="Line 6"/>
            <p:cNvSpPr>
              <a:spLocks noChangeShapeType="1"/>
            </p:cNvSpPr>
            <p:nvPr/>
          </p:nvSpPr>
          <p:spPr bwMode="auto">
            <a:xfrm flipV="1">
              <a:off x="3744" y="1191"/>
              <a:ext cx="149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3783" name="Freeform 7"/>
            <p:cNvSpPr/>
            <p:nvPr/>
          </p:nvSpPr>
          <p:spPr bwMode="auto">
            <a:xfrm rot="2045345" flipV="1">
              <a:off x="3728" y="720"/>
              <a:ext cx="738" cy="632"/>
            </a:xfrm>
            <a:custGeom>
              <a:avLst/>
              <a:gdLst/>
              <a:ahLst/>
              <a:cxnLst>
                <a:cxn ang="0">
                  <a:pos x="168" y="0"/>
                </a:cxn>
                <a:cxn ang="0">
                  <a:pos x="95" y="764"/>
                </a:cxn>
                <a:cxn ang="0">
                  <a:pos x="740" y="291"/>
                </a:cxn>
              </a:cxnLst>
              <a:rect l="0" t="0" r="r" b="b"/>
              <a:pathLst>
                <a:path w="740" h="812">
                  <a:moveTo>
                    <a:pt x="168" y="0"/>
                  </a:moveTo>
                  <a:cubicBezTo>
                    <a:pt x="84" y="358"/>
                    <a:pt x="0" y="716"/>
                    <a:pt x="95" y="764"/>
                  </a:cubicBezTo>
                  <a:cubicBezTo>
                    <a:pt x="190" y="812"/>
                    <a:pt x="465" y="551"/>
                    <a:pt x="740" y="291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0381" name="Text Box 8"/>
            <p:cNvSpPr txBox="1">
              <a:spLocks noChangeArrowheads="1"/>
            </p:cNvSpPr>
            <p:nvPr/>
          </p:nvSpPr>
          <p:spPr bwMode="auto">
            <a:xfrm>
              <a:off x="3600" y="211"/>
              <a:ext cx="576" cy="327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 i="1">
                  <a:effectLst/>
                  <a:ea typeface="楷体_GB2312" charset="0"/>
                  <a:cs typeface="楷体_GB2312" charset="0"/>
                </a:rPr>
                <a:t>u</a:t>
              </a:r>
              <a:r>
                <a:rPr lang="en-US" altLang="zh-CN" sz="2800" b="1" baseline="-25000">
                  <a:effectLst/>
                  <a:ea typeface="楷体_GB2312" charset="0"/>
                  <a:cs typeface="楷体_GB2312" charset="0"/>
                </a:rPr>
                <a:t>i</a:t>
              </a:r>
              <a:endParaRPr lang="en-US" altLang="zh-CN" sz="2800" b="1">
                <a:effectLst/>
                <a:ea typeface="楷体_GB2312" charset="0"/>
                <a:cs typeface="楷体_GB2312" charset="0"/>
              </a:endParaRPr>
            </a:p>
          </p:txBody>
        </p:sp>
        <p:sp>
          <p:nvSpPr>
            <p:cNvPr id="100382" name="Text Box 9"/>
            <p:cNvSpPr txBox="1">
              <a:spLocks noChangeArrowheads="1"/>
            </p:cNvSpPr>
            <p:nvPr/>
          </p:nvSpPr>
          <p:spPr bwMode="auto">
            <a:xfrm>
              <a:off x="4992" y="864"/>
              <a:ext cx="332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 i="1">
                  <a:effectLst/>
                  <a:ea typeface="楷体_GB2312" charset="0"/>
                  <a:cs typeface="楷体_GB2312" charset="0"/>
                  <a:sym typeface="Symbol" panose="05050102010706020507" charset="0"/>
                </a:rPr>
                <a:t>t</a:t>
              </a:r>
              <a:endParaRPr lang="en-US" altLang="zh-CN" sz="2800" b="1" i="1">
                <a:effectLst/>
                <a:ea typeface="楷体_GB2312" charset="0"/>
                <a:cs typeface="楷体_GB2312" charset="0"/>
              </a:endParaRPr>
            </a:p>
          </p:txBody>
        </p:sp>
        <p:sp>
          <p:nvSpPr>
            <p:cNvPr id="203786" name="Freeform 10"/>
            <p:cNvSpPr/>
            <p:nvPr/>
          </p:nvSpPr>
          <p:spPr bwMode="auto">
            <a:xfrm rot="-3007737">
              <a:off x="4284" y="1067"/>
              <a:ext cx="765" cy="434"/>
            </a:xfrm>
            <a:custGeom>
              <a:avLst/>
              <a:gdLst/>
              <a:ahLst/>
              <a:cxnLst>
                <a:cxn ang="0">
                  <a:pos x="168" y="0"/>
                </a:cxn>
                <a:cxn ang="0">
                  <a:pos x="95" y="764"/>
                </a:cxn>
                <a:cxn ang="0">
                  <a:pos x="740" y="291"/>
                </a:cxn>
              </a:cxnLst>
              <a:rect l="0" t="0" r="r" b="b"/>
              <a:pathLst>
                <a:path w="740" h="812">
                  <a:moveTo>
                    <a:pt x="168" y="0"/>
                  </a:moveTo>
                  <a:cubicBezTo>
                    <a:pt x="84" y="358"/>
                    <a:pt x="0" y="716"/>
                    <a:pt x="95" y="764"/>
                  </a:cubicBezTo>
                  <a:cubicBezTo>
                    <a:pt x="190" y="812"/>
                    <a:pt x="465" y="551"/>
                    <a:pt x="740" y="291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3813" name="Text Box 37"/>
            <p:cNvSpPr txBox="1">
              <a:spLocks noChangeArrowheads="1"/>
            </p:cNvSpPr>
            <p:nvPr/>
          </p:nvSpPr>
          <p:spPr bwMode="auto">
            <a:xfrm>
              <a:off x="3542" y="1056"/>
              <a:ext cx="232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 i="1">
                  <a:effectLst>
                    <a:outerShdw blurRad="38100" dist="38100" dir="2700000" algn="tl">
                      <a:srgbClr val="DDDDDD"/>
                    </a:outerShdw>
                  </a:effectLst>
                </a:rPr>
                <a:t>O</a:t>
              </a:r>
            </a:p>
          </p:txBody>
        </p:sp>
      </p:grpSp>
      <p:grpSp>
        <p:nvGrpSpPr>
          <p:cNvPr id="4" name="Group 45"/>
          <p:cNvGrpSpPr/>
          <p:nvPr/>
        </p:nvGrpSpPr>
        <p:grpSpPr bwMode="auto">
          <a:xfrm>
            <a:off x="5562600" y="2668588"/>
            <a:ext cx="2819400" cy="2055812"/>
            <a:chOff x="3504" y="1681"/>
            <a:chExt cx="1776" cy="1295"/>
          </a:xfrm>
        </p:grpSpPr>
        <p:sp>
          <p:nvSpPr>
            <p:cNvPr id="100363" name="Text Box 14"/>
            <p:cNvSpPr txBox="1">
              <a:spLocks noChangeArrowheads="1"/>
            </p:cNvSpPr>
            <p:nvPr/>
          </p:nvSpPr>
          <p:spPr bwMode="auto">
            <a:xfrm>
              <a:off x="3600" y="1681"/>
              <a:ext cx="520" cy="327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 i="1">
                  <a:effectLst/>
                  <a:ea typeface="楷体_GB2312" charset="0"/>
                  <a:cs typeface="楷体_GB2312" charset="0"/>
                </a:rPr>
                <a:t>u</a:t>
              </a:r>
              <a:r>
                <a:rPr lang="en-US" altLang="zh-CN" sz="2800" b="1" baseline="-25000">
                  <a:effectLst/>
                  <a:ea typeface="楷体_GB2312" charset="0"/>
                  <a:cs typeface="楷体_GB2312" charset="0"/>
                </a:rPr>
                <a:t>o</a:t>
              </a:r>
              <a:endParaRPr lang="en-US" altLang="zh-CN" sz="2800" b="1">
                <a:effectLst/>
                <a:ea typeface="楷体_GB2312" charset="0"/>
                <a:cs typeface="楷体_GB2312" charset="0"/>
              </a:endParaRPr>
            </a:p>
          </p:txBody>
        </p:sp>
        <p:grpSp>
          <p:nvGrpSpPr>
            <p:cNvPr id="100364" name="Group 44"/>
            <p:cNvGrpSpPr/>
            <p:nvPr/>
          </p:nvGrpSpPr>
          <p:grpSpPr bwMode="auto">
            <a:xfrm>
              <a:off x="3694" y="1877"/>
              <a:ext cx="1586" cy="1099"/>
              <a:chOff x="3694" y="1877"/>
              <a:chExt cx="1586" cy="1099"/>
            </a:xfrm>
          </p:grpSpPr>
          <p:sp>
            <p:nvSpPr>
              <p:cNvPr id="203792" name="Line 16"/>
              <p:cNvSpPr>
                <a:spLocks noChangeShapeType="1"/>
              </p:cNvSpPr>
              <p:nvPr/>
            </p:nvSpPr>
            <p:spPr bwMode="auto">
              <a:xfrm>
                <a:off x="4230" y="2561"/>
                <a:ext cx="24" cy="11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03793" name="Line 17"/>
              <p:cNvSpPr>
                <a:spLocks noChangeShapeType="1"/>
              </p:cNvSpPr>
              <p:nvPr/>
            </p:nvSpPr>
            <p:spPr bwMode="auto">
              <a:xfrm flipH="1">
                <a:off x="3696" y="1877"/>
                <a:ext cx="0" cy="677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triangl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03794" name="Line 18"/>
              <p:cNvSpPr>
                <a:spLocks noChangeShapeType="1"/>
              </p:cNvSpPr>
              <p:nvPr/>
            </p:nvSpPr>
            <p:spPr bwMode="auto">
              <a:xfrm>
                <a:off x="3696" y="2554"/>
                <a:ext cx="1503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0369" name="Text Box 19"/>
              <p:cNvSpPr txBox="1">
                <a:spLocks noChangeArrowheads="1"/>
              </p:cNvSpPr>
              <p:nvPr/>
            </p:nvSpPr>
            <p:spPr bwMode="auto">
              <a:xfrm>
                <a:off x="4948" y="2265"/>
                <a:ext cx="332" cy="3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800" b="1" i="1">
                    <a:effectLst/>
                    <a:ea typeface="楷体_GB2312" charset="0"/>
                    <a:cs typeface="楷体_GB2312" charset="0"/>
                    <a:sym typeface="Symbol" panose="05050102010706020507" charset="0"/>
                  </a:rPr>
                  <a:t>t</a:t>
                </a:r>
                <a:endParaRPr lang="en-US" altLang="zh-CN" sz="2800" b="1" i="1">
                  <a:effectLst/>
                  <a:ea typeface="楷体_GB2312" charset="0"/>
                  <a:cs typeface="楷体_GB2312" charset="0"/>
                </a:endParaRPr>
              </a:p>
            </p:txBody>
          </p:sp>
          <p:grpSp>
            <p:nvGrpSpPr>
              <p:cNvPr id="100370" name="Group 20"/>
              <p:cNvGrpSpPr/>
              <p:nvPr/>
            </p:nvGrpSpPr>
            <p:grpSpPr bwMode="auto">
              <a:xfrm>
                <a:off x="3694" y="2138"/>
                <a:ext cx="578" cy="423"/>
                <a:chOff x="3692" y="2020"/>
                <a:chExt cx="578" cy="423"/>
              </a:xfrm>
            </p:grpSpPr>
            <p:sp>
              <p:nvSpPr>
                <p:cNvPr id="203797" name="Freeform 21"/>
                <p:cNvSpPr/>
                <p:nvPr/>
              </p:nvSpPr>
              <p:spPr bwMode="auto">
                <a:xfrm rot="1918500" flipV="1">
                  <a:off x="3811" y="2020"/>
                  <a:ext cx="419" cy="423"/>
                </a:xfrm>
                <a:custGeom>
                  <a:avLst/>
                  <a:gdLst/>
                  <a:ahLst/>
                  <a:cxnLst>
                    <a:cxn ang="0">
                      <a:pos x="168" y="0"/>
                    </a:cxn>
                    <a:cxn ang="0">
                      <a:pos x="95" y="764"/>
                    </a:cxn>
                    <a:cxn ang="0">
                      <a:pos x="740" y="291"/>
                    </a:cxn>
                  </a:cxnLst>
                  <a:rect l="0" t="0" r="r" b="b"/>
                  <a:pathLst>
                    <a:path w="740" h="812">
                      <a:moveTo>
                        <a:pt x="168" y="0"/>
                      </a:moveTo>
                      <a:cubicBezTo>
                        <a:pt x="84" y="358"/>
                        <a:pt x="0" y="716"/>
                        <a:pt x="95" y="764"/>
                      </a:cubicBezTo>
                      <a:cubicBezTo>
                        <a:pt x="190" y="812"/>
                        <a:pt x="465" y="551"/>
                        <a:pt x="740" y="291"/>
                      </a:cubicBezTo>
                    </a:path>
                  </a:pathLst>
                </a:custGeom>
                <a:noFill/>
                <a:ln w="38100" cap="flat" cmpd="sng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03798" name="Freeform 22"/>
                <p:cNvSpPr/>
                <p:nvPr/>
              </p:nvSpPr>
              <p:spPr bwMode="auto">
                <a:xfrm>
                  <a:off x="4158" y="2379"/>
                  <a:ext cx="112" cy="56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04" y="216"/>
                    </a:cxn>
                    <a:cxn ang="0">
                      <a:pos x="272" y="256"/>
                    </a:cxn>
                  </a:cxnLst>
                  <a:rect l="0" t="0" r="r" b="b"/>
                  <a:pathLst>
                    <a:path w="272" h="259">
                      <a:moveTo>
                        <a:pt x="0" y="0"/>
                      </a:moveTo>
                      <a:cubicBezTo>
                        <a:pt x="29" y="86"/>
                        <a:pt x="59" y="173"/>
                        <a:pt x="104" y="216"/>
                      </a:cubicBezTo>
                      <a:cubicBezTo>
                        <a:pt x="149" y="259"/>
                        <a:pt x="245" y="247"/>
                        <a:pt x="272" y="256"/>
                      </a:cubicBezTo>
                    </a:path>
                  </a:pathLst>
                </a:custGeom>
                <a:noFill/>
                <a:ln w="38100" cap="flat" cmpd="sng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03799" name="Freeform 23"/>
                <p:cNvSpPr/>
                <p:nvPr/>
              </p:nvSpPr>
              <p:spPr bwMode="auto">
                <a:xfrm flipH="1">
                  <a:off x="3692" y="2347"/>
                  <a:ext cx="119" cy="8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04" y="216"/>
                    </a:cxn>
                    <a:cxn ang="0">
                      <a:pos x="272" y="256"/>
                    </a:cxn>
                  </a:cxnLst>
                  <a:rect l="0" t="0" r="r" b="b"/>
                  <a:pathLst>
                    <a:path w="272" h="259">
                      <a:moveTo>
                        <a:pt x="0" y="0"/>
                      </a:moveTo>
                      <a:cubicBezTo>
                        <a:pt x="29" y="86"/>
                        <a:pt x="59" y="173"/>
                        <a:pt x="104" y="216"/>
                      </a:cubicBezTo>
                      <a:cubicBezTo>
                        <a:pt x="149" y="259"/>
                        <a:pt x="245" y="247"/>
                        <a:pt x="272" y="256"/>
                      </a:cubicBezTo>
                    </a:path>
                  </a:pathLst>
                </a:custGeom>
                <a:noFill/>
                <a:ln w="38100" cap="flat" cmpd="sng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100371" name="Group 24"/>
              <p:cNvGrpSpPr/>
              <p:nvPr/>
            </p:nvGrpSpPr>
            <p:grpSpPr bwMode="auto">
              <a:xfrm flipV="1">
                <a:off x="4272" y="2553"/>
                <a:ext cx="578" cy="423"/>
                <a:chOff x="3692" y="2020"/>
                <a:chExt cx="578" cy="423"/>
              </a:xfrm>
            </p:grpSpPr>
            <p:sp>
              <p:nvSpPr>
                <p:cNvPr id="203801" name="Freeform 25"/>
                <p:cNvSpPr/>
                <p:nvPr/>
              </p:nvSpPr>
              <p:spPr bwMode="auto">
                <a:xfrm rot="1918500" flipV="1">
                  <a:off x="3811" y="2020"/>
                  <a:ext cx="419" cy="423"/>
                </a:xfrm>
                <a:custGeom>
                  <a:avLst/>
                  <a:gdLst/>
                  <a:ahLst/>
                  <a:cxnLst>
                    <a:cxn ang="0">
                      <a:pos x="168" y="0"/>
                    </a:cxn>
                    <a:cxn ang="0">
                      <a:pos x="95" y="764"/>
                    </a:cxn>
                    <a:cxn ang="0">
                      <a:pos x="740" y="291"/>
                    </a:cxn>
                  </a:cxnLst>
                  <a:rect l="0" t="0" r="r" b="b"/>
                  <a:pathLst>
                    <a:path w="740" h="812">
                      <a:moveTo>
                        <a:pt x="168" y="0"/>
                      </a:moveTo>
                      <a:cubicBezTo>
                        <a:pt x="84" y="358"/>
                        <a:pt x="0" y="716"/>
                        <a:pt x="95" y="764"/>
                      </a:cubicBezTo>
                      <a:cubicBezTo>
                        <a:pt x="190" y="812"/>
                        <a:pt x="465" y="551"/>
                        <a:pt x="740" y="291"/>
                      </a:cubicBezTo>
                    </a:path>
                  </a:pathLst>
                </a:custGeom>
                <a:noFill/>
                <a:ln w="38100" cap="flat" cmpd="sng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03802" name="Freeform 26"/>
                <p:cNvSpPr/>
                <p:nvPr/>
              </p:nvSpPr>
              <p:spPr bwMode="auto">
                <a:xfrm>
                  <a:off x="4158" y="2379"/>
                  <a:ext cx="112" cy="56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04" y="216"/>
                    </a:cxn>
                    <a:cxn ang="0">
                      <a:pos x="272" y="256"/>
                    </a:cxn>
                  </a:cxnLst>
                  <a:rect l="0" t="0" r="r" b="b"/>
                  <a:pathLst>
                    <a:path w="272" h="259">
                      <a:moveTo>
                        <a:pt x="0" y="0"/>
                      </a:moveTo>
                      <a:cubicBezTo>
                        <a:pt x="29" y="86"/>
                        <a:pt x="59" y="173"/>
                        <a:pt x="104" y="216"/>
                      </a:cubicBezTo>
                      <a:cubicBezTo>
                        <a:pt x="149" y="259"/>
                        <a:pt x="245" y="247"/>
                        <a:pt x="272" y="256"/>
                      </a:cubicBezTo>
                    </a:path>
                  </a:pathLst>
                </a:custGeom>
                <a:noFill/>
                <a:ln w="38100" cap="flat" cmpd="sng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03803" name="Freeform 27"/>
                <p:cNvSpPr/>
                <p:nvPr/>
              </p:nvSpPr>
              <p:spPr bwMode="auto">
                <a:xfrm flipH="1">
                  <a:off x="3692" y="2347"/>
                  <a:ext cx="119" cy="8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04" y="216"/>
                    </a:cxn>
                    <a:cxn ang="0">
                      <a:pos x="272" y="256"/>
                    </a:cxn>
                  </a:cxnLst>
                  <a:rect l="0" t="0" r="r" b="b"/>
                  <a:pathLst>
                    <a:path w="272" h="259">
                      <a:moveTo>
                        <a:pt x="0" y="0"/>
                      </a:moveTo>
                      <a:cubicBezTo>
                        <a:pt x="29" y="86"/>
                        <a:pt x="59" y="173"/>
                        <a:pt x="104" y="216"/>
                      </a:cubicBezTo>
                      <a:cubicBezTo>
                        <a:pt x="149" y="259"/>
                        <a:pt x="245" y="247"/>
                        <a:pt x="272" y="256"/>
                      </a:cubicBezTo>
                    </a:path>
                  </a:pathLst>
                </a:custGeom>
                <a:noFill/>
                <a:ln w="38100" cap="flat" cmpd="sng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</p:grpSp>
        <p:sp>
          <p:nvSpPr>
            <p:cNvPr id="203814" name="Text Box 38"/>
            <p:cNvSpPr txBox="1">
              <a:spLocks noChangeArrowheads="1"/>
            </p:cNvSpPr>
            <p:nvPr/>
          </p:nvSpPr>
          <p:spPr bwMode="auto">
            <a:xfrm>
              <a:off x="3504" y="2448"/>
              <a:ext cx="232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 i="1">
                  <a:effectLst>
                    <a:outerShdw blurRad="38100" dist="38100" dir="2700000" algn="tl">
                      <a:srgbClr val="DDDDDD"/>
                    </a:outerShdw>
                  </a:effectLst>
                </a:rPr>
                <a:t>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2354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3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37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37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037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037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037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03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03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79" grpId="0" animBg="1" autoUpdateAnimBg="0"/>
      <p:bldP spid="203787" grpId="0" autoUpdateAnimBg="0"/>
      <p:bldP spid="203788" grpId="0" build="p" autoUpdateAnimBg="0"/>
      <p:bldP spid="203807" grpId="0" autoUpdateAnimBg="0"/>
      <p:bldP spid="203808" grpId="0" autoUpdateAnimBg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378" name="Group 2"/>
          <p:cNvGrpSpPr/>
          <p:nvPr/>
        </p:nvGrpSpPr>
        <p:grpSpPr bwMode="auto">
          <a:xfrm>
            <a:off x="4583113" y="2133600"/>
            <a:ext cx="4256087" cy="3889375"/>
            <a:chOff x="2352" y="1152"/>
            <a:chExt cx="2681" cy="2450"/>
          </a:xfrm>
        </p:grpSpPr>
        <p:sp>
          <p:nvSpPr>
            <p:cNvPr id="101383" name="Text Box 3"/>
            <p:cNvSpPr txBox="1">
              <a:spLocks noChangeArrowheads="1"/>
            </p:cNvSpPr>
            <p:nvPr/>
          </p:nvSpPr>
          <p:spPr bwMode="auto">
            <a:xfrm>
              <a:off x="2741" y="1367"/>
              <a:ext cx="341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>
                  <a:effectLst/>
                  <a:ea typeface="楷体_GB2312" charset="0"/>
                  <a:cs typeface="楷体_GB2312" charset="0"/>
                </a:rPr>
                <a:t>R</a:t>
              </a:r>
              <a:r>
                <a:rPr lang="en-US" altLang="zh-CN" sz="2800" b="1" baseline="-25000">
                  <a:effectLst/>
                  <a:ea typeface="楷体_GB2312" charset="0"/>
                  <a:cs typeface="楷体_GB2312" charset="0"/>
                </a:rPr>
                <a:t>1</a:t>
              </a:r>
              <a:endParaRPr lang="en-US" altLang="zh-CN" sz="2800" b="1">
                <a:effectLst/>
                <a:ea typeface="楷体_GB2312" charset="0"/>
                <a:cs typeface="楷体_GB2312" charset="0"/>
              </a:endParaRPr>
            </a:p>
          </p:txBody>
        </p:sp>
        <p:sp>
          <p:nvSpPr>
            <p:cNvPr id="205828" name="Line 4"/>
            <p:cNvSpPr>
              <a:spLocks noChangeShapeType="1"/>
            </p:cNvSpPr>
            <p:nvPr/>
          </p:nvSpPr>
          <p:spPr bwMode="auto">
            <a:xfrm flipH="1">
              <a:off x="3582" y="3144"/>
              <a:ext cx="0" cy="4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5829" name="Line 5"/>
            <p:cNvSpPr>
              <a:spLocks noChangeShapeType="1"/>
            </p:cNvSpPr>
            <p:nvPr/>
          </p:nvSpPr>
          <p:spPr bwMode="auto">
            <a:xfrm>
              <a:off x="3581" y="2053"/>
              <a:ext cx="1" cy="63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5830" name="Line 6"/>
            <p:cNvSpPr>
              <a:spLocks noChangeShapeType="1"/>
            </p:cNvSpPr>
            <p:nvPr/>
          </p:nvSpPr>
          <p:spPr bwMode="auto">
            <a:xfrm>
              <a:off x="3579" y="2357"/>
              <a:ext cx="37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1387" name="Text Box 7"/>
            <p:cNvSpPr txBox="1">
              <a:spLocks noChangeArrowheads="1"/>
            </p:cNvSpPr>
            <p:nvPr/>
          </p:nvSpPr>
          <p:spPr bwMode="auto">
            <a:xfrm>
              <a:off x="3825" y="2771"/>
              <a:ext cx="509" cy="327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 i="1">
                  <a:effectLst/>
                  <a:ea typeface="楷体_GB2312" charset="0"/>
                  <a:cs typeface="楷体_GB2312" charset="0"/>
                </a:rPr>
                <a:t>R</a:t>
              </a:r>
              <a:r>
                <a:rPr lang="en-US" altLang="zh-CN" sz="2800" b="1" baseline="-25000">
                  <a:effectLst/>
                  <a:ea typeface="楷体_GB2312" charset="0"/>
                  <a:cs typeface="楷体_GB2312" charset="0"/>
                </a:rPr>
                <a:t>L</a:t>
              </a:r>
              <a:endParaRPr lang="en-US" altLang="zh-CN" sz="2800" b="1">
                <a:effectLst/>
                <a:ea typeface="楷体_GB2312" charset="0"/>
                <a:cs typeface="楷体_GB2312" charset="0"/>
              </a:endParaRPr>
            </a:p>
          </p:txBody>
        </p:sp>
        <p:sp>
          <p:nvSpPr>
            <p:cNvPr id="205832" name="Line 8"/>
            <p:cNvSpPr>
              <a:spLocks noChangeShapeType="1"/>
            </p:cNvSpPr>
            <p:nvPr/>
          </p:nvSpPr>
          <p:spPr bwMode="auto">
            <a:xfrm flipH="1">
              <a:off x="3131" y="2893"/>
              <a:ext cx="238" cy="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5833" name="Oval 9"/>
            <p:cNvSpPr>
              <a:spLocks noChangeArrowheads="1"/>
            </p:cNvSpPr>
            <p:nvPr/>
          </p:nvSpPr>
          <p:spPr bwMode="auto">
            <a:xfrm flipH="1" flipV="1">
              <a:off x="4216" y="1274"/>
              <a:ext cx="51" cy="4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5834" name="Line 10"/>
            <p:cNvSpPr>
              <a:spLocks noChangeShapeType="1"/>
            </p:cNvSpPr>
            <p:nvPr/>
          </p:nvSpPr>
          <p:spPr bwMode="auto">
            <a:xfrm flipH="1">
              <a:off x="3373" y="2658"/>
              <a:ext cx="221" cy="22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sm" len="med"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5835" name="Line 11"/>
            <p:cNvSpPr>
              <a:spLocks noChangeShapeType="1"/>
            </p:cNvSpPr>
            <p:nvPr/>
          </p:nvSpPr>
          <p:spPr bwMode="auto">
            <a:xfrm>
              <a:off x="3364" y="2699"/>
              <a:ext cx="1" cy="42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1392" name="Text Box 12"/>
            <p:cNvSpPr txBox="1">
              <a:spLocks noChangeArrowheads="1"/>
            </p:cNvSpPr>
            <p:nvPr/>
          </p:nvSpPr>
          <p:spPr bwMode="auto">
            <a:xfrm>
              <a:off x="2352" y="2707"/>
              <a:ext cx="369" cy="327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 i="1">
                  <a:solidFill>
                    <a:srgbClr val="000099"/>
                  </a:solidFill>
                  <a:effectLst/>
                  <a:ea typeface="楷体_GB2312" charset="0"/>
                  <a:cs typeface="楷体_GB2312" charset="0"/>
                </a:rPr>
                <a:t>u</a:t>
              </a:r>
              <a:r>
                <a:rPr lang="en-US" altLang="zh-CN" sz="2800" b="1" baseline="-25000">
                  <a:solidFill>
                    <a:srgbClr val="000099"/>
                  </a:solidFill>
                  <a:effectLst/>
                  <a:ea typeface="楷体_GB2312" charset="0"/>
                  <a:cs typeface="楷体_GB2312" charset="0"/>
                </a:rPr>
                <a:t>i</a:t>
              </a:r>
              <a:endParaRPr lang="en-US" altLang="zh-CN" sz="2800" b="1">
                <a:solidFill>
                  <a:srgbClr val="000099"/>
                </a:solidFill>
                <a:effectLst/>
                <a:ea typeface="楷体_GB2312" charset="0"/>
                <a:cs typeface="楷体_GB2312" charset="0"/>
              </a:endParaRPr>
            </a:p>
          </p:txBody>
        </p:sp>
        <p:sp>
          <p:nvSpPr>
            <p:cNvPr id="205837" name="Line 13"/>
            <p:cNvSpPr>
              <a:spLocks noChangeShapeType="1"/>
            </p:cNvSpPr>
            <p:nvPr/>
          </p:nvSpPr>
          <p:spPr bwMode="auto">
            <a:xfrm>
              <a:off x="3359" y="2928"/>
              <a:ext cx="218" cy="2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5838" name="Line 14"/>
            <p:cNvSpPr>
              <a:spLocks noChangeShapeType="1"/>
            </p:cNvSpPr>
            <p:nvPr/>
          </p:nvSpPr>
          <p:spPr bwMode="auto">
            <a:xfrm>
              <a:off x="3385" y="1640"/>
              <a:ext cx="1" cy="3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5839" name="Line 15"/>
            <p:cNvSpPr>
              <a:spLocks noChangeShapeType="1"/>
            </p:cNvSpPr>
            <p:nvPr/>
          </p:nvSpPr>
          <p:spPr bwMode="auto">
            <a:xfrm flipH="1">
              <a:off x="3385" y="1584"/>
              <a:ext cx="196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5840" name="Line 16"/>
            <p:cNvSpPr>
              <a:spLocks noChangeShapeType="1"/>
            </p:cNvSpPr>
            <p:nvPr/>
          </p:nvSpPr>
          <p:spPr bwMode="auto">
            <a:xfrm>
              <a:off x="3384" y="1854"/>
              <a:ext cx="209" cy="21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sm" len="med"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5841" name="Line 17"/>
            <p:cNvSpPr>
              <a:spLocks noChangeShapeType="1"/>
            </p:cNvSpPr>
            <p:nvPr/>
          </p:nvSpPr>
          <p:spPr bwMode="auto">
            <a:xfrm flipH="1">
              <a:off x="3137" y="1817"/>
              <a:ext cx="259" cy="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5842" name="Line 18"/>
            <p:cNvSpPr>
              <a:spLocks noChangeShapeType="1"/>
            </p:cNvSpPr>
            <p:nvPr/>
          </p:nvSpPr>
          <p:spPr bwMode="auto">
            <a:xfrm>
              <a:off x="4327" y="2363"/>
              <a:ext cx="0" cy="43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5843" name="Line 19"/>
            <p:cNvSpPr>
              <a:spLocks noChangeShapeType="1"/>
            </p:cNvSpPr>
            <p:nvPr/>
          </p:nvSpPr>
          <p:spPr bwMode="auto">
            <a:xfrm>
              <a:off x="4327" y="3079"/>
              <a:ext cx="0" cy="3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5844" name="Line 20"/>
            <p:cNvSpPr>
              <a:spLocks noChangeShapeType="1"/>
            </p:cNvSpPr>
            <p:nvPr/>
          </p:nvSpPr>
          <p:spPr bwMode="auto">
            <a:xfrm flipV="1">
              <a:off x="3495" y="3602"/>
              <a:ext cx="18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5845" name="Line 21"/>
            <p:cNvSpPr>
              <a:spLocks noChangeShapeType="1"/>
            </p:cNvSpPr>
            <p:nvPr/>
          </p:nvSpPr>
          <p:spPr bwMode="auto">
            <a:xfrm flipV="1">
              <a:off x="3102" y="1288"/>
              <a:ext cx="1117" cy="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1402" name="Text Box 22"/>
            <p:cNvSpPr txBox="1">
              <a:spLocks noChangeArrowheads="1"/>
            </p:cNvSpPr>
            <p:nvPr/>
          </p:nvSpPr>
          <p:spPr bwMode="auto">
            <a:xfrm>
              <a:off x="3473" y="1684"/>
              <a:ext cx="452" cy="327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effectLst/>
                  <a:ea typeface="楷体_GB2312" charset="0"/>
                  <a:cs typeface="楷体_GB2312" charset="0"/>
                </a:rPr>
                <a:t>T</a:t>
              </a:r>
              <a:r>
                <a:rPr lang="en-US" altLang="zh-CN" sz="2800" b="1" baseline="-25000">
                  <a:effectLst/>
                  <a:ea typeface="楷体_GB2312" charset="0"/>
                  <a:cs typeface="楷体_GB2312" charset="0"/>
                </a:rPr>
                <a:t>1</a:t>
              </a:r>
              <a:endParaRPr lang="en-US" altLang="zh-CN" sz="2800" b="1">
                <a:effectLst/>
                <a:ea typeface="楷体_GB2312" charset="0"/>
                <a:cs typeface="楷体_GB2312" charset="0"/>
              </a:endParaRPr>
            </a:p>
          </p:txBody>
        </p:sp>
        <p:sp>
          <p:nvSpPr>
            <p:cNvPr id="101403" name="Text Box 23"/>
            <p:cNvSpPr txBox="1">
              <a:spLocks noChangeArrowheads="1"/>
            </p:cNvSpPr>
            <p:nvPr/>
          </p:nvSpPr>
          <p:spPr bwMode="auto">
            <a:xfrm>
              <a:off x="3493" y="2802"/>
              <a:ext cx="451" cy="327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effectLst/>
                  <a:ea typeface="楷体_GB2312" charset="0"/>
                  <a:cs typeface="楷体_GB2312" charset="0"/>
                </a:rPr>
                <a:t>T</a:t>
              </a:r>
              <a:r>
                <a:rPr lang="en-US" altLang="zh-CN" sz="2800" b="1" baseline="-25000">
                  <a:effectLst/>
                  <a:ea typeface="楷体_GB2312" charset="0"/>
                  <a:cs typeface="楷体_GB2312" charset="0"/>
                </a:rPr>
                <a:t>2</a:t>
              </a:r>
              <a:endParaRPr lang="en-US" altLang="zh-CN" sz="2800">
                <a:effectLst/>
                <a:ea typeface="楷体_GB2312" charset="0"/>
                <a:cs typeface="楷体_GB2312" charset="0"/>
              </a:endParaRPr>
            </a:p>
          </p:txBody>
        </p:sp>
        <p:sp>
          <p:nvSpPr>
            <p:cNvPr id="101404" name="Text Box 24"/>
            <p:cNvSpPr txBox="1">
              <a:spLocks noChangeArrowheads="1"/>
            </p:cNvSpPr>
            <p:nvPr/>
          </p:nvSpPr>
          <p:spPr bwMode="auto">
            <a:xfrm>
              <a:off x="4194" y="1152"/>
              <a:ext cx="839" cy="327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effectLst/>
                  <a:ea typeface="楷体_GB2312" charset="0"/>
                  <a:cs typeface="楷体_GB2312" charset="0"/>
                </a:rPr>
                <a:t>+</a:t>
              </a:r>
              <a:r>
                <a:rPr lang="en-US" altLang="zh-CN" sz="2800" b="1" i="1">
                  <a:solidFill>
                    <a:srgbClr val="000099"/>
                  </a:solidFill>
                  <a:effectLst/>
                  <a:ea typeface="楷体_GB2312" charset="0"/>
                  <a:cs typeface="楷体_GB2312" charset="0"/>
                </a:rPr>
                <a:t>U</a:t>
              </a:r>
              <a:r>
                <a:rPr lang="en-US" altLang="zh-CN" b="1" baseline="-25000">
                  <a:solidFill>
                    <a:srgbClr val="000099"/>
                  </a:solidFill>
                  <a:effectLst/>
                  <a:ea typeface="楷体_GB2312" charset="0"/>
                  <a:cs typeface="楷体_GB2312" charset="0"/>
                </a:rPr>
                <a:t>CC</a:t>
              </a:r>
              <a:endParaRPr lang="en-US" altLang="zh-CN" b="1">
                <a:solidFill>
                  <a:srgbClr val="000099"/>
                </a:solidFill>
                <a:effectLst/>
                <a:ea typeface="楷体_GB2312" charset="0"/>
                <a:cs typeface="楷体_GB2312" charset="0"/>
              </a:endParaRPr>
            </a:p>
          </p:txBody>
        </p:sp>
        <p:sp>
          <p:nvSpPr>
            <p:cNvPr id="205849" name="Line 25"/>
            <p:cNvSpPr>
              <a:spLocks noChangeShapeType="1"/>
            </p:cNvSpPr>
            <p:nvPr/>
          </p:nvSpPr>
          <p:spPr bwMode="auto">
            <a:xfrm flipH="1">
              <a:off x="3581" y="1308"/>
              <a:ext cx="1" cy="28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5850" name="Line 26"/>
            <p:cNvSpPr>
              <a:spLocks noChangeShapeType="1"/>
            </p:cNvSpPr>
            <p:nvPr/>
          </p:nvSpPr>
          <p:spPr bwMode="auto">
            <a:xfrm flipH="1">
              <a:off x="2547" y="2392"/>
              <a:ext cx="60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5851" name="Line 27"/>
            <p:cNvSpPr>
              <a:spLocks noChangeShapeType="1"/>
            </p:cNvSpPr>
            <p:nvPr/>
          </p:nvSpPr>
          <p:spPr bwMode="auto">
            <a:xfrm flipV="1">
              <a:off x="4011" y="2357"/>
              <a:ext cx="33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5852" name="Oval 28"/>
            <p:cNvSpPr>
              <a:spLocks noChangeArrowheads="1"/>
            </p:cNvSpPr>
            <p:nvPr/>
          </p:nvSpPr>
          <p:spPr bwMode="auto">
            <a:xfrm flipH="1">
              <a:off x="2503" y="2363"/>
              <a:ext cx="63" cy="4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5853" name="Line 29"/>
            <p:cNvSpPr>
              <a:spLocks noChangeShapeType="1"/>
            </p:cNvSpPr>
            <p:nvPr/>
          </p:nvSpPr>
          <p:spPr bwMode="auto">
            <a:xfrm>
              <a:off x="2505" y="3441"/>
              <a:ext cx="182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5854" name="Line 30"/>
            <p:cNvSpPr>
              <a:spLocks noChangeShapeType="1"/>
            </p:cNvSpPr>
            <p:nvPr/>
          </p:nvSpPr>
          <p:spPr bwMode="auto">
            <a:xfrm>
              <a:off x="4012" y="2202"/>
              <a:ext cx="0" cy="33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1411" name="Text Box 31"/>
            <p:cNvSpPr txBox="1">
              <a:spLocks noChangeArrowheads="1"/>
            </p:cNvSpPr>
            <p:nvPr/>
          </p:nvSpPr>
          <p:spPr bwMode="auto">
            <a:xfrm>
              <a:off x="3796" y="1901"/>
              <a:ext cx="361" cy="326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 i="1">
                  <a:effectLst/>
                  <a:ea typeface="楷体_GB2312" charset="0"/>
                  <a:cs typeface="楷体_GB2312" charset="0"/>
                </a:rPr>
                <a:t>C</a:t>
              </a:r>
              <a:endParaRPr lang="en-US" altLang="zh-CN" sz="2800" b="1">
                <a:effectLst/>
                <a:ea typeface="楷体_GB2312" charset="0"/>
                <a:cs typeface="楷体_GB2312" charset="0"/>
              </a:endParaRPr>
            </a:p>
          </p:txBody>
        </p:sp>
        <p:sp>
          <p:nvSpPr>
            <p:cNvPr id="101412" name="Text Box 32"/>
            <p:cNvSpPr txBox="1">
              <a:spLocks noChangeArrowheads="1"/>
            </p:cNvSpPr>
            <p:nvPr/>
          </p:nvSpPr>
          <p:spPr bwMode="auto">
            <a:xfrm>
              <a:off x="3291" y="2185"/>
              <a:ext cx="278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effectLst/>
                  <a:ea typeface="楷体_GB2312" charset="0"/>
                  <a:cs typeface="楷体_GB2312" charset="0"/>
                </a:rPr>
                <a:t>A</a:t>
              </a:r>
              <a:endParaRPr lang="en-US" altLang="zh-CN" sz="2800" b="1">
                <a:effectLst/>
                <a:ea typeface="楷体_GB2312" charset="0"/>
                <a:cs typeface="楷体_GB2312" charset="0"/>
              </a:endParaRPr>
            </a:p>
          </p:txBody>
        </p:sp>
        <p:sp>
          <p:nvSpPr>
            <p:cNvPr id="101413" name="Text Box 33"/>
            <p:cNvSpPr txBox="1">
              <a:spLocks noChangeArrowheads="1"/>
            </p:cNvSpPr>
            <p:nvPr/>
          </p:nvSpPr>
          <p:spPr bwMode="auto">
            <a:xfrm>
              <a:off x="4396" y="2771"/>
              <a:ext cx="405" cy="327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 i="1">
                  <a:solidFill>
                    <a:srgbClr val="000099"/>
                  </a:solidFill>
                  <a:effectLst/>
                  <a:ea typeface="楷体_GB2312" charset="0"/>
                  <a:cs typeface="楷体_GB2312" charset="0"/>
                </a:rPr>
                <a:t>u</a:t>
              </a:r>
              <a:r>
                <a:rPr lang="en-US" altLang="zh-CN" sz="2800" b="1" baseline="-25000">
                  <a:solidFill>
                    <a:srgbClr val="000099"/>
                  </a:solidFill>
                  <a:effectLst/>
                  <a:ea typeface="楷体_GB2312" charset="0"/>
                  <a:cs typeface="楷体_GB2312" charset="0"/>
                </a:rPr>
                <a:t>o</a:t>
              </a:r>
            </a:p>
          </p:txBody>
        </p:sp>
        <p:sp>
          <p:nvSpPr>
            <p:cNvPr id="101414" name="Text Box 34"/>
            <p:cNvSpPr txBox="1">
              <a:spLocks noChangeArrowheads="1"/>
            </p:cNvSpPr>
            <p:nvPr/>
          </p:nvSpPr>
          <p:spPr bwMode="auto">
            <a:xfrm>
              <a:off x="3689" y="2096"/>
              <a:ext cx="244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effectLst/>
                  <a:ea typeface="楷体_GB2312" charset="0"/>
                  <a:cs typeface="楷体_GB2312" charset="0"/>
                </a:rPr>
                <a:t>+</a:t>
              </a:r>
              <a:endParaRPr lang="en-US" altLang="zh-CN" sz="2800" b="1">
                <a:solidFill>
                  <a:schemeClr val="accent2"/>
                </a:solidFill>
                <a:effectLst/>
                <a:ea typeface="楷体_GB2312" charset="0"/>
                <a:cs typeface="楷体_GB2312" charset="0"/>
              </a:endParaRPr>
            </a:p>
          </p:txBody>
        </p:sp>
        <p:sp>
          <p:nvSpPr>
            <p:cNvPr id="205859" name="Line 35"/>
            <p:cNvSpPr>
              <a:spLocks noChangeShapeType="1"/>
            </p:cNvSpPr>
            <p:nvPr/>
          </p:nvSpPr>
          <p:spPr bwMode="auto">
            <a:xfrm>
              <a:off x="3923" y="2202"/>
              <a:ext cx="0" cy="33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5860" name="Rectangle 36"/>
            <p:cNvSpPr>
              <a:spLocks noChangeArrowheads="1"/>
            </p:cNvSpPr>
            <p:nvPr/>
          </p:nvSpPr>
          <p:spPr bwMode="auto">
            <a:xfrm>
              <a:off x="4264" y="2795"/>
              <a:ext cx="124" cy="2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1417" name="Text Box 37"/>
            <p:cNvSpPr txBox="1">
              <a:spLocks noChangeArrowheads="1"/>
            </p:cNvSpPr>
            <p:nvPr/>
          </p:nvSpPr>
          <p:spPr bwMode="auto">
            <a:xfrm>
              <a:off x="4396" y="2473"/>
              <a:ext cx="343" cy="32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effectLst/>
                  <a:latin typeface="宋体" panose="02010600030101010101" pitchFamily="2" charset="-122"/>
                </a:rPr>
                <a:t>+</a:t>
              </a:r>
            </a:p>
          </p:txBody>
        </p:sp>
        <p:sp>
          <p:nvSpPr>
            <p:cNvPr id="101418" name="Text Box 38"/>
            <p:cNvSpPr txBox="1">
              <a:spLocks noChangeArrowheads="1"/>
            </p:cNvSpPr>
            <p:nvPr/>
          </p:nvSpPr>
          <p:spPr bwMode="auto">
            <a:xfrm>
              <a:off x="4396" y="3074"/>
              <a:ext cx="300" cy="32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effectLst/>
                  <a:latin typeface="宋体" panose="02010600030101010101" pitchFamily="2" charset="-122"/>
                </a:rPr>
                <a:t>-</a:t>
              </a:r>
            </a:p>
          </p:txBody>
        </p:sp>
        <p:sp>
          <p:nvSpPr>
            <p:cNvPr id="205863" name="Oval 39"/>
            <p:cNvSpPr>
              <a:spLocks noChangeArrowheads="1"/>
            </p:cNvSpPr>
            <p:nvPr/>
          </p:nvSpPr>
          <p:spPr bwMode="auto">
            <a:xfrm flipH="1">
              <a:off x="2452" y="3418"/>
              <a:ext cx="62" cy="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5864" name="Oval 40"/>
            <p:cNvSpPr>
              <a:spLocks noChangeArrowheads="1"/>
            </p:cNvSpPr>
            <p:nvPr/>
          </p:nvSpPr>
          <p:spPr bwMode="auto">
            <a:xfrm flipH="1">
              <a:off x="3546" y="3412"/>
              <a:ext cx="63" cy="4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1421" name="Text Box 41"/>
            <p:cNvSpPr txBox="1">
              <a:spLocks noChangeArrowheads="1"/>
            </p:cNvSpPr>
            <p:nvPr/>
          </p:nvSpPr>
          <p:spPr bwMode="auto">
            <a:xfrm>
              <a:off x="2430" y="2375"/>
              <a:ext cx="344" cy="32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effectLst/>
                  <a:latin typeface="宋体" panose="02010600030101010101" pitchFamily="2" charset="-122"/>
                </a:rPr>
                <a:t>+</a:t>
              </a:r>
            </a:p>
          </p:txBody>
        </p:sp>
        <p:sp>
          <p:nvSpPr>
            <p:cNvPr id="101422" name="Text Box 42"/>
            <p:cNvSpPr txBox="1">
              <a:spLocks noChangeArrowheads="1"/>
            </p:cNvSpPr>
            <p:nvPr/>
          </p:nvSpPr>
          <p:spPr bwMode="auto">
            <a:xfrm>
              <a:off x="2420" y="3128"/>
              <a:ext cx="301" cy="32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effectLst/>
                  <a:latin typeface="宋体" panose="02010600030101010101" pitchFamily="2" charset="-122"/>
                </a:rPr>
                <a:t>-</a:t>
              </a:r>
            </a:p>
          </p:txBody>
        </p:sp>
        <p:sp>
          <p:nvSpPr>
            <p:cNvPr id="205867" name="Line 43"/>
            <p:cNvSpPr>
              <a:spLocks noChangeShapeType="1"/>
            </p:cNvSpPr>
            <p:nvPr/>
          </p:nvSpPr>
          <p:spPr bwMode="auto">
            <a:xfrm>
              <a:off x="3124" y="1652"/>
              <a:ext cx="0" cy="137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5868" name="Rectangle 44"/>
            <p:cNvSpPr>
              <a:spLocks noChangeArrowheads="1"/>
            </p:cNvSpPr>
            <p:nvPr/>
          </p:nvSpPr>
          <p:spPr bwMode="auto">
            <a:xfrm>
              <a:off x="3060" y="1424"/>
              <a:ext cx="117" cy="247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5869" name="Rectangle 45"/>
            <p:cNvSpPr>
              <a:spLocks noChangeArrowheads="1"/>
            </p:cNvSpPr>
            <p:nvPr/>
          </p:nvSpPr>
          <p:spPr bwMode="auto">
            <a:xfrm>
              <a:off x="3060" y="3039"/>
              <a:ext cx="117" cy="245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5870" name="Line 46"/>
            <p:cNvSpPr>
              <a:spLocks noChangeShapeType="1"/>
            </p:cNvSpPr>
            <p:nvPr/>
          </p:nvSpPr>
          <p:spPr bwMode="auto">
            <a:xfrm flipH="1">
              <a:off x="3124" y="3284"/>
              <a:ext cx="0" cy="15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5871" name="Line 47"/>
            <p:cNvSpPr>
              <a:spLocks noChangeShapeType="1"/>
            </p:cNvSpPr>
            <p:nvPr/>
          </p:nvSpPr>
          <p:spPr bwMode="auto">
            <a:xfrm flipV="1">
              <a:off x="3124" y="1294"/>
              <a:ext cx="0" cy="15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01428" name="Group 48"/>
            <p:cNvGrpSpPr/>
            <p:nvPr/>
          </p:nvGrpSpPr>
          <p:grpSpPr bwMode="auto">
            <a:xfrm>
              <a:off x="3002" y="2009"/>
              <a:ext cx="254" cy="193"/>
              <a:chOff x="3779" y="1872"/>
              <a:chExt cx="227" cy="172"/>
            </a:xfrm>
          </p:grpSpPr>
          <p:sp>
            <p:nvSpPr>
              <p:cNvPr id="205873" name="Line 49"/>
              <p:cNvSpPr>
                <a:spLocks noChangeShapeType="1"/>
              </p:cNvSpPr>
              <p:nvPr/>
            </p:nvSpPr>
            <p:spPr bwMode="auto">
              <a:xfrm>
                <a:off x="3779" y="2044"/>
                <a:ext cx="227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05874" name="AutoShape 50"/>
              <p:cNvSpPr>
                <a:spLocks noChangeArrowheads="1"/>
              </p:cNvSpPr>
              <p:nvPr/>
            </p:nvSpPr>
            <p:spPr bwMode="auto">
              <a:xfrm flipV="1">
                <a:off x="3792" y="1872"/>
                <a:ext cx="189" cy="144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rgbClr val="FF0000"/>
                </a:solidFill>
                <a:miter lim="800000"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01429" name="Group 51"/>
            <p:cNvGrpSpPr/>
            <p:nvPr/>
          </p:nvGrpSpPr>
          <p:grpSpPr bwMode="auto">
            <a:xfrm>
              <a:off x="3004" y="2531"/>
              <a:ext cx="254" cy="193"/>
              <a:chOff x="3779" y="1872"/>
              <a:chExt cx="227" cy="172"/>
            </a:xfrm>
          </p:grpSpPr>
          <p:sp>
            <p:nvSpPr>
              <p:cNvPr id="205876" name="Line 52"/>
              <p:cNvSpPr>
                <a:spLocks noChangeShapeType="1"/>
              </p:cNvSpPr>
              <p:nvPr/>
            </p:nvSpPr>
            <p:spPr bwMode="auto">
              <a:xfrm>
                <a:off x="3779" y="2044"/>
                <a:ext cx="227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05877" name="AutoShape 53"/>
              <p:cNvSpPr>
                <a:spLocks noChangeArrowheads="1"/>
              </p:cNvSpPr>
              <p:nvPr/>
            </p:nvSpPr>
            <p:spPr bwMode="auto">
              <a:xfrm flipV="1">
                <a:off x="3792" y="1872"/>
                <a:ext cx="189" cy="144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rgbClr val="FF0000"/>
                </a:solidFill>
                <a:miter lim="800000"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01430" name="Text Box 54"/>
            <p:cNvSpPr txBox="1">
              <a:spLocks noChangeArrowheads="1"/>
            </p:cNvSpPr>
            <p:nvPr/>
          </p:nvSpPr>
          <p:spPr bwMode="auto">
            <a:xfrm>
              <a:off x="2741" y="2991"/>
              <a:ext cx="341" cy="326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>
                  <a:effectLst/>
                  <a:ea typeface="楷体_GB2312" charset="0"/>
                  <a:cs typeface="楷体_GB2312" charset="0"/>
                </a:rPr>
                <a:t>R</a:t>
              </a:r>
              <a:r>
                <a:rPr lang="en-US" altLang="zh-CN" sz="2800" b="1" baseline="-25000">
                  <a:effectLst/>
                  <a:ea typeface="楷体_GB2312" charset="0"/>
                  <a:cs typeface="楷体_GB2312" charset="0"/>
                </a:rPr>
                <a:t>2</a:t>
              </a:r>
              <a:endParaRPr lang="en-US" altLang="zh-CN" sz="2800" b="1">
                <a:effectLst/>
                <a:ea typeface="楷体_GB2312" charset="0"/>
                <a:cs typeface="楷体_GB2312" charset="0"/>
              </a:endParaRPr>
            </a:p>
          </p:txBody>
        </p:sp>
        <p:sp>
          <p:nvSpPr>
            <p:cNvPr id="101431" name="Text Box 55"/>
            <p:cNvSpPr txBox="1">
              <a:spLocks noChangeArrowheads="1"/>
            </p:cNvSpPr>
            <p:nvPr/>
          </p:nvSpPr>
          <p:spPr bwMode="auto">
            <a:xfrm>
              <a:off x="2688" y="1851"/>
              <a:ext cx="354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>
                  <a:effectLst/>
                  <a:ea typeface="楷体_GB2312" charset="0"/>
                  <a:cs typeface="楷体_GB2312" charset="0"/>
                </a:rPr>
                <a:t>D</a:t>
              </a:r>
              <a:r>
                <a:rPr lang="en-US" altLang="zh-CN" sz="2800" b="1" baseline="-25000">
                  <a:effectLst/>
                  <a:ea typeface="楷体_GB2312" charset="0"/>
                  <a:cs typeface="楷体_GB2312" charset="0"/>
                </a:rPr>
                <a:t>1</a:t>
              </a:r>
              <a:endParaRPr lang="en-US" altLang="zh-CN" sz="2800" b="1">
                <a:effectLst/>
                <a:ea typeface="楷体_GB2312" charset="0"/>
                <a:cs typeface="楷体_GB2312" charset="0"/>
              </a:endParaRPr>
            </a:p>
          </p:txBody>
        </p:sp>
        <p:sp>
          <p:nvSpPr>
            <p:cNvPr id="101432" name="Text Box 56"/>
            <p:cNvSpPr txBox="1">
              <a:spLocks noChangeArrowheads="1"/>
            </p:cNvSpPr>
            <p:nvPr/>
          </p:nvSpPr>
          <p:spPr bwMode="auto">
            <a:xfrm>
              <a:off x="2688" y="2443"/>
              <a:ext cx="354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>
                  <a:effectLst/>
                  <a:ea typeface="楷体_GB2312" charset="0"/>
                  <a:cs typeface="楷体_GB2312" charset="0"/>
                </a:rPr>
                <a:t>D</a:t>
              </a:r>
              <a:r>
                <a:rPr lang="en-US" altLang="zh-CN" sz="2800" b="1" baseline="-25000">
                  <a:effectLst/>
                  <a:ea typeface="楷体_GB2312" charset="0"/>
                  <a:cs typeface="楷体_GB2312" charset="0"/>
                </a:rPr>
                <a:t>2</a:t>
              </a:r>
              <a:endParaRPr lang="en-US" altLang="zh-CN" sz="2800" b="1">
                <a:effectLst/>
                <a:ea typeface="楷体_GB2312" charset="0"/>
                <a:cs typeface="楷体_GB2312" charset="0"/>
              </a:endParaRPr>
            </a:p>
          </p:txBody>
        </p:sp>
      </p:grpSp>
      <p:sp>
        <p:nvSpPr>
          <p:cNvPr id="205881" name="Text Box 57"/>
          <p:cNvSpPr txBox="1">
            <a:spLocks noChangeArrowheads="1"/>
          </p:cNvSpPr>
          <p:nvPr/>
        </p:nvSpPr>
        <p:spPr bwMode="auto">
          <a:xfrm>
            <a:off x="685800" y="2092325"/>
            <a:ext cx="3429000" cy="3851275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10000"/>
              </a:spcBef>
            </a:pPr>
            <a:r>
              <a:rPr lang="en-US" altLang="zh-CN" sz="28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  </a:t>
            </a:r>
            <a:r>
              <a:rPr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动态时，设</a:t>
            </a:r>
            <a:r>
              <a:rPr lang="en-US" altLang="zh-CN" sz="2800" b="1" i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u</a:t>
            </a:r>
            <a:r>
              <a:rPr lang="en-US" altLang="zh-CN" sz="2800" b="1" baseline="-2500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i</a:t>
            </a:r>
            <a:r>
              <a:rPr lang="en-US" altLang="zh-CN" sz="2800" b="1" i="1" baseline="-2500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 </a:t>
            </a:r>
            <a:r>
              <a:rPr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加入正弦信号。正半周</a:t>
            </a:r>
            <a:r>
              <a:rPr lang="en-US" altLang="zh-CN" sz="28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T</a:t>
            </a:r>
            <a:r>
              <a:rPr lang="en-US" altLang="zh-CN" sz="2800" b="1" baseline="-2500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2 </a:t>
            </a:r>
            <a:r>
              <a:rPr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截止，</a:t>
            </a:r>
            <a:r>
              <a:rPr lang="en-US" altLang="zh-CN" sz="28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T</a:t>
            </a:r>
            <a:r>
              <a:rPr lang="en-US" altLang="zh-CN" sz="2800" b="1" baseline="-2500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1</a:t>
            </a:r>
            <a:r>
              <a:rPr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基极电位进一步提高，进入良好的导通状态。负半周</a:t>
            </a:r>
            <a:r>
              <a:rPr lang="en-US" altLang="zh-CN" sz="28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T</a:t>
            </a:r>
            <a:r>
              <a:rPr lang="en-US" altLang="zh-CN" sz="2800" b="1" baseline="-2500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1</a:t>
            </a:r>
            <a:r>
              <a:rPr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截止，</a:t>
            </a:r>
            <a:r>
              <a:rPr lang="en-US" altLang="zh-CN" sz="28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T</a:t>
            </a:r>
            <a:r>
              <a:rPr lang="en-US" altLang="zh-CN" sz="2800" b="1" baseline="-2500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2</a:t>
            </a:r>
            <a:r>
              <a:rPr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基极电位进一步降低，进入良好的导通状态。</a:t>
            </a:r>
          </a:p>
        </p:txBody>
      </p:sp>
      <p:sp>
        <p:nvSpPr>
          <p:cNvPr id="205882" name="Rectangle 58"/>
          <p:cNvSpPr>
            <a:spLocks noChangeArrowheads="1"/>
          </p:cNvSpPr>
          <p:nvPr/>
        </p:nvSpPr>
        <p:spPr bwMode="auto">
          <a:xfrm>
            <a:off x="457200" y="977900"/>
            <a:ext cx="8382000" cy="987425"/>
          </a:xfrm>
          <a:prstGeom prst="rect">
            <a:avLst/>
          </a:prstGeom>
          <a:noFill/>
          <a:ln>
            <a:noFill/>
          </a:ln>
        </p:spPr>
        <p:txBody>
          <a:bodyPr anchor="ctr">
            <a:spAutoFit/>
          </a:bodyPr>
          <a:lstStyle/>
          <a:p>
            <a:pPr>
              <a:lnSpc>
                <a:spcPct val="105000"/>
              </a:lnSpc>
            </a:pPr>
            <a:r>
              <a:rPr lang="en-US" altLang="zh-CN" sz="2800" b="1">
                <a:effectLst/>
                <a:latin typeface="宋体" panose="02010600030101010101" pitchFamily="2" charset="-122"/>
              </a:rPr>
              <a:t>  </a:t>
            </a:r>
            <a:r>
              <a:rPr lang="zh-CN" altLang="en-US" sz="2800" b="1">
                <a:effectLst/>
                <a:latin typeface="宋体" panose="02010600030101010101" pitchFamily="2" charset="-122"/>
              </a:rPr>
              <a:t>静态时</a:t>
            </a:r>
            <a:r>
              <a:rPr lang="en-US" altLang="zh-CN" sz="2800" b="1">
                <a:effectLst/>
                <a:latin typeface="Times New Roman" panose="02020603050405020304" charset="0"/>
              </a:rPr>
              <a:t>T</a:t>
            </a:r>
            <a:r>
              <a:rPr lang="en-US" altLang="zh-CN" sz="2800" b="1" baseline="-25000">
                <a:effectLst/>
                <a:latin typeface="Times New Roman" panose="02020603050405020304" charset="0"/>
              </a:rPr>
              <a:t>1</a:t>
            </a:r>
            <a:r>
              <a:rPr lang="zh-CN" altLang="en-US" sz="2800" b="1">
                <a:effectLst/>
                <a:latin typeface="Times New Roman" panose="02020603050405020304" charset="0"/>
              </a:rPr>
              <a:t>、</a:t>
            </a:r>
            <a:r>
              <a:rPr lang="en-US" altLang="zh-CN" sz="2800" b="1">
                <a:effectLst/>
                <a:latin typeface="Times New Roman" panose="02020603050405020304" charset="0"/>
              </a:rPr>
              <a:t>T</a:t>
            </a:r>
            <a:r>
              <a:rPr lang="en-US" altLang="zh-CN" sz="2800" b="1" baseline="-25000">
                <a:effectLst/>
                <a:latin typeface="Times New Roman" panose="02020603050405020304" charset="0"/>
              </a:rPr>
              <a:t>2</a:t>
            </a:r>
            <a:r>
              <a:rPr lang="en-US" altLang="zh-CN" sz="2800" b="1" baseline="-25000">
                <a:effectLst/>
                <a:latin typeface="宋体" panose="02010600030101010101" pitchFamily="2" charset="-122"/>
              </a:rPr>
              <a:t> </a:t>
            </a:r>
            <a:r>
              <a:rPr lang="zh-CN" altLang="en-US" sz="2800" b="1">
                <a:effectLst/>
                <a:latin typeface="宋体" panose="02010600030101010101" pitchFamily="2" charset="-122"/>
              </a:rPr>
              <a:t>两管发射结电压分别为二极管</a:t>
            </a:r>
            <a:r>
              <a:rPr lang="en-US" altLang="zh-CN" sz="2800" b="1">
                <a:effectLst/>
                <a:latin typeface="Times New Roman" panose="02020603050405020304" charset="0"/>
              </a:rPr>
              <a:t>D</a:t>
            </a:r>
            <a:r>
              <a:rPr lang="en-US" altLang="zh-CN" sz="2800" b="1" baseline="-25000">
                <a:effectLst/>
                <a:latin typeface="Times New Roman" panose="02020603050405020304" charset="0"/>
              </a:rPr>
              <a:t>1</a:t>
            </a:r>
            <a:r>
              <a:rPr lang="zh-CN" altLang="en-US" sz="2800" b="1">
                <a:effectLst/>
                <a:latin typeface="Times New Roman" panose="02020603050405020304" charset="0"/>
              </a:rPr>
              <a:t>、</a:t>
            </a:r>
            <a:r>
              <a:rPr lang="en-US" altLang="zh-CN" sz="2800" b="1">
                <a:effectLst/>
                <a:latin typeface="Times New Roman" panose="02020603050405020304" charset="0"/>
              </a:rPr>
              <a:t>D</a:t>
            </a:r>
            <a:r>
              <a:rPr lang="en-US" altLang="zh-CN" sz="2800" b="1" baseline="-25000">
                <a:effectLst/>
                <a:latin typeface="Times New Roman" panose="02020603050405020304" charset="0"/>
              </a:rPr>
              <a:t>2</a:t>
            </a:r>
            <a:r>
              <a:rPr lang="zh-CN" altLang="en-US" sz="2800" b="1">
                <a:effectLst/>
                <a:latin typeface="宋体" panose="02010600030101010101" pitchFamily="2" charset="-122"/>
              </a:rPr>
              <a:t>的正向导通压降，致使两管均处于微弱导通状态。</a:t>
            </a:r>
          </a:p>
        </p:txBody>
      </p:sp>
      <p:sp>
        <p:nvSpPr>
          <p:cNvPr id="205883" name="Text Box 59"/>
          <p:cNvSpPr txBox="1">
            <a:spLocks noChangeArrowheads="1"/>
          </p:cNvSpPr>
          <p:nvPr/>
        </p:nvSpPr>
        <p:spPr bwMode="auto">
          <a:xfrm>
            <a:off x="533400" y="420688"/>
            <a:ext cx="5029200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3E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(5) </a:t>
            </a:r>
            <a:r>
              <a:rPr lang="zh-CN" altLang="en-US" sz="2800" b="1">
                <a:solidFill>
                  <a:srgbClr val="003E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克服交越失真的</a:t>
            </a:r>
            <a:r>
              <a:rPr lang="zh-CN" altLang="en-US" sz="2800" b="1">
                <a:solidFill>
                  <a:srgbClr val="003E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电路</a:t>
            </a:r>
          </a:p>
        </p:txBody>
      </p:sp>
      <p:sp>
        <p:nvSpPr>
          <p:cNvPr id="205888" name="Oval 64"/>
          <p:cNvSpPr>
            <a:spLocks noChangeArrowheads="1"/>
          </p:cNvSpPr>
          <p:nvPr/>
        </p:nvSpPr>
        <p:spPr bwMode="auto">
          <a:xfrm>
            <a:off x="5753100" y="4038600"/>
            <a:ext cx="76200" cy="762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7008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5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81" grpId="0" autoUpdateAnimBg="0"/>
      <p:bldP spid="205882" grpId="0" autoUpdateAnimBg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 bwMode="auto">
          <a:xfrm>
            <a:off x="3733800" y="700088"/>
            <a:ext cx="4419600" cy="4344987"/>
            <a:chOff x="2352" y="441"/>
            <a:chExt cx="2784" cy="2737"/>
          </a:xfrm>
        </p:grpSpPr>
        <p:sp>
          <p:nvSpPr>
            <p:cNvPr id="102441" name="Text Box 3"/>
            <p:cNvSpPr txBox="1">
              <a:spLocks noChangeArrowheads="1"/>
            </p:cNvSpPr>
            <p:nvPr/>
          </p:nvSpPr>
          <p:spPr bwMode="auto">
            <a:xfrm>
              <a:off x="2352" y="1834"/>
              <a:ext cx="720" cy="327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 i="1">
                  <a:solidFill>
                    <a:srgbClr val="000099"/>
                  </a:solidFill>
                  <a:effectLst/>
                  <a:ea typeface="楷体_GB2312" charset="0"/>
                  <a:cs typeface="楷体_GB2312" charset="0"/>
                </a:rPr>
                <a:t>u</a:t>
              </a:r>
              <a:r>
                <a:rPr lang="en-US" altLang="zh-CN" sz="2800" b="1" baseline="-25000">
                  <a:solidFill>
                    <a:srgbClr val="000099"/>
                  </a:solidFill>
                  <a:effectLst/>
                  <a:ea typeface="楷体_GB2312" charset="0"/>
                  <a:cs typeface="楷体_GB2312" charset="0"/>
                </a:rPr>
                <a:t>i</a:t>
              </a:r>
              <a:endParaRPr lang="en-US" altLang="zh-CN" sz="2800" b="1">
                <a:solidFill>
                  <a:srgbClr val="000099"/>
                </a:solidFill>
                <a:effectLst/>
                <a:ea typeface="楷体_GB2312" charset="0"/>
                <a:cs typeface="楷体_GB2312" charset="0"/>
              </a:endParaRPr>
            </a:p>
          </p:txBody>
        </p:sp>
        <p:sp>
          <p:nvSpPr>
            <p:cNvPr id="102442" name="Text Box 4"/>
            <p:cNvSpPr txBox="1">
              <a:spLocks noChangeArrowheads="1"/>
            </p:cNvSpPr>
            <p:nvPr/>
          </p:nvSpPr>
          <p:spPr bwMode="auto">
            <a:xfrm>
              <a:off x="4612" y="2275"/>
              <a:ext cx="428" cy="327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 i="1">
                  <a:solidFill>
                    <a:srgbClr val="000099"/>
                  </a:solidFill>
                  <a:effectLst/>
                  <a:ea typeface="楷体_GB2312" charset="0"/>
                  <a:cs typeface="楷体_GB2312" charset="0"/>
                </a:rPr>
                <a:t>u</a:t>
              </a:r>
              <a:r>
                <a:rPr lang="en-US" altLang="zh-CN" sz="2800" b="1" baseline="-25000">
                  <a:solidFill>
                    <a:srgbClr val="000099"/>
                  </a:solidFill>
                  <a:effectLst/>
                  <a:ea typeface="楷体_GB2312" charset="0"/>
                  <a:cs typeface="楷体_GB2312" charset="0"/>
                </a:rPr>
                <a:t>o</a:t>
              </a:r>
              <a:endParaRPr lang="en-US" altLang="zh-CN" sz="2800" b="1">
                <a:solidFill>
                  <a:srgbClr val="000099"/>
                </a:solidFill>
                <a:effectLst/>
                <a:ea typeface="楷体_GB2312" charset="0"/>
                <a:cs typeface="楷体_GB2312" charset="0"/>
              </a:endParaRPr>
            </a:p>
          </p:txBody>
        </p:sp>
        <p:sp>
          <p:nvSpPr>
            <p:cNvPr id="102443" name="Text Box 5"/>
            <p:cNvSpPr txBox="1">
              <a:spLocks noChangeArrowheads="1"/>
            </p:cNvSpPr>
            <p:nvPr/>
          </p:nvSpPr>
          <p:spPr bwMode="auto">
            <a:xfrm>
              <a:off x="4464" y="2026"/>
              <a:ext cx="672" cy="327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  <a:effectLst/>
                </a:rPr>
                <a:t>+</a:t>
              </a:r>
            </a:p>
          </p:txBody>
        </p:sp>
        <p:sp>
          <p:nvSpPr>
            <p:cNvPr id="216070" name="Line 6"/>
            <p:cNvSpPr>
              <a:spLocks noChangeShapeType="1"/>
            </p:cNvSpPr>
            <p:nvPr/>
          </p:nvSpPr>
          <p:spPr bwMode="auto">
            <a:xfrm flipH="1">
              <a:off x="3367" y="2433"/>
              <a:ext cx="26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6071" name="Oval 7"/>
            <p:cNvSpPr>
              <a:spLocks noChangeArrowheads="1"/>
            </p:cNvSpPr>
            <p:nvPr/>
          </p:nvSpPr>
          <p:spPr bwMode="auto">
            <a:xfrm flipH="1" flipV="1">
              <a:off x="4177" y="661"/>
              <a:ext cx="47" cy="4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6072" name="Line 8"/>
            <p:cNvSpPr>
              <a:spLocks noChangeShapeType="1"/>
            </p:cNvSpPr>
            <p:nvPr/>
          </p:nvSpPr>
          <p:spPr bwMode="auto">
            <a:xfrm>
              <a:off x="3631" y="2232"/>
              <a:ext cx="0" cy="4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6073" name="Rectangle 9"/>
            <p:cNvSpPr>
              <a:spLocks noChangeArrowheads="1"/>
            </p:cNvSpPr>
            <p:nvPr/>
          </p:nvSpPr>
          <p:spPr bwMode="auto">
            <a:xfrm>
              <a:off x="4529" y="2266"/>
              <a:ext cx="96" cy="21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6074" name="Line 10"/>
            <p:cNvSpPr>
              <a:spLocks noChangeShapeType="1"/>
            </p:cNvSpPr>
            <p:nvPr/>
          </p:nvSpPr>
          <p:spPr bwMode="auto">
            <a:xfrm>
              <a:off x="3375" y="1272"/>
              <a:ext cx="0" cy="11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6075" name="Line 11"/>
            <p:cNvSpPr>
              <a:spLocks noChangeShapeType="1"/>
            </p:cNvSpPr>
            <p:nvPr/>
          </p:nvSpPr>
          <p:spPr bwMode="auto">
            <a:xfrm flipH="1">
              <a:off x="2733" y="1868"/>
              <a:ext cx="63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2450" name="Text Box 12"/>
            <p:cNvSpPr txBox="1">
              <a:spLocks noChangeArrowheads="1"/>
            </p:cNvSpPr>
            <p:nvPr/>
          </p:nvSpPr>
          <p:spPr bwMode="auto">
            <a:xfrm>
              <a:off x="4128" y="2851"/>
              <a:ext cx="829" cy="327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effectLst/>
                  <a:ea typeface="楷体_GB2312" charset="0"/>
                  <a:cs typeface="楷体_GB2312" charset="0"/>
                </a:rPr>
                <a:t>–</a:t>
              </a:r>
              <a:r>
                <a:rPr lang="en-US" altLang="zh-CN" sz="2800" b="1" i="1">
                  <a:solidFill>
                    <a:srgbClr val="000099"/>
                  </a:solidFill>
                  <a:effectLst/>
                  <a:ea typeface="楷体_GB2312" charset="0"/>
                  <a:cs typeface="楷体_GB2312" charset="0"/>
                </a:rPr>
                <a:t>U</a:t>
              </a:r>
              <a:r>
                <a:rPr lang="en-US" altLang="zh-CN" sz="2800" b="1" baseline="-25000">
                  <a:solidFill>
                    <a:srgbClr val="000099"/>
                  </a:solidFill>
                  <a:effectLst/>
                  <a:ea typeface="楷体_GB2312" charset="0"/>
                  <a:cs typeface="楷体_GB2312" charset="0"/>
                </a:rPr>
                <a:t>CC</a:t>
              </a:r>
              <a:endParaRPr lang="en-US" altLang="zh-CN" sz="2800" b="1">
                <a:solidFill>
                  <a:srgbClr val="000099"/>
                </a:solidFill>
                <a:effectLst/>
                <a:ea typeface="楷体_GB2312" charset="0"/>
                <a:cs typeface="楷体_GB2312" charset="0"/>
              </a:endParaRPr>
            </a:p>
          </p:txBody>
        </p:sp>
        <p:sp>
          <p:nvSpPr>
            <p:cNvPr id="216077" name="Line 13"/>
            <p:cNvSpPr>
              <a:spLocks noChangeShapeType="1"/>
            </p:cNvSpPr>
            <p:nvPr/>
          </p:nvSpPr>
          <p:spPr bwMode="auto">
            <a:xfrm>
              <a:off x="3631" y="2476"/>
              <a:ext cx="204" cy="2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6078" name="Line 14"/>
            <p:cNvSpPr>
              <a:spLocks noChangeShapeType="1"/>
            </p:cNvSpPr>
            <p:nvPr/>
          </p:nvSpPr>
          <p:spPr bwMode="auto">
            <a:xfrm>
              <a:off x="3631" y="1060"/>
              <a:ext cx="0" cy="4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6079" name="Line 15"/>
            <p:cNvSpPr>
              <a:spLocks noChangeShapeType="1"/>
            </p:cNvSpPr>
            <p:nvPr/>
          </p:nvSpPr>
          <p:spPr bwMode="auto">
            <a:xfrm flipH="1">
              <a:off x="3631" y="1008"/>
              <a:ext cx="204" cy="2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6080" name="Line 16"/>
            <p:cNvSpPr>
              <a:spLocks noChangeShapeType="1"/>
            </p:cNvSpPr>
            <p:nvPr/>
          </p:nvSpPr>
          <p:spPr bwMode="auto">
            <a:xfrm flipH="1">
              <a:off x="3367" y="1264"/>
              <a:ext cx="26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6081" name="Line 17"/>
            <p:cNvSpPr>
              <a:spLocks noChangeShapeType="1"/>
            </p:cNvSpPr>
            <p:nvPr/>
          </p:nvSpPr>
          <p:spPr bwMode="auto">
            <a:xfrm>
              <a:off x="3835" y="1868"/>
              <a:ext cx="74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6082" name="Line 18"/>
            <p:cNvSpPr>
              <a:spLocks noChangeShapeType="1"/>
            </p:cNvSpPr>
            <p:nvPr/>
          </p:nvSpPr>
          <p:spPr bwMode="auto">
            <a:xfrm>
              <a:off x="4577" y="1868"/>
              <a:ext cx="0" cy="43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6083" name="Line 19"/>
            <p:cNvSpPr>
              <a:spLocks noChangeShapeType="1"/>
            </p:cNvSpPr>
            <p:nvPr/>
          </p:nvSpPr>
          <p:spPr bwMode="auto">
            <a:xfrm>
              <a:off x="4577" y="2492"/>
              <a:ext cx="0" cy="3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6084" name="Line 20"/>
            <p:cNvSpPr>
              <a:spLocks noChangeShapeType="1"/>
            </p:cNvSpPr>
            <p:nvPr/>
          </p:nvSpPr>
          <p:spPr bwMode="auto">
            <a:xfrm>
              <a:off x="4433" y="2816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6085" name="Line 21"/>
            <p:cNvSpPr>
              <a:spLocks noChangeShapeType="1"/>
            </p:cNvSpPr>
            <p:nvPr/>
          </p:nvSpPr>
          <p:spPr bwMode="auto">
            <a:xfrm>
              <a:off x="3835" y="2688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6086" name="Line 22"/>
            <p:cNvSpPr>
              <a:spLocks noChangeShapeType="1"/>
            </p:cNvSpPr>
            <p:nvPr/>
          </p:nvSpPr>
          <p:spPr bwMode="auto">
            <a:xfrm>
              <a:off x="3822" y="3024"/>
              <a:ext cx="35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6087" name="Line 23"/>
            <p:cNvSpPr>
              <a:spLocks noChangeShapeType="1"/>
            </p:cNvSpPr>
            <p:nvPr/>
          </p:nvSpPr>
          <p:spPr bwMode="auto">
            <a:xfrm>
              <a:off x="3835" y="688"/>
              <a:ext cx="36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6088" name="Oval 24"/>
            <p:cNvSpPr>
              <a:spLocks noChangeArrowheads="1"/>
            </p:cNvSpPr>
            <p:nvPr/>
          </p:nvSpPr>
          <p:spPr bwMode="auto">
            <a:xfrm flipH="1" flipV="1">
              <a:off x="4145" y="3000"/>
              <a:ext cx="47" cy="4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2463" name="Text Box 25"/>
            <p:cNvSpPr txBox="1">
              <a:spLocks noChangeArrowheads="1"/>
            </p:cNvSpPr>
            <p:nvPr/>
          </p:nvSpPr>
          <p:spPr bwMode="auto">
            <a:xfrm>
              <a:off x="3648" y="1056"/>
              <a:ext cx="576" cy="327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effectLst/>
                  <a:ea typeface="楷体_GB2312" charset="0"/>
                  <a:cs typeface="楷体_GB2312" charset="0"/>
                </a:rPr>
                <a:t>T</a:t>
              </a:r>
              <a:r>
                <a:rPr lang="en-US" altLang="zh-CN" sz="2800" b="1" baseline="-25000">
                  <a:effectLst/>
                  <a:ea typeface="楷体_GB2312" charset="0"/>
                  <a:cs typeface="楷体_GB2312" charset="0"/>
                </a:rPr>
                <a:t>1</a:t>
              </a:r>
              <a:endParaRPr lang="en-US" altLang="zh-CN" sz="2800" b="1">
                <a:effectLst/>
                <a:ea typeface="楷体_GB2312" charset="0"/>
                <a:cs typeface="楷体_GB2312" charset="0"/>
              </a:endParaRPr>
            </a:p>
          </p:txBody>
        </p:sp>
        <p:sp>
          <p:nvSpPr>
            <p:cNvPr id="102464" name="Text Box 26"/>
            <p:cNvSpPr txBox="1">
              <a:spLocks noChangeArrowheads="1"/>
            </p:cNvSpPr>
            <p:nvPr/>
          </p:nvSpPr>
          <p:spPr bwMode="auto">
            <a:xfrm>
              <a:off x="3602" y="2323"/>
              <a:ext cx="526" cy="327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effectLst/>
                  <a:ea typeface="楷体_GB2312" charset="0"/>
                  <a:cs typeface="楷体_GB2312" charset="0"/>
                </a:rPr>
                <a:t>T</a:t>
              </a:r>
              <a:r>
                <a:rPr lang="en-US" altLang="zh-CN" sz="2800" b="1" baseline="-25000">
                  <a:effectLst/>
                  <a:ea typeface="楷体_GB2312" charset="0"/>
                  <a:cs typeface="楷体_GB2312" charset="0"/>
                </a:rPr>
                <a:t>2</a:t>
              </a:r>
              <a:endParaRPr lang="en-US" altLang="zh-CN" sz="2800" b="1">
                <a:effectLst/>
                <a:ea typeface="楷体_GB2312" charset="0"/>
                <a:cs typeface="楷体_GB2312" charset="0"/>
              </a:endParaRPr>
            </a:p>
          </p:txBody>
        </p:sp>
        <p:sp>
          <p:nvSpPr>
            <p:cNvPr id="102465" name="Text Box 27"/>
            <p:cNvSpPr txBox="1">
              <a:spLocks noChangeArrowheads="1"/>
            </p:cNvSpPr>
            <p:nvPr/>
          </p:nvSpPr>
          <p:spPr bwMode="auto">
            <a:xfrm>
              <a:off x="4176" y="441"/>
              <a:ext cx="691" cy="327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effectLst/>
                  <a:ea typeface="楷体_GB2312" charset="0"/>
                  <a:cs typeface="楷体_GB2312" charset="0"/>
                </a:rPr>
                <a:t>+</a:t>
              </a:r>
              <a:r>
                <a:rPr lang="en-US" altLang="zh-CN" sz="2800" b="1" i="1">
                  <a:solidFill>
                    <a:srgbClr val="000099"/>
                  </a:solidFill>
                  <a:effectLst/>
                  <a:ea typeface="楷体_GB2312" charset="0"/>
                  <a:cs typeface="楷体_GB2312" charset="0"/>
                </a:rPr>
                <a:t>U</a:t>
              </a:r>
              <a:r>
                <a:rPr lang="en-US" altLang="zh-CN" b="1" baseline="-25000">
                  <a:solidFill>
                    <a:srgbClr val="000099"/>
                  </a:solidFill>
                  <a:effectLst/>
                  <a:ea typeface="楷体_GB2312" charset="0"/>
                  <a:cs typeface="楷体_GB2312" charset="0"/>
                </a:rPr>
                <a:t>CC</a:t>
              </a:r>
              <a:endParaRPr lang="en-US" altLang="zh-CN" b="1">
                <a:solidFill>
                  <a:srgbClr val="000099"/>
                </a:solidFill>
                <a:effectLst/>
                <a:ea typeface="楷体_GB2312" charset="0"/>
                <a:cs typeface="楷体_GB2312" charset="0"/>
              </a:endParaRPr>
            </a:p>
          </p:txBody>
        </p:sp>
        <p:sp>
          <p:nvSpPr>
            <p:cNvPr id="102466" name="Text Box 28"/>
            <p:cNvSpPr txBox="1">
              <a:spLocks noChangeArrowheads="1"/>
            </p:cNvSpPr>
            <p:nvPr/>
          </p:nvSpPr>
          <p:spPr bwMode="auto">
            <a:xfrm>
              <a:off x="4194" y="2233"/>
              <a:ext cx="366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 i="1">
                  <a:effectLst/>
                  <a:ea typeface="楷体_GB2312" charset="0"/>
                  <a:cs typeface="楷体_GB2312" charset="0"/>
                </a:rPr>
                <a:t>R</a:t>
              </a:r>
              <a:r>
                <a:rPr lang="en-US" altLang="zh-CN" sz="2800" b="1" baseline="-25000">
                  <a:effectLst/>
                  <a:ea typeface="楷体_GB2312" charset="0"/>
                  <a:cs typeface="楷体_GB2312" charset="0"/>
                </a:rPr>
                <a:t>L</a:t>
              </a:r>
              <a:endParaRPr lang="en-US" altLang="zh-CN" sz="2800" b="1">
                <a:effectLst/>
                <a:ea typeface="楷体_GB2312" charset="0"/>
                <a:cs typeface="楷体_GB2312" charset="0"/>
              </a:endParaRPr>
            </a:p>
          </p:txBody>
        </p:sp>
        <p:sp>
          <p:nvSpPr>
            <p:cNvPr id="216093" name="Line 29"/>
            <p:cNvSpPr>
              <a:spLocks noChangeShapeType="1"/>
            </p:cNvSpPr>
            <p:nvPr/>
          </p:nvSpPr>
          <p:spPr bwMode="auto">
            <a:xfrm>
              <a:off x="3835" y="687"/>
              <a:ext cx="0" cy="36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2468" name="Text Box 30"/>
            <p:cNvSpPr txBox="1">
              <a:spLocks noChangeArrowheads="1"/>
            </p:cNvSpPr>
            <p:nvPr/>
          </p:nvSpPr>
          <p:spPr bwMode="auto">
            <a:xfrm>
              <a:off x="4704" y="2563"/>
              <a:ext cx="240" cy="327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  <a:effectLst/>
                </a:rPr>
                <a:t>–</a:t>
              </a:r>
            </a:p>
          </p:txBody>
        </p:sp>
        <p:sp>
          <p:nvSpPr>
            <p:cNvPr id="216095" name="Oval 31"/>
            <p:cNvSpPr>
              <a:spLocks noChangeArrowheads="1"/>
            </p:cNvSpPr>
            <p:nvPr/>
          </p:nvSpPr>
          <p:spPr bwMode="auto">
            <a:xfrm flipH="1" flipV="1">
              <a:off x="2691" y="1842"/>
              <a:ext cx="54" cy="5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6096" name="Line 32"/>
            <p:cNvSpPr>
              <a:spLocks noChangeShapeType="1"/>
            </p:cNvSpPr>
            <p:nvPr/>
          </p:nvSpPr>
          <p:spPr bwMode="auto">
            <a:xfrm>
              <a:off x="3622" y="1296"/>
              <a:ext cx="24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sm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6097" name="Line 33"/>
            <p:cNvSpPr>
              <a:spLocks noChangeShapeType="1"/>
            </p:cNvSpPr>
            <p:nvPr/>
          </p:nvSpPr>
          <p:spPr bwMode="auto">
            <a:xfrm rot="-5400000" flipH="1" flipV="1">
              <a:off x="3600" y="2185"/>
              <a:ext cx="24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sm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6098" name="Line 34"/>
            <p:cNvSpPr>
              <a:spLocks noChangeShapeType="1"/>
            </p:cNvSpPr>
            <p:nvPr/>
          </p:nvSpPr>
          <p:spPr bwMode="auto">
            <a:xfrm>
              <a:off x="3840" y="1488"/>
              <a:ext cx="0" cy="7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16099" name="Text Box 35"/>
          <p:cNvSpPr txBox="1">
            <a:spLocks noChangeArrowheads="1"/>
          </p:cNvSpPr>
          <p:nvPr/>
        </p:nvSpPr>
        <p:spPr bwMode="auto">
          <a:xfrm>
            <a:off x="642938" y="395288"/>
            <a:ext cx="2024062" cy="519112"/>
          </a:xfrm>
          <a:prstGeom prst="rect">
            <a:avLst/>
          </a:prstGeom>
          <a:noFill/>
          <a:ln w="28575">
            <a:noFill/>
            <a:miter lim="800000"/>
          </a:ln>
          <a:effectLst/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2. OCL</a:t>
            </a:r>
            <a:r>
              <a:rPr lang="zh-CN" altLang="en-US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电路</a:t>
            </a:r>
          </a:p>
        </p:txBody>
      </p:sp>
      <p:grpSp>
        <p:nvGrpSpPr>
          <p:cNvPr id="3" name="Group 36"/>
          <p:cNvGrpSpPr/>
          <p:nvPr/>
        </p:nvGrpSpPr>
        <p:grpSpPr bwMode="auto">
          <a:xfrm>
            <a:off x="6306503" y="1236028"/>
            <a:ext cx="1181100" cy="1981200"/>
            <a:chOff x="3828" y="1232"/>
            <a:chExt cx="744" cy="1248"/>
          </a:xfrm>
        </p:grpSpPr>
        <p:sp>
          <p:nvSpPr>
            <p:cNvPr id="216101" name="Line 37"/>
            <p:cNvSpPr>
              <a:spLocks noChangeShapeType="1"/>
            </p:cNvSpPr>
            <p:nvPr/>
          </p:nvSpPr>
          <p:spPr bwMode="auto">
            <a:xfrm flipH="1">
              <a:off x="3828" y="1232"/>
              <a:ext cx="0" cy="937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prstDash val="dash"/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6102" name="Line 38"/>
            <p:cNvSpPr>
              <a:spLocks noChangeShapeType="1"/>
            </p:cNvSpPr>
            <p:nvPr/>
          </p:nvSpPr>
          <p:spPr bwMode="auto">
            <a:xfrm>
              <a:off x="3828" y="2220"/>
              <a:ext cx="720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prstDash val="dash"/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6103" name="Line 39"/>
            <p:cNvSpPr>
              <a:spLocks noChangeShapeType="1"/>
            </p:cNvSpPr>
            <p:nvPr/>
          </p:nvSpPr>
          <p:spPr bwMode="auto">
            <a:xfrm>
              <a:off x="4572" y="2220"/>
              <a:ext cx="0" cy="26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prstDash val="dash"/>
              <a:round/>
              <a:tailEnd type="arrow" w="med" len="med"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6104" name="Line 40"/>
            <p:cNvSpPr>
              <a:spLocks noChangeShapeType="1"/>
            </p:cNvSpPr>
            <p:nvPr/>
          </p:nvSpPr>
          <p:spPr bwMode="auto">
            <a:xfrm>
              <a:off x="3828" y="1232"/>
              <a:ext cx="232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prstDash val="dash"/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16105" name="Text Box 41"/>
          <p:cNvSpPr txBox="1">
            <a:spLocks noChangeArrowheads="1"/>
          </p:cNvSpPr>
          <p:nvPr/>
        </p:nvSpPr>
        <p:spPr bwMode="auto">
          <a:xfrm>
            <a:off x="6348413" y="1803400"/>
            <a:ext cx="509587" cy="519113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 b="1" i="1">
                <a:solidFill>
                  <a:srgbClr val="000099"/>
                </a:solidFill>
                <a:effectLst/>
                <a:ea typeface="楷体_GB2312" charset="0"/>
                <a:cs typeface="楷体_GB2312" charset="0"/>
              </a:rPr>
              <a:t>i</a:t>
            </a:r>
            <a:r>
              <a:rPr lang="en-US" altLang="zh-CN" sz="2800" b="1" baseline="-25000">
                <a:solidFill>
                  <a:schemeClr val="accent2"/>
                </a:solidFill>
                <a:effectLst/>
                <a:ea typeface="楷体_GB2312" charset="0"/>
                <a:cs typeface="楷体_GB2312" charset="0"/>
              </a:rPr>
              <a:t>c1</a:t>
            </a:r>
            <a:endParaRPr lang="en-US" altLang="zh-CN" sz="2800" b="1" i="1">
              <a:effectLst/>
              <a:ea typeface="楷体_GB2312" charset="0"/>
              <a:cs typeface="楷体_GB2312" charset="0"/>
            </a:endParaRPr>
          </a:p>
        </p:txBody>
      </p:sp>
      <p:sp>
        <p:nvSpPr>
          <p:cNvPr id="216106" name="Text Box 42"/>
          <p:cNvSpPr txBox="1">
            <a:spLocks noChangeArrowheads="1"/>
          </p:cNvSpPr>
          <p:nvPr/>
        </p:nvSpPr>
        <p:spPr bwMode="auto">
          <a:xfrm>
            <a:off x="6348413" y="3825875"/>
            <a:ext cx="509587" cy="519113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 b="1" i="1">
                <a:solidFill>
                  <a:srgbClr val="FF0000"/>
                </a:solidFill>
                <a:effectLst/>
                <a:ea typeface="楷体_GB2312" charset="0"/>
                <a:cs typeface="楷体_GB2312" charset="0"/>
              </a:rPr>
              <a:t>i</a:t>
            </a:r>
            <a:r>
              <a:rPr lang="en-US" altLang="zh-CN" sz="2800" b="1" baseline="-25000">
                <a:solidFill>
                  <a:srgbClr val="FF0000"/>
                </a:solidFill>
                <a:effectLst/>
                <a:ea typeface="楷体_GB2312" charset="0"/>
                <a:cs typeface="楷体_GB2312" charset="0"/>
              </a:rPr>
              <a:t>c2</a:t>
            </a:r>
            <a:endParaRPr lang="en-US" altLang="zh-CN" sz="2800" b="1" i="1">
              <a:effectLst/>
              <a:ea typeface="楷体_GB2312" charset="0"/>
              <a:cs typeface="楷体_GB2312" charset="0"/>
            </a:endParaRPr>
          </a:p>
        </p:txBody>
      </p:sp>
      <p:grpSp>
        <p:nvGrpSpPr>
          <p:cNvPr id="4" name="Group 43"/>
          <p:cNvGrpSpPr/>
          <p:nvPr/>
        </p:nvGrpSpPr>
        <p:grpSpPr bwMode="auto">
          <a:xfrm>
            <a:off x="4283075" y="2225675"/>
            <a:ext cx="763588" cy="355600"/>
            <a:chOff x="2854" y="1723"/>
            <a:chExt cx="481" cy="255"/>
          </a:xfrm>
        </p:grpSpPr>
        <p:sp>
          <p:nvSpPr>
            <p:cNvPr id="216108" name="Freeform 44"/>
            <p:cNvSpPr/>
            <p:nvPr/>
          </p:nvSpPr>
          <p:spPr bwMode="auto">
            <a:xfrm rot="1720975" flipV="1">
              <a:off x="2897" y="1723"/>
              <a:ext cx="234" cy="255"/>
            </a:xfrm>
            <a:custGeom>
              <a:avLst/>
              <a:gdLst/>
              <a:ahLst/>
              <a:cxnLst>
                <a:cxn ang="0">
                  <a:pos x="168" y="0"/>
                </a:cxn>
                <a:cxn ang="0">
                  <a:pos x="95" y="764"/>
                </a:cxn>
                <a:cxn ang="0">
                  <a:pos x="740" y="291"/>
                </a:cxn>
              </a:cxnLst>
              <a:rect l="0" t="0" r="r" b="b"/>
              <a:pathLst>
                <a:path w="740" h="812">
                  <a:moveTo>
                    <a:pt x="168" y="0"/>
                  </a:moveTo>
                  <a:cubicBezTo>
                    <a:pt x="84" y="358"/>
                    <a:pt x="0" y="716"/>
                    <a:pt x="95" y="764"/>
                  </a:cubicBezTo>
                  <a:cubicBezTo>
                    <a:pt x="190" y="812"/>
                    <a:pt x="465" y="551"/>
                    <a:pt x="740" y="291"/>
                  </a:cubicBezTo>
                </a:path>
              </a:pathLst>
            </a:custGeom>
            <a:noFill/>
            <a:ln w="38100" cap="flat" cmpd="sng">
              <a:solidFill>
                <a:srgbClr val="00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6109" name="Line 45"/>
            <p:cNvSpPr>
              <a:spLocks noChangeShapeType="1"/>
            </p:cNvSpPr>
            <p:nvPr/>
          </p:nvSpPr>
          <p:spPr bwMode="auto">
            <a:xfrm>
              <a:off x="2854" y="1917"/>
              <a:ext cx="481" cy="0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16110" name="Text Box 46"/>
          <p:cNvSpPr txBox="1">
            <a:spLocks noChangeArrowheads="1"/>
          </p:cNvSpPr>
          <p:nvPr/>
        </p:nvSpPr>
        <p:spPr bwMode="auto">
          <a:xfrm>
            <a:off x="609600" y="2133600"/>
            <a:ext cx="16129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静态时：</a:t>
            </a:r>
          </a:p>
        </p:txBody>
      </p:sp>
      <p:sp>
        <p:nvSpPr>
          <p:cNvPr id="216111" name="Text Box 47"/>
          <p:cNvSpPr txBox="1">
            <a:spLocks noChangeArrowheads="1"/>
          </p:cNvSpPr>
          <p:nvPr/>
        </p:nvSpPr>
        <p:spPr bwMode="auto">
          <a:xfrm>
            <a:off x="1162050" y="2571750"/>
            <a:ext cx="2343150" cy="14589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</a:pPr>
            <a:r>
              <a:rPr lang="en-US" altLang="zh-CN" sz="2800" b="1" i="1">
                <a:effectLst>
                  <a:outerShdw blurRad="38100" dist="38100" dir="2700000" algn="tl">
                    <a:srgbClr val="DDDDDD"/>
                  </a:outerShdw>
                </a:effectLst>
                <a:ea typeface="楷体_GB2312" charset="0"/>
                <a:cs typeface="楷体_GB2312" charset="0"/>
              </a:rPr>
              <a:t>u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DDDDDD"/>
                  </a:outerShdw>
                </a:effectLst>
                <a:ea typeface="楷体_GB2312" charset="0"/>
                <a:cs typeface="楷体_GB2312" charset="0"/>
              </a:rPr>
              <a:t>i </a:t>
            </a:r>
            <a:r>
              <a:rPr lang="en-US" altLang="zh-CN" sz="2800" b="1">
                <a:effectLst>
                  <a:outerShdw blurRad="38100" dist="38100" dir="2700000" algn="tl">
                    <a:srgbClr val="DDDDDD"/>
                  </a:outerShdw>
                </a:effectLst>
                <a:ea typeface="楷体_GB2312" charset="0"/>
                <a:cs typeface="楷体_GB2312" charset="0"/>
              </a:rPr>
              <a:t>= 0V,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sz="2800" b="1" i="1">
                <a:effectLst>
                  <a:outerShdw blurRad="38100" dist="38100" dir="2700000" algn="tl">
                    <a:srgbClr val="DDDDDD"/>
                  </a:outerShdw>
                </a:effectLst>
                <a:ea typeface="楷体_GB2312" charset="0"/>
                <a:cs typeface="楷体_GB2312" charset="0"/>
              </a:rPr>
              <a:t>i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DDDDDD"/>
                  </a:outerShdw>
                </a:effectLst>
                <a:ea typeface="楷体_GB2312" charset="0"/>
                <a:cs typeface="楷体_GB2312" charset="0"/>
              </a:rPr>
              <a:t>C1</a:t>
            </a:r>
            <a:r>
              <a:rPr lang="en-US" altLang="zh-CN" sz="2800" b="1">
                <a:effectLst>
                  <a:outerShdw blurRad="38100" dist="38100" dir="2700000" algn="tl">
                    <a:srgbClr val="DDDDDD"/>
                  </a:outerShdw>
                </a:effectLst>
                <a:ea typeface="楷体_GB2312" charset="0"/>
                <a:cs typeface="楷体_GB2312" charset="0"/>
                <a:sym typeface="Symbol" panose="05050102010706020507" charset="0"/>
              </a:rPr>
              <a:t> 0</a:t>
            </a:r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  <a:ea typeface="楷体_GB2312" charset="0"/>
                <a:cs typeface="楷体_GB2312" charset="0"/>
              </a:rPr>
              <a:t>， </a:t>
            </a:r>
            <a:r>
              <a:rPr lang="en-US" altLang="zh-CN" sz="2800" b="1" i="1">
                <a:effectLst>
                  <a:outerShdw blurRad="38100" dist="38100" dir="2700000" algn="tl">
                    <a:srgbClr val="DDDDDD"/>
                  </a:outerShdw>
                </a:effectLst>
                <a:ea typeface="楷体_GB2312" charset="0"/>
                <a:cs typeface="楷体_GB2312" charset="0"/>
              </a:rPr>
              <a:t>i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DDDDDD"/>
                  </a:outerShdw>
                </a:effectLst>
                <a:ea typeface="楷体_GB2312" charset="0"/>
                <a:cs typeface="楷体_GB2312" charset="0"/>
              </a:rPr>
              <a:t>C2</a:t>
            </a:r>
            <a:r>
              <a:rPr lang="en-US" altLang="zh-CN" sz="2800" b="1">
                <a:effectLst>
                  <a:outerShdw blurRad="38100" dist="38100" dir="2700000" algn="tl">
                    <a:srgbClr val="DDDDDD"/>
                  </a:outerShdw>
                </a:effectLst>
                <a:ea typeface="楷体_GB2312" charset="0"/>
                <a:cs typeface="楷体_GB2312" charset="0"/>
                <a:sym typeface="Symbol" panose="05050102010706020507" charset="0"/>
              </a:rPr>
              <a:t> 0</a:t>
            </a:r>
            <a:endParaRPr lang="en-US" altLang="zh-CN" sz="2800" b="1">
              <a:effectLst>
                <a:outerShdw blurRad="38100" dist="38100" dir="2700000" algn="tl">
                  <a:srgbClr val="DDDDDD"/>
                </a:outerShdw>
              </a:effectLst>
              <a:ea typeface="楷体_GB2312" charset="0"/>
              <a:cs typeface="楷体_GB2312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zh-CN" sz="2800" b="1" i="1">
                <a:effectLst>
                  <a:outerShdw blurRad="38100" dist="38100" dir="2700000" algn="tl">
                    <a:srgbClr val="DDDDDD"/>
                  </a:outerShdw>
                </a:effectLst>
                <a:ea typeface="楷体_GB2312" charset="0"/>
                <a:cs typeface="楷体_GB2312" charset="0"/>
              </a:rPr>
              <a:t>u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DDDDDD"/>
                  </a:outerShdw>
                </a:effectLst>
                <a:ea typeface="楷体_GB2312" charset="0"/>
                <a:cs typeface="楷体_GB2312" charset="0"/>
              </a:rPr>
              <a:t>o</a:t>
            </a:r>
            <a:r>
              <a:rPr lang="en-US" altLang="zh-CN" sz="2800" b="1">
                <a:effectLst>
                  <a:outerShdw blurRad="38100" dist="38100" dir="2700000" algn="tl">
                    <a:srgbClr val="DDDDDD"/>
                  </a:outerShdw>
                </a:effectLst>
                <a:ea typeface="楷体_GB2312" charset="0"/>
                <a:cs typeface="楷体_GB2312" charset="0"/>
              </a:rPr>
              <a:t> = 0V</a:t>
            </a:r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  <a:ea typeface="楷体_GB2312" charset="0"/>
                <a:cs typeface="楷体_GB2312" charset="0"/>
              </a:rPr>
              <a:t>。</a:t>
            </a:r>
          </a:p>
        </p:txBody>
      </p:sp>
      <p:sp>
        <p:nvSpPr>
          <p:cNvPr id="216112" name="Text Box 48"/>
          <p:cNvSpPr txBox="1">
            <a:spLocks noChangeArrowheads="1"/>
          </p:cNvSpPr>
          <p:nvPr/>
        </p:nvSpPr>
        <p:spPr bwMode="auto">
          <a:xfrm>
            <a:off x="609600" y="3990975"/>
            <a:ext cx="16129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动态时：</a:t>
            </a:r>
          </a:p>
        </p:txBody>
      </p:sp>
      <p:sp>
        <p:nvSpPr>
          <p:cNvPr id="216113" name="Text Box 49"/>
          <p:cNvSpPr txBox="1">
            <a:spLocks noChangeArrowheads="1"/>
          </p:cNvSpPr>
          <p:nvPr/>
        </p:nvSpPr>
        <p:spPr bwMode="auto">
          <a:xfrm>
            <a:off x="1203325" y="5272088"/>
            <a:ext cx="2073275" cy="519112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i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楷体_GB2312" charset="0"/>
                <a:cs typeface="楷体_GB2312" charset="0"/>
              </a:rPr>
              <a:t>u</a:t>
            </a:r>
            <a:r>
              <a:rPr lang="en-US" altLang="zh-CN" sz="2800" b="1" baseline="-25000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楷体_GB2312" charset="0"/>
                <a:cs typeface="楷体_GB2312" charset="0"/>
              </a:rPr>
              <a:t>i</a:t>
            </a:r>
            <a:r>
              <a:rPr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楷体_GB2312" charset="0"/>
                <a:cs typeface="楷体_GB2312" charset="0"/>
              </a:rPr>
              <a:t>  </a:t>
            </a:r>
            <a:r>
              <a:rPr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楷体_GB2312" charset="0"/>
                <a:cs typeface="楷体_GB2312" charset="0"/>
                <a:sym typeface="Symbol" panose="05050102010706020507" charset="0"/>
              </a:rPr>
              <a:t>&lt;</a:t>
            </a:r>
            <a:r>
              <a:rPr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楷体_GB2312" charset="0"/>
                <a:cs typeface="楷体_GB2312" charset="0"/>
              </a:rPr>
              <a:t>  0V</a:t>
            </a:r>
          </a:p>
        </p:txBody>
      </p:sp>
      <p:sp>
        <p:nvSpPr>
          <p:cNvPr id="216114" name="Text Box 50"/>
          <p:cNvSpPr txBox="1">
            <a:spLocks noChangeArrowheads="1"/>
          </p:cNvSpPr>
          <p:nvPr/>
        </p:nvSpPr>
        <p:spPr bwMode="auto">
          <a:xfrm>
            <a:off x="1143000" y="5715000"/>
            <a:ext cx="39624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T</a:t>
            </a:r>
            <a:r>
              <a:rPr lang="en-US" altLang="zh-CN" sz="2800" b="1" baseline="-25000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2</a:t>
            </a: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导通，</a:t>
            </a:r>
            <a:r>
              <a:rPr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T</a:t>
            </a:r>
            <a:r>
              <a:rPr lang="en-US" altLang="zh-CN" sz="2800" b="1" baseline="-25000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1</a:t>
            </a:r>
            <a:r>
              <a:rPr 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截止</a:t>
            </a:r>
            <a:endParaRPr lang="zh-CN" altLang="en-US" sz="2800" b="1">
              <a:solidFill>
                <a:srgbClr val="CC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宋体" panose="02010600030101010101" pitchFamily="2" charset="-122"/>
            </a:endParaRPr>
          </a:p>
        </p:txBody>
      </p:sp>
      <p:sp>
        <p:nvSpPr>
          <p:cNvPr id="216115" name="Text Box 51"/>
          <p:cNvSpPr txBox="1">
            <a:spLocks noChangeArrowheads="1"/>
          </p:cNvSpPr>
          <p:nvPr/>
        </p:nvSpPr>
        <p:spPr bwMode="auto">
          <a:xfrm>
            <a:off x="1211263" y="4433888"/>
            <a:ext cx="1608137" cy="519112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i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楷体_GB2312" charset="0"/>
                <a:cs typeface="楷体_GB2312" charset="0"/>
              </a:rPr>
              <a:t>u</a:t>
            </a:r>
            <a:r>
              <a:rPr lang="en-US" altLang="zh-CN" sz="2800" b="1" i="1" baseline="-2500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楷体_GB2312" charset="0"/>
                <a:cs typeface="楷体_GB2312" charset="0"/>
              </a:rPr>
              <a:t>i</a:t>
            </a:r>
            <a:r>
              <a:rPr lang="en-US" altLang="zh-CN" sz="2800" b="1" i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楷体_GB2312" charset="0"/>
                <a:cs typeface="楷体_GB2312" charset="0"/>
              </a:rPr>
              <a:t>  </a:t>
            </a:r>
            <a:r>
              <a:rPr lang="en-US" altLang="zh-CN" sz="28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楷体_GB2312" charset="0"/>
                <a:cs typeface="楷体_GB2312" charset="0"/>
              </a:rPr>
              <a:t>&gt; 0V</a:t>
            </a:r>
          </a:p>
        </p:txBody>
      </p:sp>
      <p:sp>
        <p:nvSpPr>
          <p:cNvPr id="216116" name="Text Box 52"/>
          <p:cNvSpPr txBox="1">
            <a:spLocks noChangeArrowheads="1"/>
          </p:cNvSpPr>
          <p:nvPr/>
        </p:nvSpPr>
        <p:spPr bwMode="auto">
          <a:xfrm>
            <a:off x="419100" y="4876800"/>
            <a:ext cx="41910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T</a:t>
            </a:r>
            <a:r>
              <a:rPr lang="en-US" altLang="zh-CN" sz="2800" b="1" baseline="-2500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1</a:t>
            </a:r>
            <a:r>
              <a:rPr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导通，</a:t>
            </a:r>
            <a:r>
              <a:rPr lang="en-US" altLang="zh-CN" sz="28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T</a:t>
            </a:r>
            <a:r>
              <a:rPr lang="en-US" altLang="zh-CN" sz="2800" b="1" baseline="-2500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2</a:t>
            </a:r>
            <a:r>
              <a:rPr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截止</a:t>
            </a:r>
          </a:p>
        </p:txBody>
      </p:sp>
      <p:sp>
        <p:nvSpPr>
          <p:cNvPr id="216117" name="Text Box 53"/>
          <p:cNvSpPr txBox="1">
            <a:spLocks noChangeArrowheads="1"/>
          </p:cNvSpPr>
          <p:nvPr/>
        </p:nvSpPr>
        <p:spPr bwMode="auto">
          <a:xfrm>
            <a:off x="609600" y="776288"/>
            <a:ext cx="3048000" cy="14144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"/>
              </a:spcBef>
            </a:pPr>
            <a:r>
              <a:rPr lang="zh-CN" altLang="en-US" sz="2800" b="1">
                <a:solidFill>
                  <a:srgbClr val="003E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特点：</a:t>
            </a:r>
          </a:p>
          <a:p>
            <a:pPr eaLnBrk="1" hangingPunct="1">
              <a:spcBef>
                <a:spcPct val="5000"/>
              </a:spcBef>
            </a:pPr>
            <a:r>
              <a:rPr lang="zh-CN" altLang="en-US" sz="2800" b="1">
                <a:solidFill>
                  <a:srgbClr val="003399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        </a:t>
            </a:r>
            <a:r>
              <a:rPr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双电源供电、</a:t>
            </a:r>
          </a:p>
          <a:p>
            <a:pPr eaLnBrk="1" hangingPunct="1">
              <a:spcBef>
                <a:spcPct val="5000"/>
              </a:spcBef>
            </a:pPr>
            <a:r>
              <a:rPr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输出无电容器。</a:t>
            </a:r>
          </a:p>
        </p:txBody>
      </p:sp>
      <p:grpSp>
        <p:nvGrpSpPr>
          <p:cNvPr id="5" name="Group 58"/>
          <p:cNvGrpSpPr/>
          <p:nvPr/>
        </p:nvGrpSpPr>
        <p:grpSpPr bwMode="auto">
          <a:xfrm>
            <a:off x="6278563" y="3201988"/>
            <a:ext cx="655637" cy="1385887"/>
            <a:chOff x="4195" y="1911"/>
            <a:chExt cx="413" cy="796"/>
          </a:xfrm>
        </p:grpSpPr>
        <p:grpSp>
          <p:nvGrpSpPr>
            <p:cNvPr id="102430" name="Group 59"/>
            <p:cNvGrpSpPr/>
            <p:nvPr/>
          </p:nvGrpSpPr>
          <p:grpSpPr bwMode="auto">
            <a:xfrm>
              <a:off x="4195" y="1911"/>
              <a:ext cx="396" cy="796"/>
              <a:chOff x="4385" y="2478"/>
              <a:chExt cx="396" cy="796"/>
            </a:xfrm>
          </p:grpSpPr>
          <p:sp>
            <p:nvSpPr>
              <p:cNvPr id="216124" name="Line 60"/>
              <p:cNvSpPr>
                <a:spLocks noChangeShapeType="1"/>
              </p:cNvSpPr>
              <p:nvPr/>
            </p:nvSpPr>
            <p:spPr bwMode="auto">
              <a:xfrm>
                <a:off x="4385" y="2478"/>
                <a:ext cx="0" cy="79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prstDash val="dash"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16125" name="Line 61"/>
              <p:cNvSpPr>
                <a:spLocks noChangeShapeType="1"/>
              </p:cNvSpPr>
              <p:nvPr/>
            </p:nvSpPr>
            <p:spPr bwMode="auto">
              <a:xfrm>
                <a:off x="4385" y="2478"/>
                <a:ext cx="396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prstDash val="dash"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16126" name="Line 62"/>
              <p:cNvSpPr>
                <a:spLocks noChangeShapeType="1"/>
              </p:cNvSpPr>
              <p:nvPr/>
            </p:nvSpPr>
            <p:spPr bwMode="auto">
              <a:xfrm>
                <a:off x="4408" y="3274"/>
                <a:ext cx="373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prstDash val="dash"/>
                <a:round/>
                <a:tailEnd type="arrow" w="med" len="med"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16127" name="Line 63"/>
            <p:cNvSpPr>
              <a:spLocks noChangeShapeType="1"/>
            </p:cNvSpPr>
            <p:nvPr/>
          </p:nvSpPr>
          <p:spPr bwMode="auto">
            <a:xfrm>
              <a:off x="4608" y="1920"/>
              <a:ext cx="0" cy="33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dash"/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7" name="Group 64"/>
          <p:cNvGrpSpPr/>
          <p:nvPr/>
        </p:nvGrpSpPr>
        <p:grpSpPr bwMode="auto">
          <a:xfrm>
            <a:off x="6827838" y="2066925"/>
            <a:ext cx="1477962" cy="446088"/>
            <a:chOff x="4739" y="1820"/>
            <a:chExt cx="813" cy="242"/>
          </a:xfrm>
        </p:grpSpPr>
        <p:sp>
          <p:nvSpPr>
            <p:cNvPr id="216129" name="Line 65"/>
            <p:cNvSpPr>
              <a:spLocks noChangeShapeType="1"/>
            </p:cNvSpPr>
            <p:nvPr/>
          </p:nvSpPr>
          <p:spPr bwMode="auto">
            <a:xfrm>
              <a:off x="4739" y="2062"/>
              <a:ext cx="813" cy="0"/>
            </a:xfrm>
            <a:prstGeom prst="line">
              <a:avLst/>
            </a:prstGeom>
            <a:noFill/>
            <a:ln w="38100">
              <a:solidFill>
                <a:srgbClr val="003399"/>
              </a:solidFill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02426" name="Group 66"/>
            <p:cNvGrpSpPr/>
            <p:nvPr/>
          </p:nvGrpSpPr>
          <p:grpSpPr bwMode="auto">
            <a:xfrm rot="-27723">
              <a:off x="4784" y="1820"/>
              <a:ext cx="367" cy="229"/>
              <a:chOff x="2720" y="869"/>
              <a:chExt cx="416" cy="278"/>
            </a:xfrm>
          </p:grpSpPr>
          <p:sp>
            <p:nvSpPr>
              <p:cNvPr id="216131" name="Freeform 67"/>
              <p:cNvSpPr/>
              <p:nvPr/>
            </p:nvSpPr>
            <p:spPr bwMode="auto">
              <a:xfrm rot="1918500" flipV="1">
                <a:off x="2828" y="858"/>
                <a:ext cx="234" cy="255"/>
              </a:xfrm>
              <a:custGeom>
                <a:avLst/>
                <a:gdLst/>
                <a:ahLst/>
                <a:cxnLst>
                  <a:cxn ang="0">
                    <a:pos x="168" y="0"/>
                  </a:cxn>
                  <a:cxn ang="0">
                    <a:pos x="95" y="764"/>
                  </a:cxn>
                  <a:cxn ang="0">
                    <a:pos x="740" y="291"/>
                  </a:cxn>
                </a:cxnLst>
                <a:rect l="0" t="0" r="r" b="b"/>
                <a:pathLst>
                  <a:path w="740" h="812">
                    <a:moveTo>
                      <a:pt x="168" y="0"/>
                    </a:moveTo>
                    <a:cubicBezTo>
                      <a:pt x="84" y="358"/>
                      <a:pt x="0" y="716"/>
                      <a:pt x="95" y="764"/>
                    </a:cubicBezTo>
                    <a:cubicBezTo>
                      <a:pt x="190" y="812"/>
                      <a:pt x="465" y="551"/>
                      <a:pt x="740" y="291"/>
                    </a:cubicBezTo>
                  </a:path>
                </a:pathLst>
              </a:custGeom>
              <a:noFill/>
              <a:ln w="38100" cap="flat" cmpd="sng">
                <a:solidFill>
                  <a:srgbClr val="003399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16132" name="Freeform 68"/>
              <p:cNvSpPr/>
              <p:nvPr/>
            </p:nvSpPr>
            <p:spPr bwMode="auto">
              <a:xfrm>
                <a:off x="3024" y="1045"/>
                <a:ext cx="112" cy="9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04" y="216"/>
                  </a:cxn>
                  <a:cxn ang="0">
                    <a:pos x="272" y="256"/>
                  </a:cxn>
                </a:cxnLst>
                <a:rect l="0" t="0" r="r" b="b"/>
                <a:pathLst>
                  <a:path w="272" h="259">
                    <a:moveTo>
                      <a:pt x="0" y="0"/>
                    </a:moveTo>
                    <a:cubicBezTo>
                      <a:pt x="29" y="86"/>
                      <a:pt x="59" y="173"/>
                      <a:pt x="104" y="216"/>
                    </a:cubicBezTo>
                    <a:cubicBezTo>
                      <a:pt x="149" y="259"/>
                      <a:pt x="245" y="247"/>
                      <a:pt x="272" y="256"/>
                    </a:cubicBezTo>
                  </a:path>
                </a:pathLst>
              </a:custGeom>
              <a:noFill/>
              <a:ln w="38100" cap="flat" cmpd="sng">
                <a:solidFill>
                  <a:srgbClr val="003399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16133" name="Freeform 69"/>
              <p:cNvSpPr/>
              <p:nvPr/>
            </p:nvSpPr>
            <p:spPr bwMode="auto">
              <a:xfrm flipH="1">
                <a:off x="2720" y="1056"/>
                <a:ext cx="112" cy="9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04" y="216"/>
                  </a:cxn>
                  <a:cxn ang="0">
                    <a:pos x="272" y="256"/>
                  </a:cxn>
                </a:cxnLst>
                <a:rect l="0" t="0" r="r" b="b"/>
                <a:pathLst>
                  <a:path w="272" h="259">
                    <a:moveTo>
                      <a:pt x="0" y="0"/>
                    </a:moveTo>
                    <a:cubicBezTo>
                      <a:pt x="29" y="86"/>
                      <a:pt x="59" y="173"/>
                      <a:pt x="104" y="216"/>
                    </a:cubicBezTo>
                    <a:cubicBezTo>
                      <a:pt x="149" y="259"/>
                      <a:pt x="245" y="247"/>
                      <a:pt x="272" y="256"/>
                    </a:cubicBezTo>
                  </a:path>
                </a:pathLst>
              </a:custGeom>
              <a:noFill/>
              <a:ln w="38100" cap="flat" cmpd="sng">
                <a:solidFill>
                  <a:srgbClr val="003399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9" name="Group 70"/>
          <p:cNvGrpSpPr/>
          <p:nvPr/>
        </p:nvGrpSpPr>
        <p:grpSpPr bwMode="auto">
          <a:xfrm rot="27723" flipV="1">
            <a:off x="7531100" y="2511425"/>
            <a:ext cx="666750" cy="422275"/>
            <a:chOff x="2720" y="869"/>
            <a:chExt cx="416" cy="278"/>
          </a:xfrm>
        </p:grpSpPr>
        <p:sp>
          <p:nvSpPr>
            <p:cNvPr id="216135" name="Freeform 71"/>
            <p:cNvSpPr/>
            <p:nvPr/>
          </p:nvSpPr>
          <p:spPr bwMode="auto">
            <a:xfrm rot="1918500" flipV="1">
              <a:off x="2822" y="869"/>
              <a:ext cx="234" cy="255"/>
            </a:xfrm>
            <a:custGeom>
              <a:avLst/>
              <a:gdLst/>
              <a:ahLst/>
              <a:cxnLst>
                <a:cxn ang="0">
                  <a:pos x="168" y="0"/>
                </a:cxn>
                <a:cxn ang="0">
                  <a:pos x="95" y="764"/>
                </a:cxn>
                <a:cxn ang="0">
                  <a:pos x="740" y="291"/>
                </a:cxn>
              </a:cxnLst>
              <a:rect l="0" t="0" r="r" b="b"/>
              <a:pathLst>
                <a:path w="740" h="812">
                  <a:moveTo>
                    <a:pt x="168" y="0"/>
                  </a:moveTo>
                  <a:cubicBezTo>
                    <a:pt x="84" y="358"/>
                    <a:pt x="0" y="716"/>
                    <a:pt x="95" y="764"/>
                  </a:cubicBezTo>
                  <a:cubicBezTo>
                    <a:pt x="190" y="812"/>
                    <a:pt x="465" y="551"/>
                    <a:pt x="740" y="291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6136" name="Freeform 72"/>
            <p:cNvSpPr/>
            <p:nvPr/>
          </p:nvSpPr>
          <p:spPr bwMode="auto">
            <a:xfrm>
              <a:off x="3013" y="1056"/>
              <a:ext cx="112" cy="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4" y="216"/>
                </a:cxn>
                <a:cxn ang="0">
                  <a:pos x="272" y="256"/>
                </a:cxn>
              </a:cxnLst>
              <a:rect l="0" t="0" r="r" b="b"/>
              <a:pathLst>
                <a:path w="272" h="259">
                  <a:moveTo>
                    <a:pt x="0" y="0"/>
                  </a:moveTo>
                  <a:cubicBezTo>
                    <a:pt x="29" y="86"/>
                    <a:pt x="59" y="173"/>
                    <a:pt x="104" y="216"/>
                  </a:cubicBezTo>
                  <a:cubicBezTo>
                    <a:pt x="149" y="259"/>
                    <a:pt x="245" y="247"/>
                    <a:pt x="272" y="256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6137" name="Freeform 73"/>
            <p:cNvSpPr/>
            <p:nvPr/>
          </p:nvSpPr>
          <p:spPr bwMode="auto">
            <a:xfrm flipH="1">
              <a:off x="2709" y="1066"/>
              <a:ext cx="112" cy="9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4" y="216"/>
                </a:cxn>
                <a:cxn ang="0">
                  <a:pos x="272" y="256"/>
                </a:cxn>
              </a:cxnLst>
              <a:rect l="0" t="0" r="r" b="b"/>
              <a:pathLst>
                <a:path w="272" h="259">
                  <a:moveTo>
                    <a:pt x="0" y="0"/>
                  </a:moveTo>
                  <a:cubicBezTo>
                    <a:pt x="29" y="86"/>
                    <a:pt x="59" y="173"/>
                    <a:pt x="104" y="216"/>
                  </a:cubicBezTo>
                  <a:cubicBezTo>
                    <a:pt x="149" y="259"/>
                    <a:pt x="245" y="247"/>
                    <a:pt x="272" y="256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16138" name="Rectangle 74"/>
          <p:cNvSpPr>
            <a:spLocks noChangeArrowheads="1"/>
          </p:cNvSpPr>
          <p:nvPr/>
        </p:nvSpPr>
        <p:spPr bwMode="auto">
          <a:xfrm>
            <a:off x="7391400" y="1844675"/>
            <a:ext cx="503238" cy="5191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800" b="1" i="1">
                <a:solidFill>
                  <a:srgbClr val="000099"/>
                </a:solidFill>
                <a:effectLst/>
                <a:latin typeface="Times New Roman" panose="02020603050405020304" charset="0"/>
                <a:ea typeface="楷体_GB2312" charset="0"/>
                <a:cs typeface="楷体_GB2312" charset="0"/>
              </a:rPr>
              <a:t>u</a:t>
            </a:r>
            <a:r>
              <a:rPr lang="en-US" altLang="zh-CN" sz="2800" b="1" baseline="-25000">
                <a:solidFill>
                  <a:srgbClr val="000099"/>
                </a:solidFill>
                <a:effectLst/>
                <a:latin typeface="Times New Roman" panose="02020603050405020304" charset="0"/>
                <a:ea typeface="楷体_GB2312" charset="0"/>
                <a:cs typeface="楷体_GB2312" charset="0"/>
              </a:rPr>
              <a:t>o</a:t>
            </a:r>
          </a:p>
        </p:txBody>
      </p:sp>
      <p:sp>
        <p:nvSpPr>
          <p:cNvPr id="216139" name="Text Box 75"/>
          <p:cNvSpPr txBox="1">
            <a:spLocks noChangeArrowheads="1"/>
          </p:cNvSpPr>
          <p:nvPr/>
        </p:nvSpPr>
        <p:spPr bwMode="auto">
          <a:xfrm>
            <a:off x="5702300" y="5057775"/>
            <a:ext cx="2382838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effectLst>
                  <a:outerShdw blurRad="38100" dist="38100" dir="2700000" algn="tl">
                    <a:srgbClr val="DDDDDD"/>
                  </a:outerShdw>
                </a:effectLst>
              </a:rPr>
              <a:t>OCL</a:t>
            </a:r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</a:rPr>
              <a:t>原理电路</a:t>
            </a:r>
          </a:p>
        </p:txBody>
      </p:sp>
      <p:sp>
        <p:nvSpPr>
          <p:cNvPr id="216140" name="Freeform 76"/>
          <p:cNvSpPr/>
          <p:nvPr/>
        </p:nvSpPr>
        <p:spPr bwMode="auto">
          <a:xfrm>
            <a:off x="4648200" y="2468563"/>
            <a:ext cx="328613" cy="2841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5" y="96"/>
              </a:cxn>
              <a:cxn ang="0">
                <a:pos x="111" y="0"/>
              </a:cxn>
            </a:cxnLst>
            <a:rect l="0" t="0" r="r" b="b"/>
            <a:pathLst>
              <a:path w="111" h="96">
                <a:moveTo>
                  <a:pt x="0" y="0"/>
                </a:moveTo>
                <a:cubicBezTo>
                  <a:pt x="18" y="48"/>
                  <a:pt x="37" y="96"/>
                  <a:pt x="55" y="96"/>
                </a:cubicBezTo>
                <a:cubicBezTo>
                  <a:pt x="73" y="96"/>
                  <a:pt x="104" y="16"/>
                  <a:pt x="111" y="0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</a:ln>
          <a:effectLst/>
        </p:spPr>
        <p:txBody>
          <a:bodyPr anchor="ctr"/>
          <a:lstStyle/>
          <a:p>
            <a:pPr>
              <a:defRPr/>
            </a:pPr>
            <a:endParaRPr lang="zh-CN" altLang="en-US"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0806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1720</TotalTime>
  <Words>7073</Words>
  <Application>Microsoft Office PowerPoint</Application>
  <PresentationFormat>全屏显示(4:3)</PresentationFormat>
  <Paragraphs>2235</Paragraphs>
  <Slides>99</Slides>
  <Notes>10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99</vt:i4>
      </vt:variant>
    </vt:vector>
  </HeadingPairs>
  <TitlesOfParts>
    <vt:vector size="106" baseType="lpstr">
      <vt:lpstr>Office 主题</vt:lpstr>
      <vt:lpstr>Equation</vt:lpstr>
      <vt:lpstr>公式</vt:lpstr>
      <vt:lpstr>Equation.KSEE3</vt:lpstr>
      <vt:lpstr>Clip</vt:lpstr>
      <vt:lpstr>图表</vt:lpstr>
      <vt:lpstr>剪辑</vt:lpstr>
      <vt:lpstr>PowerPoint 演示文稿</vt:lpstr>
      <vt:lpstr>本章要求：</vt:lpstr>
      <vt:lpstr>PowerPoint 演示文稿</vt:lpstr>
      <vt:lpstr>3.1 基本放大电路的组成</vt:lpstr>
      <vt:lpstr>3.1 基本放大电路的组成</vt:lpstr>
      <vt:lpstr>3.1 基本放大电路的组成</vt:lpstr>
      <vt:lpstr>3.1 基本放大电路的组成</vt:lpstr>
      <vt:lpstr>3.1.3   共射放大电路的电压放大作用</vt:lpstr>
      <vt:lpstr>结论：</vt:lpstr>
      <vt:lpstr>3.1.3 共射放大电路的电压放大作用</vt:lpstr>
      <vt:lpstr>结论：</vt:lpstr>
      <vt:lpstr>结论：</vt:lpstr>
      <vt:lpstr>1.  实现放大的条件 </vt:lpstr>
      <vt:lpstr>2. 直流通路和交流通路 </vt:lpstr>
      <vt:lpstr>PowerPoint 演示文稿</vt:lpstr>
      <vt:lpstr>PowerPoint 演示文稿</vt:lpstr>
      <vt:lpstr>3.2  放大电路的静态分析</vt:lpstr>
      <vt:lpstr>3.2.1 用估算法确定静态值</vt:lpstr>
      <vt:lpstr>PowerPoint 演示文稿</vt:lpstr>
      <vt:lpstr>PowerPoint 演示文稿</vt:lpstr>
      <vt:lpstr>3.2.2 用图解法确定静态值</vt:lpstr>
      <vt:lpstr>3.2.2 用图解法确定静态值</vt:lpstr>
      <vt:lpstr>3.3  放大电路的动态分析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3.3.2  动态分析图解法</vt:lpstr>
      <vt:lpstr> 3.3.3 非线性失真</vt:lpstr>
      <vt:lpstr> 3.3.3 非线性失真</vt:lpstr>
      <vt:lpstr>3.4  静态工作点的稳定</vt:lpstr>
      <vt:lpstr>3.4.1   温度变化对静态工作点的影响</vt:lpstr>
      <vt:lpstr>PowerPoint 演示文稿</vt:lpstr>
      <vt:lpstr>3.4.2   分压式偏置电路</vt:lpstr>
      <vt:lpstr>3.4.2   分压式偏置电路</vt:lpstr>
      <vt:lpstr>PowerPoint 演示文稿</vt:lpstr>
      <vt:lpstr>PowerPoint 演示文稿</vt:lpstr>
      <vt:lpstr>2.  静态工作点的计算</vt:lpstr>
      <vt:lpstr>3.  动态分析</vt:lpstr>
      <vt:lpstr>PowerPoint 演示文稿</vt:lpstr>
      <vt:lpstr>PowerPoint 演示文稿</vt:lpstr>
      <vt:lpstr>PowerPoint 演示文稿</vt:lpstr>
      <vt:lpstr>例1:</vt:lpstr>
      <vt:lpstr>解:</vt:lpstr>
      <vt:lpstr>(2) 由微变等效电路求Au、 ri 、 ro。</vt:lpstr>
      <vt:lpstr>3.5 射极输出器</vt:lpstr>
      <vt:lpstr>PowerPoint 演示文稿</vt:lpstr>
      <vt:lpstr>PowerPoint 演示文稿</vt:lpstr>
      <vt:lpstr>PowerPoint 演示文稿</vt:lpstr>
      <vt:lpstr>PowerPoint 演示文稿</vt:lpstr>
      <vt:lpstr>共集电极放大电路(射极输出器)的特点：</vt:lpstr>
      <vt:lpstr>PowerPoint 演示文稿</vt:lpstr>
      <vt:lpstr>例1:</vt:lpstr>
      <vt:lpstr>解:</vt:lpstr>
      <vt:lpstr>(2) 由微变等效电路求Au、 ri 、 ro。</vt:lpstr>
      <vt:lpstr> 3.6  多级放大电路及其级间耦合方式</vt:lpstr>
      <vt:lpstr>3.6.1  阻容耦合</vt:lpstr>
      <vt:lpstr>PowerPoint 演示文稿</vt:lpstr>
      <vt:lpstr>PowerPoint 演示文稿</vt:lpstr>
      <vt:lpstr>例1:</vt:lpstr>
      <vt:lpstr>解:</vt:lpstr>
      <vt:lpstr>解:</vt:lpstr>
      <vt:lpstr>解: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3.6.2  直接耦合</vt:lpstr>
      <vt:lpstr>PowerPoint 演示文稿</vt:lpstr>
      <vt:lpstr>PowerPoint 演示文稿</vt:lpstr>
      <vt:lpstr>PowerPoint 演示文稿</vt:lpstr>
      <vt:lpstr>PowerPoint 演示文稿</vt:lpstr>
      <vt:lpstr>3.7  差动放大电路</vt:lpstr>
      <vt:lpstr>1.  零点漂移的抑制</vt:lpstr>
      <vt:lpstr>2.  有信号输入时的工作情况</vt:lpstr>
      <vt:lpstr>2.  有信号输入时的工作情况</vt:lpstr>
      <vt:lpstr>(3) 比较输入</vt:lpstr>
      <vt:lpstr>PowerPoint 演示文稿</vt:lpstr>
      <vt:lpstr>PowerPoint 演示文稿</vt:lpstr>
      <vt:lpstr>3.7.2   典型差动放大电路</vt:lpstr>
      <vt:lpstr>3.8  互补对称功率放大电路</vt:lpstr>
      <vt:lpstr>PowerPoint 演示文稿</vt:lpstr>
      <vt:lpstr>3.8.2  互补对称放大电路</vt:lpstr>
      <vt:lpstr>1. OTL电路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侯刚</dc:creator>
  <cp:lastModifiedBy>Thinkpad</cp:lastModifiedBy>
  <cp:revision>75</cp:revision>
  <dcterms:created xsi:type="dcterms:W3CDTF">2017-02-07T05:07:00Z</dcterms:created>
  <dcterms:modified xsi:type="dcterms:W3CDTF">2020-03-14T09:28:28Z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2052-10.1.0.6206</vt:lpwstr>
  </property>
</Properties>
</file>