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64" r:id="rId4"/>
    <p:sldId id="297" r:id="rId5"/>
    <p:sldId id="298" r:id="rId6"/>
    <p:sldId id="287" r:id="rId7"/>
    <p:sldId id="288" r:id="rId8"/>
    <p:sldId id="292" r:id="rId9"/>
    <p:sldId id="294" r:id="rId10"/>
    <p:sldId id="300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303" autoAdjust="0"/>
  </p:normalViewPr>
  <p:slideViewPr>
    <p:cSldViewPr>
      <p:cViewPr varScale="1">
        <p:scale>
          <a:sx n="152" d="100"/>
          <a:sy n="152" d="100"/>
        </p:scale>
        <p:origin x="480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3258741"/>
            <a:ext cx="7043208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30250" y="945030"/>
            <a:ext cx="7690114" cy="821858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6600" b="1" i="1" u="none" strike="noStrike" kern="600" cap="none" spc="-188" normalizeH="0" baseline="0" noProof="0" dirty="0" smtClean="0">
                <a:ln w="11430"/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57000"/>
                    </a:prst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94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" y="5705"/>
            <a:ext cx="9144000" cy="51435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43608" y="123478"/>
            <a:ext cx="764319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3554" name="Rectangle 5"/>
          <p:cNvSpPr>
            <a:spLocks noGrp="1"/>
          </p:cNvSpPr>
          <p:nvPr>
            <p:ph type="subTitle" idx="1"/>
          </p:nvPr>
        </p:nvSpPr>
        <p:spPr>
          <a:xfrm>
            <a:off x="2164556" y="2693194"/>
            <a:ext cx="4800600" cy="64651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孔祥杰</a:t>
            </a:r>
            <a:endParaRPr lang="en-US" altLang="zh-CN" b="1" dirty="0" smtClean="0">
              <a:solidFill>
                <a:schemeClr val="bg1"/>
              </a:solidFill>
              <a:latin typeface="+mj-lt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大连理工大学</a:t>
            </a:r>
            <a:endParaRPr lang="en-US" altLang="zh-CN" b="1" dirty="0">
              <a:solidFill>
                <a:schemeClr val="bg1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8435" name="WordArt 15"/>
          <p:cNvSpPr>
            <a:spLocks noChangeArrowheads="1" noChangeShapeType="1" noTextEdit="1"/>
          </p:cNvSpPr>
          <p:nvPr/>
        </p:nvSpPr>
        <p:spPr bwMode="auto">
          <a:xfrm>
            <a:off x="2915816" y="1714161"/>
            <a:ext cx="3240360" cy="71357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7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</a:p>
        </p:txBody>
      </p:sp>
    </p:spTree>
    <p:extLst>
      <p:ext uri="{BB962C8B-B14F-4D97-AF65-F5344CB8AC3E}">
        <p14:creationId xmlns:p14="http://schemas.microsoft.com/office/powerpoint/2010/main" val="71239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Acknowledgements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6563072" cy="367585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Some materials used in this course (and </a:t>
            </a:r>
            <a:r>
              <a:rPr lang="en-US" altLang="zh-CN" sz="2400" dirty="0" smtClean="0"/>
              <a:t>the slides) </a:t>
            </a:r>
            <a:r>
              <a:rPr lang="en-US" altLang="zh-CN" sz="2400" dirty="0"/>
              <a:t>were downloaded from the Internet. Copyright and all rights therein are retained by the corresponding copyright holders. </a:t>
            </a:r>
            <a:endParaRPr lang="en-US" altLang="zh-CN" sz="2400" dirty="0" smtClean="0"/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PPT slides are </a:t>
            </a:r>
            <a:r>
              <a:rPr lang="en-US" altLang="zh-CN" sz="2400" dirty="0" smtClean="0"/>
              <a:t>basically adapted </a:t>
            </a:r>
            <a:r>
              <a:rPr lang="en-US" altLang="zh-CN" sz="2400" dirty="0"/>
              <a:t>from the </a:t>
            </a:r>
            <a:r>
              <a:rPr lang="en-US" altLang="zh-CN" sz="2400" dirty="0" smtClean="0"/>
              <a:t>slides created (and copyrighted) </a:t>
            </a:r>
            <a:r>
              <a:rPr lang="en-US" altLang="zh-CN" sz="2400" dirty="0"/>
              <a:t>by J.F Kurose and K.W. </a:t>
            </a:r>
            <a:r>
              <a:rPr lang="en-US" altLang="zh-CN" sz="2400" dirty="0" smtClean="0"/>
              <a:t>Ross for their </a:t>
            </a:r>
            <a:r>
              <a:rPr lang="en-US" altLang="zh-CN" sz="2400" dirty="0"/>
              <a:t>book “Computer Networking</a:t>
            </a:r>
            <a:r>
              <a:rPr lang="en-US" altLang="zh-CN" sz="2400" dirty="0" smtClean="0"/>
              <a:t>”.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97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altLang="zh-CN" smtClean="0">
                <a:ln>
                  <a:noFill/>
                </a:ln>
                <a:effectLst/>
              </a:rPr>
              <a:t>Who am I?</a:t>
            </a:r>
          </a:p>
        </p:txBody>
      </p:sp>
      <p:sp>
        <p:nvSpPr>
          <p:cNvPr id="4" name="Rectangle 8"/>
          <p:cNvSpPr/>
          <p:nvPr/>
        </p:nvSpPr>
        <p:spPr>
          <a:xfrm>
            <a:off x="611560" y="1186879"/>
            <a:ext cx="7416823" cy="10429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/>
          <a:lstStyle/>
          <a:p>
            <a:pPr eaLnBrk="1" hangingPunct="1">
              <a:defRPr/>
            </a:pPr>
            <a:r>
              <a:rPr lang="en-US" altLang="zh-CN" sz="2100" b="1" dirty="0">
                <a:latin typeface="Segoe UI Light" pitchFamily="34" charset="0"/>
                <a:cs typeface="Segoe UI Light" pitchFamily="34" charset="0"/>
              </a:rPr>
              <a:t>URL: http</a:t>
            </a:r>
            <a:r>
              <a:rPr lang="en-US" altLang="zh-CN" sz="2100" b="1" dirty="0" smtClean="0">
                <a:latin typeface="Segoe UI Light" pitchFamily="34" charset="0"/>
                <a:cs typeface="Segoe UI Light" pitchFamily="34" charset="0"/>
              </a:rPr>
              <a:t>://TheAlphaLab.org/xjkong</a:t>
            </a:r>
            <a:endParaRPr lang="en-US" altLang="zh-CN" sz="2100" b="1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460" name="Content Placeholder 3"/>
          <p:cNvSpPr txBox="1">
            <a:spLocks/>
          </p:cNvSpPr>
          <p:nvPr/>
        </p:nvSpPr>
        <p:spPr bwMode="auto">
          <a:xfrm>
            <a:off x="2786607" y="2441798"/>
            <a:ext cx="5817841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6875" indent="-396875"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914400" indent="-396875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258888" indent="-344488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4963" indent="-346075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941513" indent="-3365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398713" indent="-336550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855913" indent="-336550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313113" indent="-336550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770313" indent="-336550" defTabSz="912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大连理工大学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阿尔法</a:t>
            </a:r>
            <a:r>
              <a:rPr lang="zh-CN" altLang="en-US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实验室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School of Software,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Dalian University of Technology,</a:t>
            </a:r>
            <a:b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China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http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://TheAlphaLab.org 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611560" y="2436018"/>
            <a:ext cx="1993826" cy="22871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102870" rIns="102870" bIns="102870"/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DUT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Alpha </a:t>
            </a:r>
            <a:r>
              <a:rPr lang="en-US" altLang="zh-CN" sz="2000" b="1" dirty="0">
                <a:solidFill>
                  <a:schemeClr val="bg1"/>
                </a:solidFill>
              </a:rPr>
              <a:t>Lab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9" y="3075806"/>
            <a:ext cx="1912008" cy="13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86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altLang="zh-CN" dirty="0" smtClean="0">
                <a:ln>
                  <a:noFill/>
                </a:ln>
                <a:effectLst/>
              </a:rPr>
              <a:t>Question I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043608" y="2367085"/>
            <a:ext cx="538320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Our daily lives depend on computer networks!</a:t>
            </a:r>
          </a:p>
          <a:p>
            <a:pPr defTabSz="685800">
              <a:lnSpc>
                <a:spcPct val="100000"/>
              </a:lnSpc>
              <a:spcBef>
                <a:spcPct val="0"/>
              </a:spcBef>
              <a:buSzTx/>
              <a:buFontTx/>
              <a:buChar char="-"/>
            </a:pP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 basic knowledge for leading a modern life </a:t>
            </a:r>
          </a:p>
          <a:p>
            <a:pPr defTabSz="685800">
              <a:lnSpc>
                <a:spcPct val="100000"/>
              </a:lnSpc>
              <a:spcBef>
                <a:spcPct val="0"/>
              </a:spcBef>
              <a:buSzTx/>
              <a:buFontTx/>
              <a:buChar char="-"/>
            </a:pP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 improve the quality of life</a:t>
            </a:r>
          </a:p>
          <a:p>
            <a:pPr defTabSz="685800">
              <a:lnSpc>
                <a:spcPct val="100000"/>
              </a:lnSpc>
              <a:spcBef>
                <a:spcPct val="0"/>
              </a:spcBef>
              <a:buSzTx/>
              <a:buFontTx/>
              <a:buChar char="-"/>
            </a:pP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 core </a:t>
            </a:r>
            <a:r>
              <a:rPr lang="en-US" altLang="zh-CN" sz="20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IT (Information Technology)</a:t>
            </a:r>
            <a:endParaRPr lang="en-US" altLang="zh-CN" sz="20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128014" name="Picture 14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934697"/>
            <a:ext cx="1170384" cy="119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2918319" y="4011910"/>
            <a:ext cx="163378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en-US" altLang="zh-CN" sz="2100" i="1" dirty="0">
                <a:solidFill>
                  <a:srgbClr val="FF0000"/>
                </a:solidFill>
                <a:ea typeface="宋体" panose="02010600030101010101" pitchFamily="2" charset="-122"/>
              </a:rPr>
              <a:t>use cases?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412296"/>
            <a:ext cx="5335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</a:rPr>
              <a:t>Why study </a:t>
            </a:r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</a:rPr>
              <a:t>Computer Networking</a:t>
            </a: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5328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/>
      <p:bldP spid="12801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1043608" y="123478"/>
            <a:ext cx="764319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 smtClean="0"/>
              <a:t>Question </a:t>
            </a:r>
            <a:r>
              <a:rPr lang="en-US" altLang="zh-CN" dirty="0" smtClean="0"/>
              <a:t>II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043608" y="2211710"/>
            <a:ext cx="4826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</a:rPr>
              <a:t>What are Computer Networks?</a:t>
            </a:r>
            <a:endParaRPr lang="en-US" altLang="zh-CN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50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Network </a:t>
            </a:r>
            <a:r>
              <a:rPr lang="en-US" altLang="zh-CN" dirty="0" smtClean="0"/>
              <a:t>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8782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100" b="1" dirty="0" smtClean="0"/>
              <a:t>Business applications</a:t>
            </a:r>
          </a:p>
          <a:p>
            <a:pPr lvl="1"/>
            <a:r>
              <a:rPr lang="en-US" altLang="zh-CN" sz="2600" dirty="0"/>
              <a:t>Email, </a:t>
            </a:r>
            <a:r>
              <a:rPr lang="en-US" altLang="zh-CN" sz="2600" dirty="0" smtClean="0"/>
              <a:t>videoconferencing; B2B</a:t>
            </a:r>
            <a:r>
              <a:rPr lang="en-US" altLang="zh-CN" sz="2600" dirty="0"/>
              <a:t>, B2C, </a:t>
            </a:r>
            <a:r>
              <a:rPr lang="en-US" altLang="zh-CN" sz="2600" dirty="0" smtClean="0"/>
              <a:t>B2D, …</a:t>
            </a:r>
            <a:endParaRPr lang="en-US" altLang="zh-CN" sz="2600" dirty="0"/>
          </a:p>
          <a:p>
            <a:r>
              <a:rPr lang="en-US" altLang="zh-CN" sz="3100" b="1" dirty="0" smtClean="0"/>
              <a:t>Home applications</a:t>
            </a:r>
          </a:p>
          <a:p>
            <a:pPr lvl="1"/>
            <a:r>
              <a:rPr lang="en-US" altLang="zh-CN" sz="2600" dirty="0"/>
              <a:t>Access to remote </a:t>
            </a:r>
            <a:r>
              <a:rPr lang="en-US" altLang="zh-CN" sz="2600" dirty="0" smtClean="0"/>
              <a:t>information, …</a:t>
            </a:r>
          </a:p>
          <a:p>
            <a:pPr lvl="1"/>
            <a:r>
              <a:rPr lang="en-US" altLang="zh-CN" sz="2600" dirty="0" smtClean="0"/>
              <a:t>Person-to-person communication</a:t>
            </a:r>
            <a:r>
              <a:rPr lang="en-US" altLang="zh-CN" sz="2600" dirty="0"/>
              <a:t>,</a:t>
            </a:r>
            <a:r>
              <a:rPr lang="en-US" altLang="zh-CN" sz="2600" dirty="0" smtClean="0"/>
              <a:t> …</a:t>
            </a:r>
            <a:endParaRPr lang="en-US" altLang="zh-CN" sz="2600" dirty="0"/>
          </a:p>
          <a:p>
            <a:pPr lvl="1"/>
            <a:r>
              <a:rPr lang="en-US" altLang="zh-CN" sz="2600" dirty="0"/>
              <a:t>Interactive </a:t>
            </a:r>
            <a:r>
              <a:rPr lang="en-US" altLang="zh-CN" sz="2600" dirty="0" smtClean="0"/>
              <a:t>entertainment, …</a:t>
            </a:r>
            <a:endParaRPr lang="en-US" altLang="zh-CN" sz="2600" dirty="0"/>
          </a:p>
          <a:p>
            <a:r>
              <a:rPr lang="en-US" altLang="zh-CN" sz="2800" b="1" dirty="0" smtClean="0"/>
              <a:t>Mobile applications</a:t>
            </a:r>
          </a:p>
          <a:p>
            <a:pPr lvl="1"/>
            <a:r>
              <a:rPr lang="en-US" altLang="zh-CN" sz="2400" dirty="0"/>
              <a:t>m-commerce, m-learning, </a:t>
            </a:r>
            <a:r>
              <a:rPr lang="en-US" altLang="zh-CN" sz="2400" dirty="0" smtClean="0"/>
              <a:t>…</a:t>
            </a:r>
            <a:endParaRPr lang="en-US" altLang="zh-CN" sz="2400" dirty="0"/>
          </a:p>
          <a:p>
            <a:r>
              <a:rPr lang="en-US" altLang="zh-CN" sz="2800" b="1" dirty="0"/>
              <a:t>Social issues</a:t>
            </a:r>
          </a:p>
          <a:p>
            <a:pPr lvl="1"/>
            <a:r>
              <a:rPr lang="en-US" altLang="zh-CN" sz="2400" dirty="0"/>
              <a:t>Junk </a:t>
            </a:r>
            <a:r>
              <a:rPr lang="en-US" altLang="zh-CN" sz="2400" dirty="0" smtClean="0"/>
              <a:t>email; Ill-informed or misleading info; Identity theft, …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1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altLang="zh-CN" smtClean="0">
                <a:ln>
                  <a:noFill/>
                </a:ln>
                <a:effectLst/>
              </a:rPr>
              <a:t>Benefits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>
          <a:xfrm>
            <a:off x="827584" y="1491630"/>
            <a:ext cx="7056784" cy="280831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 smtClean="0">
                <a:latin typeface="Segoe" pitchFamily="34" charset="0"/>
                <a:ea typeface="宋体" panose="02010600030101010101" pitchFamily="2" charset="-122"/>
              </a:rPr>
              <a:t>Sharing resources</a:t>
            </a:r>
          </a:p>
          <a:p>
            <a:pPr eaLnBrk="1" hangingPunct="1"/>
            <a:r>
              <a:rPr lang="en-US" altLang="zh-CN" sz="2400" dirty="0" smtClean="0">
                <a:latin typeface="Segoe" pitchFamily="34" charset="0"/>
                <a:ea typeface="宋体" panose="02010600030101010101" pitchFamily="2" charset="-122"/>
              </a:rPr>
              <a:t>Saving money</a:t>
            </a:r>
          </a:p>
          <a:p>
            <a:pPr eaLnBrk="1" hangingPunct="1"/>
            <a:r>
              <a:rPr lang="en-US" altLang="zh-CN" sz="2400" dirty="0" smtClean="0">
                <a:latin typeface="Segoe" pitchFamily="34" charset="0"/>
                <a:ea typeface="宋体" panose="02010600030101010101" pitchFamily="2" charset="-122"/>
              </a:rPr>
              <a:t>Facilitating communications between people</a:t>
            </a:r>
          </a:p>
          <a:p>
            <a:pPr eaLnBrk="1" hangingPunct="1"/>
            <a:r>
              <a:rPr lang="en-US" altLang="zh-CN" sz="2400" dirty="0" smtClean="0">
                <a:latin typeface="Segoe" pitchFamily="34" charset="0"/>
                <a:ea typeface="宋体" panose="02010600030101010101" pitchFamily="2" charset="-122"/>
              </a:rPr>
              <a:t>Ubiquitous computing</a:t>
            </a:r>
          </a:p>
          <a:p>
            <a:pPr eaLnBrk="1" hangingPunct="1"/>
            <a:r>
              <a:rPr lang="en-US" altLang="zh-CN" sz="2400" dirty="0" smtClean="0">
                <a:latin typeface="Segoe" pitchFamily="34" charset="0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62205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Ab</a:t>
            </a:r>
            <a:r>
              <a:rPr lang="en-US" altLang="zh-CN" dirty="0" smtClean="0">
                <a:ln>
                  <a:noFill/>
                </a:ln>
                <a:effectLst/>
              </a:rPr>
              <a:t>out </a:t>
            </a:r>
            <a:r>
              <a:rPr altLang="zh-CN" dirty="0" smtClean="0">
                <a:ln>
                  <a:noFill/>
                </a:ln>
                <a:effectLst/>
              </a:rPr>
              <a:t>the course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755576" y="1347614"/>
            <a:ext cx="6192688" cy="154424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zh-CN" b="1" i="1" dirty="0" smtClean="0">
                <a:solidFill>
                  <a:srgbClr val="FF3399"/>
                </a:solidFill>
                <a:latin typeface="Segoe" pitchFamily="34" charset="0"/>
                <a:ea typeface="宋体" panose="02010600030101010101" pitchFamily="2" charset="-122"/>
              </a:rPr>
              <a:t>Introductory</a:t>
            </a:r>
            <a:r>
              <a:rPr lang="en-US" altLang="zh-CN" b="1" dirty="0" smtClean="0">
                <a:latin typeface="Segoe" pitchFamily="34" charset="0"/>
                <a:ea typeface="宋体" panose="02010600030101010101" pitchFamily="2" charset="-122"/>
              </a:rPr>
              <a:t> (first?) course in computer networking</a:t>
            </a:r>
          </a:p>
          <a:p>
            <a:pPr lvl="1" eaLnBrk="1" hangingPunct="1"/>
            <a:r>
              <a:rPr lang="en-US" altLang="zh-CN" dirty="0" smtClean="0">
                <a:latin typeface="Segoe" pitchFamily="34" charset="0"/>
                <a:ea typeface="宋体" panose="02010600030101010101" pitchFamily="2" charset="-122"/>
              </a:rPr>
              <a:t>learn </a:t>
            </a:r>
            <a:r>
              <a:rPr lang="en-US" altLang="zh-CN" i="1" dirty="0" smtClean="0">
                <a:solidFill>
                  <a:srgbClr val="FF3399"/>
                </a:solidFill>
                <a:latin typeface="Segoe" pitchFamily="34" charset="0"/>
                <a:ea typeface="宋体" panose="02010600030101010101" pitchFamily="2" charset="-122"/>
              </a:rPr>
              <a:t>principles</a:t>
            </a:r>
            <a:r>
              <a:rPr lang="en-US" altLang="zh-CN" dirty="0" smtClean="0">
                <a:latin typeface="Segoe" pitchFamily="34" charset="0"/>
                <a:ea typeface="宋体" panose="02010600030101010101" pitchFamily="2" charset="-122"/>
              </a:rPr>
              <a:t> of computer networking</a:t>
            </a:r>
          </a:p>
          <a:p>
            <a:pPr lvl="1" eaLnBrk="1" hangingPunct="1"/>
            <a:r>
              <a:rPr lang="en-US" altLang="zh-CN" dirty="0" smtClean="0">
                <a:latin typeface="Segoe" pitchFamily="34" charset="0"/>
                <a:ea typeface="宋体" panose="02010600030101010101" pitchFamily="2" charset="-122"/>
              </a:rPr>
              <a:t>learn </a:t>
            </a:r>
            <a:r>
              <a:rPr lang="en-US" altLang="zh-CN" i="1" dirty="0" smtClean="0">
                <a:solidFill>
                  <a:srgbClr val="FF3399"/>
                </a:solidFill>
                <a:latin typeface="Segoe" pitchFamily="34" charset="0"/>
                <a:ea typeface="宋体" panose="02010600030101010101" pitchFamily="2" charset="-122"/>
              </a:rPr>
              <a:t>practice</a:t>
            </a:r>
            <a:r>
              <a:rPr lang="en-US" altLang="zh-CN" dirty="0" smtClean="0">
                <a:latin typeface="Segoe" pitchFamily="34" charset="0"/>
                <a:ea typeface="宋体" panose="02010600030101010101" pitchFamily="2" charset="-122"/>
              </a:rPr>
              <a:t> of computer networking</a:t>
            </a:r>
          </a:p>
          <a:p>
            <a:pPr lvl="1" eaLnBrk="1" hangingPunct="1"/>
            <a:r>
              <a:rPr lang="en-US" altLang="zh-CN" dirty="0" smtClean="0">
                <a:latin typeface="Segoe" pitchFamily="34" charset="0"/>
                <a:ea typeface="宋体" panose="02010600030101010101" pitchFamily="2" charset="-122"/>
              </a:rPr>
              <a:t>Internet architecture/protocols as case study</a:t>
            </a:r>
          </a:p>
          <a:p>
            <a:pPr eaLnBrk="1" hangingPunct="1"/>
            <a:endParaRPr lang="en-US" altLang="zh-CN" b="0" i="1" dirty="0" smtClean="0">
              <a:latin typeface="Segoe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755576" y="3147814"/>
            <a:ext cx="61926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en-US" altLang="zh-CN" sz="1800" b="0" i="1" dirty="0">
                <a:solidFill>
                  <a:srgbClr val="000000"/>
                </a:solidFill>
                <a:ea typeface="宋体" panose="02010600030101010101" pitchFamily="2" charset="-122"/>
              </a:rPr>
              <a:t>Computer networking is an enormously complex subject, involving many concepts, protocols, and technologies that are woven together. Using the Internet as a vehicle, this course aims to introduce fundamental principles and concepts of computer networking. </a:t>
            </a:r>
          </a:p>
        </p:txBody>
      </p:sp>
    </p:spTree>
    <p:extLst>
      <p:ext uri="{BB962C8B-B14F-4D97-AF65-F5344CB8AC3E}">
        <p14:creationId xmlns:p14="http://schemas.microsoft.com/office/powerpoint/2010/main" val="3994997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altLang="zh-CN" dirty="0" smtClean="0"/>
              <a:t>Textbooks</a:t>
            </a:r>
            <a:endParaRPr altLang="zh-CN" dirty="0" smtClean="0">
              <a:ln>
                <a:noFill/>
              </a:ln>
              <a:effectLst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>
          <a:xfrm>
            <a:off x="683568" y="1275606"/>
            <a:ext cx="7704856" cy="375285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《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计算机网络：自顶向下方法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》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版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英文影印版）（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Computer Networking: A Top-Down Approach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），作者：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Kurose and Ross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，出版社：高等教育出版社，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2016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(The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6/7th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edition of this book is also ok)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《</a:t>
            </a:r>
            <a:r>
              <a:rPr lang="zh-CN" altLang="en-US" dirty="0" smtClean="0">
                <a:ea typeface="宋体" panose="02010600030101010101" pitchFamily="2" charset="-122"/>
              </a:rPr>
              <a:t>计算机网络教程：自顶向下方法（英文版）</a:t>
            </a:r>
            <a:r>
              <a:rPr lang="en-US" altLang="zh-CN" dirty="0" smtClean="0">
                <a:ea typeface="宋体" panose="02010600030101010101" pitchFamily="2" charset="-122"/>
              </a:rPr>
              <a:t>》</a:t>
            </a:r>
            <a:r>
              <a:rPr lang="zh-CN" altLang="en-US" dirty="0" smtClean="0">
                <a:ea typeface="宋体" panose="02010600030101010101" pitchFamily="2" charset="-122"/>
              </a:rPr>
              <a:t>，作者：</a:t>
            </a:r>
            <a:r>
              <a:rPr lang="en-US" altLang="zh-CN" dirty="0" smtClean="0">
                <a:ea typeface="宋体" panose="02010600030101010101" pitchFamily="2" charset="-122"/>
              </a:rPr>
              <a:t>Behrouz A. </a:t>
            </a:r>
            <a:r>
              <a:rPr lang="en-US" altLang="zh-CN" dirty="0" err="1" smtClean="0">
                <a:ea typeface="宋体" panose="02010600030101010101" pitchFamily="2" charset="-122"/>
              </a:rPr>
              <a:t>Forouzan</a:t>
            </a:r>
            <a:r>
              <a:rPr lang="en-US" altLang="zh-CN" dirty="0" smtClean="0">
                <a:ea typeface="宋体" panose="02010600030101010101" pitchFamily="2" charset="-122"/>
              </a:rPr>
              <a:t>; </a:t>
            </a:r>
            <a:r>
              <a:rPr lang="en-US" altLang="zh-CN" dirty="0" err="1" smtClean="0">
                <a:ea typeface="宋体" panose="02010600030101010101" pitchFamily="2" charset="-122"/>
              </a:rPr>
              <a:t>Firouz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Mosharraf</a:t>
            </a:r>
            <a:r>
              <a:rPr lang="zh-CN" altLang="en-US" dirty="0" smtClean="0">
                <a:ea typeface="宋体" panose="02010600030101010101" pitchFamily="2" charset="-122"/>
              </a:rPr>
              <a:t>，出版社：机械工业出版社，</a:t>
            </a:r>
            <a:r>
              <a:rPr lang="en-US" altLang="zh-CN" dirty="0" smtClean="0">
                <a:ea typeface="宋体" panose="02010600030101010101" pitchFamily="2" charset="-122"/>
              </a:rPr>
              <a:t>2012</a:t>
            </a:r>
            <a:r>
              <a:rPr lang="zh-CN" altLang="en-US" dirty="0" smtClean="0">
                <a:ea typeface="宋体" panose="02010600030101010101" pitchFamily="2" charset="-122"/>
              </a:rPr>
              <a:t>年，</a:t>
            </a:r>
            <a:r>
              <a:rPr lang="en-US" altLang="zh-CN" dirty="0" smtClean="0">
                <a:ea typeface="宋体" panose="02010600030101010101" pitchFamily="2" charset="-122"/>
              </a:rPr>
              <a:t>ISBN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978-7-111-37430-5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《</a:t>
            </a:r>
            <a:r>
              <a:rPr lang="zh-CN" altLang="en-US" dirty="0" smtClean="0">
                <a:ea typeface="宋体" panose="02010600030101010101" pitchFamily="2" charset="-122"/>
              </a:rPr>
              <a:t>计算机网络</a:t>
            </a:r>
            <a:r>
              <a:rPr lang="en-US" altLang="zh-CN" dirty="0" smtClean="0">
                <a:ea typeface="宋体" panose="02010600030101010101" pitchFamily="2" charset="-122"/>
              </a:rPr>
              <a:t>》</a:t>
            </a:r>
            <a:r>
              <a:rPr lang="zh-CN" altLang="en-US" dirty="0" smtClean="0">
                <a:ea typeface="宋体" panose="02010600030101010101" pitchFamily="2" charset="-122"/>
              </a:rPr>
              <a:t>（第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版影印版）（</a:t>
            </a:r>
            <a:r>
              <a:rPr lang="en-US" altLang="zh-CN" dirty="0" smtClean="0">
                <a:ea typeface="宋体" panose="02010600030101010101" pitchFamily="2" charset="-122"/>
              </a:rPr>
              <a:t>Computer Networks</a:t>
            </a:r>
            <a:r>
              <a:rPr lang="zh-CN" altLang="en-US" dirty="0" smtClean="0">
                <a:ea typeface="宋体" panose="02010600030101010101" pitchFamily="2" charset="-122"/>
              </a:rPr>
              <a:t>），作者：</a:t>
            </a:r>
            <a:r>
              <a:rPr lang="en-US" altLang="zh-CN" dirty="0" smtClean="0">
                <a:ea typeface="宋体" panose="02010600030101010101" pitchFamily="2" charset="-122"/>
              </a:rPr>
              <a:t>Andrew S. </a:t>
            </a:r>
            <a:r>
              <a:rPr lang="en-US" altLang="zh-CN" dirty="0" err="1" smtClean="0">
                <a:ea typeface="宋体" panose="02010600030101010101" pitchFamily="2" charset="-122"/>
              </a:rPr>
              <a:t>Tanenbaum</a:t>
            </a:r>
            <a:r>
              <a:rPr lang="en-US" altLang="zh-CN" dirty="0" smtClean="0">
                <a:ea typeface="宋体" panose="02010600030101010101" pitchFamily="2" charset="-122"/>
              </a:rPr>
              <a:t>; David J. </a:t>
            </a:r>
            <a:r>
              <a:rPr lang="en-US" altLang="zh-CN" dirty="0" err="1" smtClean="0">
                <a:ea typeface="宋体" panose="02010600030101010101" pitchFamily="2" charset="-122"/>
              </a:rPr>
              <a:t>Wetherall</a:t>
            </a:r>
            <a:r>
              <a:rPr lang="zh-CN" altLang="en-US" dirty="0" smtClean="0">
                <a:ea typeface="宋体" panose="02010600030101010101" pitchFamily="2" charset="-122"/>
              </a:rPr>
              <a:t>，出版社：清华大学出版社，</a:t>
            </a:r>
            <a:r>
              <a:rPr lang="en-US" altLang="zh-CN" dirty="0" smtClean="0">
                <a:ea typeface="宋体" panose="02010600030101010101" pitchFamily="2" charset="-122"/>
              </a:rPr>
              <a:t>2011</a:t>
            </a:r>
            <a:r>
              <a:rPr lang="zh-CN" altLang="en-US" dirty="0" smtClean="0">
                <a:ea typeface="宋体" panose="02010600030101010101" pitchFamily="2" charset="-122"/>
              </a:rPr>
              <a:t>年，</a:t>
            </a:r>
            <a:r>
              <a:rPr lang="en-US" altLang="zh-CN" dirty="0" smtClean="0">
                <a:ea typeface="宋体" panose="02010600030101010101" pitchFamily="2" charset="-122"/>
              </a:rPr>
              <a:t>ISBN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978-7-111-35925-8</a:t>
            </a:r>
          </a:p>
          <a:p>
            <a:pPr marL="457200" lvl="1" indent="0" eaLnBrk="1" hangingPunct="1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912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altLang="zh-CN" smtClean="0">
                <a:ln>
                  <a:noFill/>
                </a:ln>
                <a:effectLst/>
              </a:rPr>
              <a:t>A top-down approach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2195513" y="1500187"/>
            <a:ext cx="1654969" cy="4154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绪论</a:t>
            </a: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2405063" y="970360"/>
            <a:ext cx="126829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>
                <a:solidFill>
                  <a:srgbClr val="000000"/>
                </a:solidFill>
                <a:ea typeface="宋体" panose="02010600030101010101" pitchFamily="2" charset="-122"/>
              </a:rPr>
              <a:t>内容安排</a:t>
            </a:r>
          </a:p>
        </p:txBody>
      </p:sp>
      <p:sp>
        <p:nvSpPr>
          <p:cNvPr id="54277" name="AutoShape 7"/>
          <p:cNvSpPr>
            <a:spLocks noChangeArrowheads="1"/>
          </p:cNvSpPr>
          <p:nvPr/>
        </p:nvSpPr>
        <p:spPr bwMode="auto">
          <a:xfrm rot="5400000">
            <a:off x="5588794" y="2481263"/>
            <a:ext cx="2782490" cy="908447"/>
          </a:xfrm>
          <a:prstGeom prst="notchedRightArrow">
            <a:avLst>
              <a:gd name="adj1" fmla="val 50000"/>
              <a:gd name="adj2" fmla="val 76573"/>
            </a:avLst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endParaRPr lang="zh-CN" altLang="en-US" sz="21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auto">
          <a:xfrm>
            <a:off x="6690688" y="2064544"/>
            <a:ext cx="507831" cy="167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AU" sz="2100">
                <a:solidFill>
                  <a:srgbClr val="FF0000"/>
                </a:solidFill>
                <a:ea typeface="宋体" panose="02010600030101010101" pitchFamily="2" charset="-122"/>
              </a:rPr>
              <a:t>自顶向下方法</a:t>
            </a:r>
            <a:endParaRPr lang="zh-CN" altLang="en-US" sz="21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4279" name="Text Box 9"/>
          <p:cNvSpPr txBox="1">
            <a:spLocks noChangeArrowheads="1"/>
          </p:cNvSpPr>
          <p:nvPr/>
        </p:nvSpPr>
        <p:spPr bwMode="auto">
          <a:xfrm>
            <a:off x="2199085" y="2005012"/>
            <a:ext cx="1654969" cy="415498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应用层</a:t>
            </a:r>
          </a:p>
        </p:txBody>
      </p:sp>
      <p:sp>
        <p:nvSpPr>
          <p:cNvPr id="54280" name="Text Box 10"/>
          <p:cNvSpPr txBox="1">
            <a:spLocks noChangeArrowheads="1"/>
          </p:cNvSpPr>
          <p:nvPr/>
        </p:nvSpPr>
        <p:spPr bwMode="auto">
          <a:xfrm>
            <a:off x="2200275" y="2506266"/>
            <a:ext cx="1654969" cy="415498"/>
          </a:xfrm>
          <a:prstGeom prst="rect">
            <a:avLst/>
          </a:prstGeom>
          <a:solidFill>
            <a:srgbClr val="FF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传输层 </a:t>
            </a:r>
          </a:p>
        </p:txBody>
      </p:sp>
      <p:sp>
        <p:nvSpPr>
          <p:cNvPr id="54281" name="Text Box 11"/>
          <p:cNvSpPr txBox="1">
            <a:spLocks noChangeArrowheads="1"/>
          </p:cNvSpPr>
          <p:nvPr/>
        </p:nvSpPr>
        <p:spPr bwMode="auto">
          <a:xfrm>
            <a:off x="2190750" y="3011091"/>
            <a:ext cx="1654969" cy="415498"/>
          </a:xfrm>
          <a:prstGeom prst="rect">
            <a:avLst/>
          </a:prstGeom>
          <a:solidFill>
            <a:srgbClr val="7CC8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网络层 </a:t>
            </a:r>
          </a:p>
        </p:txBody>
      </p:sp>
      <p:sp>
        <p:nvSpPr>
          <p:cNvPr id="54282" name="Text Box 12"/>
          <p:cNvSpPr txBox="1">
            <a:spLocks noChangeArrowheads="1"/>
          </p:cNvSpPr>
          <p:nvPr/>
        </p:nvSpPr>
        <p:spPr bwMode="auto">
          <a:xfrm>
            <a:off x="2194323" y="3515916"/>
            <a:ext cx="1654969" cy="415498"/>
          </a:xfrm>
          <a:prstGeom prst="rect">
            <a:avLst/>
          </a:prstGeom>
          <a:solidFill>
            <a:srgbClr val="CBD99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数据链路层 </a:t>
            </a:r>
          </a:p>
        </p:txBody>
      </p:sp>
      <p:sp>
        <p:nvSpPr>
          <p:cNvPr id="54283" name="Text Box 13"/>
          <p:cNvSpPr txBox="1">
            <a:spLocks noChangeArrowheads="1"/>
          </p:cNvSpPr>
          <p:nvPr/>
        </p:nvSpPr>
        <p:spPr bwMode="auto">
          <a:xfrm>
            <a:off x="2194323" y="4030266"/>
            <a:ext cx="1654969" cy="4154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无线网络 </a:t>
            </a:r>
          </a:p>
        </p:txBody>
      </p:sp>
      <p:sp>
        <p:nvSpPr>
          <p:cNvPr id="54284" name="Text Box 14"/>
          <p:cNvSpPr txBox="1">
            <a:spLocks noChangeArrowheads="1"/>
          </p:cNvSpPr>
          <p:nvPr/>
        </p:nvSpPr>
        <p:spPr bwMode="auto">
          <a:xfrm>
            <a:off x="4419600" y="1995487"/>
            <a:ext cx="1654969" cy="415498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应用层</a:t>
            </a:r>
          </a:p>
        </p:txBody>
      </p:sp>
      <p:sp>
        <p:nvSpPr>
          <p:cNvPr id="54285" name="Text Box 15"/>
          <p:cNvSpPr txBox="1">
            <a:spLocks noChangeArrowheads="1"/>
          </p:cNvSpPr>
          <p:nvPr/>
        </p:nvSpPr>
        <p:spPr bwMode="auto">
          <a:xfrm>
            <a:off x="4420791" y="2496741"/>
            <a:ext cx="1654969" cy="415498"/>
          </a:xfrm>
          <a:prstGeom prst="rect">
            <a:avLst/>
          </a:prstGeom>
          <a:solidFill>
            <a:srgbClr val="FF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传输层 </a:t>
            </a:r>
          </a:p>
        </p:txBody>
      </p:sp>
      <p:sp>
        <p:nvSpPr>
          <p:cNvPr id="54286" name="Text Box 16"/>
          <p:cNvSpPr txBox="1">
            <a:spLocks noChangeArrowheads="1"/>
          </p:cNvSpPr>
          <p:nvPr/>
        </p:nvSpPr>
        <p:spPr bwMode="auto">
          <a:xfrm>
            <a:off x="4424363" y="3001566"/>
            <a:ext cx="1654969" cy="415498"/>
          </a:xfrm>
          <a:prstGeom prst="rect">
            <a:avLst/>
          </a:prstGeom>
          <a:solidFill>
            <a:srgbClr val="7CC8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网络层 </a:t>
            </a:r>
          </a:p>
        </p:txBody>
      </p:sp>
      <p:sp>
        <p:nvSpPr>
          <p:cNvPr id="54287" name="Text Box 17"/>
          <p:cNvSpPr txBox="1">
            <a:spLocks noChangeArrowheads="1"/>
          </p:cNvSpPr>
          <p:nvPr/>
        </p:nvSpPr>
        <p:spPr bwMode="auto">
          <a:xfrm>
            <a:off x="4414838" y="3506391"/>
            <a:ext cx="1654969" cy="415498"/>
          </a:xfrm>
          <a:prstGeom prst="rect">
            <a:avLst/>
          </a:prstGeom>
          <a:solidFill>
            <a:srgbClr val="CBD99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数据链路层 </a:t>
            </a:r>
          </a:p>
        </p:txBody>
      </p:sp>
      <p:sp>
        <p:nvSpPr>
          <p:cNvPr id="54288" name="Text Box 18"/>
          <p:cNvSpPr txBox="1">
            <a:spLocks noChangeArrowheads="1"/>
          </p:cNvSpPr>
          <p:nvPr/>
        </p:nvSpPr>
        <p:spPr bwMode="auto">
          <a:xfrm>
            <a:off x="4414838" y="4020741"/>
            <a:ext cx="1654969" cy="4154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物理层</a:t>
            </a:r>
            <a:r>
              <a:rPr lang="zh-CN" altLang="en-US" sz="2100" b="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4289" name="Text Box 19"/>
          <p:cNvSpPr txBox="1">
            <a:spLocks noChangeArrowheads="1"/>
          </p:cNvSpPr>
          <p:nvPr/>
        </p:nvSpPr>
        <p:spPr bwMode="auto">
          <a:xfrm>
            <a:off x="4659241" y="1133475"/>
            <a:ext cx="117211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en-US" altLang="zh-CN" sz="2100" dirty="0" smtClean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endParaRPr lang="en-US" altLang="zh-CN" sz="21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dirty="0" smtClean="0">
                <a:solidFill>
                  <a:srgbClr val="000000"/>
                </a:solidFill>
                <a:ea typeface="宋体" panose="02010600030101010101" pitchFamily="2" charset="-122"/>
              </a:rPr>
              <a:t>协议</a:t>
            </a:r>
            <a:r>
              <a:rPr lang="zh-CN" altLang="en-US" sz="2100" dirty="0">
                <a:solidFill>
                  <a:srgbClr val="000000"/>
                </a:solidFill>
                <a:ea typeface="宋体" panose="02010600030101010101" pitchFamily="2" charset="-122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1428901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</Template>
  <TotalTime>244</TotalTime>
  <Words>311</Words>
  <Application>Microsoft Office PowerPoint</Application>
  <PresentationFormat>全屏显示(16:9)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Segoe</vt:lpstr>
      <vt:lpstr>宋体</vt:lpstr>
      <vt:lpstr>微软雅黑</vt:lpstr>
      <vt:lpstr>Arial</vt:lpstr>
      <vt:lpstr>Calibri</vt:lpstr>
      <vt:lpstr>Segoe UI Light</vt:lpstr>
      <vt:lpstr>Office 主题</vt:lpstr>
      <vt:lpstr>PowerPoint 演示文稿</vt:lpstr>
      <vt:lpstr>Who am I?</vt:lpstr>
      <vt:lpstr>Question I</vt:lpstr>
      <vt:lpstr>PowerPoint 演示文稿</vt:lpstr>
      <vt:lpstr>Network Usage</vt:lpstr>
      <vt:lpstr>Benefits</vt:lpstr>
      <vt:lpstr>About the course</vt:lpstr>
      <vt:lpstr>Textbooks</vt:lpstr>
      <vt:lpstr>A top-down approach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45</cp:revision>
  <dcterms:created xsi:type="dcterms:W3CDTF">2014-09-21T01:22:00Z</dcterms:created>
  <dcterms:modified xsi:type="dcterms:W3CDTF">2017-03-15T02:46:49Z</dcterms:modified>
</cp:coreProperties>
</file>