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0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C6807-DF95-4034-A5A5-A25137999D5D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DA3076-ABCB-45E3-B88D-3A397AE1A3D6}">
      <dgm:prSet phldrT="[文本]"/>
      <dgm:spPr/>
      <dgm:t>
        <a:bodyPr/>
        <a:lstStyle/>
        <a:p>
          <a:r>
            <a:rPr lang="en-US" altLang="zh-CN" b="1" dirty="0" smtClean="0"/>
            <a:t>Star</a:t>
          </a:r>
          <a:endParaRPr lang="zh-CN" altLang="en-US" b="1" dirty="0"/>
        </a:p>
      </dgm:t>
    </dgm:pt>
    <dgm:pt modelId="{BAF426AE-B495-42C1-9F7B-856CE8C3F811}" type="parTrans" cxnId="{1BA1D72B-55B0-407E-8AF0-982E210F5C49}">
      <dgm:prSet/>
      <dgm:spPr/>
      <dgm:t>
        <a:bodyPr/>
        <a:lstStyle/>
        <a:p>
          <a:endParaRPr lang="zh-CN" altLang="en-US"/>
        </a:p>
      </dgm:t>
    </dgm:pt>
    <dgm:pt modelId="{5D942B41-692D-4E9F-8CAE-CDEF2F482BD9}" type="sibTrans" cxnId="{1BA1D72B-55B0-407E-8AF0-982E210F5C49}">
      <dgm:prSet/>
      <dgm:spPr/>
      <dgm:t>
        <a:bodyPr/>
        <a:lstStyle/>
        <a:p>
          <a:endParaRPr lang="zh-CN" altLang="en-US"/>
        </a:p>
      </dgm:t>
    </dgm:pt>
    <dgm:pt modelId="{6C36B5D1-42EC-4E32-B75B-CE41F7109CF5}">
      <dgm:prSet phldrT="[文本]"/>
      <dgm:spPr/>
      <dgm:t>
        <a:bodyPr/>
        <a:lstStyle/>
        <a:p>
          <a:r>
            <a:rPr lang="en-US" altLang="zh-CN" dirty="0" smtClean="0"/>
            <a:t>Tree</a:t>
          </a:r>
          <a:endParaRPr lang="zh-CN" altLang="en-US" dirty="0"/>
        </a:p>
      </dgm:t>
    </dgm:pt>
    <dgm:pt modelId="{374BF50E-46D2-4484-B016-E1B7716B6073}" type="parTrans" cxnId="{8913104D-B16B-4FF8-B089-0D88C282F306}">
      <dgm:prSet/>
      <dgm:spPr/>
      <dgm:t>
        <a:bodyPr/>
        <a:lstStyle/>
        <a:p>
          <a:endParaRPr lang="zh-CN" altLang="en-US"/>
        </a:p>
      </dgm:t>
    </dgm:pt>
    <dgm:pt modelId="{A0920736-D7A3-48A4-A429-88F7CA5C7A95}" type="sibTrans" cxnId="{8913104D-B16B-4FF8-B089-0D88C282F306}">
      <dgm:prSet/>
      <dgm:spPr/>
      <dgm:t>
        <a:bodyPr/>
        <a:lstStyle/>
        <a:p>
          <a:endParaRPr lang="zh-CN" altLang="en-US"/>
        </a:p>
      </dgm:t>
    </dgm:pt>
    <dgm:pt modelId="{3B683CA9-F9B4-4C7B-82B0-D910E9B2669B}">
      <dgm:prSet phldrT="[文本]"/>
      <dgm:spPr/>
      <dgm:t>
        <a:bodyPr/>
        <a:lstStyle/>
        <a:p>
          <a:r>
            <a:rPr lang="en-US" altLang="zh-CN" b="1" dirty="0" smtClean="0"/>
            <a:t>Bus</a:t>
          </a:r>
          <a:endParaRPr lang="zh-CN" altLang="en-US" b="1" dirty="0"/>
        </a:p>
      </dgm:t>
    </dgm:pt>
    <dgm:pt modelId="{8BCC4E94-2C19-431D-A530-1479F381738B}" type="parTrans" cxnId="{9CD50E76-AA92-4859-8314-17CF571F60DF}">
      <dgm:prSet/>
      <dgm:spPr/>
      <dgm:t>
        <a:bodyPr/>
        <a:lstStyle/>
        <a:p>
          <a:endParaRPr lang="zh-CN" altLang="en-US"/>
        </a:p>
      </dgm:t>
    </dgm:pt>
    <dgm:pt modelId="{9F36ABE4-C18B-4E16-8CEC-4A7DC600C9A8}" type="sibTrans" cxnId="{9CD50E76-AA92-4859-8314-17CF571F60DF}">
      <dgm:prSet/>
      <dgm:spPr/>
      <dgm:t>
        <a:bodyPr/>
        <a:lstStyle/>
        <a:p>
          <a:endParaRPr lang="zh-CN" altLang="en-US"/>
        </a:p>
      </dgm:t>
    </dgm:pt>
    <dgm:pt modelId="{C1BA4E86-8C99-44FA-A588-0818A34A6A81}">
      <dgm:prSet phldrT="[文本]"/>
      <dgm:spPr/>
      <dgm:t>
        <a:bodyPr/>
        <a:lstStyle/>
        <a:p>
          <a:r>
            <a:rPr lang="en-US" altLang="zh-CN" dirty="0" smtClean="0"/>
            <a:t>Ring</a:t>
          </a:r>
          <a:endParaRPr lang="zh-CN" altLang="en-US" dirty="0"/>
        </a:p>
      </dgm:t>
    </dgm:pt>
    <dgm:pt modelId="{B1D9593A-A35A-49DC-9399-B1211DC8A12A}" type="parTrans" cxnId="{83A3B3B8-EC22-4B8B-9FE1-3B5EE52D5043}">
      <dgm:prSet/>
      <dgm:spPr/>
      <dgm:t>
        <a:bodyPr/>
        <a:lstStyle/>
        <a:p>
          <a:endParaRPr lang="zh-CN" altLang="en-US"/>
        </a:p>
      </dgm:t>
    </dgm:pt>
    <dgm:pt modelId="{C620075C-2E88-4476-96D5-A3892B6BEC01}" type="sibTrans" cxnId="{83A3B3B8-EC22-4B8B-9FE1-3B5EE52D5043}">
      <dgm:prSet/>
      <dgm:spPr/>
      <dgm:t>
        <a:bodyPr/>
        <a:lstStyle/>
        <a:p>
          <a:endParaRPr lang="zh-CN" altLang="en-US"/>
        </a:p>
      </dgm:t>
    </dgm:pt>
    <dgm:pt modelId="{789518E9-5635-4FEC-855E-36A0F890D50A}">
      <dgm:prSet phldrT="[文本]"/>
      <dgm:spPr/>
      <dgm:t>
        <a:bodyPr/>
        <a:lstStyle/>
        <a:p>
          <a:r>
            <a:rPr lang="en-US" altLang="zh-CN" b="1" dirty="0" smtClean="0"/>
            <a:t>Mesh</a:t>
          </a:r>
          <a:endParaRPr lang="zh-CN" altLang="en-US" b="1" dirty="0"/>
        </a:p>
      </dgm:t>
    </dgm:pt>
    <dgm:pt modelId="{98E23DAE-3D37-488A-8104-510E25078A87}" type="parTrans" cxnId="{99B6E072-80C9-426B-922A-DCA155C03985}">
      <dgm:prSet/>
      <dgm:spPr/>
      <dgm:t>
        <a:bodyPr/>
        <a:lstStyle/>
        <a:p>
          <a:endParaRPr lang="zh-CN" altLang="en-US"/>
        </a:p>
      </dgm:t>
    </dgm:pt>
    <dgm:pt modelId="{AD53DCC7-69C8-4077-8BF5-DF2DEF20B06D}" type="sibTrans" cxnId="{99B6E072-80C9-426B-922A-DCA155C03985}">
      <dgm:prSet/>
      <dgm:spPr/>
      <dgm:t>
        <a:bodyPr/>
        <a:lstStyle/>
        <a:p>
          <a:endParaRPr lang="zh-CN" altLang="en-US"/>
        </a:p>
      </dgm:t>
    </dgm:pt>
    <dgm:pt modelId="{00BFC687-F112-4DDF-80C3-847FF112AA14}" type="pres">
      <dgm:prSet presAssocID="{024C6807-DF95-4034-A5A5-A25137999D5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7E63117-4781-494B-89CD-117D00229554}" type="pres">
      <dgm:prSet presAssocID="{E8DA3076-ABCB-45E3-B88D-3A397AE1A3D6}" presName="composite" presStyleCnt="0"/>
      <dgm:spPr/>
    </dgm:pt>
    <dgm:pt modelId="{14A3CD92-0204-46A3-AFA3-30B34EEFEA59}" type="pres">
      <dgm:prSet presAssocID="{E8DA3076-ABCB-45E3-B88D-3A397AE1A3D6}" presName="rect1" presStyleLbl="b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5C50303B-1A09-49F8-966B-0EC488ADB9E6}" type="pres">
      <dgm:prSet presAssocID="{E8DA3076-ABCB-45E3-B88D-3A397AE1A3D6}" presName="wedgeRectCallout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E626C-82E0-4E01-A214-B8A5CD4A032A}" type="pres">
      <dgm:prSet presAssocID="{5D942B41-692D-4E9F-8CAE-CDEF2F482BD9}" presName="sibTrans" presStyleCnt="0"/>
      <dgm:spPr/>
    </dgm:pt>
    <dgm:pt modelId="{F2CE09DD-3D52-4843-8C79-D71C6A80FB01}" type="pres">
      <dgm:prSet presAssocID="{6C36B5D1-42EC-4E32-B75B-CE41F7109CF5}" presName="composite" presStyleCnt="0"/>
      <dgm:spPr/>
    </dgm:pt>
    <dgm:pt modelId="{351C5BB2-337A-490F-92FA-4357B28712A1}" type="pres">
      <dgm:prSet presAssocID="{6C36B5D1-42EC-4E32-B75B-CE41F7109CF5}" presName="rect1" presStyleLbl="b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28E7495-943D-4A9B-B02C-CE66C519383D}" type="pres">
      <dgm:prSet presAssocID="{6C36B5D1-42EC-4E32-B75B-CE41F7109CF5}" presName="wedgeRectCallout1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F85EB-D791-4663-B9FC-042C6A7D5ED6}" type="pres">
      <dgm:prSet presAssocID="{A0920736-D7A3-48A4-A429-88F7CA5C7A95}" presName="sibTrans" presStyleCnt="0"/>
      <dgm:spPr/>
    </dgm:pt>
    <dgm:pt modelId="{5F6DC91C-24AA-417E-BC99-2CF1216E8156}" type="pres">
      <dgm:prSet presAssocID="{3B683CA9-F9B4-4C7B-82B0-D910E9B2669B}" presName="composite" presStyleCnt="0"/>
      <dgm:spPr/>
    </dgm:pt>
    <dgm:pt modelId="{3EEDD961-D515-48E0-A950-B9C65DB7E6F5}" type="pres">
      <dgm:prSet presAssocID="{3B683CA9-F9B4-4C7B-82B0-D910E9B2669B}" presName="rect1" presStyleLbl="b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zh-CN" altLang="en-US"/>
        </a:p>
      </dgm:t>
    </dgm:pt>
    <dgm:pt modelId="{642B5DE2-2552-4A38-9FD1-86BD619E3259}" type="pres">
      <dgm:prSet presAssocID="{3B683CA9-F9B4-4C7B-82B0-D910E9B2669B}" presName="wedgeRectCallout1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5EC100-A4D7-418B-A0B0-5C3D867755FA}" type="pres">
      <dgm:prSet presAssocID="{9F36ABE4-C18B-4E16-8CEC-4A7DC600C9A8}" presName="sibTrans" presStyleCnt="0"/>
      <dgm:spPr/>
    </dgm:pt>
    <dgm:pt modelId="{DA896DB7-6486-44A5-B2A8-CAB9455C151C}" type="pres">
      <dgm:prSet presAssocID="{789518E9-5635-4FEC-855E-36A0F890D50A}" presName="composite" presStyleCnt="0"/>
      <dgm:spPr/>
    </dgm:pt>
    <dgm:pt modelId="{802CA752-02B6-488D-886D-1FFCB373269C}" type="pres">
      <dgm:prSet presAssocID="{789518E9-5635-4FEC-855E-36A0F890D50A}" presName="rect1" presStyleLbl="b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108F43FD-C507-4B40-9FA9-47FEEB88E418}" type="pres">
      <dgm:prSet presAssocID="{789518E9-5635-4FEC-855E-36A0F890D50A}" presName="wedgeRectCallout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47AB05-0120-47A8-9570-14925AA78E64}" type="pres">
      <dgm:prSet presAssocID="{AD53DCC7-69C8-4077-8BF5-DF2DEF20B06D}" presName="sibTrans" presStyleCnt="0"/>
      <dgm:spPr/>
    </dgm:pt>
    <dgm:pt modelId="{24117A47-0BD6-41EF-BA42-CEEFB06B2378}" type="pres">
      <dgm:prSet presAssocID="{C1BA4E86-8C99-44FA-A588-0818A34A6A81}" presName="composite" presStyleCnt="0"/>
      <dgm:spPr/>
    </dgm:pt>
    <dgm:pt modelId="{4897AD18-8926-4D81-AA32-3F503D49967C}" type="pres">
      <dgm:prSet presAssocID="{C1BA4E86-8C99-44FA-A588-0818A34A6A81}" presName="rect1" presStyleLbl="b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zh-CN" altLang="en-US"/>
        </a:p>
      </dgm:t>
    </dgm:pt>
    <dgm:pt modelId="{28B3F983-1D1D-48B3-A583-6F8129175DFE}" type="pres">
      <dgm:prSet presAssocID="{C1BA4E86-8C99-44FA-A588-0818A34A6A81}" presName="wedgeRectCallout1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13104D-B16B-4FF8-B089-0D88C282F306}" srcId="{024C6807-DF95-4034-A5A5-A25137999D5D}" destId="{6C36B5D1-42EC-4E32-B75B-CE41F7109CF5}" srcOrd="1" destOrd="0" parTransId="{374BF50E-46D2-4484-B016-E1B7716B6073}" sibTransId="{A0920736-D7A3-48A4-A429-88F7CA5C7A95}"/>
    <dgm:cxn modelId="{DF991346-9589-448E-BA3F-2E8C7289C6CC}" type="presOf" srcId="{6C36B5D1-42EC-4E32-B75B-CE41F7109CF5}" destId="{628E7495-943D-4A9B-B02C-CE66C519383D}" srcOrd="0" destOrd="0" presId="urn:microsoft.com/office/officeart/2008/layout/BendingPictureCaptionList"/>
    <dgm:cxn modelId="{67D7780F-BC55-4CBC-A7E9-C0DE6BB087D1}" type="presOf" srcId="{E8DA3076-ABCB-45E3-B88D-3A397AE1A3D6}" destId="{5C50303B-1A09-49F8-966B-0EC488ADB9E6}" srcOrd="0" destOrd="0" presId="urn:microsoft.com/office/officeart/2008/layout/BendingPictureCaptionList"/>
    <dgm:cxn modelId="{AB8DD1B0-C924-412F-9258-1B427663F4C0}" type="presOf" srcId="{C1BA4E86-8C99-44FA-A588-0818A34A6A81}" destId="{28B3F983-1D1D-48B3-A583-6F8129175DFE}" srcOrd="0" destOrd="0" presId="urn:microsoft.com/office/officeart/2008/layout/BendingPictureCaptionList"/>
    <dgm:cxn modelId="{99B6E072-80C9-426B-922A-DCA155C03985}" srcId="{024C6807-DF95-4034-A5A5-A25137999D5D}" destId="{789518E9-5635-4FEC-855E-36A0F890D50A}" srcOrd="3" destOrd="0" parTransId="{98E23DAE-3D37-488A-8104-510E25078A87}" sibTransId="{AD53DCC7-69C8-4077-8BF5-DF2DEF20B06D}"/>
    <dgm:cxn modelId="{3EF09C5D-EA65-4D45-A83A-3A4619CEAA59}" type="presOf" srcId="{789518E9-5635-4FEC-855E-36A0F890D50A}" destId="{108F43FD-C507-4B40-9FA9-47FEEB88E418}" srcOrd="0" destOrd="0" presId="urn:microsoft.com/office/officeart/2008/layout/BendingPictureCaptionList"/>
    <dgm:cxn modelId="{83A3B3B8-EC22-4B8B-9FE1-3B5EE52D5043}" srcId="{024C6807-DF95-4034-A5A5-A25137999D5D}" destId="{C1BA4E86-8C99-44FA-A588-0818A34A6A81}" srcOrd="4" destOrd="0" parTransId="{B1D9593A-A35A-49DC-9399-B1211DC8A12A}" sibTransId="{C620075C-2E88-4476-96D5-A3892B6BEC01}"/>
    <dgm:cxn modelId="{E317BEF5-9525-443B-BEFE-9625416EB117}" type="presOf" srcId="{024C6807-DF95-4034-A5A5-A25137999D5D}" destId="{00BFC687-F112-4DDF-80C3-847FF112AA14}" srcOrd="0" destOrd="0" presId="urn:microsoft.com/office/officeart/2008/layout/BendingPictureCaptionList"/>
    <dgm:cxn modelId="{A43AC3AA-356B-42BD-8A62-6B40C28EEB65}" type="presOf" srcId="{3B683CA9-F9B4-4C7B-82B0-D910E9B2669B}" destId="{642B5DE2-2552-4A38-9FD1-86BD619E3259}" srcOrd="0" destOrd="0" presId="urn:microsoft.com/office/officeart/2008/layout/BendingPictureCaptionList"/>
    <dgm:cxn modelId="{9CD50E76-AA92-4859-8314-17CF571F60DF}" srcId="{024C6807-DF95-4034-A5A5-A25137999D5D}" destId="{3B683CA9-F9B4-4C7B-82B0-D910E9B2669B}" srcOrd="2" destOrd="0" parTransId="{8BCC4E94-2C19-431D-A530-1479F381738B}" sibTransId="{9F36ABE4-C18B-4E16-8CEC-4A7DC600C9A8}"/>
    <dgm:cxn modelId="{1BA1D72B-55B0-407E-8AF0-982E210F5C49}" srcId="{024C6807-DF95-4034-A5A5-A25137999D5D}" destId="{E8DA3076-ABCB-45E3-B88D-3A397AE1A3D6}" srcOrd="0" destOrd="0" parTransId="{BAF426AE-B495-42C1-9F7B-856CE8C3F811}" sibTransId="{5D942B41-692D-4E9F-8CAE-CDEF2F482BD9}"/>
    <dgm:cxn modelId="{9E87AA9C-298B-4D79-AAD7-94EE40D29CC0}" type="presParOf" srcId="{00BFC687-F112-4DDF-80C3-847FF112AA14}" destId="{C7E63117-4781-494B-89CD-117D00229554}" srcOrd="0" destOrd="0" presId="urn:microsoft.com/office/officeart/2008/layout/BendingPictureCaptionList"/>
    <dgm:cxn modelId="{1421F7D3-07FA-4186-A769-A9C41B3506A5}" type="presParOf" srcId="{C7E63117-4781-494B-89CD-117D00229554}" destId="{14A3CD92-0204-46A3-AFA3-30B34EEFEA59}" srcOrd="0" destOrd="0" presId="urn:microsoft.com/office/officeart/2008/layout/BendingPictureCaptionList"/>
    <dgm:cxn modelId="{A5613241-7716-4FF8-BD2F-8CDB6D1CEE58}" type="presParOf" srcId="{C7E63117-4781-494B-89CD-117D00229554}" destId="{5C50303B-1A09-49F8-966B-0EC488ADB9E6}" srcOrd="1" destOrd="0" presId="urn:microsoft.com/office/officeart/2008/layout/BendingPictureCaptionList"/>
    <dgm:cxn modelId="{BFB5A446-CA87-4554-A992-1D03FD08F276}" type="presParOf" srcId="{00BFC687-F112-4DDF-80C3-847FF112AA14}" destId="{836E626C-82E0-4E01-A214-B8A5CD4A032A}" srcOrd="1" destOrd="0" presId="urn:microsoft.com/office/officeart/2008/layout/BendingPictureCaptionList"/>
    <dgm:cxn modelId="{98A221B6-C8F6-43CF-963B-4A0663761C01}" type="presParOf" srcId="{00BFC687-F112-4DDF-80C3-847FF112AA14}" destId="{F2CE09DD-3D52-4843-8C79-D71C6A80FB01}" srcOrd="2" destOrd="0" presId="urn:microsoft.com/office/officeart/2008/layout/BendingPictureCaptionList"/>
    <dgm:cxn modelId="{90119770-2FF6-4BE2-930C-BC1E1E534123}" type="presParOf" srcId="{F2CE09DD-3D52-4843-8C79-D71C6A80FB01}" destId="{351C5BB2-337A-490F-92FA-4357B28712A1}" srcOrd="0" destOrd="0" presId="urn:microsoft.com/office/officeart/2008/layout/BendingPictureCaptionList"/>
    <dgm:cxn modelId="{7AA456AF-3497-4A6E-BD39-399CA1AD2496}" type="presParOf" srcId="{F2CE09DD-3D52-4843-8C79-D71C6A80FB01}" destId="{628E7495-943D-4A9B-B02C-CE66C519383D}" srcOrd="1" destOrd="0" presId="urn:microsoft.com/office/officeart/2008/layout/BendingPictureCaptionList"/>
    <dgm:cxn modelId="{C1E386BB-0AE6-4E5A-8FCA-CA0EB59F015F}" type="presParOf" srcId="{00BFC687-F112-4DDF-80C3-847FF112AA14}" destId="{88FF85EB-D791-4663-B9FC-042C6A7D5ED6}" srcOrd="3" destOrd="0" presId="urn:microsoft.com/office/officeart/2008/layout/BendingPictureCaptionList"/>
    <dgm:cxn modelId="{BA9BF0E9-A061-4FBF-A366-9C08E2E2D17D}" type="presParOf" srcId="{00BFC687-F112-4DDF-80C3-847FF112AA14}" destId="{5F6DC91C-24AA-417E-BC99-2CF1216E8156}" srcOrd="4" destOrd="0" presId="urn:microsoft.com/office/officeart/2008/layout/BendingPictureCaptionList"/>
    <dgm:cxn modelId="{A50A796C-09B6-49B8-98B2-4430AE0A035D}" type="presParOf" srcId="{5F6DC91C-24AA-417E-BC99-2CF1216E8156}" destId="{3EEDD961-D515-48E0-A950-B9C65DB7E6F5}" srcOrd="0" destOrd="0" presId="urn:microsoft.com/office/officeart/2008/layout/BendingPictureCaptionList"/>
    <dgm:cxn modelId="{6EEF63B1-9B71-40EC-8B10-B45F4D136EFC}" type="presParOf" srcId="{5F6DC91C-24AA-417E-BC99-2CF1216E8156}" destId="{642B5DE2-2552-4A38-9FD1-86BD619E3259}" srcOrd="1" destOrd="0" presId="urn:microsoft.com/office/officeart/2008/layout/BendingPictureCaptionList"/>
    <dgm:cxn modelId="{02F0D602-0A4A-4296-A77C-934F6337BFA6}" type="presParOf" srcId="{00BFC687-F112-4DDF-80C3-847FF112AA14}" destId="{FC5EC100-A4D7-418B-A0B0-5C3D867755FA}" srcOrd="5" destOrd="0" presId="urn:microsoft.com/office/officeart/2008/layout/BendingPictureCaptionList"/>
    <dgm:cxn modelId="{2E81E623-9DA5-473B-8665-FC9096A64CEF}" type="presParOf" srcId="{00BFC687-F112-4DDF-80C3-847FF112AA14}" destId="{DA896DB7-6486-44A5-B2A8-CAB9455C151C}" srcOrd="6" destOrd="0" presId="urn:microsoft.com/office/officeart/2008/layout/BendingPictureCaptionList"/>
    <dgm:cxn modelId="{E7EE37B4-9135-4DE5-93B7-F8AECF76857A}" type="presParOf" srcId="{DA896DB7-6486-44A5-B2A8-CAB9455C151C}" destId="{802CA752-02B6-488D-886D-1FFCB373269C}" srcOrd="0" destOrd="0" presId="urn:microsoft.com/office/officeart/2008/layout/BendingPictureCaptionList"/>
    <dgm:cxn modelId="{A9B3886D-57DE-487E-8A6E-8056CC32C05C}" type="presParOf" srcId="{DA896DB7-6486-44A5-B2A8-CAB9455C151C}" destId="{108F43FD-C507-4B40-9FA9-47FEEB88E418}" srcOrd="1" destOrd="0" presId="urn:microsoft.com/office/officeart/2008/layout/BendingPictureCaptionList"/>
    <dgm:cxn modelId="{8CB236E0-2231-47FC-93B9-D901B7608DC7}" type="presParOf" srcId="{00BFC687-F112-4DDF-80C3-847FF112AA14}" destId="{D047AB05-0120-47A8-9570-14925AA78E64}" srcOrd="7" destOrd="0" presId="urn:microsoft.com/office/officeart/2008/layout/BendingPictureCaptionList"/>
    <dgm:cxn modelId="{0629839F-B373-4523-9992-CF11B2B9DB8B}" type="presParOf" srcId="{00BFC687-F112-4DDF-80C3-847FF112AA14}" destId="{24117A47-0BD6-41EF-BA42-CEEFB06B2378}" srcOrd="8" destOrd="0" presId="urn:microsoft.com/office/officeart/2008/layout/BendingPictureCaptionList"/>
    <dgm:cxn modelId="{2B73B1E0-C9C8-49A4-B700-D1926BDC2D19}" type="presParOf" srcId="{24117A47-0BD6-41EF-BA42-CEEFB06B2378}" destId="{4897AD18-8926-4D81-AA32-3F503D49967C}" srcOrd="0" destOrd="0" presId="urn:microsoft.com/office/officeart/2008/layout/BendingPictureCaptionList"/>
    <dgm:cxn modelId="{AE26DEDC-4E04-40BC-8ECB-FAF0358C16A8}" type="presParOf" srcId="{24117A47-0BD6-41EF-BA42-CEEFB06B2378}" destId="{28B3F983-1D1D-48B3-A583-6F8129175DF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B28FF4-A821-4614-9588-0929A26E2E51}" type="doc">
      <dgm:prSet loTypeId="urn:microsoft.com/office/officeart/2005/8/layout/arrow6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B24ACE-D98E-4EE6-B8C4-9725A9F2BF69}">
      <dgm:prSet phldrT="[文本]"/>
      <dgm:spPr/>
      <dgm:t>
        <a:bodyPr/>
        <a:lstStyle/>
        <a:p>
          <a:r>
            <a:rPr lang="en-US" altLang="zh-CN" u="none" dirty="0" smtClean="0">
              <a:solidFill>
                <a:srgbClr val="FF0000"/>
              </a:solidFill>
              <a:ea typeface="宋体" charset="-122"/>
            </a:rPr>
            <a:t>network protocols</a:t>
          </a:r>
          <a:endParaRPr lang="zh-CN" altLang="en-US" u="none" dirty="0"/>
        </a:p>
      </dgm:t>
    </dgm:pt>
    <dgm:pt modelId="{30E86D54-4F55-49BF-95FB-63C704AFE24B}" type="parTrans" cxnId="{A9A08DBD-44EB-47FA-8BAF-D059FAB7443D}">
      <dgm:prSet/>
      <dgm:spPr/>
      <dgm:t>
        <a:bodyPr/>
        <a:lstStyle/>
        <a:p>
          <a:endParaRPr lang="zh-CN" altLang="en-US"/>
        </a:p>
      </dgm:t>
    </dgm:pt>
    <dgm:pt modelId="{4F4CF0FF-4B94-4392-B58E-B1C67BA629E9}" type="sibTrans" cxnId="{A9A08DBD-44EB-47FA-8BAF-D059FAB7443D}">
      <dgm:prSet/>
      <dgm:spPr/>
      <dgm:t>
        <a:bodyPr/>
        <a:lstStyle/>
        <a:p>
          <a:endParaRPr lang="zh-CN" altLang="en-US"/>
        </a:p>
      </dgm:t>
    </dgm:pt>
    <dgm:pt modelId="{24BFB454-8C41-4226-B564-E00B5A00430C}">
      <dgm:prSet phldrT="[文本]"/>
      <dgm:spPr/>
      <dgm:t>
        <a:bodyPr/>
        <a:lstStyle/>
        <a:p>
          <a:r>
            <a:rPr lang="en-US" altLang="zh-CN" u="none" dirty="0" smtClean="0">
              <a:solidFill>
                <a:srgbClr val="FF0000"/>
              </a:solidFill>
              <a:ea typeface="宋体" charset="-122"/>
            </a:rPr>
            <a:t>human</a:t>
          </a:r>
          <a:r>
            <a:rPr lang="en-US" altLang="zh-CN" u="sng" dirty="0" smtClean="0">
              <a:solidFill>
                <a:srgbClr val="FF0000"/>
              </a:solidFill>
              <a:ea typeface="宋体" charset="-122"/>
            </a:rPr>
            <a:t> </a:t>
          </a:r>
          <a:r>
            <a:rPr lang="en-US" altLang="zh-CN" u="none" dirty="0" smtClean="0">
              <a:solidFill>
                <a:srgbClr val="FF0000"/>
              </a:solidFill>
              <a:ea typeface="宋体" charset="-122"/>
            </a:rPr>
            <a:t>protocols</a:t>
          </a:r>
          <a:endParaRPr lang="zh-CN" altLang="en-US" u="none" dirty="0"/>
        </a:p>
      </dgm:t>
    </dgm:pt>
    <dgm:pt modelId="{2408F22E-9A7B-41B5-874B-347AE7575038}" type="parTrans" cxnId="{8EA5FBAB-0B53-4E0D-9BB5-32DE37FA2816}">
      <dgm:prSet/>
      <dgm:spPr/>
      <dgm:t>
        <a:bodyPr/>
        <a:lstStyle/>
        <a:p>
          <a:endParaRPr lang="zh-CN" altLang="en-US"/>
        </a:p>
      </dgm:t>
    </dgm:pt>
    <dgm:pt modelId="{01726181-65E8-42E8-B664-68C3E2927CD3}" type="sibTrans" cxnId="{8EA5FBAB-0B53-4E0D-9BB5-32DE37FA2816}">
      <dgm:prSet/>
      <dgm:spPr/>
      <dgm:t>
        <a:bodyPr/>
        <a:lstStyle/>
        <a:p>
          <a:endParaRPr lang="zh-CN" altLang="en-US"/>
        </a:p>
      </dgm:t>
    </dgm:pt>
    <dgm:pt modelId="{E823DA58-A83D-4F28-A556-C24CE8860EAB}" type="pres">
      <dgm:prSet presAssocID="{57B28FF4-A821-4614-9588-0929A26E2E5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ACB5DA-6C86-45CF-898B-25AF761D5B10}" type="pres">
      <dgm:prSet presAssocID="{57B28FF4-A821-4614-9588-0929A26E2E51}" presName="ribbon" presStyleLbl="node1" presStyleIdx="0" presStyleCnt="1"/>
      <dgm:spPr/>
    </dgm:pt>
    <dgm:pt modelId="{ADC1A0F4-F8B7-4E0F-AC93-7769C5DDF370}" type="pres">
      <dgm:prSet presAssocID="{57B28FF4-A821-4614-9588-0929A26E2E51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9E4F67-266E-410A-BD1D-EAF82AFB5952}" type="pres">
      <dgm:prSet presAssocID="{57B28FF4-A821-4614-9588-0929A26E2E51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1214DB-88C5-4D71-9882-36B0E9211113}" type="presOf" srcId="{57B28FF4-A821-4614-9588-0929A26E2E51}" destId="{E823DA58-A83D-4F28-A556-C24CE8860EAB}" srcOrd="0" destOrd="0" presId="urn:microsoft.com/office/officeart/2005/8/layout/arrow6"/>
    <dgm:cxn modelId="{8EA5FBAB-0B53-4E0D-9BB5-32DE37FA2816}" srcId="{57B28FF4-A821-4614-9588-0929A26E2E51}" destId="{24BFB454-8C41-4226-B564-E00B5A00430C}" srcOrd="1" destOrd="0" parTransId="{2408F22E-9A7B-41B5-874B-347AE7575038}" sibTransId="{01726181-65E8-42E8-B664-68C3E2927CD3}"/>
    <dgm:cxn modelId="{A9A08DBD-44EB-47FA-8BAF-D059FAB7443D}" srcId="{57B28FF4-A821-4614-9588-0929A26E2E51}" destId="{66B24ACE-D98E-4EE6-B8C4-9725A9F2BF69}" srcOrd="0" destOrd="0" parTransId="{30E86D54-4F55-49BF-95FB-63C704AFE24B}" sibTransId="{4F4CF0FF-4B94-4392-B58E-B1C67BA629E9}"/>
    <dgm:cxn modelId="{641C4AE6-F6B8-42CC-8778-57D5C51B5D99}" type="presOf" srcId="{24BFB454-8C41-4226-B564-E00B5A00430C}" destId="{119E4F67-266E-410A-BD1D-EAF82AFB5952}" srcOrd="0" destOrd="0" presId="urn:microsoft.com/office/officeart/2005/8/layout/arrow6"/>
    <dgm:cxn modelId="{5ADB2262-CB5D-4737-8DD5-7D92E592AB94}" type="presOf" srcId="{66B24ACE-D98E-4EE6-B8C4-9725A9F2BF69}" destId="{ADC1A0F4-F8B7-4E0F-AC93-7769C5DDF370}" srcOrd="0" destOrd="0" presId="urn:microsoft.com/office/officeart/2005/8/layout/arrow6"/>
    <dgm:cxn modelId="{8FBE06C0-982D-432F-A3FC-F788815A9C63}" type="presParOf" srcId="{E823DA58-A83D-4F28-A556-C24CE8860EAB}" destId="{2AACB5DA-6C86-45CF-898B-25AF761D5B10}" srcOrd="0" destOrd="0" presId="urn:microsoft.com/office/officeart/2005/8/layout/arrow6"/>
    <dgm:cxn modelId="{622804DB-0031-4D7F-8944-261ECD1E503A}" type="presParOf" srcId="{E823DA58-A83D-4F28-A556-C24CE8860EAB}" destId="{ADC1A0F4-F8B7-4E0F-AC93-7769C5DDF370}" srcOrd="1" destOrd="0" presId="urn:microsoft.com/office/officeart/2005/8/layout/arrow6"/>
    <dgm:cxn modelId="{85A8FCE3-1189-4DA1-91BD-B665131BA876}" type="presParOf" srcId="{E823DA58-A83D-4F28-A556-C24CE8860EAB}" destId="{119E4F67-266E-410A-BD1D-EAF82AFB595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3CD92-0204-46A3-AFA3-30B34EEFEA59}">
      <dsp:nvSpPr>
        <dsp:cNvPr id="0" name=""/>
        <dsp:cNvSpPr/>
      </dsp:nvSpPr>
      <dsp:spPr>
        <a:xfrm>
          <a:off x="233543" y="2619"/>
          <a:ext cx="1616625" cy="1293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303B-1A09-49F8-966B-0EC488ADB9E6}">
      <dsp:nvSpPr>
        <dsp:cNvPr id="0" name=""/>
        <dsp:cNvSpPr/>
      </dsp:nvSpPr>
      <dsp:spPr>
        <a:xfrm>
          <a:off x="379039" y="1166589"/>
          <a:ext cx="1438796" cy="45265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Star</a:t>
          </a:r>
          <a:endParaRPr lang="zh-CN" altLang="en-US" sz="2000" b="1" kern="1200" dirty="0"/>
        </a:p>
      </dsp:txBody>
      <dsp:txXfrm>
        <a:off x="379039" y="1166589"/>
        <a:ext cx="1438796" cy="452655"/>
      </dsp:txXfrm>
    </dsp:sp>
    <dsp:sp modelId="{351C5BB2-337A-490F-92FA-4357B28712A1}">
      <dsp:nvSpPr>
        <dsp:cNvPr id="0" name=""/>
        <dsp:cNvSpPr/>
      </dsp:nvSpPr>
      <dsp:spPr>
        <a:xfrm>
          <a:off x="2011831" y="2619"/>
          <a:ext cx="1616625" cy="12933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E7495-943D-4A9B-B02C-CE66C519383D}">
      <dsp:nvSpPr>
        <dsp:cNvPr id="0" name=""/>
        <dsp:cNvSpPr/>
      </dsp:nvSpPr>
      <dsp:spPr>
        <a:xfrm>
          <a:off x="2157327" y="1166589"/>
          <a:ext cx="1438796" cy="45265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Tree</a:t>
          </a:r>
          <a:endParaRPr lang="zh-CN" altLang="en-US" sz="2000" kern="1200" dirty="0"/>
        </a:p>
      </dsp:txBody>
      <dsp:txXfrm>
        <a:off x="2157327" y="1166589"/>
        <a:ext cx="1438796" cy="452655"/>
      </dsp:txXfrm>
    </dsp:sp>
    <dsp:sp modelId="{3EEDD961-D515-48E0-A950-B9C65DB7E6F5}">
      <dsp:nvSpPr>
        <dsp:cNvPr id="0" name=""/>
        <dsp:cNvSpPr/>
      </dsp:nvSpPr>
      <dsp:spPr>
        <a:xfrm>
          <a:off x="3790119" y="2619"/>
          <a:ext cx="1616625" cy="1293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B5DE2-2552-4A38-9FD1-86BD619E3259}">
      <dsp:nvSpPr>
        <dsp:cNvPr id="0" name=""/>
        <dsp:cNvSpPr/>
      </dsp:nvSpPr>
      <dsp:spPr>
        <a:xfrm>
          <a:off x="3935615" y="1166589"/>
          <a:ext cx="1438796" cy="45265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Bus</a:t>
          </a:r>
          <a:endParaRPr lang="zh-CN" altLang="en-US" sz="2000" b="1" kern="1200" dirty="0"/>
        </a:p>
      </dsp:txBody>
      <dsp:txXfrm>
        <a:off x="3935615" y="1166589"/>
        <a:ext cx="1438796" cy="452655"/>
      </dsp:txXfrm>
    </dsp:sp>
    <dsp:sp modelId="{802CA752-02B6-488D-886D-1FFCB373269C}">
      <dsp:nvSpPr>
        <dsp:cNvPr id="0" name=""/>
        <dsp:cNvSpPr/>
      </dsp:nvSpPr>
      <dsp:spPr>
        <a:xfrm>
          <a:off x="1122687" y="1780907"/>
          <a:ext cx="1616625" cy="12933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F43FD-C507-4B40-9FA9-47FEEB88E418}">
      <dsp:nvSpPr>
        <dsp:cNvPr id="0" name=""/>
        <dsp:cNvSpPr/>
      </dsp:nvSpPr>
      <dsp:spPr>
        <a:xfrm>
          <a:off x="1268183" y="2944877"/>
          <a:ext cx="1438796" cy="45265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Mesh</a:t>
          </a:r>
          <a:endParaRPr lang="zh-CN" altLang="en-US" sz="2000" b="1" kern="1200" dirty="0"/>
        </a:p>
      </dsp:txBody>
      <dsp:txXfrm>
        <a:off x="1268183" y="2944877"/>
        <a:ext cx="1438796" cy="452655"/>
      </dsp:txXfrm>
    </dsp:sp>
    <dsp:sp modelId="{4897AD18-8926-4D81-AA32-3F503D49967C}">
      <dsp:nvSpPr>
        <dsp:cNvPr id="0" name=""/>
        <dsp:cNvSpPr/>
      </dsp:nvSpPr>
      <dsp:spPr>
        <a:xfrm>
          <a:off x="2900975" y="1780907"/>
          <a:ext cx="1616625" cy="12933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3F983-1D1D-48B3-A583-6F8129175DFE}">
      <dsp:nvSpPr>
        <dsp:cNvPr id="0" name=""/>
        <dsp:cNvSpPr/>
      </dsp:nvSpPr>
      <dsp:spPr>
        <a:xfrm>
          <a:off x="3046471" y="2944877"/>
          <a:ext cx="1438796" cy="45265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Ring</a:t>
          </a:r>
          <a:endParaRPr lang="zh-CN" altLang="en-US" sz="2000" kern="1200" dirty="0"/>
        </a:p>
      </dsp:txBody>
      <dsp:txXfrm>
        <a:off x="3046471" y="2944877"/>
        <a:ext cx="1438796" cy="452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CB5DA-6C86-45CF-898B-25AF761D5B10}">
      <dsp:nvSpPr>
        <dsp:cNvPr id="0" name=""/>
        <dsp:cNvSpPr/>
      </dsp:nvSpPr>
      <dsp:spPr>
        <a:xfrm>
          <a:off x="0" y="283986"/>
          <a:ext cx="3120007" cy="1248003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C1A0F4-F8B7-4E0F-AC93-7769C5DDF370}">
      <dsp:nvSpPr>
        <dsp:cNvPr id="0" name=""/>
        <dsp:cNvSpPr/>
      </dsp:nvSpPr>
      <dsp:spPr>
        <a:xfrm>
          <a:off x="374400" y="502386"/>
          <a:ext cx="1029602" cy="611521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u="none" kern="1200" dirty="0" smtClean="0">
              <a:solidFill>
                <a:srgbClr val="FF0000"/>
              </a:solidFill>
              <a:ea typeface="宋体" charset="-122"/>
            </a:rPr>
            <a:t>network protocols</a:t>
          </a:r>
          <a:endParaRPr lang="zh-CN" altLang="en-US" sz="1700" u="none" kern="1200" dirty="0"/>
        </a:p>
      </dsp:txBody>
      <dsp:txXfrm>
        <a:off x="374400" y="502386"/>
        <a:ext cx="1029602" cy="611521"/>
      </dsp:txXfrm>
    </dsp:sp>
    <dsp:sp modelId="{119E4F67-266E-410A-BD1D-EAF82AFB5952}">
      <dsp:nvSpPr>
        <dsp:cNvPr id="0" name=""/>
        <dsp:cNvSpPr/>
      </dsp:nvSpPr>
      <dsp:spPr>
        <a:xfrm>
          <a:off x="1560004" y="702067"/>
          <a:ext cx="1216803" cy="611521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u="none" kern="1200" dirty="0" smtClean="0">
              <a:solidFill>
                <a:srgbClr val="FF0000"/>
              </a:solidFill>
              <a:ea typeface="宋体" charset="-122"/>
            </a:rPr>
            <a:t>human</a:t>
          </a:r>
          <a:r>
            <a:rPr lang="en-US" altLang="zh-CN" sz="1700" u="sng" kern="1200" dirty="0" smtClean="0">
              <a:solidFill>
                <a:srgbClr val="FF0000"/>
              </a:solidFill>
              <a:ea typeface="宋体" charset="-122"/>
            </a:rPr>
            <a:t> </a:t>
          </a:r>
          <a:r>
            <a:rPr lang="en-US" altLang="zh-CN" sz="1700" u="none" kern="1200" dirty="0" smtClean="0">
              <a:solidFill>
                <a:srgbClr val="FF0000"/>
              </a:solidFill>
              <a:ea typeface="宋体" charset="-122"/>
            </a:rPr>
            <a:t>protocols</a:t>
          </a:r>
          <a:endParaRPr lang="zh-CN" altLang="en-US" sz="1700" u="none" kern="1200" dirty="0"/>
        </a:p>
      </dsp:txBody>
      <dsp:txXfrm>
        <a:off x="1560004" y="702067"/>
        <a:ext cx="1216803" cy="611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9441C-7691-47BC-A742-C8FC6EC9B84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96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9441C-7691-47BC-A742-C8FC6EC9B84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0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419872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46.wmf"/><Relationship Id="rId21" Type="http://schemas.openxmlformats.org/officeDocument/2006/relationships/image" Target="../media/image48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47.png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.png"/><Relationship Id="rId18" Type="http://schemas.openxmlformats.org/officeDocument/2006/relationships/image" Target="../media/image31.png"/><Relationship Id="rId3" Type="http://schemas.openxmlformats.org/officeDocument/2006/relationships/image" Target="../media/image18.png"/><Relationship Id="rId21" Type="http://schemas.openxmlformats.org/officeDocument/2006/relationships/image" Target="../media/image34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0.png"/><Relationship Id="rId2" Type="http://schemas.openxmlformats.org/officeDocument/2006/relationships/image" Target="../media/image2.jpe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4.png"/><Relationship Id="rId19" Type="http://schemas.openxmlformats.org/officeDocument/2006/relationships/image" Target="../media/image3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9.png"/><Relationship Id="rId21" Type="http://schemas.openxmlformats.org/officeDocument/2006/relationships/image" Target="../media/image35.png"/><Relationship Id="rId7" Type="http://schemas.openxmlformats.org/officeDocument/2006/relationships/image" Target="../media/image23.png"/><Relationship Id="rId12" Type="http://schemas.openxmlformats.org/officeDocument/2006/relationships/image" Target="../media/image3.png"/><Relationship Id="rId17" Type="http://schemas.openxmlformats.org/officeDocument/2006/relationships/image" Target="../media/image31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image" Target="../media/image20.png"/><Relationship Id="rId9" Type="http://schemas.openxmlformats.org/officeDocument/2006/relationships/image" Target="../media/image4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071670" y="2243319"/>
            <a:ext cx="5402331" cy="4724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Internet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21468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214414" y="267494"/>
            <a:ext cx="5904383" cy="431800"/>
          </a:xfrm>
        </p:spPr>
        <p:txBody>
          <a:bodyPr/>
          <a:lstStyle/>
          <a:p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网络协议的组成要素 </a:t>
            </a:r>
          </a:p>
        </p:txBody>
      </p:sp>
      <p:sp>
        <p:nvSpPr>
          <p:cNvPr id="8" name="六边形 7"/>
          <p:cNvSpPr/>
          <p:nvPr/>
        </p:nvSpPr>
        <p:spPr>
          <a:xfrm>
            <a:off x="571473" y="24324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1147537" y="2405897"/>
            <a:ext cx="5616627" cy="1223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需要发出何种控制信息，完成何种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动作   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做出何种响应。 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571472" y="3351214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1147536" y="3324681"/>
            <a:ext cx="6264698" cy="1223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事件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实现顺序的详细说明。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571473" y="159815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1"/>
          <p:cNvSpPr txBox="1">
            <a:spLocks/>
          </p:cNvSpPr>
          <p:nvPr/>
        </p:nvSpPr>
        <p:spPr>
          <a:xfrm>
            <a:off x="1147537" y="1571618"/>
            <a:ext cx="6264696" cy="1223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数据与控制信息的结构或格式 。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indent="0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0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071538" y="285734"/>
            <a:ext cx="6808527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A closer look at </a:t>
            </a:r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network structure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六边形 2"/>
          <p:cNvSpPr/>
          <p:nvPr/>
        </p:nvSpPr>
        <p:spPr>
          <a:xfrm>
            <a:off x="214283" y="161754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214283" y="2513003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214282" y="3521115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137" y="1491630"/>
            <a:ext cx="5199902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network edge: </a:t>
            </a:r>
          </a:p>
          <a:p>
            <a:pPr marL="742950" lvl="1" indent="-285750">
              <a:spcBef>
                <a:spcPct val="20000"/>
              </a:spcBef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hosts: clients and servers</a:t>
            </a:r>
          </a:p>
          <a:p>
            <a:pPr marL="742950" lvl="1" indent="-285750">
              <a:spcBef>
                <a:spcPct val="20000"/>
              </a:spcBef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servers </a:t>
            </a:r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often in data centers</a:t>
            </a:r>
          </a:p>
          <a:p>
            <a:pPr marL="742950" lvl="1" indent="-285750">
              <a:spcBef>
                <a:spcPct val="20000"/>
              </a:spcBef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</a:pPr>
            <a:endParaRPr lang="en-US" altLang="zh-CN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9" name="Rectangle 670"/>
          <p:cNvSpPr>
            <a:spLocks noChangeArrowheads="1"/>
          </p:cNvSpPr>
          <p:nvPr/>
        </p:nvSpPr>
        <p:spPr bwMode="auto">
          <a:xfrm>
            <a:off x="666795" y="2513003"/>
            <a:ext cx="4143345" cy="106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access networks, physical media:</a:t>
            </a:r>
            <a:r>
              <a:rPr lang="en-US" altLang="zh-CN" sz="1800" dirty="0">
                <a:latin typeface="Arial" pitchFamily="34" charset="0"/>
                <a:ea typeface="宋体" charset="-122"/>
                <a:cs typeface="Arial" pitchFamily="34" charset="0"/>
              </a:rPr>
              <a:t> wired, wireless communication links</a:t>
            </a: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endParaRPr lang="en-US" altLang="zh-CN" sz="1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0" name="Rectangle 671"/>
          <p:cNvSpPr>
            <a:spLocks noChangeArrowheads="1"/>
          </p:cNvSpPr>
          <p:nvPr/>
        </p:nvSpPr>
        <p:spPr bwMode="auto">
          <a:xfrm>
            <a:off x="678380" y="3576009"/>
            <a:ext cx="5623520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network core:</a:t>
            </a:r>
            <a:r>
              <a:rPr lang="en-US" altLang="zh-CN" sz="180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latin typeface="Arial" pitchFamily="34" charset="0"/>
                <a:ea typeface="宋体" charset="-122"/>
                <a:cs typeface="Arial" pitchFamily="34" charset="0"/>
              </a:rPr>
              <a:t>interconnected </a:t>
            </a:r>
            <a:r>
              <a:rPr lang="en-US" altLang="zh-CN" sz="1800" dirty="0">
                <a:latin typeface="Arial" pitchFamily="34" charset="0"/>
                <a:ea typeface="宋体" charset="-122"/>
                <a:cs typeface="Arial" pitchFamily="34" charset="0"/>
              </a:rPr>
              <a:t>routers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dirty="0">
                <a:latin typeface="Arial" pitchFamily="34" charset="0"/>
                <a:ea typeface="宋体" charset="-122"/>
                <a:cs typeface="Arial" pitchFamily="34" charset="0"/>
              </a:rPr>
              <a:t>network of networks</a:t>
            </a:r>
          </a:p>
        </p:txBody>
      </p:sp>
      <p:grpSp>
        <p:nvGrpSpPr>
          <p:cNvPr id="685" name="Group 871"/>
          <p:cNvGrpSpPr>
            <a:grpSpLocks/>
          </p:cNvGrpSpPr>
          <p:nvPr/>
        </p:nvGrpSpPr>
        <p:grpSpPr bwMode="auto">
          <a:xfrm>
            <a:off x="4286248" y="928676"/>
            <a:ext cx="3470275" cy="4168775"/>
            <a:chOff x="3143" y="1033"/>
            <a:chExt cx="2186" cy="2626"/>
          </a:xfrm>
        </p:grpSpPr>
        <p:sp>
          <p:nvSpPr>
            <p:cNvPr id="686" name="Freeform 553"/>
            <p:cNvSpPr>
              <a:spLocks/>
            </p:cNvSpPr>
            <p:nvPr/>
          </p:nvSpPr>
          <p:spPr bwMode="auto">
            <a:xfrm>
              <a:off x="4227" y="2178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" name="Freeform 554"/>
            <p:cNvSpPr>
              <a:spLocks/>
            </p:cNvSpPr>
            <p:nvPr/>
          </p:nvSpPr>
          <p:spPr bwMode="auto">
            <a:xfrm>
              <a:off x="4239" y="1217"/>
              <a:ext cx="1090" cy="658"/>
            </a:xfrm>
            <a:custGeom>
              <a:avLst/>
              <a:gdLst>
                <a:gd name="T0" fmla="*/ 10266 w 765"/>
                <a:gd name="T1" fmla="*/ 252 h 459"/>
                <a:gd name="T2" fmla="*/ 6957 w 765"/>
                <a:gd name="T3" fmla="*/ 1779 h 459"/>
                <a:gd name="T4" fmla="*/ 2327 w 765"/>
                <a:gd name="T5" fmla="*/ 2550 h 459"/>
                <a:gd name="T6" fmla="*/ 333 w 765"/>
                <a:gd name="T7" fmla="*/ 8603 h 459"/>
                <a:gd name="T8" fmla="*/ 4353 w 765"/>
                <a:gd name="T9" fmla="*/ 11347 h 459"/>
                <a:gd name="T10" fmla="*/ 8367 w 765"/>
                <a:gd name="T11" fmla="*/ 10904 h 459"/>
                <a:gd name="T12" fmla="*/ 14124 w 765"/>
                <a:gd name="T13" fmla="*/ 11347 h 459"/>
                <a:gd name="T14" fmla="*/ 16901 w 765"/>
                <a:gd name="T15" fmla="*/ 11103 h 459"/>
                <a:gd name="T16" fmla="*/ 18192 w 765"/>
                <a:gd name="T17" fmla="*/ 9507 h 459"/>
                <a:gd name="T18" fmla="*/ 18160 w 765"/>
                <a:gd name="T19" fmla="*/ 4044 h 459"/>
                <a:gd name="T20" fmla="*/ 16027 w 765"/>
                <a:gd name="T21" fmla="*/ 866 h 459"/>
                <a:gd name="T22" fmla="*/ 10266 w 765"/>
                <a:gd name="T23" fmla="*/ 25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8" name="Freeform 555"/>
            <p:cNvSpPr>
              <a:spLocks/>
            </p:cNvSpPr>
            <p:nvPr/>
          </p:nvSpPr>
          <p:spPr bwMode="auto">
            <a:xfrm>
              <a:off x="3143" y="1033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89" name="Group 556"/>
            <p:cNvGrpSpPr>
              <a:grpSpLocks/>
            </p:cNvGrpSpPr>
            <p:nvPr/>
          </p:nvGrpSpPr>
          <p:grpSpPr bwMode="auto">
            <a:xfrm>
              <a:off x="3198" y="1874"/>
              <a:ext cx="919" cy="588"/>
              <a:chOff x="2889" y="1631"/>
              <a:chExt cx="980" cy="743"/>
            </a:xfrm>
          </p:grpSpPr>
          <p:sp>
            <p:nvSpPr>
              <p:cNvPr id="696" name="Rectangle 55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697" name="AutoShape 55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CCFF"/>
                  </a:solidFill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</p:grpSp>
        <p:sp>
          <p:nvSpPr>
            <p:cNvPr id="690" name="Line 728"/>
            <p:cNvSpPr>
              <a:spLocks noChangeShapeType="1"/>
            </p:cNvSpPr>
            <p:nvPr/>
          </p:nvSpPr>
          <p:spPr bwMode="auto">
            <a:xfrm>
              <a:off x="3864" y="2312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1" name="Line 751"/>
            <p:cNvSpPr>
              <a:spLocks noChangeShapeType="1"/>
            </p:cNvSpPr>
            <p:nvPr/>
          </p:nvSpPr>
          <p:spPr bwMode="auto">
            <a:xfrm>
              <a:off x="4050" y="1586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2" name="Freeform 753"/>
            <p:cNvSpPr>
              <a:spLocks/>
            </p:cNvSpPr>
            <p:nvPr/>
          </p:nvSpPr>
          <p:spPr bwMode="auto">
            <a:xfrm>
              <a:off x="3348" y="2742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3" name="Line 866"/>
            <p:cNvSpPr>
              <a:spLocks noChangeShapeType="1"/>
            </p:cNvSpPr>
            <p:nvPr/>
          </p:nvSpPr>
          <p:spPr bwMode="auto">
            <a:xfrm flipH="1">
              <a:off x="4411" y="1804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4" name="Line 867"/>
            <p:cNvSpPr>
              <a:spLocks noChangeShapeType="1"/>
            </p:cNvSpPr>
            <p:nvPr/>
          </p:nvSpPr>
          <p:spPr bwMode="auto">
            <a:xfrm flipH="1">
              <a:off x="4783" y="1804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5" name="Line 724"/>
            <p:cNvSpPr>
              <a:spLocks noChangeShapeType="1"/>
            </p:cNvSpPr>
            <p:nvPr/>
          </p:nvSpPr>
          <p:spPr bwMode="auto">
            <a:xfrm flipV="1">
              <a:off x="4396" y="2523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8" name="Group 868"/>
          <p:cNvGrpSpPr>
            <a:grpSpLocks/>
          </p:cNvGrpSpPr>
          <p:nvPr/>
        </p:nvGrpSpPr>
        <p:grpSpPr bwMode="auto">
          <a:xfrm>
            <a:off x="4436886" y="947726"/>
            <a:ext cx="3021012" cy="3981450"/>
            <a:chOff x="3189" y="1069"/>
            <a:chExt cx="1903" cy="2508"/>
          </a:xfrm>
        </p:grpSpPr>
        <p:grpSp>
          <p:nvGrpSpPr>
            <p:cNvPr id="699" name="Group 590"/>
            <p:cNvGrpSpPr>
              <a:grpSpLocks/>
            </p:cNvGrpSpPr>
            <p:nvPr/>
          </p:nvGrpSpPr>
          <p:grpSpPr bwMode="auto">
            <a:xfrm>
              <a:off x="3189" y="1364"/>
              <a:ext cx="436" cy="114"/>
              <a:chOff x="3072" y="739"/>
              <a:chExt cx="652" cy="146"/>
            </a:xfrm>
          </p:grpSpPr>
          <p:pic>
            <p:nvPicPr>
              <p:cNvPr id="736" name="Picture 591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7" name="Line 592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8" name="Line 593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700" name="Picture 594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" y="1183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01" name="Group 595"/>
            <p:cNvGrpSpPr>
              <a:grpSpLocks/>
            </p:cNvGrpSpPr>
            <p:nvPr/>
          </p:nvGrpSpPr>
          <p:grpSpPr bwMode="auto">
            <a:xfrm>
              <a:off x="3846" y="1069"/>
              <a:ext cx="256" cy="269"/>
              <a:chOff x="2870" y="1518"/>
              <a:chExt cx="292" cy="320"/>
            </a:xfrm>
          </p:grpSpPr>
          <p:graphicFrame>
            <p:nvGraphicFramePr>
              <p:cNvPr id="734" name="Object 59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7" name="Clip" r:id="rId5" imgW="826829" imgH="840406" progId="">
                      <p:embed/>
                    </p:oleObj>
                  </mc:Choice>
                  <mc:Fallback>
                    <p:oleObj name="Clip" r:id="rId5" imgW="826829" imgH="840406" progId="">
                      <p:embed/>
                      <p:pic>
                        <p:nvPicPr>
                          <p:cNvPr id="60" name="Object 5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5" name="Object 59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8" name="Clip" r:id="rId7" imgW="1268295" imgH="1199426" progId="">
                      <p:embed/>
                    </p:oleObj>
                  </mc:Choice>
                  <mc:Fallback>
                    <p:oleObj name="Clip" r:id="rId7" imgW="1268295" imgH="1199426" progId="">
                      <p:embed/>
                      <p:pic>
                        <p:nvPicPr>
                          <p:cNvPr id="61" name="Object 5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2" name="Group 729"/>
            <p:cNvGrpSpPr>
              <a:grpSpLocks/>
            </p:cNvGrpSpPr>
            <p:nvPr/>
          </p:nvGrpSpPr>
          <p:grpSpPr bwMode="auto">
            <a:xfrm>
              <a:off x="3390" y="1979"/>
              <a:ext cx="209" cy="224"/>
              <a:chOff x="2870" y="1518"/>
              <a:chExt cx="292" cy="320"/>
            </a:xfrm>
          </p:grpSpPr>
          <p:graphicFrame>
            <p:nvGraphicFramePr>
              <p:cNvPr id="732" name="Object 73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9" name="Clip" r:id="rId9" imgW="826829" imgH="840406" progId="">
                      <p:embed/>
                    </p:oleObj>
                  </mc:Choice>
                  <mc:Fallback>
                    <p:oleObj name="Clip" r:id="rId9" imgW="826829" imgH="840406" progId="">
                      <p:embed/>
                      <p:pic>
                        <p:nvPicPr>
                          <p:cNvPr id="58" name="Object 7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3" name="Object 73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0" name="Clip" r:id="rId10" imgW="1268295" imgH="1199426" progId="">
                      <p:embed/>
                    </p:oleObj>
                  </mc:Choice>
                  <mc:Fallback>
                    <p:oleObj name="Clip" r:id="rId10" imgW="1268295" imgH="1199426" progId="">
                      <p:embed/>
                      <p:pic>
                        <p:nvPicPr>
                          <p:cNvPr id="59" name="Object 7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03" name="Object 750"/>
            <p:cNvGraphicFramePr>
              <a:graphicFrameLocks noChangeAspect="1"/>
            </p:cNvGraphicFramePr>
            <p:nvPr/>
          </p:nvGraphicFramePr>
          <p:xfrm>
            <a:off x="3660" y="2006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Clip" r:id="rId11" imgW="1307263" imgH="1084139" progId="">
                    <p:embed/>
                  </p:oleObj>
                </mc:Choice>
                <mc:Fallback>
                  <p:oleObj name="Clip" r:id="rId11" imgW="1307263" imgH="1084139" progId="">
                    <p:embed/>
                    <p:pic>
                      <p:nvPicPr>
                        <p:cNvPr id="29" name="Object 7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2006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4" name="Group 755"/>
            <p:cNvGrpSpPr>
              <a:grpSpLocks/>
            </p:cNvGrpSpPr>
            <p:nvPr/>
          </p:nvGrpSpPr>
          <p:grpSpPr bwMode="auto">
            <a:xfrm>
              <a:off x="4702" y="3292"/>
              <a:ext cx="125" cy="230"/>
              <a:chOff x="4180" y="783"/>
              <a:chExt cx="150" cy="307"/>
            </a:xfrm>
          </p:grpSpPr>
          <p:sp>
            <p:nvSpPr>
              <p:cNvPr id="724" name="AutoShape 75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25" name="Rectangle 75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26" name="Rectangle 75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27" name="AutoShape 75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28" name="Line 76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9" name="Line 76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0" name="Rectangle 76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31" name="Rectangle 76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</p:grpSp>
        <p:graphicFrame>
          <p:nvGraphicFramePr>
            <p:cNvPr id="705" name="Object 818"/>
            <p:cNvGraphicFramePr>
              <a:graphicFrameLocks noChangeAspect="1"/>
            </p:cNvGraphicFramePr>
            <p:nvPr/>
          </p:nvGraphicFramePr>
          <p:xfrm>
            <a:off x="3417" y="310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Clip" r:id="rId13" imgW="1307263" imgH="1084139" progId="">
                    <p:embed/>
                  </p:oleObj>
                </mc:Choice>
                <mc:Fallback>
                  <p:oleObj name="Clip" r:id="rId13" imgW="1307263" imgH="1084139" progId="">
                    <p:embed/>
                    <p:pic>
                      <p:nvPicPr>
                        <p:cNvPr id="31" name="Object 8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3101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" name="Object 819"/>
            <p:cNvGraphicFramePr>
              <a:graphicFrameLocks noChangeAspect="1"/>
            </p:cNvGraphicFramePr>
            <p:nvPr/>
          </p:nvGraphicFramePr>
          <p:xfrm>
            <a:off x="3521" y="290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Clip" r:id="rId14" imgW="1307263" imgH="1084139" progId="">
                    <p:embed/>
                  </p:oleObj>
                </mc:Choice>
                <mc:Fallback>
                  <p:oleObj name="Clip" r:id="rId14" imgW="1307263" imgH="1084139" progId="">
                    <p:embed/>
                    <p:pic>
                      <p:nvPicPr>
                        <p:cNvPr id="32" name="Object 8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1" y="2901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" name="Object 820"/>
            <p:cNvGraphicFramePr>
              <a:graphicFrameLocks noChangeAspect="1"/>
            </p:cNvGraphicFramePr>
            <p:nvPr/>
          </p:nvGraphicFramePr>
          <p:xfrm>
            <a:off x="3689" y="326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Clip" r:id="rId15" imgW="1307263" imgH="1084139" progId="">
                    <p:embed/>
                  </p:oleObj>
                </mc:Choice>
                <mc:Fallback>
                  <p:oleObj name="Clip" r:id="rId15" imgW="1307263" imgH="1084139" progId="">
                    <p:embed/>
                    <p:pic>
                      <p:nvPicPr>
                        <p:cNvPr id="33" name="Object 8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" y="3261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8" name="Object 821"/>
            <p:cNvGraphicFramePr>
              <a:graphicFrameLocks noChangeAspect="1"/>
            </p:cNvGraphicFramePr>
            <p:nvPr/>
          </p:nvGraphicFramePr>
          <p:xfrm>
            <a:off x="3903" y="3263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Clip" r:id="rId16" imgW="1307263" imgH="1084139" progId="">
                    <p:embed/>
                  </p:oleObj>
                </mc:Choice>
                <mc:Fallback>
                  <p:oleObj name="Clip" r:id="rId16" imgW="1307263" imgH="1084139" progId="">
                    <p:embed/>
                    <p:pic>
                      <p:nvPicPr>
                        <p:cNvPr id="34" name="Object 8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3263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9" name="Group 822"/>
            <p:cNvGrpSpPr>
              <a:grpSpLocks/>
            </p:cNvGrpSpPr>
            <p:nvPr/>
          </p:nvGrpSpPr>
          <p:grpSpPr bwMode="auto">
            <a:xfrm>
              <a:off x="4475" y="3342"/>
              <a:ext cx="172" cy="215"/>
              <a:chOff x="2870" y="1518"/>
              <a:chExt cx="292" cy="320"/>
            </a:xfrm>
          </p:grpSpPr>
          <p:graphicFrame>
            <p:nvGraphicFramePr>
              <p:cNvPr id="722" name="Object 82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6" name="Clip" r:id="rId17" imgW="826829" imgH="840406" progId="">
                      <p:embed/>
                    </p:oleObj>
                  </mc:Choice>
                  <mc:Fallback>
                    <p:oleObj name="Clip" r:id="rId17" imgW="826829" imgH="840406" progId="">
                      <p:embed/>
                      <p:pic>
                        <p:nvPicPr>
                          <p:cNvPr id="48" name="Object 8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3" name="Object 82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7" name="Clip" r:id="rId18" imgW="1268295" imgH="1199426" progId="">
                      <p:embed/>
                    </p:oleObj>
                  </mc:Choice>
                  <mc:Fallback>
                    <p:oleObj name="Clip" r:id="rId18" imgW="1268295" imgH="1199426" progId="">
                      <p:embed/>
                      <p:pic>
                        <p:nvPicPr>
                          <p:cNvPr id="49" name="Object 8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0" name="Group 825"/>
            <p:cNvGrpSpPr>
              <a:grpSpLocks/>
            </p:cNvGrpSpPr>
            <p:nvPr/>
          </p:nvGrpSpPr>
          <p:grpSpPr bwMode="auto">
            <a:xfrm>
              <a:off x="4191" y="3374"/>
              <a:ext cx="220" cy="203"/>
              <a:chOff x="2870" y="1518"/>
              <a:chExt cx="292" cy="320"/>
            </a:xfrm>
          </p:grpSpPr>
          <p:graphicFrame>
            <p:nvGraphicFramePr>
              <p:cNvPr id="720" name="Object 82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8" name="Clip" r:id="rId19" imgW="826829" imgH="840406" progId="">
                      <p:embed/>
                    </p:oleObj>
                  </mc:Choice>
                  <mc:Fallback>
                    <p:oleObj name="Clip" r:id="rId19" imgW="826829" imgH="840406" progId="">
                      <p:embed/>
                      <p:pic>
                        <p:nvPicPr>
                          <p:cNvPr id="46" name="Object 8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" name="Object 82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9" name="Clip" r:id="rId20" imgW="1268295" imgH="1199426" progId="">
                      <p:embed/>
                    </p:oleObj>
                  </mc:Choice>
                  <mc:Fallback>
                    <p:oleObj name="Clip" r:id="rId20" imgW="1268295" imgH="1199426" progId="">
                      <p:embed/>
                      <p:pic>
                        <p:nvPicPr>
                          <p:cNvPr id="47" name="Object 8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1" name="Group 848"/>
            <p:cNvGrpSpPr>
              <a:grpSpLocks/>
            </p:cNvGrpSpPr>
            <p:nvPr/>
          </p:nvGrpSpPr>
          <p:grpSpPr bwMode="auto">
            <a:xfrm>
              <a:off x="4961" y="3136"/>
              <a:ext cx="131" cy="258"/>
              <a:chOff x="4180" y="783"/>
              <a:chExt cx="150" cy="307"/>
            </a:xfrm>
          </p:grpSpPr>
          <p:sp>
            <p:nvSpPr>
              <p:cNvPr id="712" name="AutoShape 84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13" name="Rectangle 85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14" name="Rectangle 85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15" name="AutoShape 85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16" name="Line 85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7" name="Line 85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8" name="Rectangle 85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19" name="Rectangle 85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739" name="Group 869"/>
          <p:cNvGrpSpPr>
            <a:grpSpLocks/>
          </p:cNvGrpSpPr>
          <p:nvPr/>
        </p:nvGrpSpPr>
        <p:grpSpPr bwMode="auto">
          <a:xfrm>
            <a:off x="4787723" y="1111238"/>
            <a:ext cx="2538413" cy="3589338"/>
            <a:chOff x="3418" y="1154"/>
            <a:chExt cx="1599" cy="2261"/>
          </a:xfrm>
        </p:grpSpPr>
        <p:grpSp>
          <p:nvGrpSpPr>
            <p:cNvPr id="740" name="Group 559"/>
            <p:cNvGrpSpPr>
              <a:grpSpLocks/>
            </p:cNvGrpSpPr>
            <p:nvPr/>
          </p:nvGrpSpPr>
          <p:grpSpPr bwMode="auto">
            <a:xfrm>
              <a:off x="3640" y="1154"/>
              <a:ext cx="212" cy="335"/>
              <a:chOff x="3796" y="1043"/>
              <a:chExt cx="865" cy="1237"/>
            </a:xfrm>
          </p:grpSpPr>
          <p:sp>
            <p:nvSpPr>
              <p:cNvPr id="848" name="Line 56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9" name="Line 56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0" name="Line 56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1" name="Line 56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2" name="Line 56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3" name="Line 56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4" name="Line 56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5" name="Line 56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6" name="Line 56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7" name="Line 56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8" name="Line 57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9" name="Line 57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0" name="Line 57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1" name="Line 57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2" name="Line 57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63" name="Group 5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874" name="Line 57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75" name="Line 5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76" name="Line 57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77" name="Line 5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64" name="Group 5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870" name="Line 58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71" name="Line 5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72" name="Line 58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73" name="Line 5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65" name="Group 5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866" name="Line 5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67" name="Line 5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68" name="Line 5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69" name="Line 5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741" name="Group 696"/>
            <p:cNvGrpSpPr>
              <a:grpSpLocks/>
            </p:cNvGrpSpPr>
            <p:nvPr/>
          </p:nvGrpSpPr>
          <p:grpSpPr bwMode="auto">
            <a:xfrm>
              <a:off x="3832" y="1529"/>
              <a:ext cx="220" cy="100"/>
              <a:chOff x="3600" y="219"/>
              <a:chExt cx="360" cy="175"/>
            </a:xfrm>
          </p:grpSpPr>
          <p:sp>
            <p:nvSpPr>
              <p:cNvPr id="835" name="Oval 6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836" name="Line 6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7" name="Line 6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8" name="Rectangle 7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839" name="Oval 7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840" name="Group 7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45" name="Line 7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6" name="Line 7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7" name="Line 7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41" name="Group 7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42" name="Line 7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3" name="Line 7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4" name="Line 7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742" name="Group 710"/>
            <p:cNvGrpSpPr>
              <a:grpSpLocks/>
            </p:cNvGrpSpPr>
            <p:nvPr/>
          </p:nvGrpSpPr>
          <p:grpSpPr bwMode="auto">
            <a:xfrm>
              <a:off x="3639" y="2253"/>
              <a:ext cx="220" cy="100"/>
              <a:chOff x="3600" y="219"/>
              <a:chExt cx="360" cy="175"/>
            </a:xfrm>
          </p:grpSpPr>
          <p:sp>
            <p:nvSpPr>
              <p:cNvPr id="822" name="Oval 7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823" name="Line 7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4" name="Line 7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5" name="Rectangle 7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826" name="Oval 7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827" name="Group 71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32" name="Line 7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33" name="Line 7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34" name="Line 7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28" name="Group 72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29" name="Line 7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30" name="Line 7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31" name="Line 7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743" name="Group 732"/>
            <p:cNvGrpSpPr>
              <a:grpSpLocks/>
            </p:cNvGrpSpPr>
            <p:nvPr/>
          </p:nvGrpSpPr>
          <p:grpSpPr bwMode="auto">
            <a:xfrm>
              <a:off x="3418" y="2211"/>
              <a:ext cx="139" cy="194"/>
              <a:chOff x="2556" y="2689"/>
              <a:chExt cx="183" cy="255"/>
            </a:xfrm>
          </p:grpSpPr>
          <p:pic>
            <p:nvPicPr>
              <p:cNvPr id="805" name="Picture 733" descr="31u_bnrz[1]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6" name="Freeform 73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7" name="Freeform 73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8" name="Freeform 73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9" name="Freeform 73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0" name="Freeform 73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1" name="Freeform 73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2" name="Freeform 74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3" name="Freeform 74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4" name="Freeform 74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5" name="Freeform 74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6" name="Freeform 74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7" name="Freeform 74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8" name="Freeform 74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9" name="Freeform 74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0" name="Freeform 74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1" name="Freeform 74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44" name="Line 752"/>
            <p:cNvSpPr>
              <a:spLocks noChangeShapeType="1"/>
            </p:cNvSpPr>
            <p:nvPr/>
          </p:nvSpPr>
          <p:spPr bwMode="auto">
            <a:xfrm>
              <a:off x="3777" y="1478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5" name="Line 754"/>
            <p:cNvSpPr>
              <a:spLocks noChangeShapeType="1"/>
            </p:cNvSpPr>
            <p:nvPr/>
          </p:nvSpPr>
          <p:spPr bwMode="auto">
            <a:xfrm rot="-5400000">
              <a:off x="4757" y="3206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6" name="Line 764"/>
            <p:cNvSpPr>
              <a:spLocks noChangeShapeType="1"/>
            </p:cNvSpPr>
            <p:nvPr/>
          </p:nvSpPr>
          <p:spPr bwMode="auto">
            <a:xfrm rot="5400000" flipV="1">
              <a:off x="4849" y="3383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7" name="Line 765"/>
            <p:cNvSpPr>
              <a:spLocks noChangeShapeType="1"/>
            </p:cNvSpPr>
            <p:nvPr/>
          </p:nvSpPr>
          <p:spPr bwMode="auto">
            <a:xfrm rot="-5400000">
              <a:off x="4966" y="3179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48" name="Group 766"/>
            <p:cNvGrpSpPr>
              <a:grpSpLocks/>
            </p:cNvGrpSpPr>
            <p:nvPr/>
          </p:nvGrpSpPr>
          <p:grpSpPr bwMode="auto">
            <a:xfrm>
              <a:off x="4701" y="2996"/>
              <a:ext cx="316" cy="148"/>
              <a:chOff x="3600" y="219"/>
              <a:chExt cx="360" cy="175"/>
            </a:xfrm>
          </p:grpSpPr>
          <p:sp>
            <p:nvSpPr>
              <p:cNvPr id="792" name="Oval 76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93" name="Line 76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4" name="Line 76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5" name="Rectangle 77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96" name="Oval 77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797" name="Group 77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02" name="Line 7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03" name="Line 7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04" name="Line 7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98" name="Group 77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99" name="Line 7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00" name="Line 7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01" name="Line 7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749" name="Group 794"/>
            <p:cNvGrpSpPr>
              <a:grpSpLocks/>
            </p:cNvGrpSpPr>
            <p:nvPr/>
          </p:nvGrpSpPr>
          <p:grpSpPr bwMode="auto">
            <a:xfrm>
              <a:off x="3768" y="3014"/>
              <a:ext cx="316" cy="148"/>
              <a:chOff x="3600" y="219"/>
              <a:chExt cx="360" cy="175"/>
            </a:xfrm>
          </p:grpSpPr>
          <p:sp>
            <p:nvSpPr>
              <p:cNvPr id="779" name="Oval 79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80" name="Line 79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1" name="Line 79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2" name="Rectangle 79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783" name="Oval 79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784" name="Group 80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89" name="Line 8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90" name="Line 8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91" name="Line 8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85" name="Group 80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86" name="Line 80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87" name="Line 80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88" name="Line 80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750" name="Line 811"/>
            <p:cNvSpPr>
              <a:spLocks noChangeShapeType="1"/>
            </p:cNvSpPr>
            <p:nvPr/>
          </p:nvSpPr>
          <p:spPr bwMode="auto">
            <a:xfrm flipH="1">
              <a:off x="3642" y="2931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1" name="Line 812"/>
            <p:cNvSpPr>
              <a:spLocks noChangeShapeType="1"/>
            </p:cNvSpPr>
            <p:nvPr/>
          </p:nvSpPr>
          <p:spPr bwMode="auto">
            <a:xfrm>
              <a:off x="3658" y="2963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2" name="Line 813"/>
            <p:cNvSpPr>
              <a:spLocks noChangeShapeType="1"/>
            </p:cNvSpPr>
            <p:nvPr/>
          </p:nvSpPr>
          <p:spPr bwMode="auto">
            <a:xfrm>
              <a:off x="3570" y="3175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" name="Line 814"/>
            <p:cNvSpPr>
              <a:spLocks noChangeShapeType="1"/>
            </p:cNvSpPr>
            <p:nvPr/>
          </p:nvSpPr>
          <p:spPr bwMode="auto">
            <a:xfrm>
              <a:off x="3729" y="3225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4" name="Line 815"/>
            <p:cNvSpPr>
              <a:spLocks noChangeShapeType="1"/>
            </p:cNvSpPr>
            <p:nvPr/>
          </p:nvSpPr>
          <p:spPr bwMode="auto">
            <a:xfrm flipH="1">
              <a:off x="3880" y="3167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5" name="Line 816"/>
            <p:cNvSpPr>
              <a:spLocks noChangeShapeType="1"/>
            </p:cNvSpPr>
            <p:nvPr/>
          </p:nvSpPr>
          <p:spPr bwMode="auto">
            <a:xfrm>
              <a:off x="3762" y="3223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6" name="Line 817"/>
            <p:cNvSpPr>
              <a:spLocks noChangeShapeType="1"/>
            </p:cNvSpPr>
            <p:nvPr/>
          </p:nvSpPr>
          <p:spPr bwMode="auto">
            <a:xfrm flipH="1" flipV="1">
              <a:off x="4012" y="32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57" name="Group 828"/>
            <p:cNvGrpSpPr>
              <a:grpSpLocks/>
            </p:cNvGrpSpPr>
            <p:nvPr/>
          </p:nvGrpSpPr>
          <p:grpSpPr bwMode="auto">
            <a:xfrm>
              <a:off x="4290" y="3130"/>
              <a:ext cx="183" cy="255"/>
              <a:chOff x="2556" y="2689"/>
              <a:chExt cx="183" cy="255"/>
            </a:xfrm>
          </p:grpSpPr>
          <p:pic>
            <p:nvPicPr>
              <p:cNvPr id="762" name="Picture 829" descr="31u_bnrz[1]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Freeform 83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4" name="Freeform 83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5" name="Freeform 83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6" name="Freeform 83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7" name="Freeform 83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8" name="Freeform 83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9" name="Freeform 83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0" name="Freeform 83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1" name="Freeform 83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2" name="Freeform 83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3" name="Freeform 84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4" name="Freeform 84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5" name="Freeform 84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6" name="Freeform 84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7" name="Freeform 84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8" name="Freeform 84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58" name="Line 846"/>
            <p:cNvSpPr>
              <a:spLocks noChangeShapeType="1"/>
            </p:cNvSpPr>
            <p:nvPr/>
          </p:nvSpPr>
          <p:spPr bwMode="auto">
            <a:xfrm>
              <a:off x="4063" y="3139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9" name="Line 847"/>
            <p:cNvSpPr>
              <a:spLocks noChangeShapeType="1"/>
            </p:cNvSpPr>
            <p:nvPr/>
          </p:nvSpPr>
          <p:spPr bwMode="auto">
            <a:xfrm>
              <a:off x="3716" y="3098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0" name="Line 857"/>
            <p:cNvSpPr>
              <a:spLocks noChangeShapeType="1"/>
            </p:cNvSpPr>
            <p:nvPr/>
          </p:nvSpPr>
          <p:spPr bwMode="auto">
            <a:xfrm flipH="1">
              <a:off x="3772" y="2167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1" name="Line 863"/>
            <p:cNvSpPr>
              <a:spLocks noChangeShapeType="1"/>
            </p:cNvSpPr>
            <p:nvPr/>
          </p:nvSpPr>
          <p:spPr bwMode="auto">
            <a:xfrm flipV="1">
              <a:off x="3526" y="2308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78" name="Group 870"/>
          <p:cNvGrpSpPr>
            <a:grpSpLocks/>
          </p:cNvGrpSpPr>
          <p:nvPr/>
        </p:nvGrpSpPr>
        <p:grpSpPr bwMode="auto">
          <a:xfrm>
            <a:off x="5776736" y="1479538"/>
            <a:ext cx="1590675" cy="2716213"/>
            <a:chOff x="4059" y="1380"/>
            <a:chExt cx="1002" cy="1711"/>
          </a:xfrm>
        </p:grpSpPr>
        <p:grpSp>
          <p:nvGrpSpPr>
            <p:cNvPr id="879" name="Group 598"/>
            <p:cNvGrpSpPr>
              <a:grpSpLocks/>
            </p:cNvGrpSpPr>
            <p:nvPr/>
          </p:nvGrpSpPr>
          <p:grpSpPr bwMode="auto">
            <a:xfrm>
              <a:off x="4304" y="2253"/>
              <a:ext cx="228" cy="108"/>
              <a:chOff x="3600" y="219"/>
              <a:chExt cx="360" cy="175"/>
            </a:xfrm>
          </p:grpSpPr>
          <p:sp>
            <p:nvSpPr>
              <p:cNvPr id="990" name="Oval 59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991" name="Line 60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2" name="Line 60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3" name="Rectangle 60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994" name="Oval 60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995" name="Group 60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00" name="Line 60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01" name="Line 60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02" name="Line 60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96" name="Group 60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97" name="Line 60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98" name="Line 61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99" name="Line 61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880" name="Group 612"/>
            <p:cNvGrpSpPr>
              <a:grpSpLocks/>
            </p:cNvGrpSpPr>
            <p:nvPr/>
          </p:nvGrpSpPr>
          <p:grpSpPr bwMode="auto">
            <a:xfrm>
              <a:off x="4528" y="2429"/>
              <a:ext cx="228" cy="108"/>
              <a:chOff x="3600" y="219"/>
              <a:chExt cx="360" cy="175"/>
            </a:xfrm>
          </p:grpSpPr>
          <p:sp>
            <p:nvSpPr>
              <p:cNvPr id="977" name="Oval 61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978" name="Line 61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9" name="Line 61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0" name="Rectangle 61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981" name="Oval 61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982" name="Group 61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87" name="Line 6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88" name="Line 6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89" name="Line 6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83" name="Group 62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84" name="Line 6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85" name="Line 6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86" name="Line 6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881" name="Group 626"/>
            <p:cNvGrpSpPr>
              <a:grpSpLocks/>
            </p:cNvGrpSpPr>
            <p:nvPr/>
          </p:nvGrpSpPr>
          <p:grpSpPr bwMode="auto">
            <a:xfrm>
              <a:off x="4704" y="2261"/>
              <a:ext cx="228" cy="108"/>
              <a:chOff x="3600" y="219"/>
              <a:chExt cx="360" cy="175"/>
            </a:xfrm>
          </p:grpSpPr>
          <p:sp>
            <p:nvSpPr>
              <p:cNvPr id="964" name="Oval 6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965" name="Line 6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6" name="Line 6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7" name="Rectangle 6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968" name="Oval 6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969" name="Group 63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74" name="Line 6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75" name="Line 6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76" name="Line 6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70" name="Group 63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71" name="Line 6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72" name="Line 6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73" name="Line 6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882" name="Group 640"/>
            <p:cNvGrpSpPr>
              <a:grpSpLocks/>
            </p:cNvGrpSpPr>
            <p:nvPr/>
          </p:nvGrpSpPr>
          <p:grpSpPr bwMode="auto">
            <a:xfrm>
              <a:off x="4367" y="1532"/>
              <a:ext cx="221" cy="101"/>
              <a:chOff x="3600" y="219"/>
              <a:chExt cx="360" cy="175"/>
            </a:xfrm>
          </p:grpSpPr>
          <p:sp>
            <p:nvSpPr>
              <p:cNvPr id="951" name="Oval 6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952" name="Line 6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3" name="Line 6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4" name="Rectangle 6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955" name="Oval 6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956" name="Group 64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61" name="Line 6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2" name="Line 6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3" name="Line 6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57" name="Group 65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58" name="Line 6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59" name="Line 6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0" name="Line 6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883" name="Group 654"/>
            <p:cNvGrpSpPr>
              <a:grpSpLocks/>
            </p:cNvGrpSpPr>
            <p:nvPr/>
          </p:nvGrpSpPr>
          <p:grpSpPr bwMode="auto">
            <a:xfrm>
              <a:off x="4366" y="1693"/>
              <a:ext cx="228" cy="108"/>
              <a:chOff x="3600" y="219"/>
              <a:chExt cx="360" cy="175"/>
            </a:xfrm>
          </p:grpSpPr>
          <p:sp>
            <p:nvSpPr>
              <p:cNvPr id="938" name="Oval 65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939" name="Line 65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0" name="Line 65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1" name="Rectangle 65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942" name="Oval 65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943" name="Group 66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48" name="Line 6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49" name="Line 6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50" name="Line 6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44" name="Group 66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45" name="Line 6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46" name="Line 6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47" name="Line 6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884" name="Group 668"/>
            <p:cNvGrpSpPr>
              <a:grpSpLocks/>
            </p:cNvGrpSpPr>
            <p:nvPr/>
          </p:nvGrpSpPr>
          <p:grpSpPr bwMode="auto">
            <a:xfrm>
              <a:off x="4666" y="1472"/>
              <a:ext cx="210" cy="97"/>
              <a:chOff x="3600" y="219"/>
              <a:chExt cx="360" cy="175"/>
            </a:xfrm>
          </p:grpSpPr>
          <p:sp>
            <p:nvSpPr>
              <p:cNvPr id="925" name="Oval 66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926" name="Line 67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7" name="Line 67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8" name="Rectangle 67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929" name="Oval 67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930" name="Group 67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5" name="Line 6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36" name="Line 6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37" name="Line 6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31" name="Group 67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2" name="Line 6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33" name="Line 6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34" name="Line 6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885" name="Group 682"/>
            <p:cNvGrpSpPr>
              <a:grpSpLocks/>
            </p:cNvGrpSpPr>
            <p:nvPr/>
          </p:nvGrpSpPr>
          <p:grpSpPr bwMode="auto">
            <a:xfrm>
              <a:off x="4720" y="1693"/>
              <a:ext cx="228" cy="108"/>
              <a:chOff x="3600" y="219"/>
              <a:chExt cx="360" cy="175"/>
            </a:xfrm>
          </p:grpSpPr>
          <p:sp>
            <p:nvSpPr>
              <p:cNvPr id="912" name="Oval 68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913" name="Line 68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4" name="Line 68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5" name="Rectangle 68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916" name="Oval 68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917" name="Group 68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2" name="Line 6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23" name="Line 6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24" name="Line 6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18" name="Group 69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9" name="Line 6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20" name="Line 6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21" name="Line 6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886" name="Line 725"/>
            <p:cNvSpPr>
              <a:spLocks noChangeShapeType="1"/>
            </p:cNvSpPr>
            <p:nvPr/>
          </p:nvSpPr>
          <p:spPr bwMode="auto">
            <a:xfrm>
              <a:off x="4474" y="2358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7" name="Line 726"/>
            <p:cNvSpPr>
              <a:spLocks noChangeShapeType="1"/>
            </p:cNvSpPr>
            <p:nvPr/>
          </p:nvSpPr>
          <p:spPr bwMode="auto">
            <a:xfrm>
              <a:off x="4535" y="2308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8" name="Line 727"/>
            <p:cNvSpPr>
              <a:spLocks noChangeShapeType="1"/>
            </p:cNvSpPr>
            <p:nvPr/>
          </p:nvSpPr>
          <p:spPr bwMode="auto">
            <a:xfrm flipV="1">
              <a:off x="4684" y="2362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89" name="Group 780"/>
            <p:cNvGrpSpPr>
              <a:grpSpLocks/>
            </p:cNvGrpSpPr>
            <p:nvPr/>
          </p:nvGrpSpPr>
          <p:grpSpPr bwMode="auto">
            <a:xfrm>
              <a:off x="4187" y="2822"/>
              <a:ext cx="316" cy="148"/>
              <a:chOff x="3600" y="219"/>
              <a:chExt cx="360" cy="175"/>
            </a:xfrm>
          </p:grpSpPr>
          <p:sp>
            <p:nvSpPr>
              <p:cNvPr id="899" name="Oval 78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900" name="Line 78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1" name="Line 78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2" name="Rectangle 78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903" name="Oval 78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grpSp>
            <p:nvGrpSpPr>
              <p:cNvPr id="904" name="Group 78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9" name="Line 7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10" name="Line 7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11" name="Line 7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05" name="Group 79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6" name="Line 79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07" name="Line 79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08" name="Line 79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890" name="Line 808"/>
            <p:cNvSpPr>
              <a:spLocks noChangeShapeType="1"/>
            </p:cNvSpPr>
            <p:nvPr/>
          </p:nvSpPr>
          <p:spPr bwMode="auto">
            <a:xfrm>
              <a:off x="4470" y="2955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1" name="Line 809"/>
            <p:cNvSpPr>
              <a:spLocks noChangeShapeType="1"/>
            </p:cNvSpPr>
            <p:nvPr/>
          </p:nvSpPr>
          <p:spPr bwMode="auto">
            <a:xfrm flipV="1">
              <a:off x="4059" y="296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2" name="Line 810"/>
            <p:cNvSpPr>
              <a:spLocks noChangeShapeType="1"/>
            </p:cNvSpPr>
            <p:nvPr/>
          </p:nvSpPr>
          <p:spPr bwMode="auto">
            <a:xfrm flipV="1">
              <a:off x="4086" y="3091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3" name="Line 858"/>
            <p:cNvSpPr>
              <a:spLocks noChangeShapeType="1"/>
            </p:cNvSpPr>
            <p:nvPr/>
          </p:nvSpPr>
          <p:spPr bwMode="auto">
            <a:xfrm flipV="1">
              <a:off x="4589" y="1526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4" name="Line 860"/>
            <p:cNvSpPr>
              <a:spLocks noChangeShapeType="1"/>
            </p:cNvSpPr>
            <p:nvPr/>
          </p:nvSpPr>
          <p:spPr bwMode="auto">
            <a:xfrm flipV="1">
              <a:off x="4596" y="1570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5" name="Line 861"/>
            <p:cNvSpPr>
              <a:spLocks noChangeShapeType="1"/>
            </p:cNvSpPr>
            <p:nvPr/>
          </p:nvSpPr>
          <p:spPr bwMode="auto">
            <a:xfrm>
              <a:off x="4818" y="1569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6" name="Line 862"/>
            <p:cNvSpPr>
              <a:spLocks noChangeShapeType="1"/>
            </p:cNvSpPr>
            <p:nvPr/>
          </p:nvSpPr>
          <p:spPr bwMode="auto">
            <a:xfrm>
              <a:off x="4600" y="1762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7" name="Line 864"/>
            <p:cNvSpPr>
              <a:spLocks noChangeShapeType="1"/>
            </p:cNvSpPr>
            <p:nvPr/>
          </p:nvSpPr>
          <p:spPr bwMode="auto">
            <a:xfrm flipV="1">
              <a:off x="4861" y="1380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8" name="Line 865"/>
            <p:cNvSpPr>
              <a:spLocks noChangeShapeType="1"/>
            </p:cNvSpPr>
            <p:nvPr/>
          </p:nvSpPr>
          <p:spPr bwMode="auto">
            <a:xfrm>
              <a:off x="4949" y="175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24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285852" y="267494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Summary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1595561" y="1571618"/>
            <a:ext cx="4751387" cy="4537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Internet </a:t>
            </a:r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overview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1595561" y="2878605"/>
            <a:ext cx="4751387" cy="4681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Protocol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82" y="1654469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80" y="230254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82" y="2950613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595561" y="2230533"/>
            <a:ext cx="4751387" cy="442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Topology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内容占位符 3"/>
          <p:cNvSpPr txBox="1">
            <a:spLocks/>
          </p:cNvSpPr>
          <p:nvPr/>
        </p:nvSpPr>
        <p:spPr>
          <a:xfrm>
            <a:off x="1577303" y="3593249"/>
            <a:ext cx="4751387" cy="484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Internet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structure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3665257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3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" y="5705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1538" y="285734"/>
            <a:ext cx="7643866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chemeClr val="bg1"/>
                </a:solidFill>
                <a:latin typeface="Arial" pitchFamily="34" charset="0"/>
                <a:ea typeface="宋体" charset="-122"/>
                <a:cs typeface="Arial" pitchFamily="34" charset="0"/>
              </a:rPr>
              <a:t>What’s the Internet: “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宋体" charset="-122"/>
                <a:cs typeface="Arial" pitchFamily="34" charset="0"/>
              </a:rPr>
              <a:t>nuts and bolts” 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itchFamily="34" charset="0"/>
                <a:ea typeface="宋体" charset="-122"/>
                <a:cs typeface="Arial" pitchFamily="34" charset="0"/>
              </a:rPr>
              <a:t>view</a:t>
            </a:r>
            <a:endParaRPr lang="zh-CN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0" name="六边形 349"/>
          <p:cNvSpPr/>
          <p:nvPr/>
        </p:nvSpPr>
        <p:spPr>
          <a:xfrm>
            <a:off x="472160" y="130995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028282" y="1282669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millions of connected computing devices: </a:t>
            </a:r>
            <a:r>
              <a:rPr lang="en-US" altLang="zh-CN" i="1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hosts = end systems </a:t>
            </a:r>
            <a:endParaRPr lang="zh-CN" altLang="en-US" i="1" dirty="0">
              <a:solidFill>
                <a:srgbClr val="FF0000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1412259" y="1868874"/>
            <a:ext cx="300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running</a:t>
            </a:r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network</a:t>
            </a:r>
            <a:r>
              <a:rPr lang="en-US" altLang="zh-CN" i="1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apps</a:t>
            </a:r>
            <a:endParaRPr lang="zh-CN" altLang="en-US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81" name="六边形 380"/>
          <p:cNvSpPr/>
          <p:nvPr/>
        </p:nvSpPr>
        <p:spPr>
          <a:xfrm>
            <a:off x="470496" y="3889334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82" name="六边形 381"/>
          <p:cNvSpPr/>
          <p:nvPr/>
        </p:nvSpPr>
        <p:spPr>
          <a:xfrm>
            <a:off x="472161" y="259255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83" name="Rectangle 670"/>
          <p:cNvSpPr>
            <a:spLocks noChangeArrowheads="1"/>
          </p:cNvSpPr>
          <p:nvPr/>
        </p:nvSpPr>
        <p:spPr bwMode="auto">
          <a:xfrm>
            <a:off x="929603" y="2592551"/>
            <a:ext cx="5544616" cy="106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en-US" altLang="zh-CN" sz="1800" i="1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communication </a:t>
            </a:r>
            <a:r>
              <a:rPr lang="en-US" altLang="zh-CN" sz="1800" i="1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links</a:t>
            </a:r>
            <a:endParaRPr lang="en-US" altLang="zh-CN" sz="1800" dirty="0" smtClean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dirty="0">
                <a:latin typeface="Arial" pitchFamily="34" charset="0"/>
                <a:ea typeface="宋体" charset="-122"/>
                <a:cs typeface="Arial" pitchFamily="34" charset="0"/>
              </a:rPr>
              <a:t>fiber, copper, radio, satellite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latin typeface="Arial" pitchFamily="34" charset="0"/>
                <a:ea typeface="宋体" charset="-122"/>
                <a:cs typeface="Arial" pitchFamily="34" charset="0"/>
              </a:rPr>
              <a:t>transmission </a:t>
            </a:r>
            <a:r>
              <a:rPr lang="en-US" altLang="zh-CN" sz="1800" dirty="0">
                <a:latin typeface="Arial" pitchFamily="34" charset="0"/>
                <a:ea typeface="宋体" charset="-122"/>
                <a:cs typeface="Arial" pitchFamily="34" charset="0"/>
              </a:rPr>
              <a:t>rate = </a:t>
            </a:r>
            <a:r>
              <a:rPr lang="en-US" altLang="zh-CN" sz="1800" i="1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bandwidth</a:t>
            </a:r>
          </a:p>
          <a:p>
            <a:pPr marL="457200" lvl="1" indent="0">
              <a:buClr>
                <a:schemeClr val="tx2">
                  <a:lumMod val="40000"/>
                  <a:lumOff val="60000"/>
                </a:schemeClr>
              </a:buClr>
              <a:buNone/>
            </a:pPr>
            <a:endParaRPr lang="en-US" altLang="zh-CN" sz="1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01" name="Rectangle 671"/>
          <p:cNvSpPr>
            <a:spLocks noChangeArrowheads="1"/>
          </p:cNvSpPr>
          <p:nvPr/>
        </p:nvSpPr>
        <p:spPr bwMode="auto">
          <a:xfrm>
            <a:off x="967321" y="3847235"/>
            <a:ext cx="3820703" cy="117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8975" indent="-231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altLang="zh-CN" sz="1800" i="1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Packet</a:t>
            </a:r>
            <a:r>
              <a:rPr lang="en-US" altLang="zh-CN" sz="180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i="1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switches:</a:t>
            </a:r>
            <a:endParaRPr lang="en-US" altLang="zh-CN" sz="1800" i="1" dirty="0">
              <a:solidFill>
                <a:srgbClr val="FF0000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Clr>
                <a:schemeClr val="tx2">
                  <a:lumMod val="40000"/>
                  <a:lumOff val="60000"/>
                </a:schemeClr>
              </a:buClr>
              <a:buSzPct val="75000"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forward packets (chunks of data)</a:t>
            </a:r>
          </a:p>
          <a:p>
            <a:pPr marL="741600" lvl="1" indent="-285750">
              <a:lnSpc>
                <a:spcPct val="85000"/>
              </a:lnSpc>
              <a:spcBef>
                <a:spcPct val="20000"/>
              </a:spcBef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zh-CN" sz="1800" i="1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routers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zh-CN" sz="1800" i="1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switches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</a:pPr>
            <a:endParaRPr lang="en-US" altLang="zh-CN" dirty="0">
              <a:latin typeface="Sans Guilt MB" pitchFamily="34" charset="0"/>
              <a:ea typeface="宋体" panose="02010600030101010101" pitchFamily="2" charset="-122"/>
            </a:endParaRPr>
          </a:p>
        </p:txBody>
      </p:sp>
      <p:grpSp>
        <p:nvGrpSpPr>
          <p:cNvPr id="312" name="Group 842"/>
          <p:cNvGrpSpPr>
            <a:grpSpLocks/>
          </p:cNvGrpSpPr>
          <p:nvPr/>
        </p:nvGrpSpPr>
        <p:grpSpPr bwMode="auto">
          <a:xfrm>
            <a:off x="5436096" y="2900660"/>
            <a:ext cx="1606549" cy="1111250"/>
            <a:chOff x="98" y="2320"/>
            <a:chExt cx="1012" cy="700"/>
          </a:xfrm>
        </p:grpSpPr>
        <p:sp>
          <p:nvSpPr>
            <p:cNvPr id="313" name="Text Box 666"/>
            <p:cNvSpPr txBox="1">
              <a:spLocks noChangeArrowheads="1"/>
            </p:cNvSpPr>
            <p:nvPr/>
          </p:nvSpPr>
          <p:spPr bwMode="auto">
            <a:xfrm>
              <a:off x="564" y="2728"/>
              <a:ext cx="4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zh-CN" sz="1600" dirty="0">
                  <a:ea typeface="宋体" panose="02010600030101010101" pitchFamily="2" charset="-122"/>
                </a:rPr>
                <a:t>wired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1600" dirty="0">
                  <a:ea typeface="宋体" panose="02010600030101010101" pitchFamily="2" charset="-122"/>
                </a:rPr>
                <a:t>links</a:t>
              </a:r>
            </a:p>
          </p:txBody>
        </p:sp>
        <p:sp>
          <p:nvSpPr>
            <p:cNvPr id="314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54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zh-CN" sz="1600" dirty="0">
                  <a:ea typeface="宋体" panose="02010600030101010101" pitchFamily="2" charset="-122"/>
                </a:rPr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1600" dirty="0">
                  <a:ea typeface="宋体" panose="02010600030101010101" pitchFamily="2" charset="-122"/>
                </a:rPr>
                <a:t>links</a:t>
              </a:r>
            </a:p>
          </p:txBody>
        </p:sp>
        <p:grpSp>
          <p:nvGrpSpPr>
            <p:cNvPr id="315" name="Group 819"/>
            <p:cNvGrpSpPr>
              <a:grpSpLocks/>
            </p:cNvGrpSpPr>
            <p:nvPr/>
          </p:nvGrpSpPr>
          <p:grpSpPr bwMode="auto">
            <a:xfrm>
              <a:off x="385" y="2320"/>
              <a:ext cx="201" cy="282"/>
              <a:chOff x="742" y="2409"/>
              <a:chExt cx="576" cy="881"/>
            </a:xfrm>
          </p:grpSpPr>
          <p:grpSp>
            <p:nvGrpSpPr>
              <p:cNvPr id="320" name="Group 820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2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pic>
            <p:nvPicPr>
              <p:cNvPr id="321" name="Picture 836" descr="cell_tower_radiation cop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2" name="Oval 837"/>
              <p:cNvSpPr>
                <a:spLocks noChangeArrowheads="1"/>
              </p:cNvSpPr>
              <p:nvPr/>
            </p:nvSpPr>
            <p:spPr bwMode="auto">
              <a:xfrm>
                <a:off x="986" y="2596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6" name="Group 838"/>
            <p:cNvGrpSpPr>
              <a:grpSpLocks/>
            </p:cNvGrpSpPr>
            <p:nvPr/>
          </p:nvGrpSpPr>
          <p:grpSpPr bwMode="auto">
            <a:xfrm>
              <a:off x="98" y="2444"/>
              <a:ext cx="355" cy="265"/>
              <a:chOff x="2967" y="478"/>
              <a:chExt cx="788" cy="625"/>
            </a:xfrm>
          </p:grpSpPr>
          <p:pic>
            <p:nvPicPr>
              <p:cNvPr id="318" name="Picture 839" descr="access_point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9" name="Picture 840" descr="antenna_radiation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7" name="Line 841"/>
            <p:cNvSpPr>
              <a:spLocks noChangeShapeType="1"/>
            </p:cNvSpPr>
            <p:nvPr/>
          </p:nvSpPr>
          <p:spPr bwMode="auto">
            <a:xfrm>
              <a:off x="288" y="2830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" name="Group 852"/>
          <p:cNvGrpSpPr>
            <a:grpSpLocks/>
          </p:cNvGrpSpPr>
          <p:nvPr/>
        </p:nvGrpSpPr>
        <p:grpSpPr bwMode="auto">
          <a:xfrm>
            <a:off x="5764730" y="4378083"/>
            <a:ext cx="676274" cy="511176"/>
            <a:chOff x="293" y="3440"/>
            <a:chExt cx="426" cy="322"/>
          </a:xfrm>
        </p:grpSpPr>
        <p:sp>
          <p:nvSpPr>
            <p:cNvPr id="339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4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 dirty="0">
                  <a:ea typeface="宋体" panose="02010600030101010101" pitchFamily="2" charset="-122"/>
                </a:rPr>
                <a:t>router</a:t>
              </a:r>
            </a:p>
          </p:txBody>
        </p:sp>
        <p:grpSp>
          <p:nvGrpSpPr>
            <p:cNvPr id="340" name="Group 843"/>
            <p:cNvGrpSpPr>
              <a:grpSpLocks/>
            </p:cNvGrpSpPr>
            <p:nvPr/>
          </p:nvGrpSpPr>
          <p:grpSpPr bwMode="auto">
            <a:xfrm>
              <a:off x="337" y="3440"/>
              <a:ext cx="306" cy="128"/>
              <a:chOff x="4650" y="1129"/>
              <a:chExt cx="246" cy="95"/>
            </a:xfrm>
          </p:grpSpPr>
          <p:sp>
            <p:nvSpPr>
              <p:cNvPr id="34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34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34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344" name="Group 84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7" name="Freeform 8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8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Line 85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" name="Line 85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49" name="Group 1201"/>
          <p:cNvGrpSpPr>
            <a:grpSpLocks/>
          </p:cNvGrpSpPr>
          <p:nvPr/>
        </p:nvGrpSpPr>
        <p:grpSpPr bwMode="auto">
          <a:xfrm>
            <a:off x="5548829" y="1035079"/>
            <a:ext cx="1571625" cy="1622425"/>
            <a:chOff x="210" y="833"/>
            <a:chExt cx="990" cy="1022"/>
          </a:xfrm>
        </p:grpSpPr>
        <p:sp>
          <p:nvSpPr>
            <p:cNvPr id="351" name="Text Box 667"/>
            <p:cNvSpPr txBox="1">
              <a:spLocks noChangeArrowheads="1"/>
            </p:cNvSpPr>
            <p:nvPr/>
          </p:nvSpPr>
          <p:spPr bwMode="auto">
            <a:xfrm>
              <a:off x="479" y="1667"/>
              <a:ext cx="721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zh-CN" sz="1600" dirty="0">
                  <a:ea typeface="宋体" panose="02010600030101010101" pitchFamily="2" charset="-122"/>
                </a:rPr>
                <a:t>smartphone</a:t>
              </a:r>
            </a:p>
          </p:txBody>
        </p:sp>
        <p:sp>
          <p:nvSpPr>
            <p:cNvPr id="352" name="Text Box 663"/>
            <p:cNvSpPr txBox="1">
              <a:spLocks noChangeArrowheads="1"/>
            </p:cNvSpPr>
            <p:nvPr/>
          </p:nvSpPr>
          <p:spPr bwMode="auto">
            <a:xfrm>
              <a:off x="487" y="872"/>
              <a:ext cx="2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 dirty="0"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354" name="Text Box 664"/>
            <p:cNvSpPr txBox="1">
              <a:spLocks noChangeArrowheads="1"/>
            </p:cNvSpPr>
            <p:nvPr/>
          </p:nvSpPr>
          <p:spPr bwMode="auto">
            <a:xfrm>
              <a:off x="488" y="1096"/>
              <a:ext cx="4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 dirty="0">
                  <a:ea typeface="宋体" panose="02010600030101010101" pitchFamily="2" charset="-122"/>
                </a:rPr>
                <a:t>server</a:t>
              </a:r>
            </a:p>
          </p:txBody>
        </p:sp>
        <p:sp>
          <p:nvSpPr>
            <p:cNvPr id="355" name="Text Box 665"/>
            <p:cNvSpPr txBox="1">
              <a:spLocks noChangeArrowheads="1"/>
            </p:cNvSpPr>
            <p:nvPr/>
          </p:nvSpPr>
          <p:spPr bwMode="auto">
            <a:xfrm>
              <a:off x="493" y="1390"/>
              <a:ext cx="54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zh-CN" sz="1600" dirty="0">
                  <a:ea typeface="宋体" panose="02010600030101010101" pitchFamily="2" charset="-122"/>
                </a:rPr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1600" dirty="0">
                  <a:ea typeface="宋体" panose="02010600030101010101" pitchFamily="2" charset="-122"/>
                </a:rPr>
                <a:t>laptop</a:t>
              </a:r>
            </a:p>
          </p:txBody>
        </p:sp>
        <p:grpSp>
          <p:nvGrpSpPr>
            <p:cNvPr id="356" name="Group 805"/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510" name="Picture 80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1" name="Freeform 80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57" name="Group 808"/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508" name="Picture 809" descr="iphone_stylized_small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9" name="Picture 810" descr="antenna_radiation_stylize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58" name="Group 1088"/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485" name="Picture 1089" descr="antenna_stylize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6" name="Picture 1090" descr="laptop_keyboar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7" name="Freeform 109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88" name="Picture 1092" descr="screen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109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0" name="Freeform 109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" name="Freeform 109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" name="Freeform 109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" name="Freeform 109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4 h 1659"/>
                  <a:gd name="T6" fmla="*/ 0 w 637"/>
                  <a:gd name="T7" fmla="*/ 4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4" name="Freeform 109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 w 2216"/>
                  <a:gd name="T5" fmla="*/ 1 h 550"/>
                  <a:gd name="T6" fmla="*/ 2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95" name="Group 109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02" name="Freeform 110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3" name="Freeform 110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4" name="Freeform 110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5" name="Freeform 110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6" name="Freeform 110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7" name="Freeform 110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96" name="Freeform 110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7" name="Freeform 110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8" name="Freeform 110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9" name="Freeform 110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0" name="Freeform 111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" name="Freeform 111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" name="Group 1168"/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360" name="Freeform 1169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6 w 354"/>
                  <a:gd name="T3" fmla="*/ 13 h 2742"/>
                  <a:gd name="T4" fmla="*/ 6 w 354"/>
                  <a:gd name="T5" fmla="*/ 99 h 2742"/>
                  <a:gd name="T6" fmla="*/ 0 w 354"/>
                  <a:gd name="T7" fmla="*/ 10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4" name="Rectangle 1170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385" name="Freeform 1171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 w 211"/>
                  <a:gd name="T3" fmla="*/ 9 h 2537"/>
                  <a:gd name="T4" fmla="*/ 2 w 211"/>
                  <a:gd name="T5" fmla="*/ 9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" name="Freeform 1172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6 w 328"/>
                  <a:gd name="T3" fmla="*/ 6 h 226"/>
                  <a:gd name="T4" fmla="*/ 6 w 328"/>
                  <a:gd name="T5" fmla="*/ 9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" name="Rectangle 1173"/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458" name="Group 1174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" name="AutoShape 1175"/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4" name="AutoShape 1176"/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59" name="Rectangle 1177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460" name="Group 1178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1" name="AutoShape 1179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2" name="AutoShape 1180"/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61" name="Rectangle 1181"/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462" name="Rectangle 1182"/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463" name="Group 1183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79" name="AutoShape 1184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0" name="AutoShape 1185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64" name="Freeform 1186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6 w 328"/>
                  <a:gd name="T3" fmla="*/ 5 h 226"/>
                  <a:gd name="T4" fmla="*/ 6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5" name="Group 1187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77" name="AutoShape 1188"/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8" name="AutoShape 1189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66" name="Rectangle 1190"/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467" name="Freeform 1191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 w 296"/>
                  <a:gd name="T3" fmla="*/ 5 h 256"/>
                  <a:gd name="T4" fmla="*/ 6 w 296"/>
                  <a:gd name="T5" fmla="*/ 9 h 256"/>
                  <a:gd name="T6" fmla="*/ 0 w 296"/>
                  <a:gd name="T7" fmla="*/ 3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8" name="Freeform 1192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 w 304"/>
                  <a:gd name="T3" fmla="*/ 6 h 288"/>
                  <a:gd name="T4" fmla="*/ 5 w 304"/>
                  <a:gd name="T5" fmla="*/ 10 h 288"/>
                  <a:gd name="T6" fmla="*/ 2 w 304"/>
                  <a:gd name="T7" fmla="*/ 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9" name="Oval 1193"/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470" name="Freeform 1194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 h 240"/>
                  <a:gd name="T2" fmla="*/ 2 w 306"/>
                  <a:gd name="T3" fmla="*/ 9 h 240"/>
                  <a:gd name="T4" fmla="*/ 6 w 306"/>
                  <a:gd name="T5" fmla="*/ 5 h 240"/>
                  <a:gd name="T6" fmla="*/ 6 w 306"/>
                  <a:gd name="T7" fmla="*/ 0 h 240"/>
                  <a:gd name="T8" fmla="*/ 0 w 306"/>
                  <a:gd name="T9" fmla="*/ 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" name="AutoShape 1195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472" name="AutoShape 1196"/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473" name="Oval 1197"/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474" name="Oval 1198"/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zh-CN" altLang="zh-CN" sz="18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5" name="Oval 1199"/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476" name="Rectangle 1200"/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49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0" grpId="0" animBg="1"/>
      <p:bldP spid="353" grpId="0"/>
      <p:bldP spid="361" grpId="0"/>
      <p:bldP spid="381" grpId="0" animBg="1"/>
      <p:bldP spid="382" grpId="0" animBg="1"/>
      <p:bldP spid="383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87116" y="265076"/>
            <a:ext cx="7056784" cy="5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chemeClr val="bg1"/>
                </a:solidFill>
                <a:latin typeface="Arial" pitchFamily="34" charset="0"/>
                <a:ea typeface="宋体" charset="-122"/>
                <a:cs typeface="Arial" pitchFamily="34" charset="0"/>
              </a:rPr>
              <a:t>“Fun” 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宋体" charset="-122"/>
                <a:cs typeface="Arial" pitchFamily="34" charset="0"/>
              </a:rPr>
              <a:t>internet appliances</a:t>
            </a:r>
            <a:endParaRPr lang="en-US" altLang="zh-CN" sz="2800" b="1" dirty="0" smtClean="0">
              <a:solidFill>
                <a:schemeClr val="bg1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pic>
        <p:nvPicPr>
          <p:cNvPr id="15" name="Picture 3" descr="toa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028" y="860598"/>
            <a:ext cx="2495550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whis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6" y="843086"/>
            <a:ext cx="18954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23528" y="2206749"/>
            <a:ext cx="2162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 dirty="0">
                <a:ea typeface="宋体" panose="02010600030101010101" pitchFamily="2" charset="-122"/>
              </a:rPr>
              <a:t>IP picture frame</a:t>
            </a:r>
          </a:p>
          <a:p>
            <a:r>
              <a:rPr lang="en-US" altLang="zh-CN" sz="1600" dirty="0">
                <a:ea typeface="宋体" panose="02010600030101010101" pitchFamily="2" charset="-122"/>
              </a:rPr>
              <a:t>http://www.ceiva.com/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054278" y="843558"/>
            <a:ext cx="2246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 dirty="0">
                <a:ea typeface="宋体" panose="02010600030101010101" pitchFamily="2" charset="-122"/>
              </a:rPr>
              <a:t>Web-enabled toaster +</a:t>
            </a:r>
          </a:p>
          <a:p>
            <a:r>
              <a:rPr lang="en-US" altLang="zh-CN" sz="1600" dirty="0">
                <a:ea typeface="宋体" panose="02010600030101010101" pitchFamily="2" charset="-122"/>
              </a:rPr>
              <a:t>weather forecaster</a:t>
            </a:r>
          </a:p>
        </p:txBody>
      </p:sp>
      <p:pic>
        <p:nvPicPr>
          <p:cNvPr id="19" name="Picture 9" descr="cis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128" y="3075806"/>
            <a:ext cx="2395538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5340028" y="4731990"/>
            <a:ext cx="1597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 dirty="0">
                <a:ea typeface="宋体" panose="02010600030101010101" pitchFamily="2" charset="-122"/>
              </a:rPr>
              <a:t>Internet phones</a:t>
            </a:r>
          </a:p>
        </p:txBody>
      </p:sp>
      <p:graphicFrame>
        <p:nvGraphicFramePr>
          <p:cNvPr id="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831983"/>
              </p:ext>
            </p:extLst>
          </p:nvPr>
        </p:nvGraphicFramePr>
        <p:xfrm>
          <a:off x="347341" y="2715766"/>
          <a:ext cx="80327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6" imgW="1434415" imgH="3873016" progId="">
                  <p:embed/>
                </p:oleObj>
              </mc:Choice>
              <mc:Fallback>
                <p:oleObj r:id="rId6" imgW="1434415" imgH="3873016" progId="">
                  <p:embed/>
                  <p:pic>
                    <p:nvPicPr>
                      <p:cNvPr id="10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1" y="2715766"/>
                        <a:ext cx="803275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49213" y="4876006"/>
            <a:ext cx="19459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 dirty="0">
                <a:ea typeface="宋体" panose="02010600030101010101" pitchFamily="2" charset="-122"/>
              </a:rPr>
              <a:t>Internet </a:t>
            </a:r>
            <a:r>
              <a:rPr lang="en-US" altLang="zh-CN" sz="1600" dirty="0" smtClean="0">
                <a:ea typeface="宋体" panose="02010600030101010101" pitchFamily="2" charset="-122"/>
              </a:rPr>
              <a:t> refrigerator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pic>
        <p:nvPicPr>
          <p:cNvPr id="23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66" y="3786659"/>
            <a:ext cx="1552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252341" y="4404197"/>
            <a:ext cx="24876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Slingbox: watch,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control cable TV remotely</a:t>
            </a:r>
          </a:p>
        </p:txBody>
      </p:sp>
      <p:pic>
        <p:nvPicPr>
          <p:cNvPr id="25" name="Picture 2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249" y="1419622"/>
            <a:ext cx="69532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796136" y="2507059"/>
            <a:ext cx="1941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Tweet-a-watt: 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monitor energy use</a:t>
            </a:r>
          </a:p>
        </p:txBody>
      </p:sp>
    </p:spTree>
    <p:extLst>
      <p:ext uri="{BB962C8B-B14F-4D97-AF65-F5344CB8AC3E}">
        <p14:creationId xmlns:p14="http://schemas.microsoft.com/office/powerpoint/2010/main" val="35684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73981" y="562834"/>
            <a:ext cx="7056784" cy="472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Arial" pitchFamily="34" charset="0"/>
                <a:ea typeface="宋体" charset="-122"/>
                <a:cs typeface="Arial" pitchFamily="34" charset="0"/>
              </a:rPr>
              <a:t>What’s the 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Arial" pitchFamily="34" charset="0"/>
                <a:ea typeface="宋体" charset="-122"/>
                <a:cs typeface="Arial" pitchFamily="34" charset="0"/>
              </a:rPr>
              <a:t>Internet:</a:t>
            </a:r>
            <a:r>
              <a:rPr lang="en-US" altLang="zh-CN" sz="3200" b="1" dirty="0" err="1">
                <a:solidFill>
                  <a:schemeClr val="bg1"/>
                </a:solidFill>
                <a:latin typeface="Arial" pitchFamily="34" charset="0"/>
                <a:ea typeface="宋体" charset="-122"/>
                <a:cs typeface="Arial" pitchFamily="34" charset="0"/>
              </a:rPr>
              <a:t>“nuts</a:t>
            </a:r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ea typeface="宋体" charset="-122"/>
                <a:cs typeface="Arial" pitchFamily="34" charset="0"/>
              </a:rPr>
              <a:t> and bolts” view</a:t>
            </a:r>
            <a:endParaRPr lang="zh-CN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altLang="zh-CN" sz="3200" b="1" dirty="0" smtClean="0">
              <a:solidFill>
                <a:schemeClr val="bg1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" y="5705"/>
            <a:ext cx="9144000" cy="51435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19365" y="1309957"/>
            <a:ext cx="5138453" cy="3684367"/>
            <a:chOff x="467637" y="1309957"/>
            <a:chExt cx="6120587" cy="3684367"/>
          </a:xfrm>
        </p:grpSpPr>
        <p:sp>
          <p:nvSpPr>
            <p:cNvPr id="23" name="六边形 22"/>
            <p:cNvSpPr/>
            <p:nvPr/>
          </p:nvSpPr>
          <p:spPr>
            <a:xfrm>
              <a:off x="472160" y="1309957"/>
              <a:ext cx="427443" cy="336617"/>
            </a:xfrm>
            <a:prstGeom prst="hexagon">
              <a:avLst>
                <a:gd name="adj" fmla="val 33092"/>
                <a:gd name="vf" fmla="val 115470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六边形 27"/>
            <p:cNvSpPr/>
            <p:nvPr/>
          </p:nvSpPr>
          <p:spPr>
            <a:xfrm>
              <a:off x="467637" y="3592181"/>
              <a:ext cx="427443" cy="336617"/>
            </a:xfrm>
            <a:prstGeom prst="hexagon">
              <a:avLst>
                <a:gd name="adj" fmla="val 33092"/>
                <a:gd name="vf" fmla="val 115470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>
              <a:off x="472161" y="2397665"/>
              <a:ext cx="427443" cy="336617"/>
            </a:xfrm>
            <a:prstGeom prst="hexagon">
              <a:avLst>
                <a:gd name="adj" fmla="val 33092"/>
                <a:gd name="vf" fmla="val 115470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670"/>
            <p:cNvSpPr>
              <a:spLocks noChangeArrowheads="1"/>
            </p:cNvSpPr>
            <p:nvPr/>
          </p:nvSpPr>
          <p:spPr bwMode="auto">
            <a:xfrm>
              <a:off x="929603" y="2397665"/>
              <a:ext cx="5544617" cy="1063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indent="0">
                <a:buNone/>
              </a:pPr>
              <a:r>
                <a:rPr lang="en-US" altLang="zh-CN" sz="1800" i="1" dirty="0" smtClean="0">
                  <a:solidFill>
                    <a:srgbClr val="FF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protocols </a:t>
              </a:r>
              <a:r>
                <a:rPr lang="en-US" altLang="zh-CN" sz="1800" dirty="0">
                  <a:latin typeface="Arial" pitchFamily="34" charset="0"/>
                  <a:ea typeface="宋体" charset="-122"/>
                  <a:cs typeface="Arial" pitchFamily="34" charset="0"/>
                </a:rPr>
                <a:t>control sending, receiving of </a:t>
              </a:r>
              <a:r>
                <a:rPr lang="en-US" altLang="zh-CN" sz="1800" dirty="0" err="1" smtClean="0">
                  <a:latin typeface="Arial" pitchFamily="34" charset="0"/>
                  <a:ea typeface="宋体" charset="-122"/>
                  <a:cs typeface="Arial" pitchFamily="34" charset="0"/>
                </a:rPr>
                <a:t>msgs</a:t>
              </a:r>
              <a:endParaRPr lang="en-US" altLang="zh-CN" sz="1800" dirty="0" smtClean="0">
                <a:latin typeface="Arial" pitchFamily="34" charset="0"/>
                <a:ea typeface="宋体" charset="-122"/>
                <a:cs typeface="Arial" pitchFamily="34" charset="0"/>
              </a:endParaRPr>
            </a:p>
            <a:p>
              <a:pPr lvl="1">
                <a:buClr>
                  <a:schemeClr val="tx2">
                    <a:lumMod val="40000"/>
                    <a:lumOff val="60000"/>
                  </a:schemeClr>
                </a:buClr>
                <a:buFont typeface="Wingdings" panose="05000000000000000000" pitchFamily="2" charset="2"/>
                <a:buChar char="u"/>
              </a:pPr>
              <a:r>
                <a:rPr lang="en-US" altLang="zh-CN" sz="1800" dirty="0">
                  <a:latin typeface="Arial" pitchFamily="34" charset="0"/>
                  <a:ea typeface="宋体" charset="-122"/>
                  <a:cs typeface="Arial" pitchFamily="34" charset="0"/>
                </a:rPr>
                <a:t>e.g., TCP, IP, HTTP, Skype,  802.11</a:t>
              </a:r>
            </a:p>
          </p:txBody>
        </p:sp>
        <p:sp>
          <p:nvSpPr>
            <p:cNvPr id="31" name="Rectangle 671"/>
            <p:cNvSpPr>
              <a:spLocks noChangeArrowheads="1"/>
            </p:cNvSpPr>
            <p:nvPr/>
          </p:nvSpPr>
          <p:spPr bwMode="auto">
            <a:xfrm>
              <a:off x="964704" y="3579862"/>
              <a:ext cx="5623520" cy="141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indent="0">
                <a:buNone/>
              </a:pPr>
              <a:r>
                <a:rPr lang="en-US" altLang="zh-CN" sz="1800" i="1" dirty="0">
                  <a:solidFill>
                    <a:srgbClr val="FF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Internet standards</a:t>
              </a:r>
            </a:p>
            <a:p>
              <a:pPr lvl="1">
                <a:buClr>
                  <a:schemeClr val="tx2">
                    <a:lumMod val="40000"/>
                    <a:lumOff val="60000"/>
                  </a:schemeClr>
                </a:buClr>
                <a:buFont typeface="Wingdings" panose="05000000000000000000" pitchFamily="2" charset="2"/>
                <a:buChar char="u"/>
              </a:pPr>
              <a:r>
                <a:rPr lang="en-US" altLang="zh-CN" sz="1800" dirty="0" smtClean="0">
                  <a:latin typeface="Arial" pitchFamily="34" charset="0"/>
                  <a:ea typeface="宋体" charset="-122"/>
                  <a:cs typeface="Arial" pitchFamily="34" charset="0"/>
                </a:rPr>
                <a:t>RFC</a:t>
              </a:r>
              <a:r>
                <a:rPr lang="en-US" altLang="zh-CN" sz="1800" dirty="0">
                  <a:latin typeface="Arial" pitchFamily="34" charset="0"/>
                  <a:ea typeface="宋体" charset="-122"/>
                  <a:cs typeface="Arial" pitchFamily="34" charset="0"/>
                </a:rPr>
                <a:t>: Request for comments</a:t>
              </a:r>
            </a:p>
            <a:p>
              <a:pPr lvl="1">
                <a:buClr>
                  <a:schemeClr val="tx2">
                    <a:lumMod val="40000"/>
                    <a:lumOff val="60000"/>
                  </a:schemeClr>
                </a:buClr>
                <a:buFont typeface="Wingdings" panose="05000000000000000000" pitchFamily="2" charset="2"/>
                <a:buChar char="u"/>
              </a:pPr>
              <a:r>
                <a:rPr lang="en-US" altLang="zh-CN" sz="1800" dirty="0">
                  <a:latin typeface="Arial" pitchFamily="34" charset="0"/>
                  <a:ea typeface="宋体" charset="-122"/>
                  <a:cs typeface="Arial" pitchFamily="34" charset="0"/>
                </a:rPr>
                <a:t>IETF: Internet Engineering Task Force</a:t>
              </a:r>
            </a:p>
          </p:txBody>
        </p:sp>
      </p:grpSp>
      <p:sp>
        <p:nvSpPr>
          <p:cNvPr id="995" name="Rectangle 2"/>
          <p:cNvSpPr txBox="1">
            <a:spLocks noChangeArrowheads="1"/>
          </p:cNvSpPr>
          <p:nvPr/>
        </p:nvSpPr>
        <p:spPr>
          <a:xfrm>
            <a:off x="1071538" y="285734"/>
            <a:ext cx="7858180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chemeClr val="bg1"/>
                </a:solidFill>
                <a:latin typeface="Arial" pitchFamily="34" charset="0"/>
                <a:ea typeface="宋体" charset="-122"/>
                <a:cs typeface="Arial" pitchFamily="34" charset="0"/>
              </a:rPr>
              <a:t>What’s the Internet: “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宋体" charset="-122"/>
                <a:cs typeface="Arial" pitchFamily="34" charset="0"/>
              </a:rPr>
              <a:t>nuts and bolts” 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itchFamily="34" charset="0"/>
                <a:ea typeface="宋体" charset="-122"/>
                <a:cs typeface="Arial" pitchFamily="34" charset="0"/>
              </a:rPr>
              <a:t>view</a:t>
            </a:r>
            <a:endParaRPr lang="zh-CN" altLang="en-US" sz="2800" b="1" dirty="0">
              <a:solidFill>
                <a:schemeClr val="bg1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grpSp>
        <p:nvGrpSpPr>
          <p:cNvPr id="336" name="Group 366"/>
          <p:cNvGrpSpPr>
            <a:grpSpLocks/>
          </p:cNvGrpSpPr>
          <p:nvPr/>
        </p:nvGrpSpPr>
        <p:grpSpPr bwMode="auto">
          <a:xfrm>
            <a:off x="5202239" y="1131590"/>
            <a:ext cx="2898154" cy="3923754"/>
            <a:chOff x="5202238" y="1384300"/>
            <a:chExt cx="3551237" cy="4743450"/>
          </a:xfrm>
        </p:grpSpPr>
        <p:sp>
          <p:nvSpPr>
            <p:cNvPr id="337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0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1012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1013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solidFill>
                    <a:srgbClr val="00CCFF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1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0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1010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1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1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1008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9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2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1006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7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3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1004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5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374" name="Picture 603" descr="car_icon_smal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75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1002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76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67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7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9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997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000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1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98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9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7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66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6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6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67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70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1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8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9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8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65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5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5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59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62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3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0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1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64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4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5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51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54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2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3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0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1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64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4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4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43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46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7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44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2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63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3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3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35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38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9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6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7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3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62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2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2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27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30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1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8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9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4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61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1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1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19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22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3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0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5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60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0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1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11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14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2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6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60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0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0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03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06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7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4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7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59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9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9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595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98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9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6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7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8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58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8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8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587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90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88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9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582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3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90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580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1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91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56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6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pic>
            <p:nvPicPr>
              <p:cNvPr id="56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2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mobile network</a:t>
              </a:r>
            </a:p>
          </p:txBody>
        </p:sp>
        <p:sp>
          <p:nvSpPr>
            <p:cNvPr id="393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global ISP</a:t>
              </a:r>
            </a:p>
          </p:txBody>
        </p:sp>
        <p:sp>
          <p:nvSpPr>
            <p:cNvPr id="394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regional ISP</a:t>
              </a:r>
            </a:p>
          </p:txBody>
        </p:sp>
        <p:sp>
          <p:nvSpPr>
            <p:cNvPr id="395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zh-CN" sz="1600">
                  <a:ea typeface="宋体" panose="02010600030101010101" pitchFamily="2" charset="-122"/>
                </a:rPr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>
                  <a:ea typeface="宋体" panose="02010600030101010101" pitchFamily="2" charset="-122"/>
                </a:rPr>
                <a:t>network</a:t>
              </a:r>
            </a:p>
          </p:txBody>
        </p:sp>
        <p:sp>
          <p:nvSpPr>
            <p:cNvPr id="396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zh-CN" sz="1600">
                  <a:ea typeface="宋体" panose="02010600030101010101" pitchFamily="2" charset="-122"/>
                </a:rPr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>
                  <a:ea typeface="宋体" panose="02010600030101010101" pitchFamily="2" charset="-122"/>
                </a:rPr>
                <a:t>       network</a:t>
              </a:r>
            </a:p>
          </p:txBody>
        </p:sp>
        <p:grpSp>
          <p:nvGrpSpPr>
            <p:cNvPr id="397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53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6 w 354"/>
                  <a:gd name="T3" fmla="*/ 13 h 2742"/>
                  <a:gd name="T4" fmla="*/ 6 w 354"/>
                  <a:gd name="T5" fmla="*/ 99 h 2742"/>
                  <a:gd name="T6" fmla="*/ 0 w 354"/>
                  <a:gd name="T7" fmla="*/ 10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3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 w 211"/>
                  <a:gd name="T3" fmla="*/ 9 h 2537"/>
                  <a:gd name="T4" fmla="*/ 2 w 211"/>
                  <a:gd name="T5" fmla="*/ 9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6 w 328"/>
                  <a:gd name="T3" fmla="*/ 6 h 226"/>
                  <a:gd name="T4" fmla="*/ 6 w 328"/>
                  <a:gd name="T5" fmla="*/ 9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53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6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3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53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5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3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3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54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5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4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6 w 328"/>
                  <a:gd name="T3" fmla="*/ 5 h 226"/>
                  <a:gd name="T4" fmla="*/ 6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4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4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 w 296"/>
                  <a:gd name="T3" fmla="*/ 5 h 256"/>
                  <a:gd name="T4" fmla="*/ 6 w 296"/>
                  <a:gd name="T5" fmla="*/ 9 h 256"/>
                  <a:gd name="T6" fmla="*/ 0 w 296"/>
                  <a:gd name="T7" fmla="*/ 3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 w 304"/>
                  <a:gd name="T3" fmla="*/ 6 h 288"/>
                  <a:gd name="T4" fmla="*/ 5 w 304"/>
                  <a:gd name="T5" fmla="*/ 10 h 288"/>
                  <a:gd name="T6" fmla="*/ 2 w 304"/>
                  <a:gd name="T7" fmla="*/ 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4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 h 240"/>
                  <a:gd name="T2" fmla="*/ 2 w 306"/>
                  <a:gd name="T3" fmla="*/ 9 h 240"/>
                  <a:gd name="T4" fmla="*/ 6 w 306"/>
                  <a:gd name="T5" fmla="*/ 5 h 240"/>
                  <a:gd name="T6" fmla="*/ 6 w 306"/>
                  <a:gd name="T7" fmla="*/ 0 h 240"/>
                  <a:gd name="T8" fmla="*/ 0 w 306"/>
                  <a:gd name="T9" fmla="*/ 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4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5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5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zh-CN" altLang="zh-CN" sz="18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5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5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98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498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6 w 354"/>
                  <a:gd name="T3" fmla="*/ 13 h 2742"/>
                  <a:gd name="T4" fmla="*/ 6 w 354"/>
                  <a:gd name="T5" fmla="*/ 99 h 2742"/>
                  <a:gd name="T6" fmla="*/ 0 w 354"/>
                  <a:gd name="T7" fmla="*/ 10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9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00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 w 211"/>
                  <a:gd name="T3" fmla="*/ 9 h 2537"/>
                  <a:gd name="T4" fmla="*/ 2 w 211"/>
                  <a:gd name="T5" fmla="*/ 9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6 w 328"/>
                  <a:gd name="T3" fmla="*/ 6 h 226"/>
                  <a:gd name="T4" fmla="*/ 6 w 328"/>
                  <a:gd name="T5" fmla="*/ 9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503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8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9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04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505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6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7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06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07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508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5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09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6 w 328"/>
                  <a:gd name="T3" fmla="*/ 5 h 226"/>
                  <a:gd name="T4" fmla="*/ 6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10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2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3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11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12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 w 296"/>
                  <a:gd name="T3" fmla="*/ 5 h 256"/>
                  <a:gd name="T4" fmla="*/ 6 w 296"/>
                  <a:gd name="T5" fmla="*/ 9 h 256"/>
                  <a:gd name="T6" fmla="*/ 0 w 296"/>
                  <a:gd name="T7" fmla="*/ 3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 w 304"/>
                  <a:gd name="T3" fmla="*/ 6 h 288"/>
                  <a:gd name="T4" fmla="*/ 5 w 304"/>
                  <a:gd name="T5" fmla="*/ 10 h 288"/>
                  <a:gd name="T6" fmla="*/ 2 w 304"/>
                  <a:gd name="T7" fmla="*/ 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15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 h 240"/>
                  <a:gd name="T2" fmla="*/ 2 w 306"/>
                  <a:gd name="T3" fmla="*/ 9 h 240"/>
                  <a:gd name="T4" fmla="*/ 6 w 306"/>
                  <a:gd name="T5" fmla="*/ 5 h 240"/>
                  <a:gd name="T6" fmla="*/ 6 w 306"/>
                  <a:gd name="T7" fmla="*/ 0 h 240"/>
                  <a:gd name="T8" fmla="*/ 0 w 306"/>
                  <a:gd name="T9" fmla="*/ 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17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18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19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zh-CN" altLang="zh-CN" sz="18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0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21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99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475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6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7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78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9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0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4 h 1659"/>
                  <a:gd name="T6" fmla="*/ 0 w 637"/>
                  <a:gd name="T7" fmla="*/ 4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 w 2216"/>
                  <a:gd name="T5" fmla="*/ 1 h 550"/>
                  <a:gd name="T6" fmla="*/ 2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5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92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3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4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5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6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7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6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7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8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9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0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0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452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3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4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55" name="Picture 1068" descr="screen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6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8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9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4 h 1659"/>
                  <a:gd name="T6" fmla="*/ 0 w 637"/>
                  <a:gd name="T7" fmla="*/ 4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 w 2216"/>
                  <a:gd name="T5" fmla="*/ 1 h 550"/>
                  <a:gd name="T6" fmla="*/ 2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2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9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3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4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3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5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6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7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8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1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429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1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32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3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5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6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4 h 1659"/>
                  <a:gd name="T6" fmla="*/ 0 w 637"/>
                  <a:gd name="T7" fmla="*/ 4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 w 2216"/>
                  <a:gd name="T5" fmla="*/ 1 h 550"/>
                  <a:gd name="T6" fmla="*/ 2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9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6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0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4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2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427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8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03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404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5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6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07" name="Picture 1146" descr="screen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8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4 h 1659"/>
                  <a:gd name="T6" fmla="*/ 0 w 637"/>
                  <a:gd name="T7" fmla="*/ 4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 w 2216"/>
                  <a:gd name="T5" fmla="*/ 1 h 550"/>
                  <a:gd name="T6" fmla="*/ 2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4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21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5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7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14" name="Rectangle 670"/>
          <p:cNvSpPr>
            <a:spLocks noChangeArrowheads="1"/>
          </p:cNvSpPr>
          <p:nvPr/>
        </p:nvSpPr>
        <p:spPr bwMode="auto">
          <a:xfrm>
            <a:off x="539552" y="1292720"/>
            <a:ext cx="4654905" cy="106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en-US" altLang="zh-CN" sz="1800" i="1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Internet: “network of networks</a:t>
            </a:r>
            <a:r>
              <a:rPr lang="en-US" altLang="zh-CN" sz="1800" i="1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”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latin typeface="Arial" pitchFamily="34" charset="0"/>
                <a:ea typeface="宋体" charset="-122"/>
                <a:cs typeface="Arial" pitchFamily="34" charset="0"/>
              </a:rPr>
              <a:t>Interconnected ISPs</a:t>
            </a:r>
            <a:endParaRPr lang="en-US" altLang="zh-CN" sz="1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2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2976" y="313353"/>
            <a:ext cx="7056784" cy="4724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宋体" charset="-122"/>
                <a:cs typeface="Arial" pitchFamily="34" charset="0"/>
              </a:rPr>
              <a:t>What’s the Internet: a service view</a:t>
            </a:r>
            <a:endParaRPr lang="en-US" altLang="zh-CN" sz="2800" b="1" dirty="0" smtClean="0">
              <a:solidFill>
                <a:schemeClr val="bg1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142844" y="162721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965" y="1599923"/>
            <a:ext cx="4695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fr-FR" altLang="zh-CN" i="1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Infrastructure that provides services to applications:</a:t>
            </a:r>
          </a:p>
          <a:p>
            <a:endParaRPr lang="fr-FR" altLang="zh-CN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2941" y="2285459"/>
            <a:ext cx="480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Web, VoIP, email, games, e-commerce, social nets, …</a:t>
            </a:r>
          </a:p>
        </p:txBody>
      </p:sp>
      <p:sp>
        <p:nvSpPr>
          <p:cNvPr id="10" name="六边形 9"/>
          <p:cNvSpPr/>
          <p:nvPr/>
        </p:nvSpPr>
        <p:spPr>
          <a:xfrm>
            <a:off x="151026" y="3223256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670"/>
          <p:cNvSpPr>
            <a:spLocks noChangeArrowheads="1"/>
          </p:cNvSpPr>
          <p:nvPr/>
        </p:nvSpPr>
        <p:spPr bwMode="auto">
          <a:xfrm>
            <a:off x="608468" y="3223256"/>
            <a:ext cx="4877275" cy="106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en-US" altLang="zh-CN" sz="1800" i="1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provides programming interface to </a:t>
            </a:r>
            <a:r>
              <a:rPr lang="en-US" altLang="zh-CN" sz="1800" i="1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apps: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latin typeface="Arial" pitchFamily="34" charset="0"/>
                <a:ea typeface="宋体" charset="-122"/>
                <a:cs typeface="Arial" pitchFamily="34" charset="0"/>
              </a:rPr>
              <a:t>hooks </a:t>
            </a:r>
            <a:r>
              <a:rPr lang="en-US" altLang="zh-CN" sz="1800" dirty="0">
                <a:latin typeface="Arial" pitchFamily="34" charset="0"/>
                <a:ea typeface="宋体" charset="-122"/>
                <a:cs typeface="Arial" pitchFamily="34" charset="0"/>
              </a:rPr>
              <a:t>that allow sending and receiving  app programs to “connect” to </a:t>
            </a:r>
            <a:r>
              <a:rPr lang="en-US" altLang="zh-CN" sz="1800" dirty="0" smtClean="0">
                <a:latin typeface="Arial" pitchFamily="34" charset="0"/>
                <a:ea typeface="宋体" charset="-122"/>
                <a:cs typeface="Arial" pitchFamily="34" charset="0"/>
              </a:rPr>
              <a:t>Internet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latin typeface="Arial" pitchFamily="34" charset="0"/>
                <a:ea typeface="宋体" charset="-122"/>
                <a:cs typeface="Arial" pitchFamily="34" charset="0"/>
              </a:rPr>
              <a:t>provides </a:t>
            </a:r>
            <a:r>
              <a:rPr lang="en-US" altLang="zh-CN" sz="1800" dirty="0">
                <a:latin typeface="Arial" pitchFamily="34" charset="0"/>
                <a:ea typeface="宋体" charset="-122"/>
                <a:cs typeface="Arial" pitchFamily="34" charset="0"/>
              </a:rPr>
              <a:t>service options, analogous to postal service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1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grpSp>
        <p:nvGrpSpPr>
          <p:cNvPr id="334" name="Group 366"/>
          <p:cNvGrpSpPr>
            <a:grpSpLocks/>
          </p:cNvGrpSpPr>
          <p:nvPr/>
        </p:nvGrpSpPr>
        <p:grpSpPr bwMode="auto">
          <a:xfrm>
            <a:off x="5202239" y="1096268"/>
            <a:ext cx="2898154" cy="3923754"/>
            <a:chOff x="5202238" y="1384300"/>
            <a:chExt cx="3551237" cy="4743450"/>
          </a:xfrm>
        </p:grpSpPr>
        <p:sp>
          <p:nvSpPr>
            <p:cNvPr id="335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688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89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solidFill>
                    <a:srgbClr val="00CCFF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9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7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686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7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684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5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0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682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3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1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680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1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372" name="Picture 603" descr="car_icon_sma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73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678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9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74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67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7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7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73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76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7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4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5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66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6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6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65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68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9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6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6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65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5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5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57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60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1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8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9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7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64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4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4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49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52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3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0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8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63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3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4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41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44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42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3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0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6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33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36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7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4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1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6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25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28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9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6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2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6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17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20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8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3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60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0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0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09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12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3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0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1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4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59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9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60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601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604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2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3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5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59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9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9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593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96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7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4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6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58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8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8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585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88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9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86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7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7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580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1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8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578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9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9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560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6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pic>
            <p:nvPicPr>
              <p:cNvPr id="56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2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0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mobile network</a:t>
              </a:r>
            </a:p>
          </p:txBody>
        </p:sp>
        <p:sp>
          <p:nvSpPr>
            <p:cNvPr id="391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global ISP</a:t>
              </a:r>
            </a:p>
          </p:txBody>
        </p:sp>
        <p:sp>
          <p:nvSpPr>
            <p:cNvPr id="392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regional ISP</a:t>
              </a:r>
            </a:p>
          </p:txBody>
        </p:sp>
        <p:sp>
          <p:nvSpPr>
            <p:cNvPr id="393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zh-CN" sz="1600">
                  <a:ea typeface="宋体" panose="02010600030101010101" pitchFamily="2" charset="-122"/>
                </a:rPr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>
                  <a:ea typeface="宋体" panose="02010600030101010101" pitchFamily="2" charset="-122"/>
                </a:rPr>
                <a:t>network</a:t>
              </a:r>
            </a:p>
          </p:txBody>
        </p:sp>
        <p:sp>
          <p:nvSpPr>
            <p:cNvPr id="394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zh-CN" sz="1600">
                  <a:ea typeface="宋体" panose="02010600030101010101" pitchFamily="2" charset="-122"/>
                </a:rPr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>
                  <a:ea typeface="宋体" panose="02010600030101010101" pitchFamily="2" charset="-122"/>
                </a:rPr>
                <a:t>       network</a:t>
              </a:r>
            </a:p>
          </p:txBody>
        </p:sp>
        <p:grpSp>
          <p:nvGrpSpPr>
            <p:cNvPr id="395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52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6 w 354"/>
                  <a:gd name="T3" fmla="*/ 13 h 2742"/>
                  <a:gd name="T4" fmla="*/ 6 w 354"/>
                  <a:gd name="T5" fmla="*/ 99 h 2742"/>
                  <a:gd name="T6" fmla="*/ 0 w 354"/>
                  <a:gd name="T7" fmla="*/ 10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3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 w 211"/>
                  <a:gd name="T3" fmla="*/ 9 h 2537"/>
                  <a:gd name="T4" fmla="*/ 2 w 211"/>
                  <a:gd name="T5" fmla="*/ 9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6 w 328"/>
                  <a:gd name="T3" fmla="*/ 6 h 226"/>
                  <a:gd name="T4" fmla="*/ 6 w 328"/>
                  <a:gd name="T5" fmla="*/ 9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53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5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3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53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5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3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3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53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5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3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6 w 328"/>
                  <a:gd name="T3" fmla="*/ 5 h 226"/>
                  <a:gd name="T4" fmla="*/ 6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4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4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 w 296"/>
                  <a:gd name="T3" fmla="*/ 5 h 256"/>
                  <a:gd name="T4" fmla="*/ 6 w 296"/>
                  <a:gd name="T5" fmla="*/ 9 h 256"/>
                  <a:gd name="T6" fmla="*/ 0 w 296"/>
                  <a:gd name="T7" fmla="*/ 3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 w 304"/>
                  <a:gd name="T3" fmla="*/ 6 h 288"/>
                  <a:gd name="T4" fmla="*/ 5 w 304"/>
                  <a:gd name="T5" fmla="*/ 10 h 288"/>
                  <a:gd name="T6" fmla="*/ 2 w 304"/>
                  <a:gd name="T7" fmla="*/ 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4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 h 240"/>
                  <a:gd name="T2" fmla="*/ 2 w 306"/>
                  <a:gd name="T3" fmla="*/ 9 h 240"/>
                  <a:gd name="T4" fmla="*/ 6 w 306"/>
                  <a:gd name="T5" fmla="*/ 5 h 240"/>
                  <a:gd name="T6" fmla="*/ 6 w 306"/>
                  <a:gd name="T7" fmla="*/ 0 h 240"/>
                  <a:gd name="T8" fmla="*/ 0 w 306"/>
                  <a:gd name="T9" fmla="*/ 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4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4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4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zh-CN" altLang="zh-CN" sz="18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5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5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96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496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6 w 354"/>
                  <a:gd name="T3" fmla="*/ 13 h 2742"/>
                  <a:gd name="T4" fmla="*/ 6 w 354"/>
                  <a:gd name="T5" fmla="*/ 99 h 2742"/>
                  <a:gd name="T6" fmla="*/ 0 w 354"/>
                  <a:gd name="T7" fmla="*/ 10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7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498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 w 211"/>
                  <a:gd name="T3" fmla="*/ 9 h 2537"/>
                  <a:gd name="T4" fmla="*/ 2 w 211"/>
                  <a:gd name="T5" fmla="*/ 9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9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6 w 328"/>
                  <a:gd name="T3" fmla="*/ 6 h 226"/>
                  <a:gd name="T4" fmla="*/ 6 w 328"/>
                  <a:gd name="T5" fmla="*/ 9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0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501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6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7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02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503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5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04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05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grpSp>
            <p:nvGrpSpPr>
              <p:cNvPr id="506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2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3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07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6 w 328"/>
                  <a:gd name="T3" fmla="*/ 5 h 226"/>
                  <a:gd name="T4" fmla="*/ 6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08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0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1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09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10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 w 296"/>
                  <a:gd name="T3" fmla="*/ 5 h 256"/>
                  <a:gd name="T4" fmla="*/ 6 w 296"/>
                  <a:gd name="T5" fmla="*/ 9 h 256"/>
                  <a:gd name="T6" fmla="*/ 0 w 296"/>
                  <a:gd name="T7" fmla="*/ 3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1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 w 304"/>
                  <a:gd name="T3" fmla="*/ 6 h 288"/>
                  <a:gd name="T4" fmla="*/ 5 w 304"/>
                  <a:gd name="T5" fmla="*/ 10 h 288"/>
                  <a:gd name="T6" fmla="*/ 2 w 304"/>
                  <a:gd name="T7" fmla="*/ 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13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 h 240"/>
                  <a:gd name="T2" fmla="*/ 2 w 306"/>
                  <a:gd name="T3" fmla="*/ 9 h 240"/>
                  <a:gd name="T4" fmla="*/ 6 w 306"/>
                  <a:gd name="T5" fmla="*/ 5 h 240"/>
                  <a:gd name="T6" fmla="*/ 6 w 306"/>
                  <a:gd name="T7" fmla="*/ 0 h 240"/>
                  <a:gd name="T8" fmla="*/ 0 w 306"/>
                  <a:gd name="T9" fmla="*/ 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15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16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17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zh-CN" altLang="zh-CN" sz="180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8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19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97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473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4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5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76" name="Picture 1020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7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8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9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0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4 h 1659"/>
                  <a:gd name="T6" fmla="*/ 0 w 637"/>
                  <a:gd name="T7" fmla="*/ 4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 w 2216"/>
                  <a:gd name="T5" fmla="*/ 1 h 550"/>
                  <a:gd name="T6" fmla="*/ 2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3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90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3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4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5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4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5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7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8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9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8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450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1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2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53" name="Picture 1068" descr="screen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4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5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6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8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4 h 1659"/>
                  <a:gd name="T6" fmla="*/ 0 w 637"/>
                  <a:gd name="T7" fmla="*/ 4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9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 w 2216"/>
                  <a:gd name="T5" fmla="*/ 1 h 550"/>
                  <a:gd name="T6" fmla="*/ 2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0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7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8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9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1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5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6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9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427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8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9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30" name="Picture 1118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1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5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4 h 1659"/>
                  <a:gd name="T6" fmla="*/ 0 w 637"/>
                  <a:gd name="T7" fmla="*/ 4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6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 w 2216"/>
                  <a:gd name="T5" fmla="*/ 1 h 550"/>
                  <a:gd name="T6" fmla="*/ 2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7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4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8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0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425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6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01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402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3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4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05" name="Picture 1146" descr="screen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6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8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4 h 1659"/>
                  <a:gd name="T6" fmla="*/ 0 w 637"/>
                  <a:gd name="T7" fmla="*/ 4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 w 2216"/>
                  <a:gd name="T5" fmla="*/ 1 h 550"/>
                  <a:gd name="T6" fmla="*/ 2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2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9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3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7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02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5734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The topology structure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001355307"/>
              </p:ext>
            </p:extLst>
          </p:nvPr>
        </p:nvGraphicFramePr>
        <p:xfrm>
          <a:off x="71406" y="1419622"/>
          <a:ext cx="5640288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69214" y="3183631"/>
            <a:ext cx="216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Network Node + communication lines, reflecting the network structure of the inter-entity relations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5734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What’s a protocol?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158283935"/>
              </p:ext>
            </p:extLst>
          </p:nvPr>
        </p:nvGraphicFramePr>
        <p:xfrm>
          <a:off x="2714612" y="1898782"/>
          <a:ext cx="3120008" cy="181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670"/>
          <p:cNvSpPr>
            <a:spLocks noChangeArrowheads="1"/>
          </p:cNvSpPr>
          <p:nvPr/>
        </p:nvSpPr>
        <p:spPr bwMode="auto">
          <a:xfrm>
            <a:off x="4357686" y="1275606"/>
            <a:ext cx="3240360" cy="106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dirty="0">
                <a:latin typeface="Arial" pitchFamily="34" charset="0"/>
                <a:ea typeface="宋体" charset="-122"/>
                <a:cs typeface="Arial" pitchFamily="34" charset="0"/>
              </a:rPr>
              <a:t>“what’s the time?”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dirty="0">
                <a:latin typeface="Arial" pitchFamily="34" charset="0"/>
                <a:ea typeface="宋体" charset="-122"/>
                <a:cs typeface="Arial" pitchFamily="34" charset="0"/>
              </a:rPr>
              <a:t>“I have a question”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dirty="0">
                <a:latin typeface="Arial" pitchFamily="34" charset="0"/>
                <a:ea typeface="宋体" charset="-122"/>
                <a:cs typeface="Arial" pitchFamily="34" charset="0"/>
              </a:rPr>
              <a:t>introductions</a:t>
            </a:r>
          </a:p>
        </p:txBody>
      </p:sp>
      <p:sp>
        <p:nvSpPr>
          <p:cNvPr id="10" name="Rectangle 670"/>
          <p:cNvSpPr>
            <a:spLocks noChangeArrowheads="1"/>
          </p:cNvSpPr>
          <p:nvPr/>
        </p:nvSpPr>
        <p:spPr bwMode="auto">
          <a:xfrm>
            <a:off x="-285784" y="1286818"/>
            <a:ext cx="4248472" cy="106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dirty="0">
                <a:latin typeface="Arial" pitchFamily="34" charset="0"/>
                <a:ea typeface="宋体" charset="-122"/>
                <a:cs typeface="Arial" pitchFamily="34" charset="0"/>
              </a:rPr>
              <a:t>machines rather than humans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dirty="0">
                <a:latin typeface="Arial" pitchFamily="34" charset="0"/>
                <a:ea typeface="宋体" charset="-122"/>
                <a:cs typeface="Arial" pitchFamily="34" charset="0"/>
              </a:rPr>
              <a:t>all communication activity in Internet governed by protocols</a:t>
            </a:r>
          </a:p>
        </p:txBody>
      </p:sp>
      <p:sp>
        <p:nvSpPr>
          <p:cNvPr id="11" name="矩形 10"/>
          <p:cNvSpPr/>
          <p:nvPr/>
        </p:nvSpPr>
        <p:spPr>
          <a:xfrm>
            <a:off x="263722" y="3219822"/>
            <a:ext cx="4050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protocols define format, order of </a:t>
            </a:r>
            <a:r>
              <a:rPr lang="en-US" altLang="zh-CN" dirty="0" err="1">
                <a:latin typeface="Arial" pitchFamily="34" charset="0"/>
                <a:ea typeface="宋体" charset="-122"/>
                <a:cs typeface="Arial" pitchFamily="34" charset="0"/>
              </a:rPr>
              <a:t>msgs</a:t>
            </a:r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 sent and received among network entities, and actions taken on </a:t>
            </a:r>
            <a:r>
              <a:rPr lang="en-US" altLang="zh-CN" dirty="0" err="1">
                <a:latin typeface="Arial" pitchFamily="34" charset="0"/>
                <a:ea typeface="宋体" charset="-122"/>
                <a:cs typeface="Arial" pitchFamily="34" charset="0"/>
              </a:rPr>
              <a:t>msg</a:t>
            </a:r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 transmission, receipt </a:t>
            </a:r>
          </a:p>
        </p:txBody>
      </p:sp>
      <p:sp>
        <p:nvSpPr>
          <p:cNvPr id="12" name="六边形 11"/>
          <p:cNvSpPr/>
          <p:nvPr/>
        </p:nvSpPr>
        <p:spPr>
          <a:xfrm>
            <a:off x="313269" y="2956082"/>
            <a:ext cx="213721" cy="168309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576435" y="2957488"/>
            <a:ext cx="213721" cy="168309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831790" y="2957297"/>
            <a:ext cx="213721" cy="168309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54776" y="3507854"/>
            <a:ext cx="26012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… specific </a:t>
            </a:r>
            <a:r>
              <a:rPr lang="en-US" altLang="zh-CN" dirty="0" err="1">
                <a:latin typeface="Arial" pitchFamily="34" charset="0"/>
                <a:ea typeface="宋体" charset="-122"/>
                <a:cs typeface="Arial" pitchFamily="34" charset="0"/>
              </a:rPr>
              <a:t>msgs</a:t>
            </a:r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 sent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… specific actions taken when </a:t>
            </a:r>
            <a:r>
              <a:rPr lang="en-US" altLang="zh-CN" dirty="0" err="1">
                <a:latin typeface="Arial" pitchFamily="34" charset="0"/>
                <a:ea typeface="宋体" charset="-122"/>
                <a:cs typeface="Arial" pitchFamily="34" charset="0"/>
              </a:rPr>
              <a:t>msgs</a:t>
            </a:r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 received, or other events</a:t>
            </a:r>
          </a:p>
        </p:txBody>
      </p:sp>
      <p:sp>
        <p:nvSpPr>
          <p:cNvPr id="16" name="六边形 15"/>
          <p:cNvSpPr/>
          <p:nvPr/>
        </p:nvSpPr>
        <p:spPr>
          <a:xfrm>
            <a:off x="4466744" y="3619407"/>
            <a:ext cx="213721" cy="168309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4469498" y="4078209"/>
            <a:ext cx="213721" cy="168309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4466743" y="3855747"/>
            <a:ext cx="213721" cy="168309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917338" y="1950569"/>
            <a:ext cx="1762125" cy="2762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Group 16"/>
          <p:cNvGrpSpPr>
            <a:grpSpLocks/>
          </p:cNvGrpSpPr>
          <p:nvPr/>
        </p:nvGrpSpPr>
        <p:grpSpPr bwMode="auto">
          <a:xfrm>
            <a:off x="6559546" y="2096619"/>
            <a:ext cx="355600" cy="933450"/>
            <a:chOff x="4180" y="783"/>
            <a:chExt cx="150" cy="307"/>
          </a:xfrm>
        </p:grpSpPr>
        <p:sp>
          <p:nvSpPr>
            <p:cNvPr id="47" name="AutoShape 1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50" name="AutoShape 2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</p:grpSp>
      <p:graphicFrame>
        <p:nvGraphicFramePr>
          <p:cNvPr id="5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80965"/>
              </p:ext>
            </p:extLst>
          </p:nvPr>
        </p:nvGraphicFramePr>
        <p:xfrm>
          <a:off x="3929058" y="1810869"/>
          <a:ext cx="622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1810869"/>
                        <a:ext cx="6223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" name="Picture 62" descr="Ali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" y="155528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3" descr="Bo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001" y="195056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 Box 64"/>
          <p:cNvSpPr txBox="1">
            <a:spLocks noChangeArrowheads="1"/>
          </p:cNvSpPr>
          <p:nvPr/>
        </p:nvSpPr>
        <p:spPr bwMode="auto">
          <a:xfrm>
            <a:off x="1358663" y="1663232"/>
            <a:ext cx="476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宋体" charset="-122"/>
                <a:cs typeface="Arial" pitchFamily="34" charset="0"/>
              </a:rPr>
              <a:t>Hi</a:t>
            </a:r>
          </a:p>
        </p:txBody>
      </p:sp>
      <p:sp>
        <p:nvSpPr>
          <p:cNvPr id="59" name="Line 66"/>
          <p:cNvSpPr>
            <a:spLocks noChangeShapeType="1"/>
          </p:cNvSpPr>
          <p:nvPr/>
        </p:nvSpPr>
        <p:spPr bwMode="auto">
          <a:xfrm flipV="1">
            <a:off x="631588" y="2531594"/>
            <a:ext cx="2085975" cy="3619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1349138" y="2320457"/>
            <a:ext cx="476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宋体" charset="-122"/>
                <a:cs typeface="Arial" pitchFamily="34" charset="0"/>
              </a:rPr>
              <a:t>Hi</a:t>
            </a:r>
          </a:p>
        </p:txBody>
      </p:sp>
      <p:sp>
        <p:nvSpPr>
          <p:cNvPr id="61" name="Line 70"/>
          <p:cNvSpPr>
            <a:spLocks noChangeShapeType="1"/>
          </p:cNvSpPr>
          <p:nvPr/>
        </p:nvSpPr>
        <p:spPr bwMode="auto">
          <a:xfrm>
            <a:off x="593488" y="2941169"/>
            <a:ext cx="2162175" cy="4381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2" name="Group 72"/>
          <p:cNvGrpSpPr>
            <a:grpSpLocks/>
          </p:cNvGrpSpPr>
          <p:nvPr/>
        </p:nvGrpSpPr>
        <p:grpSpPr bwMode="auto">
          <a:xfrm>
            <a:off x="982427" y="2872907"/>
            <a:ext cx="1022350" cy="708025"/>
            <a:chOff x="737" y="2747"/>
            <a:chExt cx="644" cy="446"/>
          </a:xfrm>
        </p:grpSpPr>
        <p:sp>
          <p:nvSpPr>
            <p:cNvPr id="63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64" name="Text Box 69"/>
            <p:cNvSpPr txBox="1">
              <a:spLocks noChangeArrowheads="1"/>
            </p:cNvSpPr>
            <p:nvPr/>
          </p:nvSpPr>
          <p:spPr bwMode="auto">
            <a:xfrm>
              <a:off x="737" y="2747"/>
              <a:ext cx="644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Got the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time?</a:t>
              </a:r>
            </a:p>
          </p:txBody>
        </p:sp>
      </p:grpSp>
      <p:sp>
        <p:nvSpPr>
          <p:cNvPr id="65" name="Line 73"/>
          <p:cNvSpPr>
            <a:spLocks noChangeShapeType="1"/>
          </p:cNvSpPr>
          <p:nvPr/>
        </p:nvSpPr>
        <p:spPr bwMode="auto">
          <a:xfrm flipV="1">
            <a:off x="755413" y="3512669"/>
            <a:ext cx="1952625" cy="3333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6" name="Group 76"/>
          <p:cNvGrpSpPr>
            <a:grpSpLocks/>
          </p:cNvGrpSpPr>
          <p:nvPr/>
        </p:nvGrpSpPr>
        <p:grpSpPr bwMode="auto">
          <a:xfrm>
            <a:off x="1091963" y="3539662"/>
            <a:ext cx="796925" cy="461963"/>
            <a:chOff x="1046" y="2771"/>
            <a:chExt cx="502" cy="291"/>
          </a:xfrm>
        </p:grpSpPr>
        <p:sp>
          <p:nvSpPr>
            <p:cNvPr id="67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68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4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2:00</a:t>
              </a:r>
            </a:p>
          </p:txBody>
        </p:sp>
      </p:grpSp>
      <p:sp>
        <p:nvSpPr>
          <p:cNvPr id="69" name="Text Box 78"/>
          <p:cNvSpPr txBox="1">
            <a:spLocks noChangeArrowheads="1"/>
          </p:cNvSpPr>
          <p:nvPr/>
        </p:nvSpPr>
        <p:spPr bwMode="auto">
          <a:xfrm>
            <a:off x="4608508" y="1891832"/>
            <a:ext cx="20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宋体" charset="-122"/>
                <a:cs typeface="Arial" pitchFamily="34" charset="0"/>
              </a:rPr>
              <a:t>TCP connection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宋体" charset="-122"/>
                <a:cs typeface="Arial" pitchFamily="34" charset="0"/>
              </a:rPr>
              <a:t> request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70" name="Line 85"/>
          <p:cNvSpPr>
            <a:spLocks noChangeShapeType="1"/>
          </p:cNvSpPr>
          <p:nvPr/>
        </p:nvSpPr>
        <p:spPr bwMode="auto">
          <a:xfrm flipV="1">
            <a:off x="4329108" y="3826994"/>
            <a:ext cx="2343150" cy="4286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Line 89"/>
          <p:cNvSpPr>
            <a:spLocks noChangeShapeType="1"/>
          </p:cNvSpPr>
          <p:nvPr/>
        </p:nvSpPr>
        <p:spPr bwMode="auto">
          <a:xfrm>
            <a:off x="4605333" y="2160119"/>
            <a:ext cx="1762125" cy="2762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Line 90"/>
          <p:cNvSpPr>
            <a:spLocks noChangeShapeType="1"/>
          </p:cNvSpPr>
          <p:nvPr/>
        </p:nvSpPr>
        <p:spPr bwMode="auto">
          <a:xfrm flipV="1">
            <a:off x="4281483" y="2655419"/>
            <a:ext cx="2085975" cy="3619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3" name="Group 93"/>
          <p:cNvGrpSpPr>
            <a:grpSpLocks/>
          </p:cNvGrpSpPr>
          <p:nvPr/>
        </p:nvGrpSpPr>
        <p:grpSpPr bwMode="auto">
          <a:xfrm>
            <a:off x="4541833" y="2587157"/>
            <a:ext cx="2006600" cy="708025"/>
            <a:chOff x="3248" y="2147"/>
            <a:chExt cx="1264" cy="446"/>
          </a:xfrm>
        </p:grpSpPr>
        <p:sp>
          <p:nvSpPr>
            <p:cNvPr id="74" name="Rectangle 92"/>
            <p:cNvSpPr>
              <a:spLocks noChangeArrowheads="1"/>
            </p:cNvSpPr>
            <p:nvPr/>
          </p:nvSpPr>
          <p:spPr bwMode="auto">
            <a:xfrm>
              <a:off x="3306" y="2190"/>
              <a:ext cx="906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75" name="Text Box 91"/>
            <p:cNvSpPr txBox="1">
              <a:spLocks noChangeArrowheads="1"/>
            </p:cNvSpPr>
            <p:nvPr/>
          </p:nvSpPr>
          <p:spPr bwMode="auto">
            <a:xfrm>
              <a:off x="3248" y="2147"/>
              <a:ext cx="126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TCP connection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response</a:t>
              </a:r>
              <a:endParaRPr lang="en-US" altLang="zh-CN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</p:grpSp>
      <p:sp>
        <p:nvSpPr>
          <p:cNvPr id="76" name="Line 94"/>
          <p:cNvSpPr>
            <a:spLocks noChangeShapeType="1"/>
          </p:cNvSpPr>
          <p:nvPr/>
        </p:nvSpPr>
        <p:spPr bwMode="auto">
          <a:xfrm>
            <a:off x="4329108" y="3265019"/>
            <a:ext cx="2400300" cy="4191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7" name="Group 97"/>
          <p:cNvGrpSpPr>
            <a:grpSpLocks/>
          </p:cNvGrpSpPr>
          <p:nvPr/>
        </p:nvGrpSpPr>
        <p:grpSpPr bwMode="auto">
          <a:xfrm>
            <a:off x="4143373" y="3330107"/>
            <a:ext cx="3143271" cy="304800"/>
            <a:chOff x="2961" y="2597"/>
            <a:chExt cx="2391" cy="192"/>
          </a:xfrm>
        </p:grpSpPr>
        <p:sp>
          <p:nvSpPr>
            <p:cNvPr id="78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79" name="Text Box 95"/>
            <p:cNvSpPr txBox="1">
              <a:spLocks noChangeArrowheads="1"/>
            </p:cNvSpPr>
            <p:nvPr/>
          </p:nvSpPr>
          <p:spPr bwMode="auto">
            <a:xfrm>
              <a:off x="2961" y="2597"/>
              <a:ext cx="23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Get http://www.awl.com/kurose-ross</a:t>
              </a:r>
              <a:endParaRPr lang="en-US" altLang="zh-CN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</p:grpSp>
      <p:grpSp>
        <p:nvGrpSpPr>
          <p:cNvPr id="80" name="Group 98"/>
          <p:cNvGrpSpPr>
            <a:grpSpLocks/>
          </p:cNvGrpSpPr>
          <p:nvPr/>
        </p:nvGrpSpPr>
        <p:grpSpPr bwMode="auto">
          <a:xfrm>
            <a:off x="5170484" y="3834937"/>
            <a:ext cx="938213" cy="461963"/>
            <a:chOff x="1046" y="2771"/>
            <a:chExt cx="591" cy="291"/>
          </a:xfrm>
        </p:grpSpPr>
        <p:sp>
          <p:nvSpPr>
            <p:cNvPr id="81" name="Rectangle 99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82" name="Text Box 100"/>
            <p:cNvSpPr txBox="1">
              <a:spLocks noChangeArrowheads="1"/>
            </p:cNvSpPr>
            <p:nvPr/>
          </p:nvSpPr>
          <p:spPr bwMode="auto">
            <a:xfrm>
              <a:off x="1046" y="2771"/>
              <a:ext cx="5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&lt;file&gt;</a:t>
              </a:r>
            </a:p>
          </p:txBody>
        </p:sp>
      </p:grpSp>
      <p:sp>
        <p:nvSpPr>
          <p:cNvPr id="83" name="Line 101"/>
          <p:cNvSpPr>
            <a:spLocks noChangeShapeType="1"/>
          </p:cNvSpPr>
          <p:nvPr/>
        </p:nvSpPr>
        <p:spPr bwMode="auto">
          <a:xfrm>
            <a:off x="3717688" y="1555282"/>
            <a:ext cx="0" cy="3443287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4" name="Group 105"/>
          <p:cNvGrpSpPr>
            <a:grpSpLocks/>
          </p:cNvGrpSpPr>
          <p:nvPr/>
        </p:nvGrpSpPr>
        <p:grpSpPr bwMode="auto">
          <a:xfrm>
            <a:off x="3339865" y="4273088"/>
            <a:ext cx="766763" cy="461963"/>
            <a:chOff x="2198" y="3221"/>
            <a:chExt cx="483" cy="291"/>
          </a:xfrm>
        </p:grpSpPr>
        <p:sp>
          <p:nvSpPr>
            <p:cNvPr id="85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86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4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time</a:t>
              </a:r>
            </a:p>
          </p:txBody>
        </p:sp>
      </p:grpSp>
      <p:sp>
        <p:nvSpPr>
          <p:cNvPr id="87" name="矩形 86"/>
          <p:cNvSpPr/>
          <p:nvPr/>
        </p:nvSpPr>
        <p:spPr>
          <a:xfrm>
            <a:off x="1091963" y="1052680"/>
            <a:ext cx="5757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a human protocol and a computer network protocol:</a:t>
            </a:r>
          </a:p>
        </p:txBody>
      </p:sp>
      <p:sp>
        <p:nvSpPr>
          <p:cNvPr id="88" name="矩形 87"/>
          <p:cNvSpPr/>
          <p:nvPr/>
        </p:nvSpPr>
        <p:spPr>
          <a:xfrm>
            <a:off x="357158" y="4729225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u="sng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Q:</a:t>
            </a:r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 Other human protocols? </a:t>
            </a:r>
          </a:p>
        </p:txBody>
      </p:sp>
      <p:sp>
        <p:nvSpPr>
          <p:cNvPr id="90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5734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What’s a protocol?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214414" y="267494"/>
            <a:ext cx="5904383" cy="431800"/>
          </a:xfrm>
        </p:spPr>
        <p:txBody>
          <a:bodyPr/>
          <a:lstStyle/>
          <a:p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关于网络协议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的说明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214283" y="24324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790347" y="2405897"/>
            <a:ext cx="6264699" cy="1223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这些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明确规定了所交换的数据的格式以及有关的同步问题（同步含有时序的意思）。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214282" y="3351214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790346" y="3324681"/>
            <a:ext cx="6264698" cy="1223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网络协议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(network protocol)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，简称为协议，是为进行网络中的数据交换而建立的规则、标准或约定。 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214283" y="159815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1"/>
          <p:cNvSpPr txBox="1">
            <a:spLocks/>
          </p:cNvSpPr>
          <p:nvPr/>
        </p:nvSpPr>
        <p:spPr>
          <a:xfrm>
            <a:off x="790347" y="1571618"/>
            <a:ext cx="6264696" cy="1223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计算机网络中的数据交换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必须遵守事先约定好的规则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071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445</TotalTime>
  <Words>519</Words>
  <Application>Microsoft Office PowerPoint</Application>
  <PresentationFormat>全屏显示(16:9)</PresentationFormat>
  <Paragraphs>118</Paragraphs>
  <Slides>12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Sans Guilt MB</vt:lpstr>
      <vt:lpstr>宋体</vt:lpstr>
      <vt:lpstr>微软雅黑</vt:lpstr>
      <vt:lpstr>Arial</vt:lpstr>
      <vt:lpstr>Calibri</vt:lpstr>
      <vt:lpstr>Comic Sans MS</vt:lpstr>
      <vt:lpstr>Times New Roman</vt:lpstr>
      <vt:lpstr>Wingdings</vt:lpstr>
      <vt:lpstr>主题1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75</cp:revision>
  <dcterms:created xsi:type="dcterms:W3CDTF">2014-09-21T01:22:00Z</dcterms:created>
  <dcterms:modified xsi:type="dcterms:W3CDTF">2017-02-15T18:51:56Z</dcterms:modified>
</cp:coreProperties>
</file>