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0" r:id="rId2"/>
    <p:sldId id="281" r:id="rId3"/>
    <p:sldId id="271" r:id="rId4"/>
    <p:sldId id="272" r:id="rId5"/>
    <p:sldId id="273" r:id="rId6"/>
    <p:sldId id="275" r:id="rId7"/>
    <p:sldId id="277" r:id="rId8"/>
    <p:sldId id="278" r:id="rId9"/>
    <p:sldId id="279" r:id="rId10"/>
    <p:sldId id="26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327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E282-57E8-4AA0-8E4B-569F8FD1B50A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7B6D0-D7AA-4BDA-BEC6-6C2883FF1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10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 hasCustomPrompt="1"/>
          </p:nvPr>
        </p:nvSpPr>
        <p:spPr>
          <a:xfrm>
            <a:off x="1763713" y="1595438"/>
            <a:ext cx="3168650" cy="904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 err="1" smtClean="0"/>
              <a:t>ti</a:t>
            </a:r>
            <a:endParaRPr lang="zh-CN" altLang="en-US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1619250" y="2716213"/>
            <a:ext cx="3744913" cy="1511300"/>
          </a:xfrm>
        </p:spPr>
        <p:txBody>
          <a:bodyPr/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  <a:defRPr sz="3200">
                <a:latin typeface="Comic Sans MS" panose="030F0702030302020204" pitchFamily="66" charset="0"/>
              </a:defRPr>
            </a:lvl1pPr>
          </a:lstStyle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</a:pPr>
            <a:r>
              <a:rPr lang="en-US" altLang="zh-CN" sz="2000" kern="0" dirty="0" smtClean="0">
                <a:solidFill>
                  <a:srgbClr val="000000"/>
                </a:solidFill>
                <a:latin typeface="Comic Sans MS"/>
                <a:ea typeface="宋体" charset="-122"/>
              </a:rPr>
              <a:t>pieces allocated to calls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</a:pPr>
            <a:r>
              <a:rPr lang="en-US" altLang="zh-CN" sz="2000" kern="0" dirty="0" smtClean="0">
                <a:solidFill>
                  <a:srgbClr val="000000"/>
                </a:solidFill>
                <a:latin typeface="Comic Sans MS"/>
                <a:ea typeface="宋体" charset="-122"/>
              </a:rPr>
              <a:t>resource piece </a:t>
            </a:r>
            <a:r>
              <a:rPr lang="en-US" altLang="zh-CN" sz="2000" i="1" kern="0" dirty="0" smtClean="0">
                <a:solidFill>
                  <a:srgbClr val="FF0000"/>
                </a:solidFill>
                <a:latin typeface="Comic Sans MS"/>
                <a:ea typeface="宋体" charset="-122"/>
              </a:rPr>
              <a:t>idle</a:t>
            </a:r>
            <a:r>
              <a:rPr lang="en-US" altLang="zh-CN" sz="2000" kern="0" dirty="0" smtClean="0">
                <a:solidFill>
                  <a:srgbClr val="000000"/>
                </a:solidFill>
                <a:latin typeface="Comic Sans MS"/>
                <a:ea typeface="宋体" charset="-122"/>
              </a:rPr>
              <a:t> if not used by owning call </a:t>
            </a:r>
            <a:r>
              <a:rPr lang="en-US" altLang="zh-CN" sz="2000" i="1" kern="0" dirty="0" smtClean="0">
                <a:solidFill>
                  <a:srgbClr val="000000"/>
                </a:solidFill>
                <a:latin typeface="Comic Sans MS"/>
                <a:ea typeface="宋体" charset="-122"/>
              </a:rPr>
              <a:t>(no sharing)</a:t>
            </a:r>
            <a:endParaRPr lang="en-US" altLang="zh-CN" sz="2000" kern="0" dirty="0">
              <a:solidFill>
                <a:srgbClr val="000000"/>
              </a:solidFill>
              <a:latin typeface="Comic Sans MS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3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35896" y="47319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74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6.wmf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6.wmf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9.bin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480" y="1995686"/>
            <a:ext cx="5544616" cy="857250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14414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Summary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527835" y="1553365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Circuit Switching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1527835" y="3580432"/>
            <a:ext cx="5044429" cy="7772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</a:rPr>
              <a:t>(message-switching)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6" y="1636216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4" y="2562839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6" y="3580432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527835" y="2562839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Packet Switching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142976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The Network Core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71470" y="1285866"/>
            <a:ext cx="5143536" cy="37147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400" dirty="0" smtClean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mesh of interconnected routers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altLang="zh-CN" sz="2400" i="1" u="sng" dirty="0" smtClean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the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fundamental question:</a:t>
            </a:r>
            <a:r>
              <a:rPr lang="en-US" altLang="zh-CN" sz="2400" dirty="0" smtClean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how is data transferred through net?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circuit switching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:</a:t>
            </a:r>
            <a:r>
              <a:rPr lang="en-US" altLang="zh-CN" sz="2400" dirty="0" smtClean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dedicated circuit per call: telephone net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packet-switching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:</a:t>
            </a:r>
            <a:r>
              <a:rPr lang="en-US" altLang="zh-CN" sz="2400" dirty="0" smtClean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data sent thru net in discrete “chunks”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(message-switching)</a:t>
            </a:r>
          </a:p>
        </p:txBody>
      </p:sp>
      <p:grpSp>
        <p:nvGrpSpPr>
          <p:cNvPr id="631" name="Group 1573"/>
          <p:cNvGrpSpPr>
            <a:grpSpLocks/>
          </p:cNvGrpSpPr>
          <p:nvPr/>
        </p:nvGrpSpPr>
        <p:grpSpPr bwMode="auto">
          <a:xfrm>
            <a:off x="4643438" y="1071552"/>
            <a:ext cx="2714644" cy="3784170"/>
            <a:chOff x="3143" y="1033"/>
            <a:chExt cx="2186" cy="2626"/>
          </a:xfrm>
        </p:grpSpPr>
        <p:sp>
          <p:nvSpPr>
            <p:cNvPr id="632" name="Freeform 1574"/>
            <p:cNvSpPr>
              <a:spLocks/>
            </p:cNvSpPr>
            <p:nvPr/>
          </p:nvSpPr>
          <p:spPr bwMode="auto">
            <a:xfrm>
              <a:off x="4227" y="2178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" name="Freeform 1575"/>
            <p:cNvSpPr>
              <a:spLocks/>
            </p:cNvSpPr>
            <p:nvPr/>
          </p:nvSpPr>
          <p:spPr bwMode="auto">
            <a:xfrm>
              <a:off x="4239" y="1217"/>
              <a:ext cx="1090" cy="658"/>
            </a:xfrm>
            <a:custGeom>
              <a:avLst/>
              <a:gdLst>
                <a:gd name="T0" fmla="*/ 10266 w 765"/>
                <a:gd name="T1" fmla="*/ 252 h 459"/>
                <a:gd name="T2" fmla="*/ 6957 w 765"/>
                <a:gd name="T3" fmla="*/ 1779 h 459"/>
                <a:gd name="T4" fmla="*/ 2327 w 765"/>
                <a:gd name="T5" fmla="*/ 2550 h 459"/>
                <a:gd name="T6" fmla="*/ 333 w 765"/>
                <a:gd name="T7" fmla="*/ 8603 h 459"/>
                <a:gd name="T8" fmla="*/ 4353 w 765"/>
                <a:gd name="T9" fmla="*/ 11347 h 459"/>
                <a:gd name="T10" fmla="*/ 8367 w 765"/>
                <a:gd name="T11" fmla="*/ 10904 h 459"/>
                <a:gd name="T12" fmla="*/ 14124 w 765"/>
                <a:gd name="T13" fmla="*/ 11347 h 459"/>
                <a:gd name="T14" fmla="*/ 16901 w 765"/>
                <a:gd name="T15" fmla="*/ 11103 h 459"/>
                <a:gd name="T16" fmla="*/ 18192 w 765"/>
                <a:gd name="T17" fmla="*/ 9507 h 459"/>
                <a:gd name="T18" fmla="*/ 18160 w 765"/>
                <a:gd name="T19" fmla="*/ 4044 h 459"/>
                <a:gd name="T20" fmla="*/ 16027 w 765"/>
                <a:gd name="T21" fmla="*/ 866 h 459"/>
                <a:gd name="T22" fmla="*/ 10266 w 765"/>
                <a:gd name="T23" fmla="*/ 25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" name="Freeform 1576"/>
            <p:cNvSpPr>
              <a:spLocks/>
            </p:cNvSpPr>
            <p:nvPr/>
          </p:nvSpPr>
          <p:spPr bwMode="auto">
            <a:xfrm>
              <a:off x="3143" y="1033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" name="Group 1577"/>
            <p:cNvGrpSpPr>
              <a:grpSpLocks/>
            </p:cNvGrpSpPr>
            <p:nvPr/>
          </p:nvGrpSpPr>
          <p:grpSpPr bwMode="auto">
            <a:xfrm>
              <a:off x="3198" y="1874"/>
              <a:ext cx="919" cy="588"/>
              <a:chOff x="2889" y="1631"/>
              <a:chExt cx="980" cy="743"/>
            </a:xfrm>
          </p:grpSpPr>
          <p:sp>
            <p:nvSpPr>
              <p:cNvPr id="945" name="Rectangle 1578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46" name="AutoShape 1579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CCFF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636" name="Group 1580"/>
            <p:cNvGrpSpPr>
              <a:grpSpLocks/>
            </p:cNvGrpSpPr>
            <p:nvPr/>
          </p:nvGrpSpPr>
          <p:grpSpPr bwMode="auto">
            <a:xfrm>
              <a:off x="2962" y="1033"/>
              <a:ext cx="1581" cy="956"/>
              <a:chOff x="1018" y="599"/>
              <a:chExt cx="6421" cy="3541"/>
            </a:xfrm>
          </p:grpSpPr>
          <p:sp>
            <p:nvSpPr>
              <p:cNvPr id="915" name="Line 158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6" name="Line 158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7" name="Line 158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8" name="Line 158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9" name="Line 158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0" name="Line 158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1" name="Line 158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" name="Line 158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" name="Line 158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" name="Line 159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5" name="Line 159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6" name="Line 159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7" name="Line 159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8" name="Line 159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9" name="Line 159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30" name="Group 1596"/>
              <p:cNvGrpSpPr>
                <a:grpSpLocks/>
              </p:cNvGrpSpPr>
              <p:nvPr/>
            </p:nvGrpSpPr>
            <p:grpSpPr bwMode="auto">
              <a:xfrm>
                <a:off x="6576" y="2085"/>
                <a:ext cx="863" cy="270"/>
                <a:chOff x="4227" y="1360"/>
                <a:chExt cx="863" cy="270"/>
              </a:xfrm>
            </p:grpSpPr>
            <p:sp>
              <p:nvSpPr>
                <p:cNvPr id="941" name="Line 159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42" name="Line 15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43" name="Line 159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44" name="Line 160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1" name="Group 1601"/>
              <p:cNvGrpSpPr>
                <a:grpSpLocks/>
              </p:cNvGrpSpPr>
              <p:nvPr/>
            </p:nvGrpSpPr>
            <p:grpSpPr bwMode="auto">
              <a:xfrm rot="5700496">
                <a:off x="2862" y="3574"/>
                <a:ext cx="863" cy="270"/>
                <a:chOff x="4227" y="1360"/>
                <a:chExt cx="863" cy="270"/>
              </a:xfrm>
            </p:grpSpPr>
            <p:sp>
              <p:nvSpPr>
                <p:cNvPr id="937" name="Line 160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8" name="Line 16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9" name="Line 160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40" name="Line 160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" name="Group 1606"/>
              <p:cNvGrpSpPr>
                <a:grpSpLocks/>
              </p:cNvGrpSpPr>
              <p:nvPr/>
            </p:nvGrpSpPr>
            <p:grpSpPr bwMode="auto">
              <a:xfrm rot="10800000">
                <a:off x="1018" y="599"/>
                <a:ext cx="863" cy="270"/>
                <a:chOff x="4227" y="1360"/>
                <a:chExt cx="863" cy="270"/>
              </a:xfrm>
            </p:grpSpPr>
            <p:sp>
              <p:nvSpPr>
                <p:cNvPr id="933" name="Line 160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4" name="Line 16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5" name="Line 160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6" name="Line 16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7" name="Group 1611"/>
            <p:cNvGrpSpPr>
              <a:grpSpLocks/>
            </p:cNvGrpSpPr>
            <p:nvPr/>
          </p:nvGrpSpPr>
          <p:grpSpPr bwMode="auto">
            <a:xfrm>
              <a:off x="3191" y="1364"/>
              <a:ext cx="436" cy="114"/>
              <a:chOff x="3072" y="739"/>
              <a:chExt cx="652" cy="146"/>
            </a:xfrm>
          </p:grpSpPr>
          <p:pic>
            <p:nvPicPr>
              <p:cNvPr id="912" name="Picture 1612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3" name="Line 16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" name="Line 16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38" name="Picture 1615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" y="1183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9" name="Group 1616"/>
            <p:cNvGrpSpPr>
              <a:grpSpLocks/>
            </p:cNvGrpSpPr>
            <p:nvPr/>
          </p:nvGrpSpPr>
          <p:grpSpPr bwMode="auto">
            <a:xfrm>
              <a:off x="3846" y="1069"/>
              <a:ext cx="256" cy="269"/>
              <a:chOff x="2870" y="1518"/>
              <a:chExt cx="292" cy="320"/>
            </a:xfrm>
          </p:grpSpPr>
          <p:graphicFrame>
            <p:nvGraphicFramePr>
              <p:cNvPr id="910" name="Object 16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6" name="Clip" r:id="rId5" imgW="826829" imgH="840406" progId="">
                      <p:embed/>
                    </p:oleObj>
                  </mc:Choice>
                  <mc:Fallback>
                    <p:oleObj name="Clip" r:id="rId5" imgW="826829" imgH="840406" progId="">
                      <p:embed/>
                      <p:pic>
                        <p:nvPicPr>
                          <p:cNvPr id="0" name="Picture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" name="Object 16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7" name="Clip" r:id="rId7" imgW="1268295" imgH="1199426" progId="">
                      <p:embed/>
                    </p:oleObj>
                  </mc:Choice>
                  <mc:Fallback>
                    <p:oleObj name="Clip" r:id="rId7" imgW="1268295" imgH="1199426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40" name="Group 1619"/>
            <p:cNvGrpSpPr>
              <a:grpSpLocks/>
            </p:cNvGrpSpPr>
            <p:nvPr/>
          </p:nvGrpSpPr>
          <p:grpSpPr bwMode="auto">
            <a:xfrm>
              <a:off x="4304" y="2178"/>
              <a:ext cx="228" cy="221"/>
              <a:chOff x="3600" y="97"/>
              <a:chExt cx="360" cy="359"/>
            </a:xfrm>
          </p:grpSpPr>
          <p:sp>
            <p:nvSpPr>
              <p:cNvPr id="897" name="Oval 162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98" name="Line 162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9" name="Line 162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0" name="Rectangle 162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01" name="Oval 162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902" name="Group 1625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907" name="Line 16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8" name="Line 16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9" name="Line 16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3" name="Group 1629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904" name="Line 16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5" name="Line 16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6" name="Line 16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41" name="Group 1633"/>
            <p:cNvGrpSpPr>
              <a:grpSpLocks/>
            </p:cNvGrpSpPr>
            <p:nvPr/>
          </p:nvGrpSpPr>
          <p:grpSpPr bwMode="auto">
            <a:xfrm>
              <a:off x="4528" y="2354"/>
              <a:ext cx="228" cy="221"/>
              <a:chOff x="3600" y="97"/>
              <a:chExt cx="360" cy="359"/>
            </a:xfrm>
          </p:grpSpPr>
          <p:sp>
            <p:nvSpPr>
              <p:cNvPr id="884" name="Oval 16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85" name="Line 16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6" name="Line 16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7" name="Rectangle 16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88" name="Oval 16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889" name="Group 1639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894" name="Line 16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5" name="Line 16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6" name="Line 16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0" name="Group 1643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891" name="Line 16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2" name="Line 16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3" name="Line 16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42" name="Group 1647"/>
            <p:cNvGrpSpPr>
              <a:grpSpLocks/>
            </p:cNvGrpSpPr>
            <p:nvPr/>
          </p:nvGrpSpPr>
          <p:grpSpPr bwMode="auto">
            <a:xfrm>
              <a:off x="4704" y="2186"/>
              <a:ext cx="228" cy="221"/>
              <a:chOff x="3600" y="97"/>
              <a:chExt cx="360" cy="359"/>
            </a:xfrm>
          </p:grpSpPr>
          <p:sp>
            <p:nvSpPr>
              <p:cNvPr id="871" name="Oval 164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72" name="Line 164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3" name="Line 165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4" name="Rectangle 165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75" name="Oval 165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876" name="Group 1653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881" name="Line 16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2" name="Line 16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3" name="Line 16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7" name="Group 1657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878" name="Line 16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9" name="Line 16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" name="Line 16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43" name="Group 1661"/>
            <p:cNvGrpSpPr>
              <a:grpSpLocks/>
            </p:cNvGrpSpPr>
            <p:nvPr/>
          </p:nvGrpSpPr>
          <p:grpSpPr bwMode="auto">
            <a:xfrm>
              <a:off x="4367" y="1462"/>
              <a:ext cx="221" cy="209"/>
              <a:chOff x="3600" y="97"/>
              <a:chExt cx="360" cy="359"/>
            </a:xfrm>
          </p:grpSpPr>
          <p:sp>
            <p:nvSpPr>
              <p:cNvPr id="858" name="Oval 166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59" name="Line 166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" name="Line 166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1" name="Rectangle 166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62" name="Oval 166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863" name="Group 1667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868" name="Line 166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9" name="Line 166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0" name="Line 167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4" name="Group 1671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865" name="Line 16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6" name="Line 16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7" name="Line 16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44" name="Group 1675"/>
            <p:cNvGrpSpPr>
              <a:grpSpLocks/>
            </p:cNvGrpSpPr>
            <p:nvPr/>
          </p:nvGrpSpPr>
          <p:grpSpPr bwMode="auto">
            <a:xfrm>
              <a:off x="4366" y="1618"/>
              <a:ext cx="228" cy="221"/>
              <a:chOff x="3600" y="97"/>
              <a:chExt cx="360" cy="359"/>
            </a:xfrm>
          </p:grpSpPr>
          <p:sp>
            <p:nvSpPr>
              <p:cNvPr id="845" name="Oval 167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46" name="Line 167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" name="Line 167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" name="Rectangle 167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49" name="Oval 168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850" name="Group 1681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855" name="Line 168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6" name="Line 168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7" name="Line 168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51" name="Group 1685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852" name="Line 168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3" name="Line 168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4" name="Line 168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45" name="Group 1689"/>
            <p:cNvGrpSpPr>
              <a:grpSpLocks/>
            </p:cNvGrpSpPr>
            <p:nvPr/>
          </p:nvGrpSpPr>
          <p:grpSpPr bwMode="auto">
            <a:xfrm>
              <a:off x="4666" y="1404"/>
              <a:ext cx="210" cy="195"/>
              <a:chOff x="3600" y="97"/>
              <a:chExt cx="360" cy="359"/>
            </a:xfrm>
          </p:grpSpPr>
          <p:sp>
            <p:nvSpPr>
              <p:cNvPr id="832" name="Oval 169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33" name="Line 169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4" name="Line 169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5" name="Rectangle 169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36" name="Oval 169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837" name="Group 1695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842" name="Line 16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3" name="Line 16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4" name="Line 16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8" name="Group 1699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839" name="Line 170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" name="Line 170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" name="Line 170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46" name="Group 1703"/>
            <p:cNvGrpSpPr>
              <a:grpSpLocks/>
            </p:cNvGrpSpPr>
            <p:nvPr/>
          </p:nvGrpSpPr>
          <p:grpSpPr bwMode="auto">
            <a:xfrm>
              <a:off x="4720" y="1618"/>
              <a:ext cx="228" cy="221"/>
              <a:chOff x="3600" y="97"/>
              <a:chExt cx="360" cy="359"/>
            </a:xfrm>
          </p:grpSpPr>
          <p:sp>
            <p:nvSpPr>
              <p:cNvPr id="819" name="Oval 170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20" name="Line 170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" name="Line 170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" name="Rectangle 170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23" name="Oval 170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824" name="Group 1709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829" name="Line 171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" name="Line 171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" name="Line 171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5" name="Group 1713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826" name="Line 17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" name="Line 17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" name="Line 17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47" name="Group 1717"/>
            <p:cNvGrpSpPr>
              <a:grpSpLocks/>
            </p:cNvGrpSpPr>
            <p:nvPr/>
          </p:nvGrpSpPr>
          <p:grpSpPr bwMode="auto">
            <a:xfrm>
              <a:off x="3832" y="1459"/>
              <a:ext cx="220" cy="205"/>
              <a:chOff x="3600" y="97"/>
              <a:chExt cx="360" cy="359"/>
            </a:xfrm>
          </p:grpSpPr>
          <p:sp>
            <p:nvSpPr>
              <p:cNvPr id="806" name="Oval 171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07" name="Line 171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8" name="Line 172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" name="Rectangle 172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10" name="Oval 172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811" name="Group 1723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816" name="Line 17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7" name="Line 17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8" name="Line 17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2" name="Group 1727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813" name="Line 17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4" name="Line 17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5" name="Line 17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48" name="Group 1731"/>
            <p:cNvGrpSpPr>
              <a:grpSpLocks/>
            </p:cNvGrpSpPr>
            <p:nvPr/>
          </p:nvGrpSpPr>
          <p:grpSpPr bwMode="auto">
            <a:xfrm>
              <a:off x="3639" y="2183"/>
              <a:ext cx="220" cy="205"/>
              <a:chOff x="3600" y="97"/>
              <a:chExt cx="360" cy="359"/>
            </a:xfrm>
          </p:grpSpPr>
          <p:sp>
            <p:nvSpPr>
              <p:cNvPr id="793" name="Oval 173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94" name="Line 173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" name="Line 173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" name="Rectangle 173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97" name="Oval 173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798" name="Group 1737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803" name="Line 17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4" name="Line 17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5" name="Line 17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" name="Group 1741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800" name="Line 17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1" name="Line 17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2" name="Line 17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49" name="Line 1745"/>
            <p:cNvSpPr>
              <a:spLocks noChangeShapeType="1"/>
            </p:cNvSpPr>
            <p:nvPr/>
          </p:nvSpPr>
          <p:spPr bwMode="auto">
            <a:xfrm flipV="1">
              <a:off x="4396" y="2523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" name="Line 1746"/>
            <p:cNvSpPr>
              <a:spLocks noChangeShapeType="1"/>
            </p:cNvSpPr>
            <p:nvPr/>
          </p:nvSpPr>
          <p:spPr bwMode="auto">
            <a:xfrm>
              <a:off x="4474" y="2358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" name="Line 1747"/>
            <p:cNvSpPr>
              <a:spLocks noChangeShapeType="1"/>
            </p:cNvSpPr>
            <p:nvPr/>
          </p:nvSpPr>
          <p:spPr bwMode="auto">
            <a:xfrm>
              <a:off x="4535" y="2308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" name="Line 1748"/>
            <p:cNvSpPr>
              <a:spLocks noChangeShapeType="1"/>
            </p:cNvSpPr>
            <p:nvPr/>
          </p:nvSpPr>
          <p:spPr bwMode="auto">
            <a:xfrm flipV="1">
              <a:off x="4684" y="2362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" name="Line 1749"/>
            <p:cNvSpPr>
              <a:spLocks noChangeShapeType="1"/>
            </p:cNvSpPr>
            <p:nvPr/>
          </p:nvSpPr>
          <p:spPr bwMode="auto">
            <a:xfrm>
              <a:off x="3864" y="2312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4" name="Group 1750"/>
            <p:cNvGrpSpPr>
              <a:grpSpLocks/>
            </p:cNvGrpSpPr>
            <p:nvPr/>
          </p:nvGrpSpPr>
          <p:grpSpPr bwMode="auto">
            <a:xfrm>
              <a:off x="3390" y="1979"/>
              <a:ext cx="209" cy="224"/>
              <a:chOff x="2870" y="1518"/>
              <a:chExt cx="292" cy="320"/>
            </a:xfrm>
          </p:grpSpPr>
          <p:graphicFrame>
            <p:nvGraphicFramePr>
              <p:cNvPr id="791" name="Object 175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8" name="Clip" r:id="rId9" imgW="826829" imgH="840406" progId="">
                      <p:embed/>
                    </p:oleObj>
                  </mc:Choice>
                  <mc:Fallback>
                    <p:oleObj name="Clip" r:id="rId9" imgW="826829" imgH="840406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2" name="Object 175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9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55" name="Group 1753"/>
            <p:cNvGrpSpPr>
              <a:grpSpLocks/>
            </p:cNvGrpSpPr>
            <p:nvPr/>
          </p:nvGrpSpPr>
          <p:grpSpPr bwMode="auto">
            <a:xfrm>
              <a:off x="3418" y="2213"/>
              <a:ext cx="139" cy="194"/>
              <a:chOff x="2556" y="2689"/>
              <a:chExt cx="183" cy="255"/>
            </a:xfrm>
          </p:grpSpPr>
          <p:pic>
            <p:nvPicPr>
              <p:cNvPr id="774" name="Picture 1754" descr="31u_bnrz[1]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5" name="Freeform 1755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6" name="Freeform 1756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7" name="Freeform 1757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" name="Freeform 1758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" name="Freeform 1759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" name="Freeform 1760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1" name="Freeform 1761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2" name="Freeform 1762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3" name="Freeform 1763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4" name="Freeform 1764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5" name="Freeform 1765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6" name="Freeform 1766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7" name="Freeform 1767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" name="Freeform 1768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" name="Freeform 1769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" name="Freeform 1770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56" name="Object 1771"/>
            <p:cNvGraphicFramePr>
              <a:graphicFrameLocks noChangeAspect="1"/>
            </p:cNvGraphicFramePr>
            <p:nvPr/>
          </p:nvGraphicFramePr>
          <p:xfrm>
            <a:off x="3660" y="2006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Clip" r:id="rId12" imgW="1307263" imgH="1084139" progId="">
                    <p:embed/>
                  </p:oleObj>
                </mc:Choice>
                <mc:Fallback>
                  <p:oleObj name="Clip" r:id="rId12" imgW="1307263" imgH="1084139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2006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" name="Line 1772"/>
            <p:cNvSpPr>
              <a:spLocks noChangeShapeType="1"/>
            </p:cNvSpPr>
            <p:nvPr/>
          </p:nvSpPr>
          <p:spPr bwMode="auto">
            <a:xfrm>
              <a:off x="4050" y="1586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" name="Line 1773"/>
            <p:cNvSpPr>
              <a:spLocks noChangeShapeType="1"/>
            </p:cNvSpPr>
            <p:nvPr/>
          </p:nvSpPr>
          <p:spPr bwMode="auto">
            <a:xfrm>
              <a:off x="3777" y="1478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9" name="Freeform 1774"/>
            <p:cNvSpPr>
              <a:spLocks/>
            </p:cNvSpPr>
            <p:nvPr/>
          </p:nvSpPr>
          <p:spPr bwMode="auto">
            <a:xfrm>
              <a:off x="3348" y="2742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" name="Line 1775"/>
            <p:cNvSpPr>
              <a:spLocks noChangeShapeType="1"/>
            </p:cNvSpPr>
            <p:nvPr/>
          </p:nvSpPr>
          <p:spPr bwMode="auto">
            <a:xfrm rot="-5400000">
              <a:off x="4757" y="3206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1" name="Group 1776"/>
            <p:cNvGrpSpPr>
              <a:grpSpLocks/>
            </p:cNvGrpSpPr>
            <p:nvPr/>
          </p:nvGrpSpPr>
          <p:grpSpPr bwMode="auto">
            <a:xfrm>
              <a:off x="4702" y="3289"/>
              <a:ext cx="125" cy="229"/>
              <a:chOff x="4180" y="783"/>
              <a:chExt cx="150" cy="307"/>
            </a:xfrm>
          </p:grpSpPr>
          <p:sp>
            <p:nvSpPr>
              <p:cNvPr id="766" name="AutoShape 177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67" name="Rectangle 177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68" name="Rectangle 177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69" name="AutoShape 178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70" name="Line 178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1" name="Line 178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2" name="Rectangle 178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73" name="Rectangle 178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62" name="Line 1785"/>
            <p:cNvSpPr>
              <a:spLocks noChangeShapeType="1"/>
            </p:cNvSpPr>
            <p:nvPr/>
          </p:nvSpPr>
          <p:spPr bwMode="auto">
            <a:xfrm rot="5400000" flipV="1">
              <a:off x="4849" y="3383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3" name="Line 1786"/>
            <p:cNvSpPr>
              <a:spLocks noChangeShapeType="1"/>
            </p:cNvSpPr>
            <p:nvPr/>
          </p:nvSpPr>
          <p:spPr bwMode="auto">
            <a:xfrm rot="-5400000">
              <a:off x="4966" y="317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4" name="Group 1787"/>
            <p:cNvGrpSpPr>
              <a:grpSpLocks/>
            </p:cNvGrpSpPr>
            <p:nvPr/>
          </p:nvGrpSpPr>
          <p:grpSpPr bwMode="auto">
            <a:xfrm>
              <a:off x="4701" y="2893"/>
              <a:ext cx="316" cy="303"/>
              <a:chOff x="3600" y="97"/>
              <a:chExt cx="360" cy="359"/>
            </a:xfrm>
          </p:grpSpPr>
          <p:sp>
            <p:nvSpPr>
              <p:cNvPr id="753" name="Oval 178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54" name="Line 178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5" name="Line 179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" name="Rectangle 179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57" name="Oval 179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758" name="Group 1793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763" name="Line 179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4" name="Line 179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5" name="Line 179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9" name="Group 1797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760" name="Line 179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1" name="Line 179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2" name="Line 180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65" name="Group 1801"/>
            <p:cNvGrpSpPr>
              <a:grpSpLocks/>
            </p:cNvGrpSpPr>
            <p:nvPr/>
          </p:nvGrpSpPr>
          <p:grpSpPr bwMode="auto">
            <a:xfrm>
              <a:off x="4187" y="2719"/>
              <a:ext cx="316" cy="303"/>
              <a:chOff x="3600" y="97"/>
              <a:chExt cx="360" cy="359"/>
            </a:xfrm>
          </p:grpSpPr>
          <p:sp>
            <p:nvSpPr>
              <p:cNvPr id="740" name="Oval 180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41" name="Line 180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2" name="Line 180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3" name="Rectangle 180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44" name="Oval 180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745" name="Group 1807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750" name="Line 180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" name="Line 180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2" name="Line 181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6" name="Group 1811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747" name="Line 18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" name="Line 18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" name="Line 18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66" name="Group 1815"/>
            <p:cNvGrpSpPr>
              <a:grpSpLocks/>
            </p:cNvGrpSpPr>
            <p:nvPr/>
          </p:nvGrpSpPr>
          <p:grpSpPr bwMode="auto">
            <a:xfrm>
              <a:off x="3768" y="2911"/>
              <a:ext cx="316" cy="303"/>
              <a:chOff x="3600" y="97"/>
              <a:chExt cx="360" cy="359"/>
            </a:xfrm>
          </p:grpSpPr>
          <p:sp>
            <p:nvSpPr>
              <p:cNvPr id="727" name="Oval 181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28" name="Line 181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9" name="Line 181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" name="Rectangle 181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31" name="Oval 182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732" name="Group 1821"/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9"/>
                <a:chOff x="2848" y="848"/>
                <a:chExt cx="140" cy="98"/>
              </a:xfrm>
            </p:grpSpPr>
            <p:sp>
              <p:nvSpPr>
                <p:cNvPr id="737" name="Line 18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8" name="Line 18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9" name="Line 18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3" name="Group 1825"/>
              <p:cNvGrpSpPr>
                <a:grpSpLocks/>
              </p:cNvGrpSpPr>
              <p:nvPr/>
            </p:nvGrpSpPr>
            <p:grpSpPr bwMode="auto">
              <a:xfrm flipV="1">
                <a:off x="3666" y="407"/>
                <a:ext cx="176" cy="49"/>
                <a:chOff x="2848" y="848"/>
                <a:chExt cx="140" cy="98"/>
              </a:xfrm>
            </p:grpSpPr>
            <p:sp>
              <p:nvSpPr>
                <p:cNvPr id="734" name="Line 18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5" name="Line 18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6" name="Line 18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67" name="Line 1829"/>
            <p:cNvSpPr>
              <a:spLocks noChangeShapeType="1"/>
            </p:cNvSpPr>
            <p:nvPr/>
          </p:nvSpPr>
          <p:spPr bwMode="auto">
            <a:xfrm>
              <a:off x="4470" y="2955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" name="Line 1830"/>
            <p:cNvSpPr>
              <a:spLocks noChangeShapeType="1"/>
            </p:cNvSpPr>
            <p:nvPr/>
          </p:nvSpPr>
          <p:spPr bwMode="auto">
            <a:xfrm flipV="1">
              <a:off x="4059" y="296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" name="Line 1831"/>
            <p:cNvSpPr>
              <a:spLocks noChangeShapeType="1"/>
            </p:cNvSpPr>
            <p:nvPr/>
          </p:nvSpPr>
          <p:spPr bwMode="auto">
            <a:xfrm flipV="1">
              <a:off x="4086" y="309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" name="Line 1832"/>
            <p:cNvSpPr>
              <a:spLocks noChangeShapeType="1"/>
            </p:cNvSpPr>
            <p:nvPr/>
          </p:nvSpPr>
          <p:spPr bwMode="auto">
            <a:xfrm flipH="1">
              <a:off x="3642" y="2931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" name="Line 1833"/>
            <p:cNvSpPr>
              <a:spLocks noChangeShapeType="1"/>
            </p:cNvSpPr>
            <p:nvPr/>
          </p:nvSpPr>
          <p:spPr bwMode="auto">
            <a:xfrm>
              <a:off x="3658" y="296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" name="Line 1834"/>
            <p:cNvSpPr>
              <a:spLocks noChangeShapeType="1"/>
            </p:cNvSpPr>
            <p:nvPr/>
          </p:nvSpPr>
          <p:spPr bwMode="auto">
            <a:xfrm>
              <a:off x="3570" y="3175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" name="Line 1835"/>
            <p:cNvSpPr>
              <a:spLocks noChangeShapeType="1"/>
            </p:cNvSpPr>
            <p:nvPr/>
          </p:nvSpPr>
          <p:spPr bwMode="auto">
            <a:xfrm>
              <a:off x="3729" y="3225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" name="Line 1836"/>
            <p:cNvSpPr>
              <a:spLocks noChangeShapeType="1"/>
            </p:cNvSpPr>
            <p:nvPr/>
          </p:nvSpPr>
          <p:spPr bwMode="auto">
            <a:xfrm flipH="1">
              <a:off x="3880" y="3167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" name="Line 1837"/>
            <p:cNvSpPr>
              <a:spLocks noChangeShapeType="1"/>
            </p:cNvSpPr>
            <p:nvPr/>
          </p:nvSpPr>
          <p:spPr bwMode="auto">
            <a:xfrm>
              <a:off x="3762" y="3223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" name="Line 1838"/>
            <p:cNvSpPr>
              <a:spLocks noChangeShapeType="1"/>
            </p:cNvSpPr>
            <p:nvPr/>
          </p:nvSpPr>
          <p:spPr bwMode="auto">
            <a:xfrm flipH="1" flipV="1">
              <a:off x="4012" y="32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7" name="Object 1839"/>
            <p:cNvGraphicFramePr>
              <a:graphicFrameLocks noChangeAspect="1"/>
            </p:cNvGraphicFramePr>
            <p:nvPr/>
          </p:nvGraphicFramePr>
          <p:xfrm>
            <a:off x="3417" y="31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Clip" r:id="rId14" imgW="1307263" imgH="1084139" progId="">
                    <p:embed/>
                  </p:oleObj>
                </mc:Choice>
                <mc:Fallback>
                  <p:oleObj name="Clip" r:id="rId14" imgW="1307263" imgH="1084139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31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8" name="Object 1840"/>
            <p:cNvGraphicFramePr>
              <a:graphicFrameLocks noChangeAspect="1"/>
            </p:cNvGraphicFramePr>
            <p:nvPr/>
          </p:nvGraphicFramePr>
          <p:xfrm>
            <a:off x="3521" y="29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Clip" r:id="rId15" imgW="1307263" imgH="1084139" progId="">
                    <p:embed/>
                  </p:oleObj>
                </mc:Choice>
                <mc:Fallback>
                  <p:oleObj name="Clip" r:id="rId15" imgW="1307263" imgH="1084139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29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9" name="Object 1841"/>
            <p:cNvGraphicFramePr>
              <a:graphicFrameLocks noChangeAspect="1"/>
            </p:cNvGraphicFramePr>
            <p:nvPr/>
          </p:nvGraphicFramePr>
          <p:xfrm>
            <a:off x="3689" y="326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Clip" r:id="rId16" imgW="1307263" imgH="1084139" progId="">
                    <p:embed/>
                  </p:oleObj>
                </mc:Choice>
                <mc:Fallback>
                  <p:oleObj name="Clip" r:id="rId16" imgW="1307263" imgH="1084139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326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" name="Object 1842"/>
            <p:cNvGraphicFramePr>
              <a:graphicFrameLocks noChangeAspect="1"/>
            </p:cNvGraphicFramePr>
            <p:nvPr/>
          </p:nvGraphicFramePr>
          <p:xfrm>
            <a:off x="3903" y="3263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Clip" r:id="rId17" imgW="1307263" imgH="1084139" progId="">
                    <p:embed/>
                  </p:oleObj>
                </mc:Choice>
                <mc:Fallback>
                  <p:oleObj name="Clip" r:id="rId17" imgW="1307263" imgH="1084139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3263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1" name="Group 1843"/>
            <p:cNvGrpSpPr>
              <a:grpSpLocks/>
            </p:cNvGrpSpPr>
            <p:nvPr/>
          </p:nvGrpSpPr>
          <p:grpSpPr bwMode="auto">
            <a:xfrm>
              <a:off x="4475" y="3337"/>
              <a:ext cx="172" cy="214"/>
              <a:chOff x="2870" y="1518"/>
              <a:chExt cx="292" cy="320"/>
            </a:xfrm>
          </p:grpSpPr>
          <p:graphicFrame>
            <p:nvGraphicFramePr>
              <p:cNvPr id="725" name="Object 184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5" name="Clip" r:id="rId18" imgW="826829" imgH="840406" progId="">
                      <p:embed/>
                    </p:oleObj>
                  </mc:Choice>
                  <mc:Fallback>
                    <p:oleObj name="Clip" r:id="rId18" imgW="826829" imgH="840406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6" name="Object 184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6" name="Clip" r:id="rId19" imgW="1268295" imgH="1199426" progId="">
                      <p:embed/>
                    </p:oleObj>
                  </mc:Choice>
                  <mc:Fallback>
                    <p:oleObj name="Clip" r:id="rId19" imgW="1268295" imgH="1199426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2" name="Group 1846"/>
            <p:cNvGrpSpPr>
              <a:grpSpLocks/>
            </p:cNvGrpSpPr>
            <p:nvPr/>
          </p:nvGrpSpPr>
          <p:grpSpPr bwMode="auto">
            <a:xfrm>
              <a:off x="4191" y="3374"/>
              <a:ext cx="220" cy="203"/>
              <a:chOff x="2870" y="1518"/>
              <a:chExt cx="292" cy="320"/>
            </a:xfrm>
          </p:grpSpPr>
          <p:graphicFrame>
            <p:nvGraphicFramePr>
              <p:cNvPr id="723" name="Object 184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7" name="Clip" r:id="rId20" imgW="826829" imgH="840406" progId="">
                      <p:embed/>
                    </p:oleObj>
                  </mc:Choice>
                  <mc:Fallback>
                    <p:oleObj name="Clip" r:id="rId20" imgW="826829" imgH="840406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4" name="Object 184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8" name="Clip" r:id="rId21" imgW="1268295" imgH="1199426" progId="">
                      <p:embed/>
                    </p:oleObj>
                  </mc:Choice>
                  <mc:Fallback>
                    <p:oleObj name="Clip" r:id="rId21" imgW="1268295" imgH="1199426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3" name="Group 1849"/>
            <p:cNvGrpSpPr>
              <a:grpSpLocks/>
            </p:cNvGrpSpPr>
            <p:nvPr/>
          </p:nvGrpSpPr>
          <p:grpSpPr bwMode="auto">
            <a:xfrm>
              <a:off x="4290" y="3130"/>
              <a:ext cx="183" cy="255"/>
              <a:chOff x="2556" y="2689"/>
              <a:chExt cx="183" cy="255"/>
            </a:xfrm>
          </p:grpSpPr>
          <p:pic>
            <p:nvPicPr>
              <p:cNvPr id="706" name="Picture 1850" descr="31u_bnrz[1]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7" name="Freeform 1851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" name="Freeform 1852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9" name="Freeform 1853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0" name="Freeform 1854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1" name="Freeform 1855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2" name="Freeform 1856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3" name="Freeform 1857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4" name="Freeform 1858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5" name="Freeform 1859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" name="Freeform 1860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" name="Freeform 1861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" name="Freeform 1862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" name="Freeform 1863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" name="Freeform 1864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" name="Freeform 1865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" name="Freeform 1866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4" name="Line 1867"/>
            <p:cNvSpPr>
              <a:spLocks noChangeShapeType="1"/>
            </p:cNvSpPr>
            <p:nvPr/>
          </p:nvSpPr>
          <p:spPr bwMode="auto">
            <a:xfrm>
              <a:off x="4063" y="3139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" name="Line 1868"/>
            <p:cNvSpPr>
              <a:spLocks noChangeShapeType="1"/>
            </p:cNvSpPr>
            <p:nvPr/>
          </p:nvSpPr>
          <p:spPr bwMode="auto">
            <a:xfrm>
              <a:off x="3716" y="3098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" name="Group 1869"/>
            <p:cNvGrpSpPr>
              <a:grpSpLocks/>
            </p:cNvGrpSpPr>
            <p:nvPr/>
          </p:nvGrpSpPr>
          <p:grpSpPr bwMode="auto">
            <a:xfrm>
              <a:off x="4961" y="3141"/>
              <a:ext cx="131" cy="260"/>
              <a:chOff x="4180" y="783"/>
              <a:chExt cx="150" cy="307"/>
            </a:xfrm>
          </p:grpSpPr>
          <p:sp>
            <p:nvSpPr>
              <p:cNvPr id="698" name="AutoShape 187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99" name="Rectangle 187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00" name="Rectangle 187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01" name="AutoShape 187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02" name="Line 187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3" name="Line 187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4" name="Rectangle 187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05" name="Rectangle 187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87" name="Line 1878"/>
            <p:cNvSpPr>
              <a:spLocks noChangeShapeType="1"/>
            </p:cNvSpPr>
            <p:nvPr/>
          </p:nvSpPr>
          <p:spPr bwMode="auto">
            <a:xfrm flipH="1">
              <a:off x="3772" y="2167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" name="Line 1879"/>
            <p:cNvSpPr>
              <a:spLocks noChangeShapeType="1"/>
            </p:cNvSpPr>
            <p:nvPr/>
          </p:nvSpPr>
          <p:spPr bwMode="auto">
            <a:xfrm flipV="1">
              <a:off x="4589" y="1526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9" name="Line 1880"/>
            <p:cNvSpPr>
              <a:spLocks noChangeShapeType="1"/>
            </p:cNvSpPr>
            <p:nvPr/>
          </p:nvSpPr>
          <p:spPr bwMode="auto">
            <a:xfrm>
              <a:off x="4480" y="1635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0" name="Line 1881"/>
            <p:cNvSpPr>
              <a:spLocks noChangeShapeType="1"/>
            </p:cNvSpPr>
            <p:nvPr/>
          </p:nvSpPr>
          <p:spPr bwMode="auto">
            <a:xfrm flipV="1">
              <a:off x="4596" y="1570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1" name="Line 1882"/>
            <p:cNvSpPr>
              <a:spLocks noChangeShapeType="1"/>
            </p:cNvSpPr>
            <p:nvPr/>
          </p:nvSpPr>
          <p:spPr bwMode="auto">
            <a:xfrm>
              <a:off x="4818" y="1569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" name="Line 1883"/>
            <p:cNvSpPr>
              <a:spLocks noChangeShapeType="1"/>
            </p:cNvSpPr>
            <p:nvPr/>
          </p:nvSpPr>
          <p:spPr bwMode="auto">
            <a:xfrm>
              <a:off x="4600" y="176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" name="Line 1884"/>
            <p:cNvSpPr>
              <a:spLocks noChangeShapeType="1"/>
            </p:cNvSpPr>
            <p:nvPr/>
          </p:nvSpPr>
          <p:spPr bwMode="auto">
            <a:xfrm flipV="1">
              <a:off x="3526" y="2308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" name="Line 1885"/>
            <p:cNvSpPr>
              <a:spLocks noChangeShapeType="1"/>
            </p:cNvSpPr>
            <p:nvPr/>
          </p:nvSpPr>
          <p:spPr bwMode="auto">
            <a:xfrm flipV="1">
              <a:off x="4861" y="1380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" name="Line 1886"/>
            <p:cNvSpPr>
              <a:spLocks noChangeShapeType="1"/>
            </p:cNvSpPr>
            <p:nvPr/>
          </p:nvSpPr>
          <p:spPr bwMode="auto">
            <a:xfrm>
              <a:off x="4949" y="175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" name="Line 1887"/>
            <p:cNvSpPr>
              <a:spLocks noChangeShapeType="1"/>
            </p:cNvSpPr>
            <p:nvPr/>
          </p:nvSpPr>
          <p:spPr bwMode="auto">
            <a:xfrm flipH="1">
              <a:off x="4411" y="1804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" name="Line 1888"/>
            <p:cNvSpPr>
              <a:spLocks noChangeShapeType="1"/>
            </p:cNvSpPr>
            <p:nvPr/>
          </p:nvSpPr>
          <p:spPr bwMode="auto">
            <a:xfrm flipH="1">
              <a:off x="4783" y="1804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4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Circuit Switching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1573"/>
          <p:cNvGrpSpPr>
            <a:grpSpLocks/>
          </p:cNvGrpSpPr>
          <p:nvPr/>
        </p:nvGrpSpPr>
        <p:grpSpPr bwMode="auto">
          <a:xfrm>
            <a:off x="4786314" y="1000114"/>
            <a:ext cx="2786082" cy="3784170"/>
            <a:chOff x="3143" y="1033"/>
            <a:chExt cx="2186" cy="2626"/>
          </a:xfrm>
        </p:grpSpPr>
        <p:sp>
          <p:nvSpPr>
            <p:cNvPr id="4" name="Freeform 1574"/>
            <p:cNvSpPr>
              <a:spLocks/>
            </p:cNvSpPr>
            <p:nvPr/>
          </p:nvSpPr>
          <p:spPr bwMode="auto">
            <a:xfrm>
              <a:off x="4227" y="2178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Freeform 1575"/>
            <p:cNvSpPr>
              <a:spLocks/>
            </p:cNvSpPr>
            <p:nvPr/>
          </p:nvSpPr>
          <p:spPr bwMode="auto">
            <a:xfrm>
              <a:off x="4239" y="1217"/>
              <a:ext cx="1090" cy="658"/>
            </a:xfrm>
            <a:custGeom>
              <a:avLst/>
              <a:gdLst>
                <a:gd name="T0" fmla="*/ 10266 w 765"/>
                <a:gd name="T1" fmla="*/ 252 h 459"/>
                <a:gd name="T2" fmla="*/ 6957 w 765"/>
                <a:gd name="T3" fmla="*/ 1779 h 459"/>
                <a:gd name="T4" fmla="*/ 2327 w 765"/>
                <a:gd name="T5" fmla="*/ 2550 h 459"/>
                <a:gd name="T6" fmla="*/ 333 w 765"/>
                <a:gd name="T7" fmla="*/ 8603 h 459"/>
                <a:gd name="T8" fmla="*/ 4353 w 765"/>
                <a:gd name="T9" fmla="*/ 11347 h 459"/>
                <a:gd name="T10" fmla="*/ 8367 w 765"/>
                <a:gd name="T11" fmla="*/ 10904 h 459"/>
                <a:gd name="T12" fmla="*/ 14124 w 765"/>
                <a:gd name="T13" fmla="*/ 11347 h 459"/>
                <a:gd name="T14" fmla="*/ 16901 w 765"/>
                <a:gd name="T15" fmla="*/ 11103 h 459"/>
                <a:gd name="T16" fmla="*/ 18192 w 765"/>
                <a:gd name="T17" fmla="*/ 9507 h 459"/>
                <a:gd name="T18" fmla="*/ 18160 w 765"/>
                <a:gd name="T19" fmla="*/ 4044 h 459"/>
                <a:gd name="T20" fmla="*/ 16027 w 765"/>
                <a:gd name="T21" fmla="*/ 866 h 459"/>
                <a:gd name="T22" fmla="*/ 10266 w 765"/>
                <a:gd name="T23" fmla="*/ 25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Freeform 1576"/>
            <p:cNvSpPr>
              <a:spLocks/>
            </p:cNvSpPr>
            <p:nvPr/>
          </p:nvSpPr>
          <p:spPr bwMode="auto">
            <a:xfrm>
              <a:off x="3143" y="1033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1577"/>
            <p:cNvGrpSpPr>
              <a:grpSpLocks/>
            </p:cNvGrpSpPr>
            <p:nvPr/>
          </p:nvGrpSpPr>
          <p:grpSpPr bwMode="auto">
            <a:xfrm>
              <a:off x="3198" y="1874"/>
              <a:ext cx="919" cy="588"/>
              <a:chOff x="2889" y="1631"/>
              <a:chExt cx="980" cy="743"/>
            </a:xfrm>
          </p:grpSpPr>
          <p:sp>
            <p:nvSpPr>
              <p:cNvPr id="317" name="Rectangle 1578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318" name="AutoShape 1579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CCFF"/>
                  </a:solidFill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</p:grpSp>
        <p:grpSp>
          <p:nvGrpSpPr>
            <p:cNvPr id="8" name="Group 1580"/>
            <p:cNvGrpSpPr>
              <a:grpSpLocks/>
            </p:cNvGrpSpPr>
            <p:nvPr/>
          </p:nvGrpSpPr>
          <p:grpSpPr bwMode="auto">
            <a:xfrm>
              <a:off x="3640" y="1154"/>
              <a:ext cx="212" cy="335"/>
              <a:chOff x="3796" y="1043"/>
              <a:chExt cx="865" cy="1237"/>
            </a:xfrm>
          </p:grpSpPr>
          <p:sp>
            <p:nvSpPr>
              <p:cNvPr id="287" name="Line 158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" name="Line 158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" name="Line 158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" name="Line 158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" name="Line 158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" name="Line 158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3" name="Line 158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4" name="Line 158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5" name="Line 158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6" name="Line 159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" name="Line 159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8" name="Line 159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9" name="Line 159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0" name="Line 159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1" name="Line 159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02" name="Group 159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13" name="Line 159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4" name="Line 15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5" name="Line 159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6" name="Line 160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3" name="Group 160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09" name="Line 160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0" name="Line 16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1" name="Line 160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2" name="Line 160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 160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05" name="Line 160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6" name="Line 16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7" name="Line 160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8" name="Line 16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9" name="Group 1611"/>
            <p:cNvGrpSpPr>
              <a:grpSpLocks/>
            </p:cNvGrpSpPr>
            <p:nvPr/>
          </p:nvGrpSpPr>
          <p:grpSpPr bwMode="auto">
            <a:xfrm>
              <a:off x="3189" y="1364"/>
              <a:ext cx="436" cy="114"/>
              <a:chOff x="3072" y="739"/>
              <a:chExt cx="652" cy="146"/>
            </a:xfrm>
          </p:grpSpPr>
          <p:pic>
            <p:nvPicPr>
              <p:cNvPr id="284" name="Picture 1612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5" name="Line 16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" name="Line 16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0" name="Picture 1615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" y="1183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616"/>
            <p:cNvGrpSpPr>
              <a:grpSpLocks/>
            </p:cNvGrpSpPr>
            <p:nvPr/>
          </p:nvGrpSpPr>
          <p:grpSpPr bwMode="auto">
            <a:xfrm>
              <a:off x="3846" y="1069"/>
              <a:ext cx="256" cy="269"/>
              <a:chOff x="2870" y="1518"/>
              <a:chExt cx="292" cy="320"/>
            </a:xfrm>
          </p:grpSpPr>
          <p:graphicFrame>
            <p:nvGraphicFramePr>
              <p:cNvPr id="282" name="Object 16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3" name="Clip" r:id="rId5" imgW="826829" imgH="840406" progId="">
                      <p:embed/>
                    </p:oleObj>
                  </mc:Choice>
                  <mc:Fallback>
                    <p:oleObj name="Clip" r:id="rId5" imgW="826829" imgH="840406" progId="">
                      <p:embed/>
                      <p:pic>
                        <p:nvPicPr>
                          <p:cNvPr id="0" name="Picture 3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3" name="Object 16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4" name="Clip" r:id="rId7" imgW="1268295" imgH="1199426" progId="">
                      <p:embed/>
                    </p:oleObj>
                  </mc:Choice>
                  <mc:Fallback>
                    <p:oleObj name="Clip" r:id="rId7" imgW="1268295" imgH="1199426" progId="">
                      <p:embed/>
                      <p:pic>
                        <p:nvPicPr>
                          <p:cNvPr id="0" name="Picture 3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1619"/>
            <p:cNvGrpSpPr>
              <a:grpSpLocks/>
            </p:cNvGrpSpPr>
            <p:nvPr/>
          </p:nvGrpSpPr>
          <p:grpSpPr bwMode="auto">
            <a:xfrm>
              <a:off x="4304" y="2253"/>
              <a:ext cx="228" cy="108"/>
              <a:chOff x="3600" y="219"/>
              <a:chExt cx="360" cy="175"/>
            </a:xfrm>
          </p:grpSpPr>
          <p:sp>
            <p:nvSpPr>
              <p:cNvPr id="269" name="Oval 162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70" name="Line 162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1" name="Line 162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2" name="Rectangle 162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73" name="Oval 162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274" name="Group 162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79" name="Line 16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Line 16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Line 16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75" name="Group 162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76" name="Line 16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Line 16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Line 16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3" name="Group 1633"/>
            <p:cNvGrpSpPr>
              <a:grpSpLocks/>
            </p:cNvGrpSpPr>
            <p:nvPr/>
          </p:nvGrpSpPr>
          <p:grpSpPr bwMode="auto">
            <a:xfrm>
              <a:off x="4528" y="2429"/>
              <a:ext cx="228" cy="108"/>
              <a:chOff x="3600" y="219"/>
              <a:chExt cx="360" cy="175"/>
            </a:xfrm>
          </p:grpSpPr>
          <p:sp>
            <p:nvSpPr>
              <p:cNvPr id="256" name="Oval 16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57" name="Line 16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8" name="Line 16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9" name="Rectangle 16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60" name="Oval 16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261" name="Group 163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6" name="Line 16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Line 16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Line 16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62" name="Group 164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63" name="Line 16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Line 16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Line 16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4" name="Group 1647"/>
            <p:cNvGrpSpPr>
              <a:grpSpLocks/>
            </p:cNvGrpSpPr>
            <p:nvPr/>
          </p:nvGrpSpPr>
          <p:grpSpPr bwMode="auto">
            <a:xfrm>
              <a:off x="4704" y="2261"/>
              <a:ext cx="228" cy="108"/>
              <a:chOff x="3600" y="219"/>
              <a:chExt cx="360" cy="175"/>
            </a:xfrm>
          </p:grpSpPr>
          <p:sp>
            <p:nvSpPr>
              <p:cNvPr id="243" name="Oval 164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44" name="Line 164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Line 165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165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47" name="Oval 165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248" name="Group 165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53" name="Line 16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Line 16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Line 16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49" name="Group 165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0" name="Line 16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Line 16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Line 16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1661"/>
            <p:cNvGrpSpPr>
              <a:grpSpLocks/>
            </p:cNvGrpSpPr>
            <p:nvPr/>
          </p:nvGrpSpPr>
          <p:grpSpPr bwMode="auto">
            <a:xfrm>
              <a:off x="4367" y="1532"/>
              <a:ext cx="221" cy="101"/>
              <a:chOff x="3600" y="219"/>
              <a:chExt cx="360" cy="175"/>
            </a:xfrm>
          </p:grpSpPr>
          <p:sp>
            <p:nvSpPr>
              <p:cNvPr id="230" name="Oval 166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31" name="Line 166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Line 166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166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34" name="Oval 166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235" name="Group 166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0" name="Line 166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1" name="Line 166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2" name="Line 167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6" name="Group 167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7" name="Line 16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Line 16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Line 16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6" name="Group 1675"/>
            <p:cNvGrpSpPr>
              <a:grpSpLocks/>
            </p:cNvGrpSpPr>
            <p:nvPr/>
          </p:nvGrpSpPr>
          <p:grpSpPr bwMode="auto">
            <a:xfrm>
              <a:off x="4366" y="1693"/>
              <a:ext cx="228" cy="108"/>
              <a:chOff x="3600" y="219"/>
              <a:chExt cx="360" cy="175"/>
            </a:xfrm>
          </p:grpSpPr>
          <p:sp>
            <p:nvSpPr>
              <p:cNvPr id="217" name="Oval 167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18" name="Line 167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Line 167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167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21" name="Oval 168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222" name="Group 168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7" name="Line 168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Line 168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Line 168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23" name="Group 168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4" name="Line 168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Line 168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Line 168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7" name="Group 1689"/>
            <p:cNvGrpSpPr>
              <a:grpSpLocks/>
            </p:cNvGrpSpPr>
            <p:nvPr/>
          </p:nvGrpSpPr>
          <p:grpSpPr bwMode="auto">
            <a:xfrm>
              <a:off x="4666" y="1472"/>
              <a:ext cx="210" cy="97"/>
              <a:chOff x="3600" y="219"/>
              <a:chExt cx="360" cy="175"/>
            </a:xfrm>
          </p:grpSpPr>
          <p:sp>
            <p:nvSpPr>
              <p:cNvPr id="204" name="Oval 169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05" name="Line 169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Line 169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169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208" name="Oval 169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209" name="Group 169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4" name="Line 16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Line 16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Line 16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0" name="Group 169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1" name="Line 170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Line 170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Line 170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1703"/>
            <p:cNvGrpSpPr>
              <a:grpSpLocks/>
            </p:cNvGrpSpPr>
            <p:nvPr/>
          </p:nvGrpSpPr>
          <p:grpSpPr bwMode="auto">
            <a:xfrm>
              <a:off x="4720" y="1693"/>
              <a:ext cx="228" cy="108"/>
              <a:chOff x="3600" y="219"/>
              <a:chExt cx="360" cy="175"/>
            </a:xfrm>
          </p:grpSpPr>
          <p:sp>
            <p:nvSpPr>
              <p:cNvPr id="191" name="Oval 170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92" name="Line 170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Line 170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70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95" name="Oval 170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196" name="Group 170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1" name="Line 171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Line 171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Line 171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97" name="Group 171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8" name="Line 17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Line 17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Line 17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9" name="Group 1717"/>
            <p:cNvGrpSpPr>
              <a:grpSpLocks/>
            </p:cNvGrpSpPr>
            <p:nvPr/>
          </p:nvGrpSpPr>
          <p:grpSpPr bwMode="auto">
            <a:xfrm>
              <a:off x="3832" y="1529"/>
              <a:ext cx="220" cy="100"/>
              <a:chOff x="3600" y="219"/>
              <a:chExt cx="360" cy="175"/>
            </a:xfrm>
          </p:grpSpPr>
          <p:sp>
            <p:nvSpPr>
              <p:cNvPr id="178" name="Oval 171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79" name="Line 171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Line 172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172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82" name="Oval 172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183" name="Group 172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8" name="Line 17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9" name="Line 17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0" name="Line 17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84" name="Group 172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" name="Line 17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6" name="Line 17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7" name="Line 17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1731"/>
            <p:cNvGrpSpPr>
              <a:grpSpLocks/>
            </p:cNvGrpSpPr>
            <p:nvPr/>
          </p:nvGrpSpPr>
          <p:grpSpPr bwMode="auto">
            <a:xfrm>
              <a:off x="3639" y="2253"/>
              <a:ext cx="220" cy="100"/>
              <a:chOff x="3600" y="219"/>
              <a:chExt cx="360" cy="175"/>
            </a:xfrm>
          </p:grpSpPr>
          <p:sp>
            <p:nvSpPr>
              <p:cNvPr id="165" name="Oval 173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66" name="Line 173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Line 173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ctangle 173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69" name="Oval 173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170" name="Group 173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75" name="Line 17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6" name="Line 17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Line 17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1" name="Group 174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2" name="Line 17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3" name="Line 17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4" name="Line 17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1" name="Line 1745"/>
            <p:cNvSpPr>
              <a:spLocks noChangeShapeType="1"/>
            </p:cNvSpPr>
            <p:nvPr/>
          </p:nvSpPr>
          <p:spPr bwMode="auto">
            <a:xfrm flipV="1">
              <a:off x="4396" y="2523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1746"/>
            <p:cNvSpPr>
              <a:spLocks noChangeShapeType="1"/>
            </p:cNvSpPr>
            <p:nvPr/>
          </p:nvSpPr>
          <p:spPr bwMode="auto">
            <a:xfrm>
              <a:off x="4474" y="2358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1747"/>
            <p:cNvSpPr>
              <a:spLocks noChangeShapeType="1"/>
            </p:cNvSpPr>
            <p:nvPr/>
          </p:nvSpPr>
          <p:spPr bwMode="auto">
            <a:xfrm>
              <a:off x="4535" y="2308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1748"/>
            <p:cNvSpPr>
              <a:spLocks noChangeShapeType="1"/>
            </p:cNvSpPr>
            <p:nvPr/>
          </p:nvSpPr>
          <p:spPr bwMode="auto">
            <a:xfrm flipV="1">
              <a:off x="4684" y="2362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1749"/>
            <p:cNvSpPr>
              <a:spLocks noChangeShapeType="1"/>
            </p:cNvSpPr>
            <p:nvPr/>
          </p:nvSpPr>
          <p:spPr bwMode="auto">
            <a:xfrm>
              <a:off x="3864" y="2312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6" name="Group 1750"/>
            <p:cNvGrpSpPr>
              <a:grpSpLocks/>
            </p:cNvGrpSpPr>
            <p:nvPr/>
          </p:nvGrpSpPr>
          <p:grpSpPr bwMode="auto">
            <a:xfrm>
              <a:off x="3390" y="1979"/>
              <a:ext cx="209" cy="224"/>
              <a:chOff x="2870" y="1518"/>
              <a:chExt cx="292" cy="320"/>
            </a:xfrm>
          </p:grpSpPr>
          <p:graphicFrame>
            <p:nvGraphicFramePr>
              <p:cNvPr id="163" name="Object 175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5" name="Clip" r:id="rId9" imgW="826829" imgH="840406" progId="">
                      <p:embed/>
                    </p:oleObj>
                  </mc:Choice>
                  <mc:Fallback>
                    <p:oleObj name="Clip" r:id="rId9" imgW="826829" imgH="840406" progId="">
                      <p:embed/>
                      <p:pic>
                        <p:nvPicPr>
                          <p:cNvPr id="0" name="Picture 3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Object 175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6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0" name="Picture 3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1753"/>
            <p:cNvGrpSpPr>
              <a:grpSpLocks/>
            </p:cNvGrpSpPr>
            <p:nvPr/>
          </p:nvGrpSpPr>
          <p:grpSpPr bwMode="auto">
            <a:xfrm>
              <a:off x="3418" y="2211"/>
              <a:ext cx="139" cy="194"/>
              <a:chOff x="2556" y="2689"/>
              <a:chExt cx="183" cy="255"/>
            </a:xfrm>
          </p:grpSpPr>
          <p:pic>
            <p:nvPicPr>
              <p:cNvPr id="146" name="Picture 1754" descr="31u_bnrz[1]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Freeform 1755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Freeform 1756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1757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Freeform 1758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Freeform 1759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Freeform 1760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Freeform 1761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Freeform 1762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Freeform 1763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Freeform 1764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Freeform 1765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Freeform 1766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Freeform 1767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Freeform 1768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Freeform 1769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Freeform 1770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aphicFrame>
          <p:nvGraphicFramePr>
            <p:cNvPr id="28" name="Object 1771"/>
            <p:cNvGraphicFramePr>
              <a:graphicFrameLocks noChangeAspect="1"/>
            </p:cNvGraphicFramePr>
            <p:nvPr/>
          </p:nvGraphicFramePr>
          <p:xfrm>
            <a:off x="3660" y="2006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" name="Clip" r:id="rId12" imgW="1307263" imgH="1084139" progId="">
                    <p:embed/>
                  </p:oleObj>
                </mc:Choice>
                <mc:Fallback>
                  <p:oleObj name="Clip" r:id="rId12" imgW="1307263" imgH="1084139" progId="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2006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1772"/>
            <p:cNvSpPr>
              <a:spLocks noChangeShapeType="1"/>
            </p:cNvSpPr>
            <p:nvPr/>
          </p:nvSpPr>
          <p:spPr bwMode="auto">
            <a:xfrm>
              <a:off x="4050" y="1586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1773"/>
            <p:cNvSpPr>
              <a:spLocks noChangeShapeType="1"/>
            </p:cNvSpPr>
            <p:nvPr/>
          </p:nvSpPr>
          <p:spPr bwMode="auto">
            <a:xfrm>
              <a:off x="3777" y="1478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1774"/>
            <p:cNvSpPr>
              <a:spLocks/>
            </p:cNvSpPr>
            <p:nvPr/>
          </p:nvSpPr>
          <p:spPr bwMode="auto">
            <a:xfrm>
              <a:off x="3348" y="2742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Line 1775"/>
            <p:cNvSpPr>
              <a:spLocks noChangeShapeType="1"/>
            </p:cNvSpPr>
            <p:nvPr/>
          </p:nvSpPr>
          <p:spPr bwMode="auto">
            <a:xfrm rot="-5400000">
              <a:off x="4757" y="3206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" name="Group 1776"/>
            <p:cNvGrpSpPr>
              <a:grpSpLocks/>
            </p:cNvGrpSpPr>
            <p:nvPr/>
          </p:nvGrpSpPr>
          <p:grpSpPr bwMode="auto">
            <a:xfrm>
              <a:off x="4702" y="3292"/>
              <a:ext cx="125" cy="230"/>
              <a:chOff x="4180" y="783"/>
              <a:chExt cx="150" cy="307"/>
            </a:xfrm>
          </p:grpSpPr>
          <p:sp>
            <p:nvSpPr>
              <p:cNvPr id="138" name="AutoShape 177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39" name="Rectangle 177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40" name="Rectangle 177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41" name="AutoShape 178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42" name="Line 178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Line 178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178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45" name="Rectangle 178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</p:grpSp>
        <p:sp>
          <p:nvSpPr>
            <p:cNvPr id="34" name="Line 1785"/>
            <p:cNvSpPr>
              <a:spLocks noChangeShapeType="1"/>
            </p:cNvSpPr>
            <p:nvPr/>
          </p:nvSpPr>
          <p:spPr bwMode="auto">
            <a:xfrm rot="5400000" flipV="1">
              <a:off x="4849" y="3383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Line 1786"/>
            <p:cNvSpPr>
              <a:spLocks noChangeShapeType="1"/>
            </p:cNvSpPr>
            <p:nvPr/>
          </p:nvSpPr>
          <p:spPr bwMode="auto">
            <a:xfrm rot="-5400000">
              <a:off x="4966" y="317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6" name="Group 1787"/>
            <p:cNvGrpSpPr>
              <a:grpSpLocks/>
            </p:cNvGrpSpPr>
            <p:nvPr/>
          </p:nvGrpSpPr>
          <p:grpSpPr bwMode="auto">
            <a:xfrm>
              <a:off x="4701" y="2996"/>
              <a:ext cx="316" cy="148"/>
              <a:chOff x="3600" y="219"/>
              <a:chExt cx="360" cy="175"/>
            </a:xfrm>
          </p:grpSpPr>
          <p:sp>
            <p:nvSpPr>
              <p:cNvPr id="125" name="Oval 178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26" name="Line 178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Line 179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179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29" name="Oval 179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130" name="Group 179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5" name="Line 179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6" name="Line 179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Line 179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1" name="Group 179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2" name="Line 179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Line 179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4" name="Line 180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7" name="Group 1801"/>
            <p:cNvGrpSpPr>
              <a:grpSpLocks/>
            </p:cNvGrpSpPr>
            <p:nvPr/>
          </p:nvGrpSpPr>
          <p:grpSpPr bwMode="auto">
            <a:xfrm>
              <a:off x="4187" y="2822"/>
              <a:ext cx="316" cy="148"/>
              <a:chOff x="3600" y="219"/>
              <a:chExt cx="360" cy="175"/>
            </a:xfrm>
          </p:grpSpPr>
          <p:sp>
            <p:nvSpPr>
              <p:cNvPr id="112" name="Oval 180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13" name="Line 180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Line 180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180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16" name="Oval 180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117" name="Group 180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" name="Line 180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Line 180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Line 181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8" name="Group 181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" name="Line 18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0" name="Line 18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Line 18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8" name="Group 1815"/>
            <p:cNvGrpSpPr>
              <a:grpSpLocks/>
            </p:cNvGrpSpPr>
            <p:nvPr/>
          </p:nvGrpSpPr>
          <p:grpSpPr bwMode="auto">
            <a:xfrm>
              <a:off x="3768" y="3014"/>
              <a:ext cx="316" cy="148"/>
              <a:chOff x="3600" y="219"/>
              <a:chExt cx="360" cy="175"/>
            </a:xfrm>
          </p:grpSpPr>
          <p:sp>
            <p:nvSpPr>
              <p:cNvPr id="99" name="Oval 181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00" name="Line 181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Line 181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181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03" name="Oval 182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104" name="Group 182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9" name="Line 18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Line 18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Line 18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5" name="Group 182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6" name="Line 18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7" name="Line 18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8" name="Line 18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9" name="Line 1829"/>
            <p:cNvSpPr>
              <a:spLocks noChangeShapeType="1"/>
            </p:cNvSpPr>
            <p:nvPr/>
          </p:nvSpPr>
          <p:spPr bwMode="auto">
            <a:xfrm>
              <a:off x="4470" y="2955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1830"/>
            <p:cNvSpPr>
              <a:spLocks noChangeShapeType="1"/>
            </p:cNvSpPr>
            <p:nvPr/>
          </p:nvSpPr>
          <p:spPr bwMode="auto">
            <a:xfrm flipV="1">
              <a:off x="4059" y="296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Line 1831"/>
            <p:cNvSpPr>
              <a:spLocks noChangeShapeType="1"/>
            </p:cNvSpPr>
            <p:nvPr/>
          </p:nvSpPr>
          <p:spPr bwMode="auto">
            <a:xfrm flipV="1">
              <a:off x="4086" y="309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1832"/>
            <p:cNvSpPr>
              <a:spLocks noChangeShapeType="1"/>
            </p:cNvSpPr>
            <p:nvPr/>
          </p:nvSpPr>
          <p:spPr bwMode="auto">
            <a:xfrm flipH="1">
              <a:off x="3642" y="2931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1833"/>
            <p:cNvSpPr>
              <a:spLocks noChangeShapeType="1"/>
            </p:cNvSpPr>
            <p:nvPr/>
          </p:nvSpPr>
          <p:spPr bwMode="auto">
            <a:xfrm>
              <a:off x="3658" y="296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Line 1834"/>
            <p:cNvSpPr>
              <a:spLocks noChangeShapeType="1"/>
            </p:cNvSpPr>
            <p:nvPr/>
          </p:nvSpPr>
          <p:spPr bwMode="auto">
            <a:xfrm>
              <a:off x="3570" y="3175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Line 1835"/>
            <p:cNvSpPr>
              <a:spLocks noChangeShapeType="1"/>
            </p:cNvSpPr>
            <p:nvPr/>
          </p:nvSpPr>
          <p:spPr bwMode="auto">
            <a:xfrm>
              <a:off x="3729" y="3225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Line 1836"/>
            <p:cNvSpPr>
              <a:spLocks noChangeShapeType="1"/>
            </p:cNvSpPr>
            <p:nvPr/>
          </p:nvSpPr>
          <p:spPr bwMode="auto">
            <a:xfrm flipH="1">
              <a:off x="3880" y="3167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Line 1837"/>
            <p:cNvSpPr>
              <a:spLocks noChangeShapeType="1"/>
            </p:cNvSpPr>
            <p:nvPr/>
          </p:nvSpPr>
          <p:spPr bwMode="auto">
            <a:xfrm>
              <a:off x="3762" y="3223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1838"/>
            <p:cNvSpPr>
              <a:spLocks noChangeShapeType="1"/>
            </p:cNvSpPr>
            <p:nvPr/>
          </p:nvSpPr>
          <p:spPr bwMode="auto">
            <a:xfrm flipH="1" flipV="1">
              <a:off x="4012" y="32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49" name="Object 1839"/>
            <p:cNvGraphicFramePr>
              <a:graphicFrameLocks noChangeAspect="1"/>
            </p:cNvGraphicFramePr>
            <p:nvPr/>
          </p:nvGraphicFramePr>
          <p:xfrm>
            <a:off x="3417" y="31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" name="Clip" r:id="rId14" imgW="1307263" imgH="1084139" progId="">
                    <p:embed/>
                  </p:oleObj>
                </mc:Choice>
                <mc:Fallback>
                  <p:oleObj name="Clip" r:id="rId14" imgW="1307263" imgH="1084139" progId="">
                    <p:embed/>
                    <p:pic>
                      <p:nvPicPr>
                        <p:cNvPr id="0" name="Picture 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31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840"/>
            <p:cNvGraphicFramePr>
              <a:graphicFrameLocks noChangeAspect="1"/>
            </p:cNvGraphicFramePr>
            <p:nvPr/>
          </p:nvGraphicFramePr>
          <p:xfrm>
            <a:off x="3521" y="29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" name="Clip" r:id="rId15" imgW="1307263" imgH="1084139" progId="">
                    <p:embed/>
                  </p:oleObj>
                </mc:Choice>
                <mc:Fallback>
                  <p:oleObj name="Clip" r:id="rId15" imgW="1307263" imgH="1084139" progId="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29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841"/>
            <p:cNvGraphicFramePr>
              <a:graphicFrameLocks noChangeAspect="1"/>
            </p:cNvGraphicFramePr>
            <p:nvPr/>
          </p:nvGraphicFramePr>
          <p:xfrm>
            <a:off x="3689" y="326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" name="Clip" r:id="rId16" imgW="1307263" imgH="1084139" progId="">
                    <p:embed/>
                  </p:oleObj>
                </mc:Choice>
                <mc:Fallback>
                  <p:oleObj name="Clip" r:id="rId16" imgW="1307263" imgH="1084139" progId="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326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842"/>
            <p:cNvGraphicFramePr>
              <a:graphicFrameLocks noChangeAspect="1"/>
            </p:cNvGraphicFramePr>
            <p:nvPr/>
          </p:nvGraphicFramePr>
          <p:xfrm>
            <a:off x="3903" y="3263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" name="Clip" r:id="rId17" imgW="1307263" imgH="1084139" progId="">
                    <p:embed/>
                  </p:oleObj>
                </mc:Choice>
                <mc:Fallback>
                  <p:oleObj name="Clip" r:id="rId17" imgW="1307263" imgH="1084139" progId="">
                    <p:embed/>
                    <p:pic>
                      <p:nvPicPr>
                        <p:cNvPr id="0" name="Picture 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3263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" name="Group 1843"/>
            <p:cNvGrpSpPr>
              <a:grpSpLocks/>
            </p:cNvGrpSpPr>
            <p:nvPr/>
          </p:nvGrpSpPr>
          <p:grpSpPr bwMode="auto">
            <a:xfrm>
              <a:off x="4475" y="3342"/>
              <a:ext cx="172" cy="215"/>
              <a:chOff x="2870" y="1518"/>
              <a:chExt cx="292" cy="320"/>
            </a:xfrm>
          </p:grpSpPr>
          <p:graphicFrame>
            <p:nvGraphicFramePr>
              <p:cNvPr id="97" name="Object 184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82" name="Clip" r:id="rId18" imgW="826829" imgH="840406" progId="">
                      <p:embed/>
                    </p:oleObj>
                  </mc:Choice>
                  <mc:Fallback>
                    <p:oleObj name="Clip" r:id="rId18" imgW="826829" imgH="840406" progId="">
                      <p:embed/>
                      <p:pic>
                        <p:nvPicPr>
                          <p:cNvPr id="0" name="Picture 4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" name="Object 184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83" name="Clip" r:id="rId19" imgW="1268295" imgH="1199426" progId="">
                      <p:embed/>
                    </p:oleObj>
                  </mc:Choice>
                  <mc:Fallback>
                    <p:oleObj name="Clip" r:id="rId19" imgW="1268295" imgH="1199426" progId="">
                      <p:embed/>
                      <p:pic>
                        <p:nvPicPr>
                          <p:cNvPr id="0" name="Picture 4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" name="Group 1846"/>
            <p:cNvGrpSpPr>
              <a:grpSpLocks/>
            </p:cNvGrpSpPr>
            <p:nvPr/>
          </p:nvGrpSpPr>
          <p:grpSpPr bwMode="auto">
            <a:xfrm>
              <a:off x="4191" y="3374"/>
              <a:ext cx="220" cy="203"/>
              <a:chOff x="2870" y="1518"/>
              <a:chExt cx="292" cy="320"/>
            </a:xfrm>
          </p:grpSpPr>
          <p:graphicFrame>
            <p:nvGraphicFramePr>
              <p:cNvPr id="95" name="Object 184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84" name="Clip" r:id="rId20" imgW="826829" imgH="840406" progId="">
                      <p:embed/>
                    </p:oleObj>
                  </mc:Choice>
                  <mc:Fallback>
                    <p:oleObj name="Clip" r:id="rId20" imgW="826829" imgH="840406" progId="">
                      <p:embed/>
                      <p:pic>
                        <p:nvPicPr>
                          <p:cNvPr id="0" name="Picture 4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Object 184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85" name="Clip" r:id="rId21" imgW="1268295" imgH="1199426" progId="">
                      <p:embed/>
                    </p:oleObj>
                  </mc:Choice>
                  <mc:Fallback>
                    <p:oleObj name="Clip" r:id="rId21" imgW="1268295" imgH="1199426" progId="">
                      <p:embed/>
                      <p:pic>
                        <p:nvPicPr>
                          <p:cNvPr id="0" name="Picture 4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5" name="Group 1849"/>
            <p:cNvGrpSpPr>
              <a:grpSpLocks/>
            </p:cNvGrpSpPr>
            <p:nvPr/>
          </p:nvGrpSpPr>
          <p:grpSpPr bwMode="auto">
            <a:xfrm>
              <a:off x="4290" y="3130"/>
              <a:ext cx="183" cy="255"/>
              <a:chOff x="2556" y="2689"/>
              <a:chExt cx="183" cy="255"/>
            </a:xfrm>
          </p:grpSpPr>
          <p:pic>
            <p:nvPicPr>
              <p:cNvPr id="78" name="Picture 1850" descr="31u_bnrz[1]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Freeform 1851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Freeform 1852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Freeform 1853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Freeform 1854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Freeform 1855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Freeform 1856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Freeform 1857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Freeform 1858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Freeform 1859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Freeform 1860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Freeform 1861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Freeform 1862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Freeform 1863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Freeform 1864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Freeform 1865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Freeform 1866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6" name="Line 1867"/>
            <p:cNvSpPr>
              <a:spLocks noChangeShapeType="1"/>
            </p:cNvSpPr>
            <p:nvPr/>
          </p:nvSpPr>
          <p:spPr bwMode="auto">
            <a:xfrm>
              <a:off x="4063" y="3139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Line 1868"/>
            <p:cNvSpPr>
              <a:spLocks noChangeShapeType="1"/>
            </p:cNvSpPr>
            <p:nvPr/>
          </p:nvSpPr>
          <p:spPr bwMode="auto">
            <a:xfrm>
              <a:off x="3716" y="3098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8" name="Group 1869"/>
            <p:cNvGrpSpPr>
              <a:grpSpLocks/>
            </p:cNvGrpSpPr>
            <p:nvPr/>
          </p:nvGrpSpPr>
          <p:grpSpPr bwMode="auto">
            <a:xfrm>
              <a:off x="4961" y="3136"/>
              <a:ext cx="131" cy="258"/>
              <a:chOff x="4180" y="783"/>
              <a:chExt cx="150" cy="307"/>
            </a:xfrm>
          </p:grpSpPr>
          <p:sp>
            <p:nvSpPr>
              <p:cNvPr id="70" name="AutoShape 187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1" name="Rectangle 187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2" name="Rectangle 187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3" name="AutoShape 187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4" name="Line 187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Line 187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187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7" name="Rectangle 187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</p:grpSp>
        <p:sp>
          <p:nvSpPr>
            <p:cNvPr id="59" name="Line 1878"/>
            <p:cNvSpPr>
              <a:spLocks noChangeShapeType="1"/>
            </p:cNvSpPr>
            <p:nvPr/>
          </p:nvSpPr>
          <p:spPr bwMode="auto">
            <a:xfrm flipH="1">
              <a:off x="3772" y="2167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Line 1879"/>
            <p:cNvSpPr>
              <a:spLocks noChangeShapeType="1"/>
            </p:cNvSpPr>
            <p:nvPr/>
          </p:nvSpPr>
          <p:spPr bwMode="auto">
            <a:xfrm flipV="1">
              <a:off x="4589" y="1526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Line 1880"/>
            <p:cNvSpPr>
              <a:spLocks noChangeShapeType="1"/>
            </p:cNvSpPr>
            <p:nvPr/>
          </p:nvSpPr>
          <p:spPr bwMode="auto">
            <a:xfrm>
              <a:off x="4480" y="1635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881"/>
            <p:cNvSpPr>
              <a:spLocks noChangeShapeType="1"/>
            </p:cNvSpPr>
            <p:nvPr/>
          </p:nvSpPr>
          <p:spPr bwMode="auto">
            <a:xfrm flipV="1">
              <a:off x="4596" y="1570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Line 1882"/>
            <p:cNvSpPr>
              <a:spLocks noChangeShapeType="1"/>
            </p:cNvSpPr>
            <p:nvPr/>
          </p:nvSpPr>
          <p:spPr bwMode="auto">
            <a:xfrm>
              <a:off x="4818" y="1569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883"/>
            <p:cNvSpPr>
              <a:spLocks noChangeShapeType="1"/>
            </p:cNvSpPr>
            <p:nvPr/>
          </p:nvSpPr>
          <p:spPr bwMode="auto">
            <a:xfrm>
              <a:off x="4600" y="176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Line 1884"/>
            <p:cNvSpPr>
              <a:spLocks noChangeShapeType="1"/>
            </p:cNvSpPr>
            <p:nvPr/>
          </p:nvSpPr>
          <p:spPr bwMode="auto">
            <a:xfrm flipV="1">
              <a:off x="3526" y="2308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1885"/>
            <p:cNvSpPr>
              <a:spLocks noChangeShapeType="1"/>
            </p:cNvSpPr>
            <p:nvPr/>
          </p:nvSpPr>
          <p:spPr bwMode="auto">
            <a:xfrm flipV="1">
              <a:off x="4861" y="1380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Line 1886"/>
            <p:cNvSpPr>
              <a:spLocks noChangeShapeType="1"/>
            </p:cNvSpPr>
            <p:nvPr/>
          </p:nvSpPr>
          <p:spPr bwMode="auto">
            <a:xfrm>
              <a:off x="4949" y="175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Line 1887"/>
            <p:cNvSpPr>
              <a:spLocks noChangeShapeType="1"/>
            </p:cNvSpPr>
            <p:nvPr/>
          </p:nvSpPr>
          <p:spPr bwMode="auto">
            <a:xfrm flipH="1">
              <a:off x="4411" y="1804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Line 1888"/>
            <p:cNvSpPr>
              <a:spLocks noChangeShapeType="1"/>
            </p:cNvSpPr>
            <p:nvPr/>
          </p:nvSpPr>
          <p:spPr bwMode="auto">
            <a:xfrm flipH="1">
              <a:off x="4783" y="1804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0" name="矩形 319"/>
          <p:cNvSpPr/>
          <p:nvPr/>
        </p:nvSpPr>
        <p:spPr>
          <a:xfrm>
            <a:off x="71406" y="1707029"/>
            <a:ext cx="6267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sz="2400" kern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End-end resources reserved for “call”</a:t>
            </a:r>
          </a:p>
        </p:txBody>
      </p:sp>
      <p:sp>
        <p:nvSpPr>
          <p:cNvPr id="322" name="矩形 321"/>
          <p:cNvSpPr/>
          <p:nvPr/>
        </p:nvSpPr>
        <p:spPr>
          <a:xfrm>
            <a:off x="209956" y="239255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-"/>
            </a:pP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link bandwidth,  switch capacity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-"/>
            </a:pP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dedicated resources: no sharing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-"/>
            </a:pP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circuit-like (guaranteed) performance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-"/>
            </a:pP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call setup required</a:t>
            </a:r>
          </a:p>
        </p:txBody>
      </p:sp>
      <p:pic>
        <p:nvPicPr>
          <p:cNvPr id="324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424165"/>
            <a:ext cx="283981" cy="22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5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6" y="1423407"/>
            <a:ext cx="283981" cy="22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59" y="1424550"/>
            <a:ext cx="283981" cy="22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2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Circuit Switching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1428742"/>
            <a:ext cx="4248472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sz="24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network resources </a:t>
            </a:r>
            <a:endParaRPr lang="en-US" altLang="zh-CN" sz="2400" kern="0" dirty="0" smtClean="0">
              <a:solidFill>
                <a:srgbClr val="00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sz="2400" kern="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e.g., bandwidth) </a:t>
            </a:r>
            <a:endParaRPr lang="en-US" altLang="zh-CN" sz="2400" kern="0" dirty="0" smtClean="0">
              <a:solidFill>
                <a:srgbClr val="00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sz="24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divided </a:t>
            </a:r>
            <a:r>
              <a:rPr lang="en-US" altLang="zh-CN" sz="2400" kern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into “pieces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”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endParaRPr lang="en-US" altLang="zh-CN" sz="2000" kern="0" dirty="0">
              <a:solidFill>
                <a:srgbClr val="FF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</a:pP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pieces allocated to calls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</a:pP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resource piece </a:t>
            </a:r>
            <a:r>
              <a:rPr lang="en-US" altLang="zh-CN" sz="2000" i="1" kern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idle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if not used by owning call </a:t>
            </a:r>
            <a:r>
              <a:rPr lang="en-US" altLang="zh-CN" sz="2000" i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(no sharing)</a:t>
            </a:r>
            <a:endParaRPr lang="en-US" altLang="zh-CN" sz="2000" kern="0" dirty="0">
              <a:solidFill>
                <a:srgbClr val="00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00430" y="1860220"/>
            <a:ext cx="4038600" cy="156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dividing link bandwidth into “pieces”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frequency division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time division</a:t>
            </a:r>
            <a:endParaRPr lang="en-US" altLang="zh-CN" sz="1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Circuit Switching: FDM and TDM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69832" y="1317369"/>
            <a:ext cx="7473951" cy="1887538"/>
            <a:chOff x="140" y="1357"/>
            <a:chExt cx="4708" cy="1189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40" y="1357"/>
              <a:ext cx="5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itchFamily="34" charset="0"/>
                  <a:ea typeface="宋体" charset="-122"/>
                  <a:cs typeface="Arial" pitchFamily="34" charset="0"/>
                </a:rPr>
                <a:t>FDM</a:t>
              </a:r>
              <a:endParaRPr lang="fr-FR" altLang="zh-CN" sz="2400" dirty="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4"/>
              <a:chOff x="720" y="1392"/>
              <a:chExt cx="4128" cy="1154"/>
            </a:xfrm>
          </p:grpSpPr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Arial" pitchFamily="34" charset="0"/>
                    <a:ea typeface="宋体" charset="-122"/>
                    <a:cs typeface="Arial" pitchFamily="34" charset="0"/>
                  </a:rPr>
                  <a:t>frequency</a:t>
                </a:r>
                <a:endParaRPr lang="fr-FR" altLang="zh-CN" sz="2400" dirty="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8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Arial" pitchFamily="34" charset="0"/>
                    <a:ea typeface="宋体" charset="-122"/>
                    <a:cs typeface="Arial" pitchFamily="34" charset="0"/>
                  </a:rPr>
                  <a:t>time</a:t>
                </a:r>
                <a:endParaRPr lang="fr-FR" altLang="zh-CN" sz="2400" dirty="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772" y="1602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</p:grp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54281" y="1690431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54281" y="1919031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54281" y="2147631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754281" y="2376231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42844" y="3262477"/>
            <a:ext cx="7500940" cy="1911350"/>
            <a:chOff x="123" y="2927"/>
            <a:chExt cx="4725" cy="1204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23" y="2927"/>
              <a:ext cx="5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itchFamily="34" charset="0"/>
                  <a:ea typeface="宋体" charset="-122"/>
                  <a:cs typeface="Arial" pitchFamily="34" charset="0"/>
                </a:rPr>
                <a:t>TDM</a:t>
              </a:r>
              <a:endParaRPr lang="fr-FR" altLang="zh-CN" sz="2400" dirty="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itchFamily="34" charset="0"/>
                  <a:ea typeface="宋体" charset="-122"/>
                  <a:cs typeface="Arial" pitchFamily="34" charset="0"/>
                </a:rPr>
                <a:t>frequency</a:t>
              </a:r>
              <a:endParaRPr lang="fr-FR" altLang="zh-CN" sz="2400" dirty="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itchFamily="34" charset="0"/>
                  <a:ea typeface="宋体" charset="-122"/>
                  <a:cs typeface="Arial" pitchFamily="34" charset="0"/>
                </a:rPr>
                <a:t>time</a:t>
              </a:r>
              <a:endParaRPr lang="fr-FR" altLang="zh-CN" sz="2400" dirty="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766981" y="3645064"/>
            <a:ext cx="3886200" cy="914400"/>
            <a:chOff x="1776" y="3168"/>
            <a:chExt cx="2448" cy="576"/>
          </a:xfrm>
        </p:grpSpPr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2995581" y="3645064"/>
            <a:ext cx="3886200" cy="914400"/>
            <a:chOff x="1920" y="3168"/>
            <a:chExt cx="2448" cy="576"/>
          </a:xfrm>
        </p:grpSpPr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224181" y="3645064"/>
            <a:ext cx="3886200" cy="914400"/>
            <a:chOff x="2064" y="3168"/>
            <a:chExt cx="2448" cy="576"/>
          </a:xfrm>
        </p:grpSpPr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3452781" y="3645064"/>
            <a:ext cx="3886200" cy="914400"/>
            <a:chOff x="2208" y="3168"/>
            <a:chExt cx="2448" cy="576"/>
          </a:xfrm>
        </p:grpSpPr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2754281" y="1919031"/>
            <a:ext cx="4572000" cy="457200"/>
            <a:chOff x="1776" y="1728"/>
            <a:chExt cx="2880" cy="288"/>
          </a:xfrm>
        </p:grpSpPr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2995581" y="3645064"/>
            <a:ext cx="4114800" cy="914400"/>
            <a:chOff x="1920" y="3168"/>
            <a:chExt cx="2592" cy="576"/>
          </a:xfrm>
        </p:grpSpPr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2754281" y="1804731"/>
            <a:ext cx="4572000" cy="685800"/>
            <a:chOff x="1776" y="1656"/>
            <a:chExt cx="2880" cy="432"/>
          </a:xfrm>
        </p:grpSpPr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" name="Group 75"/>
          <p:cNvGrpSpPr>
            <a:grpSpLocks/>
          </p:cNvGrpSpPr>
          <p:nvPr/>
        </p:nvGrpSpPr>
        <p:grpSpPr bwMode="auto">
          <a:xfrm>
            <a:off x="2881281" y="3645064"/>
            <a:ext cx="4343400" cy="914400"/>
            <a:chOff x="1848" y="3168"/>
            <a:chExt cx="2736" cy="576"/>
          </a:xfrm>
        </p:grpSpPr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6" name="Group 99"/>
          <p:cNvGrpSpPr>
            <a:grpSpLocks/>
          </p:cNvGrpSpPr>
          <p:nvPr/>
        </p:nvGrpSpPr>
        <p:grpSpPr bwMode="auto">
          <a:xfrm>
            <a:off x="2857488" y="966779"/>
            <a:ext cx="4073526" cy="461963"/>
            <a:chOff x="2618" y="528"/>
            <a:chExt cx="2566" cy="291"/>
          </a:xfrm>
        </p:grpSpPr>
        <p:grpSp>
          <p:nvGrpSpPr>
            <p:cNvPr id="97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91"/>
              <a:chOff x="3477" y="288"/>
              <a:chExt cx="1707" cy="291"/>
            </a:xfrm>
          </p:grpSpPr>
          <p:sp>
            <p:nvSpPr>
              <p:cNvPr id="99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8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Arial" pitchFamily="34" charset="0"/>
                    <a:ea typeface="宋体" charset="-122"/>
                    <a:cs typeface="Arial" pitchFamily="34" charset="0"/>
                  </a:rPr>
                  <a:t>4 users</a:t>
                </a:r>
                <a:endParaRPr lang="fr-FR" altLang="zh-CN" sz="2400" dirty="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00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01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02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03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</p:grpSp>
        <p:sp>
          <p:nvSpPr>
            <p:cNvPr id="98" name="Text Box 106"/>
            <p:cNvSpPr txBox="1">
              <a:spLocks noChangeArrowheads="1"/>
            </p:cNvSpPr>
            <p:nvPr/>
          </p:nvSpPr>
          <p:spPr bwMode="auto">
            <a:xfrm>
              <a:off x="2618" y="531"/>
              <a:ext cx="9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itchFamily="34" charset="0"/>
                  <a:ea typeface="宋体" charset="-122"/>
                  <a:cs typeface="Arial" pitchFamily="34" charset="0"/>
                </a:rPr>
                <a:t>Example:</a:t>
              </a:r>
              <a:endParaRPr lang="fr-FR" altLang="zh-CN" sz="2400" dirty="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2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14414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Packet Switching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6"/>
          </p:nvPr>
        </p:nvSpPr>
        <p:spPr>
          <a:xfrm>
            <a:off x="132450" y="1053295"/>
            <a:ext cx="4104878" cy="259186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each end-end data stream divided into 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packets</a:t>
            </a:r>
            <a:endParaRPr lang="en-US" altLang="zh-CN" sz="200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user A, B packets </a:t>
            </a:r>
            <a:r>
              <a:rPr lang="en-US" altLang="zh-CN" sz="2000" i="1" dirty="0" smtClean="0">
                <a:latin typeface="Arial" pitchFamily="34" charset="0"/>
                <a:ea typeface="宋体" charset="-122"/>
                <a:cs typeface="Arial" pitchFamily="34" charset="0"/>
              </a:rPr>
              <a:t>share</a:t>
            </a: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 network resources </a:t>
            </a:r>
          </a:p>
          <a:p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each packet uses full link bandwidth </a:t>
            </a:r>
          </a:p>
          <a:p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resources used </a:t>
            </a:r>
            <a:r>
              <a:rPr lang="en-US" altLang="zh-CN" sz="2000" i="1" dirty="0" smtClean="0">
                <a:latin typeface="Arial" pitchFamily="34" charset="0"/>
                <a:ea typeface="宋体" charset="-122"/>
                <a:cs typeface="Arial" pitchFamily="34" charset="0"/>
              </a:rPr>
              <a:t>as needed</a:t>
            </a: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  <a:p>
            <a:endParaRPr lang="en-US" altLang="zh-CN" sz="240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endParaRPr lang="zh-CN" altLang="en-US" sz="2000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-32" y="3439417"/>
            <a:ext cx="4032760" cy="1658406"/>
            <a:chOff x="336" y="2496"/>
            <a:chExt cx="3475" cy="1392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6" y="2727"/>
              <a:ext cx="3475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zh-CN" sz="2000" dirty="0">
                  <a:latin typeface="Arial" pitchFamily="34" charset="0"/>
                  <a:ea typeface="宋体" charset="-122"/>
                  <a:cs typeface="Arial" pitchFamily="34" charset="0"/>
                </a:rPr>
                <a:t>Bandwidth division into “pieces”</a:t>
              </a:r>
            </a:p>
            <a:p>
              <a:pPr algn="ctr">
                <a:buFont typeface="Wingdings" pitchFamily="2" charset="2"/>
                <a:buNone/>
              </a:pPr>
              <a:r>
                <a:rPr lang="en-US" altLang="zh-CN" sz="2000" dirty="0">
                  <a:latin typeface="Arial" pitchFamily="34" charset="0"/>
                  <a:ea typeface="宋体" charset="-122"/>
                  <a:cs typeface="Arial" pitchFamily="34" charset="0"/>
                </a:rPr>
                <a:t>Dedicated allocation</a:t>
              </a:r>
            </a:p>
            <a:p>
              <a:pPr algn="ctr">
                <a:buFont typeface="Wingdings" pitchFamily="2" charset="2"/>
                <a:buNone/>
              </a:pPr>
              <a:r>
                <a:rPr lang="en-US" altLang="zh-CN" sz="2000" dirty="0">
                  <a:latin typeface="Arial" pitchFamily="34" charset="0"/>
                  <a:ea typeface="宋体" charset="-122"/>
                  <a:cs typeface="Arial" pitchFamily="34" charset="0"/>
                </a:rPr>
                <a:t>Resource reservation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391" y="2496"/>
              <a:ext cx="1488" cy="139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655" y="2664"/>
              <a:ext cx="960" cy="105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71868" y="1424012"/>
            <a:ext cx="3886200" cy="321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resource contention:</a:t>
            </a: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aggregate resource demand can exceed amount available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congestion: packets queue, wait for link use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store and forward: packets move one hop at a time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Node receives complete packet before forwarding</a:t>
            </a:r>
          </a:p>
        </p:txBody>
      </p:sp>
    </p:spTree>
    <p:extLst>
      <p:ext uri="{BB962C8B-B14F-4D97-AF65-F5344CB8AC3E}">
        <p14:creationId xmlns:p14="http://schemas.microsoft.com/office/powerpoint/2010/main" val="36008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071538" y="282562"/>
            <a:ext cx="7056511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Packet-switching: store-and-forward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-24620" y="2213000"/>
            <a:ext cx="4510088" cy="257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takes L/R seconds to transmit (push out) packet of L bits on to link at R bps</a:t>
            </a:r>
          </a:p>
          <a:p>
            <a:pPr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i="1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store and forward: 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entire packet must  arrive at router before it can be transmitted on next link</a:t>
            </a:r>
          </a:p>
          <a:p>
            <a:pPr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delay = 3L/R (assuming zero propagation delay)</a:t>
            </a:r>
          </a:p>
        </p:txBody>
      </p:sp>
      <p:sp>
        <p:nvSpPr>
          <p:cNvPr id="82" name="Rectangle 4"/>
          <p:cNvSpPr txBox="1">
            <a:spLocks noChangeArrowheads="1"/>
          </p:cNvSpPr>
          <p:nvPr/>
        </p:nvSpPr>
        <p:spPr bwMode="auto">
          <a:xfrm>
            <a:off x="4357686" y="2213000"/>
            <a:ext cx="2709760" cy="178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u="sng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Example:</a:t>
            </a:r>
            <a:endParaRPr lang="en-US" altLang="zh-CN" sz="2000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L = 7.5 </a:t>
            </a:r>
            <a:r>
              <a:rPr lang="en-US" altLang="zh-CN" sz="2000" kern="0" dirty="0" err="1" smtClean="0">
                <a:latin typeface="Arial" pitchFamily="34" charset="0"/>
                <a:ea typeface="宋体" charset="-122"/>
                <a:cs typeface="Arial" pitchFamily="34" charset="0"/>
              </a:rPr>
              <a:t>Mbits</a:t>
            </a:r>
            <a:endParaRPr lang="en-US" altLang="zh-CN" sz="2000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R = 1.5 Mbps</a:t>
            </a:r>
          </a:p>
          <a:p>
            <a:pPr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transmission delay = 15 sec</a:t>
            </a: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1926418" y="1543952"/>
            <a:ext cx="3095625" cy="7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66591"/>
              </p:ext>
            </p:extLst>
          </p:nvPr>
        </p:nvGraphicFramePr>
        <p:xfrm>
          <a:off x="1327930" y="1182002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930" y="1182002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205278"/>
              </p:ext>
            </p:extLst>
          </p:nvPr>
        </p:nvGraphicFramePr>
        <p:xfrm>
          <a:off x="4945843" y="1224864"/>
          <a:ext cx="646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843" y="1224864"/>
                        <a:ext cx="6461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2132793" y="1518552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3305955" y="1502677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 Box 39"/>
          <p:cNvSpPr txBox="1">
            <a:spLocks noChangeArrowheads="1"/>
          </p:cNvSpPr>
          <p:nvPr/>
        </p:nvSpPr>
        <p:spPr bwMode="auto">
          <a:xfrm>
            <a:off x="4485468" y="1509027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40"/>
          <p:cNvSpPr>
            <a:spLocks noChangeArrowheads="1"/>
          </p:cNvSpPr>
          <p:nvPr/>
        </p:nvSpPr>
        <p:spPr bwMode="auto">
          <a:xfrm>
            <a:off x="1759730" y="1194702"/>
            <a:ext cx="485775" cy="293687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AutoShape 42"/>
          <p:cNvSpPr>
            <a:spLocks/>
          </p:cNvSpPr>
          <p:nvPr/>
        </p:nvSpPr>
        <p:spPr bwMode="auto">
          <a:xfrm>
            <a:off x="3855230" y="3986312"/>
            <a:ext cx="109316" cy="69694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43"/>
          <p:cNvSpPr txBox="1">
            <a:spLocks noChangeArrowheads="1"/>
          </p:cNvSpPr>
          <p:nvPr/>
        </p:nvSpPr>
        <p:spPr bwMode="auto">
          <a:xfrm>
            <a:off x="4053329" y="4136346"/>
            <a:ext cx="298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more on delay shortly …</a:t>
            </a:r>
          </a:p>
        </p:txBody>
      </p:sp>
      <p:grpSp>
        <p:nvGrpSpPr>
          <p:cNvPr id="92" name="Group 58"/>
          <p:cNvGrpSpPr>
            <a:grpSpLocks/>
          </p:cNvGrpSpPr>
          <p:nvPr/>
        </p:nvGrpSpPr>
        <p:grpSpPr bwMode="auto">
          <a:xfrm>
            <a:off x="2566180" y="1328052"/>
            <a:ext cx="700088" cy="393700"/>
            <a:chOff x="3600" y="219"/>
            <a:chExt cx="360" cy="175"/>
          </a:xfrm>
        </p:grpSpPr>
        <p:sp>
          <p:nvSpPr>
            <p:cNvPr id="93" name="Oval 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Line 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Oval 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8" name="Group 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3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9" name="Group 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6" name="Group 72"/>
          <p:cNvGrpSpPr>
            <a:grpSpLocks/>
          </p:cNvGrpSpPr>
          <p:nvPr/>
        </p:nvGrpSpPr>
        <p:grpSpPr bwMode="auto">
          <a:xfrm>
            <a:off x="3620280" y="1345514"/>
            <a:ext cx="700088" cy="393700"/>
            <a:chOff x="3600" y="219"/>
            <a:chExt cx="360" cy="175"/>
          </a:xfrm>
        </p:grpSpPr>
        <p:sp>
          <p:nvSpPr>
            <p:cNvPr id="107" name="Oval 7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Line 7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7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7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Oval 7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2" name="Group 7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7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3" name="Group 8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Line 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6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011391" y="285734"/>
            <a:ext cx="7632575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Packet switching versus circuit switching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49"/>
          <p:cNvGrpSpPr>
            <a:grpSpLocks/>
          </p:cNvGrpSpPr>
          <p:nvPr/>
        </p:nvGrpSpPr>
        <p:grpSpPr bwMode="auto">
          <a:xfrm>
            <a:off x="5667368" y="2381245"/>
            <a:ext cx="1155700" cy="620712"/>
            <a:chOff x="3600" y="219"/>
            <a:chExt cx="360" cy="175"/>
          </a:xfrm>
        </p:grpSpPr>
        <p:sp>
          <p:nvSpPr>
            <p:cNvPr id="30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5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7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142844" y="1566888"/>
            <a:ext cx="4183217" cy="35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1 Mb/s link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each user: 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100 kb/s when “active”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active 10% of time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i="1" kern="0" dirty="0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circuit-switching: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10 users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i="1" kern="0" dirty="0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packet switching: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with 35 users, probability &gt; 10 active at same time is less than .0004</a:t>
            </a:r>
          </a:p>
          <a:p>
            <a:endParaRPr lang="zh-CN" altLang="en-US" sz="2400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 bwMode="auto">
          <a:xfrm>
            <a:off x="709199" y="1121966"/>
            <a:ext cx="8715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1800" i="1" kern="0" dirty="0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Packet switching allows more users to use network!</a:t>
            </a: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4608505" y="2173282"/>
            <a:ext cx="838200" cy="4572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5446705" y="2630482"/>
            <a:ext cx="20383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5446705" y="2782882"/>
            <a:ext cx="20383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 flipV="1">
            <a:off x="4684705" y="2782882"/>
            <a:ext cx="762000" cy="6096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3571868" y="2466970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 users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5670570" y="3043244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 Mbps link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6751630" y="2697157"/>
            <a:ext cx="1262342" cy="68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784724" y="3882546"/>
            <a:ext cx="3685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Q: how did we get value 0.0004?</a:t>
            </a:r>
          </a:p>
        </p:txBody>
      </p:sp>
      <p:graphicFrame>
        <p:nvGraphicFramePr>
          <p:cNvPr id="5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987500"/>
              </p:ext>
            </p:extLst>
          </p:nvPr>
        </p:nvGraphicFramePr>
        <p:xfrm>
          <a:off x="4054468" y="1785932"/>
          <a:ext cx="61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68" y="1785932"/>
                        <a:ext cx="6111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59184"/>
              </p:ext>
            </p:extLst>
          </p:nvPr>
        </p:nvGraphicFramePr>
        <p:xfrm>
          <a:off x="4140193" y="3133720"/>
          <a:ext cx="61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193" y="3133720"/>
                        <a:ext cx="6111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0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000100" y="285734"/>
            <a:ext cx="766924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Packet switching versus circuit switching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721" y="1638326"/>
            <a:ext cx="728667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great for </a:t>
            </a:r>
            <a:r>
              <a:rPr lang="en-US" altLang="zh-CN" sz="1800" kern="0" dirty="0" err="1" smtClean="0">
                <a:latin typeface="Arial" pitchFamily="34" charset="0"/>
                <a:ea typeface="宋体" charset="-122"/>
                <a:cs typeface="Arial" pitchFamily="34" charset="0"/>
              </a:rPr>
              <a:t>bursty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data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resource sharing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simpler, no call setup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excessive congestion: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packet delay and loss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protocols needed for reliable data transfer, congestion control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Q: How to provide circuit-like behavior?</a:t>
            </a:r>
            <a:endParaRPr lang="en-US" altLang="zh-CN" sz="1800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bandwidth guarantees needed for audio/video apps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still an unsolved problem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73852" y="1140422"/>
            <a:ext cx="762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Is packet switching a “slam dunk winner?”</a:t>
            </a:r>
            <a:endParaRPr lang="en-US" altLang="zh-CN" sz="2000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99549" y="4414318"/>
            <a:ext cx="6634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Q:  human analogies of reserved resources (circuit switching) versus on-demand allocation (packet-switching)?</a:t>
            </a:r>
          </a:p>
        </p:txBody>
      </p:sp>
    </p:spTree>
    <p:extLst>
      <p:ext uri="{BB962C8B-B14F-4D97-AF65-F5344CB8AC3E}">
        <p14:creationId xmlns:p14="http://schemas.microsoft.com/office/powerpoint/2010/main" val="40389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632</TotalTime>
  <Words>427</Words>
  <Application>Microsoft Office PowerPoint</Application>
  <PresentationFormat>全屏显示(16:9)</PresentationFormat>
  <Paragraphs>86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主题1</vt:lpstr>
      <vt:lpstr>Clip</vt:lpstr>
      <vt:lpstr>交换技术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75</cp:revision>
  <dcterms:created xsi:type="dcterms:W3CDTF">2014-09-21T01:22:00Z</dcterms:created>
  <dcterms:modified xsi:type="dcterms:W3CDTF">2017-02-15T18:26:17Z</dcterms:modified>
</cp:coreProperties>
</file>