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  <p:sldMasterId id="2147483725" r:id="rId2"/>
  </p:sldMasterIdLst>
  <p:notesMasterIdLst>
    <p:notesMasterId r:id="rId21"/>
  </p:notesMasterIdLst>
  <p:sldIdLst>
    <p:sldId id="290" r:id="rId3"/>
    <p:sldId id="272" r:id="rId4"/>
    <p:sldId id="273" r:id="rId5"/>
    <p:sldId id="274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1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CB8"/>
    <a:srgbClr val="204C82"/>
    <a:srgbClr val="002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60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97B78-8FD8-4EA1-B4F3-8FA737F0915D}" type="datetimeFigureOut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9441C-7691-47BC-A742-C8FC6EC9B8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87824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87824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87824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987824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2987824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4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987824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2987824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24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987824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2987824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331640" y="1394606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11560" y="1373967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六边形 15"/>
          <p:cNvSpPr/>
          <p:nvPr userDrawn="1"/>
        </p:nvSpPr>
        <p:spPr>
          <a:xfrm>
            <a:off x="613141" y="383993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六边形 16"/>
          <p:cNvSpPr/>
          <p:nvPr userDrawn="1"/>
        </p:nvSpPr>
        <p:spPr>
          <a:xfrm>
            <a:off x="611561" y="2656561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20" name="内容占位符 6"/>
          <p:cNvSpPr>
            <a:spLocks noGrp="1"/>
          </p:cNvSpPr>
          <p:nvPr>
            <p:ph sz="quarter" idx="15"/>
          </p:nvPr>
        </p:nvSpPr>
        <p:spPr>
          <a:xfrm>
            <a:off x="1331640" y="266423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1" name="内容占位符 6"/>
          <p:cNvSpPr>
            <a:spLocks noGrp="1"/>
          </p:cNvSpPr>
          <p:nvPr>
            <p:ph sz="quarter" idx="16"/>
          </p:nvPr>
        </p:nvSpPr>
        <p:spPr>
          <a:xfrm>
            <a:off x="1331640" y="3952397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2987824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59632" y="1659069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57614" y="165906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六边形 16"/>
          <p:cNvSpPr/>
          <p:nvPr userDrawn="1"/>
        </p:nvSpPr>
        <p:spPr>
          <a:xfrm>
            <a:off x="690960" y="3215630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6"/>
          <p:cNvSpPr>
            <a:spLocks noGrp="1"/>
          </p:cNvSpPr>
          <p:nvPr>
            <p:ph sz="quarter" idx="15"/>
          </p:nvPr>
        </p:nvSpPr>
        <p:spPr>
          <a:xfrm>
            <a:off x="1223925" y="324012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46490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035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87824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959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172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726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703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网络P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1995686"/>
            <a:ext cx="8229600" cy="85725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013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331640" y="1394606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11560" y="1373967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六边形 15"/>
          <p:cNvSpPr/>
          <p:nvPr userDrawn="1"/>
        </p:nvSpPr>
        <p:spPr>
          <a:xfrm>
            <a:off x="613141" y="383993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六边形 16"/>
          <p:cNvSpPr/>
          <p:nvPr userDrawn="1"/>
        </p:nvSpPr>
        <p:spPr>
          <a:xfrm>
            <a:off x="611561" y="2656561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20" name="内容占位符 6"/>
          <p:cNvSpPr>
            <a:spLocks noGrp="1"/>
          </p:cNvSpPr>
          <p:nvPr>
            <p:ph sz="quarter" idx="15"/>
          </p:nvPr>
        </p:nvSpPr>
        <p:spPr>
          <a:xfrm>
            <a:off x="1331640" y="266423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1" name="内容占位符 6"/>
          <p:cNvSpPr>
            <a:spLocks noGrp="1"/>
          </p:cNvSpPr>
          <p:nvPr>
            <p:ph sz="quarter" idx="16"/>
          </p:nvPr>
        </p:nvSpPr>
        <p:spPr>
          <a:xfrm>
            <a:off x="1331640" y="3952397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014638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59632" y="1659069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57614" y="165906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六边形 16"/>
          <p:cNvSpPr/>
          <p:nvPr userDrawn="1"/>
        </p:nvSpPr>
        <p:spPr>
          <a:xfrm>
            <a:off x="690960" y="3215630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6"/>
          <p:cNvSpPr>
            <a:spLocks noGrp="1"/>
          </p:cNvSpPr>
          <p:nvPr>
            <p:ph sz="quarter" idx="15"/>
          </p:nvPr>
        </p:nvSpPr>
        <p:spPr>
          <a:xfrm>
            <a:off x="1223925" y="324012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567277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9083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08126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868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87824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37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134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987824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987824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987824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2987824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987824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987824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419872" y="480399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687" r:id="rId14"/>
    <p:sldLayoutId id="2147483688" r:id="rId15"/>
    <p:sldLayoutId id="2147483689" r:id="rId16"/>
    <p:sldLayoutId id="2147483667" r:id="rId17"/>
    <p:sldLayoutId id="2147483672" r:id="rId1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9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1.bin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4.bin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9.bin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643042" y="2071690"/>
            <a:ext cx="5688632" cy="857250"/>
          </a:xfrm>
        </p:spPr>
        <p:txBody>
          <a:bodyPr>
            <a:normAutofit/>
          </a:bodyPr>
          <a:lstStyle/>
          <a:p>
            <a:r>
              <a:rPr lang="zh-CN" altLang="en-US" sz="4400" smtClean="0">
                <a:latin typeface="微软雅黑" pitchFamily="34" charset="-122"/>
                <a:ea typeface="微软雅黑" pitchFamily="34" charset="-122"/>
              </a:rPr>
              <a:t>网络性能指标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72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214414" y="282562"/>
            <a:ext cx="5904383" cy="431800"/>
          </a:xfrm>
        </p:spPr>
        <p:txBody>
          <a:bodyPr/>
          <a:lstStyle/>
          <a:p>
            <a:r>
              <a:rPr lang="en-US" altLang="zh-CN" sz="2800" dirty="0">
                <a:latin typeface="Arial" pitchFamily="34" charset="0"/>
                <a:ea typeface="宋体" charset="-122"/>
                <a:cs typeface="Arial" pitchFamily="34" charset="0"/>
              </a:rPr>
              <a:t>Packet loss</a:t>
            </a:r>
            <a:endParaRPr lang="zh-CN" altLang="en-US" sz="28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85721" y="1142990"/>
            <a:ext cx="6786610" cy="4648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Arial" pitchFamily="34" charset="0"/>
                <a:ea typeface="宋体" charset="-122"/>
                <a:cs typeface="Arial" pitchFamily="34" charset="0"/>
              </a:rPr>
              <a:t>queue (aka buffer) preceding link in buffer has finite capacity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Arial" pitchFamily="34" charset="0"/>
                <a:ea typeface="宋体" charset="-122"/>
                <a:cs typeface="Arial" pitchFamily="34" charset="0"/>
              </a:rPr>
              <a:t>packet arriving to full queue dropped (lost)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Arial" pitchFamily="34" charset="0"/>
                <a:ea typeface="宋体" charset="-122"/>
                <a:cs typeface="Arial" pitchFamily="34" charset="0"/>
              </a:rPr>
              <a:t>lost packet may be retransmitted by previous node, by source end system, or not at all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703768"/>
              </p:ext>
            </p:extLst>
          </p:nvPr>
        </p:nvGraphicFramePr>
        <p:xfrm>
          <a:off x="1768445" y="4208486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Clip" r:id="rId3" imgW="1307263" imgH="1084139" progId="">
                  <p:embed/>
                </p:oleObj>
              </mc:Choice>
              <mc:Fallback>
                <p:oleObj name="Clip" r:id="rId3" imgW="1307263" imgH="1084139" progId="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45" y="4208486"/>
                        <a:ext cx="6461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809845" y="3967186"/>
            <a:ext cx="1198563" cy="3698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809845" y="3898924"/>
            <a:ext cx="1198563" cy="2635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2819370" y="3670324"/>
            <a:ext cx="1198563" cy="4302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3165445" y="3700486"/>
            <a:ext cx="498475" cy="119063"/>
            <a:chOff x="2208" y="2184"/>
            <a:chExt cx="176" cy="69"/>
          </a:xfrm>
        </p:grpSpPr>
        <p:grpSp>
          <p:nvGrpSpPr>
            <p:cNvPr id="9" name="Group 10"/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" name="Group 14"/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11" name="Line 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" name="Line 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Line 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aphicFrame>
        <p:nvGraphicFramePr>
          <p:cNvPr id="1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162714"/>
              </p:ext>
            </p:extLst>
          </p:nvPr>
        </p:nvGraphicFramePr>
        <p:xfrm>
          <a:off x="1454120" y="3198836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Clip" r:id="rId5" imgW="1307263" imgH="1084139" progId="">
                  <p:embed/>
                </p:oleObj>
              </mc:Choice>
              <mc:Fallback>
                <p:oleObj name="Clip" r:id="rId5" imgW="1307263" imgH="1084139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20" y="3198836"/>
                        <a:ext cx="6461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ine 23"/>
          <p:cNvSpPr>
            <a:spLocks noChangeShapeType="1"/>
          </p:cNvSpPr>
          <p:nvPr/>
        </p:nvSpPr>
        <p:spPr bwMode="auto">
          <a:xfrm>
            <a:off x="2079595" y="3605236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 flipV="1">
            <a:off x="2384395" y="4591074"/>
            <a:ext cx="195263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Line 25"/>
          <p:cNvSpPr>
            <a:spLocks noChangeShapeType="1"/>
          </p:cNvSpPr>
          <p:nvPr/>
        </p:nvSpPr>
        <p:spPr bwMode="auto">
          <a:xfrm>
            <a:off x="4003645" y="4024336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 flipH="1">
            <a:off x="2584420" y="3595711"/>
            <a:ext cx="0" cy="1000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Line 27"/>
          <p:cNvSpPr>
            <a:spLocks noChangeShapeType="1"/>
          </p:cNvSpPr>
          <p:nvPr/>
        </p:nvSpPr>
        <p:spPr bwMode="auto">
          <a:xfrm>
            <a:off x="2593945" y="4029099"/>
            <a:ext cx="200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4922808" y="3824311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670270" y="3895749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3832195" y="3895749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auto">
          <a:xfrm>
            <a:off x="2522508" y="4070374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27" name="Freeform 32"/>
          <p:cNvSpPr>
            <a:spLocks/>
          </p:cNvSpPr>
          <p:nvPr/>
        </p:nvSpPr>
        <p:spPr bwMode="auto">
          <a:xfrm>
            <a:off x="2620933" y="3949724"/>
            <a:ext cx="228600" cy="103187"/>
          </a:xfrm>
          <a:custGeom>
            <a:avLst/>
            <a:gdLst>
              <a:gd name="T0" fmla="*/ 0 w 111"/>
              <a:gd name="T1" fmla="*/ 2147483646 h 67"/>
              <a:gd name="T2" fmla="*/ 0 w 111"/>
              <a:gd name="T3" fmla="*/ 0 h 67"/>
              <a:gd name="T4" fmla="*/ 2147483646 w 111"/>
              <a:gd name="T5" fmla="*/ 2147483646 h 67"/>
              <a:gd name="T6" fmla="*/ 0 60000 65536"/>
              <a:gd name="T7" fmla="*/ 0 60000 65536"/>
              <a:gd name="T8" fmla="*/ 0 60000 65536"/>
              <a:gd name="T9" fmla="*/ 0 w 111"/>
              <a:gd name="T10" fmla="*/ 0 h 67"/>
              <a:gd name="T11" fmla="*/ 111 w 111"/>
              <a:gd name="T12" fmla="*/ 67 h 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1" h="67">
                <a:moveTo>
                  <a:pt x="0" y="67"/>
                </a:moveTo>
                <a:lnTo>
                  <a:pt x="0" y="0"/>
                </a:lnTo>
                <a:lnTo>
                  <a:pt x="111" y="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Line 33"/>
          <p:cNvSpPr>
            <a:spLocks noChangeShapeType="1"/>
          </p:cNvSpPr>
          <p:nvPr/>
        </p:nvSpPr>
        <p:spPr bwMode="auto">
          <a:xfrm flipV="1">
            <a:off x="2527270" y="4313261"/>
            <a:ext cx="0" cy="176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35"/>
          <p:cNvSpPr txBox="1">
            <a:spLocks noChangeArrowheads="1"/>
          </p:cNvSpPr>
          <p:nvPr/>
        </p:nvSpPr>
        <p:spPr bwMode="auto">
          <a:xfrm>
            <a:off x="1101695" y="3222649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accent1"/>
                </a:solidFill>
                <a:latin typeface="Arial" pitchFamily="34" charset="0"/>
                <a:ea typeface="宋体" charset="-122"/>
                <a:cs typeface="Arial" pitchFamily="34" charset="0"/>
              </a:rPr>
              <a:t>A</a:t>
            </a: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1377920" y="4241824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Arial" pitchFamily="34" charset="0"/>
                <a:ea typeface="宋体" charset="-122"/>
                <a:cs typeface="Arial" pitchFamily="34" charset="0"/>
              </a:rPr>
              <a:t>B</a:t>
            </a:r>
            <a:endParaRPr lang="en-US" altLang="zh-CN" sz="2400">
              <a:solidFill>
                <a:schemeClr val="accent1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4429124" y="3000378"/>
            <a:ext cx="269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packet being transmitted</a:t>
            </a:r>
            <a:endParaRPr lang="en-US" altLang="zh-CN" sz="18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32" name="Line 41"/>
          <p:cNvSpPr>
            <a:spLocks noChangeShapeType="1"/>
          </p:cNvSpPr>
          <p:nvPr/>
        </p:nvSpPr>
        <p:spPr bwMode="auto">
          <a:xfrm rot="10800000" flipV="1">
            <a:off x="4000470" y="3357586"/>
            <a:ext cx="727075" cy="5778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56"/>
          <p:cNvSpPr>
            <a:spLocks noChangeArrowheads="1"/>
          </p:cNvSpPr>
          <p:nvPr/>
        </p:nvSpPr>
        <p:spPr bwMode="auto">
          <a:xfrm>
            <a:off x="3506758" y="3894161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34" name="Rectangle 57"/>
          <p:cNvSpPr>
            <a:spLocks noChangeArrowheads="1"/>
          </p:cNvSpPr>
          <p:nvPr/>
        </p:nvSpPr>
        <p:spPr bwMode="auto">
          <a:xfrm>
            <a:off x="3344833" y="3894161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35" name="Rectangle 58"/>
          <p:cNvSpPr>
            <a:spLocks noChangeArrowheads="1"/>
          </p:cNvSpPr>
          <p:nvPr/>
        </p:nvSpPr>
        <p:spPr bwMode="auto">
          <a:xfrm>
            <a:off x="3179733" y="3894161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36" name="Rectangle 59"/>
          <p:cNvSpPr>
            <a:spLocks noChangeArrowheads="1"/>
          </p:cNvSpPr>
          <p:nvPr/>
        </p:nvSpPr>
        <p:spPr bwMode="auto">
          <a:xfrm>
            <a:off x="3016220" y="3894161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37" name="Rectangle 61"/>
          <p:cNvSpPr>
            <a:spLocks noChangeArrowheads="1"/>
          </p:cNvSpPr>
          <p:nvPr/>
        </p:nvSpPr>
        <p:spPr bwMode="auto">
          <a:xfrm>
            <a:off x="2851120" y="3895749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38" name="Rectangle 62"/>
          <p:cNvSpPr>
            <a:spLocks noChangeArrowheads="1"/>
          </p:cNvSpPr>
          <p:nvPr/>
        </p:nvSpPr>
        <p:spPr bwMode="auto">
          <a:xfrm>
            <a:off x="2822545" y="3871936"/>
            <a:ext cx="1171575" cy="242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39" name="Line 63"/>
          <p:cNvSpPr>
            <a:spLocks noChangeShapeType="1"/>
          </p:cNvSpPr>
          <p:nvPr/>
        </p:nvSpPr>
        <p:spPr bwMode="auto">
          <a:xfrm rot="10800000">
            <a:off x="2725708" y="4310086"/>
            <a:ext cx="771525" cy="39687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 Box 64"/>
          <p:cNvSpPr txBox="1">
            <a:spLocks noChangeArrowheads="1"/>
          </p:cNvSpPr>
          <p:nvPr/>
        </p:nvSpPr>
        <p:spPr bwMode="auto">
          <a:xfrm>
            <a:off x="3425795" y="4340778"/>
            <a:ext cx="19415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packet arriving to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full buffer</a:t>
            </a:r>
            <a:r>
              <a:rPr lang="en-US" altLang="zh-CN" sz="1800" dirty="0">
                <a:latin typeface="Arial" pitchFamily="34" charset="0"/>
                <a:ea typeface="宋体" charset="-122"/>
                <a:cs typeface="Arial" pitchFamily="34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is </a:t>
            </a:r>
            <a:r>
              <a:rPr lang="en-US" altLang="zh-CN" sz="1800" i="1" dirty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lost</a:t>
            </a:r>
          </a:p>
        </p:txBody>
      </p:sp>
      <p:sp>
        <p:nvSpPr>
          <p:cNvPr id="41" name="Text Box 65"/>
          <p:cNvSpPr txBox="1">
            <a:spLocks noChangeArrowheads="1"/>
          </p:cNvSpPr>
          <p:nvPr/>
        </p:nvSpPr>
        <p:spPr bwMode="auto">
          <a:xfrm>
            <a:off x="2663795" y="2884511"/>
            <a:ext cx="16398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buffer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(waiting area)</a:t>
            </a:r>
            <a:endParaRPr lang="en-US" altLang="zh-CN" sz="18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42" name="Line 66"/>
          <p:cNvSpPr>
            <a:spLocks noChangeShapeType="1"/>
          </p:cNvSpPr>
          <p:nvPr/>
        </p:nvSpPr>
        <p:spPr bwMode="auto">
          <a:xfrm>
            <a:off x="2955895" y="3481411"/>
            <a:ext cx="0" cy="33337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04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214414" y="282562"/>
            <a:ext cx="5904383" cy="431800"/>
          </a:xfrm>
        </p:spPr>
        <p:txBody>
          <a:bodyPr/>
          <a:lstStyle/>
          <a:p>
            <a:r>
              <a:rPr lang="en-US" altLang="zh-CN" sz="2800" dirty="0">
                <a:latin typeface="Arial" pitchFamily="34" charset="0"/>
                <a:ea typeface="宋体" charset="-122"/>
                <a:cs typeface="Arial" pitchFamily="34" charset="0"/>
              </a:rPr>
              <a:t>Throughput</a:t>
            </a:r>
            <a:endParaRPr lang="zh-CN" altLang="en-US" sz="28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207" name="Line 321"/>
          <p:cNvSpPr>
            <a:spLocks noChangeShapeType="1"/>
          </p:cNvSpPr>
          <p:nvPr/>
        </p:nvSpPr>
        <p:spPr bwMode="auto">
          <a:xfrm>
            <a:off x="1363689" y="3377671"/>
            <a:ext cx="608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08" name="Rectangle 3"/>
          <p:cNvSpPr txBox="1">
            <a:spLocks noChangeArrowheads="1"/>
          </p:cNvSpPr>
          <p:nvPr/>
        </p:nvSpPr>
        <p:spPr bwMode="auto">
          <a:xfrm>
            <a:off x="285720" y="1209698"/>
            <a:ext cx="6572296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2000" i="1" kern="0" dirty="0" smtClean="0">
                <a:solidFill>
                  <a:srgbClr val="FF3300"/>
                </a:solidFill>
                <a:latin typeface="Arial" pitchFamily="34" charset="0"/>
                <a:ea typeface="宋体" charset="-122"/>
                <a:cs typeface="Arial" pitchFamily="34" charset="0"/>
              </a:rPr>
              <a:t>throughput:</a:t>
            </a:r>
            <a:r>
              <a:rPr lang="en-US" altLang="zh-CN" sz="2000" kern="0" dirty="0" smtClean="0">
                <a:latin typeface="Arial" pitchFamily="34" charset="0"/>
                <a:ea typeface="宋体" charset="-122"/>
                <a:cs typeface="Arial" pitchFamily="34" charset="0"/>
              </a:rPr>
              <a:t> rate (bits/time unit) at which bits transferred between sender/receiver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1800" i="1" kern="0" dirty="0" smtClean="0">
                <a:solidFill>
                  <a:srgbClr val="FF3300"/>
                </a:solidFill>
                <a:latin typeface="Arial" pitchFamily="34" charset="0"/>
                <a:ea typeface="宋体" charset="-122"/>
                <a:cs typeface="Arial" pitchFamily="34" charset="0"/>
              </a:rPr>
              <a:t>instantaneous</a:t>
            </a:r>
            <a:r>
              <a:rPr lang="en-US" altLang="zh-CN" sz="1800" i="1" kern="0" dirty="0" smtClean="0">
                <a:latin typeface="Arial" pitchFamily="34" charset="0"/>
                <a:ea typeface="宋体" charset="-122"/>
                <a:cs typeface="Arial" pitchFamily="34" charset="0"/>
              </a:rPr>
              <a:t>:</a:t>
            </a:r>
            <a:r>
              <a:rPr lang="en-US" altLang="zh-CN" sz="1800" kern="0" dirty="0" smtClean="0">
                <a:latin typeface="Arial" pitchFamily="34" charset="0"/>
                <a:ea typeface="宋体" charset="-122"/>
                <a:cs typeface="Arial" pitchFamily="34" charset="0"/>
              </a:rPr>
              <a:t> rate at given point in time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1800" i="1" kern="0" dirty="0" smtClean="0">
                <a:solidFill>
                  <a:srgbClr val="FF3300"/>
                </a:solidFill>
                <a:latin typeface="Arial" pitchFamily="34" charset="0"/>
                <a:ea typeface="宋体" charset="-122"/>
                <a:cs typeface="Arial" pitchFamily="34" charset="0"/>
              </a:rPr>
              <a:t>average:</a:t>
            </a:r>
            <a:r>
              <a:rPr lang="en-US" altLang="zh-CN" sz="1800" kern="0" dirty="0" smtClean="0">
                <a:latin typeface="Arial" pitchFamily="34" charset="0"/>
                <a:ea typeface="宋体" charset="-122"/>
                <a:cs typeface="Arial" pitchFamily="34" charset="0"/>
              </a:rPr>
              <a:t> rate over longer period of time</a:t>
            </a:r>
          </a:p>
        </p:txBody>
      </p:sp>
      <p:grpSp>
        <p:nvGrpSpPr>
          <p:cNvPr id="209" name="Group 246"/>
          <p:cNvGrpSpPr>
            <a:grpSpLocks/>
          </p:cNvGrpSpPr>
          <p:nvPr/>
        </p:nvGrpSpPr>
        <p:grpSpPr bwMode="auto">
          <a:xfrm>
            <a:off x="3286116" y="3241146"/>
            <a:ext cx="1055688" cy="360363"/>
            <a:chOff x="3600" y="219"/>
            <a:chExt cx="360" cy="175"/>
          </a:xfrm>
        </p:grpSpPr>
        <p:sp>
          <p:nvSpPr>
            <p:cNvPr id="210" name="Oval 24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" name="Line 24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" name="Line 24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" name="Rectangle 25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" name="Oval 25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15" name="Group 25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0" name="Line 25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1" name="Line 2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" name="Line 2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16" name="Group 25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7" name="Line 25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8" name="Line 25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" name="Line 25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aphicFrame>
        <p:nvGraphicFramePr>
          <p:cNvPr id="223" name="Object 2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758016"/>
              </p:ext>
            </p:extLst>
          </p:nvPr>
        </p:nvGraphicFramePr>
        <p:xfrm>
          <a:off x="6786578" y="3059121"/>
          <a:ext cx="785813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Clip" r:id="rId3" imgW="1307263" imgH="1084139" progId="">
                  <p:embed/>
                </p:oleObj>
              </mc:Choice>
              <mc:Fallback>
                <p:oleObj name="Clip" r:id="rId3" imgW="1307263" imgH="1084139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78" y="3059121"/>
                        <a:ext cx="785813" cy="655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4" name="Group 300"/>
          <p:cNvGrpSpPr>
            <a:grpSpLocks/>
          </p:cNvGrpSpPr>
          <p:nvPr/>
        </p:nvGrpSpPr>
        <p:grpSpPr bwMode="auto">
          <a:xfrm>
            <a:off x="865214" y="2828396"/>
            <a:ext cx="374650" cy="838200"/>
            <a:chOff x="4180" y="783"/>
            <a:chExt cx="150" cy="307"/>
          </a:xfrm>
        </p:grpSpPr>
        <p:sp>
          <p:nvSpPr>
            <p:cNvPr id="225" name="AutoShape 30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6" name="Rectangle 30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7" name="Rectangle 30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8" name="AutoShape 30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9" name="Line 30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0" name="Line 30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1" name="Rectangle 30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2" name="Rectangle 30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33" name="Text Box 325"/>
          <p:cNvSpPr txBox="1">
            <a:spLocks noChangeArrowheads="1"/>
          </p:cNvSpPr>
          <p:nvPr/>
        </p:nvSpPr>
        <p:spPr bwMode="auto">
          <a:xfrm>
            <a:off x="165127" y="3890434"/>
            <a:ext cx="19784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server, with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file of F bits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to send to client</a:t>
            </a:r>
          </a:p>
        </p:txBody>
      </p:sp>
      <p:sp>
        <p:nvSpPr>
          <p:cNvPr id="234" name="AutoShape 327"/>
          <p:cNvSpPr>
            <a:spLocks noChangeArrowheads="1"/>
          </p:cNvSpPr>
          <p:nvPr/>
        </p:nvSpPr>
        <p:spPr bwMode="auto">
          <a:xfrm>
            <a:off x="341339" y="2488671"/>
            <a:ext cx="449263" cy="581025"/>
          </a:xfrm>
          <a:prstGeom prst="can">
            <a:avLst>
              <a:gd name="adj" fmla="val 26147"/>
            </a:avLst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35" name="Text Box 328"/>
          <p:cNvSpPr txBox="1">
            <a:spLocks noChangeArrowheads="1"/>
          </p:cNvSpPr>
          <p:nvPr/>
        </p:nvSpPr>
        <p:spPr bwMode="auto">
          <a:xfrm>
            <a:off x="2597177" y="3820584"/>
            <a:ext cx="15824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link capacity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R</a:t>
            </a:r>
            <a:r>
              <a:rPr kumimoji="0" lang="en-US" altLang="zh-CN" sz="28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</a:t>
            </a:r>
            <a:r>
              <a:rPr kumimoji="0" lang="en-US" altLang="zh-CN" sz="20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bits/sec</a:t>
            </a:r>
          </a:p>
        </p:txBody>
      </p:sp>
      <p:sp>
        <p:nvSpPr>
          <p:cNvPr id="236" name="Text Box 329"/>
          <p:cNvSpPr txBox="1">
            <a:spLocks noChangeArrowheads="1"/>
          </p:cNvSpPr>
          <p:nvPr/>
        </p:nvSpPr>
        <p:spPr bwMode="auto">
          <a:xfrm>
            <a:off x="5465789" y="3817409"/>
            <a:ext cx="15824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link capacity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R</a:t>
            </a:r>
            <a:r>
              <a:rPr kumimoji="0" lang="en-US" altLang="zh-CN" sz="28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</a:t>
            </a:r>
            <a:r>
              <a:rPr kumimoji="0" lang="en-US" altLang="zh-CN" sz="20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bits/sec</a:t>
            </a:r>
          </a:p>
        </p:txBody>
      </p:sp>
      <p:grpSp>
        <p:nvGrpSpPr>
          <p:cNvPr id="237" name="Group 338"/>
          <p:cNvGrpSpPr>
            <a:grpSpLocks/>
          </p:cNvGrpSpPr>
          <p:nvPr/>
        </p:nvGrpSpPr>
        <p:grpSpPr bwMode="auto">
          <a:xfrm>
            <a:off x="1327177" y="3218921"/>
            <a:ext cx="3101958" cy="1676400"/>
            <a:chOff x="913" y="2726"/>
            <a:chExt cx="2301" cy="1056"/>
          </a:xfrm>
        </p:grpSpPr>
        <p:grpSp>
          <p:nvGrpSpPr>
            <p:cNvPr id="238" name="Group 335"/>
            <p:cNvGrpSpPr>
              <a:grpSpLocks/>
            </p:cNvGrpSpPr>
            <p:nvPr/>
          </p:nvGrpSpPr>
          <p:grpSpPr bwMode="auto">
            <a:xfrm>
              <a:off x="913" y="2726"/>
              <a:ext cx="1463" cy="247"/>
              <a:chOff x="2249" y="3430"/>
              <a:chExt cx="1389" cy="256"/>
            </a:xfrm>
          </p:grpSpPr>
          <p:sp>
            <p:nvSpPr>
              <p:cNvPr id="240" name="Oval 333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1" name="Rectangle 332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2" name="Oval 331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3" name="Rectangle 334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39" name="Text Box 336"/>
            <p:cNvSpPr txBox="1">
              <a:spLocks noChangeArrowheads="1"/>
            </p:cNvSpPr>
            <p:nvPr/>
          </p:nvSpPr>
          <p:spPr bwMode="auto">
            <a:xfrm>
              <a:off x="1445" y="3148"/>
              <a:ext cx="1769" cy="6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pipe that can carry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fluid at rate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R</a:t>
              </a:r>
              <a:r>
                <a:rPr kumimoji="0" lang="en-US" altLang="zh-CN" sz="2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s</a:t>
              </a:r>
              <a:r>
                <a:rPr kumimoji="0" lang="en-US" altLang="zh-CN" sz="20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bits/sec)</a:t>
              </a:r>
            </a:p>
          </p:txBody>
        </p:sp>
      </p:grpSp>
      <p:sp>
        <p:nvSpPr>
          <p:cNvPr id="244" name="Line 337"/>
          <p:cNvSpPr>
            <a:spLocks noChangeShapeType="1"/>
          </p:cNvSpPr>
          <p:nvPr/>
        </p:nvSpPr>
        <p:spPr bwMode="auto">
          <a:xfrm flipH="1" flipV="1">
            <a:off x="2724177" y="3461809"/>
            <a:ext cx="477837" cy="450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45" name="Line 347"/>
          <p:cNvSpPr>
            <a:spLocks noChangeShapeType="1"/>
          </p:cNvSpPr>
          <p:nvPr/>
        </p:nvSpPr>
        <p:spPr bwMode="auto">
          <a:xfrm flipH="1" flipV="1">
            <a:off x="5756302" y="3404659"/>
            <a:ext cx="479425" cy="522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46" name="AutoShape 349"/>
          <p:cNvSpPr>
            <a:spLocks noChangeArrowheads="1"/>
          </p:cNvSpPr>
          <p:nvPr/>
        </p:nvSpPr>
        <p:spPr bwMode="auto">
          <a:xfrm flipV="1">
            <a:off x="430239" y="2910946"/>
            <a:ext cx="974725" cy="72072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47" name="AutoShape 350"/>
          <p:cNvSpPr>
            <a:spLocks noChangeArrowheads="1"/>
          </p:cNvSpPr>
          <p:nvPr/>
        </p:nvSpPr>
        <p:spPr bwMode="auto">
          <a:xfrm>
            <a:off x="6572264" y="3172884"/>
            <a:ext cx="434970" cy="485775"/>
          </a:xfrm>
          <a:prstGeom prst="rightArrow">
            <a:avLst>
              <a:gd name="adj1" fmla="val 50000"/>
              <a:gd name="adj2" fmla="val 45752"/>
            </a:avLst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48" name="Group 348"/>
          <p:cNvGrpSpPr>
            <a:grpSpLocks/>
          </p:cNvGrpSpPr>
          <p:nvPr/>
        </p:nvGrpSpPr>
        <p:grpSpPr bwMode="auto">
          <a:xfrm>
            <a:off x="4214810" y="3095096"/>
            <a:ext cx="2740019" cy="1822450"/>
            <a:chOff x="3093" y="2676"/>
            <a:chExt cx="2002" cy="1148"/>
          </a:xfrm>
        </p:grpSpPr>
        <p:grpSp>
          <p:nvGrpSpPr>
            <p:cNvPr id="249" name="Group 341"/>
            <p:cNvGrpSpPr>
              <a:grpSpLocks/>
            </p:cNvGrpSpPr>
            <p:nvPr/>
          </p:nvGrpSpPr>
          <p:grpSpPr bwMode="auto">
            <a:xfrm>
              <a:off x="3093" y="2676"/>
              <a:ext cx="1765" cy="366"/>
              <a:chOff x="2249" y="3430"/>
              <a:chExt cx="1389" cy="256"/>
            </a:xfrm>
          </p:grpSpPr>
          <p:sp>
            <p:nvSpPr>
              <p:cNvPr id="251" name="Oval 342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2" name="Rectangle 343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3" name="Oval 344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4" name="Rectangle 345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50" name="Text Box 346"/>
            <p:cNvSpPr txBox="1">
              <a:spLocks noChangeArrowheads="1"/>
            </p:cNvSpPr>
            <p:nvPr/>
          </p:nvSpPr>
          <p:spPr bwMode="auto">
            <a:xfrm>
              <a:off x="3235" y="3190"/>
              <a:ext cx="1860" cy="6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pipe that can carry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fluid at rate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R</a:t>
              </a:r>
              <a:r>
                <a:rPr kumimoji="0" lang="en-US" altLang="zh-CN" sz="28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c</a:t>
              </a:r>
              <a:r>
                <a:rPr kumimoji="0" lang="en-US" altLang="zh-CN" sz="20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bits/sec)</a:t>
              </a:r>
            </a:p>
          </p:txBody>
        </p:sp>
      </p:grpSp>
      <p:sp>
        <p:nvSpPr>
          <p:cNvPr id="255" name="AutoShape 351"/>
          <p:cNvSpPr>
            <a:spLocks noChangeArrowheads="1"/>
          </p:cNvSpPr>
          <p:nvPr/>
        </p:nvSpPr>
        <p:spPr bwMode="auto">
          <a:xfrm>
            <a:off x="3286116" y="3166534"/>
            <a:ext cx="1012799" cy="485775"/>
          </a:xfrm>
          <a:prstGeom prst="rightArrow">
            <a:avLst>
              <a:gd name="adj1" fmla="val 50000"/>
              <a:gd name="adj2" fmla="val 76389"/>
            </a:avLst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56" name="Line 352"/>
          <p:cNvSpPr>
            <a:spLocks noChangeShapeType="1"/>
          </p:cNvSpPr>
          <p:nvPr/>
        </p:nvSpPr>
        <p:spPr bwMode="auto">
          <a:xfrm>
            <a:off x="952527" y="3723746"/>
            <a:ext cx="0" cy="217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57" name="Text Box 353"/>
          <p:cNvSpPr txBox="1">
            <a:spLocks noChangeArrowheads="1"/>
          </p:cNvSpPr>
          <p:nvPr/>
        </p:nvSpPr>
        <p:spPr bwMode="auto">
          <a:xfrm>
            <a:off x="38084" y="3914246"/>
            <a:ext cx="2319338" cy="1006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server sends bits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(fluid) into pipe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2809871" y="4803998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35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167947" y="282562"/>
            <a:ext cx="5904383" cy="431800"/>
          </a:xfrm>
        </p:spPr>
        <p:txBody>
          <a:bodyPr/>
          <a:lstStyle/>
          <a:p>
            <a:r>
              <a:rPr lang="en-US" altLang="zh-CN" sz="2800" dirty="0">
                <a:latin typeface="Arial" pitchFamily="34" charset="0"/>
                <a:ea typeface="宋体" charset="-122"/>
                <a:cs typeface="Arial" pitchFamily="34" charset="0"/>
              </a:rPr>
              <a:t>Throughput (more)</a:t>
            </a:r>
            <a:endParaRPr lang="zh-CN" altLang="en-US" sz="28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grpSp>
        <p:nvGrpSpPr>
          <p:cNvPr id="89" name="Group 108"/>
          <p:cNvGrpSpPr>
            <a:grpSpLocks/>
          </p:cNvGrpSpPr>
          <p:nvPr/>
        </p:nvGrpSpPr>
        <p:grpSpPr bwMode="auto">
          <a:xfrm>
            <a:off x="71407" y="4115968"/>
            <a:ext cx="8072494" cy="678425"/>
            <a:chOff x="128" y="3270"/>
            <a:chExt cx="5422" cy="767"/>
          </a:xfrm>
        </p:grpSpPr>
        <p:sp>
          <p:nvSpPr>
            <p:cNvPr id="90" name="Rectangle 102"/>
            <p:cNvSpPr>
              <a:spLocks noChangeArrowheads="1"/>
            </p:cNvSpPr>
            <p:nvPr/>
          </p:nvSpPr>
          <p:spPr bwMode="auto">
            <a:xfrm>
              <a:off x="128" y="3393"/>
              <a:ext cx="4590" cy="640"/>
            </a:xfrm>
            <a:prstGeom prst="rect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sp>
          <p:nvSpPr>
            <p:cNvPr id="91" name="Text Box 101"/>
            <p:cNvSpPr txBox="1">
              <a:spLocks noChangeArrowheads="1"/>
            </p:cNvSpPr>
            <p:nvPr/>
          </p:nvSpPr>
          <p:spPr bwMode="auto">
            <a:xfrm>
              <a:off x="208" y="3585"/>
              <a:ext cx="5342" cy="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Arial" pitchFamily="34" charset="0"/>
                  <a:ea typeface="宋体" charset="-122"/>
                  <a:cs typeface="Arial" pitchFamily="34" charset="0"/>
                </a:rPr>
                <a:t>link on end-end path that constrains  end-end throughput</a:t>
              </a:r>
            </a:p>
          </p:txBody>
        </p:sp>
        <p:sp>
          <p:nvSpPr>
            <p:cNvPr id="92" name="Text Box 104"/>
            <p:cNvSpPr txBox="1">
              <a:spLocks noChangeArrowheads="1"/>
            </p:cNvSpPr>
            <p:nvPr/>
          </p:nvSpPr>
          <p:spPr bwMode="auto">
            <a:xfrm>
              <a:off x="322" y="3270"/>
              <a:ext cx="1343" cy="4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 dirty="0">
                  <a:solidFill>
                    <a:srgbClr val="FF33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bottleneck link</a:t>
              </a:r>
            </a:p>
          </p:txBody>
        </p:sp>
      </p:grpSp>
      <p:sp>
        <p:nvSpPr>
          <p:cNvPr id="94" name="Rectangle 4"/>
          <p:cNvSpPr txBox="1">
            <a:spLocks noChangeArrowheads="1"/>
          </p:cNvSpPr>
          <p:nvPr/>
        </p:nvSpPr>
        <p:spPr bwMode="auto">
          <a:xfrm>
            <a:off x="242146" y="1171298"/>
            <a:ext cx="81502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tx2">
                  <a:lumMod val="60000"/>
                  <a:lumOff val="40000"/>
                </a:schemeClr>
              </a:buClr>
              <a:buSzPct val="100000"/>
            </a:pPr>
            <a:r>
              <a:rPr lang="en-US" altLang="zh-CN" sz="2000" i="1" kern="0" dirty="0" err="1" smtClean="0">
                <a:solidFill>
                  <a:srgbClr val="FF3300"/>
                </a:solidFill>
                <a:latin typeface="Arial" pitchFamily="34" charset="0"/>
                <a:ea typeface="宋体" charset="-122"/>
                <a:cs typeface="Arial" pitchFamily="34" charset="0"/>
              </a:rPr>
              <a:t>R</a:t>
            </a:r>
            <a:r>
              <a:rPr lang="en-US" altLang="zh-CN" sz="2000" i="1" kern="0" baseline="-25000" dirty="0" err="1" smtClean="0">
                <a:solidFill>
                  <a:srgbClr val="FF3300"/>
                </a:solidFill>
                <a:latin typeface="Arial" pitchFamily="34" charset="0"/>
                <a:ea typeface="宋体" charset="-122"/>
                <a:cs typeface="Arial" pitchFamily="34" charset="0"/>
              </a:rPr>
              <a:t>s</a:t>
            </a:r>
            <a:r>
              <a:rPr lang="en-US" altLang="zh-CN" sz="2000" i="1" kern="0" dirty="0" smtClean="0">
                <a:solidFill>
                  <a:srgbClr val="FF3300"/>
                </a:solidFill>
                <a:latin typeface="Arial" pitchFamily="34" charset="0"/>
                <a:ea typeface="宋体" charset="-122"/>
                <a:cs typeface="Arial" pitchFamily="34" charset="0"/>
              </a:rPr>
              <a:t> &lt; </a:t>
            </a:r>
            <a:r>
              <a:rPr lang="en-US" altLang="zh-CN" sz="2000" i="1" kern="0" dirty="0" err="1" smtClean="0">
                <a:solidFill>
                  <a:srgbClr val="FF3300"/>
                </a:solidFill>
                <a:latin typeface="Arial" pitchFamily="34" charset="0"/>
                <a:ea typeface="宋体" charset="-122"/>
                <a:cs typeface="Arial" pitchFamily="34" charset="0"/>
              </a:rPr>
              <a:t>R</a:t>
            </a:r>
            <a:r>
              <a:rPr lang="en-US" altLang="zh-CN" sz="2000" i="1" kern="0" baseline="-25000" dirty="0" err="1" smtClean="0">
                <a:solidFill>
                  <a:srgbClr val="FF3300"/>
                </a:solidFill>
                <a:latin typeface="Arial" pitchFamily="34" charset="0"/>
                <a:ea typeface="宋体" charset="-122"/>
                <a:cs typeface="Arial" pitchFamily="34" charset="0"/>
              </a:rPr>
              <a:t>c</a:t>
            </a:r>
            <a:r>
              <a:rPr lang="en-US" altLang="zh-CN" sz="2000" i="1" kern="0" dirty="0" smtClean="0">
                <a:solidFill>
                  <a:srgbClr val="FF3300"/>
                </a:solidFill>
                <a:latin typeface="Arial" pitchFamily="34" charset="0"/>
                <a:ea typeface="宋体" charset="-122"/>
                <a:cs typeface="Arial" pitchFamily="34" charset="0"/>
              </a:rPr>
              <a:t>  </a:t>
            </a:r>
            <a:r>
              <a:rPr lang="en-US" altLang="zh-CN" sz="2000" kern="0" dirty="0" smtClean="0">
                <a:latin typeface="Arial" pitchFamily="34" charset="0"/>
                <a:ea typeface="宋体" charset="-122"/>
                <a:cs typeface="Arial" pitchFamily="34" charset="0"/>
              </a:rPr>
              <a:t>What is average end-end throughput?</a:t>
            </a:r>
          </a:p>
        </p:txBody>
      </p:sp>
      <p:sp>
        <p:nvSpPr>
          <p:cNvPr id="95" name="Line 2"/>
          <p:cNvSpPr>
            <a:spLocks noChangeShapeType="1"/>
          </p:cNvSpPr>
          <p:nvPr/>
        </p:nvSpPr>
        <p:spPr bwMode="auto">
          <a:xfrm>
            <a:off x="1170599" y="2263571"/>
            <a:ext cx="58118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6" name="Group 5"/>
          <p:cNvGrpSpPr>
            <a:grpSpLocks/>
          </p:cNvGrpSpPr>
          <p:nvPr/>
        </p:nvGrpSpPr>
        <p:grpSpPr bwMode="auto">
          <a:xfrm>
            <a:off x="3347061" y="2155621"/>
            <a:ext cx="971550" cy="282575"/>
            <a:chOff x="3600" y="219"/>
            <a:chExt cx="360" cy="175"/>
          </a:xfrm>
        </p:grpSpPr>
        <p:sp>
          <p:nvSpPr>
            <p:cNvPr id="97" name="Oval 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Line 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Line 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" name="Rectangle 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Oval 1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2" name="Group 1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07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3" name="Group 1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04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aphicFrame>
        <p:nvGraphicFramePr>
          <p:cNvPr id="11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6821"/>
              </p:ext>
            </p:extLst>
          </p:nvPr>
        </p:nvGraphicFramePr>
        <p:xfrm>
          <a:off x="7161824" y="1976233"/>
          <a:ext cx="722312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Clip" r:id="rId3" imgW="1307263" imgH="1084139" progId="">
                  <p:embed/>
                </p:oleObj>
              </mc:Choice>
              <mc:Fallback>
                <p:oleObj name="Clip" r:id="rId3" imgW="1307263" imgH="1084139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1824" y="1976233"/>
                        <a:ext cx="722312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1" name="Group 20"/>
          <p:cNvGrpSpPr>
            <a:grpSpLocks/>
          </p:cNvGrpSpPr>
          <p:nvPr/>
        </p:nvGrpSpPr>
        <p:grpSpPr bwMode="auto">
          <a:xfrm>
            <a:off x="713399" y="1833358"/>
            <a:ext cx="344487" cy="655638"/>
            <a:chOff x="4180" y="783"/>
            <a:chExt cx="150" cy="307"/>
          </a:xfrm>
        </p:grpSpPr>
        <p:sp>
          <p:nvSpPr>
            <p:cNvPr id="112" name="AutoShape 2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Rectangle 2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Rectangle 2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" name="AutoShape 2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Line 2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Line 2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Rectangle 2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2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0" name="AutoShape 30"/>
          <p:cNvSpPr>
            <a:spLocks noChangeArrowheads="1"/>
          </p:cNvSpPr>
          <p:nvPr/>
        </p:nvSpPr>
        <p:spPr bwMode="auto">
          <a:xfrm>
            <a:off x="230799" y="1566658"/>
            <a:ext cx="412750" cy="455613"/>
          </a:xfrm>
          <a:prstGeom prst="can">
            <a:avLst>
              <a:gd name="adj" fmla="val 22317"/>
            </a:avLst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1" name="Group 34"/>
          <p:cNvGrpSpPr>
            <a:grpSpLocks/>
          </p:cNvGrpSpPr>
          <p:nvPr/>
        </p:nvGrpSpPr>
        <p:grpSpPr bwMode="auto">
          <a:xfrm>
            <a:off x="1124561" y="2128633"/>
            <a:ext cx="2136775" cy="307975"/>
            <a:chOff x="2249" y="3430"/>
            <a:chExt cx="1389" cy="256"/>
          </a:xfrm>
        </p:grpSpPr>
        <p:sp>
          <p:nvSpPr>
            <p:cNvPr id="122" name="Oval 35"/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36"/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Oval 37"/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" name="Rectangle 38"/>
            <p:cNvSpPr>
              <a:spLocks noChangeArrowheads="1"/>
            </p:cNvSpPr>
            <p:nvPr/>
          </p:nvSpPr>
          <p:spPr bwMode="auto">
            <a:xfrm>
              <a:off x="3562" y="3438"/>
              <a:ext cx="44" cy="24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6" name="Text Box 39"/>
          <p:cNvSpPr txBox="1">
            <a:spLocks noChangeArrowheads="1"/>
          </p:cNvSpPr>
          <p:nvPr/>
        </p:nvSpPr>
        <p:spPr bwMode="auto">
          <a:xfrm>
            <a:off x="913424" y="2084183"/>
            <a:ext cx="2586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R</a:t>
            </a:r>
            <a:r>
              <a:rPr kumimoji="0" lang="en-US" altLang="zh-CN" sz="28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</a:t>
            </a:r>
            <a:r>
              <a:rPr kumimoji="0" lang="en-US" altLang="zh-CN" sz="20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bits/sec</a:t>
            </a:r>
          </a:p>
        </p:txBody>
      </p:sp>
      <p:sp>
        <p:nvSpPr>
          <p:cNvPr id="127" name="AutoShape 42"/>
          <p:cNvSpPr>
            <a:spLocks noChangeArrowheads="1"/>
          </p:cNvSpPr>
          <p:nvPr/>
        </p:nvSpPr>
        <p:spPr bwMode="auto">
          <a:xfrm flipV="1">
            <a:off x="313349" y="1896858"/>
            <a:ext cx="895350" cy="56515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AutoShape 43"/>
          <p:cNvSpPr>
            <a:spLocks noChangeArrowheads="1"/>
          </p:cNvSpPr>
          <p:nvPr/>
        </p:nvSpPr>
        <p:spPr bwMode="auto">
          <a:xfrm>
            <a:off x="6547461" y="2103233"/>
            <a:ext cx="817563" cy="379413"/>
          </a:xfrm>
          <a:prstGeom prst="rightArrow">
            <a:avLst>
              <a:gd name="adj1" fmla="val 50000"/>
              <a:gd name="adj2" fmla="val 53870"/>
            </a:avLst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9" name="Group 54"/>
          <p:cNvGrpSpPr>
            <a:grpSpLocks/>
          </p:cNvGrpSpPr>
          <p:nvPr/>
        </p:nvGrpSpPr>
        <p:grpSpPr bwMode="auto">
          <a:xfrm>
            <a:off x="4497999" y="1995283"/>
            <a:ext cx="2790825" cy="569913"/>
            <a:chOff x="3130" y="3069"/>
            <a:chExt cx="1911" cy="366"/>
          </a:xfrm>
        </p:grpSpPr>
        <p:grpSp>
          <p:nvGrpSpPr>
            <p:cNvPr id="130" name="Group 45"/>
            <p:cNvGrpSpPr>
              <a:grpSpLocks/>
            </p:cNvGrpSpPr>
            <p:nvPr/>
          </p:nvGrpSpPr>
          <p:grpSpPr bwMode="auto">
            <a:xfrm>
              <a:off x="3130" y="3069"/>
              <a:ext cx="1765" cy="366"/>
              <a:chOff x="2249" y="3430"/>
              <a:chExt cx="1389" cy="256"/>
            </a:xfrm>
          </p:grpSpPr>
          <p:sp>
            <p:nvSpPr>
              <p:cNvPr id="132" name="Oval 46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" name="Rectangle 47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9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4" name="Oval 48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49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1" name="Text Box 50"/>
            <p:cNvSpPr txBox="1">
              <a:spLocks noChangeArrowheads="1"/>
            </p:cNvSpPr>
            <p:nvPr/>
          </p:nvSpPr>
          <p:spPr bwMode="auto">
            <a:xfrm>
              <a:off x="3181" y="3135"/>
              <a:ext cx="186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altLang="zh-CN" sz="28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c</a:t>
              </a:r>
              <a:r>
                <a:rPr kumimoji="0" lang="en-US" altLang="zh-CN" sz="20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bits/sec</a:t>
              </a:r>
            </a:p>
          </p:txBody>
        </p:sp>
      </p:grpSp>
      <p:sp>
        <p:nvSpPr>
          <p:cNvPr id="136" name="AutoShape 51"/>
          <p:cNvSpPr>
            <a:spLocks noChangeArrowheads="1"/>
          </p:cNvSpPr>
          <p:nvPr/>
        </p:nvSpPr>
        <p:spPr bwMode="auto">
          <a:xfrm>
            <a:off x="3256574" y="2096883"/>
            <a:ext cx="1365250" cy="381000"/>
          </a:xfrm>
          <a:prstGeom prst="rightArrow">
            <a:avLst>
              <a:gd name="adj1" fmla="val 50000"/>
              <a:gd name="adj2" fmla="val 89583"/>
            </a:avLst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7" name="Group 109"/>
          <p:cNvGrpSpPr>
            <a:grpSpLocks/>
          </p:cNvGrpSpPr>
          <p:nvPr/>
        </p:nvGrpSpPr>
        <p:grpSpPr bwMode="auto">
          <a:xfrm>
            <a:off x="230799" y="2591014"/>
            <a:ext cx="8080375" cy="1370013"/>
            <a:chOff x="762" y="2210"/>
            <a:chExt cx="5090" cy="863"/>
          </a:xfrm>
        </p:grpSpPr>
        <p:sp>
          <p:nvSpPr>
            <p:cNvPr id="138" name="Rectangle 56"/>
            <p:cNvSpPr>
              <a:spLocks noChangeArrowheads="1"/>
            </p:cNvSpPr>
            <p:nvPr/>
          </p:nvSpPr>
          <p:spPr bwMode="auto">
            <a:xfrm>
              <a:off x="773" y="2210"/>
              <a:ext cx="507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342900" marR="0" lvl="0" indent="-34290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>
                    <a:lumMod val="60000"/>
                    <a:lumOff val="40000"/>
                  </a:schemeClr>
                </a:buClr>
                <a:buSzPct val="100000"/>
                <a:buFont typeface="Wingdings" pitchFamily="2" charset="2"/>
                <a:buChar char="q"/>
                <a:tabLst/>
                <a:defRPr/>
              </a:pPr>
              <a:r>
                <a:rPr kumimoji="0" lang="en-US" altLang="zh-CN" sz="20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altLang="zh-CN" sz="2000" b="0" i="1" u="none" strike="noStrike" kern="0" cap="none" spc="0" normalizeH="0" baseline="-25000" noProof="0" dirty="0" err="1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s</a:t>
              </a:r>
              <a:r>
                <a:rPr kumimoji="0" lang="en-US" altLang="zh-CN" sz="20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&gt; </a:t>
              </a:r>
              <a:r>
                <a:rPr kumimoji="0" lang="en-US" altLang="zh-CN" sz="20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altLang="zh-CN" sz="2000" b="0" i="1" u="none" strike="noStrike" kern="0" cap="none" spc="0" normalizeH="0" baseline="-25000" noProof="0" dirty="0" err="1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c</a:t>
              </a:r>
              <a:r>
                <a:rPr kumimoji="0" lang="en-US" altLang="zh-CN" sz="20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 </a:t>
              </a: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What is average end-end throughput?</a:t>
              </a:r>
            </a:p>
          </p:txBody>
        </p:sp>
        <p:sp>
          <p:nvSpPr>
            <p:cNvPr id="139" name="Line 57"/>
            <p:cNvSpPr>
              <a:spLocks noChangeShapeType="1"/>
            </p:cNvSpPr>
            <p:nvPr/>
          </p:nvSpPr>
          <p:spPr bwMode="auto">
            <a:xfrm>
              <a:off x="1354" y="2920"/>
              <a:ext cx="3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40" name="Group 58"/>
            <p:cNvGrpSpPr>
              <a:grpSpLocks/>
            </p:cNvGrpSpPr>
            <p:nvPr/>
          </p:nvGrpSpPr>
          <p:grpSpPr bwMode="auto">
            <a:xfrm>
              <a:off x="2725" y="2852"/>
              <a:ext cx="612" cy="178"/>
              <a:chOff x="3600" y="219"/>
              <a:chExt cx="360" cy="175"/>
            </a:xfrm>
          </p:grpSpPr>
          <p:sp>
            <p:nvSpPr>
              <p:cNvPr id="167" name="Oval 5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8" name="Line 6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9" name="Line 6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0" name="Rectangle 6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1" name="Oval 6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72" name="Group 6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77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8" name="Line 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9" name="Line 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73" name="Group 6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74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5" name="Line 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6" name="Line 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aphicFrame>
          <p:nvGraphicFramePr>
            <p:cNvPr id="141" name="Object 72"/>
            <p:cNvGraphicFramePr>
              <a:graphicFrameLocks noChangeAspect="1"/>
            </p:cNvGraphicFramePr>
            <p:nvPr/>
          </p:nvGraphicFramePr>
          <p:xfrm>
            <a:off x="5128" y="2739"/>
            <a:ext cx="455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5" name="Clip" r:id="rId5" imgW="1307263" imgH="1084139" progId="">
                    <p:embed/>
                  </p:oleObj>
                </mc:Choice>
                <mc:Fallback>
                  <p:oleObj name="Clip" r:id="rId5" imgW="1307263" imgH="1084139" progId="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8" y="2739"/>
                          <a:ext cx="455" cy="3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2" name="Group 73"/>
            <p:cNvGrpSpPr>
              <a:grpSpLocks/>
            </p:cNvGrpSpPr>
            <p:nvPr/>
          </p:nvGrpSpPr>
          <p:grpSpPr bwMode="auto">
            <a:xfrm>
              <a:off x="1066" y="2649"/>
              <a:ext cx="217" cy="413"/>
              <a:chOff x="4180" y="783"/>
              <a:chExt cx="150" cy="307"/>
            </a:xfrm>
          </p:grpSpPr>
          <p:sp>
            <p:nvSpPr>
              <p:cNvPr id="159" name="AutoShape 74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0" name="Rectangle 75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1" name="Rectangle 76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2" name="AutoShape 77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3" name="Line 78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4" name="Line 79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5" name="Rectangle 80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6" name="Rectangle 81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43" name="AutoShape 82"/>
            <p:cNvSpPr>
              <a:spLocks noChangeArrowheads="1"/>
            </p:cNvSpPr>
            <p:nvPr/>
          </p:nvSpPr>
          <p:spPr bwMode="auto">
            <a:xfrm>
              <a:off x="762" y="2481"/>
              <a:ext cx="260" cy="287"/>
            </a:xfrm>
            <a:prstGeom prst="can">
              <a:avLst>
                <a:gd name="adj" fmla="val 22317"/>
              </a:avLst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" name="AutoShape 90"/>
            <p:cNvSpPr>
              <a:spLocks noChangeArrowheads="1"/>
            </p:cNvSpPr>
            <p:nvPr/>
          </p:nvSpPr>
          <p:spPr bwMode="auto">
            <a:xfrm>
              <a:off x="4741" y="2819"/>
              <a:ext cx="515" cy="239"/>
            </a:xfrm>
            <a:prstGeom prst="rightArrow">
              <a:avLst>
                <a:gd name="adj1" fmla="val 50000"/>
                <a:gd name="adj2" fmla="val 53870"/>
              </a:avLst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45" name="Group 92"/>
            <p:cNvGrpSpPr>
              <a:grpSpLocks/>
            </p:cNvGrpSpPr>
            <p:nvPr/>
          </p:nvGrpSpPr>
          <p:grpSpPr bwMode="auto">
            <a:xfrm>
              <a:off x="1328" y="2714"/>
              <a:ext cx="1347" cy="359"/>
              <a:chOff x="2249" y="3430"/>
              <a:chExt cx="1389" cy="256"/>
            </a:xfrm>
          </p:grpSpPr>
          <p:sp>
            <p:nvSpPr>
              <p:cNvPr id="155" name="Oval 93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6" name="Rectangle 94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7" name="Oval 95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8" name="Rectangle 96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46" name="Text Box 97"/>
            <p:cNvSpPr txBox="1">
              <a:spLocks noChangeArrowheads="1"/>
            </p:cNvSpPr>
            <p:nvPr/>
          </p:nvSpPr>
          <p:spPr bwMode="auto">
            <a:xfrm>
              <a:off x="1313" y="2788"/>
              <a:ext cx="14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altLang="zh-CN" sz="28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s</a:t>
              </a:r>
              <a:r>
                <a:rPr kumimoji="0" lang="en-US" altLang="zh-CN" sz="20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bits/sec</a:t>
              </a:r>
            </a:p>
          </p:txBody>
        </p:sp>
        <p:grpSp>
          <p:nvGrpSpPr>
            <p:cNvPr id="147" name="Group 83"/>
            <p:cNvGrpSpPr>
              <a:grpSpLocks/>
            </p:cNvGrpSpPr>
            <p:nvPr/>
          </p:nvGrpSpPr>
          <p:grpSpPr bwMode="auto">
            <a:xfrm>
              <a:off x="3419" y="2835"/>
              <a:ext cx="1621" cy="194"/>
              <a:chOff x="2249" y="3430"/>
              <a:chExt cx="1389" cy="256"/>
            </a:xfrm>
          </p:grpSpPr>
          <p:sp>
            <p:nvSpPr>
              <p:cNvPr id="151" name="Oval 84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2" name="Rectangle 85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3" name="Oval 86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4" name="Rectangle 87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5" cy="245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48" name="Text Box 88"/>
            <p:cNvSpPr txBox="1">
              <a:spLocks noChangeArrowheads="1"/>
            </p:cNvSpPr>
            <p:nvPr/>
          </p:nvSpPr>
          <p:spPr bwMode="auto">
            <a:xfrm>
              <a:off x="3475" y="2807"/>
              <a:ext cx="16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 </a:t>
              </a: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altLang="zh-CN" sz="28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c</a:t>
              </a:r>
              <a:r>
                <a:rPr kumimoji="0" lang="en-US" altLang="zh-CN" sz="20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bits/sec</a:t>
              </a:r>
            </a:p>
          </p:txBody>
        </p:sp>
        <p:sp>
          <p:nvSpPr>
            <p:cNvPr id="149" name="AutoShape 98"/>
            <p:cNvSpPr>
              <a:spLocks noChangeArrowheads="1"/>
            </p:cNvSpPr>
            <p:nvPr/>
          </p:nvSpPr>
          <p:spPr bwMode="auto">
            <a:xfrm>
              <a:off x="2668" y="2815"/>
              <a:ext cx="860" cy="240"/>
            </a:xfrm>
            <a:prstGeom prst="rightArrow">
              <a:avLst>
                <a:gd name="adj1" fmla="val 50000"/>
                <a:gd name="adj2" fmla="val 89583"/>
              </a:avLst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" name="AutoShape 89"/>
            <p:cNvSpPr>
              <a:spLocks noChangeArrowheads="1"/>
            </p:cNvSpPr>
            <p:nvPr/>
          </p:nvSpPr>
          <p:spPr bwMode="auto">
            <a:xfrm flipV="1">
              <a:off x="814" y="2689"/>
              <a:ext cx="564" cy="3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2 h 21600"/>
                <a:gd name="T14" fmla="*/ 18230 w 21600"/>
                <a:gd name="T15" fmla="*/ 92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909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167947" y="285734"/>
            <a:ext cx="5904383" cy="431800"/>
          </a:xfrm>
        </p:spPr>
        <p:txBody>
          <a:bodyPr/>
          <a:lstStyle/>
          <a:p>
            <a:r>
              <a:rPr lang="en-US" altLang="zh-CN" sz="2800" dirty="0">
                <a:latin typeface="Arial" pitchFamily="34" charset="0"/>
                <a:ea typeface="宋体" charset="-122"/>
                <a:cs typeface="Arial" pitchFamily="34" charset="0"/>
              </a:rPr>
              <a:t>Throughput: Internet scenario</a:t>
            </a:r>
            <a:endParaRPr lang="zh-CN" altLang="en-US" sz="28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3" name="Text Box 44"/>
          <p:cNvSpPr txBox="1">
            <a:spLocks noChangeArrowheads="1"/>
          </p:cNvSpPr>
          <p:nvPr/>
        </p:nvSpPr>
        <p:spPr bwMode="auto">
          <a:xfrm>
            <a:off x="245614" y="3855348"/>
            <a:ext cx="334546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itchFamily="34" charset="0"/>
                <a:ea typeface="宋体" charset="-122"/>
                <a:cs typeface="Arial" pitchFamily="34" charset="0"/>
              </a:rPr>
              <a:t>10 connections (fairly) share backbone bottleneck link R</a:t>
            </a:r>
            <a:r>
              <a:rPr lang="en-US" altLang="zh-CN" sz="2000" baseline="-25000" dirty="0">
                <a:latin typeface="Arial" pitchFamily="34" charset="0"/>
                <a:ea typeface="宋体" charset="-122"/>
                <a:cs typeface="Arial" pitchFamily="34" charset="0"/>
              </a:rPr>
              <a:t> </a:t>
            </a:r>
            <a:r>
              <a:rPr lang="en-US" altLang="zh-CN" sz="2000" dirty="0">
                <a:latin typeface="Arial" pitchFamily="34" charset="0"/>
                <a:ea typeface="宋体" charset="-122"/>
                <a:cs typeface="Arial" pitchFamily="34" charset="0"/>
              </a:rPr>
              <a:t>bits/sec</a:t>
            </a:r>
          </a:p>
        </p:txBody>
      </p:sp>
      <p:sp>
        <p:nvSpPr>
          <p:cNvPr id="4" name="Freeform 296"/>
          <p:cNvSpPr>
            <a:spLocks/>
          </p:cNvSpPr>
          <p:nvPr/>
        </p:nvSpPr>
        <p:spPr bwMode="auto">
          <a:xfrm>
            <a:off x="3878105" y="2143113"/>
            <a:ext cx="3127375" cy="1498600"/>
          </a:xfrm>
          <a:custGeom>
            <a:avLst/>
            <a:gdLst>
              <a:gd name="T0" fmla="*/ 2147483646 w 1877"/>
              <a:gd name="T1" fmla="*/ 2147483646 h 917"/>
              <a:gd name="T2" fmla="*/ 2147483646 w 1877"/>
              <a:gd name="T3" fmla="*/ 2147483646 h 917"/>
              <a:gd name="T4" fmla="*/ 2147483646 w 1877"/>
              <a:gd name="T5" fmla="*/ 2147483646 h 917"/>
              <a:gd name="T6" fmla="*/ 2147483646 w 1877"/>
              <a:gd name="T7" fmla="*/ 2147483646 h 917"/>
              <a:gd name="T8" fmla="*/ 2147483646 w 1877"/>
              <a:gd name="T9" fmla="*/ 2147483646 h 917"/>
              <a:gd name="T10" fmla="*/ 2147483646 w 1877"/>
              <a:gd name="T11" fmla="*/ 2147483646 h 917"/>
              <a:gd name="T12" fmla="*/ 2147483646 w 1877"/>
              <a:gd name="T13" fmla="*/ 2147483646 h 917"/>
              <a:gd name="T14" fmla="*/ 2147483646 w 1877"/>
              <a:gd name="T15" fmla="*/ 2147483646 h 917"/>
              <a:gd name="T16" fmla="*/ 2147483646 w 1877"/>
              <a:gd name="T17" fmla="*/ 2147483646 h 917"/>
              <a:gd name="T18" fmla="*/ 2147483646 w 1877"/>
              <a:gd name="T19" fmla="*/ 2147483646 h 917"/>
              <a:gd name="T20" fmla="*/ 2147483646 w 1877"/>
              <a:gd name="T21" fmla="*/ 2147483646 h 917"/>
              <a:gd name="T22" fmla="*/ 2147483646 w 1877"/>
              <a:gd name="T23" fmla="*/ 2147483646 h 917"/>
              <a:gd name="T24" fmla="*/ 2147483646 w 1877"/>
              <a:gd name="T25" fmla="*/ 2147483646 h 917"/>
              <a:gd name="T26" fmla="*/ 2147483646 w 1877"/>
              <a:gd name="T27" fmla="*/ 2147483646 h 917"/>
              <a:gd name="T28" fmla="*/ 2147483646 w 1877"/>
              <a:gd name="T29" fmla="*/ 2147483646 h 917"/>
              <a:gd name="T30" fmla="*/ 2147483646 w 1877"/>
              <a:gd name="T31" fmla="*/ 2147483646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AutoShape 21"/>
          <p:cNvSpPr>
            <a:spLocks noChangeArrowheads="1"/>
          </p:cNvSpPr>
          <p:nvPr/>
        </p:nvSpPr>
        <p:spPr bwMode="auto">
          <a:xfrm>
            <a:off x="3590768" y="1808151"/>
            <a:ext cx="312737" cy="152400"/>
          </a:xfrm>
          <a:prstGeom prst="parallelogram">
            <a:avLst>
              <a:gd name="adj" fmla="val 79053"/>
            </a:avLst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3749518" y="1304913"/>
            <a:ext cx="144462" cy="5080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3590768" y="1447788"/>
            <a:ext cx="200025" cy="508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3590768" y="1300151"/>
            <a:ext cx="312737" cy="153987"/>
          </a:xfrm>
          <a:prstGeom prst="parallelogram">
            <a:avLst>
              <a:gd name="adj" fmla="val 78238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9" name="Line 25"/>
          <p:cNvSpPr>
            <a:spLocks noChangeShapeType="1"/>
          </p:cNvSpPr>
          <p:nvPr/>
        </p:nvSpPr>
        <p:spPr bwMode="auto">
          <a:xfrm>
            <a:off x="3903505" y="1311263"/>
            <a:ext cx="0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3790793" y="1808151"/>
            <a:ext cx="112712" cy="147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3617755" y="1516051"/>
            <a:ext cx="131763" cy="2921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12" name="Rectangle 28"/>
          <p:cNvSpPr>
            <a:spLocks noChangeArrowheads="1"/>
          </p:cNvSpPr>
          <p:nvPr/>
        </p:nvSpPr>
        <p:spPr bwMode="auto">
          <a:xfrm>
            <a:off x="3636805" y="1603363"/>
            <a:ext cx="98425" cy="103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13" name="Text Box 35"/>
          <p:cNvSpPr txBox="1">
            <a:spLocks noChangeArrowheads="1"/>
          </p:cNvSpPr>
          <p:nvPr/>
        </p:nvSpPr>
        <p:spPr bwMode="auto">
          <a:xfrm>
            <a:off x="3741580" y="1766876"/>
            <a:ext cx="676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pitchFamily="34" charset="0"/>
                <a:ea typeface="宋体" charset="-122"/>
                <a:cs typeface="Arial" pitchFamily="34" charset="0"/>
              </a:rPr>
              <a:t>R</a:t>
            </a:r>
            <a:r>
              <a:rPr lang="en-US" altLang="zh-CN" baseline="-25000">
                <a:latin typeface="Arial" pitchFamily="34" charset="0"/>
                <a:ea typeface="宋体" charset="-122"/>
                <a:cs typeface="Arial" pitchFamily="34" charset="0"/>
              </a:rPr>
              <a:t>s</a:t>
            </a:r>
            <a:endParaRPr lang="en-US" altLang="zh-CN" sz="20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auto">
          <a:xfrm rot="5400000">
            <a:off x="5606099" y="3194832"/>
            <a:ext cx="50800" cy="52546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15" name="Rectangle 41"/>
          <p:cNvSpPr>
            <a:spLocks noChangeArrowheads="1"/>
          </p:cNvSpPr>
          <p:nvPr/>
        </p:nvSpPr>
        <p:spPr bwMode="auto">
          <a:xfrm rot="5400000">
            <a:off x="5139374" y="2701120"/>
            <a:ext cx="984250" cy="5254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16" name="Oval 42"/>
          <p:cNvSpPr>
            <a:spLocks noChangeArrowheads="1"/>
          </p:cNvSpPr>
          <p:nvPr/>
        </p:nvSpPr>
        <p:spPr bwMode="auto">
          <a:xfrm rot="5400000">
            <a:off x="5610068" y="2216138"/>
            <a:ext cx="52387" cy="52546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17" name="Rectangle 43"/>
          <p:cNvSpPr>
            <a:spLocks noChangeArrowheads="1"/>
          </p:cNvSpPr>
          <p:nvPr/>
        </p:nvSpPr>
        <p:spPr bwMode="auto">
          <a:xfrm rot="5400000">
            <a:off x="5610068" y="3187688"/>
            <a:ext cx="31750" cy="5111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graphicFrame>
        <p:nvGraphicFramePr>
          <p:cNvPr id="18" name="Object 4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205027"/>
              </p:ext>
            </p:extLst>
          </p:nvPr>
        </p:nvGraphicFramePr>
        <p:xfrm>
          <a:off x="3519330" y="3954451"/>
          <a:ext cx="5461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Clip" r:id="rId3" imgW="1307263" imgH="1084139" progId="">
                  <p:embed/>
                </p:oleObj>
              </mc:Choice>
              <mc:Fallback>
                <p:oleObj name="Clip" r:id="rId3" imgW="1307263" imgH="1084139" progId="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330" y="3954451"/>
                        <a:ext cx="54610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Oval 31"/>
          <p:cNvSpPr>
            <a:spLocks noChangeArrowheads="1"/>
          </p:cNvSpPr>
          <p:nvPr/>
        </p:nvSpPr>
        <p:spPr bwMode="auto">
          <a:xfrm rot="1792560">
            <a:off x="4616293" y="2090726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20" name="Rectangle 32"/>
          <p:cNvSpPr>
            <a:spLocks noChangeArrowheads="1"/>
          </p:cNvSpPr>
          <p:nvPr/>
        </p:nvSpPr>
        <p:spPr bwMode="auto">
          <a:xfrm rot="1792560">
            <a:off x="3951130" y="1887526"/>
            <a:ext cx="730250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21" name="Oval 33"/>
          <p:cNvSpPr>
            <a:spLocks noChangeArrowheads="1"/>
          </p:cNvSpPr>
          <p:nvPr/>
        </p:nvSpPr>
        <p:spPr bwMode="auto">
          <a:xfrm rot="1792560">
            <a:off x="3986055" y="1687501"/>
            <a:ext cx="38100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22" name="Rectangle 34"/>
          <p:cNvSpPr>
            <a:spLocks noChangeArrowheads="1"/>
          </p:cNvSpPr>
          <p:nvPr/>
        </p:nvSpPr>
        <p:spPr bwMode="auto">
          <a:xfrm rot="1792560">
            <a:off x="4613118" y="2087551"/>
            <a:ext cx="23812" cy="15398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23" name="Line 456"/>
          <p:cNvSpPr>
            <a:spLocks noChangeShapeType="1"/>
          </p:cNvSpPr>
          <p:nvPr/>
        </p:nvSpPr>
        <p:spPr bwMode="auto">
          <a:xfrm rot="1792560">
            <a:off x="3822543" y="1958963"/>
            <a:ext cx="955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AutoShape 459"/>
          <p:cNvSpPr>
            <a:spLocks noChangeArrowheads="1"/>
          </p:cNvSpPr>
          <p:nvPr/>
        </p:nvSpPr>
        <p:spPr bwMode="auto">
          <a:xfrm>
            <a:off x="4179730" y="1365238"/>
            <a:ext cx="312738" cy="153988"/>
          </a:xfrm>
          <a:prstGeom prst="parallelogram">
            <a:avLst>
              <a:gd name="adj" fmla="val 78238"/>
            </a:avLst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25" name="Rectangle 460"/>
          <p:cNvSpPr>
            <a:spLocks noChangeArrowheads="1"/>
          </p:cNvSpPr>
          <p:nvPr/>
        </p:nvSpPr>
        <p:spPr bwMode="auto">
          <a:xfrm>
            <a:off x="4338480" y="862001"/>
            <a:ext cx="144463" cy="5080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26" name="Rectangle 461"/>
          <p:cNvSpPr>
            <a:spLocks noChangeArrowheads="1"/>
          </p:cNvSpPr>
          <p:nvPr/>
        </p:nvSpPr>
        <p:spPr bwMode="auto">
          <a:xfrm>
            <a:off x="4181318" y="1006463"/>
            <a:ext cx="198437" cy="508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27" name="AutoShape 462"/>
          <p:cNvSpPr>
            <a:spLocks noChangeArrowheads="1"/>
          </p:cNvSpPr>
          <p:nvPr/>
        </p:nvSpPr>
        <p:spPr bwMode="auto">
          <a:xfrm>
            <a:off x="4179730" y="857238"/>
            <a:ext cx="312738" cy="153988"/>
          </a:xfrm>
          <a:prstGeom prst="parallelogram">
            <a:avLst>
              <a:gd name="adj" fmla="val 78238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28" name="Line 463"/>
          <p:cNvSpPr>
            <a:spLocks noChangeShapeType="1"/>
          </p:cNvSpPr>
          <p:nvPr/>
        </p:nvSpPr>
        <p:spPr bwMode="auto">
          <a:xfrm>
            <a:off x="4492468" y="868351"/>
            <a:ext cx="0" cy="496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Line 464"/>
          <p:cNvSpPr>
            <a:spLocks noChangeShapeType="1"/>
          </p:cNvSpPr>
          <p:nvPr/>
        </p:nvSpPr>
        <p:spPr bwMode="auto">
          <a:xfrm flipH="1">
            <a:off x="4379755" y="1365238"/>
            <a:ext cx="112713" cy="14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465"/>
          <p:cNvSpPr>
            <a:spLocks noChangeArrowheads="1"/>
          </p:cNvSpPr>
          <p:nvPr/>
        </p:nvSpPr>
        <p:spPr bwMode="auto">
          <a:xfrm>
            <a:off x="4206718" y="1073138"/>
            <a:ext cx="131762" cy="2921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31" name="Rectangle 466"/>
          <p:cNvSpPr>
            <a:spLocks noChangeArrowheads="1"/>
          </p:cNvSpPr>
          <p:nvPr/>
        </p:nvSpPr>
        <p:spPr bwMode="auto">
          <a:xfrm>
            <a:off x="4225768" y="1162038"/>
            <a:ext cx="100012" cy="101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32" name="Oval 469"/>
          <p:cNvSpPr>
            <a:spLocks noChangeArrowheads="1"/>
          </p:cNvSpPr>
          <p:nvPr/>
        </p:nvSpPr>
        <p:spPr bwMode="auto">
          <a:xfrm rot="2768172">
            <a:off x="5125880" y="2093901"/>
            <a:ext cx="47625" cy="1428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33" name="Rectangle 470"/>
          <p:cNvSpPr>
            <a:spLocks noChangeArrowheads="1"/>
          </p:cNvSpPr>
          <p:nvPr/>
        </p:nvSpPr>
        <p:spPr bwMode="auto">
          <a:xfrm rot="2768172">
            <a:off x="4404362" y="1761319"/>
            <a:ext cx="915988" cy="1428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34" name="Oval 471"/>
          <p:cNvSpPr>
            <a:spLocks noChangeArrowheads="1"/>
          </p:cNvSpPr>
          <p:nvPr/>
        </p:nvSpPr>
        <p:spPr bwMode="auto">
          <a:xfrm rot="2768172">
            <a:off x="4555968" y="1435088"/>
            <a:ext cx="47625" cy="142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35" name="Rectangle 472"/>
          <p:cNvSpPr>
            <a:spLocks noChangeArrowheads="1"/>
          </p:cNvSpPr>
          <p:nvPr/>
        </p:nvSpPr>
        <p:spPr bwMode="auto">
          <a:xfrm rot="2768172">
            <a:off x="5125880" y="2085963"/>
            <a:ext cx="30163" cy="1381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36" name="Line 473"/>
          <p:cNvSpPr>
            <a:spLocks noChangeShapeType="1"/>
          </p:cNvSpPr>
          <p:nvPr/>
        </p:nvSpPr>
        <p:spPr bwMode="auto">
          <a:xfrm rot="2768172">
            <a:off x="4247992" y="1817676"/>
            <a:ext cx="11969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Oval 476"/>
          <p:cNvSpPr>
            <a:spLocks noChangeArrowheads="1"/>
          </p:cNvSpPr>
          <p:nvPr/>
        </p:nvSpPr>
        <p:spPr bwMode="auto">
          <a:xfrm rot="19807440" flipH="1">
            <a:off x="4079718" y="3943338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38" name="Rectangle 477"/>
          <p:cNvSpPr>
            <a:spLocks noChangeArrowheads="1"/>
          </p:cNvSpPr>
          <p:nvPr/>
        </p:nvSpPr>
        <p:spPr bwMode="auto">
          <a:xfrm rot="19807440" flipH="1">
            <a:off x="4052730" y="3740138"/>
            <a:ext cx="730250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39" name="Oval 478"/>
          <p:cNvSpPr>
            <a:spLocks noChangeArrowheads="1"/>
          </p:cNvSpPr>
          <p:nvPr/>
        </p:nvSpPr>
        <p:spPr bwMode="auto">
          <a:xfrm rot="19807440" flipH="1">
            <a:off x="4711543" y="3540113"/>
            <a:ext cx="36512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40" name="Rectangle 479"/>
          <p:cNvSpPr>
            <a:spLocks noChangeArrowheads="1"/>
          </p:cNvSpPr>
          <p:nvPr/>
        </p:nvSpPr>
        <p:spPr bwMode="auto">
          <a:xfrm rot="19807440" flipH="1">
            <a:off x="4095593" y="3940163"/>
            <a:ext cx="23812" cy="1539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41" name="Line 480"/>
          <p:cNvSpPr>
            <a:spLocks noChangeShapeType="1"/>
          </p:cNvSpPr>
          <p:nvPr/>
        </p:nvSpPr>
        <p:spPr bwMode="auto">
          <a:xfrm rot="19807440" flipH="1">
            <a:off x="3957480" y="3811576"/>
            <a:ext cx="955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Oval 483"/>
          <p:cNvSpPr>
            <a:spLocks noChangeArrowheads="1"/>
          </p:cNvSpPr>
          <p:nvPr/>
        </p:nvSpPr>
        <p:spPr bwMode="auto">
          <a:xfrm rot="18831828" flipV="1">
            <a:off x="5333843" y="3716326"/>
            <a:ext cx="47625" cy="1428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43" name="Rectangle 484"/>
          <p:cNvSpPr>
            <a:spLocks noChangeArrowheads="1"/>
          </p:cNvSpPr>
          <p:nvPr/>
        </p:nvSpPr>
        <p:spPr bwMode="auto">
          <a:xfrm rot="18831828" flipV="1">
            <a:off x="4611530" y="4048113"/>
            <a:ext cx="917575" cy="1428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44" name="Oval 485"/>
          <p:cNvSpPr>
            <a:spLocks noChangeArrowheads="1"/>
          </p:cNvSpPr>
          <p:nvPr/>
        </p:nvSpPr>
        <p:spPr bwMode="auto">
          <a:xfrm rot="18831828" flipV="1">
            <a:off x="4765518" y="4375138"/>
            <a:ext cx="47625" cy="142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45" name="Rectangle 486"/>
          <p:cNvSpPr>
            <a:spLocks noChangeArrowheads="1"/>
          </p:cNvSpPr>
          <p:nvPr/>
        </p:nvSpPr>
        <p:spPr bwMode="auto">
          <a:xfrm rot="18831828" flipV="1">
            <a:off x="5333843" y="3725851"/>
            <a:ext cx="30162" cy="1381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46" name="Line 487"/>
          <p:cNvSpPr>
            <a:spLocks noChangeShapeType="1"/>
          </p:cNvSpPr>
          <p:nvPr/>
        </p:nvSpPr>
        <p:spPr bwMode="auto">
          <a:xfrm rot="18831828" flipV="1">
            <a:off x="4455955" y="4133839"/>
            <a:ext cx="11969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7" name="Object 4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934576"/>
              </p:ext>
            </p:extLst>
          </p:nvPr>
        </p:nvGraphicFramePr>
        <p:xfrm>
          <a:off x="4184493" y="4410063"/>
          <a:ext cx="54451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Clip" r:id="rId5" imgW="1307263" imgH="1084139" progId="">
                  <p:embed/>
                </p:oleObj>
              </mc:Choice>
              <mc:Fallback>
                <p:oleObj name="Clip" r:id="rId5" imgW="1307263" imgH="1084139" progId="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493" y="4410063"/>
                        <a:ext cx="544512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AutoShape 490"/>
          <p:cNvSpPr>
            <a:spLocks noChangeArrowheads="1"/>
          </p:cNvSpPr>
          <p:nvPr/>
        </p:nvSpPr>
        <p:spPr bwMode="auto">
          <a:xfrm>
            <a:off x="7068980" y="1689088"/>
            <a:ext cx="314325" cy="153988"/>
          </a:xfrm>
          <a:prstGeom prst="parallelogram">
            <a:avLst>
              <a:gd name="adj" fmla="val 78635"/>
            </a:avLst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49" name="Rectangle 491"/>
          <p:cNvSpPr>
            <a:spLocks noChangeArrowheads="1"/>
          </p:cNvSpPr>
          <p:nvPr/>
        </p:nvSpPr>
        <p:spPr bwMode="auto">
          <a:xfrm>
            <a:off x="7227730" y="1185851"/>
            <a:ext cx="144463" cy="5080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50" name="Rectangle 492"/>
          <p:cNvSpPr>
            <a:spLocks noChangeArrowheads="1"/>
          </p:cNvSpPr>
          <p:nvPr/>
        </p:nvSpPr>
        <p:spPr bwMode="auto">
          <a:xfrm>
            <a:off x="7070568" y="1330313"/>
            <a:ext cx="200025" cy="508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51" name="AutoShape 493"/>
          <p:cNvSpPr>
            <a:spLocks noChangeArrowheads="1"/>
          </p:cNvSpPr>
          <p:nvPr/>
        </p:nvSpPr>
        <p:spPr bwMode="auto">
          <a:xfrm>
            <a:off x="7068980" y="1181088"/>
            <a:ext cx="314325" cy="153988"/>
          </a:xfrm>
          <a:prstGeom prst="parallelogram">
            <a:avLst>
              <a:gd name="adj" fmla="val 78635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52" name="Line 494"/>
          <p:cNvSpPr>
            <a:spLocks noChangeShapeType="1"/>
          </p:cNvSpPr>
          <p:nvPr/>
        </p:nvSpPr>
        <p:spPr bwMode="auto">
          <a:xfrm>
            <a:off x="7383305" y="1192201"/>
            <a:ext cx="0" cy="496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Line 495"/>
          <p:cNvSpPr>
            <a:spLocks noChangeShapeType="1"/>
          </p:cNvSpPr>
          <p:nvPr/>
        </p:nvSpPr>
        <p:spPr bwMode="auto">
          <a:xfrm flipH="1">
            <a:off x="7270593" y="1689088"/>
            <a:ext cx="112712" cy="14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496"/>
          <p:cNvSpPr>
            <a:spLocks noChangeArrowheads="1"/>
          </p:cNvSpPr>
          <p:nvPr/>
        </p:nvSpPr>
        <p:spPr bwMode="auto">
          <a:xfrm>
            <a:off x="7097555" y="1396988"/>
            <a:ext cx="130175" cy="2921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55" name="Rectangle 497"/>
          <p:cNvSpPr>
            <a:spLocks noChangeArrowheads="1"/>
          </p:cNvSpPr>
          <p:nvPr/>
        </p:nvSpPr>
        <p:spPr bwMode="auto">
          <a:xfrm>
            <a:off x="7115018" y="1485888"/>
            <a:ext cx="100012" cy="101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56" name="Oval 500"/>
          <p:cNvSpPr>
            <a:spLocks noChangeArrowheads="1"/>
          </p:cNvSpPr>
          <p:nvPr/>
        </p:nvSpPr>
        <p:spPr bwMode="auto">
          <a:xfrm rot="19807440" flipH="1">
            <a:off x="6286343" y="2062151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57" name="Rectangle 501"/>
          <p:cNvSpPr>
            <a:spLocks noChangeArrowheads="1"/>
          </p:cNvSpPr>
          <p:nvPr/>
        </p:nvSpPr>
        <p:spPr bwMode="auto">
          <a:xfrm rot="19807440" flipH="1">
            <a:off x="6259355" y="1858951"/>
            <a:ext cx="730250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58" name="Oval 502"/>
          <p:cNvSpPr>
            <a:spLocks noChangeArrowheads="1"/>
          </p:cNvSpPr>
          <p:nvPr/>
        </p:nvSpPr>
        <p:spPr bwMode="auto">
          <a:xfrm rot="19807440" flipH="1">
            <a:off x="6918168" y="1658926"/>
            <a:ext cx="36512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59" name="Rectangle 503"/>
          <p:cNvSpPr>
            <a:spLocks noChangeArrowheads="1"/>
          </p:cNvSpPr>
          <p:nvPr/>
        </p:nvSpPr>
        <p:spPr bwMode="auto">
          <a:xfrm rot="19807440" flipH="1">
            <a:off x="6302218" y="2058976"/>
            <a:ext cx="25400" cy="15398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60" name="Line 504"/>
          <p:cNvSpPr>
            <a:spLocks noChangeShapeType="1"/>
          </p:cNvSpPr>
          <p:nvPr/>
        </p:nvSpPr>
        <p:spPr bwMode="auto">
          <a:xfrm rot="19807440" flipH="1">
            <a:off x="6164105" y="1930388"/>
            <a:ext cx="955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Oval 507"/>
          <p:cNvSpPr>
            <a:spLocks noChangeArrowheads="1"/>
          </p:cNvSpPr>
          <p:nvPr/>
        </p:nvSpPr>
        <p:spPr bwMode="auto">
          <a:xfrm rot="1792560">
            <a:off x="7043580" y="4022713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62" name="Rectangle 508"/>
          <p:cNvSpPr>
            <a:spLocks noChangeArrowheads="1"/>
          </p:cNvSpPr>
          <p:nvPr/>
        </p:nvSpPr>
        <p:spPr bwMode="auto">
          <a:xfrm rot="1792560">
            <a:off x="6376830" y="3817926"/>
            <a:ext cx="731838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63" name="Oval 509"/>
          <p:cNvSpPr>
            <a:spLocks noChangeArrowheads="1"/>
          </p:cNvSpPr>
          <p:nvPr/>
        </p:nvSpPr>
        <p:spPr bwMode="auto">
          <a:xfrm rot="1792560">
            <a:off x="6411755" y="3617901"/>
            <a:ext cx="38100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64" name="Rectangle 510"/>
          <p:cNvSpPr>
            <a:spLocks noChangeArrowheads="1"/>
          </p:cNvSpPr>
          <p:nvPr/>
        </p:nvSpPr>
        <p:spPr bwMode="auto">
          <a:xfrm rot="1792560">
            <a:off x="7038818" y="4019538"/>
            <a:ext cx="25400" cy="152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65" name="Line 511"/>
          <p:cNvSpPr>
            <a:spLocks noChangeShapeType="1"/>
          </p:cNvSpPr>
          <p:nvPr/>
        </p:nvSpPr>
        <p:spPr bwMode="auto">
          <a:xfrm rot="1792560">
            <a:off x="6238718" y="3917938"/>
            <a:ext cx="1062037" cy="12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6" name="Object 5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783455"/>
              </p:ext>
            </p:extLst>
          </p:nvPr>
        </p:nvGraphicFramePr>
        <p:xfrm>
          <a:off x="7072155" y="4221151"/>
          <a:ext cx="5461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Clip" r:id="rId6" imgW="1307263" imgH="1084139" progId="">
                  <p:embed/>
                </p:oleObj>
              </mc:Choice>
              <mc:Fallback>
                <p:oleObj name="Clip" r:id="rId6" imgW="1307263" imgH="1084139" progId="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155" y="4221151"/>
                        <a:ext cx="54610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Text Box 513"/>
          <p:cNvSpPr txBox="1">
            <a:spLocks noChangeArrowheads="1"/>
          </p:cNvSpPr>
          <p:nvPr/>
        </p:nvSpPr>
        <p:spPr bwMode="auto">
          <a:xfrm>
            <a:off x="4711543" y="1325551"/>
            <a:ext cx="676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pitchFamily="34" charset="0"/>
                <a:ea typeface="宋体" charset="-122"/>
                <a:cs typeface="Arial" pitchFamily="34" charset="0"/>
              </a:rPr>
              <a:t>R</a:t>
            </a:r>
            <a:r>
              <a:rPr lang="en-US" altLang="zh-CN" baseline="-25000">
                <a:latin typeface="Arial" pitchFamily="34" charset="0"/>
                <a:ea typeface="宋体" charset="-122"/>
                <a:cs typeface="Arial" pitchFamily="34" charset="0"/>
              </a:rPr>
              <a:t>s</a:t>
            </a:r>
            <a:endParaRPr lang="en-US" altLang="zh-CN" sz="20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68" name="Text Box 514"/>
          <p:cNvSpPr txBox="1">
            <a:spLocks noChangeArrowheads="1"/>
          </p:cNvSpPr>
          <p:nvPr/>
        </p:nvSpPr>
        <p:spPr bwMode="auto">
          <a:xfrm>
            <a:off x="6538755" y="1833551"/>
            <a:ext cx="676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pitchFamily="34" charset="0"/>
                <a:ea typeface="宋体" charset="-122"/>
                <a:cs typeface="Arial" pitchFamily="34" charset="0"/>
              </a:rPr>
              <a:t>R</a:t>
            </a:r>
            <a:r>
              <a:rPr lang="en-US" altLang="zh-CN" baseline="-25000">
                <a:latin typeface="Arial" pitchFamily="34" charset="0"/>
                <a:ea typeface="宋体" charset="-122"/>
                <a:cs typeface="Arial" pitchFamily="34" charset="0"/>
              </a:rPr>
              <a:t>s</a:t>
            </a:r>
            <a:endParaRPr lang="en-US" altLang="zh-CN" sz="20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69" name="Freeform 515"/>
          <p:cNvSpPr>
            <a:spLocks/>
          </p:cNvSpPr>
          <p:nvPr/>
        </p:nvSpPr>
        <p:spPr bwMode="auto">
          <a:xfrm>
            <a:off x="4705193" y="2193913"/>
            <a:ext cx="800100" cy="1381125"/>
          </a:xfrm>
          <a:custGeom>
            <a:avLst/>
            <a:gdLst>
              <a:gd name="T0" fmla="*/ 0 w 504"/>
              <a:gd name="T1" fmla="*/ 0 h 870"/>
              <a:gd name="T2" fmla="*/ 2147483646 w 504"/>
              <a:gd name="T3" fmla="*/ 2147483646 h 870"/>
              <a:gd name="T4" fmla="*/ 2147483646 w 504"/>
              <a:gd name="T5" fmla="*/ 2147483646 h 870"/>
              <a:gd name="T6" fmla="*/ 2147483646 w 504"/>
              <a:gd name="T7" fmla="*/ 2147483646 h 870"/>
              <a:gd name="T8" fmla="*/ 2147483646 w 504"/>
              <a:gd name="T9" fmla="*/ 2147483646 h 870"/>
              <a:gd name="T10" fmla="*/ 2147483646 w 504"/>
              <a:gd name="T11" fmla="*/ 2147483646 h 870"/>
              <a:gd name="T12" fmla="*/ 2147483646 w 504"/>
              <a:gd name="T13" fmla="*/ 2147483646 h 870"/>
              <a:gd name="T14" fmla="*/ 2147483646 w 504"/>
              <a:gd name="T15" fmla="*/ 2147483646 h 870"/>
              <a:gd name="T16" fmla="*/ 2147483646 w 504"/>
              <a:gd name="T17" fmla="*/ 2147483646 h 870"/>
              <a:gd name="T18" fmla="*/ 2147483646 w 504"/>
              <a:gd name="T19" fmla="*/ 2147483646 h 87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04"/>
              <a:gd name="T31" fmla="*/ 0 h 870"/>
              <a:gd name="T32" fmla="*/ 504 w 504"/>
              <a:gd name="T33" fmla="*/ 870 h 87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04" h="870">
                <a:moveTo>
                  <a:pt x="0" y="0"/>
                </a:moveTo>
                <a:cubicBezTo>
                  <a:pt x="21" y="11"/>
                  <a:pt x="79" y="44"/>
                  <a:pt x="129" y="63"/>
                </a:cubicBezTo>
                <a:cubicBezTo>
                  <a:pt x="179" y="82"/>
                  <a:pt x="255" y="102"/>
                  <a:pt x="299" y="112"/>
                </a:cubicBezTo>
                <a:cubicBezTo>
                  <a:pt x="343" y="122"/>
                  <a:pt x="362" y="116"/>
                  <a:pt x="392" y="121"/>
                </a:cubicBezTo>
                <a:cubicBezTo>
                  <a:pt x="417" y="124"/>
                  <a:pt x="469" y="100"/>
                  <a:pt x="479" y="145"/>
                </a:cubicBezTo>
                <a:cubicBezTo>
                  <a:pt x="490" y="191"/>
                  <a:pt x="504" y="700"/>
                  <a:pt x="490" y="772"/>
                </a:cubicBezTo>
                <a:cubicBezTo>
                  <a:pt x="477" y="845"/>
                  <a:pt x="447" y="842"/>
                  <a:pt x="406" y="839"/>
                </a:cubicBezTo>
                <a:cubicBezTo>
                  <a:pt x="365" y="836"/>
                  <a:pt x="323" y="835"/>
                  <a:pt x="286" y="833"/>
                </a:cubicBezTo>
                <a:cubicBezTo>
                  <a:pt x="250" y="831"/>
                  <a:pt x="226" y="822"/>
                  <a:pt x="192" y="828"/>
                </a:cubicBezTo>
                <a:cubicBezTo>
                  <a:pt x="158" y="834"/>
                  <a:pt x="107" y="861"/>
                  <a:pt x="84" y="870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 Box 516"/>
          <p:cNvSpPr txBox="1">
            <a:spLocks noChangeArrowheads="1"/>
          </p:cNvSpPr>
          <p:nvPr/>
        </p:nvSpPr>
        <p:spPr bwMode="auto">
          <a:xfrm>
            <a:off x="3719355" y="3382951"/>
            <a:ext cx="674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pitchFamily="34" charset="0"/>
                <a:ea typeface="宋体" charset="-122"/>
                <a:cs typeface="Arial" pitchFamily="34" charset="0"/>
              </a:rPr>
              <a:t>R</a:t>
            </a:r>
            <a:r>
              <a:rPr lang="en-US" altLang="zh-CN" baseline="-25000">
                <a:latin typeface="Arial" pitchFamily="34" charset="0"/>
                <a:ea typeface="宋体" charset="-122"/>
                <a:cs typeface="Arial" pitchFamily="34" charset="0"/>
              </a:rPr>
              <a:t>c</a:t>
            </a:r>
            <a:endParaRPr lang="en-US" altLang="zh-CN" sz="20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71" name="Freeform 517"/>
          <p:cNvSpPr>
            <a:spLocks/>
          </p:cNvSpPr>
          <p:nvPr/>
        </p:nvSpPr>
        <p:spPr bwMode="auto">
          <a:xfrm>
            <a:off x="5168743" y="2171688"/>
            <a:ext cx="431800" cy="1570038"/>
          </a:xfrm>
          <a:custGeom>
            <a:avLst/>
            <a:gdLst>
              <a:gd name="T0" fmla="*/ 0 w 272"/>
              <a:gd name="T1" fmla="*/ 0 h 989"/>
              <a:gd name="T2" fmla="*/ 2147483646 w 272"/>
              <a:gd name="T3" fmla="*/ 2147483646 h 989"/>
              <a:gd name="T4" fmla="*/ 2147483646 w 272"/>
              <a:gd name="T5" fmla="*/ 2147483646 h 989"/>
              <a:gd name="T6" fmla="*/ 2147483646 w 272"/>
              <a:gd name="T7" fmla="*/ 2147483646 h 989"/>
              <a:gd name="T8" fmla="*/ 2147483646 w 272"/>
              <a:gd name="T9" fmla="*/ 2147483646 h 989"/>
              <a:gd name="T10" fmla="*/ 2147483646 w 272"/>
              <a:gd name="T11" fmla="*/ 2147483646 h 989"/>
              <a:gd name="T12" fmla="*/ 2147483646 w 272"/>
              <a:gd name="T13" fmla="*/ 2147483646 h 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2"/>
              <a:gd name="T22" fmla="*/ 0 h 989"/>
              <a:gd name="T23" fmla="*/ 272 w 272"/>
              <a:gd name="T24" fmla="*/ 989 h 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2" h="989">
                <a:moveTo>
                  <a:pt x="0" y="0"/>
                </a:moveTo>
                <a:cubicBezTo>
                  <a:pt x="15" y="13"/>
                  <a:pt x="49" y="56"/>
                  <a:pt x="92" y="80"/>
                </a:cubicBezTo>
                <a:cubicBezTo>
                  <a:pt x="231" y="84"/>
                  <a:pt x="204" y="89"/>
                  <a:pt x="257" y="147"/>
                </a:cubicBezTo>
                <a:cubicBezTo>
                  <a:pt x="270" y="295"/>
                  <a:pt x="272" y="652"/>
                  <a:pt x="268" y="774"/>
                </a:cubicBezTo>
                <a:cubicBezTo>
                  <a:pt x="268" y="895"/>
                  <a:pt x="261" y="853"/>
                  <a:pt x="257" y="875"/>
                </a:cubicBezTo>
                <a:cubicBezTo>
                  <a:pt x="251" y="894"/>
                  <a:pt x="257" y="889"/>
                  <a:pt x="242" y="908"/>
                </a:cubicBezTo>
                <a:cubicBezTo>
                  <a:pt x="227" y="927"/>
                  <a:pt x="183" y="972"/>
                  <a:pt x="167" y="989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Freeform 518"/>
          <p:cNvSpPr>
            <a:spLocks/>
          </p:cNvSpPr>
          <p:nvPr/>
        </p:nvSpPr>
        <p:spPr bwMode="auto">
          <a:xfrm>
            <a:off x="5752943" y="2155813"/>
            <a:ext cx="638175" cy="1538288"/>
          </a:xfrm>
          <a:custGeom>
            <a:avLst/>
            <a:gdLst>
              <a:gd name="T0" fmla="*/ 2147483646 w 402"/>
              <a:gd name="T1" fmla="*/ 0 h 969"/>
              <a:gd name="T2" fmla="*/ 2147483646 w 402"/>
              <a:gd name="T3" fmla="*/ 2147483646 h 969"/>
              <a:gd name="T4" fmla="*/ 2147483646 w 402"/>
              <a:gd name="T5" fmla="*/ 2147483646 h 969"/>
              <a:gd name="T6" fmla="*/ 2147483646 w 402"/>
              <a:gd name="T7" fmla="*/ 2147483646 h 969"/>
              <a:gd name="T8" fmla="*/ 2147483646 w 402"/>
              <a:gd name="T9" fmla="*/ 2147483646 h 969"/>
              <a:gd name="T10" fmla="*/ 2147483646 w 402"/>
              <a:gd name="T11" fmla="*/ 2147483646 h 969"/>
              <a:gd name="T12" fmla="*/ 2147483646 w 402"/>
              <a:gd name="T13" fmla="*/ 2147483646 h 969"/>
              <a:gd name="T14" fmla="*/ 2147483646 w 402"/>
              <a:gd name="T15" fmla="*/ 2147483646 h 969"/>
              <a:gd name="T16" fmla="*/ 2147483646 w 402"/>
              <a:gd name="T17" fmla="*/ 2147483646 h 9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2"/>
              <a:gd name="T28" fmla="*/ 0 h 969"/>
              <a:gd name="T29" fmla="*/ 402 w 402"/>
              <a:gd name="T30" fmla="*/ 969 h 96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2" h="969">
                <a:moveTo>
                  <a:pt x="306" y="0"/>
                </a:moveTo>
                <a:cubicBezTo>
                  <a:pt x="295" y="5"/>
                  <a:pt x="262" y="24"/>
                  <a:pt x="240" y="36"/>
                </a:cubicBezTo>
                <a:cubicBezTo>
                  <a:pt x="218" y="48"/>
                  <a:pt x="199" y="58"/>
                  <a:pt x="174" y="72"/>
                </a:cubicBezTo>
                <a:cubicBezTo>
                  <a:pt x="149" y="86"/>
                  <a:pt x="115" y="101"/>
                  <a:pt x="90" y="119"/>
                </a:cubicBezTo>
                <a:cubicBezTo>
                  <a:pt x="64" y="136"/>
                  <a:pt x="72" y="127"/>
                  <a:pt x="25" y="178"/>
                </a:cubicBezTo>
                <a:cubicBezTo>
                  <a:pt x="14" y="223"/>
                  <a:pt x="0" y="732"/>
                  <a:pt x="14" y="804"/>
                </a:cubicBezTo>
                <a:cubicBezTo>
                  <a:pt x="27" y="877"/>
                  <a:pt x="53" y="854"/>
                  <a:pt x="98" y="871"/>
                </a:cubicBezTo>
                <a:cubicBezTo>
                  <a:pt x="144" y="888"/>
                  <a:pt x="209" y="884"/>
                  <a:pt x="261" y="900"/>
                </a:cubicBezTo>
                <a:cubicBezTo>
                  <a:pt x="312" y="916"/>
                  <a:pt x="373" y="955"/>
                  <a:pt x="402" y="969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 Box 519"/>
          <p:cNvSpPr txBox="1">
            <a:spLocks noChangeArrowheads="1"/>
          </p:cNvSpPr>
          <p:nvPr/>
        </p:nvSpPr>
        <p:spPr bwMode="auto">
          <a:xfrm>
            <a:off x="4978243" y="3921113"/>
            <a:ext cx="676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pitchFamily="34" charset="0"/>
                <a:ea typeface="宋体" charset="-122"/>
                <a:cs typeface="Arial" pitchFamily="34" charset="0"/>
              </a:rPr>
              <a:t>R</a:t>
            </a:r>
            <a:r>
              <a:rPr lang="en-US" altLang="zh-CN" baseline="-25000">
                <a:latin typeface="Arial" pitchFamily="34" charset="0"/>
                <a:ea typeface="宋体" charset="-122"/>
                <a:cs typeface="Arial" pitchFamily="34" charset="0"/>
              </a:rPr>
              <a:t>c</a:t>
            </a:r>
            <a:endParaRPr lang="en-US" altLang="zh-CN" sz="20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74" name="Text Box 520"/>
          <p:cNvSpPr txBox="1">
            <a:spLocks noChangeArrowheads="1"/>
          </p:cNvSpPr>
          <p:nvPr/>
        </p:nvSpPr>
        <p:spPr bwMode="auto">
          <a:xfrm>
            <a:off x="6665755" y="3408351"/>
            <a:ext cx="674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pitchFamily="34" charset="0"/>
                <a:ea typeface="宋体" charset="-122"/>
                <a:cs typeface="Arial" pitchFamily="34" charset="0"/>
              </a:rPr>
              <a:t>R</a:t>
            </a:r>
            <a:r>
              <a:rPr lang="en-US" altLang="zh-CN" baseline="-25000">
                <a:latin typeface="Arial" pitchFamily="34" charset="0"/>
                <a:ea typeface="宋体" charset="-122"/>
                <a:cs typeface="Arial" pitchFamily="34" charset="0"/>
              </a:rPr>
              <a:t>c</a:t>
            </a:r>
            <a:endParaRPr lang="en-US" altLang="zh-CN" sz="20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75" name="Text Box 521"/>
          <p:cNvSpPr txBox="1">
            <a:spLocks noChangeArrowheads="1"/>
          </p:cNvSpPr>
          <p:nvPr/>
        </p:nvSpPr>
        <p:spPr bwMode="auto">
          <a:xfrm>
            <a:off x="5694205" y="2779701"/>
            <a:ext cx="67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pitchFamily="34" charset="0"/>
                <a:ea typeface="宋体" charset="-122"/>
                <a:cs typeface="Arial" pitchFamily="34" charset="0"/>
              </a:rPr>
              <a:t>R</a:t>
            </a:r>
          </a:p>
        </p:txBody>
      </p:sp>
      <p:sp>
        <p:nvSpPr>
          <p:cNvPr id="76" name="Rectangle 523"/>
          <p:cNvSpPr txBox="1">
            <a:spLocks noChangeArrowheads="1"/>
          </p:cNvSpPr>
          <p:nvPr/>
        </p:nvSpPr>
        <p:spPr>
          <a:xfrm>
            <a:off x="71406" y="1781198"/>
            <a:ext cx="3759200" cy="40767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Arial" pitchFamily="34" charset="0"/>
                <a:ea typeface="宋体" charset="-122"/>
                <a:cs typeface="Arial" pitchFamily="34" charset="0"/>
              </a:rPr>
              <a:t>per-connection end-end throughput: min(</a:t>
            </a:r>
            <a:r>
              <a:rPr lang="en-US" altLang="zh-CN" sz="2000" dirty="0" err="1" smtClean="0">
                <a:latin typeface="Arial" pitchFamily="34" charset="0"/>
                <a:ea typeface="宋体" charset="-122"/>
                <a:cs typeface="Arial" pitchFamily="34" charset="0"/>
              </a:rPr>
              <a:t>R</a:t>
            </a:r>
            <a:r>
              <a:rPr lang="en-US" altLang="zh-CN" sz="2000" baseline="-25000" dirty="0" err="1" smtClean="0">
                <a:latin typeface="Arial" pitchFamily="34" charset="0"/>
                <a:ea typeface="宋体" charset="-122"/>
                <a:cs typeface="Arial" pitchFamily="34" charset="0"/>
              </a:rPr>
              <a:t>c</a:t>
            </a:r>
            <a:r>
              <a:rPr lang="en-US" altLang="zh-CN" sz="2000" dirty="0" err="1" smtClean="0">
                <a:latin typeface="Arial" pitchFamily="34" charset="0"/>
                <a:ea typeface="宋体" charset="-122"/>
                <a:cs typeface="Arial" pitchFamily="34" charset="0"/>
              </a:rPr>
              <a:t>,R</a:t>
            </a:r>
            <a:r>
              <a:rPr lang="en-US" altLang="zh-CN" sz="2000" baseline="-25000" dirty="0" err="1" smtClean="0">
                <a:latin typeface="Arial" pitchFamily="34" charset="0"/>
                <a:ea typeface="宋体" charset="-122"/>
                <a:cs typeface="Arial" pitchFamily="34" charset="0"/>
              </a:rPr>
              <a:t>s</a:t>
            </a:r>
            <a:r>
              <a:rPr lang="en-US" altLang="zh-CN" sz="2000" dirty="0" err="1" smtClean="0">
                <a:latin typeface="Arial" pitchFamily="34" charset="0"/>
                <a:ea typeface="宋体" charset="-122"/>
                <a:cs typeface="Arial" pitchFamily="34" charset="0"/>
              </a:rPr>
              <a:t>,R</a:t>
            </a:r>
            <a:r>
              <a:rPr lang="en-US" altLang="zh-CN" sz="2000" dirty="0" smtClean="0">
                <a:latin typeface="Arial" pitchFamily="34" charset="0"/>
                <a:ea typeface="宋体" charset="-122"/>
                <a:cs typeface="Arial" pitchFamily="34" charset="0"/>
              </a:rPr>
              <a:t>/10)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Arial" pitchFamily="34" charset="0"/>
                <a:ea typeface="宋体" charset="-122"/>
                <a:cs typeface="Arial" pitchFamily="34" charset="0"/>
              </a:rPr>
              <a:t>in practice: </a:t>
            </a:r>
            <a:r>
              <a:rPr lang="en-US" altLang="zh-CN" sz="2000" dirty="0" err="1" smtClean="0">
                <a:latin typeface="Arial" pitchFamily="34" charset="0"/>
                <a:ea typeface="宋体" charset="-122"/>
                <a:cs typeface="Arial" pitchFamily="34" charset="0"/>
              </a:rPr>
              <a:t>R</a:t>
            </a:r>
            <a:r>
              <a:rPr lang="en-US" altLang="zh-CN" sz="2000" baseline="-25000" dirty="0" err="1" smtClean="0">
                <a:latin typeface="Arial" pitchFamily="34" charset="0"/>
                <a:ea typeface="宋体" charset="-122"/>
                <a:cs typeface="Arial" pitchFamily="34" charset="0"/>
              </a:rPr>
              <a:t>c</a:t>
            </a:r>
            <a:r>
              <a:rPr lang="en-US" altLang="zh-CN" sz="2000" dirty="0" smtClean="0">
                <a:latin typeface="Arial" pitchFamily="34" charset="0"/>
                <a:ea typeface="宋体" charset="-122"/>
                <a:cs typeface="Arial" pitchFamily="34" charset="0"/>
              </a:rPr>
              <a:t> or </a:t>
            </a:r>
            <a:r>
              <a:rPr lang="en-US" altLang="zh-CN" sz="2000" dirty="0" err="1" smtClean="0">
                <a:latin typeface="Arial" pitchFamily="34" charset="0"/>
                <a:ea typeface="宋体" charset="-122"/>
                <a:cs typeface="Arial" pitchFamily="34" charset="0"/>
              </a:rPr>
              <a:t>R</a:t>
            </a:r>
            <a:r>
              <a:rPr lang="en-US" altLang="zh-CN" sz="2000" baseline="-25000" dirty="0" err="1" smtClean="0">
                <a:latin typeface="Arial" pitchFamily="34" charset="0"/>
                <a:ea typeface="宋体" charset="-122"/>
                <a:cs typeface="Arial" pitchFamily="34" charset="0"/>
              </a:rPr>
              <a:t>s</a:t>
            </a:r>
            <a:r>
              <a:rPr lang="en-US" altLang="zh-CN" sz="2000" dirty="0" smtClean="0">
                <a:latin typeface="Arial" pitchFamily="34" charset="0"/>
                <a:ea typeface="宋体" charset="-122"/>
                <a:cs typeface="Arial" pitchFamily="34" charset="0"/>
              </a:rPr>
              <a:t> is often bottleneck</a:t>
            </a:r>
          </a:p>
        </p:txBody>
      </p:sp>
    </p:spTree>
    <p:extLst>
      <p:ext uri="{BB962C8B-B14F-4D97-AF65-F5344CB8AC3E}">
        <p14:creationId xmlns:p14="http://schemas.microsoft.com/office/powerpoint/2010/main" val="420852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214414" y="282562"/>
            <a:ext cx="5904383" cy="431800"/>
          </a:xfrm>
        </p:spPr>
        <p:txBody>
          <a:bodyPr/>
          <a:lstStyle/>
          <a:p>
            <a:r>
              <a:rPr lang="en-US" altLang="zh-CN" sz="2800" dirty="0">
                <a:latin typeface="Arial" pitchFamily="34" charset="0"/>
                <a:ea typeface="宋体" charset="-122"/>
                <a:cs typeface="Arial" pitchFamily="34" charset="0"/>
              </a:rPr>
              <a:t>What is </a:t>
            </a:r>
            <a:r>
              <a:rPr lang="en-US" altLang="zh-CN" sz="2800" dirty="0" err="1">
                <a:latin typeface="Arial" pitchFamily="34" charset="0"/>
                <a:ea typeface="宋体" charset="-122"/>
                <a:cs typeface="Arial" pitchFamily="34" charset="0"/>
              </a:rPr>
              <a:t>bandwith</a:t>
            </a:r>
            <a:r>
              <a:rPr lang="en-US" altLang="zh-CN" sz="2800" dirty="0">
                <a:latin typeface="Arial" pitchFamily="34" charset="0"/>
                <a:ea typeface="宋体" charset="-122"/>
                <a:cs typeface="Arial" pitchFamily="34" charset="0"/>
              </a:rPr>
              <a:t>?</a:t>
            </a:r>
            <a:endParaRPr lang="zh-CN" altLang="en-US" sz="28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1538" y="1038241"/>
            <a:ext cx="6500858" cy="389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q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Broad band: high bit rate . 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q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Broad band is a sale noun.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q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Broad band is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comparative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.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q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bandwidth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b/s (bit/s)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q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Common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bandwith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kb/s (10</a:t>
            </a:r>
            <a:r>
              <a:rPr kumimoji="0" lang="en-US" altLang="zh-CN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3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 b/s)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Mb/s (10</a:t>
            </a:r>
            <a:r>
              <a:rPr kumimoji="0" lang="en-US" altLang="zh-CN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6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 b/s)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Gb/s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(10</a:t>
            </a:r>
            <a:r>
              <a:rPr kumimoji="0" lang="en-US" altLang="zh-CN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9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 b/s)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Tb/s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(10</a:t>
            </a:r>
            <a:r>
              <a:rPr kumimoji="0" lang="en-US" altLang="zh-CN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12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 b/s)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q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note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：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KB = 2</a:t>
            </a:r>
            <a:r>
              <a:rPr kumimoji="0" lang="en-US" altLang="zh-CN" sz="20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10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B = 1024B, MB = 2</a:t>
            </a:r>
            <a:r>
              <a:rPr kumimoji="0" lang="en-US" altLang="zh-CN" sz="20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20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B, GB = 2</a:t>
            </a:r>
            <a:r>
              <a:rPr kumimoji="0" lang="en-US" altLang="zh-CN" sz="20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30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B, TB= 2</a:t>
            </a:r>
            <a:r>
              <a:rPr kumimoji="0" lang="en-US" altLang="zh-CN" sz="20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40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B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itchFamily="2" charset="2"/>
              <a:buChar char="q"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itchFamily="2" charset="2"/>
              <a:buChar char="q"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88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071538" y="282562"/>
            <a:ext cx="5904383" cy="431800"/>
          </a:xfrm>
        </p:spPr>
        <p:txBody>
          <a:bodyPr/>
          <a:lstStyle/>
          <a:p>
            <a:r>
              <a:rPr lang="en-US" altLang="zh-CN" sz="2800" dirty="0" err="1">
                <a:latin typeface="Arial" pitchFamily="34" charset="0"/>
                <a:ea typeface="宋体" charset="-122"/>
                <a:cs typeface="Arial" pitchFamily="34" charset="0"/>
              </a:rPr>
              <a:t>Missunderstanding</a:t>
            </a:r>
            <a:r>
              <a:rPr lang="en-US" altLang="zh-CN" sz="2800" dirty="0">
                <a:latin typeface="Arial" pitchFamily="34" charset="0"/>
                <a:ea typeface="宋体" charset="-122"/>
                <a:cs typeface="Arial" pitchFamily="34" charset="0"/>
              </a:rPr>
              <a:t> of </a:t>
            </a:r>
            <a:r>
              <a:rPr lang="en-US" altLang="zh-CN" sz="2800" dirty="0" err="1">
                <a:latin typeface="Arial" pitchFamily="34" charset="0"/>
                <a:ea typeface="宋体" charset="-122"/>
                <a:cs typeface="Arial" pitchFamily="34" charset="0"/>
              </a:rPr>
              <a:t>bandwith</a:t>
            </a:r>
            <a:endParaRPr lang="zh-CN" altLang="en-US" sz="28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1406" y="1571618"/>
            <a:ext cx="8353425" cy="1727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200" dirty="0" smtClean="0">
                <a:latin typeface="Arial" pitchFamily="34" charset="0"/>
                <a:ea typeface="宋体" charset="-122"/>
                <a:cs typeface="Arial" pitchFamily="34" charset="0"/>
              </a:rPr>
              <a:t>“cars run on the road” VS “bits runs through the internet”?</a:t>
            </a:r>
            <a:endParaRPr lang="zh-CN" altLang="en-US" sz="2200" dirty="0" smtClean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573058" y="3057433"/>
            <a:ext cx="5832475" cy="0"/>
          </a:xfrm>
          <a:prstGeom prst="line">
            <a:avLst/>
          </a:prstGeom>
          <a:noFill/>
          <a:ln w="76200">
            <a:solidFill>
              <a:srgbClr val="3399FF"/>
            </a:solidFill>
            <a:round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zh-CN" alt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357158" y="2841533"/>
            <a:ext cx="433388" cy="433388"/>
          </a:xfrm>
          <a:prstGeom prst="ellipse">
            <a:avLst/>
          </a:prstGeom>
          <a:solidFill>
            <a:srgbClr val="6699F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FFFF66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405533" y="2841533"/>
            <a:ext cx="433388" cy="433388"/>
          </a:xfrm>
          <a:prstGeom prst="ellipse">
            <a:avLst/>
          </a:prstGeom>
          <a:solidFill>
            <a:srgbClr val="6699F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FFFF66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B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73058" y="4497296"/>
            <a:ext cx="5832475" cy="0"/>
          </a:xfrm>
          <a:prstGeom prst="line">
            <a:avLst/>
          </a:prstGeom>
          <a:noFill/>
          <a:ln w="76200">
            <a:solidFill>
              <a:srgbClr val="3399FF"/>
            </a:solidFill>
            <a:round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zh-CN" alt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357158" y="4281396"/>
            <a:ext cx="433388" cy="433387"/>
          </a:xfrm>
          <a:prstGeom prst="ellipse">
            <a:avLst/>
          </a:prstGeom>
          <a:solidFill>
            <a:srgbClr val="6699F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FFFF66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A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6405533" y="4281396"/>
            <a:ext cx="433388" cy="433387"/>
          </a:xfrm>
          <a:prstGeom prst="ellipse">
            <a:avLst/>
          </a:prstGeom>
          <a:solidFill>
            <a:srgbClr val="6699F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FFFF66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B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1406" y="2285998"/>
            <a:ext cx="15327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dirty="0">
                <a:latin typeface="Arial" pitchFamily="34" charset="0"/>
                <a:ea typeface="楷体_GB2312" pitchFamily="49" charset="-122"/>
                <a:cs typeface="Arial" pitchFamily="34" charset="0"/>
              </a:rPr>
              <a:t>Broad band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1406" y="3429006"/>
            <a:ext cx="16530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dirty="0">
                <a:latin typeface="Arial" pitchFamily="34" charset="0"/>
                <a:ea typeface="楷体_GB2312" pitchFamily="49" charset="-122"/>
                <a:cs typeface="Arial" pitchFamily="34" charset="0"/>
              </a:rPr>
              <a:t>Narrow band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46083" y="2698658"/>
            <a:ext cx="287338" cy="358775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46083" y="4136933"/>
            <a:ext cx="287338" cy="358775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46083" y="2698658"/>
            <a:ext cx="287338" cy="358775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646083" y="2698658"/>
            <a:ext cx="287338" cy="358775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646083" y="4138521"/>
            <a:ext cx="287338" cy="358775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646083" y="4140108"/>
            <a:ext cx="287338" cy="358775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46083" y="2698658"/>
            <a:ext cx="287338" cy="358775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46083" y="2698658"/>
            <a:ext cx="287338" cy="358775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646083" y="2698658"/>
            <a:ext cx="287338" cy="358775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149321" y="2595646"/>
            <a:ext cx="25474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Arial" pitchFamily="34" charset="0"/>
                <a:ea typeface="楷体_GB2312" pitchFamily="49" charset="-122"/>
                <a:cs typeface="Arial" pitchFamily="34" charset="0"/>
              </a:rPr>
              <a:t>faster on broad band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3643306" y="2173302"/>
            <a:ext cx="1273175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5600" b="1" dirty="0">
                <a:solidFill>
                  <a:srgbClr val="FF3300"/>
                </a:solidFill>
                <a:latin typeface="Arial" pitchFamily="34" charset="0"/>
                <a:ea typeface="黑体" pitchFamily="2" charset="-122"/>
                <a:cs typeface="Arial" pitchFamily="34" charset="0"/>
                <a:sym typeface="Symbol" pitchFamily="18" charset="2"/>
              </a:rPr>
              <a:t>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1149321" y="4035806"/>
            <a:ext cx="28456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Arial" pitchFamily="34" charset="0"/>
                <a:ea typeface="楷体_GB2312" pitchFamily="49" charset="-122"/>
                <a:cs typeface="Arial" pitchFamily="34" charset="0"/>
              </a:rPr>
              <a:t>slower on narrow band</a:t>
            </a:r>
          </a:p>
        </p:txBody>
      </p:sp>
      <p:sp>
        <p:nvSpPr>
          <p:cNvPr id="24" name="菱形 23"/>
          <p:cNvSpPr/>
          <p:nvPr/>
        </p:nvSpPr>
        <p:spPr>
          <a:xfrm>
            <a:off x="193142" y="1357305"/>
            <a:ext cx="179641" cy="205427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菱形 24"/>
          <p:cNvSpPr/>
          <p:nvPr/>
        </p:nvSpPr>
        <p:spPr>
          <a:xfrm>
            <a:off x="435362" y="1357304"/>
            <a:ext cx="179641" cy="205427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菱形 25"/>
          <p:cNvSpPr/>
          <p:nvPr/>
        </p:nvSpPr>
        <p:spPr>
          <a:xfrm>
            <a:off x="677583" y="1357305"/>
            <a:ext cx="179641" cy="205427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73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83237E-6 L 0.61424 0.00532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12" y="2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83237E-6 L 0.61424 0.00532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12" y="2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83237E-6 L 0.61424 0.00532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12" y="2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83237E-6 L 0.61424 0.00532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12" y="2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83237E-6 L 0.61424 0.00532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12" y="2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95944E-6 L 0.63802 0.00534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92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35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13873E-6 L 0.62275 -0.0006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2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000"/>
                            </p:stCondLst>
                            <p:childTnLst>
                              <p:par>
                                <p:cTn id="7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0"/>
                            </p:stCondLst>
                            <p:childTnLst>
                              <p:par>
                                <p:cTn id="8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13873E-6 L 0.62275 -0.00069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2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0"/>
                            </p:stCondLst>
                            <p:childTnLst>
                              <p:par>
                                <p:cTn id="91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13873E-6 L 0.62275 -0.00069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2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2000"/>
                            </p:stCondLst>
                            <p:childTnLst>
                              <p:par>
                                <p:cTn id="9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0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/>
      <p:bldP spid="22" grpId="0"/>
      <p:bldP spid="22" grpId="1"/>
      <p:bldP spid="22" grpId="2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sz="2800" dirty="0">
                <a:latin typeface="Arial" pitchFamily="34" charset="0"/>
                <a:ea typeface="宋体" charset="-122"/>
                <a:cs typeface="Arial" pitchFamily="34" charset="0"/>
              </a:rPr>
              <a:t>Correct explanation</a:t>
            </a:r>
            <a:endParaRPr lang="zh-CN" altLang="en-US" sz="28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2122488" y="2236788"/>
            <a:ext cx="3708000" cy="1587"/>
          </a:xfrm>
          <a:prstGeom prst="line">
            <a:avLst/>
          </a:prstGeom>
          <a:noFill/>
          <a:ln w="76200">
            <a:solidFill>
              <a:srgbClr val="3399FF"/>
            </a:solidFill>
            <a:round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zh-CN" altLang="en-US" sz="2800">
              <a:latin typeface="+mn-lt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-10333038" y="1879600"/>
            <a:ext cx="12641263" cy="1654175"/>
            <a:chOff x="-2203" y="845"/>
            <a:chExt cx="7963" cy="1042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5103" y="1661"/>
              <a:ext cx="161" cy="22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>
                <a:latin typeface="+mn-lt"/>
                <a:ea typeface="宋体" pitchFamily="2" charset="-122"/>
              </a:endParaRPr>
            </a:p>
          </p:txBody>
        </p: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-2203" y="845"/>
              <a:ext cx="7963" cy="226"/>
              <a:chOff x="1178" y="2525"/>
              <a:chExt cx="3656" cy="226"/>
            </a:xfrm>
          </p:grpSpPr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>
                <a:off x="1178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>
                <a:off x="1224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>
                <a:off x="1270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14" name="Line 10"/>
              <p:cNvSpPr>
                <a:spLocks noChangeShapeType="1"/>
              </p:cNvSpPr>
              <p:nvPr/>
            </p:nvSpPr>
            <p:spPr bwMode="auto">
              <a:xfrm>
                <a:off x="1316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15" name="Line 11"/>
              <p:cNvSpPr>
                <a:spLocks noChangeShapeType="1"/>
              </p:cNvSpPr>
              <p:nvPr/>
            </p:nvSpPr>
            <p:spPr bwMode="auto">
              <a:xfrm>
                <a:off x="1362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16" name="Line 12"/>
              <p:cNvSpPr>
                <a:spLocks noChangeShapeType="1"/>
              </p:cNvSpPr>
              <p:nvPr/>
            </p:nvSpPr>
            <p:spPr bwMode="auto">
              <a:xfrm>
                <a:off x="1408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>
                <a:off x="1454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1500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>
                <a:off x="1546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1592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>
                <a:off x="1638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>
                <a:off x="1684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>
                <a:off x="1730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>
                <a:off x="1776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25" name="Line 21"/>
              <p:cNvSpPr>
                <a:spLocks noChangeShapeType="1"/>
              </p:cNvSpPr>
              <p:nvPr/>
            </p:nvSpPr>
            <p:spPr bwMode="auto">
              <a:xfrm>
                <a:off x="1822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>
                <a:off x="1868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27" name="Line 23"/>
              <p:cNvSpPr>
                <a:spLocks noChangeShapeType="1"/>
              </p:cNvSpPr>
              <p:nvPr/>
            </p:nvSpPr>
            <p:spPr bwMode="auto">
              <a:xfrm>
                <a:off x="1914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28" name="Line 24"/>
              <p:cNvSpPr>
                <a:spLocks noChangeShapeType="1"/>
              </p:cNvSpPr>
              <p:nvPr/>
            </p:nvSpPr>
            <p:spPr bwMode="auto">
              <a:xfrm>
                <a:off x="1960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29" name="Line 25"/>
              <p:cNvSpPr>
                <a:spLocks noChangeShapeType="1"/>
              </p:cNvSpPr>
              <p:nvPr/>
            </p:nvSpPr>
            <p:spPr bwMode="auto">
              <a:xfrm>
                <a:off x="2006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30" name="Line 26"/>
              <p:cNvSpPr>
                <a:spLocks noChangeShapeType="1"/>
              </p:cNvSpPr>
              <p:nvPr/>
            </p:nvSpPr>
            <p:spPr bwMode="auto">
              <a:xfrm>
                <a:off x="2052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31" name="Line 27"/>
              <p:cNvSpPr>
                <a:spLocks noChangeShapeType="1"/>
              </p:cNvSpPr>
              <p:nvPr/>
            </p:nvSpPr>
            <p:spPr bwMode="auto">
              <a:xfrm>
                <a:off x="2098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32" name="Line 28"/>
              <p:cNvSpPr>
                <a:spLocks noChangeShapeType="1"/>
              </p:cNvSpPr>
              <p:nvPr/>
            </p:nvSpPr>
            <p:spPr bwMode="auto">
              <a:xfrm>
                <a:off x="2144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33" name="Line 29"/>
              <p:cNvSpPr>
                <a:spLocks noChangeShapeType="1"/>
              </p:cNvSpPr>
              <p:nvPr/>
            </p:nvSpPr>
            <p:spPr bwMode="auto">
              <a:xfrm>
                <a:off x="2190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34" name="Line 30"/>
              <p:cNvSpPr>
                <a:spLocks noChangeShapeType="1"/>
              </p:cNvSpPr>
              <p:nvPr/>
            </p:nvSpPr>
            <p:spPr bwMode="auto">
              <a:xfrm>
                <a:off x="2236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35" name="Line 31"/>
              <p:cNvSpPr>
                <a:spLocks noChangeShapeType="1"/>
              </p:cNvSpPr>
              <p:nvPr/>
            </p:nvSpPr>
            <p:spPr bwMode="auto">
              <a:xfrm>
                <a:off x="2282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36" name="Line 32"/>
              <p:cNvSpPr>
                <a:spLocks noChangeShapeType="1"/>
              </p:cNvSpPr>
              <p:nvPr/>
            </p:nvSpPr>
            <p:spPr bwMode="auto">
              <a:xfrm>
                <a:off x="2328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37" name="Line 33"/>
              <p:cNvSpPr>
                <a:spLocks noChangeShapeType="1"/>
              </p:cNvSpPr>
              <p:nvPr/>
            </p:nvSpPr>
            <p:spPr bwMode="auto">
              <a:xfrm>
                <a:off x="2374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38" name="Line 34"/>
              <p:cNvSpPr>
                <a:spLocks noChangeShapeType="1"/>
              </p:cNvSpPr>
              <p:nvPr/>
            </p:nvSpPr>
            <p:spPr bwMode="auto">
              <a:xfrm>
                <a:off x="2420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39" name="Line 35"/>
              <p:cNvSpPr>
                <a:spLocks noChangeShapeType="1"/>
              </p:cNvSpPr>
              <p:nvPr/>
            </p:nvSpPr>
            <p:spPr bwMode="auto">
              <a:xfrm>
                <a:off x="2466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40" name="Line 36"/>
              <p:cNvSpPr>
                <a:spLocks noChangeShapeType="1"/>
              </p:cNvSpPr>
              <p:nvPr/>
            </p:nvSpPr>
            <p:spPr bwMode="auto">
              <a:xfrm>
                <a:off x="2512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41" name="Line 37"/>
              <p:cNvSpPr>
                <a:spLocks noChangeShapeType="1"/>
              </p:cNvSpPr>
              <p:nvPr/>
            </p:nvSpPr>
            <p:spPr bwMode="auto">
              <a:xfrm>
                <a:off x="2558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42" name="Line 38"/>
              <p:cNvSpPr>
                <a:spLocks noChangeShapeType="1"/>
              </p:cNvSpPr>
              <p:nvPr/>
            </p:nvSpPr>
            <p:spPr bwMode="auto">
              <a:xfrm>
                <a:off x="2604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43" name="Line 39"/>
              <p:cNvSpPr>
                <a:spLocks noChangeShapeType="1"/>
              </p:cNvSpPr>
              <p:nvPr/>
            </p:nvSpPr>
            <p:spPr bwMode="auto">
              <a:xfrm>
                <a:off x="2650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44" name="Line 40"/>
              <p:cNvSpPr>
                <a:spLocks noChangeShapeType="1"/>
              </p:cNvSpPr>
              <p:nvPr/>
            </p:nvSpPr>
            <p:spPr bwMode="auto">
              <a:xfrm>
                <a:off x="2696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45" name="Line 41"/>
              <p:cNvSpPr>
                <a:spLocks noChangeShapeType="1"/>
              </p:cNvSpPr>
              <p:nvPr/>
            </p:nvSpPr>
            <p:spPr bwMode="auto">
              <a:xfrm>
                <a:off x="2742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46" name="Line 42"/>
              <p:cNvSpPr>
                <a:spLocks noChangeShapeType="1"/>
              </p:cNvSpPr>
              <p:nvPr/>
            </p:nvSpPr>
            <p:spPr bwMode="auto">
              <a:xfrm>
                <a:off x="2788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47" name="Line 43"/>
              <p:cNvSpPr>
                <a:spLocks noChangeShapeType="1"/>
              </p:cNvSpPr>
              <p:nvPr/>
            </p:nvSpPr>
            <p:spPr bwMode="auto">
              <a:xfrm>
                <a:off x="2834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48" name="Line 44"/>
              <p:cNvSpPr>
                <a:spLocks noChangeShapeType="1"/>
              </p:cNvSpPr>
              <p:nvPr/>
            </p:nvSpPr>
            <p:spPr bwMode="auto">
              <a:xfrm>
                <a:off x="2880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49" name="Line 45"/>
              <p:cNvSpPr>
                <a:spLocks noChangeShapeType="1"/>
              </p:cNvSpPr>
              <p:nvPr/>
            </p:nvSpPr>
            <p:spPr bwMode="auto">
              <a:xfrm>
                <a:off x="2926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50" name="Line 46"/>
              <p:cNvSpPr>
                <a:spLocks noChangeShapeType="1"/>
              </p:cNvSpPr>
              <p:nvPr/>
            </p:nvSpPr>
            <p:spPr bwMode="auto">
              <a:xfrm>
                <a:off x="2972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51" name="Line 47"/>
              <p:cNvSpPr>
                <a:spLocks noChangeShapeType="1"/>
              </p:cNvSpPr>
              <p:nvPr/>
            </p:nvSpPr>
            <p:spPr bwMode="auto">
              <a:xfrm>
                <a:off x="3018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52" name="Line 48"/>
              <p:cNvSpPr>
                <a:spLocks noChangeShapeType="1"/>
              </p:cNvSpPr>
              <p:nvPr/>
            </p:nvSpPr>
            <p:spPr bwMode="auto">
              <a:xfrm>
                <a:off x="3064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53" name="Line 49"/>
              <p:cNvSpPr>
                <a:spLocks noChangeShapeType="1"/>
              </p:cNvSpPr>
              <p:nvPr/>
            </p:nvSpPr>
            <p:spPr bwMode="auto">
              <a:xfrm>
                <a:off x="3110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54" name="Line 50"/>
              <p:cNvSpPr>
                <a:spLocks noChangeShapeType="1"/>
              </p:cNvSpPr>
              <p:nvPr/>
            </p:nvSpPr>
            <p:spPr bwMode="auto">
              <a:xfrm>
                <a:off x="3156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55" name="Line 51"/>
              <p:cNvSpPr>
                <a:spLocks noChangeShapeType="1"/>
              </p:cNvSpPr>
              <p:nvPr/>
            </p:nvSpPr>
            <p:spPr bwMode="auto">
              <a:xfrm>
                <a:off x="3202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56" name="Line 52"/>
              <p:cNvSpPr>
                <a:spLocks noChangeShapeType="1"/>
              </p:cNvSpPr>
              <p:nvPr/>
            </p:nvSpPr>
            <p:spPr bwMode="auto">
              <a:xfrm>
                <a:off x="3248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57" name="Line 53"/>
              <p:cNvSpPr>
                <a:spLocks noChangeShapeType="1"/>
              </p:cNvSpPr>
              <p:nvPr/>
            </p:nvSpPr>
            <p:spPr bwMode="auto">
              <a:xfrm>
                <a:off x="3294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58" name="Line 54"/>
              <p:cNvSpPr>
                <a:spLocks noChangeShapeType="1"/>
              </p:cNvSpPr>
              <p:nvPr/>
            </p:nvSpPr>
            <p:spPr bwMode="auto">
              <a:xfrm>
                <a:off x="3340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59" name="Line 55"/>
              <p:cNvSpPr>
                <a:spLocks noChangeShapeType="1"/>
              </p:cNvSpPr>
              <p:nvPr/>
            </p:nvSpPr>
            <p:spPr bwMode="auto">
              <a:xfrm>
                <a:off x="3386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60" name="Line 56"/>
              <p:cNvSpPr>
                <a:spLocks noChangeShapeType="1"/>
              </p:cNvSpPr>
              <p:nvPr/>
            </p:nvSpPr>
            <p:spPr bwMode="auto">
              <a:xfrm>
                <a:off x="3432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61" name="Line 57"/>
              <p:cNvSpPr>
                <a:spLocks noChangeShapeType="1"/>
              </p:cNvSpPr>
              <p:nvPr/>
            </p:nvSpPr>
            <p:spPr bwMode="auto">
              <a:xfrm>
                <a:off x="3478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62" name="Line 58"/>
              <p:cNvSpPr>
                <a:spLocks noChangeShapeType="1"/>
              </p:cNvSpPr>
              <p:nvPr/>
            </p:nvSpPr>
            <p:spPr bwMode="auto">
              <a:xfrm>
                <a:off x="3524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63" name="Line 59"/>
              <p:cNvSpPr>
                <a:spLocks noChangeShapeType="1"/>
              </p:cNvSpPr>
              <p:nvPr/>
            </p:nvSpPr>
            <p:spPr bwMode="auto">
              <a:xfrm>
                <a:off x="3570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64" name="Line 60"/>
              <p:cNvSpPr>
                <a:spLocks noChangeShapeType="1"/>
              </p:cNvSpPr>
              <p:nvPr/>
            </p:nvSpPr>
            <p:spPr bwMode="auto">
              <a:xfrm>
                <a:off x="3616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65" name="Line 61"/>
              <p:cNvSpPr>
                <a:spLocks noChangeShapeType="1"/>
              </p:cNvSpPr>
              <p:nvPr/>
            </p:nvSpPr>
            <p:spPr bwMode="auto">
              <a:xfrm>
                <a:off x="3662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66" name="Line 62"/>
              <p:cNvSpPr>
                <a:spLocks noChangeShapeType="1"/>
              </p:cNvSpPr>
              <p:nvPr/>
            </p:nvSpPr>
            <p:spPr bwMode="auto">
              <a:xfrm>
                <a:off x="3708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67" name="Line 63"/>
              <p:cNvSpPr>
                <a:spLocks noChangeShapeType="1"/>
              </p:cNvSpPr>
              <p:nvPr/>
            </p:nvSpPr>
            <p:spPr bwMode="auto">
              <a:xfrm>
                <a:off x="3754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68" name="Line 64"/>
              <p:cNvSpPr>
                <a:spLocks noChangeShapeType="1"/>
              </p:cNvSpPr>
              <p:nvPr/>
            </p:nvSpPr>
            <p:spPr bwMode="auto">
              <a:xfrm>
                <a:off x="3800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69" name="Line 65"/>
              <p:cNvSpPr>
                <a:spLocks noChangeShapeType="1"/>
              </p:cNvSpPr>
              <p:nvPr/>
            </p:nvSpPr>
            <p:spPr bwMode="auto">
              <a:xfrm>
                <a:off x="3846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70" name="Line 66"/>
              <p:cNvSpPr>
                <a:spLocks noChangeShapeType="1"/>
              </p:cNvSpPr>
              <p:nvPr/>
            </p:nvSpPr>
            <p:spPr bwMode="auto">
              <a:xfrm>
                <a:off x="3892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71" name="Line 67"/>
              <p:cNvSpPr>
                <a:spLocks noChangeShapeType="1"/>
              </p:cNvSpPr>
              <p:nvPr/>
            </p:nvSpPr>
            <p:spPr bwMode="auto">
              <a:xfrm>
                <a:off x="3938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72" name="Line 68"/>
              <p:cNvSpPr>
                <a:spLocks noChangeShapeType="1"/>
              </p:cNvSpPr>
              <p:nvPr/>
            </p:nvSpPr>
            <p:spPr bwMode="auto">
              <a:xfrm>
                <a:off x="3984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73" name="Line 69"/>
              <p:cNvSpPr>
                <a:spLocks noChangeShapeType="1"/>
              </p:cNvSpPr>
              <p:nvPr/>
            </p:nvSpPr>
            <p:spPr bwMode="auto">
              <a:xfrm>
                <a:off x="4030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74" name="Line 70"/>
              <p:cNvSpPr>
                <a:spLocks noChangeShapeType="1"/>
              </p:cNvSpPr>
              <p:nvPr/>
            </p:nvSpPr>
            <p:spPr bwMode="auto">
              <a:xfrm>
                <a:off x="4076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75" name="Line 71"/>
              <p:cNvSpPr>
                <a:spLocks noChangeShapeType="1"/>
              </p:cNvSpPr>
              <p:nvPr/>
            </p:nvSpPr>
            <p:spPr bwMode="auto">
              <a:xfrm>
                <a:off x="4122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76" name="Line 72"/>
              <p:cNvSpPr>
                <a:spLocks noChangeShapeType="1"/>
              </p:cNvSpPr>
              <p:nvPr/>
            </p:nvSpPr>
            <p:spPr bwMode="auto">
              <a:xfrm>
                <a:off x="4168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77" name="Line 73"/>
              <p:cNvSpPr>
                <a:spLocks noChangeShapeType="1"/>
              </p:cNvSpPr>
              <p:nvPr/>
            </p:nvSpPr>
            <p:spPr bwMode="auto">
              <a:xfrm>
                <a:off x="4214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78" name="Line 74"/>
              <p:cNvSpPr>
                <a:spLocks noChangeShapeType="1"/>
              </p:cNvSpPr>
              <p:nvPr/>
            </p:nvSpPr>
            <p:spPr bwMode="auto">
              <a:xfrm>
                <a:off x="4260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79" name="Line 75"/>
              <p:cNvSpPr>
                <a:spLocks noChangeShapeType="1"/>
              </p:cNvSpPr>
              <p:nvPr/>
            </p:nvSpPr>
            <p:spPr bwMode="auto">
              <a:xfrm>
                <a:off x="4306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80" name="Line 76"/>
              <p:cNvSpPr>
                <a:spLocks noChangeShapeType="1"/>
              </p:cNvSpPr>
              <p:nvPr/>
            </p:nvSpPr>
            <p:spPr bwMode="auto">
              <a:xfrm>
                <a:off x="4352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81" name="Line 77"/>
              <p:cNvSpPr>
                <a:spLocks noChangeShapeType="1"/>
              </p:cNvSpPr>
              <p:nvPr/>
            </p:nvSpPr>
            <p:spPr bwMode="auto">
              <a:xfrm>
                <a:off x="4398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82" name="Line 78"/>
              <p:cNvSpPr>
                <a:spLocks noChangeShapeType="1"/>
              </p:cNvSpPr>
              <p:nvPr/>
            </p:nvSpPr>
            <p:spPr bwMode="auto">
              <a:xfrm>
                <a:off x="4444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83" name="Line 79"/>
              <p:cNvSpPr>
                <a:spLocks noChangeShapeType="1"/>
              </p:cNvSpPr>
              <p:nvPr/>
            </p:nvSpPr>
            <p:spPr bwMode="auto">
              <a:xfrm>
                <a:off x="4490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84" name="Line 80"/>
              <p:cNvSpPr>
                <a:spLocks noChangeShapeType="1"/>
              </p:cNvSpPr>
              <p:nvPr/>
            </p:nvSpPr>
            <p:spPr bwMode="auto">
              <a:xfrm>
                <a:off x="4536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85" name="Line 81"/>
              <p:cNvSpPr>
                <a:spLocks noChangeShapeType="1"/>
              </p:cNvSpPr>
              <p:nvPr/>
            </p:nvSpPr>
            <p:spPr bwMode="auto">
              <a:xfrm>
                <a:off x="4582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86" name="Line 82"/>
              <p:cNvSpPr>
                <a:spLocks noChangeShapeType="1"/>
              </p:cNvSpPr>
              <p:nvPr/>
            </p:nvSpPr>
            <p:spPr bwMode="auto">
              <a:xfrm>
                <a:off x="4628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87" name="Line 83"/>
              <p:cNvSpPr>
                <a:spLocks noChangeShapeType="1"/>
              </p:cNvSpPr>
              <p:nvPr/>
            </p:nvSpPr>
            <p:spPr bwMode="auto">
              <a:xfrm>
                <a:off x="4678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88" name="Line 84"/>
              <p:cNvSpPr>
                <a:spLocks noChangeShapeType="1"/>
              </p:cNvSpPr>
              <p:nvPr/>
            </p:nvSpPr>
            <p:spPr bwMode="auto">
              <a:xfrm>
                <a:off x="4728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89" name="Line 85"/>
              <p:cNvSpPr>
                <a:spLocks noChangeShapeType="1"/>
              </p:cNvSpPr>
              <p:nvPr/>
            </p:nvSpPr>
            <p:spPr bwMode="auto">
              <a:xfrm>
                <a:off x="4778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90" name="Line 86"/>
              <p:cNvSpPr>
                <a:spLocks noChangeShapeType="1"/>
              </p:cNvSpPr>
              <p:nvPr/>
            </p:nvSpPr>
            <p:spPr bwMode="auto">
              <a:xfrm>
                <a:off x="4834" y="2525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+mn-lt"/>
                </a:endParaRPr>
              </a:p>
            </p:txBody>
          </p:sp>
        </p:grpSp>
        <p:sp>
          <p:nvSpPr>
            <p:cNvPr id="7" name="Rectangle 87"/>
            <p:cNvSpPr>
              <a:spLocks noChangeArrowheads="1"/>
            </p:cNvSpPr>
            <p:nvPr/>
          </p:nvSpPr>
          <p:spPr bwMode="auto">
            <a:xfrm>
              <a:off x="3543" y="1661"/>
              <a:ext cx="157" cy="22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>
                <a:latin typeface="+mn-lt"/>
                <a:ea typeface="宋体" pitchFamily="2" charset="-122"/>
              </a:endParaRPr>
            </a:p>
          </p:txBody>
        </p:sp>
        <p:sp>
          <p:nvSpPr>
            <p:cNvPr id="8" name="Rectangle 88"/>
            <p:cNvSpPr>
              <a:spLocks noChangeArrowheads="1"/>
            </p:cNvSpPr>
            <p:nvPr/>
          </p:nvSpPr>
          <p:spPr bwMode="auto">
            <a:xfrm>
              <a:off x="2137" y="1661"/>
              <a:ext cx="150" cy="22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>
                <a:latin typeface="+mn-lt"/>
                <a:ea typeface="宋体" pitchFamily="2" charset="-122"/>
              </a:endParaRPr>
            </a:p>
          </p:txBody>
        </p:sp>
        <p:sp>
          <p:nvSpPr>
            <p:cNvPr id="9" name="Rectangle 89"/>
            <p:cNvSpPr>
              <a:spLocks noChangeArrowheads="1"/>
            </p:cNvSpPr>
            <p:nvPr/>
          </p:nvSpPr>
          <p:spPr bwMode="auto">
            <a:xfrm>
              <a:off x="446" y="1661"/>
              <a:ext cx="142" cy="22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>
                <a:latin typeface="+mn-lt"/>
                <a:ea typeface="宋体" pitchFamily="2" charset="-122"/>
              </a:endParaRPr>
            </a:p>
          </p:txBody>
        </p:sp>
        <p:sp>
          <p:nvSpPr>
            <p:cNvPr id="10" name="Rectangle 90"/>
            <p:cNvSpPr>
              <a:spLocks noChangeArrowheads="1"/>
            </p:cNvSpPr>
            <p:nvPr/>
          </p:nvSpPr>
          <p:spPr bwMode="auto">
            <a:xfrm>
              <a:off x="-1282" y="1661"/>
              <a:ext cx="150" cy="22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>
                <a:latin typeface="+mn-lt"/>
                <a:ea typeface="宋体" pitchFamily="2" charset="-122"/>
              </a:endParaRPr>
            </a:p>
          </p:txBody>
        </p:sp>
      </p:grpSp>
      <p:sp>
        <p:nvSpPr>
          <p:cNvPr id="91" name="Rectangle 91"/>
          <p:cNvSpPr>
            <a:spLocks noChangeArrowheads="1"/>
          </p:cNvSpPr>
          <p:nvPr/>
        </p:nvSpPr>
        <p:spPr bwMode="auto">
          <a:xfrm>
            <a:off x="214282" y="1471613"/>
            <a:ext cx="2233643" cy="266382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+mn-lt"/>
              <a:ea typeface="宋体" pitchFamily="2" charset="-122"/>
            </a:endParaRPr>
          </a:p>
        </p:txBody>
      </p:sp>
      <p:sp>
        <p:nvSpPr>
          <p:cNvPr id="92" name="Rectangle 92"/>
          <p:cNvSpPr>
            <a:spLocks noChangeArrowheads="1"/>
          </p:cNvSpPr>
          <p:nvPr/>
        </p:nvSpPr>
        <p:spPr bwMode="auto">
          <a:xfrm>
            <a:off x="5857884" y="1428742"/>
            <a:ext cx="1116013" cy="280828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+mn-lt"/>
              <a:ea typeface="宋体" pitchFamily="2" charset="-122"/>
            </a:endParaRPr>
          </a:p>
        </p:txBody>
      </p:sp>
      <p:sp>
        <p:nvSpPr>
          <p:cNvPr id="93" name="Oval 93"/>
          <p:cNvSpPr>
            <a:spLocks noChangeArrowheads="1"/>
          </p:cNvSpPr>
          <p:nvPr/>
        </p:nvSpPr>
        <p:spPr bwMode="auto">
          <a:xfrm>
            <a:off x="2087563" y="2020888"/>
            <a:ext cx="433387" cy="433387"/>
          </a:xfrm>
          <a:prstGeom prst="ellipse">
            <a:avLst/>
          </a:prstGeom>
          <a:solidFill>
            <a:srgbClr val="6699FF"/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280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94" name="Oval 94"/>
          <p:cNvSpPr>
            <a:spLocks noChangeArrowheads="1"/>
          </p:cNvSpPr>
          <p:nvPr/>
        </p:nvSpPr>
        <p:spPr bwMode="auto">
          <a:xfrm>
            <a:off x="5929322" y="2000246"/>
            <a:ext cx="433387" cy="433387"/>
          </a:xfrm>
          <a:prstGeom prst="ellipse">
            <a:avLst/>
          </a:prstGeom>
          <a:solidFill>
            <a:srgbClr val="6699FF"/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28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95" name="Line 95"/>
          <p:cNvSpPr>
            <a:spLocks noChangeShapeType="1"/>
          </p:cNvSpPr>
          <p:nvPr/>
        </p:nvSpPr>
        <p:spPr bwMode="auto">
          <a:xfrm>
            <a:off x="2303463" y="3533775"/>
            <a:ext cx="3528000" cy="0"/>
          </a:xfrm>
          <a:prstGeom prst="line">
            <a:avLst/>
          </a:prstGeom>
          <a:noFill/>
          <a:ln w="76200">
            <a:solidFill>
              <a:srgbClr val="3399FF"/>
            </a:solidFill>
            <a:round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zh-CN" altLang="en-US" sz="2800">
              <a:latin typeface="+mn-lt"/>
            </a:endParaRPr>
          </a:p>
        </p:txBody>
      </p:sp>
      <p:sp>
        <p:nvSpPr>
          <p:cNvPr id="96" name="Oval 96"/>
          <p:cNvSpPr>
            <a:spLocks noChangeArrowheads="1"/>
          </p:cNvSpPr>
          <p:nvPr/>
        </p:nvSpPr>
        <p:spPr bwMode="auto">
          <a:xfrm>
            <a:off x="2087563" y="3317875"/>
            <a:ext cx="433387" cy="433388"/>
          </a:xfrm>
          <a:prstGeom prst="ellipse">
            <a:avLst/>
          </a:prstGeom>
          <a:solidFill>
            <a:srgbClr val="6699FF"/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280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97" name="Oval 97"/>
          <p:cNvSpPr>
            <a:spLocks noChangeArrowheads="1"/>
          </p:cNvSpPr>
          <p:nvPr/>
        </p:nvSpPr>
        <p:spPr bwMode="auto">
          <a:xfrm>
            <a:off x="5929322" y="3286130"/>
            <a:ext cx="433387" cy="433388"/>
          </a:xfrm>
          <a:prstGeom prst="ellipse">
            <a:avLst/>
          </a:prstGeom>
          <a:solidFill>
            <a:srgbClr val="6699FF"/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280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98" name="Text Box 98"/>
          <p:cNvSpPr txBox="1">
            <a:spLocks noChangeArrowheads="1"/>
          </p:cNvSpPr>
          <p:nvPr/>
        </p:nvSpPr>
        <p:spPr bwMode="auto">
          <a:xfrm>
            <a:off x="303197" y="1928808"/>
            <a:ext cx="2054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latin typeface="+mn-lt"/>
                <a:ea typeface="楷体_GB2312" pitchFamily="49" charset="-122"/>
              </a:rPr>
              <a:t>Broad band</a:t>
            </a:r>
            <a:endParaRPr lang="zh-CN" altLang="en-US" sz="2800" dirty="0">
              <a:latin typeface="+mn-lt"/>
              <a:ea typeface="楷体_GB2312" pitchFamily="49" charset="-122"/>
            </a:endParaRPr>
          </a:p>
        </p:txBody>
      </p:sp>
      <p:sp>
        <p:nvSpPr>
          <p:cNvPr id="99" name="Text Box 99"/>
          <p:cNvSpPr txBox="1">
            <a:spLocks noChangeArrowheads="1"/>
          </p:cNvSpPr>
          <p:nvPr/>
        </p:nvSpPr>
        <p:spPr bwMode="auto">
          <a:xfrm>
            <a:off x="142844" y="3214692"/>
            <a:ext cx="2319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latin typeface="+mn-lt"/>
                <a:ea typeface="楷体_GB2312" pitchFamily="49" charset="-122"/>
              </a:rPr>
              <a:t>Narrow band</a:t>
            </a:r>
            <a:endParaRPr lang="zh-CN" altLang="en-US" sz="2800" dirty="0">
              <a:latin typeface="+mn-lt"/>
              <a:ea typeface="楷体_GB2312" pitchFamily="49" charset="-122"/>
            </a:endParaRPr>
          </a:p>
        </p:txBody>
      </p:sp>
      <p:sp>
        <p:nvSpPr>
          <p:cNvPr id="100" name="Text Box 100"/>
          <p:cNvSpPr txBox="1">
            <a:spLocks noChangeArrowheads="1"/>
          </p:cNvSpPr>
          <p:nvPr/>
        </p:nvSpPr>
        <p:spPr bwMode="auto">
          <a:xfrm>
            <a:off x="714348" y="4292756"/>
            <a:ext cx="8280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dirty="0">
                <a:latin typeface="Arial" pitchFamily="34" charset="0"/>
                <a:ea typeface="楷体_GB2312" pitchFamily="49" charset="-122"/>
                <a:cs typeface="Arial" pitchFamily="34" charset="0"/>
              </a:rPr>
              <a:t>The rate is the same.</a:t>
            </a:r>
          </a:p>
          <a:p>
            <a:pPr eaLnBrk="1" hangingPunct="1">
              <a:defRPr/>
            </a:pPr>
            <a:r>
              <a:rPr lang="en-US" altLang="zh-CN" sz="2000" dirty="0">
                <a:latin typeface="Arial" pitchFamily="34" charset="0"/>
                <a:ea typeface="楷体_GB2312" pitchFamily="49" charset="-122"/>
                <a:cs typeface="Arial" pitchFamily="34" charset="0"/>
              </a:rPr>
              <a:t>Broad band</a:t>
            </a:r>
            <a:r>
              <a:rPr lang="zh-CN" altLang="en-US" sz="2000" dirty="0">
                <a:latin typeface="Arial" pitchFamily="34" charset="0"/>
                <a:ea typeface="楷体_GB2312" pitchFamily="49" charset="-122"/>
                <a:cs typeface="Arial" pitchFamily="34" charset="0"/>
              </a:rPr>
              <a:t>：</a:t>
            </a:r>
            <a:r>
              <a:rPr lang="en-US" altLang="zh-CN" sz="2000" dirty="0">
                <a:latin typeface="Arial" pitchFamily="34" charset="0"/>
                <a:ea typeface="楷体_GB2312" pitchFamily="49" charset="-122"/>
                <a:cs typeface="Arial" pitchFamily="34" charset="0"/>
              </a:rPr>
              <a:t>the “distance” of bits is shorter</a:t>
            </a:r>
            <a:r>
              <a:rPr lang="en-US" altLang="zh-CN" sz="1600" dirty="0">
                <a:latin typeface="Arial" pitchFamily="34" charset="0"/>
                <a:ea typeface="楷体_GB2312" pitchFamily="49" charset="-122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516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58025E-6 L 1.21441 3.58025E-6 " pathEditMode="relative" rAng="0" ptsTypes="AA">
                                      <p:cBhvr>
                                        <p:cTn id="9" dur="8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4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4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142976" y="267494"/>
            <a:ext cx="5904383" cy="431800"/>
          </a:xfrm>
        </p:spPr>
        <p:txBody>
          <a:bodyPr/>
          <a:lstStyle/>
          <a:p>
            <a:r>
              <a:rPr lang="en-US" altLang="zh-CN" sz="2800" dirty="0">
                <a:latin typeface="Arial" pitchFamily="34" charset="0"/>
                <a:ea typeface="宋体" charset="-122"/>
                <a:cs typeface="Arial" pitchFamily="34" charset="0"/>
              </a:rPr>
              <a:t>Another incorrect understanding</a:t>
            </a:r>
            <a:endParaRPr lang="zh-CN" altLang="en-US" sz="28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383" name="Rectangle 3"/>
          <p:cNvSpPr txBox="1">
            <a:spLocks noChangeArrowheads="1"/>
          </p:cNvSpPr>
          <p:nvPr/>
        </p:nvSpPr>
        <p:spPr bwMode="auto">
          <a:xfrm>
            <a:off x="1007306" y="907945"/>
            <a:ext cx="8353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tx2">
                  <a:lumMod val="60000"/>
                  <a:lumOff val="40000"/>
                </a:schemeClr>
              </a:buClr>
              <a:buSzPct val="100000"/>
            </a:pPr>
            <a:r>
              <a:rPr lang="en-US" altLang="zh-CN" sz="2000" kern="0" dirty="0" smtClean="0">
                <a:latin typeface="Arial" pitchFamily="34" charset="0"/>
                <a:ea typeface="宋体" charset="-122"/>
                <a:cs typeface="Arial" pitchFamily="34" charset="0"/>
              </a:rPr>
              <a:t>Board band equals multi-road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       </a:t>
            </a:r>
            <a:r>
              <a:rPr lang="en-US" altLang="zh-CN" sz="2000" b="1" kern="0" dirty="0" smtClean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WRONG!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 </a:t>
            </a:r>
          </a:p>
        </p:txBody>
      </p:sp>
      <p:sp>
        <p:nvSpPr>
          <p:cNvPr id="384" name="Rectangle 4"/>
          <p:cNvSpPr>
            <a:spLocks noChangeArrowheads="1"/>
          </p:cNvSpPr>
          <p:nvPr/>
        </p:nvSpPr>
        <p:spPr bwMode="auto">
          <a:xfrm>
            <a:off x="-20893" y="1453121"/>
            <a:ext cx="6950347" cy="172878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5" name="Line 5"/>
          <p:cNvSpPr>
            <a:spLocks noChangeShapeType="1"/>
          </p:cNvSpPr>
          <p:nvPr/>
        </p:nvSpPr>
        <p:spPr bwMode="auto">
          <a:xfrm>
            <a:off x="-55818" y="1900796"/>
            <a:ext cx="695034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86" name="Line 6"/>
          <p:cNvSpPr>
            <a:spLocks noChangeShapeType="1"/>
          </p:cNvSpPr>
          <p:nvPr/>
        </p:nvSpPr>
        <p:spPr bwMode="auto">
          <a:xfrm>
            <a:off x="-55818" y="2332596"/>
            <a:ext cx="695034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87" name="Line 7"/>
          <p:cNvSpPr>
            <a:spLocks noChangeShapeType="1"/>
          </p:cNvSpPr>
          <p:nvPr/>
        </p:nvSpPr>
        <p:spPr bwMode="auto">
          <a:xfrm>
            <a:off x="-55818" y="2764396"/>
            <a:ext cx="695034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88" name="Line 8"/>
          <p:cNvSpPr>
            <a:spLocks noChangeShapeType="1"/>
          </p:cNvSpPr>
          <p:nvPr/>
        </p:nvSpPr>
        <p:spPr bwMode="auto">
          <a:xfrm>
            <a:off x="-55818" y="3196196"/>
            <a:ext cx="695034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89" name="Line 9"/>
          <p:cNvSpPr>
            <a:spLocks noChangeShapeType="1"/>
          </p:cNvSpPr>
          <p:nvPr/>
        </p:nvSpPr>
        <p:spPr bwMode="auto">
          <a:xfrm>
            <a:off x="-55818" y="1468996"/>
            <a:ext cx="695034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90" name="Group 10"/>
          <p:cNvGrpSpPr>
            <a:grpSpLocks/>
          </p:cNvGrpSpPr>
          <p:nvPr/>
        </p:nvGrpSpPr>
        <p:grpSpPr bwMode="auto">
          <a:xfrm>
            <a:off x="123570" y="1468996"/>
            <a:ext cx="827767" cy="1655763"/>
            <a:chOff x="113" y="1444"/>
            <a:chExt cx="686" cy="1043"/>
          </a:xfrm>
        </p:grpSpPr>
        <p:grpSp>
          <p:nvGrpSpPr>
            <p:cNvPr id="391" name="Group 11"/>
            <p:cNvGrpSpPr>
              <a:grpSpLocks noChangeAspect="1"/>
            </p:cNvGrpSpPr>
            <p:nvPr/>
          </p:nvGrpSpPr>
          <p:grpSpPr bwMode="auto">
            <a:xfrm flipH="1">
              <a:off x="113" y="1444"/>
              <a:ext cx="686" cy="204"/>
              <a:chOff x="4468" y="2908"/>
              <a:chExt cx="1004" cy="299"/>
            </a:xfrm>
          </p:grpSpPr>
          <p:sp>
            <p:nvSpPr>
              <p:cNvPr id="668" name="AutoShape 12"/>
              <p:cNvSpPr>
                <a:spLocks noChangeAspect="1" noChangeArrowheads="1" noTextEdit="1"/>
              </p:cNvSpPr>
              <p:nvPr/>
            </p:nvSpPr>
            <p:spPr bwMode="auto">
              <a:xfrm>
                <a:off x="4468" y="2908"/>
                <a:ext cx="1004" cy="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669" name="Group 13"/>
              <p:cNvGrpSpPr>
                <a:grpSpLocks/>
              </p:cNvGrpSpPr>
              <p:nvPr/>
            </p:nvGrpSpPr>
            <p:grpSpPr bwMode="auto">
              <a:xfrm>
                <a:off x="5335" y="3115"/>
                <a:ext cx="94" cy="26"/>
                <a:chOff x="5335" y="3115"/>
                <a:chExt cx="94" cy="26"/>
              </a:xfrm>
            </p:grpSpPr>
            <p:sp>
              <p:nvSpPr>
                <p:cNvPr id="757" name="Freeform 14"/>
                <p:cNvSpPr>
                  <a:spLocks/>
                </p:cNvSpPr>
                <p:nvPr/>
              </p:nvSpPr>
              <p:spPr bwMode="auto">
                <a:xfrm>
                  <a:off x="5334" y="3115"/>
                  <a:ext cx="94" cy="26"/>
                </a:xfrm>
                <a:custGeom>
                  <a:avLst/>
                  <a:gdLst>
                    <a:gd name="T0" fmla="*/ 0 w 554"/>
                    <a:gd name="T1" fmla="*/ 0 h 157"/>
                    <a:gd name="T2" fmla="*/ 0 w 554"/>
                    <a:gd name="T3" fmla="*/ 0 h 157"/>
                    <a:gd name="T4" fmla="*/ 0 w 554"/>
                    <a:gd name="T5" fmla="*/ 0 h 157"/>
                    <a:gd name="T6" fmla="*/ 0 w 554"/>
                    <a:gd name="T7" fmla="*/ 0 h 157"/>
                    <a:gd name="T8" fmla="*/ 0 w 554"/>
                    <a:gd name="T9" fmla="*/ 0 h 157"/>
                    <a:gd name="T10" fmla="*/ 0 w 554"/>
                    <a:gd name="T11" fmla="*/ 0 h 157"/>
                    <a:gd name="T12" fmla="*/ 0 w 554"/>
                    <a:gd name="T13" fmla="*/ 0 h 15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54"/>
                    <a:gd name="T22" fmla="*/ 0 h 157"/>
                    <a:gd name="T23" fmla="*/ 554 w 554"/>
                    <a:gd name="T24" fmla="*/ 157 h 15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54" h="157">
                      <a:moveTo>
                        <a:pt x="0" y="1"/>
                      </a:moveTo>
                      <a:lnTo>
                        <a:pt x="44" y="97"/>
                      </a:lnTo>
                      <a:lnTo>
                        <a:pt x="554" y="157"/>
                      </a:lnTo>
                      <a:lnTo>
                        <a:pt x="554" y="92"/>
                      </a:lnTo>
                      <a:lnTo>
                        <a:pt x="83" y="36"/>
                      </a:lnTo>
                      <a:lnTo>
                        <a:pt x="70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58" name="Oval 15"/>
                <p:cNvSpPr>
                  <a:spLocks noChangeArrowheads="1"/>
                </p:cNvSpPr>
                <p:nvPr/>
              </p:nvSpPr>
              <p:spPr bwMode="auto">
                <a:xfrm>
                  <a:off x="5428" y="3131"/>
                  <a:ext cx="3" cy="10"/>
                </a:xfrm>
                <a:prstGeom prst="ellipse">
                  <a:avLst/>
                </a:prstGeom>
                <a:solidFill>
                  <a:srgbClr val="20202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8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670" name="Group 16"/>
              <p:cNvGrpSpPr>
                <a:grpSpLocks/>
              </p:cNvGrpSpPr>
              <p:nvPr/>
            </p:nvGrpSpPr>
            <p:grpSpPr bwMode="auto">
              <a:xfrm>
                <a:off x="4689" y="2919"/>
                <a:ext cx="312" cy="85"/>
                <a:chOff x="4689" y="2919"/>
                <a:chExt cx="312" cy="85"/>
              </a:xfrm>
            </p:grpSpPr>
            <p:sp>
              <p:nvSpPr>
                <p:cNvPr id="755" name="Freeform 17"/>
                <p:cNvSpPr>
                  <a:spLocks/>
                </p:cNvSpPr>
                <p:nvPr/>
              </p:nvSpPr>
              <p:spPr bwMode="auto">
                <a:xfrm>
                  <a:off x="4689" y="2920"/>
                  <a:ext cx="312" cy="84"/>
                </a:xfrm>
                <a:custGeom>
                  <a:avLst/>
                  <a:gdLst>
                    <a:gd name="T0" fmla="*/ 0 w 1870"/>
                    <a:gd name="T1" fmla="*/ 0 h 510"/>
                    <a:gd name="T2" fmla="*/ 0 w 1870"/>
                    <a:gd name="T3" fmla="*/ 0 h 510"/>
                    <a:gd name="T4" fmla="*/ 0 w 1870"/>
                    <a:gd name="T5" fmla="*/ 0 h 510"/>
                    <a:gd name="T6" fmla="*/ 0 w 1870"/>
                    <a:gd name="T7" fmla="*/ 0 h 510"/>
                    <a:gd name="T8" fmla="*/ 0 w 1870"/>
                    <a:gd name="T9" fmla="*/ 0 h 510"/>
                    <a:gd name="T10" fmla="*/ 0 w 1870"/>
                    <a:gd name="T11" fmla="*/ 0 h 510"/>
                    <a:gd name="T12" fmla="*/ 0 w 1870"/>
                    <a:gd name="T13" fmla="*/ 0 h 510"/>
                    <a:gd name="T14" fmla="*/ 0 w 1870"/>
                    <a:gd name="T15" fmla="*/ 0 h 510"/>
                    <a:gd name="T16" fmla="*/ 0 w 1870"/>
                    <a:gd name="T17" fmla="*/ 0 h 510"/>
                    <a:gd name="T18" fmla="*/ 0 w 1870"/>
                    <a:gd name="T19" fmla="*/ 0 h 510"/>
                    <a:gd name="T20" fmla="*/ 0 w 1870"/>
                    <a:gd name="T21" fmla="*/ 0 h 510"/>
                    <a:gd name="T22" fmla="*/ 0 w 1870"/>
                    <a:gd name="T23" fmla="*/ 0 h 510"/>
                    <a:gd name="T24" fmla="*/ 0 w 1870"/>
                    <a:gd name="T25" fmla="*/ 0 h 510"/>
                    <a:gd name="T26" fmla="*/ 0 w 1870"/>
                    <a:gd name="T27" fmla="*/ 0 h 510"/>
                    <a:gd name="T28" fmla="*/ 0 w 1870"/>
                    <a:gd name="T29" fmla="*/ 0 h 510"/>
                    <a:gd name="T30" fmla="*/ 0 w 1870"/>
                    <a:gd name="T31" fmla="*/ 0 h 510"/>
                    <a:gd name="T32" fmla="*/ 0 w 1870"/>
                    <a:gd name="T33" fmla="*/ 0 h 510"/>
                    <a:gd name="T34" fmla="*/ 0 w 1870"/>
                    <a:gd name="T35" fmla="*/ 0 h 510"/>
                    <a:gd name="T36" fmla="*/ 0 w 1870"/>
                    <a:gd name="T37" fmla="*/ 0 h 510"/>
                    <a:gd name="T38" fmla="*/ 0 w 1870"/>
                    <a:gd name="T39" fmla="*/ 0 h 510"/>
                    <a:gd name="T40" fmla="*/ 0 w 1870"/>
                    <a:gd name="T41" fmla="*/ 0 h 510"/>
                    <a:gd name="T42" fmla="*/ 0 w 1870"/>
                    <a:gd name="T43" fmla="*/ 0 h 510"/>
                    <a:gd name="T44" fmla="*/ 0 w 1870"/>
                    <a:gd name="T45" fmla="*/ 0 h 510"/>
                    <a:gd name="T46" fmla="*/ 0 w 1870"/>
                    <a:gd name="T47" fmla="*/ 0 h 510"/>
                    <a:gd name="T48" fmla="*/ 0 w 1870"/>
                    <a:gd name="T49" fmla="*/ 0 h 510"/>
                    <a:gd name="T50" fmla="*/ 0 w 1870"/>
                    <a:gd name="T51" fmla="*/ 0 h 510"/>
                    <a:gd name="T52" fmla="*/ 0 w 1870"/>
                    <a:gd name="T53" fmla="*/ 0 h 510"/>
                    <a:gd name="T54" fmla="*/ 0 w 1870"/>
                    <a:gd name="T55" fmla="*/ 0 h 510"/>
                    <a:gd name="T56" fmla="*/ 0 w 1870"/>
                    <a:gd name="T57" fmla="*/ 0 h 510"/>
                    <a:gd name="T58" fmla="*/ 0 w 1870"/>
                    <a:gd name="T59" fmla="*/ 0 h 510"/>
                    <a:gd name="T60" fmla="*/ 0 w 1870"/>
                    <a:gd name="T61" fmla="*/ 0 h 510"/>
                    <a:gd name="T62" fmla="*/ 0 w 1870"/>
                    <a:gd name="T63" fmla="*/ 0 h 510"/>
                    <a:gd name="T64" fmla="*/ 0 w 1870"/>
                    <a:gd name="T65" fmla="*/ 0 h 510"/>
                    <a:gd name="T66" fmla="*/ 0 w 1870"/>
                    <a:gd name="T67" fmla="*/ 0 h 510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1870"/>
                    <a:gd name="T103" fmla="*/ 0 h 510"/>
                    <a:gd name="T104" fmla="*/ 1870 w 1870"/>
                    <a:gd name="T105" fmla="*/ 510 h 510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1870" h="510">
                      <a:moveTo>
                        <a:pt x="333" y="0"/>
                      </a:moveTo>
                      <a:lnTo>
                        <a:pt x="1870" y="0"/>
                      </a:lnTo>
                      <a:lnTo>
                        <a:pt x="1870" y="509"/>
                      </a:lnTo>
                      <a:lnTo>
                        <a:pt x="0" y="510"/>
                      </a:lnTo>
                      <a:lnTo>
                        <a:pt x="154" y="331"/>
                      </a:lnTo>
                      <a:lnTo>
                        <a:pt x="333" y="331"/>
                      </a:lnTo>
                      <a:lnTo>
                        <a:pt x="334" y="51"/>
                      </a:lnTo>
                      <a:lnTo>
                        <a:pt x="385" y="51"/>
                      </a:lnTo>
                      <a:lnTo>
                        <a:pt x="577" y="51"/>
                      </a:lnTo>
                      <a:lnTo>
                        <a:pt x="385" y="382"/>
                      </a:lnTo>
                      <a:lnTo>
                        <a:pt x="385" y="407"/>
                      </a:lnTo>
                      <a:lnTo>
                        <a:pt x="410" y="407"/>
                      </a:lnTo>
                      <a:lnTo>
                        <a:pt x="613" y="50"/>
                      </a:lnTo>
                      <a:lnTo>
                        <a:pt x="613" y="406"/>
                      </a:lnTo>
                      <a:lnTo>
                        <a:pt x="638" y="406"/>
                      </a:lnTo>
                      <a:lnTo>
                        <a:pt x="638" y="50"/>
                      </a:lnTo>
                      <a:lnTo>
                        <a:pt x="921" y="50"/>
                      </a:lnTo>
                      <a:lnTo>
                        <a:pt x="1307" y="51"/>
                      </a:lnTo>
                      <a:lnTo>
                        <a:pt x="1460" y="50"/>
                      </a:lnTo>
                      <a:lnTo>
                        <a:pt x="1511" y="51"/>
                      </a:lnTo>
                      <a:lnTo>
                        <a:pt x="1845" y="51"/>
                      </a:lnTo>
                      <a:lnTo>
                        <a:pt x="1845" y="406"/>
                      </a:lnTo>
                      <a:lnTo>
                        <a:pt x="1511" y="406"/>
                      </a:lnTo>
                      <a:lnTo>
                        <a:pt x="1511" y="51"/>
                      </a:lnTo>
                      <a:lnTo>
                        <a:pt x="1460" y="51"/>
                      </a:lnTo>
                      <a:lnTo>
                        <a:pt x="1460" y="406"/>
                      </a:lnTo>
                      <a:lnTo>
                        <a:pt x="1307" y="406"/>
                      </a:lnTo>
                      <a:lnTo>
                        <a:pt x="1307" y="51"/>
                      </a:lnTo>
                      <a:lnTo>
                        <a:pt x="922" y="50"/>
                      </a:lnTo>
                      <a:lnTo>
                        <a:pt x="922" y="406"/>
                      </a:lnTo>
                      <a:lnTo>
                        <a:pt x="385" y="407"/>
                      </a:lnTo>
                      <a:lnTo>
                        <a:pt x="385" y="51"/>
                      </a:lnTo>
                      <a:lnTo>
                        <a:pt x="334" y="51"/>
                      </a:lnTo>
                      <a:lnTo>
                        <a:pt x="333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56" name="Freeform 18"/>
                <p:cNvSpPr>
                  <a:spLocks/>
                </p:cNvSpPr>
                <p:nvPr/>
              </p:nvSpPr>
              <p:spPr bwMode="auto">
                <a:xfrm>
                  <a:off x="4752" y="2970"/>
                  <a:ext cx="25" cy="25"/>
                </a:xfrm>
                <a:custGeom>
                  <a:avLst/>
                  <a:gdLst>
                    <a:gd name="T0" fmla="*/ 0 w 147"/>
                    <a:gd name="T1" fmla="*/ 0 h 149"/>
                    <a:gd name="T2" fmla="*/ 0 w 147"/>
                    <a:gd name="T3" fmla="*/ 0 h 149"/>
                    <a:gd name="T4" fmla="*/ 0 w 147"/>
                    <a:gd name="T5" fmla="*/ 0 h 149"/>
                    <a:gd name="T6" fmla="*/ 0 w 147"/>
                    <a:gd name="T7" fmla="*/ 0 h 149"/>
                    <a:gd name="T8" fmla="*/ 0 w 147"/>
                    <a:gd name="T9" fmla="*/ 0 h 149"/>
                    <a:gd name="T10" fmla="*/ 0 w 147"/>
                    <a:gd name="T11" fmla="*/ 0 h 149"/>
                    <a:gd name="T12" fmla="*/ 0 w 147"/>
                    <a:gd name="T13" fmla="*/ 0 h 149"/>
                    <a:gd name="T14" fmla="*/ 0 w 147"/>
                    <a:gd name="T15" fmla="*/ 0 h 149"/>
                    <a:gd name="T16" fmla="*/ 0 w 147"/>
                    <a:gd name="T17" fmla="*/ 0 h 149"/>
                    <a:gd name="T18" fmla="*/ 0 w 147"/>
                    <a:gd name="T19" fmla="*/ 0 h 149"/>
                    <a:gd name="T20" fmla="*/ 0 w 147"/>
                    <a:gd name="T21" fmla="*/ 0 h 149"/>
                    <a:gd name="T22" fmla="*/ 0 w 147"/>
                    <a:gd name="T23" fmla="*/ 0 h 149"/>
                    <a:gd name="T24" fmla="*/ 0 w 147"/>
                    <a:gd name="T25" fmla="*/ 0 h 149"/>
                    <a:gd name="T26" fmla="*/ 0 w 147"/>
                    <a:gd name="T27" fmla="*/ 0 h 149"/>
                    <a:gd name="T28" fmla="*/ 0 w 147"/>
                    <a:gd name="T29" fmla="*/ 0 h 149"/>
                    <a:gd name="T30" fmla="*/ 0 w 147"/>
                    <a:gd name="T31" fmla="*/ 0 h 149"/>
                    <a:gd name="T32" fmla="*/ 0 w 147"/>
                    <a:gd name="T33" fmla="*/ 0 h 149"/>
                    <a:gd name="T34" fmla="*/ 0 w 147"/>
                    <a:gd name="T35" fmla="*/ 0 h 149"/>
                    <a:gd name="T36" fmla="*/ 0 w 147"/>
                    <a:gd name="T37" fmla="*/ 0 h 149"/>
                    <a:gd name="T38" fmla="*/ 0 w 147"/>
                    <a:gd name="T39" fmla="*/ 0 h 149"/>
                    <a:gd name="T40" fmla="*/ 0 w 147"/>
                    <a:gd name="T41" fmla="*/ 0 h 149"/>
                    <a:gd name="T42" fmla="*/ 0 w 147"/>
                    <a:gd name="T43" fmla="*/ 0 h 149"/>
                    <a:gd name="T44" fmla="*/ 0 w 147"/>
                    <a:gd name="T45" fmla="*/ 0 h 149"/>
                    <a:gd name="T46" fmla="*/ 0 w 147"/>
                    <a:gd name="T47" fmla="*/ 0 h 149"/>
                    <a:gd name="T48" fmla="*/ 0 w 147"/>
                    <a:gd name="T49" fmla="*/ 0 h 149"/>
                    <a:gd name="T50" fmla="*/ 0 w 147"/>
                    <a:gd name="T51" fmla="*/ 0 h 149"/>
                    <a:gd name="T52" fmla="*/ 0 w 147"/>
                    <a:gd name="T53" fmla="*/ 0 h 149"/>
                    <a:gd name="T54" fmla="*/ 0 w 147"/>
                    <a:gd name="T55" fmla="*/ 0 h 149"/>
                    <a:gd name="T56" fmla="*/ 0 w 147"/>
                    <a:gd name="T57" fmla="*/ 0 h 149"/>
                    <a:gd name="T58" fmla="*/ 0 w 147"/>
                    <a:gd name="T59" fmla="*/ 0 h 149"/>
                    <a:gd name="T60" fmla="*/ 0 w 147"/>
                    <a:gd name="T61" fmla="*/ 0 h 149"/>
                    <a:gd name="T62" fmla="*/ 0 w 147"/>
                    <a:gd name="T63" fmla="*/ 0 h 149"/>
                    <a:gd name="T64" fmla="*/ 0 w 147"/>
                    <a:gd name="T65" fmla="*/ 0 h 149"/>
                    <a:gd name="T66" fmla="*/ 0 w 147"/>
                    <a:gd name="T67" fmla="*/ 0 h 149"/>
                    <a:gd name="T68" fmla="*/ 0 w 147"/>
                    <a:gd name="T69" fmla="*/ 0 h 149"/>
                    <a:gd name="T70" fmla="*/ 0 w 147"/>
                    <a:gd name="T71" fmla="*/ 0 h 149"/>
                    <a:gd name="T72" fmla="*/ 0 w 147"/>
                    <a:gd name="T73" fmla="*/ 0 h 149"/>
                    <a:gd name="T74" fmla="*/ 0 w 147"/>
                    <a:gd name="T75" fmla="*/ 0 h 149"/>
                    <a:gd name="T76" fmla="*/ 0 w 147"/>
                    <a:gd name="T77" fmla="*/ 0 h 149"/>
                    <a:gd name="T78" fmla="*/ 0 w 147"/>
                    <a:gd name="T79" fmla="*/ 0 h 149"/>
                    <a:gd name="T80" fmla="*/ 0 w 147"/>
                    <a:gd name="T81" fmla="*/ 0 h 149"/>
                    <a:gd name="T82" fmla="*/ 0 w 147"/>
                    <a:gd name="T83" fmla="*/ 0 h 149"/>
                    <a:gd name="T84" fmla="*/ 0 w 147"/>
                    <a:gd name="T85" fmla="*/ 0 h 149"/>
                    <a:gd name="T86" fmla="*/ 0 w 147"/>
                    <a:gd name="T87" fmla="*/ 0 h 149"/>
                    <a:gd name="T88" fmla="*/ 0 w 147"/>
                    <a:gd name="T89" fmla="*/ 0 h 149"/>
                    <a:gd name="T90" fmla="*/ 0 w 147"/>
                    <a:gd name="T91" fmla="*/ 0 h 149"/>
                    <a:gd name="T92" fmla="*/ 0 w 147"/>
                    <a:gd name="T93" fmla="*/ 0 h 149"/>
                    <a:gd name="T94" fmla="*/ 0 w 147"/>
                    <a:gd name="T95" fmla="*/ 0 h 149"/>
                    <a:gd name="T96" fmla="*/ 0 w 147"/>
                    <a:gd name="T97" fmla="*/ 0 h 149"/>
                    <a:gd name="T98" fmla="*/ 0 w 147"/>
                    <a:gd name="T99" fmla="*/ 0 h 149"/>
                    <a:gd name="T100" fmla="*/ 0 w 147"/>
                    <a:gd name="T101" fmla="*/ 0 h 149"/>
                    <a:gd name="T102" fmla="*/ 0 w 147"/>
                    <a:gd name="T103" fmla="*/ 0 h 149"/>
                    <a:gd name="T104" fmla="*/ 0 w 147"/>
                    <a:gd name="T105" fmla="*/ 0 h 149"/>
                    <a:gd name="T106" fmla="*/ 0 w 147"/>
                    <a:gd name="T107" fmla="*/ 0 h 149"/>
                    <a:gd name="T108" fmla="*/ 0 w 147"/>
                    <a:gd name="T109" fmla="*/ 0 h 149"/>
                    <a:gd name="T110" fmla="*/ 0 w 147"/>
                    <a:gd name="T111" fmla="*/ 0 h 149"/>
                    <a:gd name="T112" fmla="*/ 0 w 147"/>
                    <a:gd name="T113" fmla="*/ 0 h 149"/>
                    <a:gd name="T114" fmla="*/ 0 w 147"/>
                    <a:gd name="T115" fmla="*/ 0 h 149"/>
                    <a:gd name="T116" fmla="*/ 0 w 147"/>
                    <a:gd name="T117" fmla="*/ 0 h 149"/>
                    <a:gd name="T118" fmla="*/ 0 w 147"/>
                    <a:gd name="T119" fmla="*/ 0 h 149"/>
                    <a:gd name="T120" fmla="*/ 0 w 147"/>
                    <a:gd name="T121" fmla="*/ 0 h 149"/>
                    <a:gd name="T122" fmla="*/ 0 w 147"/>
                    <a:gd name="T123" fmla="*/ 0 h 149"/>
                    <a:gd name="T124" fmla="*/ 0 w 147"/>
                    <a:gd name="T125" fmla="*/ 0 h 149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47"/>
                    <a:gd name="T190" fmla="*/ 0 h 149"/>
                    <a:gd name="T191" fmla="*/ 147 w 147"/>
                    <a:gd name="T192" fmla="*/ 149 h 149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47" h="149">
                      <a:moveTo>
                        <a:pt x="6" y="128"/>
                      </a:moveTo>
                      <a:lnTo>
                        <a:pt x="3" y="111"/>
                      </a:lnTo>
                      <a:lnTo>
                        <a:pt x="1" y="102"/>
                      </a:lnTo>
                      <a:lnTo>
                        <a:pt x="0" y="89"/>
                      </a:lnTo>
                      <a:lnTo>
                        <a:pt x="0" y="77"/>
                      </a:lnTo>
                      <a:lnTo>
                        <a:pt x="1" y="61"/>
                      </a:lnTo>
                      <a:lnTo>
                        <a:pt x="3" y="49"/>
                      </a:lnTo>
                      <a:lnTo>
                        <a:pt x="4" y="40"/>
                      </a:lnTo>
                      <a:lnTo>
                        <a:pt x="7" y="26"/>
                      </a:lnTo>
                      <a:lnTo>
                        <a:pt x="10" y="17"/>
                      </a:lnTo>
                      <a:lnTo>
                        <a:pt x="15" y="9"/>
                      </a:lnTo>
                      <a:lnTo>
                        <a:pt x="21" y="4"/>
                      </a:lnTo>
                      <a:lnTo>
                        <a:pt x="25" y="1"/>
                      </a:lnTo>
                      <a:lnTo>
                        <a:pt x="29" y="0"/>
                      </a:lnTo>
                      <a:lnTo>
                        <a:pt x="35" y="0"/>
                      </a:lnTo>
                      <a:lnTo>
                        <a:pt x="42" y="0"/>
                      </a:lnTo>
                      <a:lnTo>
                        <a:pt x="50" y="2"/>
                      </a:lnTo>
                      <a:lnTo>
                        <a:pt x="57" y="5"/>
                      </a:lnTo>
                      <a:lnTo>
                        <a:pt x="66" y="10"/>
                      </a:lnTo>
                      <a:lnTo>
                        <a:pt x="73" y="16"/>
                      </a:lnTo>
                      <a:lnTo>
                        <a:pt x="80" y="22"/>
                      </a:lnTo>
                      <a:lnTo>
                        <a:pt x="89" y="30"/>
                      </a:lnTo>
                      <a:lnTo>
                        <a:pt x="102" y="45"/>
                      </a:lnTo>
                      <a:lnTo>
                        <a:pt x="110" y="56"/>
                      </a:lnTo>
                      <a:lnTo>
                        <a:pt x="116" y="68"/>
                      </a:lnTo>
                      <a:lnTo>
                        <a:pt x="122" y="83"/>
                      </a:lnTo>
                      <a:lnTo>
                        <a:pt x="128" y="95"/>
                      </a:lnTo>
                      <a:lnTo>
                        <a:pt x="135" y="112"/>
                      </a:lnTo>
                      <a:lnTo>
                        <a:pt x="141" y="126"/>
                      </a:lnTo>
                      <a:lnTo>
                        <a:pt x="145" y="137"/>
                      </a:lnTo>
                      <a:lnTo>
                        <a:pt x="147" y="148"/>
                      </a:lnTo>
                      <a:lnTo>
                        <a:pt x="109" y="148"/>
                      </a:lnTo>
                      <a:lnTo>
                        <a:pt x="106" y="140"/>
                      </a:lnTo>
                      <a:lnTo>
                        <a:pt x="103" y="131"/>
                      </a:lnTo>
                      <a:lnTo>
                        <a:pt x="100" y="121"/>
                      </a:lnTo>
                      <a:lnTo>
                        <a:pt x="95" y="109"/>
                      </a:lnTo>
                      <a:lnTo>
                        <a:pt x="90" y="98"/>
                      </a:lnTo>
                      <a:lnTo>
                        <a:pt x="83" y="86"/>
                      </a:lnTo>
                      <a:lnTo>
                        <a:pt x="78" y="76"/>
                      </a:lnTo>
                      <a:lnTo>
                        <a:pt x="72" y="66"/>
                      </a:lnTo>
                      <a:lnTo>
                        <a:pt x="66" y="55"/>
                      </a:lnTo>
                      <a:lnTo>
                        <a:pt x="58" y="47"/>
                      </a:lnTo>
                      <a:lnTo>
                        <a:pt x="52" y="41"/>
                      </a:lnTo>
                      <a:lnTo>
                        <a:pt x="47" y="38"/>
                      </a:lnTo>
                      <a:lnTo>
                        <a:pt x="42" y="36"/>
                      </a:lnTo>
                      <a:lnTo>
                        <a:pt x="38" y="34"/>
                      </a:lnTo>
                      <a:lnTo>
                        <a:pt x="35" y="34"/>
                      </a:lnTo>
                      <a:lnTo>
                        <a:pt x="31" y="37"/>
                      </a:lnTo>
                      <a:lnTo>
                        <a:pt x="27" y="41"/>
                      </a:lnTo>
                      <a:lnTo>
                        <a:pt x="26" y="46"/>
                      </a:lnTo>
                      <a:lnTo>
                        <a:pt x="25" y="52"/>
                      </a:lnTo>
                      <a:lnTo>
                        <a:pt x="24" y="61"/>
                      </a:lnTo>
                      <a:lnTo>
                        <a:pt x="23" y="69"/>
                      </a:lnTo>
                      <a:lnTo>
                        <a:pt x="23" y="76"/>
                      </a:lnTo>
                      <a:lnTo>
                        <a:pt x="23" y="87"/>
                      </a:lnTo>
                      <a:lnTo>
                        <a:pt x="25" y="96"/>
                      </a:lnTo>
                      <a:lnTo>
                        <a:pt x="26" y="105"/>
                      </a:lnTo>
                      <a:lnTo>
                        <a:pt x="28" y="114"/>
                      </a:lnTo>
                      <a:lnTo>
                        <a:pt x="30" y="124"/>
                      </a:lnTo>
                      <a:lnTo>
                        <a:pt x="35" y="135"/>
                      </a:lnTo>
                      <a:lnTo>
                        <a:pt x="38" y="149"/>
                      </a:lnTo>
                      <a:lnTo>
                        <a:pt x="12" y="149"/>
                      </a:lnTo>
                      <a:lnTo>
                        <a:pt x="6" y="128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671" name="Freeform 19"/>
              <p:cNvSpPr>
                <a:spLocks/>
              </p:cNvSpPr>
              <p:nvPr/>
            </p:nvSpPr>
            <p:spPr bwMode="auto">
              <a:xfrm>
                <a:off x="4500" y="3047"/>
                <a:ext cx="902" cy="98"/>
              </a:xfrm>
              <a:custGeom>
                <a:avLst/>
                <a:gdLst>
                  <a:gd name="T0" fmla="*/ 0 w 5412"/>
                  <a:gd name="T1" fmla="*/ 0 h 598"/>
                  <a:gd name="T2" fmla="*/ 0 w 5412"/>
                  <a:gd name="T3" fmla="*/ 0 h 598"/>
                  <a:gd name="T4" fmla="*/ 0 w 5412"/>
                  <a:gd name="T5" fmla="*/ 0 h 598"/>
                  <a:gd name="T6" fmla="*/ 0 w 5412"/>
                  <a:gd name="T7" fmla="*/ 0 h 598"/>
                  <a:gd name="T8" fmla="*/ 0 w 5412"/>
                  <a:gd name="T9" fmla="*/ 0 h 598"/>
                  <a:gd name="T10" fmla="*/ 0 w 5412"/>
                  <a:gd name="T11" fmla="*/ 0 h 598"/>
                  <a:gd name="T12" fmla="*/ 0 w 5412"/>
                  <a:gd name="T13" fmla="*/ 0 h 598"/>
                  <a:gd name="T14" fmla="*/ 0 w 5412"/>
                  <a:gd name="T15" fmla="*/ 0 h 598"/>
                  <a:gd name="T16" fmla="*/ 0 w 5412"/>
                  <a:gd name="T17" fmla="*/ 0 h 598"/>
                  <a:gd name="T18" fmla="*/ 0 w 5412"/>
                  <a:gd name="T19" fmla="*/ 0 h 598"/>
                  <a:gd name="T20" fmla="*/ 0 w 5412"/>
                  <a:gd name="T21" fmla="*/ 0 h 59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412"/>
                  <a:gd name="T34" fmla="*/ 0 h 598"/>
                  <a:gd name="T35" fmla="*/ 5412 w 5412"/>
                  <a:gd name="T36" fmla="*/ 598 h 59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412" h="598">
                    <a:moveTo>
                      <a:pt x="0" y="404"/>
                    </a:moveTo>
                    <a:lnTo>
                      <a:pt x="54" y="378"/>
                    </a:lnTo>
                    <a:lnTo>
                      <a:pt x="106" y="374"/>
                    </a:lnTo>
                    <a:lnTo>
                      <a:pt x="869" y="598"/>
                    </a:lnTo>
                    <a:lnTo>
                      <a:pt x="4115" y="598"/>
                    </a:lnTo>
                    <a:lnTo>
                      <a:pt x="4896" y="391"/>
                    </a:lnTo>
                    <a:lnTo>
                      <a:pt x="5032" y="435"/>
                    </a:lnTo>
                    <a:lnTo>
                      <a:pt x="5412" y="435"/>
                    </a:lnTo>
                    <a:lnTo>
                      <a:pt x="5412" y="0"/>
                    </a:lnTo>
                    <a:lnTo>
                      <a:pt x="0" y="0"/>
                    </a:lnTo>
                    <a:lnTo>
                      <a:pt x="0" y="404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72" name="Oval 20"/>
              <p:cNvSpPr>
                <a:spLocks noChangeArrowheads="1"/>
              </p:cNvSpPr>
              <p:nvPr/>
            </p:nvSpPr>
            <p:spPr bwMode="auto">
              <a:xfrm>
                <a:off x="5182" y="3062"/>
                <a:ext cx="130" cy="130"/>
              </a:xfrm>
              <a:prstGeom prst="ellipse">
                <a:avLst/>
              </a:prstGeom>
              <a:solidFill>
                <a:srgbClr val="20202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73" name="Oval 21"/>
              <p:cNvSpPr>
                <a:spLocks noChangeArrowheads="1"/>
              </p:cNvSpPr>
              <p:nvPr/>
            </p:nvSpPr>
            <p:spPr bwMode="auto">
              <a:xfrm>
                <a:off x="4570" y="3062"/>
                <a:ext cx="130" cy="130"/>
              </a:xfrm>
              <a:prstGeom prst="ellipse">
                <a:avLst/>
              </a:prstGeom>
              <a:solidFill>
                <a:srgbClr val="20202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674" name="Group 22"/>
              <p:cNvGrpSpPr>
                <a:grpSpLocks/>
              </p:cNvGrpSpPr>
              <p:nvPr/>
            </p:nvGrpSpPr>
            <p:grpSpPr bwMode="auto">
              <a:xfrm>
                <a:off x="4468" y="3076"/>
                <a:ext cx="26" cy="38"/>
                <a:chOff x="4468" y="3076"/>
                <a:chExt cx="26" cy="38"/>
              </a:xfrm>
            </p:grpSpPr>
            <p:sp>
              <p:nvSpPr>
                <p:cNvPr id="752" name="Rectangle 23"/>
                <p:cNvSpPr>
                  <a:spLocks noChangeArrowheads="1"/>
                </p:cNvSpPr>
                <p:nvPr/>
              </p:nvSpPr>
              <p:spPr bwMode="auto">
                <a:xfrm>
                  <a:off x="4468" y="3084"/>
                  <a:ext cx="12" cy="32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8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53" name="Freeform 24"/>
                <p:cNvSpPr>
                  <a:spLocks/>
                </p:cNvSpPr>
                <p:nvPr/>
              </p:nvSpPr>
              <p:spPr bwMode="auto">
                <a:xfrm>
                  <a:off x="4468" y="3077"/>
                  <a:ext cx="26" cy="7"/>
                </a:xfrm>
                <a:custGeom>
                  <a:avLst/>
                  <a:gdLst>
                    <a:gd name="T0" fmla="*/ 0 w 160"/>
                    <a:gd name="T1" fmla="*/ 0 h 43"/>
                    <a:gd name="T2" fmla="*/ 0 w 160"/>
                    <a:gd name="T3" fmla="*/ 0 h 43"/>
                    <a:gd name="T4" fmla="*/ 0 w 160"/>
                    <a:gd name="T5" fmla="*/ 0 h 43"/>
                    <a:gd name="T6" fmla="*/ 0 w 160"/>
                    <a:gd name="T7" fmla="*/ 0 h 43"/>
                    <a:gd name="T8" fmla="*/ 0 w 160"/>
                    <a:gd name="T9" fmla="*/ 0 h 43"/>
                    <a:gd name="T10" fmla="*/ 0 w 160"/>
                    <a:gd name="T11" fmla="*/ 0 h 4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60"/>
                    <a:gd name="T19" fmla="*/ 0 h 43"/>
                    <a:gd name="T20" fmla="*/ 160 w 160"/>
                    <a:gd name="T21" fmla="*/ 43 h 4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60" h="43">
                      <a:moveTo>
                        <a:pt x="0" y="43"/>
                      </a:moveTo>
                      <a:lnTo>
                        <a:pt x="71" y="43"/>
                      </a:lnTo>
                      <a:lnTo>
                        <a:pt x="124" y="16"/>
                      </a:lnTo>
                      <a:lnTo>
                        <a:pt x="160" y="0"/>
                      </a:lnTo>
                      <a:lnTo>
                        <a:pt x="115" y="0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54" name="Freeform 25"/>
                <p:cNvSpPr>
                  <a:spLocks/>
                </p:cNvSpPr>
                <p:nvPr/>
              </p:nvSpPr>
              <p:spPr bwMode="auto">
                <a:xfrm>
                  <a:off x="4480" y="3079"/>
                  <a:ext cx="9" cy="35"/>
                </a:xfrm>
                <a:custGeom>
                  <a:avLst/>
                  <a:gdLst>
                    <a:gd name="T0" fmla="*/ 0 w 52"/>
                    <a:gd name="T1" fmla="*/ 0 h 212"/>
                    <a:gd name="T2" fmla="*/ 0 w 52"/>
                    <a:gd name="T3" fmla="*/ 0 h 212"/>
                    <a:gd name="T4" fmla="*/ 0 w 52"/>
                    <a:gd name="T5" fmla="*/ 0 h 212"/>
                    <a:gd name="T6" fmla="*/ 0 w 52"/>
                    <a:gd name="T7" fmla="*/ 0 h 212"/>
                    <a:gd name="T8" fmla="*/ 0 w 52"/>
                    <a:gd name="T9" fmla="*/ 0 h 2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"/>
                    <a:gd name="T16" fmla="*/ 0 h 212"/>
                    <a:gd name="T17" fmla="*/ 52 w 52"/>
                    <a:gd name="T18" fmla="*/ 212 h 2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" h="212">
                      <a:moveTo>
                        <a:pt x="0" y="28"/>
                      </a:moveTo>
                      <a:lnTo>
                        <a:pt x="52" y="0"/>
                      </a:lnTo>
                      <a:lnTo>
                        <a:pt x="52" y="208"/>
                      </a:lnTo>
                      <a:lnTo>
                        <a:pt x="0" y="212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675" name="Group 26"/>
              <p:cNvGrpSpPr>
                <a:grpSpLocks/>
              </p:cNvGrpSpPr>
              <p:nvPr/>
            </p:nvGrpSpPr>
            <p:grpSpPr bwMode="auto">
              <a:xfrm>
                <a:off x="5196" y="3077"/>
                <a:ext cx="130" cy="130"/>
                <a:chOff x="5196" y="3077"/>
                <a:chExt cx="130" cy="130"/>
              </a:xfrm>
            </p:grpSpPr>
            <p:sp>
              <p:nvSpPr>
                <p:cNvPr id="746" name="Oval 27"/>
                <p:cNvSpPr>
                  <a:spLocks noChangeArrowheads="1"/>
                </p:cNvSpPr>
                <p:nvPr/>
              </p:nvSpPr>
              <p:spPr bwMode="auto">
                <a:xfrm>
                  <a:off x="5194" y="3077"/>
                  <a:ext cx="130" cy="130"/>
                </a:xfrm>
                <a:prstGeom prst="ellipse">
                  <a:avLst/>
                </a:pr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8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747" name="Group 28"/>
                <p:cNvGrpSpPr>
                  <a:grpSpLocks/>
                </p:cNvGrpSpPr>
                <p:nvPr/>
              </p:nvGrpSpPr>
              <p:grpSpPr bwMode="auto">
                <a:xfrm>
                  <a:off x="5225" y="3106"/>
                  <a:ext cx="72" cy="72"/>
                  <a:chOff x="5225" y="3106"/>
                  <a:chExt cx="72" cy="72"/>
                </a:xfrm>
              </p:grpSpPr>
              <p:sp>
                <p:nvSpPr>
                  <p:cNvPr id="748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5225" y="3106"/>
                    <a:ext cx="72" cy="72"/>
                  </a:xfrm>
                  <a:prstGeom prst="ellipse">
                    <a:avLst/>
                  </a:prstGeom>
                  <a:solidFill>
                    <a:srgbClr val="A0A0A0"/>
                  </a:solidFill>
                  <a:ln w="1588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749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5232" y="3115"/>
                    <a:ext cx="56" cy="54"/>
                  </a:xfrm>
                  <a:prstGeom prst="ellipse">
                    <a:avLst/>
                  </a:prstGeom>
                  <a:solidFill>
                    <a:srgbClr val="808080"/>
                  </a:solidFill>
                  <a:ln w="1588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750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5242" y="3123"/>
                    <a:ext cx="34" cy="34"/>
                  </a:xfrm>
                  <a:prstGeom prst="ellipse">
                    <a:avLst/>
                  </a:prstGeom>
                  <a:solidFill>
                    <a:srgbClr val="606060"/>
                  </a:solidFill>
                  <a:ln w="1588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751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5250" y="3132"/>
                    <a:ext cx="20" cy="19"/>
                  </a:xfrm>
                  <a:prstGeom prst="ellipse">
                    <a:avLst/>
                  </a:prstGeom>
                  <a:solidFill>
                    <a:srgbClr val="404040"/>
                  </a:solidFill>
                  <a:ln w="1588">
                    <a:solidFill>
                      <a:srgbClr val="40404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  <p:sp>
            <p:nvSpPr>
              <p:cNvPr id="676" name="Freeform 33"/>
              <p:cNvSpPr>
                <a:spLocks/>
              </p:cNvSpPr>
              <p:nvPr/>
            </p:nvSpPr>
            <p:spPr bwMode="auto">
              <a:xfrm>
                <a:off x="5011" y="2908"/>
                <a:ext cx="18" cy="94"/>
              </a:xfrm>
              <a:custGeom>
                <a:avLst/>
                <a:gdLst>
                  <a:gd name="T0" fmla="*/ 0 w 99"/>
                  <a:gd name="T1" fmla="*/ 0 h 565"/>
                  <a:gd name="T2" fmla="*/ 0 w 99"/>
                  <a:gd name="T3" fmla="*/ 0 h 565"/>
                  <a:gd name="T4" fmla="*/ 0 w 99"/>
                  <a:gd name="T5" fmla="*/ 0 h 565"/>
                  <a:gd name="T6" fmla="*/ 0 w 99"/>
                  <a:gd name="T7" fmla="*/ 0 h 56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9"/>
                  <a:gd name="T13" fmla="*/ 0 h 565"/>
                  <a:gd name="T14" fmla="*/ 99 w 99"/>
                  <a:gd name="T15" fmla="*/ 565 h 56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9" h="565">
                    <a:moveTo>
                      <a:pt x="99" y="555"/>
                    </a:moveTo>
                    <a:lnTo>
                      <a:pt x="68" y="565"/>
                    </a:lnTo>
                    <a:lnTo>
                      <a:pt x="0" y="0"/>
                    </a:lnTo>
                    <a:lnTo>
                      <a:pt x="99" y="555"/>
                    </a:lnTo>
                    <a:close/>
                  </a:path>
                </a:pathLst>
              </a:custGeom>
              <a:solidFill>
                <a:srgbClr val="FFC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677" name="Group 34"/>
              <p:cNvGrpSpPr>
                <a:grpSpLocks/>
              </p:cNvGrpSpPr>
              <p:nvPr/>
            </p:nvGrpSpPr>
            <p:grpSpPr bwMode="auto">
              <a:xfrm>
                <a:off x="4508" y="3077"/>
                <a:ext cx="130" cy="130"/>
                <a:chOff x="4508" y="3077"/>
                <a:chExt cx="130" cy="130"/>
              </a:xfrm>
            </p:grpSpPr>
            <p:sp>
              <p:nvSpPr>
                <p:cNvPr id="740" name="Oval 35"/>
                <p:cNvSpPr>
                  <a:spLocks noChangeArrowheads="1"/>
                </p:cNvSpPr>
                <p:nvPr/>
              </p:nvSpPr>
              <p:spPr bwMode="auto">
                <a:xfrm>
                  <a:off x="4508" y="3077"/>
                  <a:ext cx="130" cy="130"/>
                </a:xfrm>
                <a:prstGeom prst="ellipse">
                  <a:avLst/>
                </a:pr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8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741" name="Group 36"/>
                <p:cNvGrpSpPr>
                  <a:grpSpLocks/>
                </p:cNvGrpSpPr>
                <p:nvPr/>
              </p:nvGrpSpPr>
              <p:grpSpPr bwMode="auto">
                <a:xfrm>
                  <a:off x="4537" y="3106"/>
                  <a:ext cx="71" cy="72"/>
                  <a:chOff x="4537" y="3106"/>
                  <a:chExt cx="71" cy="72"/>
                </a:xfrm>
              </p:grpSpPr>
              <p:sp>
                <p:nvSpPr>
                  <p:cNvPr id="742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4537" y="3106"/>
                    <a:ext cx="69" cy="72"/>
                  </a:xfrm>
                  <a:prstGeom prst="ellipse">
                    <a:avLst/>
                  </a:prstGeom>
                  <a:solidFill>
                    <a:srgbClr val="A0A0A0"/>
                  </a:solidFill>
                  <a:ln w="1588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743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4544" y="3115"/>
                    <a:ext cx="56" cy="54"/>
                  </a:xfrm>
                  <a:prstGeom prst="ellipse">
                    <a:avLst/>
                  </a:prstGeom>
                  <a:solidFill>
                    <a:srgbClr val="808080"/>
                  </a:solidFill>
                  <a:ln w="1588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744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4553" y="3123"/>
                    <a:ext cx="34" cy="34"/>
                  </a:xfrm>
                  <a:prstGeom prst="ellipse">
                    <a:avLst/>
                  </a:prstGeom>
                  <a:solidFill>
                    <a:srgbClr val="606060"/>
                  </a:solidFill>
                  <a:ln w="1588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745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4562" y="3132"/>
                    <a:ext cx="19" cy="19"/>
                  </a:xfrm>
                  <a:prstGeom prst="ellipse">
                    <a:avLst/>
                  </a:prstGeom>
                  <a:solidFill>
                    <a:srgbClr val="404040"/>
                  </a:solidFill>
                  <a:ln w="1588">
                    <a:solidFill>
                      <a:srgbClr val="40404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  <p:sp>
            <p:nvSpPr>
              <p:cNvPr id="678" name="Rectangle 41"/>
              <p:cNvSpPr>
                <a:spLocks noChangeArrowheads="1"/>
              </p:cNvSpPr>
              <p:nvPr/>
            </p:nvSpPr>
            <p:spPr bwMode="auto">
              <a:xfrm>
                <a:off x="5024" y="3000"/>
                <a:ext cx="4" cy="129"/>
              </a:xfrm>
              <a:prstGeom prst="rect">
                <a:avLst/>
              </a:prstGeom>
              <a:solidFill>
                <a:srgbClr val="404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679" name="Group 42"/>
              <p:cNvGrpSpPr>
                <a:grpSpLocks/>
              </p:cNvGrpSpPr>
              <p:nvPr/>
            </p:nvGrpSpPr>
            <p:grpSpPr bwMode="auto">
              <a:xfrm>
                <a:off x="4492" y="2908"/>
                <a:ext cx="556" cy="94"/>
                <a:chOff x="4492" y="2908"/>
                <a:chExt cx="556" cy="94"/>
              </a:xfrm>
            </p:grpSpPr>
            <p:sp>
              <p:nvSpPr>
                <p:cNvPr id="731" name="Freeform 43"/>
                <p:cNvSpPr>
                  <a:spLocks/>
                </p:cNvSpPr>
                <p:nvPr/>
              </p:nvSpPr>
              <p:spPr bwMode="auto">
                <a:xfrm>
                  <a:off x="4491" y="2981"/>
                  <a:ext cx="203" cy="21"/>
                </a:xfrm>
                <a:custGeom>
                  <a:avLst/>
                  <a:gdLst>
                    <a:gd name="T0" fmla="*/ 0 w 1213"/>
                    <a:gd name="T1" fmla="*/ 0 h 122"/>
                    <a:gd name="T2" fmla="*/ 0 w 1213"/>
                    <a:gd name="T3" fmla="*/ 0 h 122"/>
                    <a:gd name="T4" fmla="*/ 0 w 1213"/>
                    <a:gd name="T5" fmla="*/ 0 h 122"/>
                    <a:gd name="T6" fmla="*/ 0 w 1213"/>
                    <a:gd name="T7" fmla="*/ 0 h 122"/>
                    <a:gd name="T8" fmla="*/ 0 w 1213"/>
                    <a:gd name="T9" fmla="*/ 0 h 122"/>
                    <a:gd name="T10" fmla="*/ 0 w 1213"/>
                    <a:gd name="T11" fmla="*/ 0 h 122"/>
                    <a:gd name="T12" fmla="*/ 0 w 1213"/>
                    <a:gd name="T13" fmla="*/ 0 h 122"/>
                    <a:gd name="T14" fmla="*/ 0 w 1213"/>
                    <a:gd name="T15" fmla="*/ 0 h 122"/>
                    <a:gd name="T16" fmla="*/ 0 w 1213"/>
                    <a:gd name="T17" fmla="*/ 0 h 122"/>
                    <a:gd name="T18" fmla="*/ 0 w 1213"/>
                    <a:gd name="T19" fmla="*/ 0 h 122"/>
                    <a:gd name="T20" fmla="*/ 0 w 1213"/>
                    <a:gd name="T21" fmla="*/ 0 h 122"/>
                    <a:gd name="T22" fmla="*/ 0 w 1213"/>
                    <a:gd name="T23" fmla="*/ 0 h 122"/>
                    <a:gd name="T24" fmla="*/ 0 w 1213"/>
                    <a:gd name="T25" fmla="*/ 0 h 122"/>
                    <a:gd name="T26" fmla="*/ 0 w 1213"/>
                    <a:gd name="T27" fmla="*/ 0 h 122"/>
                    <a:gd name="T28" fmla="*/ 0 w 1213"/>
                    <a:gd name="T29" fmla="*/ 0 h 122"/>
                    <a:gd name="T30" fmla="*/ 0 w 1213"/>
                    <a:gd name="T31" fmla="*/ 0 h 122"/>
                    <a:gd name="T32" fmla="*/ 0 w 1213"/>
                    <a:gd name="T33" fmla="*/ 0 h 122"/>
                    <a:gd name="T34" fmla="*/ 0 w 1213"/>
                    <a:gd name="T35" fmla="*/ 0 h 122"/>
                    <a:gd name="T36" fmla="*/ 0 w 1213"/>
                    <a:gd name="T37" fmla="*/ 0 h 12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213"/>
                    <a:gd name="T58" fmla="*/ 0 h 122"/>
                    <a:gd name="T59" fmla="*/ 1213 w 1213"/>
                    <a:gd name="T60" fmla="*/ 122 h 122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213" h="122">
                      <a:moveTo>
                        <a:pt x="0" y="122"/>
                      </a:moveTo>
                      <a:lnTo>
                        <a:pt x="1124" y="89"/>
                      </a:lnTo>
                      <a:lnTo>
                        <a:pt x="1213" y="0"/>
                      </a:lnTo>
                      <a:lnTo>
                        <a:pt x="1034" y="20"/>
                      </a:lnTo>
                      <a:lnTo>
                        <a:pt x="945" y="30"/>
                      </a:lnTo>
                      <a:lnTo>
                        <a:pt x="863" y="39"/>
                      </a:lnTo>
                      <a:lnTo>
                        <a:pt x="766" y="47"/>
                      </a:lnTo>
                      <a:lnTo>
                        <a:pt x="630" y="56"/>
                      </a:lnTo>
                      <a:lnTo>
                        <a:pt x="474" y="69"/>
                      </a:lnTo>
                      <a:lnTo>
                        <a:pt x="228" y="89"/>
                      </a:lnTo>
                      <a:lnTo>
                        <a:pt x="109" y="94"/>
                      </a:lnTo>
                      <a:lnTo>
                        <a:pt x="97" y="94"/>
                      </a:lnTo>
                      <a:lnTo>
                        <a:pt x="85" y="95"/>
                      </a:lnTo>
                      <a:lnTo>
                        <a:pt x="71" y="97"/>
                      </a:lnTo>
                      <a:lnTo>
                        <a:pt x="60" y="99"/>
                      </a:lnTo>
                      <a:lnTo>
                        <a:pt x="45" y="103"/>
                      </a:lnTo>
                      <a:lnTo>
                        <a:pt x="32" y="109"/>
                      </a:lnTo>
                      <a:lnTo>
                        <a:pt x="19" y="114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732" name="Group 44"/>
                <p:cNvGrpSpPr>
                  <a:grpSpLocks/>
                </p:cNvGrpSpPr>
                <p:nvPr/>
              </p:nvGrpSpPr>
              <p:grpSpPr bwMode="auto">
                <a:xfrm>
                  <a:off x="5011" y="2908"/>
                  <a:ext cx="37" cy="92"/>
                  <a:chOff x="5011" y="2908"/>
                  <a:chExt cx="37" cy="92"/>
                </a:xfrm>
              </p:grpSpPr>
              <p:sp>
                <p:nvSpPr>
                  <p:cNvPr id="733" name="Freeform 45"/>
                  <p:cNvSpPr>
                    <a:spLocks/>
                  </p:cNvSpPr>
                  <p:nvPr/>
                </p:nvSpPr>
                <p:spPr bwMode="auto">
                  <a:xfrm>
                    <a:off x="5011" y="2908"/>
                    <a:ext cx="37" cy="92"/>
                  </a:xfrm>
                  <a:custGeom>
                    <a:avLst/>
                    <a:gdLst>
                      <a:gd name="T0" fmla="*/ 0 w 222"/>
                      <a:gd name="T1" fmla="*/ 0 h 555"/>
                      <a:gd name="T2" fmla="*/ 0 w 222"/>
                      <a:gd name="T3" fmla="*/ 0 h 555"/>
                      <a:gd name="T4" fmla="*/ 0 w 222"/>
                      <a:gd name="T5" fmla="*/ 0 h 555"/>
                      <a:gd name="T6" fmla="*/ 0 w 222"/>
                      <a:gd name="T7" fmla="*/ 0 h 555"/>
                      <a:gd name="T8" fmla="*/ 0 w 222"/>
                      <a:gd name="T9" fmla="*/ 0 h 55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2"/>
                      <a:gd name="T16" fmla="*/ 0 h 555"/>
                      <a:gd name="T17" fmla="*/ 222 w 222"/>
                      <a:gd name="T18" fmla="*/ 555 h 55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2" h="555">
                        <a:moveTo>
                          <a:pt x="0" y="0"/>
                        </a:moveTo>
                        <a:lnTo>
                          <a:pt x="121" y="78"/>
                        </a:lnTo>
                        <a:lnTo>
                          <a:pt x="222" y="524"/>
                        </a:lnTo>
                        <a:lnTo>
                          <a:pt x="102" y="55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8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grpSp>
                <p:nvGrpSpPr>
                  <p:cNvPr id="734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5016" y="2924"/>
                    <a:ext cx="27" cy="67"/>
                    <a:chOff x="5016" y="2924"/>
                    <a:chExt cx="27" cy="67"/>
                  </a:xfrm>
                </p:grpSpPr>
                <p:sp>
                  <p:nvSpPr>
                    <p:cNvPr id="735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5015" y="2924"/>
                      <a:ext cx="28" cy="67"/>
                    </a:xfrm>
                    <a:custGeom>
                      <a:avLst/>
                      <a:gdLst>
                        <a:gd name="T0" fmla="*/ 0 w 161"/>
                        <a:gd name="T1" fmla="*/ 0 h 405"/>
                        <a:gd name="T2" fmla="*/ 0 w 161"/>
                        <a:gd name="T3" fmla="*/ 0 h 405"/>
                        <a:gd name="T4" fmla="*/ 0 w 161"/>
                        <a:gd name="T5" fmla="*/ 0 h 405"/>
                        <a:gd name="T6" fmla="*/ 0 w 161"/>
                        <a:gd name="T7" fmla="*/ 0 h 405"/>
                        <a:gd name="T8" fmla="*/ 0 w 161"/>
                        <a:gd name="T9" fmla="*/ 0 h 40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1"/>
                        <a:gd name="T16" fmla="*/ 0 h 405"/>
                        <a:gd name="T17" fmla="*/ 161 w 161"/>
                        <a:gd name="T18" fmla="*/ 405 h 40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1" h="405">
                          <a:moveTo>
                            <a:pt x="0" y="0"/>
                          </a:moveTo>
                          <a:lnTo>
                            <a:pt x="87" y="57"/>
                          </a:lnTo>
                          <a:lnTo>
                            <a:pt x="161" y="381"/>
                          </a:lnTo>
                          <a:lnTo>
                            <a:pt x="73" y="40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588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40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grpSp>
                  <p:nvGrpSpPr>
                    <p:cNvPr id="736" name="Group 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21" y="2938"/>
                      <a:ext cx="15" cy="31"/>
                      <a:chOff x="5021" y="2938"/>
                      <a:chExt cx="15" cy="31"/>
                    </a:xfrm>
                  </p:grpSpPr>
                  <p:sp>
                    <p:nvSpPr>
                      <p:cNvPr id="737" name="Line 4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5021" y="2940"/>
                        <a:ext cx="10" cy="9"/>
                      </a:xfrm>
                      <a:prstGeom prst="line">
                        <a:avLst/>
                      </a:prstGeom>
                      <a:noFill/>
                      <a:ln w="1588">
                        <a:solidFill>
                          <a:srgbClr val="E0E0E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zh-CN" altLang="en-US" sz="280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738" name="Line 5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5023" y="2943"/>
                        <a:ext cx="9" cy="9"/>
                      </a:xfrm>
                      <a:prstGeom prst="line">
                        <a:avLst/>
                      </a:prstGeom>
                      <a:noFill/>
                      <a:ln w="1588">
                        <a:solidFill>
                          <a:srgbClr val="E0E0E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zh-CN" altLang="en-US" sz="280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739" name="Line 5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026" y="2959"/>
                        <a:ext cx="10" cy="10"/>
                      </a:xfrm>
                      <a:prstGeom prst="line">
                        <a:avLst/>
                      </a:prstGeom>
                      <a:noFill/>
                      <a:ln w="1588">
                        <a:solidFill>
                          <a:srgbClr val="E0E0E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zh-CN" altLang="en-US" sz="280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680" name="Group 52"/>
              <p:cNvGrpSpPr>
                <a:grpSpLocks/>
              </p:cNvGrpSpPr>
              <p:nvPr/>
            </p:nvGrpSpPr>
            <p:grpSpPr bwMode="auto">
              <a:xfrm>
                <a:off x="5024" y="2994"/>
                <a:ext cx="435" cy="135"/>
                <a:chOff x="5024" y="2994"/>
                <a:chExt cx="435" cy="135"/>
              </a:xfrm>
            </p:grpSpPr>
            <p:sp>
              <p:nvSpPr>
                <p:cNvPr id="724" name="Freeform 53"/>
                <p:cNvSpPr>
                  <a:spLocks/>
                </p:cNvSpPr>
                <p:nvPr/>
              </p:nvSpPr>
              <p:spPr bwMode="auto">
                <a:xfrm>
                  <a:off x="5027" y="2996"/>
                  <a:ext cx="420" cy="6"/>
                </a:xfrm>
                <a:custGeom>
                  <a:avLst/>
                  <a:gdLst>
                    <a:gd name="T0" fmla="*/ 0 w 2518"/>
                    <a:gd name="T1" fmla="*/ 0 h 35"/>
                    <a:gd name="T2" fmla="*/ 0 w 2518"/>
                    <a:gd name="T3" fmla="*/ 0 h 35"/>
                    <a:gd name="T4" fmla="*/ 0 w 2518"/>
                    <a:gd name="T5" fmla="*/ 0 h 35"/>
                    <a:gd name="T6" fmla="*/ 0 w 2518"/>
                    <a:gd name="T7" fmla="*/ 0 h 35"/>
                    <a:gd name="T8" fmla="*/ 0 w 2518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18"/>
                    <a:gd name="T16" fmla="*/ 0 h 35"/>
                    <a:gd name="T17" fmla="*/ 2518 w 2518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18" h="35">
                      <a:moveTo>
                        <a:pt x="0" y="35"/>
                      </a:moveTo>
                      <a:lnTo>
                        <a:pt x="123" y="1"/>
                      </a:lnTo>
                      <a:lnTo>
                        <a:pt x="2018" y="0"/>
                      </a:lnTo>
                      <a:lnTo>
                        <a:pt x="2518" y="33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725" name="Group 54"/>
                <p:cNvGrpSpPr>
                  <a:grpSpLocks/>
                </p:cNvGrpSpPr>
                <p:nvPr/>
              </p:nvGrpSpPr>
              <p:grpSpPr bwMode="auto">
                <a:xfrm>
                  <a:off x="5024" y="2994"/>
                  <a:ext cx="435" cy="135"/>
                  <a:chOff x="5024" y="2994"/>
                  <a:chExt cx="435" cy="135"/>
                </a:xfrm>
              </p:grpSpPr>
              <p:sp>
                <p:nvSpPr>
                  <p:cNvPr id="726" name="Freeform 55"/>
                  <p:cNvSpPr>
                    <a:spLocks/>
                  </p:cNvSpPr>
                  <p:nvPr/>
                </p:nvSpPr>
                <p:spPr bwMode="auto">
                  <a:xfrm>
                    <a:off x="5029" y="3002"/>
                    <a:ext cx="430" cy="128"/>
                  </a:xfrm>
                  <a:custGeom>
                    <a:avLst/>
                    <a:gdLst>
                      <a:gd name="T0" fmla="*/ 0 w 2589"/>
                      <a:gd name="T1" fmla="*/ 0 h 770"/>
                      <a:gd name="T2" fmla="*/ 0 w 2589"/>
                      <a:gd name="T3" fmla="*/ 0 h 770"/>
                      <a:gd name="T4" fmla="*/ 0 w 2589"/>
                      <a:gd name="T5" fmla="*/ 0 h 770"/>
                      <a:gd name="T6" fmla="*/ 0 w 2589"/>
                      <a:gd name="T7" fmla="*/ 0 h 770"/>
                      <a:gd name="T8" fmla="*/ 0 w 2589"/>
                      <a:gd name="T9" fmla="*/ 0 h 770"/>
                      <a:gd name="T10" fmla="*/ 0 w 2589"/>
                      <a:gd name="T11" fmla="*/ 0 h 770"/>
                      <a:gd name="T12" fmla="*/ 0 w 2589"/>
                      <a:gd name="T13" fmla="*/ 0 h 770"/>
                      <a:gd name="T14" fmla="*/ 0 w 2589"/>
                      <a:gd name="T15" fmla="*/ 0 h 770"/>
                      <a:gd name="T16" fmla="*/ 0 w 2589"/>
                      <a:gd name="T17" fmla="*/ 0 h 770"/>
                      <a:gd name="T18" fmla="*/ 0 w 2589"/>
                      <a:gd name="T19" fmla="*/ 0 h 770"/>
                      <a:gd name="T20" fmla="*/ 0 w 2589"/>
                      <a:gd name="T21" fmla="*/ 0 h 770"/>
                      <a:gd name="T22" fmla="*/ 0 w 2589"/>
                      <a:gd name="T23" fmla="*/ 0 h 770"/>
                      <a:gd name="T24" fmla="*/ 0 w 2589"/>
                      <a:gd name="T25" fmla="*/ 0 h 770"/>
                      <a:gd name="T26" fmla="*/ 0 w 2589"/>
                      <a:gd name="T27" fmla="*/ 0 h 770"/>
                      <a:gd name="T28" fmla="*/ 0 w 2589"/>
                      <a:gd name="T29" fmla="*/ 0 h 770"/>
                      <a:gd name="T30" fmla="*/ 0 w 2589"/>
                      <a:gd name="T31" fmla="*/ 0 h 770"/>
                      <a:gd name="T32" fmla="*/ 0 w 2589"/>
                      <a:gd name="T33" fmla="*/ 0 h 770"/>
                      <a:gd name="T34" fmla="*/ 0 w 2589"/>
                      <a:gd name="T35" fmla="*/ 0 h 770"/>
                      <a:gd name="T36" fmla="*/ 0 w 2589"/>
                      <a:gd name="T37" fmla="*/ 0 h 770"/>
                      <a:gd name="T38" fmla="*/ 0 w 2589"/>
                      <a:gd name="T39" fmla="*/ 0 h 770"/>
                      <a:gd name="T40" fmla="*/ 0 w 2589"/>
                      <a:gd name="T41" fmla="*/ 0 h 770"/>
                      <a:gd name="T42" fmla="*/ 0 w 2589"/>
                      <a:gd name="T43" fmla="*/ 0 h 770"/>
                      <a:gd name="T44" fmla="*/ 0 w 2589"/>
                      <a:gd name="T45" fmla="*/ 0 h 770"/>
                      <a:gd name="T46" fmla="*/ 0 w 2589"/>
                      <a:gd name="T47" fmla="*/ 0 h 770"/>
                      <a:gd name="T48" fmla="*/ 0 w 2589"/>
                      <a:gd name="T49" fmla="*/ 0 h 770"/>
                      <a:gd name="T50" fmla="*/ 0 w 2589"/>
                      <a:gd name="T51" fmla="*/ 0 h 770"/>
                      <a:gd name="T52" fmla="*/ 0 w 2589"/>
                      <a:gd name="T53" fmla="*/ 0 h 770"/>
                      <a:gd name="T54" fmla="*/ 0 w 2589"/>
                      <a:gd name="T55" fmla="*/ 0 h 770"/>
                      <a:gd name="T56" fmla="*/ 0 w 2589"/>
                      <a:gd name="T57" fmla="*/ 0 h 770"/>
                      <a:gd name="T58" fmla="*/ 0 w 2589"/>
                      <a:gd name="T59" fmla="*/ 0 h 770"/>
                      <a:gd name="T60" fmla="*/ 0 w 2589"/>
                      <a:gd name="T61" fmla="*/ 0 h 770"/>
                      <a:gd name="T62" fmla="*/ 0 w 2589"/>
                      <a:gd name="T63" fmla="*/ 0 h 770"/>
                      <a:gd name="T64" fmla="*/ 0 w 2589"/>
                      <a:gd name="T65" fmla="*/ 0 h 770"/>
                      <a:gd name="T66" fmla="*/ 0 w 2589"/>
                      <a:gd name="T67" fmla="*/ 0 h 770"/>
                      <a:gd name="T68" fmla="*/ 0 w 2589"/>
                      <a:gd name="T69" fmla="*/ 0 h 770"/>
                      <a:gd name="T70" fmla="*/ 0 w 2589"/>
                      <a:gd name="T71" fmla="*/ 0 h 770"/>
                      <a:gd name="T72" fmla="*/ 0 w 2589"/>
                      <a:gd name="T73" fmla="*/ 0 h 770"/>
                      <a:gd name="T74" fmla="*/ 0 w 2589"/>
                      <a:gd name="T75" fmla="*/ 0 h 770"/>
                      <a:gd name="T76" fmla="*/ 0 w 2589"/>
                      <a:gd name="T77" fmla="*/ 0 h 770"/>
                      <a:gd name="T78" fmla="*/ 0 w 2589"/>
                      <a:gd name="T79" fmla="*/ 0 h 770"/>
                      <a:gd name="T80" fmla="*/ 0 w 2589"/>
                      <a:gd name="T81" fmla="*/ 0 h 770"/>
                      <a:gd name="T82" fmla="*/ 0 w 2589"/>
                      <a:gd name="T83" fmla="*/ 0 h 770"/>
                      <a:gd name="T84" fmla="*/ 0 w 2589"/>
                      <a:gd name="T85" fmla="*/ 0 h 770"/>
                      <a:gd name="T86" fmla="*/ 0 w 2589"/>
                      <a:gd name="T87" fmla="*/ 0 h 770"/>
                      <a:gd name="T88" fmla="*/ 0 w 2589"/>
                      <a:gd name="T89" fmla="*/ 0 h 770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w 2589"/>
                      <a:gd name="T136" fmla="*/ 0 h 770"/>
                      <a:gd name="T137" fmla="*/ 2589 w 2589"/>
                      <a:gd name="T138" fmla="*/ 770 h 770"/>
                    </a:gdLst>
                    <a:ahLst/>
                    <a:cxnLst>
                      <a:cxn ang="T90">
                        <a:pos x="T0" y="T1"/>
                      </a:cxn>
                      <a:cxn ang="T91">
                        <a:pos x="T2" y="T3"/>
                      </a:cxn>
                      <a:cxn ang="T92">
                        <a:pos x="T4" y="T5"/>
                      </a:cxn>
                      <a:cxn ang="T93">
                        <a:pos x="T6" y="T7"/>
                      </a:cxn>
                      <a:cxn ang="T94">
                        <a:pos x="T8" y="T9"/>
                      </a:cxn>
                      <a:cxn ang="T95">
                        <a:pos x="T10" y="T11"/>
                      </a:cxn>
                      <a:cxn ang="T96">
                        <a:pos x="T12" y="T13"/>
                      </a:cxn>
                      <a:cxn ang="T97">
                        <a:pos x="T14" y="T15"/>
                      </a:cxn>
                      <a:cxn ang="T98">
                        <a:pos x="T16" y="T17"/>
                      </a:cxn>
                      <a:cxn ang="T99">
                        <a:pos x="T18" y="T19"/>
                      </a:cxn>
                      <a:cxn ang="T100">
                        <a:pos x="T20" y="T21"/>
                      </a:cxn>
                      <a:cxn ang="T101">
                        <a:pos x="T22" y="T23"/>
                      </a:cxn>
                      <a:cxn ang="T102">
                        <a:pos x="T24" y="T25"/>
                      </a:cxn>
                      <a:cxn ang="T103">
                        <a:pos x="T26" y="T27"/>
                      </a:cxn>
                      <a:cxn ang="T104">
                        <a:pos x="T28" y="T29"/>
                      </a:cxn>
                      <a:cxn ang="T105">
                        <a:pos x="T30" y="T31"/>
                      </a:cxn>
                      <a:cxn ang="T106">
                        <a:pos x="T32" y="T33"/>
                      </a:cxn>
                      <a:cxn ang="T107">
                        <a:pos x="T34" y="T35"/>
                      </a:cxn>
                      <a:cxn ang="T108">
                        <a:pos x="T36" y="T37"/>
                      </a:cxn>
                      <a:cxn ang="T109">
                        <a:pos x="T38" y="T39"/>
                      </a:cxn>
                      <a:cxn ang="T110">
                        <a:pos x="T40" y="T41"/>
                      </a:cxn>
                      <a:cxn ang="T111">
                        <a:pos x="T42" y="T43"/>
                      </a:cxn>
                      <a:cxn ang="T112">
                        <a:pos x="T44" y="T45"/>
                      </a:cxn>
                      <a:cxn ang="T113">
                        <a:pos x="T46" y="T47"/>
                      </a:cxn>
                      <a:cxn ang="T114">
                        <a:pos x="T48" y="T49"/>
                      </a:cxn>
                      <a:cxn ang="T115">
                        <a:pos x="T50" y="T51"/>
                      </a:cxn>
                      <a:cxn ang="T116">
                        <a:pos x="T52" y="T53"/>
                      </a:cxn>
                      <a:cxn ang="T117">
                        <a:pos x="T54" y="T55"/>
                      </a:cxn>
                      <a:cxn ang="T118">
                        <a:pos x="T56" y="T57"/>
                      </a:cxn>
                      <a:cxn ang="T119">
                        <a:pos x="T58" y="T59"/>
                      </a:cxn>
                      <a:cxn ang="T120">
                        <a:pos x="T60" y="T61"/>
                      </a:cxn>
                      <a:cxn ang="T121">
                        <a:pos x="T62" y="T63"/>
                      </a:cxn>
                      <a:cxn ang="T122">
                        <a:pos x="T64" y="T65"/>
                      </a:cxn>
                      <a:cxn ang="T123">
                        <a:pos x="T66" y="T67"/>
                      </a:cxn>
                      <a:cxn ang="T124">
                        <a:pos x="T68" y="T69"/>
                      </a:cxn>
                      <a:cxn ang="T125">
                        <a:pos x="T70" y="T71"/>
                      </a:cxn>
                      <a:cxn ang="T126">
                        <a:pos x="T72" y="T73"/>
                      </a:cxn>
                      <a:cxn ang="T127">
                        <a:pos x="T74" y="T75"/>
                      </a:cxn>
                      <a:cxn ang="T128">
                        <a:pos x="T76" y="T77"/>
                      </a:cxn>
                      <a:cxn ang="T129">
                        <a:pos x="T78" y="T79"/>
                      </a:cxn>
                      <a:cxn ang="T130">
                        <a:pos x="T80" y="T81"/>
                      </a:cxn>
                      <a:cxn ang="T131">
                        <a:pos x="T82" y="T83"/>
                      </a:cxn>
                      <a:cxn ang="T132">
                        <a:pos x="T84" y="T85"/>
                      </a:cxn>
                      <a:cxn ang="T133">
                        <a:pos x="T86" y="T87"/>
                      </a:cxn>
                      <a:cxn ang="T134">
                        <a:pos x="T88" y="T89"/>
                      </a:cxn>
                    </a:cxnLst>
                    <a:rect l="T135" t="T136" r="T137" b="T138"/>
                    <a:pathLst>
                      <a:path w="2589" h="770">
                        <a:moveTo>
                          <a:pt x="1" y="1"/>
                        </a:moveTo>
                        <a:lnTo>
                          <a:pt x="0" y="769"/>
                        </a:lnTo>
                        <a:lnTo>
                          <a:pt x="913" y="770"/>
                        </a:lnTo>
                        <a:lnTo>
                          <a:pt x="942" y="665"/>
                        </a:lnTo>
                        <a:lnTo>
                          <a:pt x="951" y="630"/>
                        </a:lnTo>
                        <a:lnTo>
                          <a:pt x="963" y="596"/>
                        </a:lnTo>
                        <a:lnTo>
                          <a:pt x="971" y="575"/>
                        </a:lnTo>
                        <a:lnTo>
                          <a:pt x="984" y="551"/>
                        </a:lnTo>
                        <a:lnTo>
                          <a:pt x="996" y="529"/>
                        </a:lnTo>
                        <a:lnTo>
                          <a:pt x="1006" y="514"/>
                        </a:lnTo>
                        <a:lnTo>
                          <a:pt x="1020" y="499"/>
                        </a:lnTo>
                        <a:lnTo>
                          <a:pt x="1038" y="481"/>
                        </a:lnTo>
                        <a:lnTo>
                          <a:pt x="1077" y="455"/>
                        </a:lnTo>
                        <a:lnTo>
                          <a:pt x="1099" y="444"/>
                        </a:lnTo>
                        <a:lnTo>
                          <a:pt x="1125" y="436"/>
                        </a:lnTo>
                        <a:lnTo>
                          <a:pt x="1144" y="431"/>
                        </a:lnTo>
                        <a:lnTo>
                          <a:pt x="1170" y="424"/>
                        </a:lnTo>
                        <a:lnTo>
                          <a:pt x="1211" y="417"/>
                        </a:lnTo>
                        <a:lnTo>
                          <a:pt x="1236" y="413"/>
                        </a:lnTo>
                        <a:lnTo>
                          <a:pt x="1577" y="413"/>
                        </a:lnTo>
                        <a:lnTo>
                          <a:pt x="1618" y="417"/>
                        </a:lnTo>
                        <a:lnTo>
                          <a:pt x="1647" y="423"/>
                        </a:lnTo>
                        <a:lnTo>
                          <a:pt x="1682" y="439"/>
                        </a:lnTo>
                        <a:lnTo>
                          <a:pt x="1698" y="451"/>
                        </a:lnTo>
                        <a:lnTo>
                          <a:pt x="1724" y="471"/>
                        </a:lnTo>
                        <a:lnTo>
                          <a:pt x="1740" y="493"/>
                        </a:lnTo>
                        <a:lnTo>
                          <a:pt x="1788" y="564"/>
                        </a:lnTo>
                        <a:lnTo>
                          <a:pt x="1824" y="623"/>
                        </a:lnTo>
                        <a:lnTo>
                          <a:pt x="1846" y="665"/>
                        </a:lnTo>
                        <a:lnTo>
                          <a:pt x="1866" y="713"/>
                        </a:lnTo>
                        <a:lnTo>
                          <a:pt x="2589" y="713"/>
                        </a:lnTo>
                        <a:lnTo>
                          <a:pt x="2589" y="95"/>
                        </a:lnTo>
                        <a:lnTo>
                          <a:pt x="2589" y="84"/>
                        </a:lnTo>
                        <a:lnTo>
                          <a:pt x="2588" y="73"/>
                        </a:lnTo>
                        <a:lnTo>
                          <a:pt x="2586" y="64"/>
                        </a:lnTo>
                        <a:lnTo>
                          <a:pt x="2583" y="51"/>
                        </a:lnTo>
                        <a:lnTo>
                          <a:pt x="2580" y="39"/>
                        </a:lnTo>
                        <a:lnTo>
                          <a:pt x="2574" y="27"/>
                        </a:lnTo>
                        <a:lnTo>
                          <a:pt x="2567" y="19"/>
                        </a:lnTo>
                        <a:lnTo>
                          <a:pt x="2554" y="10"/>
                        </a:lnTo>
                        <a:lnTo>
                          <a:pt x="2545" y="3"/>
                        </a:lnTo>
                        <a:lnTo>
                          <a:pt x="2530" y="0"/>
                        </a:lnTo>
                        <a:lnTo>
                          <a:pt x="2514" y="0"/>
                        </a:lnTo>
                        <a:lnTo>
                          <a:pt x="2480" y="0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rgbClr val="FFA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grpSp>
                <p:nvGrpSpPr>
                  <p:cNvPr id="727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5040" y="2996"/>
                    <a:ext cx="369" cy="4"/>
                    <a:chOff x="5040" y="2996"/>
                    <a:chExt cx="369" cy="4"/>
                  </a:xfrm>
                </p:grpSpPr>
                <p:sp>
                  <p:nvSpPr>
                    <p:cNvPr id="729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5040" y="2996"/>
                      <a:ext cx="369" cy="4"/>
                    </a:xfrm>
                    <a:custGeom>
                      <a:avLst/>
                      <a:gdLst>
                        <a:gd name="T0" fmla="*/ 0 w 2214"/>
                        <a:gd name="T1" fmla="*/ 0 h 20"/>
                        <a:gd name="T2" fmla="*/ 0 w 2214"/>
                        <a:gd name="T3" fmla="*/ 0 h 20"/>
                        <a:gd name="T4" fmla="*/ 0 w 2214"/>
                        <a:gd name="T5" fmla="*/ 0 h 20"/>
                        <a:gd name="T6" fmla="*/ 0 w 2214"/>
                        <a:gd name="T7" fmla="*/ 0 h 20"/>
                        <a:gd name="T8" fmla="*/ 0 w 2214"/>
                        <a:gd name="T9" fmla="*/ 0 h 2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214"/>
                        <a:gd name="T16" fmla="*/ 0 h 20"/>
                        <a:gd name="T17" fmla="*/ 2214 w 2214"/>
                        <a:gd name="T18" fmla="*/ 20 h 2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214" h="20">
                          <a:moveTo>
                            <a:pt x="0" y="20"/>
                          </a:moveTo>
                          <a:lnTo>
                            <a:pt x="64" y="0"/>
                          </a:lnTo>
                          <a:lnTo>
                            <a:pt x="1954" y="0"/>
                          </a:lnTo>
                          <a:lnTo>
                            <a:pt x="2214" y="20"/>
                          </a:lnTo>
                          <a:lnTo>
                            <a:pt x="0" y="20"/>
                          </a:lnTo>
                          <a:close/>
                        </a:path>
                      </a:pathLst>
                    </a:custGeom>
                    <a:solidFill>
                      <a:srgbClr val="4040FF"/>
                    </a:solidFill>
                    <a:ln w="1588">
                      <a:solidFill>
                        <a:srgbClr val="FFA04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40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730" name="Freeform 58"/>
                    <p:cNvSpPr>
                      <a:spLocks/>
                    </p:cNvSpPr>
                    <p:nvPr/>
                  </p:nvSpPr>
                  <p:spPr bwMode="auto">
                    <a:xfrm>
                      <a:off x="5040" y="2996"/>
                      <a:ext cx="12" cy="4"/>
                    </a:xfrm>
                    <a:custGeom>
                      <a:avLst/>
                      <a:gdLst>
                        <a:gd name="T0" fmla="*/ 0 w 66"/>
                        <a:gd name="T1" fmla="*/ 0 h 20"/>
                        <a:gd name="T2" fmla="*/ 0 w 66"/>
                        <a:gd name="T3" fmla="*/ 0 h 20"/>
                        <a:gd name="T4" fmla="*/ 0 w 66"/>
                        <a:gd name="T5" fmla="*/ 0 h 20"/>
                        <a:gd name="T6" fmla="*/ 0 w 66"/>
                        <a:gd name="T7" fmla="*/ 0 h 2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66"/>
                        <a:gd name="T13" fmla="*/ 0 h 20"/>
                        <a:gd name="T14" fmla="*/ 66 w 66"/>
                        <a:gd name="T15" fmla="*/ 20 h 2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66" h="20">
                          <a:moveTo>
                            <a:pt x="66" y="0"/>
                          </a:moveTo>
                          <a:lnTo>
                            <a:pt x="0" y="20"/>
                          </a:lnTo>
                          <a:lnTo>
                            <a:pt x="66" y="20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rgbClr val="0000FF"/>
                    </a:solidFill>
                    <a:ln w="1588">
                      <a:solidFill>
                        <a:srgbClr val="FFA04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40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sp>
                <p:nvSpPr>
                  <p:cNvPr id="728" name="Freeform 59"/>
                  <p:cNvSpPr>
                    <a:spLocks/>
                  </p:cNvSpPr>
                  <p:nvPr/>
                </p:nvSpPr>
                <p:spPr bwMode="auto">
                  <a:xfrm>
                    <a:off x="5024" y="2994"/>
                    <a:ext cx="23" cy="7"/>
                  </a:xfrm>
                  <a:custGeom>
                    <a:avLst/>
                    <a:gdLst>
                      <a:gd name="T0" fmla="*/ 0 w 139"/>
                      <a:gd name="T1" fmla="*/ 0 h 39"/>
                      <a:gd name="T2" fmla="*/ 0 w 139"/>
                      <a:gd name="T3" fmla="*/ 0 h 39"/>
                      <a:gd name="T4" fmla="*/ 0 w 139"/>
                      <a:gd name="T5" fmla="*/ 0 h 39"/>
                      <a:gd name="T6" fmla="*/ 0 w 139"/>
                      <a:gd name="T7" fmla="*/ 0 h 39"/>
                      <a:gd name="T8" fmla="*/ 0 w 139"/>
                      <a:gd name="T9" fmla="*/ 0 h 3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39"/>
                      <a:gd name="T16" fmla="*/ 0 h 39"/>
                      <a:gd name="T17" fmla="*/ 139 w 139"/>
                      <a:gd name="T18" fmla="*/ 39 h 3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39" h="39">
                        <a:moveTo>
                          <a:pt x="0" y="39"/>
                        </a:moveTo>
                        <a:lnTo>
                          <a:pt x="26" y="39"/>
                        </a:lnTo>
                        <a:lnTo>
                          <a:pt x="139" y="6"/>
                        </a:lnTo>
                        <a:lnTo>
                          <a:pt x="138" y="0"/>
                        </a:lnTo>
                        <a:lnTo>
                          <a:pt x="0" y="39"/>
                        </a:lnTo>
                        <a:close/>
                      </a:path>
                    </a:pathLst>
                  </a:custGeom>
                  <a:solidFill>
                    <a:srgbClr val="404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  <p:sp>
            <p:nvSpPr>
              <p:cNvPr id="681" name="Freeform 60"/>
              <p:cNvSpPr>
                <a:spLocks/>
              </p:cNvSpPr>
              <p:nvPr/>
            </p:nvSpPr>
            <p:spPr bwMode="auto">
              <a:xfrm>
                <a:off x="4480" y="2908"/>
                <a:ext cx="549" cy="221"/>
              </a:xfrm>
              <a:custGeom>
                <a:avLst/>
                <a:gdLst>
                  <a:gd name="T0" fmla="*/ 0 w 3285"/>
                  <a:gd name="T1" fmla="*/ 0 h 1327"/>
                  <a:gd name="T2" fmla="*/ 0 w 3285"/>
                  <a:gd name="T3" fmla="*/ 0 h 1327"/>
                  <a:gd name="T4" fmla="*/ 0 w 3285"/>
                  <a:gd name="T5" fmla="*/ 0 h 1327"/>
                  <a:gd name="T6" fmla="*/ 0 w 3285"/>
                  <a:gd name="T7" fmla="*/ 0 h 1327"/>
                  <a:gd name="T8" fmla="*/ 0 w 3285"/>
                  <a:gd name="T9" fmla="*/ 0 h 1327"/>
                  <a:gd name="T10" fmla="*/ 0 w 3285"/>
                  <a:gd name="T11" fmla="*/ 0 h 1327"/>
                  <a:gd name="T12" fmla="*/ 0 w 3285"/>
                  <a:gd name="T13" fmla="*/ 0 h 1327"/>
                  <a:gd name="T14" fmla="*/ 0 w 3285"/>
                  <a:gd name="T15" fmla="*/ 0 h 1327"/>
                  <a:gd name="T16" fmla="*/ 0 w 3285"/>
                  <a:gd name="T17" fmla="*/ 0 h 1327"/>
                  <a:gd name="T18" fmla="*/ 0 w 3285"/>
                  <a:gd name="T19" fmla="*/ 0 h 1327"/>
                  <a:gd name="T20" fmla="*/ 0 w 3285"/>
                  <a:gd name="T21" fmla="*/ 0 h 1327"/>
                  <a:gd name="T22" fmla="*/ 0 w 3285"/>
                  <a:gd name="T23" fmla="*/ 0 h 1327"/>
                  <a:gd name="T24" fmla="*/ 0 w 3285"/>
                  <a:gd name="T25" fmla="*/ 0 h 1327"/>
                  <a:gd name="T26" fmla="*/ 0 w 3285"/>
                  <a:gd name="T27" fmla="*/ 0 h 1327"/>
                  <a:gd name="T28" fmla="*/ 0 w 3285"/>
                  <a:gd name="T29" fmla="*/ 0 h 1327"/>
                  <a:gd name="T30" fmla="*/ 0 w 3285"/>
                  <a:gd name="T31" fmla="*/ 0 h 1327"/>
                  <a:gd name="T32" fmla="*/ 0 w 3285"/>
                  <a:gd name="T33" fmla="*/ 0 h 1327"/>
                  <a:gd name="T34" fmla="*/ 0 w 3285"/>
                  <a:gd name="T35" fmla="*/ 0 h 1327"/>
                  <a:gd name="T36" fmla="*/ 0 w 3285"/>
                  <a:gd name="T37" fmla="*/ 0 h 1327"/>
                  <a:gd name="T38" fmla="*/ 0 w 3285"/>
                  <a:gd name="T39" fmla="*/ 0 h 1327"/>
                  <a:gd name="T40" fmla="*/ 0 w 3285"/>
                  <a:gd name="T41" fmla="*/ 0 h 1327"/>
                  <a:gd name="T42" fmla="*/ 0 w 3285"/>
                  <a:gd name="T43" fmla="*/ 0 h 1327"/>
                  <a:gd name="T44" fmla="*/ 0 w 3285"/>
                  <a:gd name="T45" fmla="*/ 0 h 1327"/>
                  <a:gd name="T46" fmla="*/ 0 w 3285"/>
                  <a:gd name="T47" fmla="*/ 0 h 1327"/>
                  <a:gd name="T48" fmla="*/ 0 w 3285"/>
                  <a:gd name="T49" fmla="*/ 0 h 1327"/>
                  <a:gd name="T50" fmla="*/ 0 w 3285"/>
                  <a:gd name="T51" fmla="*/ 0 h 1327"/>
                  <a:gd name="T52" fmla="*/ 0 w 3285"/>
                  <a:gd name="T53" fmla="*/ 0 h 1327"/>
                  <a:gd name="T54" fmla="*/ 0 w 3285"/>
                  <a:gd name="T55" fmla="*/ 0 h 1327"/>
                  <a:gd name="T56" fmla="*/ 0 w 3285"/>
                  <a:gd name="T57" fmla="*/ 0 h 1327"/>
                  <a:gd name="T58" fmla="*/ 0 w 3285"/>
                  <a:gd name="T59" fmla="*/ 0 h 1327"/>
                  <a:gd name="T60" fmla="*/ 0 w 3285"/>
                  <a:gd name="T61" fmla="*/ 0 h 1327"/>
                  <a:gd name="T62" fmla="*/ 0 w 3285"/>
                  <a:gd name="T63" fmla="*/ 0 h 1327"/>
                  <a:gd name="T64" fmla="*/ 0 w 3285"/>
                  <a:gd name="T65" fmla="*/ 0 h 1327"/>
                  <a:gd name="T66" fmla="*/ 0 w 3285"/>
                  <a:gd name="T67" fmla="*/ 0 h 1327"/>
                  <a:gd name="T68" fmla="*/ 0 w 3285"/>
                  <a:gd name="T69" fmla="*/ 0 h 1327"/>
                  <a:gd name="T70" fmla="*/ 0 w 3285"/>
                  <a:gd name="T71" fmla="*/ 0 h 1327"/>
                  <a:gd name="T72" fmla="*/ 0 w 3285"/>
                  <a:gd name="T73" fmla="*/ 0 h 1327"/>
                  <a:gd name="T74" fmla="*/ 0 w 3285"/>
                  <a:gd name="T75" fmla="*/ 0 h 1327"/>
                  <a:gd name="T76" fmla="*/ 0 w 3285"/>
                  <a:gd name="T77" fmla="*/ 0 h 1327"/>
                  <a:gd name="T78" fmla="*/ 0 w 3285"/>
                  <a:gd name="T79" fmla="*/ 0 h 1327"/>
                  <a:gd name="T80" fmla="*/ 0 w 3285"/>
                  <a:gd name="T81" fmla="*/ 0 h 1327"/>
                  <a:gd name="T82" fmla="*/ 0 w 3285"/>
                  <a:gd name="T83" fmla="*/ 0 h 1327"/>
                  <a:gd name="T84" fmla="*/ 0 w 3285"/>
                  <a:gd name="T85" fmla="*/ 0 h 1327"/>
                  <a:gd name="T86" fmla="*/ 0 w 3285"/>
                  <a:gd name="T87" fmla="*/ 0 h 1327"/>
                  <a:gd name="T88" fmla="*/ 0 w 3285"/>
                  <a:gd name="T89" fmla="*/ 0 h 1327"/>
                  <a:gd name="T90" fmla="*/ 0 w 3285"/>
                  <a:gd name="T91" fmla="*/ 0 h 1327"/>
                  <a:gd name="T92" fmla="*/ 0 w 3285"/>
                  <a:gd name="T93" fmla="*/ 0 h 1327"/>
                  <a:gd name="T94" fmla="*/ 0 w 3285"/>
                  <a:gd name="T95" fmla="*/ 0 h 1327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3285"/>
                  <a:gd name="T145" fmla="*/ 0 h 1327"/>
                  <a:gd name="T146" fmla="*/ 3285 w 3285"/>
                  <a:gd name="T147" fmla="*/ 1327 h 1327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3285" h="1327">
                    <a:moveTo>
                      <a:pt x="2396" y="100"/>
                    </a:moveTo>
                    <a:lnTo>
                      <a:pt x="2135" y="100"/>
                    </a:lnTo>
                    <a:lnTo>
                      <a:pt x="2135" y="2"/>
                    </a:lnTo>
                    <a:lnTo>
                      <a:pt x="1630" y="7"/>
                    </a:lnTo>
                    <a:lnTo>
                      <a:pt x="1592" y="44"/>
                    </a:lnTo>
                    <a:lnTo>
                      <a:pt x="1195" y="494"/>
                    </a:lnTo>
                    <a:lnTo>
                      <a:pt x="1163" y="507"/>
                    </a:lnTo>
                    <a:lnTo>
                      <a:pt x="1132" y="516"/>
                    </a:lnTo>
                    <a:lnTo>
                      <a:pt x="1093" y="526"/>
                    </a:lnTo>
                    <a:lnTo>
                      <a:pt x="83" y="560"/>
                    </a:lnTo>
                    <a:lnTo>
                      <a:pt x="71" y="562"/>
                    </a:lnTo>
                    <a:lnTo>
                      <a:pt x="62" y="567"/>
                    </a:lnTo>
                    <a:lnTo>
                      <a:pt x="50" y="577"/>
                    </a:lnTo>
                    <a:lnTo>
                      <a:pt x="40" y="586"/>
                    </a:lnTo>
                    <a:lnTo>
                      <a:pt x="31" y="597"/>
                    </a:lnTo>
                    <a:lnTo>
                      <a:pt x="21" y="612"/>
                    </a:lnTo>
                    <a:lnTo>
                      <a:pt x="15" y="625"/>
                    </a:lnTo>
                    <a:lnTo>
                      <a:pt x="11" y="638"/>
                    </a:lnTo>
                    <a:lnTo>
                      <a:pt x="7" y="653"/>
                    </a:lnTo>
                    <a:lnTo>
                      <a:pt x="3" y="675"/>
                    </a:lnTo>
                    <a:lnTo>
                      <a:pt x="0" y="701"/>
                    </a:lnTo>
                    <a:lnTo>
                      <a:pt x="0" y="727"/>
                    </a:lnTo>
                    <a:lnTo>
                      <a:pt x="1" y="752"/>
                    </a:lnTo>
                    <a:lnTo>
                      <a:pt x="5" y="781"/>
                    </a:lnTo>
                    <a:lnTo>
                      <a:pt x="11" y="823"/>
                    </a:lnTo>
                    <a:lnTo>
                      <a:pt x="18" y="874"/>
                    </a:lnTo>
                    <a:lnTo>
                      <a:pt x="25" y="926"/>
                    </a:lnTo>
                    <a:lnTo>
                      <a:pt x="32" y="963"/>
                    </a:lnTo>
                    <a:lnTo>
                      <a:pt x="40" y="1016"/>
                    </a:lnTo>
                    <a:lnTo>
                      <a:pt x="44" y="1027"/>
                    </a:lnTo>
                    <a:lnTo>
                      <a:pt x="38" y="1038"/>
                    </a:lnTo>
                    <a:lnTo>
                      <a:pt x="30" y="1054"/>
                    </a:lnTo>
                    <a:lnTo>
                      <a:pt x="24" y="1065"/>
                    </a:lnTo>
                    <a:lnTo>
                      <a:pt x="20" y="1080"/>
                    </a:lnTo>
                    <a:lnTo>
                      <a:pt x="18" y="1094"/>
                    </a:lnTo>
                    <a:lnTo>
                      <a:pt x="21" y="1237"/>
                    </a:lnTo>
                    <a:lnTo>
                      <a:pt x="124" y="1237"/>
                    </a:lnTo>
                    <a:lnTo>
                      <a:pt x="126" y="1202"/>
                    </a:lnTo>
                    <a:lnTo>
                      <a:pt x="132" y="1177"/>
                    </a:lnTo>
                    <a:lnTo>
                      <a:pt x="138" y="1153"/>
                    </a:lnTo>
                    <a:lnTo>
                      <a:pt x="145" y="1131"/>
                    </a:lnTo>
                    <a:lnTo>
                      <a:pt x="151" y="1114"/>
                    </a:lnTo>
                    <a:lnTo>
                      <a:pt x="162" y="1087"/>
                    </a:lnTo>
                    <a:lnTo>
                      <a:pt x="171" y="1066"/>
                    </a:lnTo>
                    <a:lnTo>
                      <a:pt x="178" y="1052"/>
                    </a:lnTo>
                    <a:lnTo>
                      <a:pt x="187" y="1036"/>
                    </a:lnTo>
                    <a:lnTo>
                      <a:pt x="198" y="1015"/>
                    </a:lnTo>
                    <a:lnTo>
                      <a:pt x="210" y="996"/>
                    </a:lnTo>
                    <a:lnTo>
                      <a:pt x="226" y="978"/>
                    </a:lnTo>
                    <a:lnTo>
                      <a:pt x="240" y="966"/>
                    </a:lnTo>
                    <a:lnTo>
                      <a:pt x="255" y="956"/>
                    </a:lnTo>
                    <a:lnTo>
                      <a:pt x="271" y="947"/>
                    </a:lnTo>
                    <a:lnTo>
                      <a:pt x="284" y="941"/>
                    </a:lnTo>
                    <a:lnTo>
                      <a:pt x="296" y="938"/>
                    </a:lnTo>
                    <a:lnTo>
                      <a:pt x="314" y="936"/>
                    </a:lnTo>
                    <a:lnTo>
                      <a:pt x="446" y="931"/>
                    </a:lnTo>
                    <a:lnTo>
                      <a:pt x="593" y="931"/>
                    </a:lnTo>
                    <a:lnTo>
                      <a:pt x="616" y="931"/>
                    </a:lnTo>
                    <a:lnTo>
                      <a:pt x="646" y="932"/>
                    </a:lnTo>
                    <a:lnTo>
                      <a:pt x="672" y="933"/>
                    </a:lnTo>
                    <a:lnTo>
                      <a:pt x="690" y="936"/>
                    </a:lnTo>
                    <a:lnTo>
                      <a:pt x="704" y="940"/>
                    </a:lnTo>
                    <a:lnTo>
                      <a:pt x="724" y="948"/>
                    </a:lnTo>
                    <a:lnTo>
                      <a:pt x="742" y="955"/>
                    </a:lnTo>
                    <a:lnTo>
                      <a:pt x="756" y="962"/>
                    </a:lnTo>
                    <a:lnTo>
                      <a:pt x="771" y="970"/>
                    </a:lnTo>
                    <a:lnTo>
                      <a:pt x="787" y="978"/>
                    </a:lnTo>
                    <a:lnTo>
                      <a:pt x="803" y="989"/>
                    </a:lnTo>
                    <a:lnTo>
                      <a:pt x="819" y="1000"/>
                    </a:lnTo>
                    <a:lnTo>
                      <a:pt x="831" y="1012"/>
                    </a:lnTo>
                    <a:lnTo>
                      <a:pt x="845" y="1026"/>
                    </a:lnTo>
                    <a:lnTo>
                      <a:pt x="857" y="1041"/>
                    </a:lnTo>
                    <a:lnTo>
                      <a:pt x="873" y="1060"/>
                    </a:lnTo>
                    <a:lnTo>
                      <a:pt x="886" y="1078"/>
                    </a:lnTo>
                    <a:lnTo>
                      <a:pt x="901" y="1102"/>
                    </a:lnTo>
                    <a:lnTo>
                      <a:pt x="920" y="1135"/>
                    </a:lnTo>
                    <a:lnTo>
                      <a:pt x="938" y="1165"/>
                    </a:lnTo>
                    <a:lnTo>
                      <a:pt x="958" y="1204"/>
                    </a:lnTo>
                    <a:lnTo>
                      <a:pt x="973" y="1237"/>
                    </a:lnTo>
                    <a:lnTo>
                      <a:pt x="982" y="1265"/>
                    </a:lnTo>
                    <a:lnTo>
                      <a:pt x="1002" y="1327"/>
                    </a:lnTo>
                    <a:lnTo>
                      <a:pt x="3285" y="1327"/>
                    </a:lnTo>
                    <a:lnTo>
                      <a:pt x="3285" y="559"/>
                    </a:lnTo>
                    <a:lnTo>
                      <a:pt x="3183" y="0"/>
                    </a:lnTo>
                    <a:lnTo>
                      <a:pt x="2135" y="2"/>
                    </a:lnTo>
                    <a:lnTo>
                      <a:pt x="2135" y="17"/>
                    </a:lnTo>
                    <a:lnTo>
                      <a:pt x="2135" y="100"/>
                    </a:lnTo>
                    <a:lnTo>
                      <a:pt x="1659" y="100"/>
                    </a:lnTo>
                    <a:lnTo>
                      <a:pt x="1310" y="525"/>
                    </a:lnTo>
                    <a:lnTo>
                      <a:pt x="2135" y="525"/>
                    </a:lnTo>
                    <a:lnTo>
                      <a:pt x="2135" y="100"/>
                    </a:lnTo>
                    <a:lnTo>
                      <a:pt x="2401" y="100"/>
                    </a:lnTo>
                    <a:lnTo>
                      <a:pt x="3019" y="100"/>
                    </a:lnTo>
                    <a:lnTo>
                      <a:pt x="3049" y="516"/>
                    </a:lnTo>
                    <a:lnTo>
                      <a:pt x="2388" y="516"/>
                    </a:lnTo>
                    <a:lnTo>
                      <a:pt x="2396" y="100"/>
                    </a:lnTo>
                    <a:close/>
                  </a:path>
                </a:pathLst>
              </a:custGeom>
              <a:solidFill>
                <a:srgbClr val="FFA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82" name="Rectangle 61"/>
              <p:cNvSpPr>
                <a:spLocks noChangeArrowheads="1"/>
              </p:cNvSpPr>
              <p:nvPr/>
            </p:nvSpPr>
            <p:spPr bwMode="auto">
              <a:xfrm>
                <a:off x="4486" y="3022"/>
                <a:ext cx="29" cy="7"/>
              </a:xfrm>
              <a:prstGeom prst="rect">
                <a:avLst/>
              </a:prstGeom>
              <a:solidFill>
                <a:srgbClr val="FFFF00"/>
              </a:solidFill>
              <a:ln w="1588">
                <a:solidFill>
                  <a:srgbClr val="60606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683" name="Group 62"/>
              <p:cNvGrpSpPr>
                <a:grpSpLocks/>
              </p:cNvGrpSpPr>
              <p:nvPr/>
            </p:nvGrpSpPr>
            <p:grpSpPr bwMode="auto">
              <a:xfrm>
                <a:off x="5439" y="3020"/>
                <a:ext cx="20" cy="56"/>
                <a:chOff x="5439" y="3020"/>
                <a:chExt cx="20" cy="56"/>
              </a:xfrm>
            </p:grpSpPr>
            <p:sp>
              <p:nvSpPr>
                <p:cNvPr id="722" name="Rectangle 63"/>
                <p:cNvSpPr>
                  <a:spLocks noChangeArrowheads="1"/>
                </p:cNvSpPr>
                <p:nvPr/>
              </p:nvSpPr>
              <p:spPr bwMode="auto">
                <a:xfrm>
                  <a:off x="5437" y="3021"/>
                  <a:ext cx="16" cy="57"/>
                </a:xfrm>
                <a:prstGeom prst="rect">
                  <a:avLst/>
                </a:prstGeom>
                <a:solidFill>
                  <a:srgbClr val="C00000"/>
                </a:solidFill>
                <a:ln w="1588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8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23" name="Freeform 64"/>
                <p:cNvSpPr>
                  <a:spLocks/>
                </p:cNvSpPr>
                <p:nvPr/>
              </p:nvSpPr>
              <p:spPr bwMode="auto">
                <a:xfrm>
                  <a:off x="5453" y="3019"/>
                  <a:ext cx="6" cy="57"/>
                </a:xfrm>
                <a:custGeom>
                  <a:avLst/>
                  <a:gdLst>
                    <a:gd name="T0" fmla="*/ 0 w 33"/>
                    <a:gd name="T1" fmla="*/ 0 h 337"/>
                    <a:gd name="T2" fmla="*/ 0 w 33"/>
                    <a:gd name="T3" fmla="*/ 0 h 337"/>
                    <a:gd name="T4" fmla="*/ 0 w 33"/>
                    <a:gd name="T5" fmla="*/ 0 h 337"/>
                    <a:gd name="T6" fmla="*/ 0 w 33"/>
                    <a:gd name="T7" fmla="*/ 0 h 337"/>
                    <a:gd name="T8" fmla="*/ 0 w 33"/>
                    <a:gd name="T9" fmla="*/ 0 h 3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"/>
                    <a:gd name="T16" fmla="*/ 0 h 337"/>
                    <a:gd name="T17" fmla="*/ 33 w 33"/>
                    <a:gd name="T18" fmla="*/ 337 h 3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" h="337">
                      <a:moveTo>
                        <a:pt x="0" y="12"/>
                      </a:moveTo>
                      <a:lnTo>
                        <a:pt x="0" y="337"/>
                      </a:lnTo>
                      <a:lnTo>
                        <a:pt x="33" y="309"/>
                      </a:lnTo>
                      <a:lnTo>
                        <a:pt x="33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FF4040"/>
                </a:solidFill>
                <a:ln w="1588">
                  <a:solidFill>
                    <a:srgbClr val="A0A0A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684" name="Group 65"/>
              <p:cNvGrpSpPr>
                <a:grpSpLocks/>
              </p:cNvGrpSpPr>
              <p:nvPr/>
            </p:nvGrpSpPr>
            <p:grpSpPr bwMode="auto">
              <a:xfrm>
                <a:off x="4515" y="2918"/>
                <a:ext cx="944" cy="204"/>
                <a:chOff x="4515" y="2918"/>
                <a:chExt cx="944" cy="204"/>
              </a:xfrm>
            </p:grpSpPr>
            <p:grpSp>
              <p:nvGrpSpPr>
                <p:cNvPr id="691" name="Group 66"/>
                <p:cNvGrpSpPr>
                  <a:grpSpLocks/>
                </p:cNvGrpSpPr>
                <p:nvPr/>
              </p:nvGrpSpPr>
              <p:grpSpPr bwMode="auto">
                <a:xfrm>
                  <a:off x="4515" y="3022"/>
                  <a:ext cx="924" cy="7"/>
                  <a:chOff x="4515" y="3022"/>
                  <a:chExt cx="924" cy="7"/>
                </a:xfrm>
              </p:grpSpPr>
              <p:sp>
                <p:nvSpPr>
                  <p:cNvPr id="718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4515" y="3022"/>
                    <a:ext cx="160" cy="7"/>
                  </a:xfrm>
                  <a:prstGeom prst="rect">
                    <a:avLst/>
                  </a:prstGeom>
                  <a:solidFill>
                    <a:srgbClr val="FFC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719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4674" y="3022"/>
                    <a:ext cx="183" cy="7"/>
                  </a:xfrm>
                  <a:prstGeom prst="rect">
                    <a:avLst/>
                  </a:prstGeom>
                  <a:solidFill>
                    <a:srgbClr val="FFC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720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4857" y="3022"/>
                    <a:ext cx="145" cy="7"/>
                  </a:xfrm>
                  <a:prstGeom prst="rect">
                    <a:avLst/>
                  </a:prstGeom>
                  <a:solidFill>
                    <a:srgbClr val="FFC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721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3022"/>
                    <a:ext cx="435" cy="7"/>
                  </a:xfrm>
                  <a:prstGeom prst="rect">
                    <a:avLst/>
                  </a:prstGeom>
                  <a:solidFill>
                    <a:srgbClr val="FFC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692" name="Group 71"/>
                <p:cNvGrpSpPr>
                  <a:grpSpLocks/>
                </p:cNvGrpSpPr>
                <p:nvPr/>
              </p:nvGrpSpPr>
              <p:grpSpPr bwMode="auto">
                <a:xfrm>
                  <a:off x="4517" y="3001"/>
                  <a:ext cx="942" cy="108"/>
                  <a:chOff x="4517" y="3001"/>
                  <a:chExt cx="942" cy="108"/>
                </a:xfrm>
              </p:grpSpPr>
              <p:sp>
                <p:nvSpPr>
                  <p:cNvPr id="714" name="Freeform 72"/>
                  <p:cNvSpPr>
                    <a:spLocks/>
                  </p:cNvSpPr>
                  <p:nvPr/>
                </p:nvSpPr>
                <p:spPr bwMode="auto">
                  <a:xfrm>
                    <a:off x="4516" y="3043"/>
                    <a:ext cx="158" cy="66"/>
                  </a:xfrm>
                  <a:custGeom>
                    <a:avLst/>
                    <a:gdLst>
                      <a:gd name="T0" fmla="*/ 0 w 948"/>
                      <a:gd name="T1" fmla="*/ 0 h 397"/>
                      <a:gd name="T2" fmla="*/ 0 w 948"/>
                      <a:gd name="T3" fmla="*/ 0 h 397"/>
                      <a:gd name="T4" fmla="*/ 0 w 948"/>
                      <a:gd name="T5" fmla="*/ 0 h 397"/>
                      <a:gd name="T6" fmla="*/ 0 w 948"/>
                      <a:gd name="T7" fmla="*/ 0 h 397"/>
                      <a:gd name="T8" fmla="*/ 0 w 948"/>
                      <a:gd name="T9" fmla="*/ 0 h 397"/>
                      <a:gd name="T10" fmla="*/ 0 w 948"/>
                      <a:gd name="T11" fmla="*/ 0 h 397"/>
                      <a:gd name="T12" fmla="*/ 0 w 948"/>
                      <a:gd name="T13" fmla="*/ 0 h 397"/>
                      <a:gd name="T14" fmla="*/ 0 w 948"/>
                      <a:gd name="T15" fmla="*/ 0 h 397"/>
                      <a:gd name="T16" fmla="*/ 0 w 948"/>
                      <a:gd name="T17" fmla="*/ 0 h 397"/>
                      <a:gd name="T18" fmla="*/ 0 w 948"/>
                      <a:gd name="T19" fmla="*/ 0 h 397"/>
                      <a:gd name="T20" fmla="*/ 0 w 948"/>
                      <a:gd name="T21" fmla="*/ 0 h 397"/>
                      <a:gd name="T22" fmla="*/ 0 w 948"/>
                      <a:gd name="T23" fmla="*/ 0 h 397"/>
                      <a:gd name="T24" fmla="*/ 0 w 948"/>
                      <a:gd name="T25" fmla="*/ 0 h 397"/>
                      <a:gd name="T26" fmla="*/ 0 w 948"/>
                      <a:gd name="T27" fmla="*/ 0 h 397"/>
                      <a:gd name="T28" fmla="*/ 0 w 948"/>
                      <a:gd name="T29" fmla="*/ 0 h 397"/>
                      <a:gd name="T30" fmla="*/ 0 w 948"/>
                      <a:gd name="T31" fmla="*/ 0 h 397"/>
                      <a:gd name="T32" fmla="*/ 0 w 948"/>
                      <a:gd name="T33" fmla="*/ 0 h 397"/>
                      <a:gd name="T34" fmla="*/ 0 w 948"/>
                      <a:gd name="T35" fmla="*/ 0 h 397"/>
                      <a:gd name="T36" fmla="*/ 0 w 948"/>
                      <a:gd name="T37" fmla="*/ 0 h 397"/>
                      <a:gd name="T38" fmla="*/ 0 w 948"/>
                      <a:gd name="T39" fmla="*/ 0 h 397"/>
                      <a:gd name="T40" fmla="*/ 0 w 948"/>
                      <a:gd name="T41" fmla="*/ 0 h 397"/>
                      <a:gd name="T42" fmla="*/ 0 w 948"/>
                      <a:gd name="T43" fmla="*/ 0 h 397"/>
                      <a:gd name="T44" fmla="*/ 0 w 948"/>
                      <a:gd name="T45" fmla="*/ 0 h 397"/>
                      <a:gd name="T46" fmla="*/ 0 w 948"/>
                      <a:gd name="T47" fmla="*/ 0 h 397"/>
                      <a:gd name="T48" fmla="*/ 0 w 948"/>
                      <a:gd name="T49" fmla="*/ 0 h 397"/>
                      <a:gd name="T50" fmla="*/ 0 w 948"/>
                      <a:gd name="T51" fmla="*/ 0 h 397"/>
                      <a:gd name="T52" fmla="*/ 0 w 948"/>
                      <a:gd name="T53" fmla="*/ 0 h 397"/>
                      <a:gd name="T54" fmla="*/ 0 w 948"/>
                      <a:gd name="T55" fmla="*/ 0 h 397"/>
                      <a:gd name="T56" fmla="*/ 0 w 948"/>
                      <a:gd name="T57" fmla="*/ 0 h 397"/>
                      <a:gd name="T58" fmla="*/ 0 w 948"/>
                      <a:gd name="T59" fmla="*/ 0 h 397"/>
                      <a:gd name="T60" fmla="*/ 0 w 948"/>
                      <a:gd name="T61" fmla="*/ 0 h 397"/>
                      <a:gd name="T62" fmla="*/ 0 w 948"/>
                      <a:gd name="T63" fmla="*/ 0 h 397"/>
                      <a:gd name="T64" fmla="*/ 0 w 948"/>
                      <a:gd name="T65" fmla="*/ 0 h 397"/>
                      <a:gd name="T66" fmla="*/ 0 w 948"/>
                      <a:gd name="T67" fmla="*/ 0 h 397"/>
                      <a:gd name="T68" fmla="*/ 0 w 948"/>
                      <a:gd name="T69" fmla="*/ 0 h 397"/>
                      <a:gd name="T70" fmla="*/ 0 w 948"/>
                      <a:gd name="T71" fmla="*/ 0 h 397"/>
                      <a:gd name="T72" fmla="*/ 0 w 948"/>
                      <a:gd name="T73" fmla="*/ 0 h 397"/>
                      <a:gd name="T74" fmla="*/ 0 w 948"/>
                      <a:gd name="T75" fmla="*/ 0 h 397"/>
                      <a:gd name="T76" fmla="*/ 0 w 948"/>
                      <a:gd name="T77" fmla="*/ 0 h 397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w 948"/>
                      <a:gd name="T118" fmla="*/ 0 h 397"/>
                      <a:gd name="T119" fmla="*/ 948 w 948"/>
                      <a:gd name="T120" fmla="*/ 397 h 397"/>
                    </a:gdLst>
                    <a:ahLst/>
                    <a:cxnLst>
                      <a:cxn ang="T78">
                        <a:pos x="T0" y="T1"/>
                      </a:cxn>
                      <a:cxn ang="T79">
                        <a:pos x="T2" y="T3"/>
                      </a:cxn>
                      <a:cxn ang="T80">
                        <a:pos x="T4" y="T5"/>
                      </a:cxn>
                      <a:cxn ang="T81">
                        <a:pos x="T6" y="T7"/>
                      </a:cxn>
                      <a:cxn ang="T82">
                        <a:pos x="T8" y="T9"/>
                      </a:cxn>
                      <a:cxn ang="T83">
                        <a:pos x="T10" y="T11"/>
                      </a:cxn>
                      <a:cxn ang="T84">
                        <a:pos x="T12" y="T13"/>
                      </a:cxn>
                      <a:cxn ang="T85">
                        <a:pos x="T14" y="T15"/>
                      </a:cxn>
                      <a:cxn ang="T86">
                        <a:pos x="T16" y="T17"/>
                      </a:cxn>
                      <a:cxn ang="T87">
                        <a:pos x="T18" y="T19"/>
                      </a:cxn>
                      <a:cxn ang="T88">
                        <a:pos x="T20" y="T21"/>
                      </a:cxn>
                      <a:cxn ang="T89">
                        <a:pos x="T22" y="T23"/>
                      </a:cxn>
                      <a:cxn ang="T90">
                        <a:pos x="T24" y="T25"/>
                      </a:cxn>
                      <a:cxn ang="T91">
                        <a:pos x="T26" y="T27"/>
                      </a:cxn>
                      <a:cxn ang="T92">
                        <a:pos x="T28" y="T29"/>
                      </a:cxn>
                      <a:cxn ang="T93">
                        <a:pos x="T30" y="T31"/>
                      </a:cxn>
                      <a:cxn ang="T94">
                        <a:pos x="T32" y="T33"/>
                      </a:cxn>
                      <a:cxn ang="T95">
                        <a:pos x="T34" y="T35"/>
                      </a:cxn>
                      <a:cxn ang="T96">
                        <a:pos x="T36" y="T37"/>
                      </a:cxn>
                      <a:cxn ang="T97">
                        <a:pos x="T38" y="T39"/>
                      </a:cxn>
                      <a:cxn ang="T98">
                        <a:pos x="T40" y="T41"/>
                      </a:cxn>
                      <a:cxn ang="T99">
                        <a:pos x="T42" y="T43"/>
                      </a:cxn>
                      <a:cxn ang="T100">
                        <a:pos x="T44" y="T45"/>
                      </a:cxn>
                      <a:cxn ang="T101">
                        <a:pos x="T46" y="T47"/>
                      </a:cxn>
                      <a:cxn ang="T102">
                        <a:pos x="T48" y="T49"/>
                      </a:cxn>
                      <a:cxn ang="T103">
                        <a:pos x="T50" y="T51"/>
                      </a:cxn>
                      <a:cxn ang="T104">
                        <a:pos x="T52" y="T53"/>
                      </a:cxn>
                      <a:cxn ang="T105">
                        <a:pos x="T54" y="T55"/>
                      </a:cxn>
                      <a:cxn ang="T106">
                        <a:pos x="T56" y="T57"/>
                      </a:cxn>
                      <a:cxn ang="T107">
                        <a:pos x="T58" y="T59"/>
                      </a:cxn>
                      <a:cxn ang="T108">
                        <a:pos x="T60" y="T61"/>
                      </a:cxn>
                      <a:cxn ang="T109">
                        <a:pos x="T62" y="T63"/>
                      </a:cxn>
                      <a:cxn ang="T110">
                        <a:pos x="T64" y="T65"/>
                      </a:cxn>
                      <a:cxn ang="T111">
                        <a:pos x="T66" y="T67"/>
                      </a:cxn>
                      <a:cxn ang="T112">
                        <a:pos x="T68" y="T69"/>
                      </a:cxn>
                      <a:cxn ang="T113">
                        <a:pos x="T70" y="T71"/>
                      </a:cxn>
                      <a:cxn ang="T114">
                        <a:pos x="T72" y="T73"/>
                      </a:cxn>
                      <a:cxn ang="T115">
                        <a:pos x="T74" y="T75"/>
                      </a:cxn>
                      <a:cxn ang="T116">
                        <a:pos x="T76" y="T77"/>
                      </a:cxn>
                    </a:cxnLst>
                    <a:rect l="T117" t="T118" r="T119" b="T120"/>
                    <a:pathLst>
                      <a:path w="948" h="397">
                        <a:moveTo>
                          <a:pt x="0" y="41"/>
                        </a:moveTo>
                        <a:lnTo>
                          <a:pt x="31" y="29"/>
                        </a:lnTo>
                        <a:lnTo>
                          <a:pt x="71" y="16"/>
                        </a:lnTo>
                        <a:lnTo>
                          <a:pt x="99" y="9"/>
                        </a:lnTo>
                        <a:lnTo>
                          <a:pt x="131" y="4"/>
                        </a:lnTo>
                        <a:lnTo>
                          <a:pt x="161" y="3"/>
                        </a:lnTo>
                        <a:lnTo>
                          <a:pt x="223" y="1"/>
                        </a:lnTo>
                        <a:lnTo>
                          <a:pt x="287" y="0"/>
                        </a:lnTo>
                        <a:lnTo>
                          <a:pt x="343" y="1"/>
                        </a:lnTo>
                        <a:lnTo>
                          <a:pt x="384" y="3"/>
                        </a:lnTo>
                        <a:lnTo>
                          <a:pt x="406" y="5"/>
                        </a:lnTo>
                        <a:lnTo>
                          <a:pt x="423" y="6"/>
                        </a:lnTo>
                        <a:lnTo>
                          <a:pt x="444" y="9"/>
                        </a:lnTo>
                        <a:lnTo>
                          <a:pt x="463" y="12"/>
                        </a:lnTo>
                        <a:lnTo>
                          <a:pt x="480" y="17"/>
                        </a:lnTo>
                        <a:lnTo>
                          <a:pt x="498" y="23"/>
                        </a:lnTo>
                        <a:lnTo>
                          <a:pt x="515" y="28"/>
                        </a:lnTo>
                        <a:lnTo>
                          <a:pt x="531" y="33"/>
                        </a:lnTo>
                        <a:lnTo>
                          <a:pt x="554" y="45"/>
                        </a:lnTo>
                        <a:lnTo>
                          <a:pt x="576" y="56"/>
                        </a:lnTo>
                        <a:lnTo>
                          <a:pt x="595" y="70"/>
                        </a:lnTo>
                        <a:lnTo>
                          <a:pt x="614" y="83"/>
                        </a:lnTo>
                        <a:lnTo>
                          <a:pt x="634" y="98"/>
                        </a:lnTo>
                        <a:lnTo>
                          <a:pt x="650" y="115"/>
                        </a:lnTo>
                        <a:lnTo>
                          <a:pt x="668" y="134"/>
                        </a:lnTo>
                        <a:lnTo>
                          <a:pt x="680" y="149"/>
                        </a:lnTo>
                        <a:lnTo>
                          <a:pt x="716" y="200"/>
                        </a:lnTo>
                        <a:lnTo>
                          <a:pt x="727" y="218"/>
                        </a:lnTo>
                        <a:lnTo>
                          <a:pt x="748" y="253"/>
                        </a:lnTo>
                        <a:lnTo>
                          <a:pt x="763" y="276"/>
                        </a:lnTo>
                        <a:lnTo>
                          <a:pt x="778" y="295"/>
                        </a:lnTo>
                        <a:lnTo>
                          <a:pt x="789" y="305"/>
                        </a:lnTo>
                        <a:lnTo>
                          <a:pt x="802" y="316"/>
                        </a:lnTo>
                        <a:lnTo>
                          <a:pt x="815" y="327"/>
                        </a:lnTo>
                        <a:lnTo>
                          <a:pt x="828" y="335"/>
                        </a:lnTo>
                        <a:lnTo>
                          <a:pt x="838" y="341"/>
                        </a:lnTo>
                        <a:lnTo>
                          <a:pt x="852" y="343"/>
                        </a:lnTo>
                        <a:lnTo>
                          <a:pt x="866" y="344"/>
                        </a:lnTo>
                        <a:lnTo>
                          <a:pt x="881" y="344"/>
                        </a:lnTo>
                        <a:lnTo>
                          <a:pt x="947" y="344"/>
                        </a:lnTo>
                        <a:lnTo>
                          <a:pt x="948" y="397"/>
                        </a:lnTo>
                        <a:lnTo>
                          <a:pt x="843" y="397"/>
                        </a:lnTo>
                        <a:lnTo>
                          <a:pt x="830" y="395"/>
                        </a:lnTo>
                        <a:lnTo>
                          <a:pt x="818" y="392"/>
                        </a:lnTo>
                        <a:lnTo>
                          <a:pt x="812" y="388"/>
                        </a:lnTo>
                        <a:lnTo>
                          <a:pt x="803" y="380"/>
                        </a:lnTo>
                        <a:lnTo>
                          <a:pt x="794" y="369"/>
                        </a:lnTo>
                        <a:lnTo>
                          <a:pt x="785" y="357"/>
                        </a:lnTo>
                        <a:lnTo>
                          <a:pt x="774" y="342"/>
                        </a:lnTo>
                        <a:lnTo>
                          <a:pt x="759" y="323"/>
                        </a:lnTo>
                        <a:lnTo>
                          <a:pt x="742" y="296"/>
                        </a:lnTo>
                        <a:lnTo>
                          <a:pt x="727" y="270"/>
                        </a:lnTo>
                        <a:lnTo>
                          <a:pt x="711" y="241"/>
                        </a:lnTo>
                        <a:lnTo>
                          <a:pt x="690" y="207"/>
                        </a:lnTo>
                        <a:lnTo>
                          <a:pt x="671" y="180"/>
                        </a:lnTo>
                        <a:lnTo>
                          <a:pt x="640" y="145"/>
                        </a:lnTo>
                        <a:lnTo>
                          <a:pt x="626" y="128"/>
                        </a:lnTo>
                        <a:lnTo>
                          <a:pt x="610" y="115"/>
                        </a:lnTo>
                        <a:lnTo>
                          <a:pt x="590" y="98"/>
                        </a:lnTo>
                        <a:lnTo>
                          <a:pt x="569" y="85"/>
                        </a:lnTo>
                        <a:lnTo>
                          <a:pt x="541" y="71"/>
                        </a:lnTo>
                        <a:lnTo>
                          <a:pt x="512" y="58"/>
                        </a:lnTo>
                        <a:lnTo>
                          <a:pt x="484" y="47"/>
                        </a:lnTo>
                        <a:lnTo>
                          <a:pt x="453" y="37"/>
                        </a:lnTo>
                        <a:lnTo>
                          <a:pt x="422" y="30"/>
                        </a:lnTo>
                        <a:lnTo>
                          <a:pt x="393" y="27"/>
                        </a:lnTo>
                        <a:lnTo>
                          <a:pt x="365" y="26"/>
                        </a:lnTo>
                        <a:lnTo>
                          <a:pt x="345" y="26"/>
                        </a:lnTo>
                        <a:lnTo>
                          <a:pt x="245" y="26"/>
                        </a:lnTo>
                        <a:lnTo>
                          <a:pt x="197" y="27"/>
                        </a:lnTo>
                        <a:lnTo>
                          <a:pt x="154" y="29"/>
                        </a:lnTo>
                        <a:lnTo>
                          <a:pt x="124" y="32"/>
                        </a:lnTo>
                        <a:lnTo>
                          <a:pt x="89" y="37"/>
                        </a:lnTo>
                        <a:lnTo>
                          <a:pt x="58" y="45"/>
                        </a:lnTo>
                        <a:lnTo>
                          <a:pt x="43" y="52"/>
                        </a:lnTo>
                        <a:lnTo>
                          <a:pt x="23" y="57"/>
                        </a:lnTo>
                        <a:lnTo>
                          <a:pt x="13" y="54"/>
                        </a:lnTo>
                        <a:lnTo>
                          <a:pt x="4" y="48"/>
                        </a:lnTo>
                        <a:lnTo>
                          <a:pt x="0" y="41"/>
                        </a:lnTo>
                        <a:close/>
                      </a:path>
                    </a:pathLst>
                  </a:custGeom>
                  <a:solidFill>
                    <a:srgbClr val="FF8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715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4676" y="3101"/>
                    <a:ext cx="180" cy="6"/>
                  </a:xfrm>
                  <a:prstGeom prst="rect">
                    <a:avLst/>
                  </a:prstGeom>
                  <a:solidFill>
                    <a:srgbClr val="FF8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716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4859" y="3101"/>
                    <a:ext cx="143" cy="6"/>
                  </a:xfrm>
                  <a:prstGeom prst="rect">
                    <a:avLst/>
                  </a:prstGeom>
                  <a:solidFill>
                    <a:srgbClr val="FF8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717" name="Freeform 75"/>
                  <p:cNvSpPr>
                    <a:spLocks/>
                  </p:cNvSpPr>
                  <p:nvPr/>
                </p:nvSpPr>
                <p:spPr bwMode="auto">
                  <a:xfrm>
                    <a:off x="5005" y="3002"/>
                    <a:ext cx="454" cy="107"/>
                  </a:xfrm>
                  <a:custGeom>
                    <a:avLst/>
                    <a:gdLst>
                      <a:gd name="T0" fmla="*/ 0 w 2716"/>
                      <a:gd name="T1" fmla="*/ 0 h 653"/>
                      <a:gd name="T2" fmla="*/ 0 w 2716"/>
                      <a:gd name="T3" fmla="*/ 0 h 653"/>
                      <a:gd name="T4" fmla="*/ 0 w 2716"/>
                      <a:gd name="T5" fmla="*/ 0 h 653"/>
                      <a:gd name="T6" fmla="*/ 0 w 2716"/>
                      <a:gd name="T7" fmla="*/ 0 h 653"/>
                      <a:gd name="T8" fmla="*/ 0 w 2716"/>
                      <a:gd name="T9" fmla="*/ 0 h 653"/>
                      <a:gd name="T10" fmla="*/ 0 w 2716"/>
                      <a:gd name="T11" fmla="*/ 0 h 653"/>
                      <a:gd name="T12" fmla="*/ 0 w 2716"/>
                      <a:gd name="T13" fmla="*/ 0 h 653"/>
                      <a:gd name="T14" fmla="*/ 0 w 2716"/>
                      <a:gd name="T15" fmla="*/ 0 h 653"/>
                      <a:gd name="T16" fmla="*/ 0 w 2716"/>
                      <a:gd name="T17" fmla="*/ 0 h 653"/>
                      <a:gd name="T18" fmla="*/ 0 w 2716"/>
                      <a:gd name="T19" fmla="*/ 0 h 653"/>
                      <a:gd name="T20" fmla="*/ 0 w 2716"/>
                      <a:gd name="T21" fmla="*/ 0 h 653"/>
                      <a:gd name="T22" fmla="*/ 0 w 2716"/>
                      <a:gd name="T23" fmla="*/ 0 h 653"/>
                      <a:gd name="T24" fmla="*/ 0 w 2716"/>
                      <a:gd name="T25" fmla="*/ 0 h 653"/>
                      <a:gd name="T26" fmla="*/ 0 w 2716"/>
                      <a:gd name="T27" fmla="*/ 0 h 653"/>
                      <a:gd name="T28" fmla="*/ 0 w 2716"/>
                      <a:gd name="T29" fmla="*/ 0 h 653"/>
                      <a:gd name="T30" fmla="*/ 0 w 2716"/>
                      <a:gd name="T31" fmla="*/ 0 h 653"/>
                      <a:gd name="T32" fmla="*/ 0 w 2716"/>
                      <a:gd name="T33" fmla="*/ 0 h 653"/>
                      <a:gd name="T34" fmla="*/ 0 w 2716"/>
                      <a:gd name="T35" fmla="*/ 0 h 653"/>
                      <a:gd name="T36" fmla="*/ 0 w 2716"/>
                      <a:gd name="T37" fmla="*/ 0 h 653"/>
                      <a:gd name="T38" fmla="*/ 0 w 2716"/>
                      <a:gd name="T39" fmla="*/ 0 h 653"/>
                      <a:gd name="T40" fmla="*/ 0 w 2716"/>
                      <a:gd name="T41" fmla="*/ 0 h 653"/>
                      <a:gd name="T42" fmla="*/ 0 w 2716"/>
                      <a:gd name="T43" fmla="*/ 0 h 653"/>
                      <a:gd name="T44" fmla="*/ 0 w 2716"/>
                      <a:gd name="T45" fmla="*/ 0 h 653"/>
                      <a:gd name="T46" fmla="*/ 0 w 2716"/>
                      <a:gd name="T47" fmla="*/ 0 h 653"/>
                      <a:gd name="T48" fmla="*/ 0 w 2716"/>
                      <a:gd name="T49" fmla="*/ 0 h 653"/>
                      <a:gd name="T50" fmla="*/ 0 w 2716"/>
                      <a:gd name="T51" fmla="*/ 0 h 653"/>
                      <a:gd name="T52" fmla="*/ 0 w 2716"/>
                      <a:gd name="T53" fmla="*/ 0 h 653"/>
                      <a:gd name="T54" fmla="*/ 0 w 2716"/>
                      <a:gd name="T55" fmla="*/ 0 h 653"/>
                      <a:gd name="T56" fmla="*/ 0 w 2716"/>
                      <a:gd name="T57" fmla="*/ 0 h 653"/>
                      <a:gd name="T58" fmla="*/ 0 w 2716"/>
                      <a:gd name="T59" fmla="*/ 0 h 653"/>
                      <a:gd name="T60" fmla="*/ 0 w 2716"/>
                      <a:gd name="T61" fmla="*/ 0 h 653"/>
                      <a:gd name="T62" fmla="*/ 0 w 2716"/>
                      <a:gd name="T63" fmla="*/ 0 h 653"/>
                      <a:gd name="T64" fmla="*/ 0 w 2716"/>
                      <a:gd name="T65" fmla="*/ 0 h 653"/>
                      <a:gd name="T66" fmla="*/ 0 w 2716"/>
                      <a:gd name="T67" fmla="*/ 0 h 653"/>
                      <a:gd name="T68" fmla="*/ 0 w 2716"/>
                      <a:gd name="T69" fmla="*/ 0 h 653"/>
                      <a:gd name="T70" fmla="*/ 0 w 2716"/>
                      <a:gd name="T71" fmla="*/ 0 h 653"/>
                      <a:gd name="T72" fmla="*/ 0 w 2716"/>
                      <a:gd name="T73" fmla="*/ 0 h 653"/>
                      <a:gd name="T74" fmla="*/ 0 w 2716"/>
                      <a:gd name="T75" fmla="*/ 0 h 653"/>
                      <a:gd name="T76" fmla="*/ 0 w 2716"/>
                      <a:gd name="T77" fmla="*/ 0 h 653"/>
                      <a:gd name="T78" fmla="*/ 0 w 2716"/>
                      <a:gd name="T79" fmla="*/ 0 h 653"/>
                      <a:gd name="T80" fmla="*/ 0 w 2716"/>
                      <a:gd name="T81" fmla="*/ 0 h 653"/>
                      <a:gd name="T82" fmla="*/ 0 w 2716"/>
                      <a:gd name="T83" fmla="*/ 0 h 653"/>
                      <a:gd name="T84" fmla="*/ 0 w 2716"/>
                      <a:gd name="T85" fmla="*/ 0 h 653"/>
                      <a:gd name="T86" fmla="*/ 0 w 2716"/>
                      <a:gd name="T87" fmla="*/ 0 h 653"/>
                      <a:gd name="T88" fmla="*/ 0 w 2716"/>
                      <a:gd name="T89" fmla="*/ 0 h 653"/>
                      <a:gd name="T90" fmla="*/ 0 w 2716"/>
                      <a:gd name="T91" fmla="*/ 0 h 653"/>
                      <a:gd name="T92" fmla="*/ 0 w 2716"/>
                      <a:gd name="T93" fmla="*/ 0 h 653"/>
                      <a:gd name="T94" fmla="*/ 0 w 2716"/>
                      <a:gd name="T95" fmla="*/ 0 h 653"/>
                      <a:gd name="T96" fmla="*/ 0 w 2716"/>
                      <a:gd name="T97" fmla="*/ 0 h 653"/>
                      <a:gd name="T98" fmla="*/ 0 w 2716"/>
                      <a:gd name="T99" fmla="*/ 0 h 653"/>
                      <a:gd name="T100" fmla="*/ 0 w 2716"/>
                      <a:gd name="T101" fmla="*/ 0 h 653"/>
                      <a:gd name="T102" fmla="*/ 0 w 2716"/>
                      <a:gd name="T103" fmla="*/ 0 h 653"/>
                      <a:gd name="T104" fmla="*/ 0 w 2716"/>
                      <a:gd name="T105" fmla="*/ 0 h 653"/>
                      <a:gd name="T106" fmla="*/ 0 w 2716"/>
                      <a:gd name="T107" fmla="*/ 0 h 653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w 2716"/>
                      <a:gd name="T163" fmla="*/ 0 h 653"/>
                      <a:gd name="T164" fmla="*/ 2716 w 2716"/>
                      <a:gd name="T165" fmla="*/ 653 h 653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T162" t="T163" r="T164" b="T165"/>
                    <a:pathLst>
                      <a:path w="2716" h="653">
                        <a:moveTo>
                          <a:pt x="0" y="598"/>
                        </a:moveTo>
                        <a:lnTo>
                          <a:pt x="0" y="653"/>
                        </a:lnTo>
                        <a:lnTo>
                          <a:pt x="947" y="653"/>
                        </a:lnTo>
                        <a:lnTo>
                          <a:pt x="956" y="652"/>
                        </a:lnTo>
                        <a:lnTo>
                          <a:pt x="964" y="647"/>
                        </a:lnTo>
                        <a:lnTo>
                          <a:pt x="971" y="643"/>
                        </a:lnTo>
                        <a:lnTo>
                          <a:pt x="978" y="638"/>
                        </a:lnTo>
                        <a:lnTo>
                          <a:pt x="985" y="632"/>
                        </a:lnTo>
                        <a:lnTo>
                          <a:pt x="991" y="624"/>
                        </a:lnTo>
                        <a:lnTo>
                          <a:pt x="1000" y="612"/>
                        </a:lnTo>
                        <a:lnTo>
                          <a:pt x="1008" y="595"/>
                        </a:lnTo>
                        <a:lnTo>
                          <a:pt x="1014" y="586"/>
                        </a:lnTo>
                        <a:lnTo>
                          <a:pt x="1019" y="574"/>
                        </a:lnTo>
                        <a:lnTo>
                          <a:pt x="1030" y="552"/>
                        </a:lnTo>
                        <a:lnTo>
                          <a:pt x="1038" y="534"/>
                        </a:lnTo>
                        <a:lnTo>
                          <a:pt x="1047" y="516"/>
                        </a:lnTo>
                        <a:lnTo>
                          <a:pt x="1058" y="498"/>
                        </a:lnTo>
                        <a:lnTo>
                          <a:pt x="1069" y="482"/>
                        </a:lnTo>
                        <a:lnTo>
                          <a:pt x="1082" y="466"/>
                        </a:lnTo>
                        <a:lnTo>
                          <a:pt x="1098" y="448"/>
                        </a:lnTo>
                        <a:lnTo>
                          <a:pt x="1113" y="437"/>
                        </a:lnTo>
                        <a:lnTo>
                          <a:pt x="1128" y="421"/>
                        </a:lnTo>
                        <a:lnTo>
                          <a:pt x="1146" y="408"/>
                        </a:lnTo>
                        <a:lnTo>
                          <a:pt x="1167" y="395"/>
                        </a:lnTo>
                        <a:lnTo>
                          <a:pt x="1195" y="379"/>
                        </a:lnTo>
                        <a:lnTo>
                          <a:pt x="1223" y="367"/>
                        </a:lnTo>
                        <a:lnTo>
                          <a:pt x="1251" y="358"/>
                        </a:lnTo>
                        <a:lnTo>
                          <a:pt x="1264" y="355"/>
                        </a:lnTo>
                        <a:lnTo>
                          <a:pt x="1281" y="351"/>
                        </a:lnTo>
                        <a:lnTo>
                          <a:pt x="1294" y="348"/>
                        </a:lnTo>
                        <a:lnTo>
                          <a:pt x="1313" y="346"/>
                        </a:lnTo>
                        <a:lnTo>
                          <a:pt x="1326" y="344"/>
                        </a:lnTo>
                        <a:lnTo>
                          <a:pt x="1341" y="343"/>
                        </a:lnTo>
                        <a:lnTo>
                          <a:pt x="1406" y="342"/>
                        </a:lnTo>
                        <a:lnTo>
                          <a:pt x="1471" y="342"/>
                        </a:lnTo>
                        <a:lnTo>
                          <a:pt x="1570" y="342"/>
                        </a:lnTo>
                        <a:lnTo>
                          <a:pt x="1636" y="343"/>
                        </a:lnTo>
                        <a:lnTo>
                          <a:pt x="1663" y="343"/>
                        </a:lnTo>
                        <a:lnTo>
                          <a:pt x="1680" y="345"/>
                        </a:lnTo>
                        <a:lnTo>
                          <a:pt x="1696" y="347"/>
                        </a:lnTo>
                        <a:lnTo>
                          <a:pt x="1709" y="349"/>
                        </a:lnTo>
                        <a:lnTo>
                          <a:pt x="1723" y="353"/>
                        </a:lnTo>
                        <a:lnTo>
                          <a:pt x="1743" y="357"/>
                        </a:lnTo>
                        <a:lnTo>
                          <a:pt x="1760" y="361"/>
                        </a:lnTo>
                        <a:lnTo>
                          <a:pt x="1780" y="369"/>
                        </a:lnTo>
                        <a:lnTo>
                          <a:pt x="1800" y="376"/>
                        </a:lnTo>
                        <a:lnTo>
                          <a:pt x="1813" y="382"/>
                        </a:lnTo>
                        <a:lnTo>
                          <a:pt x="1828" y="391"/>
                        </a:lnTo>
                        <a:lnTo>
                          <a:pt x="1847" y="399"/>
                        </a:lnTo>
                        <a:lnTo>
                          <a:pt x="1866" y="411"/>
                        </a:lnTo>
                        <a:lnTo>
                          <a:pt x="1884" y="422"/>
                        </a:lnTo>
                        <a:lnTo>
                          <a:pt x="1899" y="432"/>
                        </a:lnTo>
                        <a:lnTo>
                          <a:pt x="1913" y="444"/>
                        </a:lnTo>
                        <a:lnTo>
                          <a:pt x="1923" y="453"/>
                        </a:lnTo>
                        <a:lnTo>
                          <a:pt x="1933" y="464"/>
                        </a:lnTo>
                        <a:lnTo>
                          <a:pt x="1943" y="476"/>
                        </a:lnTo>
                        <a:lnTo>
                          <a:pt x="1964" y="499"/>
                        </a:lnTo>
                        <a:lnTo>
                          <a:pt x="1980" y="521"/>
                        </a:lnTo>
                        <a:lnTo>
                          <a:pt x="1994" y="543"/>
                        </a:lnTo>
                        <a:lnTo>
                          <a:pt x="2007" y="561"/>
                        </a:lnTo>
                        <a:lnTo>
                          <a:pt x="2020" y="579"/>
                        </a:lnTo>
                        <a:lnTo>
                          <a:pt x="2030" y="596"/>
                        </a:lnTo>
                        <a:lnTo>
                          <a:pt x="2038" y="605"/>
                        </a:lnTo>
                        <a:lnTo>
                          <a:pt x="2043" y="616"/>
                        </a:lnTo>
                        <a:lnTo>
                          <a:pt x="2049" y="624"/>
                        </a:lnTo>
                        <a:lnTo>
                          <a:pt x="2056" y="628"/>
                        </a:lnTo>
                        <a:lnTo>
                          <a:pt x="2066" y="632"/>
                        </a:lnTo>
                        <a:lnTo>
                          <a:pt x="2081" y="632"/>
                        </a:lnTo>
                        <a:lnTo>
                          <a:pt x="2169" y="631"/>
                        </a:lnTo>
                        <a:lnTo>
                          <a:pt x="2716" y="631"/>
                        </a:lnTo>
                        <a:lnTo>
                          <a:pt x="2716" y="457"/>
                        </a:lnTo>
                        <a:lnTo>
                          <a:pt x="2715" y="214"/>
                        </a:lnTo>
                        <a:lnTo>
                          <a:pt x="2714" y="80"/>
                        </a:lnTo>
                        <a:lnTo>
                          <a:pt x="2714" y="72"/>
                        </a:lnTo>
                        <a:lnTo>
                          <a:pt x="2714" y="61"/>
                        </a:lnTo>
                        <a:lnTo>
                          <a:pt x="2713" y="52"/>
                        </a:lnTo>
                        <a:lnTo>
                          <a:pt x="2710" y="41"/>
                        </a:lnTo>
                        <a:lnTo>
                          <a:pt x="2706" y="32"/>
                        </a:lnTo>
                        <a:lnTo>
                          <a:pt x="2699" y="22"/>
                        </a:lnTo>
                        <a:lnTo>
                          <a:pt x="2689" y="15"/>
                        </a:lnTo>
                        <a:lnTo>
                          <a:pt x="2680" y="7"/>
                        </a:lnTo>
                        <a:lnTo>
                          <a:pt x="2670" y="3"/>
                        </a:lnTo>
                        <a:lnTo>
                          <a:pt x="2659" y="1"/>
                        </a:lnTo>
                        <a:lnTo>
                          <a:pt x="2645" y="0"/>
                        </a:lnTo>
                        <a:lnTo>
                          <a:pt x="2650" y="6"/>
                        </a:lnTo>
                        <a:lnTo>
                          <a:pt x="2658" y="14"/>
                        </a:lnTo>
                        <a:lnTo>
                          <a:pt x="2663" y="23"/>
                        </a:lnTo>
                        <a:lnTo>
                          <a:pt x="2669" y="36"/>
                        </a:lnTo>
                        <a:lnTo>
                          <a:pt x="2675" y="48"/>
                        </a:lnTo>
                        <a:lnTo>
                          <a:pt x="2679" y="62"/>
                        </a:lnTo>
                        <a:lnTo>
                          <a:pt x="2680" y="78"/>
                        </a:lnTo>
                        <a:lnTo>
                          <a:pt x="2679" y="214"/>
                        </a:lnTo>
                        <a:lnTo>
                          <a:pt x="2679" y="451"/>
                        </a:lnTo>
                        <a:lnTo>
                          <a:pt x="2680" y="553"/>
                        </a:lnTo>
                        <a:lnTo>
                          <a:pt x="2679" y="570"/>
                        </a:lnTo>
                        <a:lnTo>
                          <a:pt x="2676" y="579"/>
                        </a:lnTo>
                        <a:lnTo>
                          <a:pt x="2672" y="588"/>
                        </a:lnTo>
                        <a:lnTo>
                          <a:pt x="2665" y="595"/>
                        </a:lnTo>
                        <a:lnTo>
                          <a:pt x="2657" y="597"/>
                        </a:lnTo>
                        <a:lnTo>
                          <a:pt x="2641" y="597"/>
                        </a:lnTo>
                        <a:lnTo>
                          <a:pt x="2627" y="597"/>
                        </a:lnTo>
                        <a:lnTo>
                          <a:pt x="2176" y="597"/>
                        </a:lnTo>
                        <a:lnTo>
                          <a:pt x="2107" y="597"/>
                        </a:lnTo>
                        <a:lnTo>
                          <a:pt x="2095" y="597"/>
                        </a:lnTo>
                        <a:lnTo>
                          <a:pt x="2084" y="595"/>
                        </a:lnTo>
                        <a:lnTo>
                          <a:pt x="2075" y="594"/>
                        </a:lnTo>
                        <a:lnTo>
                          <a:pt x="2067" y="590"/>
                        </a:lnTo>
                        <a:lnTo>
                          <a:pt x="2059" y="584"/>
                        </a:lnTo>
                        <a:lnTo>
                          <a:pt x="2051" y="578"/>
                        </a:lnTo>
                        <a:lnTo>
                          <a:pt x="2046" y="572"/>
                        </a:lnTo>
                        <a:lnTo>
                          <a:pt x="2040" y="564"/>
                        </a:lnTo>
                        <a:lnTo>
                          <a:pt x="2028" y="547"/>
                        </a:lnTo>
                        <a:lnTo>
                          <a:pt x="2019" y="533"/>
                        </a:lnTo>
                        <a:lnTo>
                          <a:pt x="2000" y="508"/>
                        </a:lnTo>
                        <a:lnTo>
                          <a:pt x="1979" y="484"/>
                        </a:lnTo>
                        <a:lnTo>
                          <a:pt x="1961" y="461"/>
                        </a:lnTo>
                        <a:lnTo>
                          <a:pt x="1949" y="445"/>
                        </a:lnTo>
                        <a:lnTo>
                          <a:pt x="1938" y="432"/>
                        </a:lnTo>
                        <a:lnTo>
                          <a:pt x="1929" y="423"/>
                        </a:lnTo>
                        <a:lnTo>
                          <a:pt x="1920" y="416"/>
                        </a:lnTo>
                        <a:lnTo>
                          <a:pt x="1908" y="406"/>
                        </a:lnTo>
                        <a:lnTo>
                          <a:pt x="1895" y="397"/>
                        </a:lnTo>
                        <a:lnTo>
                          <a:pt x="1879" y="388"/>
                        </a:lnTo>
                        <a:lnTo>
                          <a:pt x="1863" y="379"/>
                        </a:lnTo>
                        <a:lnTo>
                          <a:pt x="1850" y="373"/>
                        </a:lnTo>
                        <a:lnTo>
                          <a:pt x="1830" y="365"/>
                        </a:lnTo>
                        <a:lnTo>
                          <a:pt x="1818" y="358"/>
                        </a:lnTo>
                        <a:lnTo>
                          <a:pt x="1800" y="351"/>
                        </a:lnTo>
                        <a:lnTo>
                          <a:pt x="1781" y="344"/>
                        </a:lnTo>
                        <a:lnTo>
                          <a:pt x="1763" y="338"/>
                        </a:lnTo>
                        <a:lnTo>
                          <a:pt x="1745" y="332"/>
                        </a:lnTo>
                        <a:lnTo>
                          <a:pt x="1729" y="329"/>
                        </a:lnTo>
                        <a:lnTo>
                          <a:pt x="1702" y="324"/>
                        </a:lnTo>
                        <a:lnTo>
                          <a:pt x="1682" y="322"/>
                        </a:lnTo>
                        <a:lnTo>
                          <a:pt x="1659" y="318"/>
                        </a:lnTo>
                        <a:lnTo>
                          <a:pt x="1626" y="317"/>
                        </a:lnTo>
                        <a:lnTo>
                          <a:pt x="1571" y="316"/>
                        </a:lnTo>
                        <a:lnTo>
                          <a:pt x="1517" y="316"/>
                        </a:lnTo>
                        <a:lnTo>
                          <a:pt x="1461" y="315"/>
                        </a:lnTo>
                        <a:lnTo>
                          <a:pt x="1394" y="315"/>
                        </a:lnTo>
                        <a:lnTo>
                          <a:pt x="1340" y="318"/>
                        </a:lnTo>
                        <a:lnTo>
                          <a:pt x="1314" y="320"/>
                        </a:lnTo>
                        <a:lnTo>
                          <a:pt x="1281" y="323"/>
                        </a:lnTo>
                        <a:lnTo>
                          <a:pt x="1254" y="328"/>
                        </a:lnTo>
                        <a:lnTo>
                          <a:pt x="1225" y="335"/>
                        </a:lnTo>
                        <a:lnTo>
                          <a:pt x="1190" y="347"/>
                        </a:lnTo>
                        <a:lnTo>
                          <a:pt x="1154" y="362"/>
                        </a:lnTo>
                        <a:lnTo>
                          <a:pt x="1123" y="382"/>
                        </a:lnTo>
                        <a:lnTo>
                          <a:pt x="1100" y="403"/>
                        </a:lnTo>
                        <a:lnTo>
                          <a:pt x="1074" y="426"/>
                        </a:lnTo>
                        <a:lnTo>
                          <a:pt x="1057" y="445"/>
                        </a:lnTo>
                        <a:lnTo>
                          <a:pt x="1041" y="463"/>
                        </a:lnTo>
                        <a:lnTo>
                          <a:pt x="1029" y="482"/>
                        </a:lnTo>
                        <a:lnTo>
                          <a:pt x="1017" y="500"/>
                        </a:lnTo>
                        <a:lnTo>
                          <a:pt x="1007" y="521"/>
                        </a:lnTo>
                        <a:lnTo>
                          <a:pt x="993" y="548"/>
                        </a:lnTo>
                        <a:lnTo>
                          <a:pt x="984" y="567"/>
                        </a:lnTo>
                        <a:lnTo>
                          <a:pt x="977" y="578"/>
                        </a:lnTo>
                        <a:lnTo>
                          <a:pt x="971" y="586"/>
                        </a:lnTo>
                        <a:lnTo>
                          <a:pt x="965" y="594"/>
                        </a:lnTo>
                        <a:lnTo>
                          <a:pt x="956" y="598"/>
                        </a:lnTo>
                        <a:lnTo>
                          <a:pt x="947" y="598"/>
                        </a:lnTo>
                        <a:lnTo>
                          <a:pt x="0" y="598"/>
                        </a:lnTo>
                        <a:close/>
                      </a:path>
                    </a:pathLst>
                  </a:custGeom>
                  <a:solidFill>
                    <a:srgbClr val="FF8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693" name="Group 76"/>
                <p:cNvGrpSpPr>
                  <a:grpSpLocks/>
                </p:cNvGrpSpPr>
                <p:nvPr/>
              </p:nvGrpSpPr>
              <p:grpSpPr bwMode="auto">
                <a:xfrm>
                  <a:off x="4809" y="3007"/>
                  <a:ext cx="188" cy="11"/>
                  <a:chOff x="4809" y="3007"/>
                  <a:chExt cx="188" cy="11"/>
                </a:xfrm>
              </p:grpSpPr>
              <p:grpSp>
                <p:nvGrpSpPr>
                  <p:cNvPr id="700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4957" y="3007"/>
                    <a:ext cx="40" cy="11"/>
                    <a:chOff x="4957" y="3007"/>
                    <a:chExt cx="40" cy="11"/>
                  </a:xfrm>
                </p:grpSpPr>
                <p:grpSp>
                  <p:nvGrpSpPr>
                    <p:cNvPr id="708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962" y="3007"/>
                      <a:ext cx="22" cy="10"/>
                      <a:chOff x="4962" y="3007"/>
                      <a:chExt cx="22" cy="10"/>
                    </a:xfrm>
                  </p:grpSpPr>
                  <p:sp>
                    <p:nvSpPr>
                      <p:cNvPr id="712" name="Freeform 7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961" y="3008"/>
                        <a:ext cx="22" cy="9"/>
                      </a:xfrm>
                      <a:custGeom>
                        <a:avLst/>
                        <a:gdLst>
                          <a:gd name="T0" fmla="*/ 0 w 131"/>
                          <a:gd name="T1" fmla="*/ 0 h 62"/>
                          <a:gd name="T2" fmla="*/ 0 w 131"/>
                          <a:gd name="T3" fmla="*/ 0 h 62"/>
                          <a:gd name="T4" fmla="*/ 0 w 131"/>
                          <a:gd name="T5" fmla="*/ 0 h 62"/>
                          <a:gd name="T6" fmla="*/ 0 w 131"/>
                          <a:gd name="T7" fmla="*/ 0 h 62"/>
                          <a:gd name="T8" fmla="*/ 0 w 131"/>
                          <a:gd name="T9" fmla="*/ 0 h 62"/>
                          <a:gd name="T10" fmla="*/ 0 w 131"/>
                          <a:gd name="T11" fmla="*/ 0 h 62"/>
                          <a:gd name="T12" fmla="*/ 0 w 131"/>
                          <a:gd name="T13" fmla="*/ 0 h 62"/>
                          <a:gd name="T14" fmla="*/ 0 w 131"/>
                          <a:gd name="T15" fmla="*/ 0 h 62"/>
                          <a:gd name="T16" fmla="*/ 0 w 131"/>
                          <a:gd name="T17" fmla="*/ 0 h 62"/>
                          <a:gd name="T18" fmla="*/ 0 w 131"/>
                          <a:gd name="T19" fmla="*/ 0 h 62"/>
                          <a:gd name="T20" fmla="*/ 0 w 131"/>
                          <a:gd name="T21" fmla="*/ 0 h 62"/>
                          <a:gd name="T22" fmla="*/ 0 w 131"/>
                          <a:gd name="T23" fmla="*/ 0 h 62"/>
                          <a:gd name="T24" fmla="*/ 0 w 131"/>
                          <a:gd name="T25" fmla="*/ 0 h 62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131"/>
                          <a:gd name="T40" fmla="*/ 0 h 62"/>
                          <a:gd name="T41" fmla="*/ 131 w 131"/>
                          <a:gd name="T42" fmla="*/ 62 h 62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131" h="62">
                            <a:moveTo>
                              <a:pt x="0" y="62"/>
                            </a:moveTo>
                            <a:lnTo>
                              <a:pt x="131" y="62"/>
                            </a:lnTo>
                            <a:lnTo>
                              <a:pt x="131" y="17"/>
                            </a:lnTo>
                            <a:lnTo>
                              <a:pt x="128" y="11"/>
                            </a:lnTo>
                            <a:lnTo>
                              <a:pt x="122" y="6"/>
                            </a:lnTo>
                            <a:lnTo>
                              <a:pt x="116" y="2"/>
                            </a:lnTo>
                            <a:lnTo>
                              <a:pt x="109" y="0"/>
                            </a:lnTo>
                            <a:lnTo>
                              <a:pt x="19" y="0"/>
                            </a:lnTo>
                            <a:lnTo>
                              <a:pt x="14" y="3"/>
                            </a:lnTo>
                            <a:lnTo>
                              <a:pt x="8" y="8"/>
                            </a:lnTo>
                            <a:lnTo>
                              <a:pt x="3" y="12"/>
                            </a:lnTo>
                            <a:lnTo>
                              <a:pt x="0" y="18"/>
                            </a:lnTo>
                            <a:lnTo>
                              <a:pt x="0" y="62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40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713" name="Freeform 8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964" y="3009"/>
                        <a:ext cx="18" cy="7"/>
                      </a:xfrm>
                      <a:custGeom>
                        <a:avLst/>
                        <a:gdLst>
                          <a:gd name="T0" fmla="*/ 0 w 99"/>
                          <a:gd name="T1" fmla="*/ 0 h 47"/>
                          <a:gd name="T2" fmla="*/ 0 w 99"/>
                          <a:gd name="T3" fmla="*/ 0 h 47"/>
                          <a:gd name="T4" fmla="*/ 0 w 99"/>
                          <a:gd name="T5" fmla="*/ 0 h 47"/>
                          <a:gd name="T6" fmla="*/ 0 w 99"/>
                          <a:gd name="T7" fmla="*/ 0 h 47"/>
                          <a:gd name="T8" fmla="*/ 0 w 99"/>
                          <a:gd name="T9" fmla="*/ 0 h 47"/>
                          <a:gd name="T10" fmla="*/ 0 w 99"/>
                          <a:gd name="T11" fmla="*/ 0 h 47"/>
                          <a:gd name="T12" fmla="*/ 0 w 99"/>
                          <a:gd name="T13" fmla="*/ 0 h 47"/>
                          <a:gd name="T14" fmla="*/ 0 w 99"/>
                          <a:gd name="T15" fmla="*/ 0 h 47"/>
                          <a:gd name="T16" fmla="*/ 0 w 99"/>
                          <a:gd name="T17" fmla="*/ 0 h 47"/>
                          <a:gd name="T18" fmla="*/ 0 w 99"/>
                          <a:gd name="T19" fmla="*/ 0 h 47"/>
                          <a:gd name="T20" fmla="*/ 0 w 99"/>
                          <a:gd name="T21" fmla="*/ 0 h 47"/>
                          <a:gd name="T22" fmla="*/ 0 w 99"/>
                          <a:gd name="T23" fmla="*/ 0 h 47"/>
                          <a:gd name="T24" fmla="*/ 0 w 99"/>
                          <a:gd name="T25" fmla="*/ 0 h 47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99"/>
                          <a:gd name="T40" fmla="*/ 0 h 47"/>
                          <a:gd name="T41" fmla="*/ 99 w 99"/>
                          <a:gd name="T42" fmla="*/ 47 h 47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99" h="47">
                            <a:moveTo>
                              <a:pt x="0" y="47"/>
                            </a:moveTo>
                            <a:lnTo>
                              <a:pt x="99" y="47"/>
                            </a:lnTo>
                            <a:lnTo>
                              <a:pt x="99" y="13"/>
                            </a:lnTo>
                            <a:lnTo>
                              <a:pt x="96" y="9"/>
                            </a:lnTo>
                            <a:lnTo>
                              <a:pt x="93" y="5"/>
                            </a:lnTo>
                            <a:lnTo>
                              <a:pt x="88" y="2"/>
                            </a:lnTo>
                            <a:lnTo>
                              <a:pt x="82" y="0"/>
                            </a:lnTo>
                            <a:lnTo>
                              <a:pt x="14" y="0"/>
                            </a:lnTo>
                            <a:lnTo>
                              <a:pt x="10" y="3"/>
                            </a:lnTo>
                            <a:lnTo>
                              <a:pt x="6" y="6"/>
                            </a:lnTo>
                            <a:lnTo>
                              <a:pt x="2" y="10"/>
                            </a:lnTo>
                            <a:lnTo>
                              <a:pt x="0" y="13"/>
                            </a:lnTo>
                            <a:lnTo>
                              <a:pt x="0" y="47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40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p:grpSp>
                <p:grpSp>
                  <p:nvGrpSpPr>
                    <p:cNvPr id="709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957" y="3009"/>
                      <a:ext cx="40" cy="9"/>
                      <a:chOff x="4957" y="3009"/>
                      <a:chExt cx="40" cy="9"/>
                    </a:xfrm>
                  </p:grpSpPr>
                  <p:sp>
                    <p:nvSpPr>
                      <p:cNvPr id="710" name="Freeform 8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957" y="3009"/>
                        <a:ext cx="40" cy="9"/>
                      </a:xfrm>
                      <a:custGeom>
                        <a:avLst/>
                        <a:gdLst>
                          <a:gd name="T0" fmla="*/ 0 w 238"/>
                          <a:gd name="T1" fmla="*/ 0 h 56"/>
                          <a:gd name="T2" fmla="*/ 0 w 238"/>
                          <a:gd name="T3" fmla="*/ 0 h 56"/>
                          <a:gd name="T4" fmla="*/ 0 w 238"/>
                          <a:gd name="T5" fmla="*/ 0 h 56"/>
                          <a:gd name="T6" fmla="*/ 0 w 238"/>
                          <a:gd name="T7" fmla="*/ 0 h 56"/>
                          <a:gd name="T8" fmla="*/ 0 w 238"/>
                          <a:gd name="T9" fmla="*/ 0 h 56"/>
                          <a:gd name="T10" fmla="*/ 0 w 238"/>
                          <a:gd name="T11" fmla="*/ 0 h 56"/>
                          <a:gd name="T12" fmla="*/ 0 w 238"/>
                          <a:gd name="T13" fmla="*/ 0 h 56"/>
                          <a:gd name="T14" fmla="*/ 0 w 238"/>
                          <a:gd name="T15" fmla="*/ 0 h 56"/>
                          <a:gd name="T16" fmla="*/ 0 w 238"/>
                          <a:gd name="T17" fmla="*/ 0 h 56"/>
                          <a:gd name="T18" fmla="*/ 0 w 238"/>
                          <a:gd name="T19" fmla="*/ 0 h 5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238"/>
                          <a:gd name="T31" fmla="*/ 0 h 56"/>
                          <a:gd name="T32" fmla="*/ 238 w 238"/>
                          <a:gd name="T33" fmla="*/ 56 h 5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238" h="56">
                            <a:moveTo>
                              <a:pt x="6" y="0"/>
                            </a:moveTo>
                            <a:lnTo>
                              <a:pt x="238" y="0"/>
                            </a:lnTo>
                            <a:lnTo>
                              <a:pt x="238" y="56"/>
                            </a:lnTo>
                            <a:lnTo>
                              <a:pt x="168" y="56"/>
                            </a:lnTo>
                            <a:lnTo>
                              <a:pt x="168" y="26"/>
                            </a:lnTo>
                            <a:lnTo>
                              <a:pt x="4" y="26"/>
                            </a:lnTo>
                            <a:lnTo>
                              <a:pt x="1" y="20"/>
                            </a:lnTo>
                            <a:lnTo>
                              <a:pt x="0" y="12"/>
                            </a:lnTo>
                            <a:lnTo>
                              <a:pt x="2" y="5"/>
                            </a:lnTo>
                            <a:lnTo>
                              <a:pt x="6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 w="1588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40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711" name="Rectangle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86" y="3014"/>
                        <a:ext cx="9" cy="3"/>
                      </a:xfrm>
                      <a:prstGeom prst="rect">
                        <a:avLst/>
                      </a:prstGeom>
                      <a:solidFill>
                        <a:srgbClr val="60606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zh-CN" altLang="en-US" sz="280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01" name="Group 84"/>
                  <p:cNvGrpSpPr>
                    <a:grpSpLocks/>
                  </p:cNvGrpSpPr>
                  <p:nvPr/>
                </p:nvGrpSpPr>
                <p:grpSpPr bwMode="auto">
                  <a:xfrm>
                    <a:off x="4809" y="3007"/>
                    <a:ext cx="40" cy="11"/>
                    <a:chOff x="4809" y="3007"/>
                    <a:chExt cx="40" cy="11"/>
                  </a:xfrm>
                </p:grpSpPr>
                <p:grpSp>
                  <p:nvGrpSpPr>
                    <p:cNvPr id="702" name="Group 8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14" y="3007"/>
                      <a:ext cx="22" cy="10"/>
                      <a:chOff x="4814" y="3007"/>
                      <a:chExt cx="22" cy="10"/>
                    </a:xfrm>
                  </p:grpSpPr>
                  <p:sp>
                    <p:nvSpPr>
                      <p:cNvPr id="706" name="Freeform 8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813" y="3008"/>
                        <a:ext cx="22" cy="9"/>
                      </a:xfrm>
                      <a:custGeom>
                        <a:avLst/>
                        <a:gdLst>
                          <a:gd name="T0" fmla="*/ 0 w 131"/>
                          <a:gd name="T1" fmla="*/ 0 h 62"/>
                          <a:gd name="T2" fmla="*/ 0 w 131"/>
                          <a:gd name="T3" fmla="*/ 0 h 62"/>
                          <a:gd name="T4" fmla="*/ 0 w 131"/>
                          <a:gd name="T5" fmla="*/ 0 h 62"/>
                          <a:gd name="T6" fmla="*/ 0 w 131"/>
                          <a:gd name="T7" fmla="*/ 0 h 62"/>
                          <a:gd name="T8" fmla="*/ 0 w 131"/>
                          <a:gd name="T9" fmla="*/ 0 h 62"/>
                          <a:gd name="T10" fmla="*/ 0 w 131"/>
                          <a:gd name="T11" fmla="*/ 0 h 62"/>
                          <a:gd name="T12" fmla="*/ 0 w 131"/>
                          <a:gd name="T13" fmla="*/ 0 h 62"/>
                          <a:gd name="T14" fmla="*/ 0 w 131"/>
                          <a:gd name="T15" fmla="*/ 0 h 62"/>
                          <a:gd name="T16" fmla="*/ 0 w 131"/>
                          <a:gd name="T17" fmla="*/ 0 h 62"/>
                          <a:gd name="T18" fmla="*/ 0 w 131"/>
                          <a:gd name="T19" fmla="*/ 0 h 62"/>
                          <a:gd name="T20" fmla="*/ 0 w 131"/>
                          <a:gd name="T21" fmla="*/ 0 h 62"/>
                          <a:gd name="T22" fmla="*/ 0 w 131"/>
                          <a:gd name="T23" fmla="*/ 0 h 62"/>
                          <a:gd name="T24" fmla="*/ 0 w 131"/>
                          <a:gd name="T25" fmla="*/ 0 h 62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131"/>
                          <a:gd name="T40" fmla="*/ 0 h 62"/>
                          <a:gd name="T41" fmla="*/ 131 w 131"/>
                          <a:gd name="T42" fmla="*/ 62 h 62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131" h="62">
                            <a:moveTo>
                              <a:pt x="0" y="62"/>
                            </a:moveTo>
                            <a:lnTo>
                              <a:pt x="131" y="62"/>
                            </a:lnTo>
                            <a:lnTo>
                              <a:pt x="131" y="17"/>
                            </a:lnTo>
                            <a:lnTo>
                              <a:pt x="127" y="11"/>
                            </a:lnTo>
                            <a:lnTo>
                              <a:pt x="122" y="6"/>
                            </a:lnTo>
                            <a:lnTo>
                              <a:pt x="116" y="2"/>
                            </a:lnTo>
                            <a:lnTo>
                              <a:pt x="109" y="0"/>
                            </a:lnTo>
                            <a:lnTo>
                              <a:pt x="19" y="0"/>
                            </a:lnTo>
                            <a:lnTo>
                              <a:pt x="14" y="3"/>
                            </a:lnTo>
                            <a:lnTo>
                              <a:pt x="8" y="8"/>
                            </a:lnTo>
                            <a:lnTo>
                              <a:pt x="4" y="12"/>
                            </a:lnTo>
                            <a:lnTo>
                              <a:pt x="0" y="18"/>
                            </a:lnTo>
                            <a:lnTo>
                              <a:pt x="0" y="62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40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707" name="Freeform 8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816" y="3009"/>
                        <a:ext cx="16" cy="7"/>
                      </a:xfrm>
                      <a:custGeom>
                        <a:avLst/>
                        <a:gdLst>
                          <a:gd name="T0" fmla="*/ 0 w 100"/>
                          <a:gd name="T1" fmla="*/ 0 h 47"/>
                          <a:gd name="T2" fmla="*/ 0 w 100"/>
                          <a:gd name="T3" fmla="*/ 0 h 47"/>
                          <a:gd name="T4" fmla="*/ 0 w 100"/>
                          <a:gd name="T5" fmla="*/ 0 h 47"/>
                          <a:gd name="T6" fmla="*/ 0 w 100"/>
                          <a:gd name="T7" fmla="*/ 0 h 47"/>
                          <a:gd name="T8" fmla="*/ 0 w 100"/>
                          <a:gd name="T9" fmla="*/ 0 h 47"/>
                          <a:gd name="T10" fmla="*/ 0 w 100"/>
                          <a:gd name="T11" fmla="*/ 0 h 47"/>
                          <a:gd name="T12" fmla="*/ 0 w 100"/>
                          <a:gd name="T13" fmla="*/ 0 h 47"/>
                          <a:gd name="T14" fmla="*/ 0 w 100"/>
                          <a:gd name="T15" fmla="*/ 0 h 47"/>
                          <a:gd name="T16" fmla="*/ 0 w 100"/>
                          <a:gd name="T17" fmla="*/ 0 h 47"/>
                          <a:gd name="T18" fmla="*/ 0 w 100"/>
                          <a:gd name="T19" fmla="*/ 0 h 47"/>
                          <a:gd name="T20" fmla="*/ 0 w 100"/>
                          <a:gd name="T21" fmla="*/ 0 h 47"/>
                          <a:gd name="T22" fmla="*/ 0 w 100"/>
                          <a:gd name="T23" fmla="*/ 0 h 47"/>
                          <a:gd name="T24" fmla="*/ 0 w 100"/>
                          <a:gd name="T25" fmla="*/ 0 h 47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100"/>
                          <a:gd name="T40" fmla="*/ 0 h 47"/>
                          <a:gd name="T41" fmla="*/ 100 w 100"/>
                          <a:gd name="T42" fmla="*/ 47 h 47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100" h="47">
                            <a:moveTo>
                              <a:pt x="0" y="47"/>
                            </a:moveTo>
                            <a:lnTo>
                              <a:pt x="100" y="47"/>
                            </a:lnTo>
                            <a:lnTo>
                              <a:pt x="100" y="13"/>
                            </a:lnTo>
                            <a:lnTo>
                              <a:pt x="98" y="9"/>
                            </a:lnTo>
                            <a:lnTo>
                              <a:pt x="93" y="5"/>
                            </a:lnTo>
                            <a:lnTo>
                              <a:pt x="89" y="2"/>
                            </a:lnTo>
                            <a:lnTo>
                              <a:pt x="84" y="0"/>
                            </a:lnTo>
                            <a:lnTo>
                              <a:pt x="15" y="0"/>
                            </a:lnTo>
                            <a:lnTo>
                              <a:pt x="11" y="3"/>
                            </a:lnTo>
                            <a:lnTo>
                              <a:pt x="6" y="6"/>
                            </a:lnTo>
                            <a:lnTo>
                              <a:pt x="2" y="10"/>
                            </a:lnTo>
                            <a:lnTo>
                              <a:pt x="0" y="13"/>
                            </a:lnTo>
                            <a:lnTo>
                              <a:pt x="0" y="47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40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p:grpSp>
                <p:grpSp>
                  <p:nvGrpSpPr>
                    <p:cNvPr id="703" name="Group 8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9" y="3009"/>
                      <a:ext cx="40" cy="9"/>
                      <a:chOff x="4809" y="3009"/>
                      <a:chExt cx="40" cy="9"/>
                    </a:xfrm>
                  </p:grpSpPr>
                  <p:sp>
                    <p:nvSpPr>
                      <p:cNvPr id="704" name="Freeform 8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809" y="3009"/>
                        <a:ext cx="40" cy="9"/>
                      </a:xfrm>
                      <a:custGeom>
                        <a:avLst/>
                        <a:gdLst>
                          <a:gd name="T0" fmla="*/ 0 w 240"/>
                          <a:gd name="T1" fmla="*/ 0 h 56"/>
                          <a:gd name="T2" fmla="*/ 0 w 240"/>
                          <a:gd name="T3" fmla="*/ 0 h 56"/>
                          <a:gd name="T4" fmla="*/ 0 w 240"/>
                          <a:gd name="T5" fmla="*/ 0 h 56"/>
                          <a:gd name="T6" fmla="*/ 0 w 240"/>
                          <a:gd name="T7" fmla="*/ 0 h 56"/>
                          <a:gd name="T8" fmla="*/ 0 w 240"/>
                          <a:gd name="T9" fmla="*/ 0 h 56"/>
                          <a:gd name="T10" fmla="*/ 0 w 240"/>
                          <a:gd name="T11" fmla="*/ 0 h 56"/>
                          <a:gd name="T12" fmla="*/ 0 w 240"/>
                          <a:gd name="T13" fmla="*/ 0 h 56"/>
                          <a:gd name="T14" fmla="*/ 0 w 240"/>
                          <a:gd name="T15" fmla="*/ 0 h 56"/>
                          <a:gd name="T16" fmla="*/ 0 w 240"/>
                          <a:gd name="T17" fmla="*/ 0 h 56"/>
                          <a:gd name="T18" fmla="*/ 0 w 240"/>
                          <a:gd name="T19" fmla="*/ 0 h 5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240"/>
                          <a:gd name="T31" fmla="*/ 0 h 56"/>
                          <a:gd name="T32" fmla="*/ 240 w 240"/>
                          <a:gd name="T33" fmla="*/ 56 h 5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240" h="56">
                            <a:moveTo>
                              <a:pt x="7" y="0"/>
                            </a:moveTo>
                            <a:lnTo>
                              <a:pt x="240" y="0"/>
                            </a:lnTo>
                            <a:lnTo>
                              <a:pt x="240" y="56"/>
                            </a:lnTo>
                            <a:lnTo>
                              <a:pt x="169" y="56"/>
                            </a:lnTo>
                            <a:lnTo>
                              <a:pt x="169" y="26"/>
                            </a:lnTo>
                            <a:lnTo>
                              <a:pt x="5" y="26"/>
                            </a:lnTo>
                            <a:lnTo>
                              <a:pt x="1" y="20"/>
                            </a:lnTo>
                            <a:lnTo>
                              <a:pt x="0" y="12"/>
                            </a:lnTo>
                            <a:lnTo>
                              <a:pt x="2" y="5"/>
                            </a:lnTo>
                            <a:lnTo>
                              <a:pt x="7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 w="1588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40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705" name="Rectangle 9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38" y="3014"/>
                        <a:ext cx="9" cy="3"/>
                      </a:xfrm>
                      <a:prstGeom prst="rect">
                        <a:avLst/>
                      </a:prstGeom>
                      <a:solidFill>
                        <a:srgbClr val="60606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zh-CN" altLang="en-US" sz="280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694" name="Group 91"/>
                <p:cNvGrpSpPr>
                  <a:grpSpLocks/>
                </p:cNvGrpSpPr>
                <p:nvPr/>
              </p:nvGrpSpPr>
              <p:grpSpPr bwMode="auto">
                <a:xfrm>
                  <a:off x="4676" y="2918"/>
                  <a:ext cx="328" cy="204"/>
                  <a:chOff x="4676" y="2918"/>
                  <a:chExt cx="328" cy="204"/>
                </a:xfrm>
              </p:grpSpPr>
              <p:sp>
                <p:nvSpPr>
                  <p:cNvPr id="698" name="Freeform 92"/>
                  <p:cNvSpPr>
                    <a:spLocks/>
                  </p:cNvSpPr>
                  <p:nvPr/>
                </p:nvSpPr>
                <p:spPr bwMode="auto">
                  <a:xfrm>
                    <a:off x="4849" y="2918"/>
                    <a:ext cx="16" cy="82"/>
                  </a:xfrm>
                  <a:custGeom>
                    <a:avLst/>
                    <a:gdLst>
                      <a:gd name="T0" fmla="*/ 0 w 100"/>
                      <a:gd name="T1" fmla="*/ 0 h 490"/>
                      <a:gd name="T2" fmla="*/ 0 w 100"/>
                      <a:gd name="T3" fmla="*/ 0 h 490"/>
                      <a:gd name="T4" fmla="*/ 0 w 100"/>
                      <a:gd name="T5" fmla="*/ 0 h 490"/>
                      <a:gd name="T6" fmla="*/ 0 w 100"/>
                      <a:gd name="T7" fmla="*/ 0 h 49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0"/>
                      <a:gd name="T13" fmla="*/ 0 h 490"/>
                      <a:gd name="T14" fmla="*/ 100 w 100"/>
                      <a:gd name="T15" fmla="*/ 490 h 49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0" h="490">
                        <a:moveTo>
                          <a:pt x="0" y="1"/>
                        </a:moveTo>
                        <a:lnTo>
                          <a:pt x="43" y="490"/>
                        </a:lnTo>
                        <a:lnTo>
                          <a:pt x="59" y="490"/>
                        </a:lnTo>
                        <a:lnTo>
                          <a:pt x="100" y="0"/>
                        </a:lnTo>
                      </a:path>
                    </a:pathLst>
                  </a:custGeom>
                  <a:noFill/>
                  <a:ln w="1588">
                    <a:solidFill>
                      <a:srgbClr val="201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99" name="Freeform 93"/>
                  <p:cNvSpPr>
                    <a:spLocks/>
                  </p:cNvSpPr>
                  <p:nvPr/>
                </p:nvSpPr>
                <p:spPr bwMode="auto">
                  <a:xfrm>
                    <a:off x="4676" y="2918"/>
                    <a:ext cx="328" cy="204"/>
                  </a:xfrm>
                  <a:custGeom>
                    <a:avLst/>
                    <a:gdLst>
                      <a:gd name="T0" fmla="*/ 0 w 1965"/>
                      <a:gd name="T1" fmla="*/ 0 h 1223"/>
                      <a:gd name="T2" fmla="*/ 0 w 1965"/>
                      <a:gd name="T3" fmla="*/ 0 h 1223"/>
                      <a:gd name="T4" fmla="*/ 0 w 1965"/>
                      <a:gd name="T5" fmla="*/ 0 h 1223"/>
                      <a:gd name="T6" fmla="*/ 0 w 1965"/>
                      <a:gd name="T7" fmla="*/ 0 h 1223"/>
                      <a:gd name="T8" fmla="*/ 0 w 1965"/>
                      <a:gd name="T9" fmla="*/ 0 h 1223"/>
                      <a:gd name="T10" fmla="*/ 0 w 1965"/>
                      <a:gd name="T11" fmla="*/ 0 h 1223"/>
                      <a:gd name="T12" fmla="*/ 0 w 1965"/>
                      <a:gd name="T13" fmla="*/ 0 h 1223"/>
                      <a:gd name="T14" fmla="*/ 0 w 1965"/>
                      <a:gd name="T15" fmla="*/ 0 h 1223"/>
                      <a:gd name="T16" fmla="*/ 0 w 1965"/>
                      <a:gd name="T17" fmla="*/ 0 h 1223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965"/>
                      <a:gd name="T28" fmla="*/ 0 h 1223"/>
                      <a:gd name="T29" fmla="*/ 1965 w 1965"/>
                      <a:gd name="T30" fmla="*/ 1223 h 1223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965" h="1223">
                        <a:moveTo>
                          <a:pt x="1088" y="494"/>
                        </a:moveTo>
                        <a:lnTo>
                          <a:pt x="1088" y="1223"/>
                        </a:lnTo>
                        <a:lnTo>
                          <a:pt x="0" y="1223"/>
                        </a:lnTo>
                        <a:lnTo>
                          <a:pt x="0" y="538"/>
                        </a:lnTo>
                        <a:lnTo>
                          <a:pt x="473" y="0"/>
                        </a:lnTo>
                        <a:lnTo>
                          <a:pt x="1911" y="3"/>
                        </a:lnTo>
                        <a:lnTo>
                          <a:pt x="1964" y="521"/>
                        </a:lnTo>
                        <a:lnTo>
                          <a:pt x="1965" y="1223"/>
                        </a:lnTo>
                        <a:lnTo>
                          <a:pt x="1084" y="1223"/>
                        </a:lnTo>
                      </a:path>
                    </a:pathLst>
                  </a:custGeom>
                  <a:noFill/>
                  <a:ln w="1588">
                    <a:solidFill>
                      <a:srgbClr val="201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695" name="Group 94"/>
                <p:cNvGrpSpPr>
                  <a:grpSpLocks/>
                </p:cNvGrpSpPr>
                <p:nvPr/>
              </p:nvGrpSpPr>
              <p:grpSpPr bwMode="auto">
                <a:xfrm>
                  <a:off x="4738" y="2980"/>
                  <a:ext cx="14" cy="21"/>
                  <a:chOff x="4738" y="2980"/>
                  <a:chExt cx="14" cy="21"/>
                </a:xfrm>
              </p:grpSpPr>
              <p:sp>
                <p:nvSpPr>
                  <p:cNvPr id="696" name="Freeform 95"/>
                  <p:cNvSpPr>
                    <a:spLocks/>
                  </p:cNvSpPr>
                  <p:nvPr/>
                </p:nvSpPr>
                <p:spPr bwMode="auto">
                  <a:xfrm>
                    <a:off x="4737" y="2984"/>
                    <a:ext cx="15" cy="18"/>
                  </a:xfrm>
                  <a:custGeom>
                    <a:avLst/>
                    <a:gdLst>
                      <a:gd name="T0" fmla="*/ 0 w 82"/>
                      <a:gd name="T1" fmla="*/ 0 h 100"/>
                      <a:gd name="T2" fmla="*/ 0 w 82"/>
                      <a:gd name="T3" fmla="*/ 0 h 100"/>
                      <a:gd name="T4" fmla="*/ 0 w 82"/>
                      <a:gd name="T5" fmla="*/ 0 h 100"/>
                      <a:gd name="T6" fmla="*/ 0 w 82"/>
                      <a:gd name="T7" fmla="*/ 0 h 100"/>
                      <a:gd name="T8" fmla="*/ 0 w 82"/>
                      <a:gd name="T9" fmla="*/ 0 h 100"/>
                      <a:gd name="T10" fmla="*/ 0 w 82"/>
                      <a:gd name="T11" fmla="*/ 0 h 100"/>
                      <a:gd name="T12" fmla="*/ 0 w 82"/>
                      <a:gd name="T13" fmla="*/ 0 h 10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100"/>
                      <a:gd name="T23" fmla="*/ 82 w 82"/>
                      <a:gd name="T24" fmla="*/ 100 h 10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100">
                        <a:moveTo>
                          <a:pt x="65" y="0"/>
                        </a:moveTo>
                        <a:lnTo>
                          <a:pt x="0" y="100"/>
                        </a:lnTo>
                        <a:lnTo>
                          <a:pt x="75" y="100"/>
                        </a:lnTo>
                        <a:lnTo>
                          <a:pt x="82" y="84"/>
                        </a:lnTo>
                        <a:lnTo>
                          <a:pt x="28" y="84"/>
                        </a:lnTo>
                        <a:lnTo>
                          <a:pt x="65" y="28"/>
                        </a:lnTo>
                        <a:lnTo>
                          <a:pt x="65" y="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97" name="AutoShape 96"/>
                  <p:cNvSpPr>
                    <a:spLocks noChangeArrowheads="1"/>
                  </p:cNvSpPr>
                  <p:nvPr/>
                </p:nvSpPr>
                <p:spPr bwMode="auto">
                  <a:xfrm>
                    <a:off x="4749" y="2980"/>
                    <a:ext cx="3" cy="16"/>
                  </a:xfrm>
                  <a:prstGeom prst="roundRect">
                    <a:avLst>
                      <a:gd name="adj" fmla="val 46667"/>
                    </a:avLst>
                  </a:prstGeom>
                  <a:solidFill>
                    <a:srgbClr val="C0C0C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  <p:grpSp>
            <p:nvGrpSpPr>
              <p:cNvPr id="685" name="Group 97"/>
              <p:cNvGrpSpPr>
                <a:grpSpLocks/>
              </p:cNvGrpSpPr>
              <p:nvPr/>
            </p:nvGrpSpPr>
            <p:grpSpPr bwMode="auto">
              <a:xfrm>
                <a:off x="5447" y="3096"/>
                <a:ext cx="24" cy="35"/>
                <a:chOff x="5447" y="3096"/>
                <a:chExt cx="24" cy="35"/>
              </a:xfrm>
            </p:grpSpPr>
            <p:sp>
              <p:nvSpPr>
                <p:cNvPr id="686" name="Freeform 98"/>
                <p:cNvSpPr>
                  <a:spLocks/>
                </p:cNvSpPr>
                <p:nvPr/>
              </p:nvSpPr>
              <p:spPr bwMode="auto">
                <a:xfrm>
                  <a:off x="5462" y="3103"/>
                  <a:ext cx="9" cy="28"/>
                </a:xfrm>
                <a:custGeom>
                  <a:avLst/>
                  <a:gdLst>
                    <a:gd name="T0" fmla="*/ 0 w 55"/>
                    <a:gd name="T1" fmla="*/ 0 h 170"/>
                    <a:gd name="T2" fmla="*/ 0 w 55"/>
                    <a:gd name="T3" fmla="*/ 0 h 170"/>
                    <a:gd name="T4" fmla="*/ 0 w 55"/>
                    <a:gd name="T5" fmla="*/ 0 h 170"/>
                    <a:gd name="T6" fmla="*/ 0 w 55"/>
                    <a:gd name="T7" fmla="*/ 0 h 170"/>
                    <a:gd name="T8" fmla="*/ 0 w 55"/>
                    <a:gd name="T9" fmla="*/ 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5"/>
                    <a:gd name="T16" fmla="*/ 0 h 170"/>
                    <a:gd name="T17" fmla="*/ 55 w 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5" h="170">
                      <a:moveTo>
                        <a:pt x="0" y="170"/>
                      </a:moveTo>
                      <a:lnTo>
                        <a:pt x="0" y="14"/>
                      </a:lnTo>
                      <a:lnTo>
                        <a:pt x="55" y="0"/>
                      </a:lnTo>
                      <a:lnTo>
                        <a:pt x="55" y="148"/>
                      </a:lnTo>
                      <a:lnTo>
                        <a:pt x="0" y="170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87" name="Rectangle 99"/>
                <p:cNvSpPr>
                  <a:spLocks noChangeArrowheads="1"/>
                </p:cNvSpPr>
                <p:nvPr/>
              </p:nvSpPr>
              <p:spPr bwMode="auto">
                <a:xfrm>
                  <a:off x="5447" y="3103"/>
                  <a:ext cx="15" cy="26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8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88" name="Rectangle 100"/>
                <p:cNvSpPr>
                  <a:spLocks noChangeArrowheads="1"/>
                </p:cNvSpPr>
                <p:nvPr/>
              </p:nvSpPr>
              <p:spPr bwMode="auto">
                <a:xfrm>
                  <a:off x="5447" y="3110"/>
                  <a:ext cx="15" cy="16"/>
                </a:xfrm>
                <a:prstGeom prst="rect">
                  <a:avLst/>
                </a:prstGeom>
                <a:solidFill>
                  <a:srgbClr val="A0A0A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8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89" name="Freeform 101"/>
                <p:cNvSpPr>
                  <a:spLocks/>
                </p:cNvSpPr>
                <p:nvPr/>
              </p:nvSpPr>
              <p:spPr bwMode="auto">
                <a:xfrm>
                  <a:off x="5462" y="3107"/>
                  <a:ext cx="9" cy="19"/>
                </a:xfrm>
                <a:custGeom>
                  <a:avLst/>
                  <a:gdLst>
                    <a:gd name="T0" fmla="*/ 0 w 55"/>
                    <a:gd name="T1" fmla="*/ 0 h 113"/>
                    <a:gd name="T2" fmla="*/ 0 w 55"/>
                    <a:gd name="T3" fmla="*/ 0 h 113"/>
                    <a:gd name="T4" fmla="*/ 0 w 55"/>
                    <a:gd name="T5" fmla="*/ 0 h 113"/>
                    <a:gd name="T6" fmla="*/ 0 w 55"/>
                    <a:gd name="T7" fmla="*/ 0 h 113"/>
                    <a:gd name="T8" fmla="*/ 0 w 55"/>
                    <a:gd name="T9" fmla="*/ 0 h 11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5"/>
                    <a:gd name="T16" fmla="*/ 0 h 113"/>
                    <a:gd name="T17" fmla="*/ 55 w 55"/>
                    <a:gd name="T18" fmla="*/ 113 h 11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5" h="113">
                      <a:moveTo>
                        <a:pt x="0" y="17"/>
                      </a:moveTo>
                      <a:lnTo>
                        <a:pt x="0" y="113"/>
                      </a:lnTo>
                      <a:lnTo>
                        <a:pt x="55" y="91"/>
                      </a:lnTo>
                      <a:lnTo>
                        <a:pt x="55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90" name="Freeform 102"/>
                <p:cNvSpPr>
                  <a:spLocks/>
                </p:cNvSpPr>
                <p:nvPr/>
              </p:nvSpPr>
              <p:spPr bwMode="auto">
                <a:xfrm>
                  <a:off x="5459" y="3096"/>
                  <a:ext cx="12" cy="9"/>
                </a:xfrm>
                <a:custGeom>
                  <a:avLst/>
                  <a:gdLst>
                    <a:gd name="T0" fmla="*/ 0 w 75"/>
                    <a:gd name="T1" fmla="*/ 0 h 51"/>
                    <a:gd name="T2" fmla="*/ 0 w 75"/>
                    <a:gd name="T3" fmla="*/ 0 h 51"/>
                    <a:gd name="T4" fmla="*/ 0 w 75"/>
                    <a:gd name="T5" fmla="*/ 0 h 51"/>
                    <a:gd name="T6" fmla="*/ 0 w 75"/>
                    <a:gd name="T7" fmla="*/ 0 h 51"/>
                    <a:gd name="T8" fmla="*/ 0 w 75"/>
                    <a:gd name="T9" fmla="*/ 0 h 5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51"/>
                    <a:gd name="T17" fmla="*/ 75 w 75"/>
                    <a:gd name="T18" fmla="*/ 51 h 5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51">
                      <a:moveTo>
                        <a:pt x="0" y="0"/>
                      </a:moveTo>
                      <a:lnTo>
                        <a:pt x="75" y="38"/>
                      </a:lnTo>
                      <a:lnTo>
                        <a:pt x="24" y="51"/>
                      </a:lnTo>
                      <a:lnTo>
                        <a:pt x="0" y="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392" name="Group 103"/>
            <p:cNvGrpSpPr>
              <a:grpSpLocks noChangeAspect="1"/>
            </p:cNvGrpSpPr>
            <p:nvPr/>
          </p:nvGrpSpPr>
          <p:grpSpPr bwMode="auto">
            <a:xfrm flipH="1">
              <a:off x="113" y="1739"/>
              <a:ext cx="686" cy="204"/>
              <a:chOff x="4468" y="2908"/>
              <a:chExt cx="1004" cy="299"/>
            </a:xfrm>
          </p:grpSpPr>
          <p:sp>
            <p:nvSpPr>
              <p:cNvPr id="577" name="AutoShape 104"/>
              <p:cNvSpPr>
                <a:spLocks noChangeAspect="1" noChangeArrowheads="1" noTextEdit="1"/>
              </p:cNvSpPr>
              <p:nvPr/>
            </p:nvSpPr>
            <p:spPr bwMode="auto">
              <a:xfrm>
                <a:off x="4468" y="2908"/>
                <a:ext cx="1004" cy="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578" name="Group 105"/>
              <p:cNvGrpSpPr>
                <a:grpSpLocks/>
              </p:cNvGrpSpPr>
              <p:nvPr/>
            </p:nvGrpSpPr>
            <p:grpSpPr bwMode="auto">
              <a:xfrm>
                <a:off x="5335" y="3115"/>
                <a:ext cx="94" cy="26"/>
                <a:chOff x="5335" y="3115"/>
                <a:chExt cx="94" cy="26"/>
              </a:xfrm>
            </p:grpSpPr>
            <p:sp>
              <p:nvSpPr>
                <p:cNvPr id="666" name="Freeform 106"/>
                <p:cNvSpPr>
                  <a:spLocks/>
                </p:cNvSpPr>
                <p:nvPr/>
              </p:nvSpPr>
              <p:spPr bwMode="auto">
                <a:xfrm>
                  <a:off x="5334" y="3115"/>
                  <a:ext cx="94" cy="26"/>
                </a:xfrm>
                <a:custGeom>
                  <a:avLst/>
                  <a:gdLst>
                    <a:gd name="T0" fmla="*/ 0 w 554"/>
                    <a:gd name="T1" fmla="*/ 0 h 157"/>
                    <a:gd name="T2" fmla="*/ 0 w 554"/>
                    <a:gd name="T3" fmla="*/ 0 h 157"/>
                    <a:gd name="T4" fmla="*/ 0 w 554"/>
                    <a:gd name="T5" fmla="*/ 0 h 157"/>
                    <a:gd name="T6" fmla="*/ 0 w 554"/>
                    <a:gd name="T7" fmla="*/ 0 h 157"/>
                    <a:gd name="T8" fmla="*/ 0 w 554"/>
                    <a:gd name="T9" fmla="*/ 0 h 157"/>
                    <a:gd name="T10" fmla="*/ 0 w 554"/>
                    <a:gd name="T11" fmla="*/ 0 h 157"/>
                    <a:gd name="T12" fmla="*/ 0 w 554"/>
                    <a:gd name="T13" fmla="*/ 0 h 15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54"/>
                    <a:gd name="T22" fmla="*/ 0 h 157"/>
                    <a:gd name="T23" fmla="*/ 554 w 554"/>
                    <a:gd name="T24" fmla="*/ 157 h 15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54" h="157">
                      <a:moveTo>
                        <a:pt x="0" y="1"/>
                      </a:moveTo>
                      <a:lnTo>
                        <a:pt x="44" y="97"/>
                      </a:lnTo>
                      <a:lnTo>
                        <a:pt x="554" y="157"/>
                      </a:lnTo>
                      <a:lnTo>
                        <a:pt x="554" y="92"/>
                      </a:lnTo>
                      <a:lnTo>
                        <a:pt x="83" y="36"/>
                      </a:lnTo>
                      <a:lnTo>
                        <a:pt x="70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67" name="Oval 107"/>
                <p:cNvSpPr>
                  <a:spLocks noChangeArrowheads="1"/>
                </p:cNvSpPr>
                <p:nvPr/>
              </p:nvSpPr>
              <p:spPr bwMode="auto">
                <a:xfrm>
                  <a:off x="5428" y="3131"/>
                  <a:ext cx="3" cy="10"/>
                </a:xfrm>
                <a:prstGeom prst="ellipse">
                  <a:avLst/>
                </a:prstGeom>
                <a:solidFill>
                  <a:srgbClr val="20202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8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579" name="Group 108"/>
              <p:cNvGrpSpPr>
                <a:grpSpLocks/>
              </p:cNvGrpSpPr>
              <p:nvPr/>
            </p:nvGrpSpPr>
            <p:grpSpPr bwMode="auto">
              <a:xfrm>
                <a:off x="4689" y="2919"/>
                <a:ext cx="312" cy="85"/>
                <a:chOff x="4689" y="2919"/>
                <a:chExt cx="312" cy="85"/>
              </a:xfrm>
            </p:grpSpPr>
            <p:sp>
              <p:nvSpPr>
                <p:cNvPr id="664" name="Freeform 109"/>
                <p:cNvSpPr>
                  <a:spLocks/>
                </p:cNvSpPr>
                <p:nvPr/>
              </p:nvSpPr>
              <p:spPr bwMode="auto">
                <a:xfrm>
                  <a:off x="4689" y="2920"/>
                  <a:ext cx="312" cy="84"/>
                </a:xfrm>
                <a:custGeom>
                  <a:avLst/>
                  <a:gdLst>
                    <a:gd name="T0" fmla="*/ 0 w 1870"/>
                    <a:gd name="T1" fmla="*/ 0 h 510"/>
                    <a:gd name="T2" fmla="*/ 0 w 1870"/>
                    <a:gd name="T3" fmla="*/ 0 h 510"/>
                    <a:gd name="T4" fmla="*/ 0 w 1870"/>
                    <a:gd name="T5" fmla="*/ 0 h 510"/>
                    <a:gd name="T6" fmla="*/ 0 w 1870"/>
                    <a:gd name="T7" fmla="*/ 0 h 510"/>
                    <a:gd name="T8" fmla="*/ 0 w 1870"/>
                    <a:gd name="T9" fmla="*/ 0 h 510"/>
                    <a:gd name="T10" fmla="*/ 0 w 1870"/>
                    <a:gd name="T11" fmla="*/ 0 h 510"/>
                    <a:gd name="T12" fmla="*/ 0 w 1870"/>
                    <a:gd name="T13" fmla="*/ 0 h 510"/>
                    <a:gd name="T14" fmla="*/ 0 w 1870"/>
                    <a:gd name="T15" fmla="*/ 0 h 510"/>
                    <a:gd name="T16" fmla="*/ 0 w 1870"/>
                    <a:gd name="T17" fmla="*/ 0 h 510"/>
                    <a:gd name="T18" fmla="*/ 0 w 1870"/>
                    <a:gd name="T19" fmla="*/ 0 h 510"/>
                    <a:gd name="T20" fmla="*/ 0 w 1870"/>
                    <a:gd name="T21" fmla="*/ 0 h 510"/>
                    <a:gd name="T22" fmla="*/ 0 w 1870"/>
                    <a:gd name="T23" fmla="*/ 0 h 510"/>
                    <a:gd name="T24" fmla="*/ 0 w 1870"/>
                    <a:gd name="T25" fmla="*/ 0 h 510"/>
                    <a:gd name="T26" fmla="*/ 0 w 1870"/>
                    <a:gd name="T27" fmla="*/ 0 h 510"/>
                    <a:gd name="T28" fmla="*/ 0 w 1870"/>
                    <a:gd name="T29" fmla="*/ 0 h 510"/>
                    <a:gd name="T30" fmla="*/ 0 w 1870"/>
                    <a:gd name="T31" fmla="*/ 0 h 510"/>
                    <a:gd name="T32" fmla="*/ 0 w 1870"/>
                    <a:gd name="T33" fmla="*/ 0 h 510"/>
                    <a:gd name="T34" fmla="*/ 0 w 1870"/>
                    <a:gd name="T35" fmla="*/ 0 h 510"/>
                    <a:gd name="T36" fmla="*/ 0 w 1870"/>
                    <a:gd name="T37" fmla="*/ 0 h 510"/>
                    <a:gd name="T38" fmla="*/ 0 w 1870"/>
                    <a:gd name="T39" fmla="*/ 0 h 510"/>
                    <a:gd name="T40" fmla="*/ 0 w 1870"/>
                    <a:gd name="T41" fmla="*/ 0 h 510"/>
                    <a:gd name="T42" fmla="*/ 0 w 1870"/>
                    <a:gd name="T43" fmla="*/ 0 h 510"/>
                    <a:gd name="T44" fmla="*/ 0 w 1870"/>
                    <a:gd name="T45" fmla="*/ 0 h 510"/>
                    <a:gd name="T46" fmla="*/ 0 w 1870"/>
                    <a:gd name="T47" fmla="*/ 0 h 510"/>
                    <a:gd name="T48" fmla="*/ 0 w 1870"/>
                    <a:gd name="T49" fmla="*/ 0 h 510"/>
                    <a:gd name="T50" fmla="*/ 0 w 1870"/>
                    <a:gd name="T51" fmla="*/ 0 h 510"/>
                    <a:gd name="T52" fmla="*/ 0 w 1870"/>
                    <a:gd name="T53" fmla="*/ 0 h 510"/>
                    <a:gd name="T54" fmla="*/ 0 w 1870"/>
                    <a:gd name="T55" fmla="*/ 0 h 510"/>
                    <a:gd name="T56" fmla="*/ 0 w 1870"/>
                    <a:gd name="T57" fmla="*/ 0 h 510"/>
                    <a:gd name="T58" fmla="*/ 0 w 1870"/>
                    <a:gd name="T59" fmla="*/ 0 h 510"/>
                    <a:gd name="T60" fmla="*/ 0 w 1870"/>
                    <a:gd name="T61" fmla="*/ 0 h 510"/>
                    <a:gd name="T62" fmla="*/ 0 w 1870"/>
                    <a:gd name="T63" fmla="*/ 0 h 510"/>
                    <a:gd name="T64" fmla="*/ 0 w 1870"/>
                    <a:gd name="T65" fmla="*/ 0 h 510"/>
                    <a:gd name="T66" fmla="*/ 0 w 1870"/>
                    <a:gd name="T67" fmla="*/ 0 h 510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1870"/>
                    <a:gd name="T103" fmla="*/ 0 h 510"/>
                    <a:gd name="T104" fmla="*/ 1870 w 1870"/>
                    <a:gd name="T105" fmla="*/ 510 h 510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1870" h="510">
                      <a:moveTo>
                        <a:pt x="333" y="0"/>
                      </a:moveTo>
                      <a:lnTo>
                        <a:pt x="1870" y="0"/>
                      </a:lnTo>
                      <a:lnTo>
                        <a:pt x="1870" y="509"/>
                      </a:lnTo>
                      <a:lnTo>
                        <a:pt x="0" y="510"/>
                      </a:lnTo>
                      <a:lnTo>
                        <a:pt x="154" y="331"/>
                      </a:lnTo>
                      <a:lnTo>
                        <a:pt x="333" y="331"/>
                      </a:lnTo>
                      <a:lnTo>
                        <a:pt x="334" y="51"/>
                      </a:lnTo>
                      <a:lnTo>
                        <a:pt x="385" y="51"/>
                      </a:lnTo>
                      <a:lnTo>
                        <a:pt x="577" y="51"/>
                      </a:lnTo>
                      <a:lnTo>
                        <a:pt x="385" y="382"/>
                      </a:lnTo>
                      <a:lnTo>
                        <a:pt x="385" y="407"/>
                      </a:lnTo>
                      <a:lnTo>
                        <a:pt x="410" y="407"/>
                      </a:lnTo>
                      <a:lnTo>
                        <a:pt x="613" y="50"/>
                      </a:lnTo>
                      <a:lnTo>
                        <a:pt x="613" y="406"/>
                      </a:lnTo>
                      <a:lnTo>
                        <a:pt x="638" y="406"/>
                      </a:lnTo>
                      <a:lnTo>
                        <a:pt x="638" y="50"/>
                      </a:lnTo>
                      <a:lnTo>
                        <a:pt x="921" y="50"/>
                      </a:lnTo>
                      <a:lnTo>
                        <a:pt x="1307" y="51"/>
                      </a:lnTo>
                      <a:lnTo>
                        <a:pt x="1460" y="50"/>
                      </a:lnTo>
                      <a:lnTo>
                        <a:pt x="1511" y="51"/>
                      </a:lnTo>
                      <a:lnTo>
                        <a:pt x="1845" y="51"/>
                      </a:lnTo>
                      <a:lnTo>
                        <a:pt x="1845" y="406"/>
                      </a:lnTo>
                      <a:lnTo>
                        <a:pt x="1511" y="406"/>
                      </a:lnTo>
                      <a:lnTo>
                        <a:pt x="1511" y="51"/>
                      </a:lnTo>
                      <a:lnTo>
                        <a:pt x="1460" y="51"/>
                      </a:lnTo>
                      <a:lnTo>
                        <a:pt x="1460" y="406"/>
                      </a:lnTo>
                      <a:lnTo>
                        <a:pt x="1307" y="406"/>
                      </a:lnTo>
                      <a:lnTo>
                        <a:pt x="1307" y="51"/>
                      </a:lnTo>
                      <a:lnTo>
                        <a:pt x="922" y="50"/>
                      </a:lnTo>
                      <a:lnTo>
                        <a:pt x="922" y="406"/>
                      </a:lnTo>
                      <a:lnTo>
                        <a:pt x="385" y="407"/>
                      </a:lnTo>
                      <a:lnTo>
                        <a:pt x="385" y="51"/>
                      </a:lnTo>
                      <a:lnTo>
                        <a:pt x="334" y="51"/>
                      </a:lnTo>
                      <a:lnTo>
                        <a:pt x="333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65" name="Freeform 110"/>
                <p:cNvSpPr>
                  <a:spLocks/>
                </p:cNvSpPr>
                <p:nvPr/>
              </p:nvSpPr>
              <p:spPr bwMode="auto">
                <a:xfrm>
                  <a:off x="4752" y="2970"/>
                  <a:ext cx="25" cy="25"/>
                </a:xfrm>
                <a:custGeom>
                  <a:avLst/>
                  <a:gdLst>
                    <a:gd name="T0" fmla="*/ 0 w 147"/>
                    <a:gd name="T1" fmla="*/ 0 h 149"/>
                    <a:gd name="T2" fmla="*/ 0 w 147"/>
                    <a:gd name="T3" fmla="*/ 0 h 149"/>
                    <a:gd name="T4" fmla="*/ 0 w 147"/>
                    <a:gd name="T5" fmla="*/ 0 h 149"/>
                    <a:gd name="T6" fmla="*/ 0 w 147"/>
                    <a:gd name="T7" fmla="*/ 0 h 149"/>
                    <a:gd name="T8" fmla="*/ 0 w 147"/>
                    <a:gd name="T9" fmla="*/ 0 h 149"/>
                    <a:gd name="T10" fmla="*/ 0 w 147"/>
                    <a:gd name="T11" fmla="*/ 0 h 149"/>
                    <a:gd name="T12" fmla="*/ 0 w 147"/>
                    <a:gd name="T13" fmla="*/ 0 h 149"/>
                    <a:gd name="T14" fmla="*/ 0 w 147"/>
                    <a:gd name="T15" fmla="*/ 0 h 149"/>
                    <a:gd name="T16" fmla="*/ 0 w 147"/>
                    <a:gd name="T17" fmla="*/ 0 h 149"/>
                    <a:gd name="T18" fmla="*/ 0 w 147"/>
                    <a:gd name="T19" fmla="*/ 0 h 149"/>
                    <a:gd name="T20" fmla="*/ 0 w 147"/>
                    <a:gd name="T21" fmla="*/ 0 h 149"/>
                    <a:gd name="T22" fmla="*/ 0 w 147"/>
                    <a:gd name="T23" fmla="*/ 0 h 149"/>
                    <a:gd name="T24" fmla="*/ 0 w 147"/>
                    <a:gd name="T25" fmla="*/ 0 h 149"/>
                    <a:gd name="T26" fmla="*/ 0 w 147"/>
                    <a:gd name="T27" fmla="*/ 0 h 149"/>
                    <a:gd name="T28" fmla="*/ 0 w 147"/>
                    <a:gd name="T29" fmla="*/ 0 h 149"/>
                    <a:gd name="T30" fmla="*/ 0 w 147"/>
                    <a:gd name="T31" fmla="*/ 0 h 149"/>
                    <a:gd name="T32" fmla="*/ 0 w 147"/>
                    <a:gd name="T33" fmla="*/ 0 h 149"/>
                    <a:gd name="T34" fmla="*/ 0 w 147"/>
                    <a:gd name="T35" fmla="*/ 0 h 149"/>
                    <a:gd name="T36" fmla="*/ 0 w 147"/>
                    <a:gd name="T37" fmla="*/ 0 h 149"/>
                    <a:gd name="T38" fmla="*/ 0 w 147"/>
                    <a:gd name="T39" fmla="*/ 0 h 149"/>
                    <a:gd name="T40" fmla="*/ 0 w 147"/>
                    <a:gd name="T41" fmla="*/ 0 h 149"/>
                    <a:gd name="T42" fmla="*/ 0 w 147"/>
                    <a:gd name="T43" fmla="*/ 0 h 149"/>
                    <a:gd name="T44" fmla="*/ 0 w 147"/>
                    <a:gd name="T45" fmla="*/ 0 h 149"/>
                    <a:gd name="T46" fmla="*/ 0 w 147"/>
                    <a:gd name="T47" fmla="*/ 0 h 149"/>
                    <a:gd name="T48" fmla="*/ 0 w 147"/>
                    <a:gd name="T49" fmla="*/ 0 h 149"/>
                    <a:gd name="T50" fmla="*/ 0 w 147"/>
                    <a:gd name="T51" fmla="*/ 0 h 149"/>
                    <a:gd name="T52" fmla="*/ 0 w 147"/>
                    <a:gd name="T53" fmla="*/ 0 h 149"/>
                    <a:gd name="T54" fmla="*/ 0 w 147"/>
                    <a:gd name="T55" fmla="*/ 0 h 149"/>
                    <a:gd name="T56" fmla="*/ 0 w 147"/>
                    <a:gd name="T57" fmla="*/ 0 h 149"/>
                    <a:gd name="T58" fmla="*/ 0 w 147"/>
                    <a:gd name="T59" fmla="*/ 0 h 149"/>
                    <a:gd name="T60" fmla="*/ 0 w 147"/>
                    <a:gd name="T61" fmla="*/ 0 h 149"/>
                    <a:gd name="T62" fmla="*/ 0 w 147"/>
                    <a:gd name="T63" fmla="*/ 0 h 149"/>
                    <a:gd name="T64" fmla="*/ 0 w 147"/>
                    <a:gd name="T65" fmla="*/ 0 h 149"/>
                    <a:gd name="T66" fmla="*/ 0 w 147"/>
                    <a:gd name="T67" fmla="*/ 0 h 149"/>
                    <a:gd name="T68" fmla="*/ 0 w 147"/>
                    <a:gd name="T69" fmla="*/ 0 h 149"/>
                    <a:gd name="T70" fmla="*/ 0 w 147"/>
                    <a:gd name="T71" fmla="*/ 0 h 149"/>
                    <a:gd name="T72" fmla="*/ 0 w 147"/>
                    <a:gd name="T73" fmla="*/ 0 h 149"/>
                    <a:gd name="T74" fmla="*/ 0 w 147"/>
                    <a:gd name="T75" fmla="*/ 0 h 149"/>
                    <a:gd name="T76" fmla="*/ 0 w 147"/>
                    <a:gd name="T77" fmla="*/ 0 h 149"/>
                    <a:gd name="T78" fmla="*/ 0 w 147"/>
                    <a:gd name="T79" fmla="*/ 0 h 149"/>
                    <a:gd name="T80" fmla="*/ 0 w 147"/>
                    <a:gd name="T81" fmla="*/ 0 h 149"/>
                    <a:gd name="T82" fmla="*/ 0 w 147"/>
                    <a:gd name="T83" fmla="*/ 0 h 149"/>
                    <a:gd name="T84" fmla="*/ 0 w 147"/>
                    <a:gd name="T85" fmla="*/ 0 h 149"/>
                    <a:gd name="T86" fmla="*/ 0 w 147"/>
                    <a:gd name="T87" fmla="*/ 0 h 149"/>
                    <a:gd name="T88" fmla="*/ 0 w 147"/>
                    <a:gd name="T89" fmla="*/ 0 h 149"/>
                    <a:gd name="T90" fmla="*/ 0 w 147"/>
                    <a:gd name="T91" fmla="*/ 0 h 149"/>
                    <a:gd name="T92" fmla="*/ 0 w 147"/>
                    <a:gd name="T93" fmla="*/ 0 h 149"/>
                    <a:gd name="T94" fmla="*/ 0 w 147"/>
                    <a:gd name="T95" fmla="*/ 0 h 149"/>
                    <a:gd name="T96" fmla="*/ 0 w 147"/>
                    <a:gd name="T97" fmla="*/ 0 h 149"/>
                    <a:gd name="T98" fmla="*/ 0 w 147"/>
                    <a:gd name="T99" fmla="*/ 0 h 149"/>
                    <a:gd name="T100" fmla="*/ 0 w 147"/>
                    <a:gd name="T101" fmla="*/ 0 h 149"/>
                    <a:gd name="T102" fmla="*/ 0 w 147"/>
                    <a:gd name="T103" fmla="*/ 0 h 149"/>
                    <a:gd name="T104" fmla="*/ 0 w 147"/>
                    <a:gd name="T105" fmla="*/ 0 h 149"/>
                    <a:gd name="T106" fmla="*/ 0 w 147"/>
                    <a:gd name="T107" fmla="*/ 0 h 149"/>
                    <a:gd name="T108" fmla="*/ 0 w 147"/>
                    <a:gd name="T109" fmla="*/ 0 h 149"/>
                    <a:gd name="T110" fmla="*/ 0 w 147"/>
                    <a:gd name="T111" fmla="*/ 0 h 149"/>
                    <a:gd name="T112" fmla="*/ 0 w 147"/>
                    <a:gd name="T113" fmla="*/ 0 h 149"/>
                    <a:gd name="T114" fmla="*/ 0 w 147"/>
                    <a:gd name="T115" fmla="*/ 0 h 149"/>
                    <a:gd name="T116" fmla="*/ 0 w 147"/>
                    <a:gd name="T117" fmla="*/ 0 h 149"/>
                    <a:gd name="T118" fmla="*/ 0 w 147"/>
                    <a:gd name="T119" fmla="*/ 0 h 149"/>
                    <a:gd name="T120" fmla="*/ 0 w 147"/>
                    <a:gd name="T121" fmla="*/ 0 h 149"/>
                    <a:gd name="T122" fmla="*/ 0 w 147"/>
                    <a:gd name="T123" fmla="*/ 0 h 149"/>
                    <a:gd name="T124" fmla="*/ 0 w 147"/>
                    <a:gd name="T125" fmla="*/ 0 h 149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47"/>
                    <a:gd name="T190" fmla="*/ 0 h 149"/>
                    <a:gd name="T191" fmla="*/ 147 w 147"/>
                    <a:gd name="T192" fmla="*/ 149 h 149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47" h="149">
                      <a:moveTo>
                        <a:pt x="6" y="128"/>
                      </a:moveTo>
                      <a:lnTo>
                        <a:pt x="3" y="111"/>
                      </a:lnTo>
                      <a:lnTo>
                        <a:pt x="1" y="102"/>
                      </a:lnTo>
                      <a:lnTo>
                        <a:pt x="0" y="89"/>
                      </a:lnTo>
                      <a:lnTo>
                        <a:pt x="0" y="77"/>
                      </a:lnTo>
                      <a:lnTo>
                        <a:pt x="1" y="61"/>
                      </a:lnTo>
                      <a:lnTo>
                        <a:pt x="3" y="49"/>
                      </a:lnTo>
                      <a:lnTo>
                        <a:pt x="4" y="40"/>
                      </a:lnTo>
                      <a:lnTo>
                        <a:pt x="7" y="26"/>
                      </a:lnTo>
                      <a:lnTo>
                        <a:pt x="10" y="17"/>
                      </a:lnTo>
                      <a:lnTo>
                        <a:pt x="15" y="9"/>
                      </a:lnTo>
                      <a:lnTo>
                        <a:pt x="21" y="4"/>
                      </a:lnTo>
                      <a:lnTo>
                        <a:pt x="25" y="1"/>
                      </a:lnTo>
                      <a:lnTo>
                        <a:pt x="29" y="0"/>
                      </a:lnTo>
                      <a:lnTo>
                        <a:pt x="35" y="0"/>
                      </a:lnTo>
                      <a:lnTo>
                        <a:pt x="42" y="0"/>
                      </a:lnTo>
                      <a:lnTo>
                        <a:pt x="50" y="2"/>
                      </a:lnTo>
                      <a:lnTo>
                        <a:pt x="57" y="5"/>
                      </a:lnTo>
                      <a:lnTo>
                        <a:pt x="66" y="10"/>
                      </a:lnTo>
                      <a:lnTo>
                        <a:pt x="73" y="16"/>
                      </a:lnTo>
                      <a:lnTo>
                        <a:pt x="80" y="22"/>
                      </a:lnTo>
                      <a:lnTo>
                        <a:pt x="89" y="30"/>
                      </a:lnTo>
                      <a:lnTo>
                        <a:pt x="102" y="45"/>
                      </a:lnTo>
                      <a:lnTo>
                        <a:pt x="110" y="56"/>
                      </a:lnTo>
                      <a:lnTo>
                        <a:pt x="116" y="68"/>
                      </a:lnTo>
                      <a:lnTo>
                        <a:pt x="122" y="83"/>
                      </a:lnTo>
                      <a:lnTo>
                        <a:pt x="128" y="95"/>
                      </a:lnTo>
                      <a:lnTo>
                        <a:pt x="135" y="112"/>
                      </a:lnTo>
                      <a:lnTo>
                        <a:pt x="141" y="126"/>
                      </a:lnTo>
                      <a:lnTo>
                        <a:pt x="145" y="137"/>
                      </a:lnTo>
                      <a:lnTo>
                        <a:pt x="147" y="148"/>
                      </a:lnTo>
                      <a:lnTo>
                        <a:pt x="109" y="148"/>
                      </a:lnTo>
                      <a:lnTo>
                        <a:pt x="106" y="140"/>
                      </a:lnTo>
                      <a:lnTo>
                        <a:pt x="103" y="131"/>
                      </a:lnTo>
                      <a:lnTo>
                        <a:pt x="100" y="121"/>
                      </a:lnTo>
                      <a:lnTo>
                        <a:pt x="95" y="109"/>
                      </a:lnTo>
                      <a:lnTo>
                        <a:pt x="90" y="98"/>
                      </a:lnTo>
                      <a:lnTo>
                        <a:pt x="83" y="86"/>
                      </a:lnTo>
                      <a:lnTo>
                        <a:pt x="78" y="76"/>
                      </a:lnTo>
                      <a:lnTo>
                        <a:pt x="72" y="66"/>
                      </a:lnTo>
                      <a:lnTo>
                        <a:pt x="66" y="55"/>
                      </a:lnTo>
                      <a:lnTo>
                        <a:pt x="58" y="47"/>
                      </a:lnTo>
                      <a:lnTo>
                        <a:pt x="52" y="41"/>
                      </a:lnTo>
                      <a:lnTo>
                        <a:pt x="47" y="38"/>
                      </a:lnTo>
                      <a:lnTo>
                        <a:pt x="42" y="36"/>
                      </a:lnTo>
                      <a:lnTo>
                        <a:pt x="38" y="34"/>
                      </a:lnTo>
                      <a:lnTo>
                        <a:pt x="35" y="34"/>
                      </a:lnTo>
                      <a:lnTo>
                        <a:pt x="31" y="37"/>
                      </a:lnTo>
                      <a:lnTo>
                        <a:pt x="27" y="41"/>
                      </a:lnTo>
                      <a:lnTo>
                        <a:pt x="26" y="46"/>
                      </a:lnTo>
                      <a:lnTo>
                        <a:pt x="25" y="52"/>
                      </a:lnTo>
                      <a:lnTo>
                        <a:pt x="24" y="61"/>
                      </a:lnTo>
                      <a:lnTo>
                        <a:pt x="23" y="69"/>
                      </a:lnTo>
                      <a:lnTo>
                        <a:pt x="23" y="76"/>
                      </a:lnTo>
                      <a:lnTo>
                        <a:pt x="23" y="87"/>
                      </a:lnTo>
                      <a:lnTo>
                        <a:pt x="25" y="96"/>
                      </a:lnTo>
                      <a:lnTo>
                        <a:pt x="26" y="105"/>
                      </a:lnTo>
                      <a:lnTo>
                        <a:pt x="28" y="114"/>
                      </a:lnTo>
                      <a:lnTo>
                        <a:pt x="30" y="124"/>
                      </a:lnTo>
                      <a:lnTo>
                        <a:pt x="35" y="135"/>
                      </a:lnTo>
                      <a:lnTo>
                        <a:pt x="38" y="149"/>
                      </a:lnTo>
                      <a:lnTo>
                        <a:pt x="12" y="149"/>
                      </a:lnTo>
                      <a:lnTo>
                        <a:pt x="6" y="128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580" name="Freeform 111"/>
              <p:cNvSpPr>
                <a:spLocks/>
              </p:cNvSpPr>
              <p:nvPr/>
            </p:nvSpPr>
            <p:spPr bwMode="auto">
              <a:xfrm>
                <a:off x="4500" y="3047"/>
                <a:ext cx="902" cy="98"/>
              </a:xfrm>
              <a:custGeom>
                <a:avLst/>
                <a:gdLst>
                  <a:gd name="T0" fmla="*/ 0 w 5412"/>
                  <a:gd name="T1" fmla="*/ 0 h 598"/>
                  <a:gd name="T2" fmla="*/ 0 w 5412"/>
                  <a:gd name="T3" fmla="*/ 0 h 598"/>
                  <a:gd name="T4" fmla="*/ 0 w 5412"/>
                  <a:gd name="T5" fmla="*/ 0 h 598"/>
                  <a:gd name="T6" fmla="*/ 0 w 5412"/>
                  <a:gd name="T7" fmla="*/ 0 h 598"/>
                  <a:gd name="T8" fmla="*/ 0 w 5412"/>
                  <a:gd name="T9" fmla="*/ 0 h 598"/>
                  <a:gd name="T10" fmla="*/ 0 w 5412"/>
                  <a:gd name="T11" fmla="*/ 0 h 598"/>
                  <a:gd name="T12" fmla="*/ 0 w 5412"/>
                  <a:gd name="T13" fmla="*/ 0 h 598"/>
                  <a:gd name="T14" fmla="*/ 0 w 5412"/>
                  <a:gd name="T15" fmla="*/ 0 h 598"/>
                  <a:gd name="T16" fmla="*/ 0 w 5412"/>
                  <a:gd name="T17" fmla="*/ 0 h 598"/>
                  <a:gd name="T18" fmla="*/ 0 w 5412"/>
                  <a:gd name="T19" fmla="*/ 0 h 598"/>
                  <a:gd name="T20" fmla="*/ 0 w 5412"/>
                  <a:gd name="T21" fmla="*/ 0 h 59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412"/>
                  <a:gd name="T34" fmla="*/ 0 h 598"/>
                  <a:gd name="T35" fmla="*/ 5412 w 5412"/>
                  <a:gd name="T36" fmla="*/ 598 h 59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412" h="598">
                    <a:moveTo>
                      <a:pt x="0" y="404"/>
                    </a:moveTo>
                    <a:lnTo>
                      <a:pt x="54" y="378"/>
                    </a:lnTo>
                    <a:lnTo>
                      <a:pt x="106" y="374"/>
                    </a:lnTo>
                    <a:lnTo>
                      <a:pt x="869" y="598"/>
                    </a:lnTo>
                    <a:lnTo>
                      <a:pt x="4115" y="598"/>
                    </a:lnTo>
                    <a:lnTo>
                      <a:pt x="4896" y="391"/>
                    </a:lnTo>
                    <a:lnTo>
                      <a:pt x="5032" y="435"/>
                    </a:lnTo>
                    <a:lnTo>
                      <a:pt x="5412" y="435"/>
                    </a:lnTo>
                    <a:lnTo>
                      <a:pt x="5412" y="0"/>
                    </a:lnTo>
                    <a:lnTo>
                      <a:pt x="0" y="0"/>
                    </a:lnTo>
                    <a:lnTo>
                      <a:pt x="0" y="404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1" name="Oval 112"/>
              <p:cNvSpPr>
                <a:spLocks noChangeArrowheads="1"/>
              </p:cNvSpPr>
              <p:nvPr/>
            </p:nvSpPr>
            <p:spPr bwMode="auto">
              <a:xfrm>
                <a:off x="5182" y="3062"/>
                <a:ext cx="130" cy="130"/>
              </a:xfrm>
              <a:prstGeom prst="ellipse">
                <a:avLst/>
              </a:prstGeom>
              <a:solidFill>
                <a:srgbClr val="20202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2" name="Oval 113"/>
              <p:cNvSpPr>
                <a:spLocks noChangeArrowheads="1"/>
              </p:cNvSpPr>
              <p:nvPr/>
            </p:nvSpPr>
            <p:spPr bwMode="auto">
              <a:xfrm>
                <a:off x="4570" y="3062"/>
                <a:ext cx="130" cy="130"/>
              </a:xfrm>
              <a:prstGeom prst="ellipse">
                <a:avLst/>
              </a:prstGeom>
              <a:solidFill>
                <a:srgbClr val="20202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583" name="Group 114"/>
              <p:cNvGrpSpPr>
                <a:grpSpLocks/>
              </p:cNvGrpSpPr>
              <p:nvPr/>
            </p:nvGrpSpPr>
            <p:grpSpPr bwMode="auto">
              <a:xfrm>
                <a:off x="4468" y="3076"/>
                <a:ext cx="26" cy="38"/>
                <a:chOff x="4468" y="3076"/>
                <a:chExt cx="26" cy="38"/>
              </a:xfrm>
            </p:grpSpPr>
            <p:sp>
              <p:nvSpPr>
                <p:cNvPr id="661" name="Rectangle 115"/>
                <p:cNvSpPr>
                  <a:spLocks noChangeArrowheads="1"/>
                </p:cNvSpPr>
                <p:nvPr/>
              </p:nvSpPr>
              <p:spPr bwMode="auto">
                <a:xfrm>
                  <a:off x="4468" y="3084"/>
                  <a:ext cx="12" cy="32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8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62" name="Freeform 116"/>
                <p:cNvSpPr>
                  <a:spLocks/>
                </p:cNvSpPr>
                <p:nvPr/>
              </p:nvSpPr>
              <p:spPr bwMode="auto">
                <a:xfrm>
                  <a:off x="4468" y="3077"/>
                  <a:ext cx="26" cy="7"/>
                </a:xfrm>
                <a:custGeom>
                  <a:avLst/>
                  <a:gdLst>
                    <a:gd name="T0" fmla="*/ 0 w 160"/>
                    <a:gd name="T1" fmla="*/ 0 h 43"/>
                    <a:gd name="T2" fmla="*/ 0 w 160"/>
                    <a:gd name="T3" fmla="*/ 0 h 43"/>
                    <a:gd name="T4" fmla="*/ 0 w 160"/>
                    <a:gd name="T5" fmla="*/ 0 h 43"/>
                    <a:gd name="T6" fmla="*/ 0 w 160"/>
                    <a:gd name="T7" fmla="*/ 0 h 43"/>
                    <a:gd name="T8" fmla="*/ 0 w 160"/>
                    <a:gd name="T9" fmla="*/ 0 h 43"/>
                    <a:gd name="T10" fmla="*/ 0 w 160"/>
                    <a:gd name="T11" fmla="*/ 0 h 4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60"/>
                    <a:gd name="T19" fmla="*/ 0 h 43"/>
                    <a:gd name="T20" fmla="*/ 160 w 160"/>
                    <a:gd name="T21" fmla="*/ 43 h 4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60" h="43">
                      <a:moveTo>
                        <a:pt x="0" y="43"/>
                      </a:moveTo>
                      <a:lnTo>
                        <a:pt x="71" y="43"/>
                      </a:lnTo>
                      <a:lnTo>
                        <a:pt x="124" y="16"/>
                      </a:lnTo>
                      <a:lnTo>
                        <a:pt x="160" y="0"/>
                      </a:lnTo>
                      <a:lnTo>
                        <a:pt x="115" y="0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63" name="Freeform 117"/>
                <p:cNvSpPr>
                  <a:spLocks/>
                </p:cNvSpPr>
                <p:nvPr/>
              </p:nvSpPr>
              <p:spPr bwMode="auto">
                <a:xfrm>
                  <a:off x="4480" y="3079"/>
                  <a:ext cx="9" cy="35"/>
                </a:xfrm>
                <a:custGeom>
                  <a:avLst/>
                  <a:gdLst>
                    <a:gd name="T0" fmla="*/ 0 w 52"/>
                    <a:gd name="T1" fmla="*/ 0 h 212"/>
                    <a:gd name="T2" fmla="*/ 0 w 52"/>
                    <a:gd name="T3" fmla="*/ 0 h 212"/>
                    <a:gd name="T4" fmla="*/ 0 w 52"/>
                    <a:gd name="T5" fmla="*/ 0 h 212"/>
                    <a:gd name="T6" fmla="*/ 0 w 52"/>
                    <a:gd name="T7" fmla="*/ 0 h 212"/>
                    <a:gd name="T8" fmla="*/ 0 w 52"/>
                    <a:gd name="T9" fmla="*/ 0 h 2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"/>
                    <a:gd name="T16" fmla="*/ 0 h 212"/>
                    <a:gd name="T17" fmla="*/ 52 w 52"/>
                    <a:gd name="T18" fmla="*/ 212 h 2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" h="212">
                      <a:moveTo>
                        <a:pt x="0" y="28"/>
                      </a:moveTo>
                      <a:lnTo>
                        <a:pt x="52" y="0"/>
                      </a:lnTo>
                      <a:lnTo>
                        <a:pt x="52" y="208"/>
                      </a:lnTo>
                      <a:lnTo>
                        <a:pt x="0" y="212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584" name="Group 118"/>
              <p:cNvGrpSpPr>
                <a:grpSpLocks/>
              </p:cNvGrpSpPr>
              <p:nvPr/>
            </p:nvGrpSpPr>
            <p:grpSpPr bwMode="auto">
              <a:xfrm>
                <a:off x="5196" y="3077"/>
                <a:ext cx="130" cy="130"/>
                <a:chOff x="5196" y="3077"/>
                <a:chExt cx="130" cy="130"/>
              </a:xfrm>
            </p:grpSpPr>
            <p:sp>
              <p:nvSpPr>
                <p:cNvPr id="655" name="Oval 119"/>
                <p:cNvSpPr>
                  <a:spLocks noChangeArrowheads="1"/>
                </p:cNvSpPr>
                <p:nvPr/>
              </p:nvSpPr>
              <p:spPr bwMode="auto">
                <a:xfrm>
                  <a:off x="5194" y="3077"/>
                  <a:ext cx="130" cy="130"/>
                </a:xfrm>
                <a:prstGeom prst="ellipse">
                  <a:avLst/>
                </a:pr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8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656" name="Group 120"/>
                <p:cNvGrpSpPr>
                  <a:grpSpLocks/>
                </p:cNvGrpSpPr>
                <p:nvPr/>
              </p:nvGrpSpPr>
              <p:grpSpPr bwMode="auto">
                <a:xfrm>
                  <a:off x="5225" y="3106"/>
                  <a:ext cx="72" cy="72"/>
                  <a:chOff x="5225" y="3106"/>
                  <a:chExt cx="72" cy="72"/>
                </a:xfrm>
              </p:grpSpPr>
              <p:sp>
                <p:nvSpPr>
                  <p:cNvPr id="657" name="Oval 121"/>
                  <p:cNvSpPr>
                    <a:spLocks noChangeArrowheads="1"/>
                  </p:cNvSpPr>
                  <p:nvPr/>
                </p:nvSpPr>
                <p:spPr bwMode="auto">
                  <a:xfrm>
                    <a:off x="5225" y="3106"/>
                    <a:ext cx="72" cy="72"/>
                  </a:xfrm>
                  <a:prstGeom prst="ellipse">
                    <a:avLst/>
                  </a:prstGeom>
                  <a:solidFill>
                    <a:srgbClr val="A0A0A0"/>
                  </a:solidFill>
                  <a:ln w="1588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58" name="Oval 122"/>
                  <p:cNvSpPr>
                    <a:spLocks noChangeArrowheads="1"/>
                  </p:cNvSpPr>
                  <p:nvPr/>
                </p:nvSpPr>
                <p:spPr bwMode="auto">
                  <a:xfrm>
                    <a:off x="5232" y="3115"/>
                    <a:ext cx="56" cy="54"/>
                  </a:xfrm>
                  <a:prstGeom prst="ellipse">
                    <a:avLst/>
                  </a:prstGeom>
                  <a:solidFill>
                    <a:srgbClr val="808080"/>
                  </a:solidFill>
                  <a:ln w="1588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59" name="Oval 123"/>
                  <p:cNvSpPr>
                    <a:spLocks noChangeArrowheads="1"/>
                  </p:cNvSpPr>
                  <p:nvPr/>
                </p:nvSpPr>
                <p:spPr bwMode="auto">
                  <a:xfrm>
                    <a:off x="5242" y="3123"/>
                    <a:ext cx="34" cy="34"/>
                  </a:xfrm>
                  <a:prstGeom prst="ellipse">
                    <a:avLst/>
                  </a:prstGeom>
                  <a:solidFill>
                    <a:srgbClr val="606060"/>
                  </a:solidFill>
                  <a:ln w="1588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60" name="Oval 124"/>
                  <p:cNvSpPr>
                    <a:spLocks noChangeArrowheads="1"/>
                  </p:cNvSpPr>
                  <p:nvPr/>
                </p:nvSpPr>
                <p:spPr bwMode="auto">
                  <a:xfrm>
                    <a:off x="5250" y="3132"/>
                    <a:ext cx="20" cy="19"/>
                  </a:xfrm>
                  <a:prstGeom prst="ellipse">
                    <a:avLst/>
                  </a:prstGeom>
                  <a:solidFill>
                    <a:srgbClr val="404040"/>
                  </a:solidFill>
                  <a:ln w="1588">
                    <a:solidFill>
                      <a:srgbClr val="40404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  <p:sp>
            <p:nvSpPr>
              <p:cNvPr id="585" name="Freeform 125"/>
              <p:cNvSpPr>
                <a:spLocks/>
              </p:cNvSpPr>
              <p:nvPr/>
            </p:nvSpPr>
            <p:spPr bwMode="auto">
              <a:xfrm>
                <a:off x="5011" y="2908"/>
                <a:ext cx="18" cy="94"/>
              </a:xfrm>
              <a:custGeom>
                <a:avLst/>
                <a:gdLst>
                  <a:gd name="T0" fmla="*/ 0 w 99"/>
                  <a:gd name="T1" fmla="*/ 0 h 565"/>
                  <a:gd name="T2" fmla="*/ 0 w 99"/>
                  <a:gd name="T3" fmla="*/ 0 h 565"/>
                  <a:gd name="T4" fmla="*/ 0 w 99"/>
                  <a:gd name="T5" fmla="*/ 0 h 565"/>
                  <a:gd name="T6" fmla="*/ 0 w 99"/>
                  <a:gd name="T7" fmla="*/ 0 h 56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9"/>
                  <a:gd name="T13" fmla="*/ 0 h 565"/>
                  <a:gd name="T14" fmla="*/ 99 w 99"/>
                  <a:gd name="T15" fmla="*/ 565 h 56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9" h="565">
                    <a:moveTo>
                      <a:pt x="99" y="555"/>
                    </a:moveTo>
                    <a:lnTo>
                      <a:pt x="68" y="565"/>
                    </a:lnTo>
                    <a:lnTo>
                      <a:pt x="0" y="0"/>
                    </a:lnTo>
                    <a:lnTo>
                      <a:pt x="99" y="555"/>
                    </a:lnTo>
                    <a:close/>
                  </a:path>
                </a:pathLst>
              </a:custGeom>
              <a:solidFill>
                <a:srgbClr val="FFC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586" name="Group 126"/>
              <p:cNvGrpSpPr>
                <a:grpSpLocks/>
              </p:cNvGrpSpPr>
              <p:nvPr/>
            </p:nvGrpSpPr>
            <p:grpSpPr bwMode="auto">
              <a:xfrm>
                <a:off x="4508" y="3077"/>
                <a:ext cx="130" cy="130"/>
                <a:chOff x="4508" y="3077"/>
                <a:chExt cx="130" cy="130"/>
              </a:xfrm>
            </p:grpSpPr>
            <p:sp>
              <p:nvSpPr>
                <p:cNvPr id="649" name="Oval 127"/>
                <p:cNvSpPr>
                  <a:spLocks noChangeArrowheads="1"/>
                </p:cNvSpPr>
                <p:nvPr/>
              </p:nvSpPr>
              <p:spPr bwMode="auto">
                <a:xfrm>
                  <a:off x="4508" y="3077"/>
                  <a:ext cx="130" cy="130"/>
                </a:xfrm>
                <a:prstGeom prst="ellipse">
                  <a:avLst/>
                </a:pr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8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650" name="Group 128"/>
                <p:cNvGrpSpPr>
                  <a:grpSpLocks/>
                </p:cNvGrpSpPr>
                <p:nvPr/>
              </p:nvGrpSpPr>
              <p:grpSpPr bwMode="auto">
                <a:xfrm>
                  <a:off x="4537" y="3106"/>
                  <a:ext cx="71" cy="72"/>
                  <a:chOff x="4537" y="3106"/>
                  <a:chExt cx="71" cy="72"/>
                </a:xfrm>
              </p:grpSpPr>
              <p:sp>
                <p:nvSpPr>
                  <p:cNvPr id="651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4537" y="3106"/>
                    <a:ext cx="69" cy="72"/>
                  </a:xfrm>
                  <a:prstGeom prst="ellipse">
                    <a:avLst/>
                  </a:prstGeom>
                  <a:solidFill>
                    <a:srgbClr val="A0A0A0"/>
                  </a:solidFill>
                  <a:ln w="1588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52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544" y="3115"/>
                    <a:ext cx="56" cy="54"/>
                  </a:xfrm>
                  <a:prstGeom prst="ellipse">
                    <a:avLst/>
                  </a:prstGeom>
                  <a:solidFill>
                    <a:srgbClr val="808080"/>
                  </a:solidFill>
                  <a:ln w="1588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53" name="Oval 131"/>
                  <p:cNvSpPr>
                    <a:spLocks noChangeArrowheads="1"/>
                  </p:cNvSpPr>
                  <p:nvPr/>
                </p:nvSpPr>
                <p:spPr bwMode="auto">
                  <a:xfrm>
                    <a:off x="4553" y="3123"/>
                    <a:ext cx="34" cy="34"/>
                  </a:xfrm>
                  <a:prstGeom prst="ellipse">
                    <a:avLst/>
                  </a:prstGeom>
                  <a:solidFill>
                    <a:srgbClr val="606060"/>
                  </a:solidFill>
                  <a:ln w="1588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54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4562" y="3132"/>
                    <a:ext cx="19" cy="19"/>
                  </a:xfrm>
                  <a:prstGeom prst="ellipse">
                    <a:avLst/>
                  </a:prstGeom>
                  <a:solidFill>
                    <a:srgbClr val="404040"/>
                  </a:solidFill>
                  <a:ln w="1588">
                    <a:solidFill>
                      <a:srgbClr val="40404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  <p:sp>
            <p:nvSpPr>
              <p:cNvPr id="587" name="Rectangle 133"/>
              <p:cNvSpPr>
                <a:spLocks noChangeArrowheads="1"/>
              </p:cNvSpPr>
              <p:nvPr/>
            </p:nvSpPr>
            <p:spPr bwMode="auto">
              <a:xfrm>
                <a:off x="5024" y="3000"/>
                <a:ext cx="4" cy="129"/>
              </a:xfrm>
              <a:prstGeom prst="rect">
                <a:avLst/>
              </a:prstGeom>
              <a:solidFill>
                <a:srgbClr val="404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588" name="Group 134"/>
              <p:cNvGrpSpPr>
                <a:grpSpLocks/>
              </p:cNvGrpSpPr>
              <p:nvPr/>
            </p:nvGrpSpPr>
            <p:grpSpPr bwMode="auto">
              <a:xfrm>
                <a:off x="4492" y="2908"/>
                <a:ext cx="556" cy="94"/>
                <a:chOff x="4492" y="2908"/>
                <a:chExt cx="556" cy="94"/>
              </a:xfrm>
            </p:grpSpPr>
            <p:sp>
              <p:nvSpPr>
                <p:cNvPr id="640" name="Freeform 135"/>
                <p:cNvSpPr>
                  <a:spLocks/>
                </p:cNvSpPr>
                <p:nvPr/>
              </p:nvSpPr>
              <p:spPr bwMode="auto">
                <a:xfrm>
                  <a:off x="4491" y="2981"/>
                  <a:ext cx="203" cy="21"/>
                </a:xfrm>
                <a:custGeom>
                  <a:avLst/>
                  <a:gdLst>
                    <a:gd name="T0" fmla="*/ 0 w 1213"/>
                    <a:gd name="T1" fmla="*/ 0 h 122"/>
                    <a:gd name="T2" fmla="*/ 0 w 1213"/>
                    <a:gd name="T3" fmla="*/ 0 h 122"/>
                    <a:gd name="T4" fmla="*/ 0 w 1213"/>
                    <a:gd name="T5" fmla="*/ 0 h 122"/>
                    <a:gd name="T6" fmla="*/ 0 w 1213"/>
                    <a:gd name="T7" fmla="*/ 0 h 122"/>
                    <a:gd name="T8" fmla="*/ 0 w 1213"/>
                    <a:gd name="T9" fmla="*/ 0 h 122"/>
                    <a:gd name="T10" fmla="*/ 0 w 1213"/>
                    <a:gd name="T11" fmla="*/ 0 h 122"/>
                    <a:gd name="T12" fmla="*/ 0 w 1213"/>
                    <a:gd name="T13" fmla="*/ 0 h 122"/>
                    <a:gd name="T14" fmla="*/ 0 w 1213"/>
                    <a:gd name="T15" fmla="*/ 0 h 122"/>
                    <a:gd name="T16" fmla="*/ 0 w 1213"/>
                    <a:gd name="T17" fmla="*/ 0 h 122"/>
                    <a:gd name="T18" fmla="*/ 0 w 1213"/>
                    <a:gd name="T19" fmla="*/ 0 h 122"/>
                    <a:gd name="T20" fmla="*/ 0 w 1213"/>
                    <a:gd name="T21" fmla="*/ 0 h 122"/>
                    <a:gd name="T22" fmla="*/ 0 w 1213"/>
                    <a:gd name="T23" fmla="*/ 0 h 122"/>
                    <a:gd name="T24" fmla="*/ 0 w 1213"/>
                    <a:gd name="T25" fmla="*/ 0 h 122"/>
                    <a:gd name="T26" fmla="*/ 0 w 1213"/>
                    <a:gd name="T27" fmla="*/ 0 h 122"/>
                    <a:gd name="T28" fmla="*/ 0 w 1213"/>
                    <a:gd name="T29" fmla="*/ 0 h 122"/>
                    <a:gd name="T30" fmla="*/ 0 w 1213"/>
                    <a:gd name="T31" fmla="*/ 0 h 122"/>
                    <a:gd name="T32" fmla="*/ 0 w 1213"/>
                    <a:gd name="T33" fmla="*/ 0 h 122"/>
                    <a:gd name="T34" fmla="*/ 0 w 1213"/>
                    <a:gd name="T35" fmla="*/ 0 h 122"/>
                    <a:gd name="T36" fmla="*/ 0 w 1213"/>
                    <a:gd name="T37" fmla="*/ 0 h 12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213"/>
                    <a:gd name="T58" fmla="*/ 0 h 122"/>
                    <a:gd name="T59" fmla="*/ 1213 w 1213"/>
                    <a:gd name="T60" fmla="*/ 122 h 122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213" h="122">
                      <a:moveTo>
                        <a:pt x="0" y="122"/>
                      </a:moveTo>
                      <a:lnTo>
                        <a:pt x="1124" y="89"/>
                      </a:lnTo>
                      <a:lnTo>
                        <a:pt x="1213" y="0"/>
                      </a:lnTo>
                      <a:lnTo>
                        <a:pt x="1034" y="20"/>
                      </a:lnTo>
                      <a:lnTo>
                        <a:pt x="945" y="30"/>
                      </a:lnTo>
                      <a:lnTo>
                        <a:pt x="863" y="39"/>
                      </a:lnTo>
                      <a:lnTo>
                        <a:pt x="766" y="47"/>
                      </a:lnTo>
                      <a:lnTo>
                        <a:pt x="630" y="56"/>
                      </a:lnTo>
                      <a:lnTo>
                        <a:pt x="474" y="69"/>
                      </a:lnTo>
                      <a:lnTo>
                        <a:pt x="228" y="89"/>
                      </a:lnTo>
                      <a:lnTo>
                        <a:pt x="109" y="94"/>
                      </a:lnTo>
                      <a:lnTo>
                        <a:pt x="97" y="94"/>
                      </a:lnTo>
                      <a:lnTo>
                        <a:pt x="85" y="95"/>
                      </a:lnTo>
                      <a:lnTo>
                        <a:pt x="71" y="97"/>
                      </a:lnTo>
                      <a:lnTo>
                        <a:pt x="60" y="99"/>
                      </a:lnTo>
                      <a:lnTo>
                        <a:pt x="45" y="103"/>
                      </a:lnTo>
                      <a:lnTo>
                        <a:pt x="32" y="109"/>
                      </a:lnTo>
                      <a:lnTo>
                        <a:pt x="19" y="114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641" name="Group 136"/>
                <p:cNvGrpSpPr>
                  <a:grpSpLocks/>
                </p:cNvGrpSpPr>
                <p:nvPr/>
              </p:nvGrpSpPr>
              <p:grpSpPr bwMode="auto">
                <a:xfrm>
                  <a:off x="5011" y="2908"/>
                  <a:ext cx="37" cy="92"/>
                  <a:chOff x="5011" y="2908"/>
                  <a:chExt cx="37" cy="92"/>
                </a:xfrm>
              </p:grpSpPr>
              <p:sp>
                <p:nvSpPr>
                  <p:cNvPr id="642" name="Freeform 137"/>
                  <p:cNvSpPr>
                    <a:spLocks/>
                  </p:cNvSpPr>
                  <p:nvPr/>
                </p:nvSpPr>
                <p:spPr bwMode="auto">
                  <a:xfrm>
                    <a:off x="5011" y="2908"/>
                    <a:ext cx="37" cy="92"/>
                  </a:xfrm>
                  <a:custGeom>
                    <a:avLst/>
                    <a:gdLst>
                      <a:gd name="T0" fmla="*/ 0 w 222"/>
                      <a:gd name="T1" fmla="*/ 0 h 555"/>
                      <a:gd name="T2" fmla="*/ 0 w 222"/>
                      <a:gd name="T3" fmla="*/ 0 h 555"/>
                      <a:gd name="T4" fmla="*/ 0 w 222"/>
                      <a:gd name="T5" fmla="*/ 0 h 555"/>
                      <a:gd name="T6" fmla="*/ 0 w 222"/>
                      <a:gd name="T7" fmla="*/ 0 h 555"/>
                      <a:gd name="T8" fmla="*/ 0 w 222"/>
                      <a:gd name="T9" fmla="*/ 0 h 55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2"/>
                      <a:gd name="T16" fmla="*/ 0 h 555"/>
                      <a:gd name="T17" fmla="*/ 222 w 222"/>
                      <a:gd name="T18" fmla="*/ 555 h 55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2" h="555">
                        <a:moveTo>
                          <a:pt x="0" y="0"/>
                        </a:moveTo>
                        <a:lnTo>
                          <a:pt x="121" y="78"/>
                        </a:lnTo>
                        <a:lnTo>
                          <a:pt x="222" y="524"/>
                        </a:lnTo>
                        <a:lnTo>
                          <a:pt x="102" y="55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8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grpSp>
                <p:nvGrpSpPr>
                  <p:cNvPr id="643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5016" y="2924"/>
                    <a:ext cx="27" cy="67"/>
                    <a:chOff x="5016" y="2924"/>
                    <a:chExt cx="27" cy="67"/>
                  </a:xfrm>
                </p:grpSpPr>
                <p:sp>
                  <p:nvSpPr>
                    <p:cNvPr id="644" name="Freeform 139"/>
                    <p:cNvSpPr>
                      <a:spLocks/>
                    </p:cNvSpPr>
                    <p:nvPr/>
                  </p:nvSpPr>
                  <p:spPr bwMode="auto">
                    <a:xfrm>
                      <a:off x="5015" y="2924"/>
                      <a:ext cx="28" cy="67"/>
                    </a:xfrm>
                    <a:custGeom>
                      <a:avLst/>
                      <a:gdLst>
                        <a:gd name="T0" fmla="*/ 0 w 161"/>
                        <a:gd name="T1" fmla="*/ 0 h 405"/>
                        <a:gd name="T2" fmla="*/ 0 w 161"/>
                        <a:gd name="T3" fmla="*/ 0 h 405"/>
                        <a:gd name="T4" fmla="*/ 0 w 161"/>
                        <a:gd name="T5" fmla="*/ 0 h 405"/>
                        <a:gd name="T6" fmla="*/ 0 w 161"/>
                        <a:gd name="T7" fmla="*/ 0 h 405"/>
                        <a:gd name="T8" fmla="*/ 0 w 161"/>
                        <a:gd name="T9" fmla="*/ 0 h 40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1"/>
                        <a:gd name="T16" fmla="*/ 0 h 405"/>
                        <a:gd name="T17" fmla="*/ 161 w 161"/>
                        <a:gd name="T18" fmla="*/ 405 h 40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1" h="405">
                          <a:moveTo>
                            <a:pt x="0" y="0"/>
                          </a:moveTo>
                          <a:lnTo>
                            <a:pt x="87" y="57"/>
                          </a:lnTo>
                          <a:lnTo>
                            <a:pt x="161" y="381"/>
                          </a:lnTo>
                          <a:lnTo>
                            <a:pt x="73" y="40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588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40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grpSp>
                  <p:nvGrpSpPr>
                    <p:cNvPr id="645" name="Group 14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21" y="2938"/>
                      <a:ext cx="15" cy="31"/>
                      <a:chOff x="5021" y="2938"/>
                      <a:chExt cx="15" cy="31"/>
                    </a:xfrm>
                  </p:grpSpPr>
                  <p:sp>
                    <p:nvSpPr>
                      <p:cNvPr id="646" name="Line 14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5021" y="2940"/>
                        <a:ext cx="10" cy="9"/>
                      </a:xfrm>
                      <a:prstGeom prst="line">
                        <a:avLst/>
                      </a:prstGeom>
                      <a:noFill/>
                      <a:ln w="1588">
                        <a:solidFill>
                          <a:srgbClr val="E0E0E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zh-CN" altLang="en-US" sz="280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647" name="Line 14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5023" y="2943"/>
                        <a:ext cx="9" cy="9"/>
                      </a:xfrm>
                      <a:prstGeom prst="line">
                        <a:avLst/>
                      </a:prstGeom>
                      <a:noFill/>
                      <a:ln w="1588">
                        <a:solidFill>
                          <a:srgbClr val="E0E0E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zh-CN" altLang="en-US" sz="280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648" name="Line 14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026" y="2959"/>
                        <a:ext cx="10" cy="10"/>
                      </a:xfrm>
                      <a:prstGeom prst="line">
                        <a:avLst/>
                      </a:prstGeom>
                      <a:noFill/>
                      <a:ln w="1588">
                        <a:solidFill>
                          <a:srgbClr val="E0E0E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zh-CN" altLang="en-US" sz="280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589" name="Group 144"/>
              <p:cNvGrpSpPr>
                <a:grpSpLocks/>
              </p:cNvGrpSpPr>
              <p:nvPr/>
            </p:nvGrpSpPr>
            <p:grpSpPr bwMode="auto">
              <a:xfrm>
                <a:off x="5024" y="2994"/>
                <a:ext cx="435" cy="135"/>
                <a:chOff x="5024" y="2994"/>
                <a:chExt cx="435" cy="135"/>
              </a:xfrm>
            </p:grpSpPr>
            <p:sp>
              <p:nvSpPr>
                <p:cNvPr id="633" name="Freeform 145"/>
                <p:cNvSpPr>
                  <a:spLocks/>
                </p:cNvSpPr>
                <p:nvPr/>
              </p:nvSpPr>
              <p:spPr bwMode="auto">
                <a:xfrm>
                  <a:off x="5027" y="2996"/>
                  <a:ext cx="420" cy="6"/>
                </a:xfrm>
                <a:custGeom>
                  <a:avLst/>
                  <a:gdLst>
                    <a:gd name="T0" fmla="*/ 0 w 2518"/>
                    <a:gd name="T1" fmla="*/ 0 h 35"/>
                    <a:gd name="T2" fmla="*/ 0 w 2518"/>
                    <a:gd name="T3" fmla="*/ 0 h 35"/>
                    <a:gd name="T4" fmla="*/ 0 w 2518"/>
                    <a:gd name="T5" fmla="*/ 0 h 35"/>
                    <a:gd name="T6" fmla="*/ 0 w 2518"/>
                    <a:gd name="T7" fmla="*/ 0 h 35"/>
                    <a:gd name="T8" fmla="*/ 0 w 2518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18"/>
                    <a:gd name="T16" fmla="*/ 0 h 35"/>
                    <a:gd name="T17" fmla="*/ 2518 w 2518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18" h="35">
                      <a:moveTo>
                        <a:pt x="0" y="35"/>
                      </a:moveTo>
                      <a:lnTo>
                        <a:pt x="123" y="1"/>
                      </a:lnTo>
                      <a:lnTo>
                        <a:pt x="2018" y="0"/>
                      </a:lnTo>
                      <a:lnTo>
                        <a:pt x="2518" y="33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634" name="Group 146"/>
                <p:cNvGrpSpPr>
                  <a:grpSpLocks/>
                </p:cNvGrpSpPr>
                <p:nvPr/>
              </p:nvGrpSpPr>
              <p:grpSpPr bwMode="auto">
                <a:xfrm>
                  <a:off x="5024" y="2994"/>
                  <a:ext cx="435" cy="135"/>
                  <a:chOff x="5024" y="2994"/>
                  <a:chExt cx="435" cy="135"/>
                </a:xfrm>
              </p:grpSpPr>
              <p:sp>
                <p:nvSpPr>
                  <p:cNvPr id="635" name="Freeform 147"/>
                  <p:cNvSpPr>
                    <a:spLocks/>
                  </p:cNvSpPr>
                  <p:nvPr/>
                </p:nvSpPr>
                <p:spPr bwMode="auto">
                  <a:xfrm>
                    <a:off x="5029" y="3002"/>
                    <a:ext cx="430" cy="128"/>
                  </a:xfrm>
                  <a:custGeom>
                    <a:avLst/>
                    <a:gdLst>
                      <a:gd name="T0" fmla="*/ 0 w 2589"/>
                      <a:gd name="T1" fmla="*/ 0 h 770"/>
                      <a:gd name="T2" fmla="*/ 0 w 2589"/>
                      <a:gd name="T3" fmla="*/ 0 h 770"/>
                      <a:gd name="T4" fmla="*/ 0 w 2589"/>
                      <a:gd name="T5" fmla="*/ 0 h 770"/>
                      <a:gd name="T6" fmla="*/ 0 w 2589"/>
                      <a:gd name="T7" fmla="*/ 0 h 770"/>
                      <a:gd name="T8" fmla="*/ 0 w 2589"/>
                      <a:gd name="T9" fmla="*/ 0 h 770"/>
                      <a:gd name="T10" fmla="*/ 0 w 2589"/>
                      <a:gd name="T11" fmla="*/ 0 h 770"/>
                      <a:gd name="T12" fmla="*/ 0 w 2589"/>
                      <a:gd name="T13" fmla="*/ 0 h 770"/>
                      <a:gd name="T14" fmla="*/ 0 w 2589"/>
                      <a:gd name="T15" fmla="*/ 0 h 770"/>
                      <a:gd name="T16" fmla="*/ 0 w 2589"/>
                      <a:gd name="T17" fmla="*/ 0 h 770"/>
                      <a:gd name="T18" fmla="*/ 0 w 2589"/>
                      <a:gd name="T19" fmla="*/ 0 h 770"/>
                      <a:gd name="T20" fmla="*/ 0 w 2589"/>
                      <a:gd name="T21" fmla="*/ 0 h 770"/>
                      <a:gd name="T22" fmla="*/ 0 w 2589"/>
                      <a:gd name="T23" fmla="*/ 0 h 770"/>
                      <a:gd name="T24" fmla="*/ 0 w 2589"/>
                      <a:gd name="T25" fmla="*/ 0 h 770"/>
                      <a:gd name="T26" fmla="*/ 0 w 2589"/>
                      <a:gd name="T27" fmla="*/ 0 h 770"/>
                      <a:gd name="T28" fmla="*/ 0 w 2589"/>
                      <a:gd name="T29" fmla="*/ 0 h 770"/>
                      <a:gd name="T30" fmla="*/ 0 w 2589"/>
                      <a:gd name="T31" fmla="*/ 0 h 770"/>
                      <a:gd name="T32" fmla="*/ 0 w 2589"/>
                      <a:gd name="T33" fmla="*/ 0 h 770"/>
                      <a:gd name="T34" fmla="*/ 0 w 2589"/>
                      <a:gd name="T35" fmla="*/ 0 h 770"/>
                      <a:gd name="T36" fmla="*/ 0 w 2589"/>
                      <a:gd name="T37" fmla="*/ 0 h 770"/>
                      <a:gd name="T38" fmla="*/ 0 w 2589"/>
                      <a:gd name="T39" fmla="*/ 0 h 770"/>
                      <a:gd name="T40" fmla="*/ 0 w 2589"/>
                      <a:gd name="T41" fmla="*/ 0 h 770"/>
                      <a:gd name="T42" fmla="*/ 0 w 2589"/>
                      <a:gd name="T43" fmla="*/ 0 h 770"/>
                      <a:gd name="T44" fmla="*/ 0 w 2589"/>
                      <a:gd name="T45" fmla="*/ 0 h 770"/>
                      <a:gd name="T46" fmla="*/ 0 w 2589"/>
                      <a:gd name="T47" fmla="*/ 0 h 770"/>
                      <a:gd name="T48" fmla="*/ 0 w 2589"/>
                      <a:gd name="T49" fmla="*/ 0 h 770"/>
                      <a:gd name="T50" fmla="*/ 0 w 2589"/>
                      <a:gd name="T51" fmla="*/ 0 h 770"/>
                      <a:gd name="T52" fmla="*/ 0 w 2589"/>
                      <a:gd name="T53" fmla="*/ 0 h 770"/>
                      <a:gd name="T54" fmla="*/ 0 w 2589"/>
                      <a:gd name="T55" fmla="*/ 0 h 770"/>
                      <a:gd name="T56" fmla="*/ 0 w 2589"/>
                      <a:gd name="T57" fmla="*/ 0 h 770"/>
                      <a:gd name="T58" fmla="*/ 0 w 2589"/>
                      <a:gd name="T59" fmla="*/ 0 h 770"/>
                      <a:gd name="T60" fmla="*/ 0 w 2589"/>
                      <a:gd name="T61" fmla="*/ 0 h 770"/>
                      <a:gd name="T62" fmla="*/ 0 w 2589"/>
                      <a:gd name="T63" fmla="*/ 0 h 770"/>
                      <a:gd name="T64" fmla="*/ 0 w 2589"/>
                      <a:gd name="T65" fmla="*/ 0 h 770"/>
                      <a:gd name="T66" fmla="*/ 0 w 2589"/>
                      <a:gd name="T67" fmla="*/ 0 h 770"/>
                      <a:gd name="T68" fmla="*/ 0 w 2589"/>
                      <a:gd name="T69" fmla="*/ 0 h 770"/>
                      <a:gd name="T70" fmla="*/ 0 w 2589"/>
                      <a:gd name="T71" fmla="*/ 0 h 770"/>
                      <a:gd name="T72" fmla="*/ 0 w 2589"/>
                      <a:gd name="T73" fmla="*/ 0 h 770"/>
                      <a:gd name="T74" fmla="*/ 0 w 2589"/>
                      <a:gd name="T75" fmla="*/ 0 h 770"/>
                      <a:gd name="T76" fmla="*/ 0 w 2589"/>
                      <a:gd name="T77" fmla="*/ 0 h 770"/>
                      <a:gd name="T78" fmla="*/ 0 w 2589"/>
                      <a:gd name="T79" fmla="*/ 0 h 770"/>
                      <a:gd name="T80" fmla="*/ 0 w 2589"/>
                      <a:gd name="T81" fmla="*/ 0 h 770"/>
                      <a:gd name="T82" fmla="*/ 0 w 2589"/>
                      <a:gd name="T83" fmla="*/ 0 h 770"/>
                      <a:gd name="T84" fmla="*/ 0 w 2589"/>
                      <a:gd name="T85" fmla="*/ 0 h 770"/>
                      <a:gd name="T86" fmla="*/ 0 w 2589"/>
                      <a:gd name="T87" fmla="*/ 0 h 770"/>
                      <a:gd name="T88" fmla="*/ 0 w 2589"/>
                      <a:gd name="T89" fmla="*/ 0 h 770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w 2589"/>
                      <a:gd name="T136" fmla="*/ 0 h 770"/>
                      <a:gd name="T137" fmla="*/ 2589 w 2589"/>
                      <a:gd name="T138" fmla="*/ 770 h 770"/>
                    </a:gdLst>
                    <a:ahLst/>
                    <a:cxnLst>
                      <a:cxn ang="T90">
                        <a:pos x="T0" y="T1"/>
                      </a:cxn>
                      <a:cxn ang="T91">
                        <a:pos x="T2" y="T3"/>
                      </a:cxn>
                      <a:cxn ang="T92">
                        <a:pos x="T4" y="T5"/>
                      </a:cxn>
                      <a:cxn ang="T93">
                        <a:pos x="T6" y="T7"/>
                      </a:cxn>
                      <a:cxn ang="T94">
                        <a:pos x="T8" y="T9"/>
                      </a:cxn>
                      <a:cxn ang="T95">
                        <a:pos x="T10" y="T11"/>
                      </a:cxn>
                      <a:cxn ang="T96">
                        <a:pos x="T12" y="T13"/>
                      </a:cxn>
                      <a:cxn ang="T97">
                        <a:pos x="T14" y="T15"/>
                      </a:cxn>
                      <a:cxn ang="T98">
                        <a:pos x="T16" y="T17"/>
                      </a:cxn>
                      <a:cxn ang="T99">
                        <a:pos x="T18" y="T19"/>
                      </a:cxn>
                      <a:cxn ang="T100">
                        <a:pos x="T20" y="T21"/>
                      </a:cxn>
                      <a:cxn ang="T101">
                        <a:pos x="T22" y="T23"/>
                      </a:cxn>
                      <a:cxn ang="T102">
                        <a:pos x="T24" y="T25"/>
                      </a:cxn>
                      <a:cxn ang="T103">
                        <a:pos x="T26" y="T27"/>
                      </a:cxn>
                      <a:cxn ang="T104">
                        <a:pos x="T28" y="T29"/>
                      </a:cxn>
                      <a:cxn ang="T105">
                        <a:pos x="T30" y="T31"/>
                      </a:cxn>
                      <a:cxn ang="T106">
                        <a:pos x="T32" y="T33"/>
                      </a:cxn>
                      <a:cxn ang="T107">
                        <a:pos x="T34" y="T35"/>
                      </a:cxn>
                      <a:cxn ang="T108">
                        <a:pos x="T36" y="T37"/>
                      </a:cxn>
                      <a:cxn ang="T109">
                        <a:pos x="T38" y="T39"/>
                      </a:cxn>
                      <a:cxn ang="T110">
                        <a:pos x="T40" y="T41"/>
                      </a:cxn>
                      <a:cxn ang="T111">
                        <a:pos x="T42" y="T43"/>
                      </a:cxn>
                      <a:cxn ang="T112">
                        <a:pos x="T44" y="T45"/>
                      </a:cxn>
                      <a:cxn ang="T113">
                        <a:pos x="T46" y="T47"/>
                      </a:cxn>
                      <a:cxn ang="T114">
                        <a:pos x="T48" y="T49"/>
                      </a:cxn>
                      <a:cxn ang="T115">
                        <a:pos x="T50" y="T51"/>
                      </a:cxn>
                      <a:cxn ang="T116">
                        <a:pos x="T52" y="T53"/>
                      </a:cxn>
                      <a:cxn ang="T117">
                        <a:pos x="T54" y="T55"/>
                      </a:cxn>
                      <a:cxn ang="T118">
                        <a:pos x="T56" y="T57"/>
                      </a:cxn>
                      <a:cxn ang="T119">
                        <a:pos x="T58" y="T59"/>
                      </a:cxn>
                      <a:cxn ang="T120">
                        <a:pos x="T60" y="T61"/>
                      </a:cxn>
                      <a:cxn ang="T121">
                        <a:pos x="T62" y="T63"/>
                      </a:cxn>
                      <a:cxn ang="T122">
                        <a:pos x="T64" y="T65"/>
                      </a:cxn>
                      <a:cxn ang="T123">
                        <a:pos x="T66" y="T67"/>
                      </a:cxn>
                      <a:cxn ang="T124">
                        <a:pos x="T68" y="T69"/>
                      </a:cxn>
                      <a:cxn ang="T125">
                        <a:pos x="T70" y="T71"/>
                      </a:cxn>
                      <a:cxn ang="T126">
                        <a:pos x="T72" y="T73"/>
                      </a:cxn>
                      <a:cxn ang="T127">
                        <a:pos x="T74" y="T75"/>
                      </a:cxn>
                      <a:cxn ang="T128">
                        <a:pos x="T76" y="T77"/>
                      </a:cxn>
                      <a:cxn ang="T129">
                        <a:pos x="T78" y="T79"/>
                      </a:cxn>
                      <a:cxn ang="T130">
                        <a:pos x="T80" y="T81"/>
                      </a:cxn>
                      <a:cxn ang="T131">
                        <a:pos x="T82" y="T83"/>
                      </a:cxn>
                      <a:cxn ang="T132">
                        <a:pos x="T84" y="T85"/>
                      </a:cxn>
                      <a:cxn ang="T133">
                        <a:pos x="T86" y="T87"/>
                      </a:cxn>
                      <a:cxn ang="T134">
                        <a:pos x="T88" y="T89"/>
                      </a:cxn>
                    </a:cxnLst>
                    <a:rect l="T135" t="T136" r="T137" b="T138"/>
                    <a:pathLst>
                      <a:path w="2589" h="770">
                        <a:moveTo>
                          <a:pt x="1" y="1"/>
                        </a:moveTo>
                        <a:lnTo>
                          <a:pt x="0" y="769"/>
                        </a:lnTo>
                        <a:lnTo>
                          <a:pt x="913" y="770"/>
                        </a:lnTo>
                        <a:lnTo>
                          <a:pt x="942" y="665"/>
                        </a:lnTo>
                        <a:lnTo>
                          <a:pt x="951" y="630"/>
                        </a:lnTo>
                        <a:lnTo>
                          <a:pt x="963" y="596"/>
                        </a:lnTo>
                        <a:lnTo>
                          <a:pt x="971" y="575"/>
                        </a:lnTo>
                        <a:lnTo>
                          <a:pt x="984" y="551"/>
                        </a:lnTo>
                        <a:lnTo>
                          <a:pt x="996" y="529"/>
                        </a:lnTo>
                        <a:lnTo>
                          <a:pt x="1006" y="514"/>
                        </a:lnTo>
                        <a:lnTo>
                          <a:pt x="1020" y="499"/>
                        </a:lnTo>
                        <a:lnTo>
                          <a:pt x="1038" y="481"/>
                        </a:lnTo>
                        <a:lnTo>
                          <a:pt x="1077" y="455"/>
                        </a:lnTo>
                        <a:lnTo>
                          <a:pt x="1099" y="444"/>
                        </a:lnTo>
                        <a:lnTo>
                          <a:pt x="1125" y="436"/>
                        </a:lnTo>
                        <a:lnTo>
                          <a:pt x="1144" y="431"/>
                        </a:lnTo>
                        <a:lnTo>
                          <a:pt x="1170" y="424"/>
                        </a:lnTo>
                        <a:lnTo>
                          <a:pt x="1211" y="417"/>
                        </a:lnTo>
                        <a:lnTo>
                          <a:pt x="1236" y="413"/>
                        </a:lnTo>
                        <a:lnTo>
                          <a:pt x="1577" y="413"/>
                        </a:lnTo>
                        <a:lnTo>
                          <a:pt x="1618" y="417"/>
                        </a:lnTo>
                        <a:lnTo>
                          <a:pt x="1647" y="423"/>
                        </a:lnTo>
                        <a:lnTo>
                          <a:pt x="1682" y="439"/>
                        </a:lnTo>
                        <a:lnTo>
                          <a:pt x="1698" y="451"/>
                        </a:lnTo>
                        <a:lnTo>
                          <a:pt x="1724" y="471"/>
                        </a:lnTo>
                        <a:lnTo>
                          <a:pt x="1740" y="493"/>
                        </a:lnTo>
                        <a:lnTo>
                          <a:pt x="1788" y="564"/>
                        </a:lnTo>
                        <a:lnTo>
                          <a:pt x="1824" y="623"/>
                        </a:lnTo>
                        <a:lnTo>
                          <a:pt x="1846" y="665"/>
                        </a:lnTo>
                        <a:lnTo>
                          <a:pt x="1866" y="713"/>
                        </a:lnTo>
                        <a:lnTo>
                          <a:pt x="2589" y="713"/>
                        </a:lnTo>
                        <a:lnTo>
                          <a:pt x="2589" y="95"/>
                        </a:lnTo>
                        <a:lnTo>
                          <a:pt x="2589" y="84"/>
                        </a:lnTo>
                        <a:lnTo>
                          <a:pt x="2588" y="73"/>
                        </a:lnTo>
                        <a:lnTo>
                          <a:pt x="2586" y="64"/>
                        </a:lnTo>
                        <a:lnTo>
                          <a:pt x="2583" y="51"/>
                        </a:lnTo>
                        <a:lnTo>
                          <a:pt x="2580" y="39"/>
                        </a:lnTo>
                        <a:lnTo>
                          <a:pt x="2574" y="27"/>
                        </a:lnTo>
                        <a:lnTo>
                          <a:pt x="2567" y="19"/>
                        </a:lnTo>
                        <a:lnTo>
                          <a:pt x="2554" y="10"/>
                        </a:lnTo>
                        <a:lnTo>
                          <a:pt x="2545" y="3"/>
                        </a:lnTo>
                        <a:lnTo>
                          <a:pt x="2530" y="0"/>
                        </a:lnTo>
                        <a:lnTo>
                          <a:pt x="2514" y="0"/>
                        </a:lnTo>
                        <a:lnTo>
                          <a:pt x="2480" y="0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rgbClr val="FFA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grpSp>
                <p:nvGrpSpPr>
                  <p:cNvPr id="636" name="Group 148"/>
                  <p:cNvGrpSpPr>
                    <a:grpSpLocks/>
                  </p:cNvGrpSpPr>
                  <p:nvPr/>
                </p:nvGrpSpPr>
                <p:grpSpPr bwMode="auto">
                  <a:xfrm>
                    <a:off x="5040" y="2996"/>
                    <a:ext cx="369" cy="4"/>
                    <a:chOff x="5040" y="2996"/>
                    <a:chExt cx="369" cy="4"/>
                  </a:xfrm>
                </p:grpSpPr>
                <p:sp>
                  <p:nvSpPr>
                    <p:cNvPr id="638" name="Freeform 149"/>
                    <p:cNvSpPr>
                      <a:spLocks/>
                    </p:cNvSpPr>
                    <p:nvPr/>
                  </p:nvSpPr>
                  <p:spPr bwMode="auto">
                    <a:xfrm>
                      <a:off x="5040" y="2996"/>
                      <a:ext cx="369" cy="4"/>
                    </a:xfrm>
                    <a:custGeom>
                      <a:avLst/>
                      <a:gdLst>
                        <a:gd name="T0" fmla="*/ 0 w 2214"/>
                        <a:gd name="T1" fmla="*/ 0 h 20"/>
                        <a:gd name="T2" fmla="*/ 0 w 2214"/>
                        <a:gd name="T3" fmla="*/ 0 h 20"/>
                        <a:gd name="T4" fmla="*/ 0 w 2214"/>
                        <a:gd name="T5" fmla="*/ 0 h 20"/>
                        <a:gd name="T6" fmla="*/ 0 w 2214"/>
                        <a:gd name="T7" fmla="*/ 0 h 20"/>
                        <a:gd name="T8" fmla="*/ 0 w 2214"/>
                        <a:gd name="T9" fmla="*/ 0 h 2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214"/>
                        <a:gd name="T16" fmla="*/ 0 h 20"/>
                        <a:gd name="T17" fmla="*/ 2214 w 2214"/>
                        <a:gd name="T18" fmla="*/ 20 h 2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214" h="20">
                          <a:moveTo>
                            <a:pt x="0" y="20"/>
                          </a:moveTo>
                          <a:lnTo>
                            <a:pt x="64" y="0"/>
                          </a:lnTo>
                          <a:lnTo>
                            <a:pt x="1954" y="0"/>
                          </a:lnTo>
                          <a:lnTo>
                            <a:pt x="2214" y="20"/>
                          </a:lnTo>
                          <a:lnTo>
                            <a:pt x="0" y="20"/>
                          </a:lnTo>
                          <a:close/>
                        </a:path>
                      </a:pathLst>
                    </a:custGeom>
                    <a:solidFill>
                      <a:srgbClr val="4040FF"/>
                    </a:solidFill>
                    <a:ln w="1588">
                      <a:solidFill>
                        <a:srgbClr val="FFA04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40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639" name="Freeform 150"/>
                    <p:cNvSpPr>
                      <a:spLocks/>
                    </p:cNvSpPr>
                    <p:nvPr/>
                  </p:nvSpPr>
                  <p:spPr bwMode="auto">
                    <a:xfrm>
                      <a:off x="5040" y="2996"/>
                      <a:ext cx="12" cy="4"/>
                    </a:xfrm>
                    <a:custGeom>
                      <a:avLst/>
                      <a:gdLst>
                        <a:gd name="T0" fmla="*/ 0 w 66"/>
                        <a:gd name="T1" fmla="*/ 0 h 20"/>
                        <a:gd name="T2" fmla="*/ 0 w 66"/>
                        <a:gd name="T3" fmla="*/ 0 h 20"/>
                        <a:gd name="T4" fmla="*/ 0 w 66"/>
                        <a:gd name="T5" fmla="*/ 0 h 20"/>
                        <a:gd name="T6" fmla="*/ 0 w 66"/>
                        <a:gd name="T7" fmla="*/ 0 h 2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66"/>
                        <a:gd name="T13" fmla="*/ 0 h 20"/>
                        <a:gd name="T14" fmla="*/ 66 w 66"/>
                        <a:gd name="T15" fmla="*/ 20 h 2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66" h="20">
                          <a:moveTo>
                            <a:pt x="66" y="0"/>
                          </a:moveTo>
                          <a:lnTo>
                            <a:pt x="0" y="20"/>
                          </a:lnTo>
                          <a:lnTo>
                            <a:pt x="66" y="20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rgbClr val="0000FF"/>
                    </a:solidFill>
                    <a:ln w="1588">
                      <a:solidFill>
                        <a:srgbClr val="FFA04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40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sp>
                <p:nvSpPr>
                  <p:cNvPr id="637" name="Freeform 151"/>
                  <p:cNvSpPr>
                    <a:spLocks/>
                  </p:cNvSpPr>
                  <p:nvPr/>
                </p:nvSpPr>
                <p:spPr bwMode="auto">
                  <a:xfrm>
                    <a:off x="5024" y="2994"/>
                    <a:ext cx="23" cy="7"/>
                  </a:xfrm>
                  <a:custGeom>
                    <a:avLst/>
                    <a:gdLst>
                      <a:gd name="T0" fmla="*/ 0 w 139"/>
                      <a:gd name="T1" fmla="*/ 0 h 39"/>
                      <a:gd name="T2" fmla="*/ 0 w 139"/>
                      <a:gd name="T3" fmla="*/ 0 h 39"/>
                      <a:gd name="T4" fmla="*/ 0 w 139"/>
                      <a:gd name="T5" fmla="*/ 0 h 39"/>
                      <a:gd name="T6" fmla="*/ 0 w 139"/>
                      <a:gd name="T7" fmla="*/ 0 h 39"/>
                      <a:gd name="T8" fmla="*/ 0 w 139"/>
                      <a:gd name="T9" fmla="*/ 0 h 3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39"/>
                      <a:gd name="T16" fmla="*/ 0 h 39"/>
                      <a:gd name="T17" fmla="*/ 139 w 139"/>
                      <a:gd name="T18" fmla="*/ 39 h 3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39" h="39">
                        <a:moveTo>
                          <a:pt x="0" y="39"/>
                        </a:moveTo>
                        <a:lnTo>
                          <a:pt x="26" y="39"/>
                        </a:lnTo>
                        <a:lnTo>
                          <a:pt x="139" y="6"/>
                        </a:lnTo>
                        <a:lnTo>
                          <a:pt x="138" y="0"/>
                        </a:lnTo>
                        <a:lnTo>
                          <a:pt x="0" y="39"/>
                        </a:lnTo>
                        <a:close/>
                      </a:path>
                    </a:pathLst>
                  </a:custGeom>
                  <a:solidFill>
                    <a:srgbClr val="404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  <p:sp>
            <p:nvSpPr>
              <p:cNvPr id="590" name="Freeform 152"/>
              <p:cNvSpPr>
                <a:spLocks/>
              </p:cNvSpPr>
              <p:nvPr/>
            </p:nvSpPr>
            <p:spPr bwMode="auto">
              <a:xfrm>
                <a:off x="4480" y="2908"/>
                <a:ext cx="549" cy="221"/>
              </a:xfrm>
              <a:custGeom>
                <a:avLst/>
                <a:gdLst>
                  <a:gd name="T0" fmla="*/ 0 w 3285"/>
                  <a:gd name="T1" fmla="*/ 0 h 1327"/>
                  <a:gd name="T2" fmla="*/ 0 w 3285"/>
                  <a:gd name="T3" fmla="*/ 0 h 1327"/>
                  <a:gd name="T4" fmla="*/ 0 w 3285"/>
                  <a:gd name="T5" fmla="*/ 0 h 1327"/>
                  <a:gd name="T6" fmla="*/ 0 w 3285"/>
                  <a:gd name="T7" fmla="*/ 0 h 1327"/>
                  <a:gd name="T8" fmla="*/ 0 w 3285"/>
                  <a:gd name="T9" fmla="*/ 0 h 1327"/>
                  <a:gd name="T10" fmla="*/ 0 w 3285"/>
                  <a:gd name="T11" fmla="*/ 0 h 1327"/>
                  <a:gd name="T12" fmla="*/ 0 w 3285"/>
                  <a:gd name="T13" fmla="*/ 0 h 1327"/>
                  <a:gd name="T14" fmla="*/ 0 w 3285"/>
                  <a:gd name="T15" fmla="*/ 0 h 1327"/>
                  <a:gd name="T16" fmla="*/ 0 w 3285"/>
                  <a:gd name="T17" fmla="*/ 0 h 1327"/>
                  <a:gd name="T18" fmla="*/ 0 w 3285"/>
                  <a:gd name="T19" fmla="*/ 0 h 1327"/>
                  <a:gd name="T20" fmla="*/ 0 w 3285"/>
                  <a:gd name="T21" fmla="*/ 0 h 1327"/>
                  <a:gd name="T22" fmla="*/ 0 w 3285"/>
                  <a:gd name="T23" fmla="*/ 0 h 1327"/>
                  <a:gd name="T24" fmla="*/ 0 w 3285"/>
                  <a:gd name="T25" fmla="*/ 0 h 1327"/>
                  <a:gd name="T26" fmla="*/ 0 w 3285"/>
                  <a:gd name="T27" fmla="*/ 0 h 1327"/>
                  <a:gd name="T28" fmla="*/ 0 w 3285"/>
                  <a:gd name="T29" fmla="*/ 0 h 1327"/>
                  <a:gd name="T30" fmla="*/ 0 w 3285"/>
                  <a:gd name="T31" fmla="*/ 0 h 1327"/>
                  <a:gd name="T32" fmla="*/ 0 w 3285"/>
                  <a:gd name="T33" fmla="*/ 0 h 1327"/>
                  <a:gd name="T34" fmla="*/ 0 w 3285"/>
                  <a:gd name="T35" fmla="*/ 0 h 1327"/>
                  <a:gd name="T36" fmla="*/ 0 w 3285"/>
                  <a:gd name="T37" fmla="*/ 0 h 1327"/>
                  <a:gd name="T38" fmla="*/ 0 w 3285"/>
                  <a:gd name="T39" fmla="*/ 0 h 1327"/>
                  <a:gd name="T40" fmla="*/ 0 w 3285"/>
                  <a:gd name="T41" fmla="*/ 0 h 1327"/>
                  <a:gd name="T42" fmla="*/ 0 w 3285"/>
                  <a:gd name="T43" fmla="*/ 0 h 1327"/>
                  <a:gd name="T44" fmla="*/ 0 w 3285"/>
                  <a:gd name="T45" fmla="*/ 0 h 1327"/>
                  <a:gd name="T46" fmla="*/ 0 w 3285"/>
                  <a:gd name="T47" fmla="*/ 0 h 1327"/>
                  <a:gd name="T48" fmla="*/ 0 w 3285"/>
                  <a:gd name="T49" fmla="*/ 0 h 1327"/>
                  <a:gd name="T50" fmla="*/ 0 w 3285"/>
                  <a:gd name="T51" fmla="*/ 0 h 1327"/>
                  <a:gd name="T52" fmla="*/ 0 w 3285"/>
                  <a:gd name="T53" fmla="*/ 0 h 1327"/>
                  <a:gd name="T54" fmla="*/ 0 w 3285"/>
                  <a:gd name="T55" fmla="*/ 0 h 1327"/>
                  <a:gd name="T56" fmla="*/ 0 w 3285"/>
                  <a:gd name="T57" fmla="*/ 0 h 1327"/>
                  <a:gd name="T58" fmla="*/ 0 w 3285"/>
                  <a:gd name="T59" fmla="*/ 0 h 1327"/>
                  <a:gd name="T60" fmla="*/ 0 w 3285"/>
                  <a:gd name="T61" fmla="*/ 0 h 1327"/>
                  <a:gd name="T62" fmla="*/ 0 w 3285"/>
                  <a:gd name="T63" fmla="*/ 0 h 1327"/>
                  <a:gd name="T64" fmla="*/ 0 w 3285"/>
                  <a:gd name="T65" fmla="*/ 0 h 1327"/>
                  <a:gd name="T66" fmla="*/ 0 w 3285"/>
                  <a:gd name="T67" fmla="*/ 0 h 1327"/>
                  <a:gd name="T68" fmla="*/ 0 w 3285"/>
                  <a:gd name="T69" fmla="*/ 0 h 1327"/>
                  <a:gd name="T70" fmla="*/ 0 w 3285"/>
                  <a:gd name="T71" fmla="*/ 0 h 1327"/>
                  <a:gd name="T72" fmla="*/ 0 w 3285"/>
                  <a:gd name="T73" fmla="*/ 0 h 1327"/>
                  <a:gd name="T74" fmla="*/ 0 w 3285"/>
                  <a:gd name="T75" fmla="*/ 0 h 1327"/>
                  <a:gd name="T76" fmla="*/ 0 w 3285"/>
                  <a:gd name="T77" fmla="*/ 0 h 1327"/>
                  <a:gd name="T78" fmla="*/ 0 w 3285"/>
                  <a:gd name="T79" fmla="*/ 0 h 1327"/>
                  <a:gd name="T80" fmla="*/ 0 w 3285"/>
                  <a:gd name="T81" fmla="*/ 0 h 1327"/>
                  <a:gd name="T82" fmla="*/ 0 w 3285"/>
                  <a:gd name="T83" fmla="*/ 0 h 1327"/>
                  <a:gd name="T84" fmla="*/ 0 w 3285"/>
                  <a:gd name="T85" fmla="*/ 0 h 1327"/>
                  <a:gd name="T86" fmla="*/ 0 w 3285"/>
                  <a:gd name="T87" fmla="*/ 0 h 1327"/>
                  <a:gd name="T88" fmla="*/ 0 w 3285"/>
                  <a:gd name="T89" fmla="*/ 0 h 1327"/>
                  <a:gd name="T90" fmla="*/ 0 w 3285"/>
                  <a:gd name="T91" fmla="*/ 0 h 1327"/>
                  <a:gd name="T92" fmla="*/ 0 w 3285"/>
                  <a:gd name="T93" fmla="*/ 0 h 1327"/>
                  <a:gd name="T94" fmla="*/ 0 w 3285"/>
                  <a:gd name="T95" fmla="*/ 0 h 1327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3285"/>
                  <a:gd name="T145" fmla="*/ 0 h 1327"/>
                  <a:gd name="T146" fmla="*/ 3285 w 3285"/>
                  <a:gd name="T147" fmla="*/ 1327 h 1327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3285" h="1327">
                    <a:moveTo>
                      <a:pt x="2396" y="100"/>
                    </a:moveTo>
                    <a:lnTo>
                      <a:pt x="2135" y="100"/>
                    </a:lnTo>
                    <a:lnTo>
                      <a:pt x="2135" y="2"/>
                    </a:lnTo>
                    <a:lnTo>
                      <a:pt x="1630" y="7"/>
                    </a:lnTo>
                    <a:lnTo>
                      <a:pt x="1592" y="44"/>
                    </a:lnTo>
                    <a:lnTo>
                      <a:pt x="1195" y="494"/>
                    </a:lnTo>
                    <a:lnTo>
                      <a:pt x="1163" y="507"/>
                    </a:lnTo>
                    <a:lnTo>
                      <a:pt x="1132" y="516"/>
                    </a:lnTo>
                    <a:lnTo>
                      <a:pt x="1093" y="526"/>
                    </a:lnTo>
                    <a:lnTo>
                      <a:pt x="83" y="560"/>
                    </a:lnTo>
                    <a:lnTo>
                      <a:pt x="71" y="562"/>
                    </a:lnTo>
                    <a:lnTo>
                      <a:pt x="62" y="567"/>
                    </a:lnTo>
                    <a:lnTo>
                      <a:pt x="50" y="577"/>
                    </a:lnTo>
                    <a:lnTo>
                      <a:pt x="40" y="586"/>
                    </a:lnTo>
                    <a:lnTo>
                      <a:pt x="31" y="597"/>
                    </a:lnTo>
                    <a:lnTo>
                      <a:pt x="21" y="612"/>
                    </a:lnTo>
                    <a:lnTo>
                      <a:pt x="15" y="625"/>
                    </a:lnTo>
                    <a:lnTo>
                      <a:pt x="11" y="638"/>
                    </a:lnTo>
                    <a:lnTo>
                      <a:pt x="7" y="653"/>
                    </a:lnTo>
                    <a:lnTo>
                      <a:pt x="3" y="675"/>
                    </a:lnTo>
                    <a:lnTo>
                      <a:pt x="0" y="701"/>
                    </a:lnTo>
                    <a:lnTo>
                      <a:pt x="0" y="727"/>
                    </a:lnTo>
                    <a:lnTo>
                      <a:pt x="1" y="752"/>
                    </a:lnTo>
                    <a:lnTo>
                      <a:pt x="5" y="781"/>
                    </a:lnTo>
                    <a:lnTo>
                      <a:pt x="11" y="823"/>
                    </a:lnTo>
                    <a:lnTo>
                      <a:pt x="18" y="874"/>
                    </a:lnTo>
                    <a:lnTo>
                      <a:pt x="25" y="926"/>
                    </a:lnTo>
                    <a:lnTo>
                      <a:pt x="32" y="963"/>
                    </a:lnTo>
                    <a:lnTo>
                      <a:pt x="40" y="1016"/>
                    </a:lnTo>
                    <a:lnTo>
                      <a:pt x="44" y="1027"/>
                    </a:lnTo>
                    <a:lnTo>
                      <a:pt x="38" y="1038"/>
                    </a:lnTo>
                    <a:lnTo>
                      <a:pt x="30" y="1054"/>
                    </a:lnTo>
                    <a:lnTo>
                      <a:pt x="24" y="1065"/>
                    </a:lnTo>
                    <a:lnTo>
                      <a:pt x="20" y="1080"/>
                    </a:lnTo>
                    <a:lnTo>
                      <a:pt x="18" y="1094"/>
                    </a:lnTo>
                    <a:lnTo>
                      <a:pt x="21" y="1237"/>
                    </a:lnTo>
                    <a:lnTo>
                      <a:pt x="124" y="1237"/>
                    </a:lnTo>
                    <a:lnTo>
                      <a:pt x="126" y="1202"/>
                    </a:lnTo>
                    <a:lnTo>
                      <a:pt x="132" y="1177"/>
                    </a:lnTo>
                    <a:lnTo>
                      <a:pt x="138" y="1153"/>
                    </a:lnTo>
                    <a:lnTo>
                      <a:pt x="145" y="1131"/>
                    </a:lnTo>
                    <a:lnTo>
                      <a:pt x="151" y="1114"/>
                    </a:lnTo>
                    <a:lnTo>
                      <a:pt x="162" y="1087"/>
                    </a:lnTo>
                    <a:lnTo>
                      <a:pt x="171" y="1066"/>
                    </a:lnTo>
                    <a:lnTo>
                      <a:pt x="178" y="1052"/>
                    </a:lnTo>
                    <a:lnTo>
                      <a:pt x="187" y="1036"/>
                    </a:lnTo>
                    <a:lnTo>
                      <a:pt x="198" y="1015"/>
                    </a:lnTo>
                    <a:lnTo>
                      <a:pt x="210" y="996"/>
                    </a:lnTo>
                    <a:lnTo>
                      <a:pt x="226" y="978"/>
                    </a:lnTo>
                    <a:lnTo>
                      <a:pt x="240" y="966"/>
                    </a:lnTo>
                    <a:lnTo>
                      <a:pt x="255" y="956"/>
                    </a:lnTo>
                    <a:lnTo>
                      <a:pt x="271" y="947"/>
                    </a:lnTo>
                    <a:lnTo>
                      <a:pt x="284" y="941"/>
                    </a:lnTo>
                    <a:lnTo>
                      <a:pt x="296" y="938"/>
                    </a:lnTo>
                    <a:lnTo>
                      <a:pt x="314" y="936"/>
                    </a:lnTo>
                    <a:lnTo>
                      <a:pt x="446" y="931"/>
                    </a:lnTo>
                    <a:lnTo>
                      <a:pt x="593" y="931"/>
                    </a:lnTo>
                    <a:lnTo>
                      <a:pt x="616" y="931"/>
                    </a:lnTo>
                    <a:lnTo>
                      <a:pt x="646" y="932"/>
                    </a:lnTo>
                    <a:lnTo>
                      <a:pt x="672" y="933"/>
                    </a:lnTo>
                    <a:lnTo>
                      <a:pt x="690" y="936"/>
                    </a:lnTo>
                    <a:lnTo>
                      <a:pt x="704" y="940"/>
                    </a:lnTo>
                    <a:lnTo>
                      <a:pt x="724" y="948"/>
                    </a:lnTo>
                    <a:lnTo>
                      <a:pt x="742" y="955"/>
                    </a:lnTo>
                    <a:lnTo>
                      <a:pt x="756" y="962"/>
                    </a:lnTo>
                    <a:lnTo>
                      <a:pt x="771" y="970"/>
                    </a:lnTo>
                    <a:lnTo>
                      <a:pt x="787" y="978"/>
                    </a:lnTo>
                    <a:lnTo>
                      <a:pt x="803" y="989"/>
                    </a:lnTo>
                    <a:lnTo>
                      <a:pt x="819" y="1000"/>
                    </a:lnTo>
                    <a:lnTo>
                      <a:pt x="831" y="1012"/>
                    </a:lnTo>
                    <a:lnTo>
                      <a:pt x="845" y="1026"/>
                    </a:lnTo>
                    <a:lnTo>
                      <a:pt x="857" y="1041"/>
                    </a:lnTo>
                    <a:lnTo>
                      <a:pt x="873" y="1060"/>
                    </a:lnTo>
                    <a:lnTo>
                      <a:pt x="886" y="1078"/>
                    </a:lnTo>
                    <a:lnTo>
                      <a:pt x="901" y="1102"/>
                    </a:lnTo>
                    <a:lnTo>
                      <a:pt x="920" y="1135"/>
                    </a:lnTo>
                    <a:lnTo>
                      <a:pt x="938" y="1165"/>
                    </a:lnTo>
                    <a:lnTo>
                      <a:pt x="958" y="1204"/>
                    </a:lnTo>
                    <a:lnTo>
                      <a:pt x="973" y="1237"/>
                    </a:lnTo>
                    <a:lnTo>
                      <a:pt x="982" y="1265"/>
                    </a:lnTo>
                    <a:lnTo>
                      <a:pt x="1002" y="1327"/>
                    </a:lnTo>
                    <a:lnTo>
                      <a:pt x="3285" y="1327"/>
                    </a:lnTo>
                    <a:lnTo>
                      <a:pt x="3285" y="559"/>
                    </a:lnTo>
                    <a:lnTo>
                      <a:pt x="3183" y="0"/>
                    </a:lnTo>
                    <a:lnTo>
                      <a:pt x="2135" y="2"/>
                    </a:lnTo>
                    <a:lnTo>
                      <a:pt x="2135" y="17"/>
                    </a:lnTo>
                    <a:lnTo>
                      <a:pt x="2135" y="100"/>
                    </a:lnTo>
                    <a:lnTo>
                      <a:pt x="1659" y="100"/>
                    </a:lnTo>
                    <a:lnTo>
                      <a:pt x="1310" y="525"/>
                    </a:lnTo>
                    <a:lnTo>
                      <a:pt x="2135" y="525"/>
                    </a:lnTo>
                    <a:lnTo>
                      <a:pt x="2135" y="100"/>
                    </a:lnTo>
                    <a:lnTo>
                      <a:pt x="2401" y="100"/>
                    </a:lnTo>
                    <a:lnTo>
                      <a:pt x="3019" y="100"/>
                    </a:lnTo>
                    <a:lnTo>
                      <a:pt x="3049" y="516"/>
                    </a:lnTo>
                    <a:lnTo>
                      <a:pt x="2388" y="516"/>
                    </a:lnTo>
                    <a:lnTo>
                      <a:pt x="2396" y="100"/>
                    </a:lnTo>
                    <a:close/>
                  </a:path>
                </a:pathLst>
              </a:custGeom>
              <a:solidFill>
                <a:srgbClr val="FFA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1" name="Rectangle 153"/>
              <p:cNvSpPr>
                <a:spLocks noChangeArrowheads="1"/>
              </p:cNvSpPr>
              <p:nvPr/>
            </p:nvSpPr>
            <p:spPr bwMode="auto">
              <a:xfrm>
                <a:off x="4486" y="3022"/>
                <a:ext cx="29" cy="7"/>
              </a:xfrm>
              <a:prstGeom prst="rect">
                <a:avLst/>
              </a:prstGeom>
              <a:solidFill>
                <a:srgbClr val="FFFF00"/>
              </a:solidFill>
              <a:ln w="1588">
                <a:solidFill>
                  <a:srgbClr val="60606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592" name="Group 154"/>
              <p:cNvGrpSpPr>
                <a:grpSpLocks/>
              </p:cNvGrpSpPr>
              <p:nvPr/>
            </p:nvGrpSpPr>
            <p:grpSpPr bwMode="auto">
              <a:xfrm>
                <a:off x="5439" y="3020"/>
                <a:ext cx="20" cy="56"/>
                <a:chOff x="5439" y="3020"/>
                <a:chExt cx="20" cy="56"/>
              </a:xfrm>
            </p:grpSpPr>
            <p:sp>
              <p:nvSpPr>
                <p:cNvPr id="631" name="Rectangle 155"/>
                <p:cNvSpPr>
                  <a:spLocks noChangeArrowheads="1"/>
                </p:cNvSpPr>
                <p:nvPr/>
              </p:nvSpPr>
              <p:spPr bwMode="auto">
                <a:xfrm>
                  <a:off x="5437" y="3021"/>
                  <a:ext cx="16" cy="57"/>
                </a:xfrm>
                <a:prstGeom prst="rect">
                  <a:avLst/>
                </a:prstGeom>
                <a:solidFill>
                  <a:srgbClr val="C00000"/>
                </a:solidFill>
                <a:ln w="1588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8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32" name="Freeform 156"/>
                <p:cNvSpPr>
                  <a:spLocks/>
                </p:cNvSpPr>
                <p:nvPr/>
              </p:nvSpPr>
              <p:spPr bwMode="auto">
                <a:xfrm>
                  <a:off x="5453" y="3019"/>
                  <a:ext cx="6" cy="57"/>
                </a:xfrm>
                <a:custGeom>
                  <a:avLst/>
                  <a:gdLst>
                    <a:gd name="T0" fmla="*/ 0 w 33"/>
                    <a:gd name="T1" fmla="*/ 0 h 337"/>
                    <a:gd name="T2" fmla="*/ 0 w 33"/>
                    <a:gd name="T3" fmla="*/ 0 h 337"/>
                    <a:gd name="T4" fmla="*/ 0 w 33"/>
                    <a:gd name="T5" fmla="*/ 0 h 337"/>
                    <a:gd name="T6" fmla="*/ 0 w 33"/>
                    <a:gd name="T7" fmla="*/ 0 h 337"/>
                    <a:gd name="T8" fmla="*/ 0 w 33"/>
                    <a:gd name="T9" fmla="*/ 0 h 3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"/>
                    <a:gd name="T16" fmla="*/ 0 h 337"/>
                    <a:gd name="T17" fmla="*/ 33 w 33"/>
                    <a:gd name="T18" fmla="*/ 337 h 3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" h="337">
                      <a:moveTo>
                        <a:pt x="0" y="12"/>
                      </a:moveTo>
                      <a:lnTo>
                        <a:pt x="0" y="337"/>
                      </a:lnTo>
                      <a:lnTo>
                        <a:pt x="33" y="309"/>
                      </a:lnTo>
                      <a:lnTo>
                        <a:pt x="33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FF4040"/>
                </a:solidFill>
                <a:ln w="1588">
                  <a:solidFill>
                    <a:srgbClr val="A0A0A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593" name="Group 157"/>
              <p:cNvGrpSpPr>
                <a:grpSpLocks/>
              </p:cNvGrpSpPr>
              <p:nvPr/>
            </p:nvGrpSpPr>
            <p:grpSpPr bwMode="auto">
              <a:xfrm>
                <a:off x="4515" y="2918"/>
                <a:ext cx="944" cy="204"/>
                <a:chOff x="4515" y="2918"/>
                <a:chExt cx="944" cy="204"/>
              </a:xfrm>
            </p:grpSpPr>
            <p:grpSp>
              <p:nvGrpSpPr>
                <p:cNvPr id="600" name="Group 158"/>
                <p:cNvGrpSpPr>
                  <a:grpSpLocks/>
                </p:cNvGrpSpPr>
                <p:nvPr/>
              </p:nvGrpSpPr>
              <p:grpSpPr bwMode="auto">
                <a:xfrm>
                  <a:off x="4515" y="3022"/>
                  <a:ext cx="924" cy="7"/>
                  <a:chOff x="4515" y="3022"/>
                  <a:chExt cx="924" cy="7"/>
                </a:xfrm>
              </p:grpSpPr>
              <p:sp>
                <p:nvSpPr>
                  <p:cNvPr id="627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4515" y="3022"/>
                    <a:ext cx="160" cy="7"/>
                  </a:xfrm>
                  <a:prstGeom prst="rect">
                    <a:avLst/>
                  </a:prstGeom>
                  <a:solidFill>
                    <a:srgbClr val="FFC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28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4674" y="3022"/>
                    <a:ext cx="183" cy="7"/>
                  </a:xfrm>
                  <a:prstGeom prst="rect">
                    <a:avLst/>
                  </a:prstGeom>
                  <a:solidFill>
                    <a:srgbClr val="FFC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29" name="Rectangle 161"/>
                  <p:cNvSpPr>
                    <a:spLocks noChangeArrowheads="1"/>
                  </p:cNvSpPr>
                  <p:nvPr/>
                </p:nvSpPr>
                <p:spPr bwMode="auto">
                  <a:xfrm>
                    <a:off x="4857" y="3022"/>
                    <a:ext cx="145" cy="7"/>
                  </a:xfrm>
                  <a:prstGeom prst="rect">
                    <a:avLst/>
                  </a:prstGeom>
                  <a:solidFill>
                    <a:srgbClr val="FFC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30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3022"/>
                    <a:ext cx="435" cy="7"/>
                  </a:xfrm>
                  <a:prstGeom prst="rect">
                    <a:avLst/>
                  </a:prstGeom>
                  <a:solidFill>
                    <a:srgbClr val="FFC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601" name="Group 163"/>
                <p:cNvGrpSpPr>
                  <a:grpSpLocks/>
                </p:cNvGrpSpPr>
                <p:nvPr/>
              </p:nvGrpSpPr>
              <p:grpSpPr bwMode="auto">
                <a:xfrm>
                  <a:off x="4517" y="3001"/>
                  <a:ext cx="942" cy="108"/>
                  <a:chOff x="4517" y="3001"/>
                  <a:chExt cx="942" cy="108"/>
                </a:xfrm>
              </p:grpSpPr>
              <p:sp>
                <p:nvSpPr>
                  <p:cNvPr id="623" name="Freeform 164"/>
                  <p:cNvSpPr>
                    <a:spLocks/>
                  </p:cNvSpPr>
                  <p:nvPr/>
                </p:nvSpPr>
                <p:spPr bwMode="auto">
                  <a:xfrm>
                    <a:off x="4516" y="3043"/>
                    <a:ext cx="158" cy="66"/>
                  </a:xfrm>
                  <a:custGeom>
                    <a:avLst/>
                    <a:gdLst>
                      <a:gd name="T0" fmla="*/ 0 w 948"/>
                      <a:gd name="T1" fmla="*/ 0 h 397"/>
                      <a:gd name="T2" fmla="*/ 0 w 948"/>
                      <a:gd name="T3" fmla="*/ 0 h 397"/>
                      <a:gd name="T4" fmla="*/ 0 w 948"/>
                      <a:gd name="T5" fmla="*/ 0 h 397"/>
                      <a:gd name="T6" fmla="*/ 0 w 948"/>
                      <a:gd name="T7" fmla="*/ 0 h 397"/>
                      <a:gd name="T8" fmla="*/ 0 w 948"/>
                      <a:gd name="T9" fmla="*/ 0 h 397"/>
                      <a:gd name="T10" fmla="*/ 0 w 948"/>
                      <a:gd name="T11" fmla="*/ 0 h 397"/>
                      <a:gd name="T12" fmla="*/ 0 w 948"/>
                      <a:gd name="T13" fmla="*/ 0 h 397"/>
                      <a:gd name="T14" fmla="*/ 0 w 948"/>
                      <a:gd name="T15" fmla="*/ 0 h 397"/>
                      <a:gd name="T16" fmla="*/ 0 w 948"/>
                      <a:gd name="T17" fmla="*/ 0 h 397"/>
                      <a:gd name="T18" fmla="*/ 0 w 948"/>
                      <a:gd name="T19" fmla="*/ 0 h 397"/>
                      <a:gd name="T20" fmla="*/ 0 w 948"/>
                      <a:gd name="T21" fmla="*/ 0 h 397"/>
                      <a:gd name="T22" fmla="*/ 0 w 948"/>
                      <a:gd name="T23" fmla="*/ 0 h 397"/>
                      <a:gd name="T24" fmla="*/ 0 w 948"/>
                      <a:gd name="T25" fmla="*/ 0 h 397"/>
                      <a:gd name="T26" fmla="*/ 0 w 948"/>
                      <a:gd name="T27" fmla="*/ 0 h 397"/>
                      <a:gd name="T28" fmla="*/ 0 w 948"/>
                      <a:gd name="T29" fmla="*/ 0 h 397"/>
                      <a:gd name="T30" fmla="*/ 0 w 948"/>
                      <a:gd name="T31" fmla="*/ 0 h 397"/>
                      <a:gd name="T32" fmla="*/ 0 w 948"/>
                      <a:gd name="T33" fmla="*/ 0 h 397"/>
                      <a:gd name="T34" fmla="*/ 0 w 948"/>
                      <a:gd name="T35" fmla="*/ 0 h 397"/>
                      <a:gd name="T36" fmla="*/ 0 w 948"/>
                      <a:gd name="T37" fmla="*/ 0 h 397"/>
                      <a:gd name="T38" fmla="*/ 0 w 948"/>
                      <a:gd name="T39" fmla="*/ 0 h 397"/>
                      <a:gd name="T40" fmla="*/ 0 w 948"/>
                      <a:gd name="T41" fmla="*/ 0 h 397"/>
                      <a:gd name="T42" fmla="*/ 0 w 948"/>
                      <a:gd name="T43" fmla="*/ 0 h 397"/>
                      <a:gd name="T44" fmla="*/ 0 w 948"/>
                      <a:gd name="T45" fmla="*/ 0 h 397"/>
                      <a:gd name="T46" fmla="*/ 0 w 948"/>
                      <a:gd name="T47" fmla="*/ 0 h 397"/>
                      <a:gd name="T48" fmla="*/ 0 w 948"/>
                      <a:gd name="T49" fmla="*/ 0 h 397"/>
                      <a:gd name="T50" fmla="*/ 0 w 948"/>
                      <a:gd name="T51" fmla="*/ 0 h 397"/>
                      <a:gd name="T52" fmla="*/ 0 w 948"/>
                      <a:gd name="T53" fmla="*/ 0 h 397"/>
                      <a:gd name="T54" fmla="*/ 0 w 948"/>
                      <a:gd name="T55" fmla="*/ 0 h 397"/>
                      <a:gd name="T56" fmla="*/ 0 w 948"/>
                      <a:gd name="T57" fmla="*/ 0 h 397"/>
                      <a:gd name="T58" fmla="*/ 0 w 948"/>
                      <a:gd name="T59" fmla="*/ 0 h 397"/>
                      <a:gd name="T60" fmla="*/ 0 w 948"/>
                      <a:gd name="T61" fmla="*/ 0 h 397"/>
                      <a:gd name="T62" fmla="*/ 0 w 948"/>
                      <a:gd name="T63" fmla="*/ 0 h 397"/>
                      <a:gd name="T64" fmla="*/ 0 w 948"/>
                      <a:gd name="T65" fmla="*/ 0 h 397"/>
                      <a:gd name="T66" fmla="*/ 0 w 948"/>
                      <a:gd name="T67" fmla="*/ 0 h 397"/>
                      <a:gd name="T68" fmla="*/ 0 w 948"/>
                      <a:gd name="T69" fmla="*/ 0 h 397"/>
                      <a:gd name="T70" fmla="*/ 0 w 948"/>
                      <a:gd name="T71" fmla="*/ 0 h 397"/>
                      <a:gd name="T72" fmla="*/ 0 w 948"/>
                      <a:gd name="T73" fmla="*/ 0 h 397"/>
                      <a:gd name="T74" fmla="*/ 0 w 948"/>
                      <a:gd name="T75" fmla="*/ 0 h 397"/>
                      <a:gd name="T76" fmla="*/ 0 w 948"/>
                      <a:gd name="T77" fmla="*/ 0 h 397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w 948"/>
                      <a:gd name="T118" fmla="*/ 0 h 397"/>
                      <a:gd name="T119" fmla="*/ 948 w 948"/>
                      <a:gd name="T120" fmla="*/ 397 h 397"/>
                    </a:gdLst>
                    <a:ahLst/>
                    <a:cxnLst>
                      <a:cxn ang="T78">
                        <a:pos x="T0" y="T1"/>
                      </a:cxn>
                      <a:cxn ang="T79">
                        <a:pos x="T2" y="T3"/>
                      </a:cxn>
                      <a:cxn ang="T80">
                        <a:pos x="T4" y="T5"/>
                      </a:cxn>
                      <a:cxn ang="T81">
                        <a:pos x="T6" y="T7"/>
                      </a:cxn>
                      <a:cxn ang="T82">
                        <a:pos x="T8" y="T9"/>
                      </a:cxn>
                      <a:cxn ang="T83">
                        <a:pos x="T10" y="T11"/>
                      </a:cxn>
                      <a:cxn ang="T84">
                        <a:pos x="T12" y="T13"/>
                      </a:cxn>
                      <a:cxn ang="T85">
                        <a:pos x="T14" y="T15"/>
                      </a:cxn>
                      <a:cxn ang="T86">
                        <a:pos x="T16" y="T17"/>
                      </a:cxn>
                      <a:cxn ang="T87">
                        <a:pos x="T18" y="T19"/>
                      </a:cxn>
                      <a:cxn ang="T88">
                        <a:pos x="T20" y="T21"/>
                      </a:cxn>
                      <a:cxn ang="T89">
                        <a:pos x="T22" y="T23"/>
                      </a:cxn>
                      <a:cxn ang="T90">
                        <a:pos x="T24" y="T25"/>
                      </a:cxn>
                      <a:cxn ang="T91">
                        <a:pos x="T26" y="T27"/>
                      </a:cxn>
                      <a:cxn ang="T92">
                        <a:pos x="T28" y="T29"/>
                      </a:cxn>
                      <a:cxn ang="T93">
                        <a:pos x="T30" y="T31"/>
                      </a:cxn>
                      <a:cxn ang="T94">
                        <a:pos x="T32" y="T33"/>
                      </a:cxn>
                      <a:cxn ang="T95">
                        <a:pos x="T34" y="T35"/>
                      </a:cxn>
                      <a:cxn ang="T96">
                        <a:pos x="T36" y="T37"/>
                      </a:cxn>
                      <a:cxn ang="T97">
                        <a:pos x="T38" y="T39"/>
                      </a:cxn>
                      <a:cxn ang="T98">
                        <a:pos x="T40" y="T41"/>
                      </a:cxn>
                      <a:cxn ang="T99">
                        <a:pos x="T42" y="T43"/>
                      </a:cxn>
                      <a:cxn ang="T100">
                        <a:pos x="T44" y="T45"/>
                      </a:cxn>
                      <a:cxn ang="T101">
                        <a:pos x="T46" y="T47"/>
                      </a:cxn>
                      <a:cxn ang="T102">
                        <a:pos x="T48" y="T49"/>
                      </a:cxn>
                      <a:cxn ang="T103">
                        <a:pos x="T50" y="T51"/>
                      </a:cxn>
                      <a:cxn ang="T104">
                        <a:pos x="T52" y="T53"/>
                      </a:cxn>
                      <a:cxn ang="T105">
                        <a:pos x="T54" y="T55"/>
                      </a:cxn>
                      <a:cxn ang="T106">
                        <a:pos x="T56" y="T57"/>
                      </a:cxn>
                      <a:cxn ang="T107">
                        <a:pos x="T58" y="T59"/>
                      </a:cxn>
                      <a:cxn ang="T108">
                        <a:pos x="T60" y="T61"/>
                      </a:cxn>
                      <a:cxn ang="T109">
                        <a:pos x="T62" y="T63"/>
                      </a:cxn>
                      <a:cxn ang="T110">
                        <a:pos x="T64" y="T65"/>
                      </a:cxn>
                      <a:cxn ang="T111">
                        <a:pos x="T66" y="T67"/>
                      </a:cxn>
                      <a:cxn ang="T112">
                        <a:pos x="T68" y="T69"/>
                      </a:cxn>
                      <a:cxn ang="T113">
                        <a:pos x="T70" y="T71"/>
                      </a:cxn>
                      <a:cxn ang="T114">
                        <a:pos x="T72" y="T73"/>
                      </a:cxn>
                      <a:cxn ang="T115">
                        <a:pos x="T74" y="T75"/>
                      </a:cxn>
                      <a:cxn ang="T116">
                        <a:pos x="T76" y="T77"/>
                      </a:cxn>
                    </a:cxnLst>
                    <a:rect l="T117" t="T118" r="T119" b="T120"/>
                    <a:pathLst>
                      <a:path w="948" h="397">
                        <a:moveTo>
                          <a:pt x="0" y="41"/>
                        </a:moveTo>
                        <a:lnTo>
                          <a:pt x="31" y="29"/>
                        </a:lnTo>
                        <a:lnTo>
                          <a:pt x="71" y="16"/>
                        </a:lnTo>
                        <a:lnTo>
                          <a:pt x="99" y="9"/>
                        </a:lnTo>
                        <a:lnTo>
                          <a:pt x="131" y="4"/>
                        </a:lnTo>
                        <a:lnTo>
                          <a:pt x="161" y="3"/>
                        </a:lnTo>
                        <a:lnTo>
                          <a:pt x="223" y="1"/>
                        </a:lnTo>
                        <a:lnTo>
                          <a:pt x="287" y="0"/>
                        </a:lnTo>
                        <a:lnTo>
                          <a:pt x="343" y="1"/>
                        </a:lnTo>
                        <a:lnTo>
                          <a:pt x="384" y="3"/>
                        </a:lnTo>
                        <a:lnTo>
                          <a:pt x="406" y="5"/>
                        </a:lnTo>
                        <a:lnTo>
                          <a:pt x="423" y="6"/>
                        </a:lnTo>
                        <a:lnTo>
                          <a:pt x="444" y="9"/>
                        </a:lnTo>
                        <a:lnTo>
                          <a:pt x="463" y="12"/>
                        </a:lnTo>
                        <a:lnTo>
                          <a:pt x="480" y="17"/>
                        </a:lnTo>
                        <a:lnTo>
                          <a:pt x="498" y="23"/>
                        </a:lnTo>
                        <a:lnTo>
                          <a:pt x="515" y="28"/>
                        </a:lnTo>
                        <a:lnTo>
                          <a:pt x="531" y="33"/>
                        </a:lnTo>
                        <a:lnTo>
                          <a:pt x="554" y="45"/>
                        </a:lnTo>
                        <a:lnTo>
                          <a:pt x="576" y="56"/>
                        </a:lnTo>
                        <a:lnTo>
                          <a:pt x="595" y="70"/>
                        </a:lnTo>
                        <a:lnTo>
                          <a:pt x="614" y="83"/>
                        </a:lnTo>
                        <a:lnTo>
                          <a:pt x="634" y="98"/>
                        </a:lnTo>
                        <a:lnTo>
                          <a:pt x="650" y="115"/>
                        </a:lnTo>
                        <a:lnTo>
                          <a:pt x="668" y="134"/>
                        </a:lnTo>
                        <a:lnTo>
                          <a:pt x="680" y="149"/>
                        </a:lnTo>
                        <a:lnTo>
                          <a:pt x="716" y="200"/>
                        </a:lnTo>
                        <a:lnTo>
                          <a:pt x="727" y="218"/>
                        </a:lnTo>
                        <a:lnTo>
                          <a:pt x="748" y="253"/>
                        </a:lnTo>
                        <a:lnTo>
                          <a:pt x="763" y="276"/>
                        </a:lnTo>
                        <a:lnTo>
                          <a:pt x="778" y="295"/>
                        </a:lnTo>
                        <a:lnTo>
                          <a:pt x="789" y="305"/>
                        </a:lnTo>
                        <a:lnTo>
                          <a:pt x="802" y="316"/>
                        </a:lnTo>
                        <a:lnTo>
                          <a:pt x="815" y="327"/>
                        </a:lnTo>
                        <a:lnTo>
                          <a:pt x="828" y="335"/>
                        </a:lnTo>
                        <a:lnTo>
                          <a:pt x="838" y="341"/>
                        </a:lnTo>
                        <a:lnTo>
                          <a:pt x="852" y="343"/>
                        </a:lnTo>
                        <a:lnTo>
                          <a:pt x="866" y="344"/>
                        </a:lnTo>
                        <a:lnTo>
                          <a:pt x="881" y="344"/>
                        </a:lnTo>
                        <a:lnTo>
                          <a:pt x="947" y="344"/>
                        </a:lnTo>
                        <a:lnTo>
                          <a:pt x="948" y="397"/>
                        </a:lnTo>
                        <a:lnTo>
                          <a:pt x="843" y="397"/>
                        </a:lnTo>
                        <a:lnTo>
                          <a:pt x="830" y="395"/>
                        </a:lnTo>
                        <a:lnTo>
                          <a:pt x="818" y="392"/>
                        </a:lnTo>
                        <a:lnTo>
                          <a:pt x="812" y="388"/>
                        </a:lnTo>
                        <a:lnTo>
                          <a:pt x="803" y="380"/>
                        </a:lnTo>
                        <a:lnTo>
                          <a:pt x="794" y="369"/>
                        </a:lnTo>
                        <a:lnTo>
                          <a:pt x="785" y="357"/>
                        </a:lnTo>
                        <a:lnTo>
                          <a:pt x="774" y="342"/>
                        </a:lnTo>
                        <a:lnTo>
                          <a:pt x="759" y="323"/>
                        </a:lnTo>
                        <a:lnTo>
                          <a:pt x="742" y="296"/>
                        </a:lnTo>
                        <a:lnTo>
                          <a:pt x="727" y="270"/>
                        </a:lnTo>
                        <a:lnTo>
                          <a:pt x="711" y="241"/>
                        </a:lnTo>
                        <a:lnTo>
                          <a:pt x="690" y="207"/>
                        </a:lnTo>
                        <a:lnTo>
                          <a:pt x="671" y="180"/>
                        </a:lnTo>
                        <a:lnTo>
                          <a:pt x="640" y="145"/>
                        </a:lnTo>
                        <a:lnTo>
                          <a:pt x="626" y="128"/>
                        </a:lnTo>
                        <a:lnTo>
                          <a:pt x="610" y="115"/>
                        </a:lnTo>
                        <a:lnTo>
                          <a:pt x="590" y="98"/>
                        </a:lnTo>
                        <a:lnTo>
                          <a:pt x="569" y="85"/>
                        </a:lnTo>
                        <a:lnTo>
                          <a:pt x="541" y="71"/>
                        </a:lnTo>
                        <a:lnTo>
                          <a:pt x="512" y="58"/>
                        </a:lnTo>
                        <a:lnTo>
                          <a:pt x="484" y="47"/>
                        </a:lnTo>
                        <a:lnTo>
                          <a:pt x="453" y="37"/>
                        </a:lnTo>
                        <a:lnTo>
                          <a:pt x="422" y="30"/>
                        </a:lnTo>
                        <a:lnTo>
                          <a:pt x="393" y="27"/>
                        </a:lnTo>
                        <a:lnTo>
                          <a:pt x="365" y="26"/>
                        </a:lnTo>
                        <a:lnTo>
                          <a:pt x="345" y="26"/>
                        </a:lnTo>
                        <a:lnTo>
                          <a:pt x="245" y="26"/>
                        </a:lnTo>
                        <a:lnTo>
                          <a:pt x="197" y="27"/>
                        </a:lnTo>
                        <a:lnTo>
                          <a:pt x="154" y="29"/>
                        </a:lnTo>
                        <a:lnTo>
                          <a:pt x="124" y="32"/>
                        </a:lnTo>
                        <a:lnTo>
                          <a:pt x="89" y="37"/>
                        </a:lnTo>
                        <a:lnTo>
                          <a:pt x="58" y="45"/>
                        </a:lnTo>
                        <a:lnTo>
                          <a:pt x="43" y="52"/>
                        </a:lnTo>
                        <a:lnTo>
                          <a:pt x="23" y="57"/>
                        </a:lnTo>
                        <a:lnTo>
                          <a:pt x="13" y="54"/>
                        </a:lnTo>
                        <a:lnTo>
                          <a:pt x="4" y="48"/>
                        </a:lnTo>
                        <a:lnTo>
                          <a:pt x="0" y="41"/>
                        </a:lnTo>
                        <a:close/>
                      </a:path>
                    </a:pathLst>
                  </a:custGeom>
                  <a:solidFill>
                    <a:srgbClr val="FF8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24" name="Rectangle 165"/>
                  <p:cNvSpPr>
                    <a:spLocks noChangeArrowheads="1"/>
                  </p:cNvSpPr>
                  <p:nvPr/>
                </p:nvSpPr>
                <p:spPr bwMode="auto">
                  <a:xfrm>
                    <a:off x="4676" y="3101"/>
                    <a:ext cx="180" cy="6"/>
                  </a:xfrm>
                  <a:prstGeom prst="rect">
                    <a:avLst/>
                  </a:prstGeom>
                  <a:solidFill>
                    <a:srgbClr val="FF8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25" name="Rectangle 166"/>
                  <p:cNvSpPr>
                    <a:spLocks noChangeArrowheads="1"/>
                  </p:cNvSpPr>
                  <p:nvPr/>
                </p:nvSpPr>
                <p:spPr bwMode="auto">
                  <a:xfrm>
                    <a:off x="4859" y="3101"/>
                    <a:ext cx="143" cy="6"/>
                  </a:xfrm>
                  <a:prstGeom prst="rect">
                    <a:avLst/>
                  </a:prstGeom>
                  <a:solidFill>
                    <a:srgbClr val="FF8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26" name="Freeform 167"/>
                  <p:cNvSpPr>
                    <a:spLocks/>
                  </p:cNvSpPr>
                  <p:nvPr/>
                </p:nvSpPr>
                <p:spPr bwMode="auto">
                  <a:xfrm>
                    <a:off x="5005" y="3002"/>
                    <a:ext cx="454" cy="107"/>
                  </a:xfrm>
                  <a:custGeom>
                    <a:avLst/>
                    <a:gdLst>
                      <a:gd name="T0" fmla="*/ 0 w 2716"/>
                      <a:gd name="T1" fmla="*/ 0 h 653"/>
                      <a:gd name="T2" fmla="*/ 0 w 2716"/>
                      <a:gd name="T3" fmla="*/ 0 h 653"/>
                      <a:gd name="T4" fmla="*/ 0 w 2716"/>
                      <a:gd name="T5" fmla="*/ 0 h 653"/>
                      <a:gd name="T6" fmla="*/ 0 w 2716"/>
                      <a:gd name="T7" fmla="*/ 0 h 653"/>
                      <a:gd name="T8" fmla="*/ 0 w 2716"/>
                      <a:gd name="T9" fmla="*/ 0 h 653"/>
                      <a:gd name="T10" fmla="*/ 0 w 2716"/>
                      <a:gd name="T11" fmla="*/ 0 h 653"/>
                      <a:gd name="T12" fmla="*/ 0 w 2716"/>
                      <a:gd name="T13" fmla="*/ 0 h 653"/>
                      <a:gd name="T14" fmla="*/ 0 w 2716"/>
                      <a:gd name="T15" fmla="*/ 0 h 653"/>
                      <a:gd name="T16" fmla="*/ 0 w 2716"/>
                      <a:gd name="T17" fmla="*/ 0 h 653"/>
                      <a:gd name="T18" fmla="*/ 0 w 2716"/>
                      <a:gd name="T19" fmla="*/ 0 h 653"/>
                      <a:gd name="T20" fmla="*/ 0 w 2716"/>
                      <a:gd name="T21" fmla="*/ 0 h 653"/>
                      <a:gd name="T22" fmla="*/ 0 w 2716"/>
                      <a:gd name="T23" fmla="*/ 0 h 653"/>
                      <a:gd name="T24" fmla="*/ 0 w 2716"/>
                      <a:gd name="T25" fmla="*/ 0 h 653"/>
                      <a:gd name="T26" fmla="*/ 0 w 2716"/>
                      <a:gd name="T27" fmla="*/ 0 h 653"/>
                      <a:gd name="T28" fmla="*/ 0 w 2716"/>
                      <a:gd name="T29" fmla="*/ 0 h 653"/>
                      <a:gd name="T30" fmla="*/ 0 w 2716"/>
                      <a:gd name="T31" fmla="*/ 0 h 653"/>
                      <a:gd name="T32" fmla="*/ 0 w 2716"/>
                      <a:gd name="T33" fmla="*/ 0 h 653"/>
                      <a:gd name="T34" fmla="*/ 0 w 2716"/>
                      <a:gd name="T35" fmla="*/ 0 h 653"/>
                      <a:gd name="T36" fmla="*/ 0 w 2716"/>
                      <a:gd name="T37" fmla="*/ 0 h 653"/>
                      <a:gd name="T38" fmla="*/ 0 w 2716"/>
                      <a:gd name="T39" fmla="*/ 0 h 653"/>
                      <a:gd name="T40" fmla="*/ 0 w 2716"/>
                      <a:gd name="T41" fmla="*/ 0 h 653"/>
                      <a:gd name="T42" fmla="*/ 0 w 2716"/>
                      <a:gd name="T43" fmla="*/ 0 h 653"/>
                      <a:gd name="T44" fmla="*/ 0 w 2716"/>
                      <a:gd name="T45" fmla="*/ 0 h 653"/>
                      <a:gd name="T46" fmla="*/ 0 w 2716"/>
                      <a:gd name="T47" fmla="*/ 0 h 653"/>
                      <a:gd name="T48" fmla="*/ 0 w 2716"/>
                      <a:gd name="T49" fmla="*/ 0 h 653"/>
                      <a:gd name="T50" fmla="*/ 0 w 2716"/>
                      <a:gd name="T51" fmla="*/ 0 h 653"/>
                      <a:gd name="T52" fmla="*/ 0 w 2716"/>
                      <a:gd name="T53" fmla="*/ 0 h 653"/>
                      <a:gd name="T54" fmla="*/ 0 w 2716"/>
                      <a:gd name="T55" fmla="*/ 0 h 653"/>
                      <a:gd name="T56" fmla="*/ 0 w 2716"/>
                      <a:gd name="T57" fmla="*/ 0 h 653"/>
                      <a:gd name="T58" fmla="*/ 0 w 2716"/>
                      <a:gd name="T59" fmla="*/ 0 h 653"/>
                      <a:gd name="T60" fmla="*/ 0 w 2716"/>
                      <a:gd name="T61" fmla="*/ 0 h 653"/>
                      <a:gd name="T62" fmla="*/ 0 w 2716"/>
                      <a:gd name="T63" fmla="*/ 0 h 653"/>
                      <a:gd name="T64" fmla="*/ 0 w 2716"/>
                      <a:gd name="T65" fmla="*/ 0 h 653"/>
                      <a:gd name="T66" fmla="*/ 0 w 2716"/>
                      <a:gd name="T67" fmla="*/ 0 h 653"/>
                      <a:gd name="T68" fmla="*/ 0 w 2716"/>
                      <a:gd name="T69" fmla="*/ 0 h 653"/>
                      <a:gd name="T70" fmla="*/ 0 w 2716"/>
                      <a:gd name="T71" fmla="*/ 0 h 653"/>
                      <a:gd name="T72" fmla="*/ 0 w 2716"/>
                      <a:gd name="T73" fmla="*/ 0 h 653"/>
                      <a:gd name="T74" fmla="*/ 0 w 2716"/>
                      <a:gd name="T75" fmla="*/ 0 h 653"/>
                      <a:gd name="T76" fmla="*/ 0 w 2716"/>
                      <a:gd name="T77" fmla="*/ 0 h 653"/>
                      <a:gd name="T78" fmla="*/ 0 w 2716"/>
                      <a:gd name="T79" fmla="*/ 0 h 653"/>
                      <a:gd name="T80" fmla="*/ 0 w 2716"/>
                      <a:gd name="T81" fmla="*/ 0 h 653"/>
                      <a:gd name="T82" fmla="*/ 0 w 2716"/>
                      <a:gd name="T83" fmla="*/ 0 h 653"/>
                      <a:gd name="T84" fmla="*/ 0 w 2716"/>
                      <a:gd name="T85" fmla="*/ 0 h 653"/>
                      <a:gd name="T86" fmla="*/ 0 w 2716"/>
                      <a:gd name="T87" fmla="*/ 0 h 653"/>
                      <a:gd name="T88" fmla="*/ 0 w 2716"/>
                      <a:gd name="T89" fmla="*/ 0 h 653"/>
                      <a:gd name="T90" fmla="*/ 0 w 2716"/>
                      <a:gd name="T91" fmla="*/ 0 h 653"/>
                      <a:gd name="T92" fmla="*/ 0 w 2716"/>
                      <a:gd name="T93" fmla="*/ 0 h 653"/>
                      <a:gd name="T94" fmla="*/ 0 w 2716"/>
                      <a:gd name="T95" fmla="*/ 0 h 653"/>
                      <a:gd name="T96" fmla="*/ 0 w 2716"/>
                      <a:gd name="T97" fmla="*/ 0 h 653"/>
                      <a:gd name="T98" fmla="*/ 0 w 2716"/>
                      <a:gd name="T99" fmla="*/ 0 h 653"/>
                      <a:gd name="T100" fmla="*/ 0 w 2716"/>
                      <a:gd name="T101" fmla="*/ 0 h 653"/>
                      <a:gd name="T102" fmla="*/ 0 w 2716"/>
                      <a:gd name="T103" fmla="*/ 0 h 653"/>
                      <a:gd name="T104" fmla="*/ 0 w 2716"/>
                      <a:gd name="T105" fmla="*/ 0 h 653"/>
                      <a:gd name="T106" fmla="*/ 0 w 2716"/>
                      <a:gd name="T107" fmla="*/ 0 h 653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w 2716"/>
                      <a:gd name="T163" fmla="*/ 0 h 653"/>
                      <a:gd name="T164" fmla="*/ 2716 w 2716"/>
                      <a:gd name="T165" fmla="*/ 653 h 653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T162" t="T163" r="T164" b="T165"/>
                    <a:pathLst>
                      <a:path w="2716" h="653">
                        <a:moveTo>
                          <a:pt x="0" y="598"/>
                        </a:moveTo>
                        <a:lnTo>
                          <a:pt x="0" y="653"/>
                        </a:lnTo>
                        <a:lnTo>
                          <a:pt x="947" y="653"/>
                        </a:lnTo>
                        <a:lnTo>
                          <a:pt x="956" y="652"/>
                        </a:lnTo>
                        <a:lnTo>
                          <a:pt x="964" y="647"/>
                        </a:lnTo>
                        <a:lnTo>
                          <a:pt x="971" y="643"/>
                        </a:lnTo>
                        <a:lnTo>
                          <a:pt x="978" y="638"/>
                        </a:lnTo>
                        <a:lnTo>
                          <a:pt x="985" y="632"/>
                        </a:lnTo>
                        <a:lnTo>
                          <a:pt x="991" y="624"/>
                        </a:lnTo>
                        <a:lnTo>
                          <a:pt x="1000" y="612"/>
                        </a:lnTo>
                        <a:lnTo>
                          <a:pt x="1008" y="595"/>
                        </a:lnTo>
                        <a:lnTo>
                          <a:pt x="1014" y="586"/>
                        </a:lnTo>
                        <a:lnTo>
                          <a:pt x="1019" y="574"/>
                        </a:lnTo>
                        <a:lnTo>
                          <a:pt x="1030" y="552"/>
                        </a:lnTo>
                        <a:lnTo>
                          <a:pt x="1038" y="534"/>
                        </a:lnTo>
                        <a:lnTo>
                          <a:pt x="1047" y="516"/>
                        </a:lnTo>
                        <a:lnTo>
                          <a:pt x="1058" y="498"/>
                        </a:lnTo>
                        <a:lnTo>
                          <a:pt x="1069" y="482"/>
                        </a:lnTo>
                        <a:lnTo>
                          <a:pt x="1082" y="466"/>
                        </a:lnTo>
                        <a:lnTo>
                          <a:pt x="1098" y="448"/>
                        </a:lnTo>
                        <a:lnTo>
                          <a:pt x="1113" y="437"/>
                        </a:lnTo>
                        <a:lnTo>
                          <a:pt x="1128" y="421"/>
                        </a:lnTo>
                        <a:lnTo>
                          <a:pt x="1146" y="408"/>
                        </a:lnTo>
                        <a:lnTo>
                          <a:pt x="1167" y="395"/>
                        </a:lnTo>
                        <a:lnTo>
                          <a:pt x="1195" y="379"/>
                        </a:lnTo>
                        <a:lnTo>
                          <a:pt x="1223" y="367"/>
                        </a:lnTo>
                        <a:lnTo>
                          <a:pt x="1251" y="358"/>
                        </a:lnTo>
                        <a:lnTo>
                          <a:pt x="1264" y="355"/>
                        </a:lnTo>
                        <a:lnTo>
                          <a:pt x="1281" y="351"/>
                        </a:lnTo>
                        <a:lnTo>
                          <a:pt x="1294" y="348"/>
                        </a:lnTo>
                        <a:lnTo>
                          <a:pt x="1313" y="346"/>
                        </a:lnTo>
                        <a:lnTo>
                          <a:pt x="1326" y="344"/>
                        </a:lnTo>
                        <a:lnTo>
                          <a:pt x="1341" y="343"/>
                        </a:lnTo>
                        <a:lnTo>
                          <a:pt x="1406" y="342"/>
                        </a:lnTo>
                        <a:lnTo>
                          <a:pt x="1471" y="342"/>
                        </a:lnTo>
                        <a:lnTo>
                          <a:pt x="1570" y="342"/>
                        </a:lnTo>
                        <a:lnTo>
                          <a:pt x="1636" y="343"/>
                        </a:lnTo>
                        <a:lnTo>
                          <a:pt x="1663" y="343"/>
                        </a:lnTo>
                        <a:lnTo>
                          <a:pt x="1680" y="345"/>
                        </a:lnTo>
                        <a:lnTo>
                          <a:pt x="1696" y="347"/>
                        </a:lnTo>
                        <a:lnTo>
                          <a:pt x="1709" y="349"/>
                        </a:lnTo>
                        <a:lnTo>
                          <a:pt x="1723" y="353"/>
                        </a:lnTo>
                        <a:lnTo>
                          <a:pt x="1743" y="357"/>
                        </a:lnTo>
                        <a:lnTo>
                          <a:pt x="1760" y="361"/>
                        </a:lnTo>
                        <a:lnTo>
                          <a:pt x="1780" y="369"/>
                        </a:lnTo>
                        <a:lnTo>
                          <a:pt x="1800" y="376"/>
                        </a:lnTo>
                        <a:lnTo>
                          <a:pt x="1813" y="382"/>
                        </a:lnTo>
                        <a:lnTo>
                          <a:pt x="1828" y="391"/>
                        </a:lnTo>
                        <a:lnTo>
                          <a:pt x="1847" y="399"/>
                        </a:lnTo>
                        <a:lnTo>
                          <a:pt x="1866" y="411"/>
                        </a:lnTo>
                        <a:lnTo>
                          <a:pt x="1884" y="422"/>
                        </a:lnTo>
                        <a:lnTo>
                          <a:pt x="1899" y="432"/>
                        </a:lnTo>
                        <a:lnTo>
                          <a:pt x="1913" y="444"/>
                        </a:lnTo>
                        <a:lnTo>
                          <a:pt x="1923" y="453"/>
                        </a:lnTo>
                        <a:lnTo>
                          <a:pt x="1933" y="464"/>
                        </a:lnTo>
                        <a:lnTo>
                          <a:pt x="1943" y="476"/>
                        </a:lnTo>
                        <a:lnTo>
                          <a:pt x="1964" y="499"/>
                        </a:lnTo>
                        <a:lnTo>
                          <a:pt x="1980" y="521"/>
                        </a:lnTo>
                        <a:lnTo>
                          <a:pt x="1994" y="543"/>
                        </a:lnTo>
                        <a:lnTo>
                          <a:pt x="2007" y="561"/>
                        </a:lnTo>
                        <a:lnTo>
                          <a:pt x="2020" y="579"/>
                        </a:lnTo>
                        <a:lnTo>
                          <a:pt x="2030" y="596"/>
                        </a:lnTo>
                        <a:lnTo>
                          <a:pt x="2038" y="605"/>
                        </a:lnTo>
                        <a:lnTo>
                          <a:pt x="2043" y="616"/>
                        </a:lnTo>
                        <a:lnTo>
                          <a:pt x="2049" y="624"/>
                        </a:lnTo>
                        <a:lnTo>
                          <a:pt x="2056" y="628"/>
                        </a:lnTo>
                        <a:lnTo>
                          <a:pt x="2066" y="632"/>
                        </a:lnTo>
                        <a:lnTo>
                          <a:pt x="2081" y="632"/>
                        </a:lnTo>
                        <a:lnTo>
                          <a:pt x="2169" y="631"/>
                        </a:lnTo>
                        <a:lnTo>
                          <a:pt x="2716" y="631"/>
                        </a:lnTo>
                        <a:lnTo>
                          <a:pt x="2716" y="457"/>
                        </a:lnTo>
                        <a:lnTo>
                          <a:pt x="2715" y="214"/>
                        </a:lnTo>
                        <a:lnTo>
                          <a:pt x="2714" y="80"/>
                        </a:lnTo>
                        <a:lnTo>
                          <a:pt x="2714" y="72"/>
                        </a:lnTo>
                        <a:lnTo>
                          <a:pt x="2714" y="61"/>
                        </a:lnTo>
                        <a:lnTo>
                          <a:pt x="2713" y="52"/>
                        </a:lnTo>
                        <a:lnTo>
                          <a:pt x="2710" y="41"/>
                        </a:lnTo>
                        <a:lnTo>
                          <a:pt x="2706" y="32"/>
                        </a:lnTo>
                        <a:lnTo>
                          <a:pt x="2699" y="22"/>
                        </a:lnTo>
                        <a:lnTo>
                          <a:pt x="2689" y="15"/>
                        </a:lnTo>
                        <a:lnTo>
                          <a:pt x="2680" y="7"/>
                        </a:lnTo>
                        <a:lnTo>
                          <a:pt x="2670" y="3"/>
                        </a:lnTo>
                        <a:lnTo>
                          <a:pt x="2659" y="1"/>
                        </a:lnTo>
                        <a:lnTo>
                          <a:pt x="2645" y="0"/>
                        </a:lnTo>
                        <a:lnTo>
                          <a:pt x="2650" y="6"/>
                        </a:lnTo>
                        <a:lnTo>
                          <a:pt x="2658" y="14"/>
                        </a:lnTo>
                        <a:lnTo>
                          <a:pt x="2663" y="23"/>
                        </a:lnTo>
                        <a:lnTo>
                          <a:pt x="2669" y="36"/>
                        </a:lnTo>
                        <a:lnTo>
                          <a:pt x="2675" y="48"/>
                        </a:lnTo>
                        <a:lnTo>
                          <a:pt x="2679" y="62"/>
                        </a:lnTo>
                        <a:lnTo>
                          <a:pt x="2680" y="78"/>
                        </a:lnTo>
                        <a:lnTo>
                          <a:pt x="2679" y="214"/>
                        </a:lnTo>
                        <a:lnTo>
                          <a:pt x="2679" y="451"/>
                        </a:lnTo>
                        <a:lnTo>
                          <a:pt x="2680" y="553"/>
                        </a:lnTo>
                        <a:lnTo>
                          <a:pt x="2679" y="570"/>
                        </a:lnTo>
                        <a:lnTo>
                          <a:pt x="2676" y="579"/>
                        </a:lnTo>
                        <a:lnTo>
                          <a:pt x="2672" y="588"/>
                        </a:lnTo>
                        <a:lnTo>
                          <a:pt x="2665" y="595"/>
                        </a:lnTo>
                        <a:lnTo>
                          <a:pt x="2657" y="597"/>
                        </a:lnTo>
                        <a:lnTo>
                          <a:pt x="2641" y="597"/>
                        </a:lnTo>
                        <a:lnTo>
                          <a:pt x="2627" y="597"/>
                        </a:lnTo>
                        <a:lnTo>
                          <a:pt x="2176" y="597"/>
                        </a:lnTo>
                        <a:lnTo>
                          <a:pt x="2107" y="597"/>
                        </a:lnTo>
                        <a:lnTo>
                          <a:pt x="2095" y="597"/>
                        </a:lnTo>
                        <a:lnTo>
                          <a:pt x="2084" y="595"/>
                        </a:lnTo>
                        <a:lnTo>
                          <a:pt x="2075" y="594"/>
                        </a:lnTo>
                        <a:lnTo>
                          <a:pt x="2067" y="590"/>
                        </a:lnTo>
                        <a:lnTo>
                          <a:pt x="2059" y="584"/>
                        </a:lnTo>
                        <a:lnTo>
                          <a:pt x="2051" y="578"/>
                        </a:lnTo>
                        <a:lnTo>
                          <a:pt x="2046" y="572"/>
                        </a:lnTo>
                        <a:lnTo>
                          <a:pt x="2040" y="564"/>
                        </a:lnTo>
                        <a:lnTo>
                          <a:pt x="2028" y="547"/>
                        </a:lnTo>
                        <a:lnTo>
                          <a:pt x="2019" y="533"/>
                        </a:lnTo>
                        <a:lnTo>
                          <a:pt x="2000" y="508"/>
                        </a:lnTo>
                        <a:lnTo>
                          <a:pt x="1979" y="484"/>
                        </a:lnTo>
                        <a:lnTo>
                          <a:pt x="1961" y="461"/>
                        </a:lnTo>
                        <a:lnTo>
                          <a:pt x="1949" y="445"/>
                        </a:lnTo>
                        <a:lnTo>
                          <a:pt x="1938" y="432"/>
                        </a:lnTo>
                        <a:lnTo>
                          <a:pt x="1929" y="423"/>
                        </a:lnTo>
                        <a:lnTo>
                          <a:pt x="1920" y="416"/>
                        </a:lnTo>
                        <a:lnTo>
                          <a:pt x="1908" y="406"/>
                        </a:lnTo>
                        <a:lnTo>
                          <a:pt x="1895" y="397"/>
                        </a:lnTo>
                        <a:lnTo>
                          <a:pt x="1879" y="388"/>
                        </a:lnTo>
                        <a:lnTo>
                          <a:pt x="1863" y="379"/>
                        </a:lnTo>
                        <a:lnTo>
                          <a:pt x="1850" y="373"/>
                        </a:lnTo>
                        <a:lnTo>
                          <a:pt x="1830" y="365"/>
                        </a:lnTo>
                        <a:lnTo>
                          <a:pt x="1818" y="358"/>
                        </a:lnTo>
                        <a:lnTo>
                          <a:pt x="1800" y="351"/>
                        </a:lnTo>
                        <a:lnTo>
                          <a:pt x="1781" y="344"/>
                        </a:lnTo>
                        <a:lnTo>
                          <a:pt x="1763" y="338"/>
                        </a:lnTo>
                        <a:lnTo>
                          <a:pt x="1745" y="332"/>
                        </a:lnTo>
                        <a:lnTo>
                          <a:pt x="1729" y="329"/>
                        </a:lnTo>
                        <a:lnTo>
                          <a:pt x="1702" y="324"/>
                        </a:lnTo>
                        <a:lnTo>
                          <a:pt x="1682" y="322"/>
                        </a:lnTo>
                        <a:lnTo>
                          <a:pt x="1659" y="318"/>
                        </a:lnTo>
                        <a:lnTo>
                          <a:pt x="1626" y="317"/>
                        </a:lnTo>
                        <a:lnTo>
                          <a:pt x="1571" y="316"/>
                        </a:lnTo>
                        <a:lnTo>
                          <a:pt x="1517" y="316"/>
                        </a:lnTo>
                        <a:lnTo>
                          <a:pt x="1461" y="315"/>
                        </a:lnTo>
                        <a:lnTo>
                          <a:pt x="1394" y="315"/>
                        </a:lnTo>
                        <a:lnTo>
                          <a:pt x="1340" y="318"/>
                        </a:lnTo>
                        <a:lnTo>
                          <a:pt x="1314" y="320"/>
                        </a:lnTo>
                        <a:lnTo>
                          <a:pt x="1281" y="323"/>
                        </a:lnTo>
                        <a:lnTo>
                          <a:pt x="1254" y="328"/>
                        </a:lnTo>
                        <a:lnTo>
                          <a:pt x="1225" y="335"/>
                        </a:lnTo>
                        <a:lnTo>
                          <a:pt x="1190" y="347"/>
                        </a:lnTo>
                        <a:lnTo>
                          <a:pt x="1154" y="362"/>
                        </a:lnTo>
                        <a:lnTo>
                          <a:pt x="1123" y="382"/>
                        </a:lnTo>
                        <a:lnTo>
                          <a:pt x="1100" y="403"/>
                        </a:lnTo>
                        <a:lnTo>
                          <a:pt x="1074" y="426"/>
                        </a:lnTo>
                        <a:lnTo>
                          <a:pt x="1057" y="445"/>
                        </a:lnTo>
                        <a:lnTo>
                          <a:pt x="1041" y="463"/>
                        </a:lnTo>
                        <a:lnTo>
                          <a:pt x="1029" y="482"/>
                        </a:lnTo>
                        <a:lnTo>
                          <a:pt x="1017" y="500"/>
                        </a:lnTo>
                        <a:lnTo>
                          <a:pt x="1007" y="521"/>
                        </a:lnTo>
                        <a:lnTo>
                          <a:pt x="993" y="548"/>
                        </a:lnTo>
                        <a:lnTo>
                          <a:pt x="984" y="567"/>
                        </a:lnTo>
                        <a:lnTo>
                          <a:pt x="977" y="578"/>
                        </a:lnTo>
                        <a:lnTo>
                          <a:pt x="971" y="586"/>
                        </a:lnTo>
                        <a:lnTo>
                          <a:pt x="965" y="594"/>
                        </a:lnTo>
                        <a:lnTo>
                          <a:pt x="956" y="598"/>
                        </a:lnTo>
                        <a:lnTo>
                          <a:pt x="947" y="598"/>
                        </a:lnTo>
                        <a:lnTo>
                          <a:pt x="0" y="598"/>
                        </a:lnTo>
                        <a:close/>
                      </a:path>
                    </a:pathLst>
                  </a:custGeom>
                  <a:solidFill>
                    <a:srgbClr val="FF8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602" name="Group 168"/>
                <p:cNvGrpSpPr>
                  <a:grpSpLocks/>
                </p:cNvGrpSpPr>
                <p:nvPr/>
              </p:nvGrpSpPr>
              <p:grpSpPr bwMode="auto">
                <a:xfrm>
                  <a:off x="4809" y="3007"/>
                  <a:ext cx="188" cy="11"/>
                  <a:chOff x="4809" y="3007"/>
                  <a:chExt cx="188" cy="11"/>
                </a:xfrm>
              </p:grpSpPr>
              <p:grpSp>
                <p:nvGrpSpPr>
                  <p:cNvPr id="609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4957" y="3007"/>
                    <a:ext cx="40" cy="11"/>
                    <a:chOff x="4957" y="3007"/>
                    <a:chExt cx="40" cy="11"/>
                  </a:xfrm>
                </p:grpSpPr>
                <p:grpSp>
                  <p:nvGrpSpPr>
                    <p:cNvPr id="617" name="Group 1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962" y="3007"/>
                      <a:ext cx="22" cy="10"/>
                      <a:chOff x="4962" y="3007"/>
                      <a:chExt cx="22" cy="10"/>
                    </a:xfrm>
                  </p:grpSpPr>
                  <p:sp>
                    <p:nvSpPr>
                      <p:cNvPr id="621" name="Freeform 17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961" y="3008"/>
                        <a:ext cx="22" cy="9"/>
                      </a:xfrm>
                      <a:custGeom>
                        <a:avLst/>
                        <a:gdLst>
                          <a:gd name="T0" fmla="*/ 0 w 131"/>
                          <a:gd name="T1" fmla="*/ 0 h 62"/>
                          <a:gd name="T2" fmla="*/ 0 w 131"/>
                          <a:gd name="T3" fmla="*/ 0 h 62"/>
                          <a:gd name="T4" fmla="*/ 0 w 131"/>
                          <a:gd name="T5" fmla="*/ 0 h 62"/>
                          <a:gd name="T6" fmla="*/ 0 w 131"/>
                          <a:gd name="T7" fmla="*/ 0 h 62"/>
                          <a:gd name="T8" fmla="*/ 0 w 131"/>
                          <a:gd name="T9" fmla="*/ 0 h 62"/>
                          <a:gd name="T10" fmla="*/ 0 w 131"/>
                          <a:gd name="T11" fmla="*/ 0 h 62"/>
                          <a:gd name="T12" fmla="*/ 0 w 131"/>
                          <a:gd name="T13" fmla="*/ 0 h 62"/>
                          <a:gd name="T14" fmla="*/ 0 w 131"/>
                          <a:gd name="T15" fmla="*/ 0 h 62"/>
                          <a:gd name="T16" fmla="*/ 0 w 131"/>
                          <a:gd name="T17" fmla="*/ 0 h 62"/>
                          <a:gd name="T18" fmla="*/ 0 w 131"/>
                          <a:gd name="T19" fmla="*/ 0 h 62"/>
                          <a:gd name="T20" fmla="*/ 0 w 131"/>
                          <a:gd name="T21" fmla="*/ 0 h 62"/>
                          <a:gd name="T22" fmla="*/ 0 w 131"/>
                          <a:gd name="T23" fmla="*/ 0 h 62"/>
                          <a:gd name="T24" fmla="*/ 0 w 131"/>
                          <a:gd name="T25" fmla="*/ 0 h 62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131"/>
                          <a:gd name="T40" fmla="*/ 0 h 62"/>
                          <a:gd name="T41" fmla="*/ 131 w 131"/>
                          <a:gd name="T42" fmla="*/ 62 h 62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131" h="62">
                            <a:moveTo>
                              <a:pt x="0" y="62"/>
                            </a:moveTo>
                            <a:lnTo>
                              <a:pt x="131" y="62"/>
                            </a:lnTo>
                            <a:lnTo>
                              <a:pt x="131" y="17"/>
                            </a:lnTo>
                            <a:lnTo>
                              <a:pt x="128" y="11"/>
                            </a:lnTo>
                            <a:lnTo>
                              <a:pt x="122" y="6"/>
                            </a:lnTo>
                            <a:lnTo>
                              <a:pt x="116" y="2"/>
                            </a:lnTo>
                            <a:lnTo>
                              <a:pt x="109" y="0"/>
                            </a:lnTo>
                            <a:lnTo>
                              <a:pt x="19" y="0"/>
                            </a:lnTo>
                            <a:lnTo>
                              <a:pt x="14" y="3"/>
                            </a:lnTo>
                            <a:lnTo>
                              <a:pt x="8" y="8"/>
                            </a:lnTo>
                            <a:lnTo>
                              <a:pt x="3" y="12"/>
                            </a:lnTo>
                            <a:lnTo>
                              <a:pt x="0" y="18"/>
                            </a:lnTo>
                            <a:lnTo>
                              <a:pt x="0" y="62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40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622" name="Freeform 17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964" y="3009"/>
                        <a:ext cx="18" cy="7"/>
                      </a:xfrm>
                      <a:custGeom>
                        <a:avLst/>
                        <a:gdLst>
                          <a:gd name="T0" fmla="*/ 0 w 99"/>
                          <a:gd name="T1" fmla="*/ 0 h 47"/>
                          <a:gd name="T2" fmla="*/ 0 w 99"/>
                          <a:gd name="T3" fmla="*/ 0 h 47"/>
                          <a:gd name="T4" fmla="*/ 0 w 99"/>
                          <a:gd name="T5" fmla="*/ 0 h 47"/>
                          <a:gd name="T6" fmla="*/ 0 w 99"/>
                          <a:gd name="T7" fmla="*/ 0 h 47"/>
                          <a:gd name="T8" fmla="*/ 0 w 99"/>
                          <a:gd name="T9" fmla="*/ 0 h 47"/>
                          <a:gd name="T10" fmla="*/ 0 w 99"/>
                          <a:gd name="T11" fmla="*/ 0 h 47"/>
                          <a:gd name="T12" fmla="*/ 0 w 99"/>
                          <a:gd name="T13" fmla="*/ 0 h 47"/>
                          <a:gd name="T14" fmla="*/ 0 w 99"/>
                          <a:gd name="T15" fmla="*/ 0 h 47"/>
                          <a:gd name="T16" fmla="*/ 0 w 99"/>
                          <a:gd name="T17" fmla="*/ 0 h 47"/>
                          <a:gd name="T18" fmla="*/ 0 w 99"/>
                          <a:gd name="T19" fmla="*/ 0 h 47"/>
                          <a:gd name="T20" fmla="*/ 0 w 99"/>
                          <a:gd name="T21" fmla="*/ 0 h 47"/>
                          <a:gd name="T22" fmla="*/ 0 w 99"/>
                          <a:gd name="T23" fmla="*/ 0 h 47"/>
                          <a:gd name="T24" fmla="*/ 0 w 99"/>
                          <a:gd name="T25" fmla="*/ 0 h 47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99"/>
                          <a:gd name="T40" fmla="*/ 0 h 47"/>
                          <a:gd name="T41" fmla="*/ 99 w 99"/>
                          <a:gd name="T42" fmla="*/ 47 h 47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99" h="47">
                            <a:moveTo>
                              <a:pt x="0" y="47"/>
                            </a:moveTo>
                            <a:lnTo>
                              <a:pt x="99" y="47"/>
                            </a:lnTo>
                            <a:lnTo>
                              <a:pt x="99" y="13"/>
                            </a:lnTo>
                            <a:lnTo>
                              <a:pt x="96" y="9"/>
                            </a:lnTo>
                            <a:lnTo>
                              <a:pt x="93" y="5"/>
                            </a:lnTo>
                            <a:lnTo>
                              <a:pt x="88" y="2"/>
                            </a:lnTo>
                            <a:lnTo>
                              <a:pt x="82" y="0"/>
                            </a:lnTo>
                            <a:lnTo>
                              <a:pt x="14" y="0"/>
                            </a:lnTo>
                            <a:lnTo>
                              <a:pt x="10" y="3"/>
                            </a:lnTo>
                            <a:lnTo>
                              <a:pt x="6" y="6"/>
                            </a:lnTo>
                            <a:lnTo>
                              <a:pt x="2" y="10"/>
                            </a:lnTo>
                            <a:lnTo>
                              <a:pt x="0" y="13"/>
                            </a:lnTo>
                            <a:lnTo>
                              <a:pt x="0" y="47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40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p:grpSp>
                <p:grpSp>
                  <p:nvGrpSpPr>
                    <p:cNvPr id="618" name="Group 17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957" y="3009"/>
                      <a:ext cx="40" cy="9"/>
                      <a:chOff x="4957" y="3009"/>
                      <a:chExt cx="40" cy="9"/>
                    </a:xfrm>
                  </p:grpSpPr>
                  <p:sp>
                    <p:nvSpPr>
                      <p:cNvPr id="619" name="Freeform 17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957" y="3009"/>
                        <a:ext cx="40" cy="9"/>
                      </a:xfrm>
                      <a:custGeom>
                        <a:avLst/>
                        <a:gdLst>
                          <a:gd name="T0" fmla="*/ 0 w 238"/>
                          <a:gd name="T1" fmla="*/ 0 h 56"/>
                          <a:gd name="T2" fmla="*/ 0 w 238"/>
                          <a:gd name="T3" fmla="*/ 0 h 56"/>
                          <a:gd name="T4" fmla="*/ 0 w 238"/>
                          <a:gd name="T5" fmla="*/ 0 h 56"/>
                          <a:gd name="T6" fmla="*/ 0 w 238"/>
                          <a:gd name="T7" fmla="*/ 0 h 56"/>
                          <a:gd name="T8" fmla="*/ 0 w 238"/>
                          <a:gd name="T9" fmla="*/ 0 h 56"/>
                          <a:gd name="T10" fmla="*/ 0 w 238"/>
                          <a:gd name="T11" fmla="*/ 0 h 56"/>
                          <a:gd name="T12" fmla="*/ 0 w 238"/>
                          <a:gd name="T13" fmla="*/ 0 h 56"/>
                          <a:gd name="T14" fmla="*/ 0 w 238"/>
                          <a:gd name="T15" fmla="*/ 0 h 56"/>
                          <a:gd name="T16" fmla="*/ 0 w 238"/>
                          <a:gd name="T17" fmla="*/ 0 h 56"/>
                          <a:gd name="T18" fmla="*/ 0 w 238"/>
                          <a:gd name="T19" fmla="*/ 0 h 5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238"/>
                          <a:gd name="T31" fmla="*/ 0 h 56"/>
                          <a:gd name="T32" fmla="*/ 238 w 238"/>
                          <a:gd name="T33" fmla="*/ 56 h 5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238" h="56">
                            <a:moveTo>
                              <a:pt x="6" y="0"/>
                            </a:moveTo>
                            <a:lnTo>
                              <a:pt x="238" y="0"/>
                            </a:lnTo>
                            <a:lnTo>
                              <a:pt x="238" y="56"/>
                            </a:lnTo>
                            <a:lnTo>
                              <a:pt x="168" y="56"/>
                            </a:lnTo>
                            <a:lnTo>
                              <a:pt x="168" y="26"/>
                            </a:lnTo>
                            <a:lnTo>
                              <a:pt x="4" y="26"/>
                            </a:lnTo>
                            <a:lnTo>
                              <a:pt x="1" y="20"/>
                            </a:lnTo>
                            <a:lnTo>
                              <a:pt x="0" y="12"/>
                            </a:lnTo>
                            <a:lnTo>
                              <a:pt x="2" y="5"/>
                            </a:lnTo>
                            <a:lnTo>
                              <a:pt x="6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 w="1588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40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620" name="Rectangle 1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86" y="3014"/>
                        <a:ext cx="9" cy="3"/>
                      </a:xfrm>
                      <a:prstGeom prst="rect">
                        <a:avLst/>
                      </a:prstGeom>
                      <a:solidFill>
                        <a:srgbClr val="60606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zh-CN" altLang="en-US" sz="280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610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4809" y="3007"/>
                    <a:ext cx="40" cy="11"/>
                    <a:chOff x="4809" y="3007"/>
                    <a:chExt cx="40" cy="11"/>
                  </a:xfrm>
                </p:grpSpPr>
                <p:grpSp>
                  <p:nvGrpSpPr>
                    <p:cNvPr id="611" name="Group 1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14" y="3007"/>
                      <a:ext cx="22" cy="10"/>
                      <a:chOff x="4814" y="3007"/>
                      <a:chExt cx="22" cy="10"/>
                    </a:xfrm>
                  </p:grpSpPr>
                  <p:sp>
                    <p:nvSpPr>
                      <p:cNvPr id="615" name="Freeform 17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813" y="3008"/>
                        <a:ext cx="22" cy="9"/>
                      </a:xfrm>
                      <a:custGeom>
                        <a:avLst/>
                        <a:gdLst>
                          <a:gd name="T0" fmla="*/ 0 w 131"/>
                          <a:gd name="T1" fmla="*/ 0 h 62"/>
                          <a:gd name="T2" fmla="*/ 0 w 131"/>
                          <a:gd name="T3" fmla="*/ 0 h 62"/>
                          <a:gd name="T4" fmla="*/ 0 w 131"/>
                          <a:gd name="T5" fmla="*/ 0 h 62"/>
                          <a:gd name="T6" fmla="*/ 0 w 131"/>
                          <a:gd name="T7" fmla="*/ 0 h 62"/>
                          <a:gd name="T8" fmla="*/ 0 w 131"/>
                          <a:gd name="T9" fmla="*/ 0 h 62"/>
                          <a:gd name="T10" fmla="*/ 0 w 131"/>
                          <a:gd name="T11" fmla="*/ 0 h 62"/>
                          <a:gd name="T12" fmla="*/ 0 w 131"/>
                          <a:gd name="T13" fmla="*/ 0 h 62"/>
                          <a:gd name="T14" fmla="*/ 0 w 131"/>
                          <a:gd name="T15" fmla="*/ 0 h 62"/>
                          <a:gd name="T16" fmla="*/ 0 w 131"/>
                          <a:gd name="T17" fmla="*/ 0 h 62"/>
                          <a:gd name="T18" fmla="*/ 0 w 131"/>
                          <a:gd name="T19" fmla="*/ 0 h 62"/>
                          <a:gd name="T20" fmla="*/ 0 w 131"/>
                          <a:gd name="T21" fmla="*/ 0 h 62"/>
                          <a:gd name="T22" fmla="*/ 0 w 131"/>
                          <a:gd name="T23" fmla="*/ 0 h 62"/>
                          <a:gd name="T24" fmla="*/ 0 w 131"/>
                          <a:gd name="T25" fmla="*/ 0 h 62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131"/>
                          <a:gd name="T40" fmla="*/ 0 h 62"/>
                          <a:gd name="T41" fmla="*/ 131 w 131"/>
                          <a:gd name="T42" fmla="*/ 62 h 62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131" h="62">
                            <a:moveTo>
                              <a:pt x="0" y="62"/>
                            </a:moveTo>
                            <a:lnTo>
                              <a:pt x="131" y="62"/>
                            </a:lnTo>
                            <a:lnTo>
                              <a:pt x="131" y="17"/>
                            </a:lnTo>
                            <a:lnTo>
                              <a:pt x="127" y="11"/>
                            </a:lnTo>
                            <a:lnTo>
                              <a:pt x="122" y="6"/>
                            </a:lnTo>
                            <a:lnTo>
                              <a:pt x="116" y="2"/>
                            </a:lnTo>
                            <a:lnTo>
                              <a:pt x="109" y="0"/>
                            </a:lnTo>
                            <a:lnTo>
                              <a:pt x="19" y="0"/>
                            </a:lnTo>
                            <a:lnTo>
                              <a:pt x="14" y="3"/>
                            </a:lnTo>
                            <a:lnTo>
                              <a:pt x="8" y="8"/>
                            </a:lnTo>
                            <a:lnTo>
                              <a:pt x="4" y="12"/>
                            </a:lnTo>
                            <a:lnTo>
                              <a:pt x="0" y="18"/>
                            </a:lnTo>
                            <a:lnTo>
                              <a:pt x="0" y="62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40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616" name="Freeform 17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816" y="3009"/>
                        <a:ext cx="16" cy="7"/>
                      </a:xfrm>
                      <a:custGeom>
                        <a:avLst/>
                        <a:gdLst>
                          <a:gd name="T0" fmla="*/ 0 w 100"/>
                          <a:gd name="T1" fmla="*/ 0 h 47"/>
                          <a:gd name="T2" fmla="*/ 0 w 100"/>
                          <a:gd name="T3" fmla="*/ 0 h 47"/>
                          <a:gd name="T4" fmla="*/ 0 w 100"/>
                          <a:gd name="T5" fmla="*/ 0 h 47"/>
                          <a:gd name="T6" fmla="*/ 0 w 100"/>
                          <a:gd name="T7" fmla="*/ 0 h 47"/>
                          <a:gd name="T8" fmla="*/ 0 w 100"/>
                          <a:gd name="T9" fmla="*/ 0 h 47"/>
                          <a:gd name="T10" fmla="*/ 0 w 100"/>
                          <a:gd name="T11" fmla="*/ 0 h 47"/>
                          <a:gd name="T12" fmla="*/ 0 w 100"/>
                          <a:gd name="T13" fmla="*/ 0 h 47"/>
                          <a:gd name="T14" fmla="*/ 0 w 100"/>
                          <a:gd name="T15" fmla="*/ 0 h 47"/>
                          <a:gd name="T16" fmla="*/ 0 w 100"/>
                          <a:gd name="T17" fmla="*/ 0 h 47"/>
                          <a:gd name="T18" fmla="*/ 0 w 100"/>
                          <a:gd name="T19" fmla="*/ 0 h 47"/>
                          <a:gd name="T20" fmla="*/ 0 w 100"/>
                          <a:gd name="T21" fmla="*/ 0 h 47"/>
                          <a:gd name="T22" fmla="*/ 0 w 100"/>
                          <a:gd name="T23" fmla="*/ 0 h 47"/>
                          <a:gd name="T24" fmla="*/ 0 w 100"/>
                          <a:gd name="T25" fmla="*/ 0 h 47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100"/>
                          <a:gd name="T40" fmla="*/ 0 h 47"/>
                          <a:gd name="T41" fmla="*/ 100 w 100"/>
                          <a:gd name="T42" fmla="*/ 47 h 47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100" h="47">
                            <a:moveTo>
                              <a:pt x="0" y="47"/>
                            </a:moveTo>
                            <a:lnTo>
                              <a:pt x="100" y="47"/>
                            </a:lnTo>
                            <a:lnTo>
                              <a:pt x="100" y="13"/>
                            </a:lnTo>
                            <a:lnTo>
                              <a:pt x="98" y="9"/>
                            </a:lnTo>
                            <a:lnTo>
                              <a:pt x="93" y="5"/>
                            </a:lnTo>
                            <a:lnTo>
                              <a:pt x="89" y="2"/>
                            </a:lnTo>
                            <a:lnTo>
                              <a:pt x="84" y="0"/>
                            </a:lnTo>
                            <a:lnTo>
                              <a:pt x="15" y="0"/>
                            </a:lnTo>
                            <a:lnTo>
                              <a:pt x="11" y="3"/>
                            </a:lnTo>
                            <a:lnTo>
                              <a:pt x="6" y="6"/>
                            </a:lnTo>
                            <a:lnTo>
                              <a:pt x="2" y="10"/>
                            </a:lnTo>
                            <a:lnTo>
                              <a:pt x="0" y="13"/>
                            </a:lnTo>
                            <a:lnTo>
                              <a:pt x="0" y="47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40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p:grpSp>
                <p:grpSp>
                  <p:nvGrpSpPr>
                    <p:cNvPr id="612" name="Group 18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9" y="3009"/>
                      <a:ext cx="40" cy="9"/>
                      <a:chOff x="4809" y="3009"/>
                      <a:chExt cx="40" cy="9"/>
                    </a:xfrm>
                  </p:grpSpPr>
                  <p:sp>
                    <p:nvSpPr>
                      <p:cNvPr id="613" name="Freeform 18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809" y="3009"/>
                        <a:ext cx="40" cy="9"/>
                      </a:xfrm>
                      <a:custGeom>
                        <a:avLst/>
                        <a:gdLst>
                          <a:gd name="T0" fmla="*/ 0 w 240"/>
                          <a:gd name="T1" fmla="*/ 0 h 56"/>
                          <a:gd name="T2" fmla="*/ 0 w 240"/>
                          <a:gd name="T3" fmla="*/ 0 h 56"/>
                          <a:gd name="T4" fmla="*/ 0 w 240"/>
                          <a:gd name="T5" fmla="*/ 0 h 56"/>
                          <a:gd name="T6" fmla="*/ 0 w 240"/>
                          <a:gd name="T7" fmla="*/ 0 h 56"/>
                          <a:gd name="T8" fmla="*/ 0 w 240"/>
                          <a:gd name="T9" fmla="*/ 0 h 56"/>
                          <a:gd name="T10" fmla="*/ 0 w 240"/>
                          <a:gd name="T11" fmla="*/ 0 h 56"/>
                          <a:gd name="T12" fmla="*/ 0 w 240"/>
                          <a:gd name="T13" fmla="*/ 0 h 56"/>
                          <a:gd name="T14" fmla="*/ 0 w 240"/>
                          <a:gd name="T15" fmla="*/ 0 h 56"/>
                          <a:gd name="T16" fmla="*/ 0 w 240"/>
                          <a:gd name="T17" fmla="*/ 0 h 56"/>
                          <a:gd name="T18" fmla="*/ 0 w 240"/>
                          <a:gd name="T19" fmla="*/ 0 h 5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240"/>
                          <a:gd name="T31" fmla="*/ 0 h 56"/>
                          <a:gd name="T32" fmla="*/ 240 w 240"/>
                          <a:gd name="T33" fmla="*/ 56 h 5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240" h="56">
                            <a:moveTo>
                              <a:pt x="7" y="0"/>
                            </a:moveTo>
                            <a:lnTo>
                              <a:pt x="240" y="0"/>
                            </a:lnTo>
                            <a:lnTo>
                              <a:pt x="240" y="56"/>
                            </a:lnTo>
                            <a:lnTo>
                              <a:pt x="169" y="56"/>
                            </a:lnTo>
                            <a:lnTo>
                              <a:pt x="169" y="26"/>
                            </a:lnTo>
                            <a:lnTo>
                              <a:pt x="5" y="26"/>
                            </a:lnTo>
                            <a:lnTo>
                              <a:pt x="1" y="20"/>
                            </a:lnTo>
                            <a:lnTo>
                              <a:pt x="0" y="12"/>
                            </a:lnTo>
                            <a:lnTo>
                              <a:pt x="2" y="5"/>
                            </a:lnTo>
                            <a:lnTo>
                              <a:pt x="7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 w="1588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40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614" name="Rectangle 1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38" y="3014"/>
                        <a:ext cx="9" cy="3"/>
                      </a:xfrm>
                      <a:prstGeom prst="rect">
                        <a:avLst/>
                      </a:prstGeom>
                      <a:solidFill>
                        <a:srgbClr val="60606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zh-CN" altLang="en-US" sz="280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603" name="Group 183"/>
                <p:cNvGrpSpPr>
                  <a:grpSpLocks/>
                </p:cNvGrpSpPr>
                <p:nvPr/>
              </p:nvGrpSpPr>
              <p:grpSpPr bwMode="auto">
                <a:xfrm>
                  <a:off x="4676" y="2918"/>
                  <a:ext cx="328" cy="204"/>
                  <a:chOff x="4676" y="2918"/>
                  <a:chExt cx="328" cy="204"/>
                </a:xfrm>
              </p:grpSpPr>
              <p:sp>
                <p:nvSpPr>
                  <p:cNvPr id="607" name="Freeform 184"/>
                  <p:cNvSpPr>
                    <a:spLocks/>
                  </p:cNvSpPr>
                  <p:nvPr/>
                </p:nvSpPr>
                <p:spPr bwMode="auto">
                  <a:xfrm>
                    <a:off x="4849" y="2918"/>
                    <a:ext cx="16" cy="82"/>
                  </a:xfrm>
                  <a:custGeom>
                    <a:avLst/>
                    <a:gdLst>
                      <a:gd name="T0" fmla="*/ 0 w 100"/>
                      <a:gd name="T1" fmla="*/ 0 h 490"/>
                      <a:gd name="T2" fmla="*/ 0 w 100"/>
                      <a:gd name="T3" fmla="*/ 0 h 490"/>
                      <a:gd name="T4" fmla="*/ 0 w 100"/>
                      <a:gd name="T5" fmla="*/ 0 h 490"/>
                      <a:gd name="T6" fmla="*/ 0 w 100"/>
                      <a:gd name="T7" fmla="*/ 0 h 49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0"/>
                      <a:gd name="T13" fmla="*/ 0 h 490"/>
                      <a:gd name="T14" fmla="*/ 100 w 100"/>
                      <a:gd name="T15" fmla="*/ 490 h 49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0" h="490">
                        <a:moveTo>
                          <a:pt x="0" y="1"/>
                        </a:moveTo>
                        <a:lnTo>
                          <a:pt x="43" y="490"/>
                        </a:lnTo>
                        <a:lnTo>
                          <a:pt x="59" y="490"/>
                        </a:lnTo>
                        <a:lnTo>
                          <a:pt x="100" y="0"/>
                        </a:lnTo>
                      </a:path>
                    </a:pathLst>
                  </a:custGeom>
                  <a:noFill/>
                  <a:ln w="1588">
                    <a:solidFill>
                      <a:srgbClr val="201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08" name="Freeform 185"/>
                  <p:cNvSpPr>
                    <a:spLocks/>
                  </p:cNvSpPr>
                  <p:nvPr/>
                </p:nvSpPr>
                <p:spPr bwMode="auto">
                  <a:xfrm>
                    <a:off x="4676" y="2918"/>
                    <a:ext cx="328" cy="204"/>
                  </a:xfrm>
                  <a:custGeom>
                    <a:avLst/>
                    <a:gdLst>
                      <a:gd name="T0" fmla="*/ 0 w 1965"/>
                      <a:gd name="T1" fmla="*/ 0 h 1223"/>
                      <a:gd name="T2" fmla="*/ 0 w 1965"/>
                      <a:gd name="T3" fmla="*/ 0 h 1223"/>
                      <a:gd name="T4" fmla="*/ 0 w 1965"/>
                      <a:gd name="T5" fmla="*/ 0 h 1223"/>
                      <a:gd name="T6" fmla="*/ 0 w 1965"/>
                      <a:gd name="T7" fmla="*/ 0 h 1223"/>
                      <a:gd name="T8" fmla="*/ 0 w 1965"/>
                      <a:gd name="T9" fmla="*/ 0 h 1223"/>
                      <a:gd name="T10" fmla="*/ 0 w 1965"/>
                      <a:gd name="T11" fmla="*/ 0 h 1223"/>
                      <a:gd name="T12" fmla="*/ 0 w 1965"/>
                      <a:gd name="T13" fmla="*/ 0 h 1223"/>
                      <a:gd name="T14" fmla="*/ 0 w 1965"/>
                      <a:gd name="T15" fmla="*/ 0 h 1223"/>
                      <a:gd name="T16" fmla="*/ 0 w 1965"/>
                      <a:gd name="T17" fmla="*/ 0 h 1223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965"/>
                      <a:gd name="T28" fmla="*/ 0 h 1223"/>
                      <a:gd name="T29" fmla="*/ 1965 w 1965"/>
                      <a:gd name="T30" fmla="*/ 1223 h 1223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965" h="1223">
                        <a:moveTo>
                          <a:pt x="1088" y="494"/>
                        </a:moveTo>
                        <a:lnTo>
                          <a:pt x="1088" y="1223"/>
                        </a:lnTo>
                        <a:lnTo>
                          <a:pt x="0" y="1223"/>
                        </a:lnTo>
                        <a:lnTo>
                          <a:pt x="0" y="538"/>
                        </a:lnTo>
                        <a:lnTo>
                          <a:pt x="473" y="0"/>
                        </a:lnTo>
                        <a:lnTo>
                          <a:pt x="1911" y="3"/>
                        </a:lnTo>
                        <a:lnTo>
                          <a:pt x="1964" y="521"/>
                        </a:lnTo>
                        <a:lnTo>
                          <a:pt x="1965" y="1223"/>
                        </a:lnTo>
                        <a:lnTo>
                          <a:pt x="1084" y="1223"/>
                        </a:lnTo>
                      </a:path>
                    </a:pathLst>
                  </a:custGeom>
                  <a:noFill/>
                  <a:ln w="1588">
                    <a:solidFill>
                      <a:srgbClr val="201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604" name="Group 186"/>
                <p:cNvGrpSpPr>
                  <a:grpSpLocks/>
                </p:cNvGrpSpPr>
                <p:nvPr/>
              </p:nvGrpSpPr>
              <p:grpSpPr bwMode="auto">
                <a:xfrm>
                  <a:off x="4738" y="2980"/>
                  <a:ext cx="14" cy="21"/>
                  <a:chOff x="4738" y="2980"/>
                  <a:chExt cx="14" cy="21"/>
                </a:xfrm>
              </p:grpSpPr>
              <p:sp>
                <p:nvSpPr>
                  <p:cNvPr id="605" name="Freeform 187"/>
                  <p:cNvSpPr>
                    <a:spLocks/>
                  </p:cNvSpPr>
                  <p:nvPr/>
                </p:nvSpPr>
                <p:spPr bwMode="auto">
                  <a:xfrm>
                    <a:off x="4737" y="2984"/>
                    <a:ext cx="15" cy="18"/>
                  </a:xfrm>
                  <a:custGeom>
                    <a:avLst/>
                    <a:gdLst>
                      <a:gd name="T0" fmla="*/ 0 w 82"/>
                      <a:gd name="T1" fmla="*/ 0 h 100"/>
                      <a:gd name="T2" fmla="*/ 0 w 82"/>
                      <a:gd name="T3" fmla="*/ 0 h 100"/>
                      <a:gd name="T4" fmla="*/ 0 w 82"/>
                      <a:gd name="T5" fmla="*/ 0 h 100"/>
                      <a:gd name="T6" fmla="*/ 0 w 82"/>
                      <a:gd name="T7" fmla="*/ 0 h 100"/>
                      <a:gd name="T8" fmla="*/ 0 w 82"/>
                      <a:gd name="T9" fmla="*/ 0 h 100"/>
                      <a:gd name="T10" fmla="*/ 0 w 82"/>
                      <a:gd name="T11" fmla="*/ 0 h 100"/>
                      <a:gd name="T12" fmla="*/ 0 w 82"/>
                      <a:gd name="T13" fmla="*/ 0 h 10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100"/>
                      <a:gd name="T23" fmla="*/ 82 w 82"/>
                      <a:gd name="T24" fmla="*/ 100 h 10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100">
                        <a:moveTo>
                          <a:pt x="65" y="0"/>
                        </a:moveTo>
                        <a:lnTo>
                          <a:pt x="0" y="100"/>
                        </a:lnTo>
                        <a:lnTo>
                          <a:pt x="75" y="100"/>
                        </a:lnTo>
                        <a:lnTo>
                          <a:pt x="82" y="84"/>
                        </a:lnTo>
                        <a:lnTo>
                          <a:pt x="28" y="84"/>
                        </a:lnTo>
                        <a:lnTo>
                          <a:pt x="65" y="28"/>
                        </a:lnTo>
                        <a:lnTo>
                          <a:pt x="65" y="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06" name="AutoShape 188"/>
                  <p:cNvSpPr>
                    <a:spLocks noChangeArrowheads="1"/>
                  </p:cNvSpPr>
                  <p:nvPr/>
                </p:nvSpPr>
                <p:spPr bwMode="auto">
                  <a:xfrm>
                    <a:off x="4749" y="2980"/>
                    <a:ext cx="3" cy="16"/>
                  </a:xfrm>
                  <a:prstGeom prst="roundRect">
                    <a:avLst>
                      <a:gd name="adj" fmla="val 46667"/>
                    </a:avLst>
                  </a:prstGeom>
                  <a:solidFill>
                    <a:srgbClr val="C0C0C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  <p:grpSp>
            <p:nvGrpSpPr>
              <p:cNvPr id="594" name="Group 189"/>
              <p:cNvGrpSpPr>
                <a:grpSpLocks/>
              </p:cNvGrpSpPr>
              <p:nvPr/>
            </p:nvGrpSpPr>
            <p:grpSpPr bwMode="auto">
              <a:xfrm>
                <a:off x="5447" y="3096"/>
                <a:ext cx="24" cy="35"/>
                <a:chOff x="5447" y="3096"/>
                <a:chExt cx="24" cy="35"/>
              </a:xfrm>
            </p:grpSpPr>
            <p:sp>
              <p:nvSpPr>
                <p:cNvPr id="595" name="Freeform 190"/>
                <p:cNvSpPr>
                  <a:spLocks/>
                </p:cNvSpPr>
                <p:nvPr/>
              </p:nvSpPr>
              <p:spPr bwMode="auto">
                <a:xfrm>
                  <a:off x="5462" y="3103"/>
                  <a:ext cx="9" cy="28"/>
                </a:xfrm>
                <a:custGeom>
                  <a:avLst/>
                  <a:gdLst>
                    <a:gd name="T0" fmla="*/ 0 w 55"/>
                    <a:gd name="T1" fmla="*/ 0 h 170"/>
                    <a:gd name="T2" fmla="*/ 0 w 55"/>
                    <a:gd name="T3" fmla="*/ 0 h 170"/>
                    <a:gd name="T4" fmla="*/ 0 w 55"/>
                    <a:gd name="T5" fmla="*/ 0 h 170"/>
                    <a:gd name="T6" fmla="*/ 0 w 55"/>
                    <a:gd name="T7" fmla="*/ 0 h 170"/>
                    <a:gd name="T8" fmla="*/ 0 w 55"/>
                    <a:gd name="T9" fmla="*/ 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5"/>
                    <a:gd name="T16" fmla="*/ 0 h 170"/>
                    <a:gd name="T17" fmla="*/ 55 w 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5" h="170">
                      <a:moveTo>
                        <a:pt x="0" y="170"/>
                      </a:moveTo>
                      <a:lnTo>
                        <a:pt x="0" y="14"/>
                      </a:lnTo>
                      <a:lnTo>
                        <a:pt x="55" y="0"/>
                      </a:lnTo>
                      <a:lnTo>
                        <a:pt x="55" y="148"/>
                      </a:lnTo>
                      <a:lnTo>
                        <a:pt x="0" y="170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96" name="Rectangle 191"/>
                <p:cNvSpPr>
                  <a:spLocks noChangeArrowheads="1"/>
                </p:cNvSpPr>
                <p:nvPr/>
              </p:nvSpPr>
              <p:spPr bwMode="auto">
                <a:xfrm>
                  <a:off x="5447" y="3103"/>
                  <a:ext cx="15" cy="26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8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97" name="Rectangle 192"/>
                <p:cNvSpPr>
                  <a:spLocks noChangeArrowheads="1"/>
                </p:cNvSpPr>
                <p:nvPr/>
              </p:nvSpPr>
              <p:spPr bwMode="auto">
                <a:xfrm>
                  <a:off x="5447" y="3110"/>
                  <a:ext cx="15" cy="16"/>
                </a:xfrm>
                <a:prstGeom prst="rect">
                  <a:avLst/>
                </a:prstGeom>
                <a:solidFill>
                  <a:srgbClr val="A0A0A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8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98" name="Freeform 193"/>
                <p:cNvSpPr>
                  <a:spLocks/>
                </p:cNvSpPr>
                <p:nvPr/>
              </p:nvSpPr>
              <p:spPr bwMode="auto">
                <a:xfrm>
                  <a:off x="5462" y="3107"/>
                  <a:ext cx="9" cy="19"/>
                </a:xfrm>
                <a:custGeom>
                  <a:avLst/>
                  <a:gdLst>
                    <a:gd name="T0" fmla="*/ 0 w 55"/>
                    <a:gd name="T1" fmla="*/ 0 h 113"/>
                    <a:gd name="T2" fmla="*/ 0 w 55"/>
                    <a:gd name="T3" fmla="*/ 0 h 113"/>
                    <a:gd name="T4" fmla="*/ 0 w 55"/>
                    <a:gd name="T5" fmla="*/ 0 h 113"/>
                    <a:gd name="T6" fmla="*/ 0 w 55"/>
                    <a:gd name="T7" fmla="*/ 0 h 113"/>
                    <a:gd name="T8" fmla="*/ 0 w 55"/>
                    <a:gd name="T9" fmla="*/ 0 h 11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5"/>
                    <a:gd name="T16" fmla="*/ 0 h 113"/>
                    <a:gd name="T17" fmla="*/ 55 w 55"/>
                    <a:gd name="T18" fmla="*/ 113 h 11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5" h="113">
                      <a:moveTo>
                        <a:pt x="0" y="17"/>
                      </a:moveTo>
                      <a:lnTo>
                        <a:pt x="0" y="113"/>
                      </a:lnTo>
                      <a:lnTo>
                        <a:pt x="55" y="91"/>
                      </a:lnTo>
                      <a:lnTo>
                        <a:pt x="55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99" name="Freeform 194"/>
                <p:cNvSpPr>
                  <a:spLocks/>
                </p:cNvSpPr>
                <p:nvPr/>
              </p:nvSpPr>
              <p:spPr bwMode="auto">
                <a:xfrm>
                  <a:off x="5459" y="3096"/>
                  <a:ext cx="12" cy="9"/>
                </a:xfrm>
                <a:custGeom>
                  <a:avLst/>
                  <a:gdLst>
                    <a:gd name="T0" fmla="*/ 0 w 75"/>
                    <a:gd name="T1" fmla="*/ 0 h 51"/>
                    <a:gd name="T2" fmla="*/ 0 w 75"/>
                    <a:gd name="T3" fmla="*/ 0 h 51"/>
                    <a:gd name="T4" fmla="*/ 0 w 75"/>
                    <a:gd name="T5" fmla="*/ 0 h 51"/>
                    <a:gd name="T6" fmla="*/ 0 w 75"/>
                    <a:gd name="T7" fmla="*/ 0 h 51"/>
                    <a:gd name="T8" fmla="*/ 0 w 75"/>
                    <a:gd name="T9" fmla="*/ 0 h 5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51"/>
                    <a:gd name="T17" fmla="*/ 75 w 75"/>
                    <a:gd name="T18" fmla="*/ 51 h 5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51">
                      <a:moveTo>
                        <a:pt x="0" y="0"/>
                      </a:moveTo>
                      <a:lnTo>
                        <a:pt x="75" y="38"/>
                      </a:lnTo>
                      <a:lnTo>
                        <a:pt x="24" y="51"/>
                      </a:lnTo>
                      <a:lnTo>
                        <a:pt x="0" y="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393" name="Group 195"/>
            <p:cNvGrpSpPr>
              <a:grpSpLocks noChangeAspect="1"/>
            </p:cNvGrpSpPr>
            <p:nvPr/>
          </p:nvGrpSpPr>
          <p:grpSpPr bwMode="auto">
            <a:xfrm flipH="1">
              <a:off x="113" y="2034"/>
              <a:ext cx="686" cy="204"/>
              <a:chOff x="4468" y="2908"/>
              <a:chExt cx="1004" cy="299"/>
            </a:xfrm>
          </p:grpSpPr>
          <p:sp>
            <p:nvSpPr>
              <p:cNvPr id="486" name="AutoShape 196"/>
              <p:cNvSpPr>
                <a:spLocks noChangeAspect="1" noChangeArrowheads="1" noTextEdit="1"/>
              </p:cNvSpPr>
              <p:nvPr/>
            </p:nvSpPr>
            <p:spPr bwMode="auto">
              <a:xfrm>
                <a:off x="4468" y="2908"/>
                <a:ext cx="1004" cy="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487" name="Group 197"/>
              <p:cNvGrpSpPr>
                <a:grpSpLocks/>
              </p:cNvGrpSpPr>
              <p:nvPr/>
            </p:nvGrpSpPr>
            <p:grpSpPr bwMode="auto">
              <a:xfrm>
                <a:off x="5335" y="3115"/>
                <a:ext cx="94" cy="26"/>
                <a:chOff x="5335" y="3115"/>
                <a:chExt cx="94" cy="26"/>
              </a:xfrm>
            </p:grpSpPr>
            <p:sp>
              <p:nvSpPr>
                <p:cNvPr id="575" name="Freeform 198"/>
                <p:cNvSpPr>
                  <a:spLocks/>
                </p:cNvSpPr>
                <p:nvPr/>
              </p:nvSpPr>
              <p:spPr bwMode="auto">
                <a:xfrm>
                  <a:off x="5334" y="3115"/>
                  <a:ext cx="94" cy="26"/>
                </a:xfrm>
                <a:custGeom>
                  <a:avLst/>
                  <a:gdLst>
                    <a:gd name="T0" fmla="*/ 0 w 554"/>
                    <a:gd name="T1" fmla="*/ 0 h 157"/>
                    <a:gd name="T2" fmla="*/ 0 w 554"/>
                    <a:gd name="T3" fmla="*/ 0 h 157"/>
                    <a:gd name="T4" fmla="*/ 0 w 554"/>
                    <a:gd name="T5" fmla="*/ 0 h 157"/>
                    <a:gd name="T6" fmla="*/ 0 w 554"/>
                    <a:gd name="T7" fmla="*/ 0 h 157"/>
                    <a:gd name="T8" fmla="*/ 0 w 554"/>
                    <a:gd name="T9" fmla="*/ 0 h 157"/>
                    <a:gd name="T10" fmla="*/ 0 w 554"/>
                    <a:gd name="T11" fmla="*/ 0 h 157"/>
                    <a:gd name="T12" fmla="*/ 0 w 554"/>
                    <a:gd name="T13" fmla="*/ 0 h 15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54"/>
                    <a:gd name="T22" fmla="*/ 0 h 157"/>
                    <a:gd name="T23" fmla="*/ 554 w 554"/>
                    <a:gd name="T24" fmla="*/ 157 h 15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54" h="157">
                      <a:moveTo>
                        <a:pt x="0" y="1"/>
                      </a:moveTo>
                      <a:lnTo>
                        <a:pt x="44" y="97"/>
                      </a:lnTo>
                      <a:lnTo>
                        <a:pt x="554" y="157"/>
                      </a:lnTo>
                      <a:lnTo>
                        <a:pt x="554" y="92"/>
                      </a:lnTo>
                      <a:lnTo>
                        <a:pt x="83" y="36"/>
                      </a:lnTo>
                      <a:lnTo>
                        <a:pt x="70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76" name="Oval 199"/>
                <p:cNvSpPr>
                  <a:spLocks noChangeArrowheads="1"/>
                </p:cNvSpPr>
                <p:nvPr/>
              </p:nvSpPr>
              <p:spPr bwMode="auto">
                <a:xfrm>
                  <a:off x="5428" y="3131"/>
                  <a:ext cx="3" cy="10"/>
                </a:xfrm>
                <a:prstGeom prst="ellipse">
                  <a:avLst/>
                </a:prstGeom>
                <a:solidFill>
                  <a:srgbClr val="20202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8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488" name="Group 200"/>
              <p:cNvGrpSpPr>
                <a:grpSpLocks/>
              </p:cNvGrpSpPr>
              <p:nvPr/>
            </p:nvGrpSpPr>
            <p:grpSpPr bwMode="auto">
              <a:xfrm>
                <a:off x="4689" y="2919"/>
                <a:ext cx="312" cy="85"/>
                <a:chOff x="4689" y="2919"/>
                <a:chExt cx="312" cy="85"/>
              </a:xfrm>
            </p:grpSpPr>
            <p:sp>
              <p:nvSpPr>
                <p:cNvPr id="573" name="Freeform 201"/>
                <p:cNvSpPr>
                  <a:spLocks/>
                </p:cNvSpPr>
                <p:nvPr/>
              </p:nvSpPr>
              <p:spPr bwMode="auto">
                <a:xfrm>
                  <a:off x="4689" y="2920"/>
                  <a:ext cx="312" cy="84"/>
                </a:xfrm>
                <a:custGeom>
                  <a:avLst/>
                  <a:gdLst>
                    <a:gd name="T0" fmla="*/ 0 w 1870"/>
                    <a:gd name="T1" fmla="*/ 0 h 510"/>
                    <a:gd name="T2" fmla="*/ 0 w 1870"/>
                    <a:gd name="T3" fmla="*/ 0 h 510"/>
                    <a:gd name="T4" fmla="*/ 0 w 1870"/>
                    <a:gd name="T5" fmla="*/ 0 h 510"/>
                    <a:gd name="T6" fmla="*/ 0 w 1870"/>
                    <a:gd name="T7" fmla="*/ 0 h 510"/>
                    <a:gd name="T8" fmla="*/ 0 w 1870"/>
                    <a:gd name="T9" fmla="*/ 0 h 510"/>
                    <a:gd name="T10" fmla="*/ 0 w 1870"/>
                    <a:gd name="T11" fmla="*/ 0 h 510"/>
                    <a:gd name="T12" fmla="*/ 0 w 1870"/>
                    <a:gd name="T13" fmla="*/ 0 h 510"/>
                    <a:gd name="T14" fmla="*/ 0 w 1870"/>
                    <a:gd name="T15" fmla="*/ 0 h 510"/>
                    <a:gd name="T16" fmla="*/ 0 w 1870"/>
                    <a:gd name="T17" fmla="*/ 0 h 510"/>
                    <a:gd name="T18" fmla="*/ 0 w 1870"/>
                    <a:gd name="T19" fmla="*/ 0 h 510"/>
                    <a:gd name="T20" fmla="*/ 0 w 1870"/>
                    <a:gd name="T21" fmla="*/ 0 h 510"/>
                    <a:gd name="T22" fmla="*/ 0 w 1870"/>
                    <a:gd name="T23" fmla="*/ 0 h 510"/>
                    <a:gd name="T24" fmla="*/ 0 w 1870"/>
                    <a:gd name="T25" fmla="*/ 0 h 510"/>
                    <a:gd name="T26" fmla="*/ 0 w 1870"/>
                    <a:gd name="T27" fmla="*/ 0 h 510"/>
                    <a:gd name="T28" fmla="*/ 0 w 1870"/>
                    <a:gd name="T29" fmla="*/ 0 h 510"/>
                    <a:gd name="T30" fmla="*/ 0 w 1870"/>
                    <a:gd name="T31" fmla="*/ 0 h 510"/>
                    <a:gd name="T32" fmla="*/ 0 w 1870"/>
                    <a:gd name="T33" fmla="*/ 0 h 510"/>
                    <a:gd name="T34" fmla="*/ 0 w 1870"/>
                    <a:gd name="T35" fmla="*/ 0 h 510"/>
                    <a:gd name="T36" fmla="*/ 0 w 1870"/>
                    <a:gd name="T37" fmla="*/ 0 h 510"/>
                    <a:gd name="T38" fmla="*/ 0 w 1870"/>
                    <a:gd name="T39" fmla="*/ 0 h 510"/>
                    <a:gd name="T40" fmla="*/ 0 w 1870"/>
                    <a:gd name="T41" fmla="*/ 0 h 510"/>
                    <a:gd name="T42" fmla="*/ 0 w 1870"/>
                    <a:gd name="T43" fmla="*/ 0 h 510"/>
                    <a:gd name="T44" fmla="*/ 0 w 1870"/>
                    <a:gd name="T45" fmla="*/ 0 h 510"/>
                    <a:gd name="T46" fmla="*/ 0 w 1870"/>
                    <a:gd name="T47" fmla="*/ 0 h 510"/>
                    <a:gd name="T48" fmla="*/ 0 w 1870"/>
                    <a:gd name="T49" fmla="*/ 0 h 510"/>
                    <a:gd name="T50" fmla="*/ 0 w 1870"/>
                    <a:gd name="T51" fmla="*/ 0 h 510"/>
                    <a:gd name="T52" fmla="*/ 0 w 1870"/>
                    <a:gd name="T53" fmla="*/ 0 h 510"/>
                    <a:gd name="T54" fmla="*/ 0 w 1870"/>
                    <a:gd name="T55" fmla="*/ 0 h 510"/>
                    <a:gd name="T56" fmla="*/ 0 w 1870"/>
                    <a:gd name="T57" fmla="*/ 0 h 510"/>
                    <a:gd name="T58" fmla="*/ 0 w 1870"/>
                    <a:gd name="T59" fmla="*/ 0 h 510"/>
                    <a:gd name="T60" fmla="*/ 0 w 1870"/>
                    <a:gd name="T61" fmla="*/ 0 h 510"/>
                    <a:gd name="T62" fmla="*/ 0 w 1870"/>
                    <a:gd name="T63" fmla="*/ 0 h 510"/>
                    <a:gd name="T64" fmla="*/ 0 w 1870"/>
                    <a:gd name="T65" fmla="*/ 0 h 510"/>
                    <a:gd name="T66" fmla="*/ 0 w 1870"/>
                    <a:gd name="T67" fmla="*/ 0 h 510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1870"/>
                    <a:gd name="T103" fmla="*/ 0 h 510"/>
                    <a:gd name="T104" fmla="*/ 1870 w 1870"/>
                    <a:gd name="T105" fmla="*/ 510 h 510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1870" h="510">
                      <a:moveTo>
                        <a:pt x="333" y="0"/>
                      </a:moveTo>
                      <a:lnTo>
                        <a:pt x="1870" y="0"/>
                      </a:lnTo>
                      <a:lnTo>
                        <a:pt x="1870" y="509"/>
                      </a:lnTo>
                      <a:lnTo>
                        <a:pt x="0" y="510"/>
                      </a:lnTo>
                      <a:lnTo>
                        <a:pt x="154" y="331"/>
                      </a:lnTo>
                      <a:lnTo>
                        <a:pt x="333" y="331"/>
                      </a:lnTo>
                      <a:lnTo>
                        <a:pt x="334" y="51"/>
                      </a:lnTo>
                      <a:lnTo>
                        <a:pt x="385" y="51"/>
                      </a:lnTo>
                      <a:lnTo>
                        <a:pt x="577" y="51"/>
                      </a:lnTo>
                      <a:lnTo>
                        <a:pt x="385" y="382"/>
                      </a:lnTo>
                      <a:lnTo>
                        <a:pt x="385" y="407"/>
                      </a:lnTo>
                      <a:lnTo>
                        <a:pt x="410" y="407"/>
                      </a:lnTo>
                      <a:lnTo>
                        <a:pt x="613" y="50"/>
                      </a:lnTo>
                      <a:lnTo>
                        <a:pt x="613" y="406"/>
                      </a:lnTo>
                      <a:lnTo>
                        <a:pt x="638" y="406"/>
                      </a:lnTo>
                      <a:lnTo>
                        <a:pt x="638" y="50"/>
                      </a:lnTo>
                      <a:lnTo>
                        <a:pt x="921" y="50"/>
                      </a:lnTo>
                      <a:lnTo>
                        <a:pt x="1307" y="51"/>
                      </a:lnTo>
                      <a:lnTo>
                        <a:pt x="1460" y="50"/>
                      </a:lnTo>
                      <a:lnTo>
                        <a:pt x="1511" y="51"/>
                      </a:lnTo>
                      <a:lnTo>
                        <a:pt x="1845" y="51"/>
                      </a:lnTo>
                      <a:lnTo>
                        <a:pt x="1845" y="406"/>
                      </a:lnTo>
                      <a:lnTo>
                        <a:pt x="1511" y="406"/>
                      </a:lnTo>
                      <a:lnTo>
                        <a:pt x="1511" y="51"/>
                      </a:lnTo>
                      <a:lnTo>
                        <a:pt x="1460" y="51"/>
                      </a:lnTo>
                      <a:lnTo>
                        <a:pt x="1460" y="406"/>
                      </a:lnTo>
                      <a:lnTo>
                        <a:pt x="1307" y="406"/>
                      </a:lnTo>
                      <a:lnTo>
                        <a:pt x="1307" y="51"/>
                      </a:lnTo>
                      <a:lnTo>
                        <a:pt x="922" y="50"/>
                      </a:lnTo>
                      <a:lnTo>
                        <a:pt x="922" y="406"/>
                      </a:lnTo>
                      <a:lnTo>
                        <a:pt x="385" y="407"/>
                      </a:lnTo>
                      <a:lnTo>
                        <a:pt x="385" y="51"/>
                      </a:lnTo>
                      <a:lnTo>
                        <a:pt x="334" y="51"/>
                      </a:lnTo>
                      <a:lnTo>
                        <a:pt x="333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74" name="Freeform 202"/>
                <p:cNvSpPr>
                  <a:spLocks/>
                </p:cNvSpPr>
                <p:nvPr/>
              </p:nvSpPr>
              <p:spPr bwMode="auto">
                <a:xfrm>
                  <a:off x="4752" y="2970"/>
                  <a:ext cx="25" cy="25"/>
                </a:xfrm>
                <a:custGeom>
                  <a:avLst/>
                  <a:gdLst>
                    <a:gd name="T0" fmla="*/ 0 w 147"/>
                    <a:gd name="T1" fmla="*/ 0 h 149"/>
                    <a:gd name="T2" fmla="*/ 0 w 147"/>
                    <a:gd name="T3" fmla="*/ 0 h 149"/>
                    <a:gd name="T4" fmla="*/ 0 w 147"/>
                    <a:gd name="T5" fmla="*/ 0 h 149"/>
                    <a:gd name="T6" fmla="*/ 0 w 147"/>
                    <a:gd name="T7" fmla="*/ 0 h 149"/>
                    <a:gd name="T8" fmla="*/ 0 w 147"/>
                    <a:gd name="T9" fmla="*/ 0 h 149"/>
                    <a:gd name="T10" fmla="*/ 0 w 147"/>
                    <a:gd name="T11" fmla="*/ 0 h 149"/>
                    <a:gd name="T12" fmla="*/ 0 w 147"/>
                    <a:gd name="T13" fmla="*/ 0 h 149"/>
                    <a:gd name="T14" fmla="*/ 0 w 147"/>
                    <a:gd name="T15" fmla="*/ 0 h 149"/>
                    <a:gd name="T16" fmla="*/ 0 w 147"/>
                    <a:gd name="T17" fmla="*/ 0 h 149"/>
                    <a:gd name="T18" fmla="*/ 0 w 147"/>
                    <a:gd name="T19" fmla="*/ 0 h 149"/>
                    <a:gd name="T20" fmla="*/ 0 w 147"/>
                    <a:gd name="T21" fmla="*/ 0 h 149"/>
                    <a:gd name="T22" fmla="*/ 0 w 147"/>
                    <a:gd name="T23" fmla="*/ 0 h 149"/>
                    <a:gd name="T24" fmla="*/ 0 w 147"/>
                    <a:gd name="T25" fmla="*/ 0 h 149"/>
                    <a:gd name="T26" fmla="*/ 0 w 147"/>
                    <a:gd name="T27" fmla="*/ 0 h 149"/>
                    <a:gd name="T28" fmla="*/ 0 w 147"/>
                    <a:gd name="T29" fmla="*/ 0 h 149"/>
                    <a:gd name="T30" fmla="*/ 0 w 147"/>
                    <a:gd name="T31" fmla="*/ 0 h 149"/>
                    <a:gd name="T32" fmla="*/ 0 w 147"/>
                    <a:gd name="T33" fmla="*/ 0 h 149"/>
                    <a:gd name="T34" fmla="*/ 0 w 147"/>
                    <a:gd name="T35" fmla="*/ 0 h 149"/>
                    <a:gd name="T36" fmla="*/ 0 w 147"/>
                    <a:gd name="T37" fmla="*/ 0 h 149"/>
                    <a:gd name="T38" fmla="*/ 0 w 147"/>
                    <a:gd name="T39" fmla="*/ 0 h 149"/>
                    <a:gd name="T40" fmla="*/ 0 w 147"/>
                    <a:gd name="T41" fmla="*/ 0 h 149"/>
                    <a:gd name="T42" fmla="*/ 0 w 147"/>
                    <a:gd name="T43" fmla="*/ 0 h 149"/>
                    <a:gd name="T44" fmla="*/ 0 w 147"/>
                    <a:gd name="T45" fmla="*/ 0 h 149"/>
                    <a:gd name="T46" fmla="*/ 0 w 147"/>
                    <a:gd name="T47" fmla="*/ 0 h 149"/>
                    <a:gd name="T48" fmla="*/ 0 w 147"/>
                    <a:gd name="T49" fmla="*/ 0 h 149"/>
                    <a:gd name="T50" fmla="*/ 0 w 147"/>
                    <a:gd name="T51" fmla="*/ 0 h 149"/>
                    <a:gd name="T52" fmla="*/ 0 w 147"/>
                    <a:gd name="T53" fmla="*/ 0 h 149"/>
                    <a:gd name="T54" fmla="*/ 0 w 147"/>
                    <a:gd name="T55" fmla="*/ 0 h 149"/>
                    <a:gd name="T56" fmla="*/ 0 w 147"/>
                    <a:gd name="T57" fmla="*/ 0 h 149"/>
                    <a:gd name="T58" fmla="*/ 0 w 147"/>
                    <a:gd name="T59" fmla="*/ 0 h 149"/>
                    <a:gd name="T60" fmla="*/ 0 w 147"/>
                    <a:gd name="T61" fmla="*/ 0 h 149"/>
                    <a:gd name="T62" fmla="*/ 0 w 147"/>
                    <a:gd name="T63" fmla="*/ 0 h 149"/>
                    <a:gd name="T64" fmla="*/ 0 w 147"/>
                    <a:gd name="T65" fmla="*/ 0 h 149"/>
                    <a:gd name="T66" fmla="*/ 0 w 147"/>
                    <a:gd name="T67" fmla="*/ 0 h 149"/>
                    <a:gd name="T68" fmla="*/ 0 w 147"/>
                    <a:gd name="T69" fmla="*/ 0 h 149"/>
                    <a:gd name="T70" fmla="*/ 0 w 147"/>
                    <a:gd name="T71" fmla="*/ 0 h 149"/>
                    <a:gd name="T72" fmla="*/ 0 w 147"/>
                    <a:gd name="T73" fmla="*/ 0 h 149"/>
                    <a:gd name="T74" fmla="*/ 0 w 147"/>
                    <a:gd name="T75" fmla="*/ 0 h 149"/>
                    <a:gd name="T76" fmla="*/ 0 w 147"/>
                    <a:gd name="T77" fmla="*/ 0 h 149"/>
                    <a:gd name="T78" fmla="*/ 0 w 147"/>
                    <a:gd name="T79" fmla="*/ 0 h 149"/>
                    <a:gd name="T80" fmla="*/ 0 w 147"/>
                    <a:gd name="T81" fmla="*/ 0 h 149"/>
                    <a:gd name="T82" fmla="*/ 0 w 147"/>
                    <a:gd name="T83" fmla="*/ 0 h 149"/>
                    <a:gd name="T84" fmla="*/ 0 w 147"/>
                    <a:gd name="T85" fmla="*/ 0 h 149"/>
                    <a:gd name="T86" fmla="*/ 0 w 147"/>
                    <a:gd name="T87" fmla="*/ 0 h 149"/>
                    <a:gd name="T88" fmla="*/ 0 w 147"/>
                    <a:gd name="T89" fmla="*/ 0 h 149"/>
                    <a:gd name="T90" fmla="*/ 0 w 147"/>
                    <a:gd name="T91" fmla="*/ 0 h 149"/>
                    <a:gd name="T92" fmla="*/ 0 w 147"/>
                    <a:gd name="T93" fmla="*/ 0 h 149"/>
                    <a:gd name="T94" fmla="*/ 0 w 147"/>
                    <a:gd name="T95" fmla="*/ 0 h 149"/>
                    <a:gd name="T96" fmla="*/ 0 w 147"/>
                    <a:gd name="T97" fmla="*/ 0 h 149"/>
                    <a:gd name="T98" fmla="*/ 0 w 147"/>
                    <a:gd name="T99" fmla="*/ 0 h 149"/>
                    <a:gd name="T100" fmla="*/ 0 w 147"/>
                    <a:gd name="T101" fmla="*/ 0 h 149"/>
                    <a:gd name="T102" fmla="*/ 0 w 147"/>
                    <a:gd name="T103" fmla="*/ 0 h 149"/>
                    <a:gd name="T104" fmla="*/ 0 w 147"/>
                    <a:gd name="T105" fmla="*/ 0 h 149"/>
                    <a:gd name="T106" fmla="*/ 0 w 147"/>
                    <a:gd name="T107" fmla="*/ 0 h 149"/>
                    <a:gd name="T108" fmla="*/ 0 w 147"/>
                    <a:gd name="T109" fmla="*/ 0 h 149"/>
                    <a:gd name="T110" fmla="*/ 0 w 147"/>
                    <a:gd name="T111" fmla="*/ 0 h 149"/>
                    <a:gd name="T112" fmla="*/ 0 w 147"/>
                    <a:gd name="T113" fmla="*/ 0 h 149"/>
                    <a:gd name="T114" fmla="*/ 0 w 147"/>
                    <a:gd name="T115" fmla="*/ 0 h 149"/>
                    <a:gd name="T116" fmla="*/ 0 w 147"/>
                    <a:gd name="T117" fmla="*/ 0 h 149"/>
                    <a:gd name="T118" fmla="*/ 0 w 147"/>
                    <a:gd name="T119" fmla="*/ 0 h 149"/>
                    <a:gd name="T120" fmla="*/ 0 w 147"/>
                    <a:gd name="T121" fmla="*/ 0 h 149"/>
                    <a:gd name="T122" fmla="*/ 0 w 147"/>
                    <a:gd name="T123" fmla="*/ 0 h 149"/>
                    <a:gd name="T124" fmla="*/ 0 w 147"/>
                    <a:gd name="T125" fmla="*/ 0 h 149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47"/>
                    <a:gd name="T190" fmla="*/ 0 h 149"/>
                    <a:gd name="T191" fmla="*/ 147 w 147"/>
                    <a:gd name="T192" fmla="*/ 149 h 149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47" h="149">
                      <a:moveTo>
                        <a:pt x="6" y="128"/>
                      </a:moveTo>
                      <a:lnTo>
                        <a:pt x="3" y="111"/>
                      </a:lnTo>
                      <a:lnTo>
                        <a:pt x="1" y="102"/>
                      </a:lnTo>
                      <a:lnTo>
                        <a:pt x="0" y="89"/>
                      </a:lnTo>
                      <a:lnTo>
                        <a:pt x="0" y="77"/>
                      </a:lnTo>
                      <a:lnTo>
                        <a:pt x="1" y="61"/>
                      </a:lnTo>
                      <a:lnTo>
                        <a:pt x="3" y="49"/>
                      </a:lnTo>
                      <a:lnTo>
                        <a:pt x="4" y="40"/>
                      </a:lnTo>
                      <a:lnTo>
                        <a:pt x="7" y="26"/>
                      </a:lnTo>
                      <a:lnTo>
                        <a:pt x="10" y="17"/>
                      </a:lnTo>
                      <a:lnTo>
                        <a:pt x="15" y="9"/>
                      </a:lnTo>
                      <a:lnTo>
                        <a:pt x="21" y="4"/>
                      </a:lnTo>
                      <a:lnTo>
                        <a:pt x="25" y="1"/>
                      </a:lnTo>
                      <a:lnTo>
                        <a:pt x="29" y="0"/>
                      </a:lnTo>
                      <a:lnTo>
                        <a:pt x="35" y="0"/>
                      </a:lnTo>
                      <a:lnTo>
                        <a:pt x="42" y="0"/>
                      </a:lnTo>
                      <a:lnTo>
                        <a:pt x="50" y="2"/>
                      </a:lnTo>
                      <a:lnTo>
                        <a:pt x="57" y="5"/>
                      </a:lnTo>
                      <a:lnTo>
                        <a:pt x="66" y="10"/>
                      </a:lnTo>
                      <a:lnTo>
                        <a:pt x="73" y="16"/>
                      </a:lnTo>
                      <a:lnTo>
                        <a:pt x="80" y="22"/>
                      </a:lnTo>
                      <a:lnTo>
                        <a:pt x="89" y="30"/>
                      </a:lnTo>
                      <a:lnTo>
                        <a:pt x="102" y="45"/>
                      </a:lnTo>
                      <a:lnTo>
                        <a:pt x="110" y="56"/>
                      </a:lnTo>
                      <a:lnTo>
                        <a:pt x="116" y="68"/>
                      </a:lnTo>
                      <a:lnTo>
                        <a:pt x="122" y="83"/>
                      </a:lnTo>
                      <a:lnTo>
                        <a:pt x="128" y="95"/>
                      </a:lnTo>
                      <a:lnTo>
                        <a:pt x="135" y="112"/>
                      </a:lnTo>
                      <a:lnTo>
                        <a:pt x="141" y="126"/>
                      </a:lnTo>
                      <a:lnTo>
                        <a:pt x="145" y="137"/>
                      </a:lnTo>
                      <a:lnTo>
                        <a:pt x="147" y="148"/>
                      </a:lnTo>
                      <a:lnTo>
                        <a:pt x="109" y="148"/>
                      </a:lnTo>
                      <a:lnTo>
                        <a:pt x="106" y="140"/>
                      </a:lnTo>
                      <a:lnTo>
                        <a:pt x="103" y="131"/>
                      </a:lnTo>
                      <a:lnTo>
                        <a:pt x="100" y="121"/>
                      </a:lnTo>
                      <a:lnTo>
                        <a:pt x="95" y="109"/>
                      </a:lnTo>
                      <a:lnTo>
                        <a:pt x="90" y="98"/>
                      </a:lnTo>
                      <a:lnTo>
                        <a:pt x="83" y="86"/>
                      </a:lnTo>
                      <a:lnTo>
                        <a:pt x="78" y="76"/>
                      </a:lnTo>
                      <a:lnTo>
                        <a:pt x="72" y="66"/>
                      </a:lnTo>
                      <a:lnTo>
                        <a:pt x="66" y="55"/>
                      </a:lnTo>
                      <a:lnTo>
                        <a:pt x="58" y="47"/>
                      </a:lnTo>
                      <a:lnTo>
                        <a:pt x="52" y="41"/>
                      </a:lnTo>
                      <a:lnTo>
                        <a:pt x="47" y="38"/>
                      </a:lnTo>
                      <a:lnTo>
                        <a:pt x="42" y="36"/>
                      </a:lnTo>
                      <a:lnTo>
                        <a:pt x="38" y="34"/>
                      </a:lnTo>
                      <a:lnTo>
                        <a:pt x="35" y="34"/>
                      </a:lnTo>
                      <a:lnTo>
                        <a:pt x="31" y="37"/>
                      </a:lnTo>
                      <a:lnTo>
                        <a:pt x="27" y="41"/>
                      </a:lnTo>
                      <a:lnTo>
                        <a:pt x="26" y="46"/>
                      </a:lnTo>
                      <a:lnTo>
                        <a:pt x="25" y="52"/>
                      </a:lnTo>
                      <a:lnTo>
                        <a:pt x="24" y="61"/>
                      </a:lnTo>
                      <a:lnTo>
                        <a:pt x="23" y="69"/>
                      </a:lnTo>
                      <a:lnTo>
                        <a:pt x="23" y="76"/>
                      </a:lnTo>
                      <a:lnTo>
                        <a:pt x="23" y="87"/>
                      </a:lnTo>
                      <a:lnTo>
                        <a:pt x="25" y="96"/>
                      </a:lnTo>
                      <a:lnTo>
                        <a:pt x="26" y="105"/>
                      </a:lnTo>
                      <a:lnTo>
                        <a:pt x="28" y="114"/>
                      </a:lnTo>
                      <a:lnTo>
                        <a:pt x="30" y="124"/>
                      </a:lnTo>
                      <a:lnTo>
                        <a:pt x="35" y="135"/>
                      </a:lnTo>
                      <a:lnTo>
                        <a:pt x="38" y="149"/>
                      </a:lnTo>
                      <a:lnTo>
                        <a:pt x="12" y="149"/>
                      </a:lnTo>
                      <a:lnTo>
                        <a:pt x="6" y="128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489" name="Freeform 203"/>
              <p:cNvSpPr>
                <a:spLocks/>
              </p:cNvSpPr>
              <p:nvPr/>
            </p:nvSpPr>
            <p:spPr bwMode="auto">
              <a:xfrm>
                <a:off x="4500" y="3047"/>
                <a:ext cx="902" cy="98"/>
              </a:xfrm>
              <a:custGeom>
                <a:avLst/>
                <a:gdLst>
                  <a:gd name="T0" fmla="*/ 0 w 5412"/>
                  <a:gd name="T1" fmla="*/ 0 h 598"/>
                  <a:gd name="T2" fmla="*/ 0 w 5412"/>
                  <a:gd name="T3" fmla="*/ 0 h 598"/>
                  <a:gd name="T4" fmla="*/ 0 w 5412"/>
                  <a:gd name="T5" fmla="*/ 0 h 598"/>
                  <a:gd name="T6" fmla="*/ 0 w 5412"/>
                  <a:gd name="T7" fmla="*/ 0 h 598"/>
                  <a:gd name="T8" fmla="*/ 0 w 5412"/>
                  <a:gd name="T9" fmla="*/ 0 h 598"/>
                  <a:gd name="T10" fmla="*/ 0 w 5412"/>
                  <a:gd name="T11" fmla="*/ 0 h 598"/>
                  <a:gd name="T12" fmla="*/ 0 w 5412"/>
                  <a:gd name="T13" fmla="*/ 0 h 598"/>
                  <a:gd name="T14" fmla="*/ 0 w 5412"/>
                  <a:gd name="T15" fmla="*/ 0 h 598"/>
                  <a:gd name="T16" fmla="*/ 0 w 5412"/>
                  <a:gd name="T17" fmla="*/ 0 h 598"/>
                  <a:gd name="T18" fmla="*/ 0 w 5412"/>
                  <a:gd name="T19" fmla="*/ 0 h 598"/>
                  <a:gd name="T20" fmla="*/ 0 w 5412"/>
                  <a:gd name="T21" fmla="*/ 0 h 59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412"/>
                  <a:gd name="T34" fmla="*/ 0 h 598"/>
                  <a:gd name="T35" fmla="*/ 5412 w 5412"/>
                  <a:gd name="T36" fmla="*/ 598 h 59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412" h="598">
                    <a:moveTo>
                      <a:pt x="0" y="404"/>
                    </a:moveTo>
                    <a:lnTo>
                      <a:pt x="54" y="378"/>
                    </a:lnTo>
                    <a:lnTo>
                      <a:pt x="106" y="374"/>
                    </a:lnTo>
                    <a:lnTo>
                      <a:pt x="869" y="598"/>
                    </a:lnTo>
                    <a:lnTo>
                      <a:pt x="4115" y="598"/>
                    </a:lnTo>
                    <a:lnTo>
                      <a:pt x="4896" y="391"/>
                    </a:lnTo>
                    <a:lnTo>
                      <a:pt x="5032" y="435"/>
                    </a:lnTo>
                    <a:lnTo>
                      <a:pt x="5412" y="435"/>
                    </a:lnTo>
                    <a:lnTo>
                      <a:pt x="5412" y="0"/>
                    </a:lnTo>
                    <a:lnTo>
                      <a:pt x="0" y="0"/>
                    </a:lnTo>
                    <a:lnTo>
                      <a:pt x="0" y="404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0" name="Oval 204"/>
              <p:cNvSpPr>
                <a:spLocks noChangeArrowheads="1"/>
              </p:cNvSpPr>
              <p:nvPr/>
            </p:nvSpPr>
            <p:spPr bwMode="auto">
              <a:xfrm>
                <a:off x="5182" y="3062"/>
                <a:ext cx="130" cy="130"/>
              </a:xfrm>
              <a:prstGeom prst="ellipse">
                <a:avLst/>
              </a:prstGeom>
              <a:solidFill>
                <a:srgbClr val="20202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1" name="Oval 205"/>
              <p:cNvSpPr>
                <a:spLocks noChangeArrowheads="1"/>
              </p:cNvSpPr>
              <p:nvPr/>
            </p:nvSpPr>
            <p:spPr bwMode="auto">
              <a:xfrm>
                <a:off x="4570" y="3062"/>
                <a:ext cx="130" cy="130"/>
              </a:xfrm>
              <a:prstGeom prst="ellipse">
                <a:avLst/>
              </a:prstGeom>
              <a:solidFill>
                <a:srgbClr val="20202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492" name="Group 206"/>
              <p:cNvGrpSpPr>
                <a:grpSpLocks/>
              </p:cNvGrpSpPr>
              <p:nvPr/>
            </p:nvGrpSpPr>
            <p:grpSpPr bwMode="auto">
              <a:xfrm>
                <a:off x="4468" y="3076"/>
                <a:ext cx="26" cy="38"/>
                <a:chOff x="4468" y="3076"/>
                <a:chExt cx="26" cy="38"/>
              </a:xfrm>
            </p:grpSpPr>
            <p:sp>
              <p:nvSpPr>
                <p:cNvPr id="570" name="Rectangle 207"/>
                <p:cNvSpPr>
                  <a:spLocks noChangeArrowheads="1"/>
                </p:cNvSpPr>
                <p:nvPr/>
              </p:nvSpPr>
              <p:spPr bwMode="auto">
                <a:xfrm>
                  <a:off x="4468" y="3084"/>
                  <a:ext cx="12" cy="32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8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71" name="Freeform 208"/>
                <p:cNvSpPr>
                  <a:spLocks/>
                </p:cNvSpPr>
                <p:nvPr/>
              </p:nvSpPr>
              <p:spPr bwMode="auto">
                <a:xfrm>
                  <a:off x="4468" y="3077"/>
                  <a:ext cx="26" cy="7"/>
                </a:xfrm>
                <a:custGeom>
                  <a:avLst/>
                  <a:gdLst>
                    <a:gd name="T0" fmla="*/ 0 w 160"/>
                    <a:gd name="T1" fmla="*/ 0 h 43"/>
                    <a:gd name="T2" fmla="*/ 0 w 160"/>
                    <a:gd name="T3" fmla="*/ 0 h 43"/>
                    <a:gd name="T4" fmla="*/ 0 w 160"/>
                    <a:gd name="T5" fmla="*/ 0 h 43"/>
                    <a:gd name="T6" fmla="*/ 0 w 160"/>
                    <a:gd name="T7" fmla="*/ 0 h 43"/>
                    <a:gd name="T8" fmla="*/ 0 w 160"/>
                    <a:gd name="T9" fmla="*/ 0 h 43"/>
                    <a:gd name="T10" fmla="*/ 0 w 160"/>
                    <a:gd name="T11" fmla="*/ 0 h 4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60"/>
                    <a:gd name="T19" fmla="*/ 0 h 43"/>
                    <a:gd name="T20" fmla="*/ 160 w 160"/>
                    <a:gd name="T21" fmla="*/ 43 h 4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60" h="43">
                      <a:moveTo>
                        <a:pt x="0" y="43"/>
                      </a:moveTo>
                      <a:lnTo>
                        <a:pt x="71" y="43"/>
                      </a:lnTo>
                      <a:lnTo>
                        <a:pt x="124" y="16"/>
                      </a:lnTo>
                      <a:lnTo>
                        <a:pt x="160" y="0"/>
                      </a:lnTo>
                      <a:lnTo>
                        <a:pt x="115" y="0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72" name="Freeform 209"/>
                <p:cNvSpPr>
                  <a:spLocks/>
                </p:cNvSpPr>
                <p:nvPr/>
              </p:nvSpPr>
              <p:spPr bwMode="auto">
                <a:xfrm>
                  <a:off x="4480" y="3079"/>
                  <a:ext cx="9" cy="35"/>
                </a:xfrm>
                <a:custGeom>
                  <a:avLst/>
                  <a:gdLst>
                    <a:gd name="T0" fmla="*/ 0 w 52"/>
                    <a:gd name="T1" fmla="*/ 0 h 212"/>
                    <a:gd name="T2" fmla="*/ 0 w 52"/>
                    <a:gd name="T3" fmla="*/ 0 h 212"/>
                    <a:gd name="T4" fmla="*/ 0 w 52"/>
                    <a:gd name="T5" fmla="*/ 0 h 212"/>
                    <a:gd name="T6" fmla="*/ 0 w 52"/>
                    <a:gd name="T7" fmla="*/ 0 h 212"/>
                    <a:gd name="T8" fmla="*/ 0 w 52"/>
                    <a:gd name="T9" fmla="*/ 0 h 2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"/>
                    <a:gd name="T16" fmla="*/ 0 h 212"/>
                    <a:gd name="T17" fmla="*/ 52 w 52"/>
                    <a:gd name="T18" fmla="*/ 212 h 2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" h="212">
                      <a:moveTo>
                        <a:pt x="0" y="28"/>
                      </a:moveTo>
                      <a:lnTo>
                        <a:pt x="52" y="0"/>
                      </a:lnTo>
                      <a:lnTo>
                        <a:pt x="52" y="208"/>
                      </a:lnTo>
                      <a:lnTo>
                        <a:pt x="0" y="212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493" name="Group 210"/>
              <p:cNvGrpSpPr>
                <a:grpSpLocks/>
              </p:cNvGrpSpPr>
              <p:nvPr/>
            </p:nvGrpSpPr>
            <p:grpSpPr bwMode="auto">
              <a:xfrm>
                <a:off x="5196" y="3077"/>
                <a:ext cx="130" cy="130"/>
                <a:chOff x="5196" y="3077"/>
                <a:chExt cx="130" cy="130"/>
              </a:xfrm>
            </p:grpSpPr>
            <p:sp>
              <p:nvSpPr>
                <p:cNvPr id="564" name="Oval 211"/>
                <p:cNvSpPr>
                  <a:spLocks noChangeArrowheads="1"/>
                </p:cNvSpPr>
                <p:nvPr/>
              </p:nvSpPr>
              <p:spPr bwMode="auto">
                <a:xfrm>
                  <a:off x="5194" y="3077"/>
                  <a:ext cx="130" cy="130"/>
                </a:xfrm>
                <a:prstGeom prst="ellipse">
                  <a:avLst/>
                </a:pr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8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565" name="Group 212"/>
                <p:cNvGrpSpPr>
                  <a:grpSpLocks/>
                </p:cNvGrpSpPr>
                <p:nvPr/>
              </p:nvGrpSpPr>
              <p:grpSpPr bwMode="auto">
                <a:xfrm>
                  <a:off x="5225" y="3106"/>
                  <a:ext cx="72" cy="72"/>
                  <a:chOff x="5225" y="3106"/>
                  <a:chExt cx="72" cy="72"/>
                </a:xfrm>
              </p:grpSpPr>
              <p:sp>
                <p:nvSpPr>
                  <p:cNvPr id="566" name="Oval 213"/>
                  <p:cNvSpPr>
                    <a:spLocks noChangeArrowheads="1"/>
                  </p:cNvSpPr>
                  <p:nvPr/>
                </p:nvSpPr>
                <p:spPr bwMode="auto">
                  <a:xfrm>
                    <a:off x="5225" y="3106"/>
                    <a:ext cx="72" cy="72"/>
                  </a:xfrm>
                  <a:prstGeom prst="ellipse">
                    <a:avLst/>
                  </a:prstGeom>
                  <a:solidFill>
                    <a:srgbClr val="A0A0A0"/>
                  </a:solidFill>
                  <a:ln w="1588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67" name="Oval 214"/>
                  <p:cNvSpPr>
                    <a:spLocks noChangeArrowheads="1"/>
                  </p:cNvSpPr>
                  <p:nvPr/>
                </p:nvSpPr>
                <p:spPr bwMode="auto">
                  <a:xfrm>
                    <a:off x="5232" y="3115"/>
                    <a:ext cx="56" cy="54"/>
                  </a:xfrm>
                  <a:prstGeom prst="ellipse">
                    <a:avLst/>
                  </a:prstGeom>
                  <a:solidFill>
                    <a:srgbClr val="808080"/>
                  </a:solidFill>
                  <a:ln w="1588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68" name="Oval 215"/>
                  <p:cNvSpPr>
                    <a:spLocks noChangeArrowheads="1"/>
                  </p:cNvSpPr>
                  <p:nvPr/>
                </p:nvSpPr>
                <p:spPr bwMode="auto">
                  <a:xfrm>
                    <a:off x="5242" y="3123"/>
                    <a:ext cx="34" cy="34"/>
                  </a:xfrm>
                  <a:prstGeom prst="ellipse">
                    <a:avLst/>
                  </a:prstGeom>
                  <a:solidFill>
                    <a:srgbClr val="606060"/>
                  </a:solidFill>
                  <a:ln w="1588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69" name="Oval 216"/>
                  <p:cNvSpPr>
                    <a:spLocks noChangeArrowheads="1"/>
                  </p:cNvSpPr>
                  <p:nvPr/>
                </p:nvSpPr>
                <p:spPr bwMode="auto">
                  <a:xfrm>
                    <a:off x="5250" y="3132"/>
                    <a:ext cx="20" cy="19"/>
                  </a:xfrm>
                  <a:prstGeom prst="ellipse">
                    <a:avLst/>
                  </a:prstGeom>
                  <a:solidFill>
                    <a:srgbClr val="404040"/>
                  </a:solidFill>
                  <a:ln w="1588">
                    <a:solidFill>
                      <a:srgbClr val="40404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  <p:sp>
            <p:nvSpPr>
              <p:cNvPr id="494" name="Freeform 217"/>
              <p:cNvSpPr>
                <a:spLocks/>
              </p:cNvSpPr>
              <p:nvPr/>
            </p:nvSpPr>
            <p:spPr bwMode="auto">
              <a:xfrm>
                <a:off x="5011" y="2908"/>
                <a:ext cx="18" cy="94"/>
              </a:xfrm>
              <a:custGeom>
                <a:avLst/>
                <a:gdLst>
                  <a:gd name="T0" fmla="*/ 0 w 99"/>
                  <a:gd name="T1" fmla="*/ 0 h 565"/>
                  <a:gd name="T2" fmla="*/ 0 w 99"/>
                  <a:gd name="T3" fmla="*/ 0 h 565"/>
                  <a:gd name="T4" fmla="*/ 0 w 99"/>
                  <a:gd name="T5" fmla="*/ 0 h 565"/>
                  <a:gd name="T6" fmla="*/ 0 w 99"/>
                  <a:gd name="T7" fmla="*/ 0 h 56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9"/>
                  <a:gd name="T13" fmla="*/ 0 h 565"/>
                  <a:gd name="T14" fmla="*/ 99 w 99"/>
                  <a:gd name="T15" fmla="*/ 565 h 56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9" h="565">
                    <a:moveTo>
                      <a:pt x="99" y="555"/>
                    </a:moveTo>
                    <a:lnTo>
                      <a:pt x="68" y="565"/>
                    </a:lnTo>
                    <a:lnTo>
                      <a:pt x="0" y="0"/>
                    </a:lnTo>
                    <a:lnTo>
                      <a:pt x="99" y="555"/>
                    </a:lnTo>
                    <a:close/>
                  </a:path>
                </a:pathLst>
              </a:custGeom>
              <a:solidFill>
                <a:srgbClr val="FFC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495" name="Group 218"/>
              <p:cNvGrpSpPr>
                <a:grpSpLocks/>
              </p:cNvGrpSpPr>
              <p:nvPr/>
            </p:nvGrpSpPr>
            <p:grpSpPr bwMode="auto">
              <a:xfrm>
                <a:off x="4508" y="3077"/>
                <a:ext cx="130" cy="130"/>
                <a:chOff x="4508" y="3077"/>
                <a:chExt cx="130" cy="130"/>
              </a:xfrm>
            </p:grpSpPr>
            <p:sp>
              <p:nvSpPr>
                <p:cNvPr id="558" name="Oval 219"/>
                <p:cNvSpPr>
                  <a:spLocks noChangeArrowheads="1"/>
                </p:cNvSpPr>
                <p:nvPr/>
              </p:nvSpPr>
              <p:spPr bwMode="auto">
                <a:xfrm>
                  <a:off x="4508" y="3077"/>
                  <a:ext cx="130" cy="130"/>
                </a:xfrm>
                <a:prstGeom prst="ellipse">
                  <a:avLst/>
                </a:pr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8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559" name="Group 220"/>
                <p:cNvGrpSpPr>
                  <a:grpSpLocks/>
                </p:cNvGrpSpPr>
                <p:nvPr/>
              </p:nvGrpSpPr>
              <p:grpSpPr bwMode="auto">
                <a:xfrm>
                  <a:off x="4537" y="3106"/>
                  <a:ext cx="71" cy="72"/>
                  <a:chOff x="4537" y="3106"/>
                  <a:chExt cx="71" cy="72"/>
                </a:xfrm>
              </p:grpSpPr>
              <p:sp>
                <p:nvSpPr>
                  <p:cNvPr id="560" name="Oval 221"/>
                  <p:cNvSpPr>
                    <a:spLocks noChangeArrowheads="1"/>
                  </p:cNvSpPr>
                  <p:nvPr/>
                </p:nvSpPr>
                <p:spPr bwMode="auto">
                  <a:xfrm>
                    <a:off x="4537" y="3106"/>
                    <a:ext cx="69" cy="72"/>
                  </a:xfrm>
                  <a:prstGeom prst="ellipse">
                    <a:avLst/>
                  </a:prstGeom>
                  <a:solidFill>
                    <a:srgbClr val="A0A0A0"/>
                  </a:solidFill>
                  <a:ln w="1588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61" name="Oval 222"/>
                  <p:cNvSpPr>
                    <a:spLocks noChangeArrowheads="1"/>
                  </p:cNvSpPr>
                  <p:nvPr/>
                </p:nvSpPr>
                <p:spPr bwMode="auto">
                  <a:xfrm>
                    <a:off x="4544" y="3115"/>
                    <a:ext cx="56" cy="54"/>
                  </a:xfrm>
                  <a:prstGeom prst="ellipse">
                    <a:avLst/>
                  </a:prstGeom>
                  <a:solidFill>
                    <a:srgbClr val="808080"/>
                  </a:solidFill>
                  <a:ln w="1588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62" name="Oval 223"/>
                  <p:cNvSpPr>
                    <a:spLocks noChangeArrowheads="1"/>
                  </p:cNvSpPr>
                  <p:nvPr/>
                </p:nvSpPr>
                <p:spPr bwMode="auto">
                  <a:xfrm>
                    <a:off x="4553" y="3123"/>
                    <a:ext cx="34" cy="34"/>
                  </a:xfrm>
                  <a:prstGeom prst="ellipse">
                    <a:avLst/>
                  </a:prstGeom>
                  <a:solidFill>
                    <a:srgbClr val="606060"/>
                  </a:solidFill>
                  <a:ln w="1588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63" name="Oval 224"/>
                  <p:cNvSpPr>
                    <a:spLocks noChangeArrowheads="1"/>
                  </p:cNvSpPr>
                  <p:nvPr/>
                </p:nvSpPr>
                <p:spPr bwMode="auto">
                  <a:xfrm>
                    <a:off x="4562" y="3132"/>
                    <a:ext cx="19" cy="19"/>
                  </a:xfrm>
                  <a:prstGeom prst="ellipse">
                    <a:avLst/>
                  </a:prstGeom>
                  <a:solidFill>
                    <a:srgbClr val="404040"/>
                  </a:solidFill>
                  <a:ln w="1588">
                    <a:solidFill>
                      <a:srgbClr val="40404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  <p:sp>
            <p:nvSpPr>
              <p:cNvPr id="496" name="Rectangle 225"/>
              <p:cNvSpPr>
                <a:spLocks noChangeArrowheads="1"/>
              </p:cNvSpPr>
              <p:nvPr/>
            </p:nvSpPr>
            <p:spPr bwMode="auto">
              <a:xfrm>
                <a:off x="5024" y="3000"/>
                <a:ext cx="4" cy="129"/>
              </a:xfrm>
              <a:prstGeom prst="rect">
                <a:avLst/>
              </a:prstGeom>
              <a:solidFill>
                <a:srgbClr val="404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497" name="Group 226"/>
              <p:cNvGrpSpPr>
                <a:grpSpLocks/>
              </p:cNvGrpSpPr>
              <p:nvPr/>
            </p:nvGrpSpPr>
            <p:grpSpPr bwMode="auto">
              <a:xfrm>
                <a:off x="4492" y="2908"/>
                <a:ext cx="556" cy="94"/>
                <a:chOff x="4492" y="2908"/>
                <a:chExt cx="556" cy="94"/>
              </a:xfrm>
            </p:grpSpPr>
            <p:sp>
              <p:nvSpPr>
                <p:cNvPr id="549" name="Freeform 227"/>
                <p:cNvSpPr>
                  <a:spLocks/>
                </p:cNvSpPr>
                <p:nvPr/>
              </p:nvSpPr>
              <p:spPr bwMode="auto">
                <a:xfrm>
                  <a:off x="4491" y="2981"/>
                  <a:ext cx="203" cy="21"/>
                </a:xfrm>
                <a:custGeom>
                  <a:avLst/>
                  <a:gdLst>
                    <a:gd name="T0" fmla="*/ 0 w 1213"/>
                    <a:gd name="T1" fmla="*/ 0 h 122"/>
                    <a:gd name="T2" fmla="*/ 0 w 1213"/>
                    <a:gd name="T3" fmla="*/ 0 h 122"/>
                    <a:gd name="T4" fmla="*/ 0 w 1213"/>
                    <a:gd name="T5" fmla="*/ 0 h 122"/>
                    <a:gd name="T6" fmla="*/ 0 w 1213"/>
                    <a:gd name="T7" fmla="*/ 0 h 122"/>
                    <a:gd name="T8" fmla="*/ 0 w 1213"/>
                    <a:gd name="T9" fmla="*/ 0 h 122"/>
                    <a:gd name="T10" fmla="*/ 0 w 1213"/>
                    <a:gd name="T11" fmla="*/ 0 h 122"/>
                    <a:gd name="T12" fmla="*/ 0 w 1213"/>
                    <a:gd name="T13" fmla="*/ 0 h 122"/>
                    <a:gd name="T14" fmla="*/ 0 w 1213"/>
                    <a:gd name="T15" fmla="*/ 0 h 122"/>
                    <a:gd name="T16" fmla="*/ 0 w 1213"/>
                    <a:gd name="T17" fmla="*/ 0 h 122"/>
                    <a:gd name="T18" fmla="*/ 0 w 1213"/>
                    <a:gd name="T19" fmla="*/ 0 h 122"/>
                    <a:gd name="T20" fmla="*/ 0 w 1213"/>
                    <a:gd name="T21" fmla="*/ 0 h 122"/>
                    <a:gd name="T22" fmla="*/ 0 w 1213"/>
                    <a:gd name="T23" fmla="*/ 0 h 122"/>
                    <a:gd name="T24" fmla="*/ 0 w 1213"/>
                    <a:gd name="T25" fmla="*/ 0 h 122"/>
                    <a:gd name="T26" fmla="*/ 0 w 1213"/>
                    <a:gd name="T27" fmla="*/ 0 h 122"/>
                    <a:gd name="T28" fmla="*/ 0 w 1213"/>
                    <a:gd name="T29" fmla="*/ 0 h 122"/>
                    <a:gd name="T30" fmla="*/ 0 w 1213"/>
                    <a:gd name="T31" fmla="*/ 0 h 122"/>
                    <a:gd name="T32" fmla="*/ 0 w 1213"/>
                    <a:gd name="T33" fmla="*/ 0 h 122"/>
                    <a:gd name="T34" fmla="*/ 0 w 1213"/>
                    <a:gd name="T35" fmla="*/ 0 h 122"/>
                    <a:gd name="T36" fmla="*/ 0 w 1213"/>
                    <a:gd name="T37" fmla="*/ 0 h 12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213"/>
                    <a:gd name="T58" fmla="*/ 0 h 122"/>
                    <a:gd name="T59" fmla="*/ 1213 w 1213"/>
                    <a:gd name="T60" fmla="*/ 122 h 122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213" h="122">
                      <a:moveTo>
                        <a:pt x="0" y="122"/>
                      </a:moveTo>
                      <a:lnTo>
                        <a:pt x="1124" y="89"/>
                      </a:lnTo>
                      <a:lnTo>
                        <a:pt x="1213" y="0"/>
                      </a:lnTo>
                      <a:lnTo>
                        <a:pt x="1034" y="20"/>
                      </a:lnTo>
                      <a:lnTo>
                        <a:pt x="945" y="30"/>
                      </a:lnTo>
                      <a:lnTo>
                        <a:pt x="863" y="39"/>
                      </a:lnTo>
                      <a:lnTo>
                        <a:pt x="766" y="47"/>
                      </a:lnTo>
                      <a:lnTo>
                        <a:pt x="630" y="56"/>
                      </a:lnTo>
                      <a:lnTo>
                        <a:pt x="474" y="69"/>
                      </a:lnTo>
                      <a:lnTo>
                        <a:pt x="228" y="89"/>
                      </a:lnTo>
                      <a:lnTo>
                        <a:pt x="109" y="94"/>
                      </a:lnTo>
                      <a:lnTo>
                        <a:pt x="97" y="94"/>
                      </a:lnTo>
                      <a:lnTo>
                        <a:pt x="85" y="95"/>
                      </a:lnTo>
                      <a:lnTo>
                        <a:pt x="71" y="97"/>
                      </a:lnTo>
                      <a:lnTo>
                        <a:pt x="60" y="99"/>
                      </a:lnTo>
                      <a:lnTo>
                        <a:pt x="45" y="103"/>
                      </a:lnTo>
                      <a:lnTo>
                        <a:pt x="32" y="109"/>
                      </a:lnTo>
                      <a:lnTo>
                        <a:pt x="19" y="114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550" name="Group 228"/>
                <p:cNvGrpSpPr>
                  <a:grpSpLocks/>
                </p:cNvGrpSpPr>
                <p:nvPr/>
              </p:nvGrpSpPr>
              <p:grpSpPr bwMode="auto">
                <a:xfrm>
                  <a:off x="5011" y="2908"/>
                  <a:ext cx="37" cy="92"/>
                  <a:chOff x="5011" y="2908"/>
                  <a:chExt cx="37" cy="92"/>
                </a:xfrm>
              </p:grpSpPr>
              <p:sp>
                <p:nvSpPr>
                  <p:cNvPr id="551" name="Freeform 229"/>
                  <p:cNvSpPr>
                    <a:spLocks/>
                  </p:cNvSpPr>
                  <p:nvPr/>
                </p:nvSpPr>
                <p:spPr bwMode="auto">
                  <a:xfrm>
                    <a:off x="5011" y="2908"/>
                    <a:ext cx="37" cy="92"/>
                  </a:xfrm>
                  <a:custGeom>
                    <a:avLst/>
                    <a:gdLst>
                      <a:gd name="T0" fmla="*/ 0 w 222"/>
                      <a:gd name="T1" fmla="*/ 0 h 555"/>
                      <a:gd name="T2" fmla="*/ 0 w 222"/>
                      <a:gd name="T3" fmla="*/ 0 h 555"/>
                      <a:gd name="T4" fmla="*/ 0 w 222"/>
                      <a:gd name="T5" fmla="*/ 0 h 555"/>
                      <a:gd name="T6" fmla="*/ 0 w 222"/>
                      <a:gd name="T7" fmla="*/ 0 h 555"/>
                      <a:gd name="T8" fmla="*/ 0 w 222"/>
                      <a:gd name="T9" fmla="*/ 0 h 55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2"/>
                      <a:gd name="T16" fmla="*/ 0 h 555"/>
                      <a:gd name="T17" fmla="*/ 222 w 222"/>
                      <a:gd name="T18" fmla="*/ 555 h 55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2" h="555">
                        <a:moveTo>
                          <a:pt x="0" y="0"/>
                        </a:moveTo>
                        <a:lnTo>
                          <a:pt x="121" y="78"/>
                        </a:lnTo>
                        <a:lnTo>
                          <a:pt x="222" y="524"/>
                        </a:lnTo>
                        <a:lnTo>
                          <a:pt x="102" y="55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8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grpSp>
                <p:nvGrpSpPr>
                  <p:cNvPr id="552" name="Group 230"/>
                  <p:cNvGrpSpPr>
                    <a:grpSpLocks/>
                  </p:cNvGrpSpPr>
                  <p:nvPr/>
                </p:nvGrpSpPr>
                <p:grpSpPr bwMode="auto">
                  <a:xfrm>
                    <a:off x="5016" y="2924"/>
                    <a:ext cx="27" cy="67"/>
                    <a:chOff x="5016" y="2924"/>
                    <a:chExt cx="27" cy="67"/>
                  </a:xfrm>
                </p:grpSpPr>
                <p:sp>
                  <p:nvSpPr>
                    <p:cNvPr id="553" name="Freeform 231"/>
                    <p:cNvSpPr>
                      <a:spLocks/>
                    </p:cNvSpPr>
                    <p:nvPr/>
                  </p:nvSpPr>
                  <p:spPr bwMode="auto">
                    <a:xfrm>
                      <a:off x="5015" y="2924"/>
                      <a:ext cx="28" cy="67"/>
                    </a:xfrm>
                    <a:custGeom>
                      <a:avLst/>
                      <a:gdLst>
                        <a:gd name="T0" fmla="*/ 0 w 161"/>
                        <a:gd name="T1" fmla="*/ 0 h 405"/>
                        <a:gd name="T2" fmla="*/ 0 w 161"/>
                        <a:gd name="T3" fmla="*/ 0 h 405"/>
                        <a:gd name="T4" fmla="*/ 0 w 161"/>
                        <a:gd name="T5" fmla="*/ 0 h 405"/>
                        <a:gd name="T6" fmla="*/ 0 w 161"/>
                        <a:gd name="T7" fmla="*/ 0 h 405"/>
                        <a:gd name="T8" fmla="*/ 0 w 161"/>
                        <a:gd name="T9" fmla="*/ 0 h 40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1"/>
                        <a:gd name="T16" fmla="*/ 0 h 405"/>
                        <a:gd name="T17" fmla="*/ 161 w 161"/>
                        <a:gd name="T18" fmla="*/ 405 h 40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1" h="405">
                          <a:moveTo>
                            <a:pt x="0" y="0"/>
                          </a:moveTo>
                          <a:lnTo>
                            <a:pt x="87" y="57"/>
                          </a:lnTo>
                          <a:lnTo>
                            <a:pt x="161" y="381"/>
                          </a:lnTo>
                          <a:lnTo>
                            <a:pt x="73" y="40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588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40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grpSp>
                  <p:nvGrpSpPr>
                    <p:cNvPr id="554" name="Group 23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21" y="2938"/>
                      <a:ext cx="15" cy="31"/>
                      <a:chOff x="5021" y="2938"/>
                      <a:chExt cx="15" cy="31"/>
                    </a:xfrm>
                  </p:grpSpPr>
                  <p:sp>
                    <p:nvSpPr>
                      <p:cNvPr id="555" name="Line 23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5021" y="2940"/>
                        <a:ext cx="10" cy="9"/>
                      </a:xfrm>
                      <a:prstGeom prst="line">
                        <a:avLst/>
                      </a:prstGeom>
                      <a:noFill/>
                      <a:ln w="1588">
                        <a:solidFill>
                          <a:srgbClr val="E0E0E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zh-CN" altLang="en-US" sz="280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556" name="Line 23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5023" y="2943"/>
                        <a:ext cx="9" cy="9"/>
                      </a:xfrm>
                      <a:prstGeom prst="line">
                        <a:avLst/>
                      </a:prstGeom>
                      <a:noFill/>
                      <a:ln w="1588">
                        <a:solidFill>
                          <a:srgbClr val="E0E0E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zh-CN" altLang="en-US" sz="280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557" name="Line 23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026" y="2959"/>
                        <a:ext cx="10" cy="10"/>
                      </a:xfrm>
                      <a:prstGeom prst="line">
                        <a:avLst/>
                      </a:prstGeom>
                      <a:noFill/>
                      <a:ln w="1588">
                        <a:solidFill>
                          <a:srgbClr val="E0E0E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zh-CN" altLang="en-US" sz="280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498" name="Group 236"/>
              <p:cNvGrpSpPr>
                <a:grpSpLocks/>
              </p:cNvGrpSpPr>
              <p:nvPr/>
            </p:nvGrpSpPr>
            <p:grpSpPr bwMode="auto">
              <a:xfrm>
                <a:off x="5024" y="2994"/>
                <a:ext cx="435" cy="135"/>
                <a:chOff x="5024" y="2994"/>
                <a:chExt cx="435" cy="135"/>
              </a:xfrm>
            </p:grpSpPr>
            <p:sp>
              <p:nvSpPr>
                <p:cNvPr id="542" name="Freeform 237"/>
                <p:cNvSpPr>
                  <a:spLocks/>
                </p:cNvSpPr>
                <p:nvPr/>
              </p:nvSpPr>
              <p:spPr bwMode="auto">
                <a:xfrm>
                  <a:off x="5027" y="2996"/>
                  <a:ext cx="420" cy="6"/>
                </a:xfrm>
                <a:custGeom>
                  <a:avLst/>
                  <a:gdLst>
                    <a:gd name="T0" fmla="*/ 0 w 2518"/>
                    <a:gd name="T1" fmla="*/ 0 h 35"/>
                    <a:gd name="T2" fmla="*/ 0 w 2518"/>
                    <a:gd name="T3" fmla="*/ 0 h 35"/>
                    <a:gd name="T4" fmla="*/ 0 w 2518"/>
                    <a:gd name="T5" fmla="*/ 0 h 35"/>
                    <a:gd name="T6" fmla="*/ 0 w 2518"/>
                    <a:gd name="T7" fmla="*/ 0 h 35"/>
                    <a:gd name="T8" fmla="*/ 0 w 2518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18"/>
                    <a:gd name="T16" fmla="*/ 0 h 35"/>
                    <a:gd name="T17" fmla="*/ 2518 w 2518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18" h="35">
                      <a:moveTo>
                        <a:pt x="0" y="35"/>
                      </a:moveTo>
                      <a:lnTo>
                        <a:pt x="123" y="1"/>
                      </a:lnTo>
                      <a:lnTo>
                        <a:pt x="2018" y="0"/>
                      </a:lnTo>
                      <a:lnTo>
                        <a:pt x="2518" y="33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543" name="Group 238"/>
                <p:cNvGrpSpPr>
                  <a:grpSpLocks/>
                </p:cNvGrpSpPr>
                <p:nvPr/>
              </p:nvGrpSpPr>
              <p:grpSpPr bwMode="auto">
                <a:xfrm>
                  <a:off x="5024" y="2994"/>
                  <a:ext cx="435" cy="135"/>
                  <a:chOff x="5024" y="2994"/>
                  <a:chExt cx="435" cy="135"/>
                </a:xfrm>
              </p:grpSpPr>
              <p:sp>
                <p:nvSpPr>
                  <p:cNvPr id="544" name="Freeform 239"/>
                  <p:cNvSpPr>
                    <a:spLocks/>
                  </p:cNvSpPr>
                  <p:nvPr/>
                </p:nvSpPr>
                <p:spPr bwMode="auto">
                  <a:xfrm>
                    <a:off x="5029" y="3002"/>
                    <a:ext cx="430" cy="128"/>
                  </a:xfrm>
                  <a:custGeom>
                    <a:avLst/>
                    <a:gdLst>
                      <a:gd name="T0" fmla="*/ 0 w 2589"/>
                      <a:gd name="T1" fmla="*/ 0 h 770"/>
                      <a:gd name="T2" fmla="*/ 0 w 2589"/>
                      <a:gd name="T3" fmla="*/ 0 h 770"/>
                      <a:gd name="T4" fmla="*/ 0 w 2589"/>
                      <a:gd name="T5" fmla="*/ 0 h 770"/>
                      <a:gd name="T6" fmla="*/ 0 w 2589"/>
                      <a:gd name="T7" fmla="*/ 0 h 770"/>
                      <a:gd name="T8" fmla="*/ 0 w 2589"/>
                      <a:gd name="T9" fmla="*/ 0 h 770"/>
                      <a:gd name="T10" fmla="*/ 0 w 2589"/>
                      <a:gd name="T11" fmla="*/ 0 h 770"/>
                      <a:gd name="T12" fmla="*/ 0 w 2589"/>
                      <a:gd name="T13" fmla="*/ 0 h 770"/>
                      <a:gd name="T14" fmla="*/ 0 w 2589"/>
                      <a:gd name="T15" fmla="*/ 0 h 770"/>
                      <a:gd name="T16" fmla="*/ 0 w 2589"/>
                      <a:gd name="T17" fmla="*/ 0 h 770"/>
                      <a:gd name="T18" fmla="*/ 0 w 2589"/>
                      <a:gd name="T19" fmla="*/ 0 h 770"/>
                      <a:gd name="T20" fmla="*/ 0 w 2589"/>
                      <a:gd name="T21" fmla="*/ 0 h 770"/>
                      <a:gd name="T22" fmla="*/ 0 w 2589"/>
                      <a:gd name="T23" fmla="*/ 0 h 770"/>
                      <a:gd name="T24" fmla="*/ 0 w 2589"/>
                      <a:gd name="T25" fmla="*/ 0 h 770"/>
                      <a:gd name="T26" fmla="*/ 0 w 2589"/>
                      <a:gd name="T27" fmla="*/ 0 h 770"/>
                      <a:gd name="T28" fmla="*/ 0 w 2589"/>
                      <a:gd name="T29" fmla="*/ 0 h 770"/>
                      <a:gd name="T30" fmla="*/ 0 w 2589"/>
                      <a:gd name="T31" fmla="*/ 0 h 770"/>
                      <a:gd name="T32" fmla="*/ 0 w 2589"/>
                      <a:gd name="T33" fmla="*/ 0 h 770"/>
                      <a:gd name="T34" fmla="*/ 0 w 2589"/>
                      <a:gd name="T35" fmla="*/ 0 h 770"/>
                      <a:gd name="T36" fmla="*/ 0 w 2589"/>
                      <a:gd name="T37" fmla="*/ 0 h 770"/>
                      <a:gd name="T38" fmla="*/ 0 w 2589"/>
                      <a:gd name="T39" fmla="*/ 0 h 770"/>
                      <a:gd name="T40" fmla="*/ 0 w 2589"/>
                      <a:gd name="T41" fmla="*/ 0 h 770"/>
                      <a:gd name="T42" fmla="*/ 0 w 2589"/>
                      <a:gd name="T43" fmla="*/ 0 h 770"/>
                      <a:gd name="T44" fmla="*/ 0 w 2589"/>
                      <a:gd name="T45" fmla="*/ 0 h 770"/>
                      <a:gd name="T46" fmla="*/ 0 w 2589"/>
                      <a:gd name="T47" fmla="*/ 0 h 770"/>
                      <a:gd name="T48" fmla="*/ 0 w 2589"/>
                      <a:gd name="T49" fmla="*/ 0 h 770"/>
                      <a:gd name="T50" fmla="*/ 0 w 2589"/>
                      <a:gd name="T51" fmla="*/ 0 h 770"/>
                      <a:gd name="T52" fmla="*/ 0 w 2589"/>
                      <a:gd name="T53" fmla="*/ 0 h 770"/>
                      <a:gd name="T54" fmla="*/ 0 w 2589"/>
                      <a:gd name="T55" fmla="*/ 0 h 770"/>
                      <a:gd name="T56" fmla="*/ 0 w 2589"/>
                      <a:gd name="T57" fmla="*/ 0 h 770"/>
                      <a:gd name="T58" fmla="*/ 0 w 2589"/>
                      <a:gd name="T59" fmla="*/ 0 h 770"/>
                      <a:gd name="T60" fmla="*/ 0 w 2589"/>
                      <a:gd name="T61" fmla="*/ 0 h 770"/>
                      <a:gd name="T62" fmla="*/ 0 w 2589"/>
                      <a:gd name="T63" fmla="*/ 0 h 770"/>
                      <a:gd name="T64" fmla="*/ 0 w 2589"/>
                      <a:gd name="T65" fmla="*/ 0 h 770"/>
                      <a:gd name="T66" fmla="*/ 0 w 2589"/>
                      <a:gd name="T67" fmla="*/ 0 h 770"/>
                      <a:gd name="T68" fmla="*/ 0 w 2589"/>
                      <a:gd name="T69" fmla="*/ 0 h 770"/>
                      <a:gd name="T70" fmla="*/ 0 w 2589"/>
                      <a:gd name="T71" fmla="*/ 0 h 770"/>
                      <a:gd name="T72" fmla="*/ 0 w 2589"/>
                      <a:gd name="T73" fmla="*/ 0 h 770"/>
                      <a:gd name="T74" fmla="*/ 0 w 2589"/>
                      <a:gd name="T75" fmla="*/ 0 h 770"/>
                      <a:gd name="T76" fmla="*/ 0 w 2589"/>
                      <a:gd name="T77" fmla="*/ 0 h 770"/>
                      <a:gd name="T78" fmla="*/ 0 w 2589"/>
                      <a:gd name="T79" fmla="*/ 0 h 770"/>
                      <a:gd name="T80" fmla="*/ 0 w 2589"/>
                      <a:gd name="T81" fmla="*/ 0 h 770"/>
                      <a:gd name="T82" fmla="*/ 0 w 2589"/>
                      <a:gd name="T83" fmla="*/ 0 h 770"/>
                      <a:gd name="T84" fmla="*/ 0 w 2589"/>
                      <a:gd name="T85" fmla="*/ 0 h 770"/>
                      <a:gd name="T86" fmla="*/ 0 w 2589"/>
                      <a:gd name="T87" fmla="*/ 0 h 770"/>
                      <a:gd name="T88" fmla="*/ 0 w 2589"/>
                      <a:gd name="T89" fmla="*/ 0 h 770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w 2589"/>
                      <a:gd name="T136" fmla="*/ 0 h 770"/>
                      <a:gd name="T137" fmla="*/ 2589 w 2589"/>
                      <a:gd name="T138" fmla="*/ 770 h 770"/>
                    </a:gdLst>
                    <a:ahLst/>
                    <a:cxnLst>
                      <a:cxn ang="T90">
                        <a:pos x="T0" y="T1"/>
                      </a:cxn>
                      <a:cxn ang="T91">
                        <a:pos x="T2" y="T3"/>
                      </a:cxn>
                      <a:cxn ang="T92">
                        <a:pos x="T4" y="T5"/>
                      </a:cxn>
                      <a:cxn ang="T93">
                        <a:pos x="T6" y="T7"/>
                      </a:cxn>
                      <a:cxn ang="T94">
                        <a:pos x="T8" y="T9"/>
                      </a:cxn>
                      <a:cxn ang="T95">
                        <a:pos x="T10" y="T11"/>
                      </a:cxn>
                      <a:cxn ang="T96">
                        <a:pos x="T12" y="T13"/>
                      </a:cxn>
                      <a:cxn ang="T97">
                        <a:pos x="T14" y="T15"/>
                      </a:cxn>
                      <a:cxn ang="T98">
                        <a:pos x="T16" y="T17"/>
                      </a:cxn>
                      <a:cxn ang="T99">
                        <a:pos x="T18" y="T19"/>
                      </a:cxn>
                      <a:cxn ang="T100">
                        <a:pos x="T20" y="T21"/>
                      </a:cxn>
                      <a:cxn ang="T101">
                        <a:pos x="T22" y="T23"/>
                      </a:cxn>
                      <a:cxn ang="T102">
                        <a:pos x="T24" y="T25"/>
                      </a:cxn>
                      <a:cxn ang="T103">
                        <a:pos x="T26" y="T27"/>
                      </a:cxn>
                      <a:cxn ang="T104">
                        <a:pos x="T28" y="T29"/>
                      </a:cxn>
                      <a:cxn ang="T105">
                        <a:pos x="T30" y="T31"/>
                      </a:cxn>
                      <a:cxn ang="T106">
                        <a:pos x="T32" y="T33"/>
                      </a:cxn>
                      <a:cxn ang="T107">
                        <a:pos x="T34" y="T35"/>
                      </a:cxn>
                      <a:cxn ang="T108">
                        <a:pos x="T36" y="T37"/>
                      </a:cxn>
                      <a:cxn ang="T109">
                        <a:pos x="T38" y="T39"/>
                      </a:cxn>
                      <a:cxn ang="T110">
                        <a:pos x="T40" y="T41"/>
                      </a:cxn>
                      <a:cxn ang="T111">
                        <a:pos x="T42" y="T43"/>
                      </a:cxn>
                      <a:cxn ang="T112">
                        <a:pos x="T44" y="T45"/>
                      </a:cxn>
                      <a:cxn ang="T113">
                        <a:pos x="T46" y="T47"/>
                      </a:cxn>
                      <a:cxn ang="T114">
                        <a:pos x="T48" y="T49"/>
                      </a:cxn>
                      <a:cxn ang="T115">
                        <a:pos x="T50" y="T51"/>
                      </a:cxn>
                      <a:cxn ang="T116">
                        <a:pos x="T52" y="T53"/>
                      </a:cxn>
                      <a:cxn ang="T117">
                        <a:pos x="T54" y="T55"/>
                      </a:cxn>
                      <a:cxn ang="T118">
                        <a:pos x="T56" y="T57"/>
                      </a:cxn>
                      <a:cxn ang="T119">
                        <a:pos x="T58" y="T59"/>
                      </a:cxn>
                      <a:cxn ang="T120">
                        <a:pos x="T60" y="T61"/>
                      </a:cxn>
                      <a:cxn ang="T121">
                        <a:pos x="T62" y="T63"/>
                      </a:cxn>
                      <a:cxn ang="T122">
                        <a:pos x="T64" y="T65"/>
                      </a:cxn>
                      <a:cxn ang="T123">
                        <a:pos x="T66" y="T67"/>
                      </a:cxn>
                      <a:cxn ang="T124">
                        <a:pos x="T68" y="T69"/>
                      </a:cxn>
                      <a:cxn ang="T125">
                        <a:pos x="T70" y="T71"/>
                      </a:cxn>
                      <a:cxn ang="T126">
                        <a:pos x="T72" y="T73"/>
                      </a:cxn>
                      <a:cxn ang="T127">
                        <a:pos x="T74" y="T75"/>
                      </a:cxn>
                      <a:cxn ang="T128">
                        <a:pos x="T76" y="T77"/>
                      </a:cxn>
                      <a:cxn ang="T129">
                        <a:pos x="T78" y="T79"/>
                      </a:cxn>
                      <a:cxn ang="T130">
                        <a:pos x="T80" y="T81"/>
                      </a:cxn>
                      <a:cxn ang="T131">
                        <a:pos x="T82" y="T83"/>
                      </a:cxn>
                      <a:cxn ang="T132">
                        <a:pos x="T84" y="T85"/>
                      </a:cxn>
                      <a:cxn ang="T133">
                        <a:pos x="T86" y="T87"/>
                      </a:cxn>
                      <a:cxn ang="T134">
                        <a:pos x="T88" y="T89"/>
                      </a:cxn>
                    </a:cxnLst>
                    <a:rect l="T135" t="T136" r="T137" b="T138"/>
                    <a:pathLst>
                      <a:path w="2589" h="770">
                        <a:moveTo>
                          <a:pt x="1" y="1"/>
                        </a:moveTo>
                        <a:lnTo>
                          <a:pt x="0" y="769"/>
                        </a:lnTo>
                        <a:lnTo>
                          <a:pt x="913" y="770"/>
                        </a:lnTo>
                        <a:lnTo>
                          <a:pt x="942" y="665"/>
                        </a:lnTo>
                        <a:lnTo>
                          <a:pt x="951" y="630"/>
                        </a:lnTo>
                        <a:lnTo>
                          <a:pt x="963" y="596"/>
                        </a:lnTo>
                        <a:lnTo>
                          <a:pt x="971" y="575"/>
                        </a:lnTo>
                        <a:lnTo>
                          <a:pt x="984" y="551"/>
                        </a:lnTo>
                        <a:lnTo>
                          <a:pt x="996" y="529"/>
                        </a:lnTo>
                        <a:lnTo>
                          <a:pt x="1006" y="514"/>
                        </a:lnTo>
                        <a:lnTo>
                          <a:pt x="1020" y="499"/>
                        </a:lnTo>
                        <a:lnTo>
                          <a:pt x="1038" y="481"/>
                        </a:lnTo>
                        <a:lnTo>
                          <a:pt x="1077" y="455"/>
                        </a:lnTo>
                        <a:lnTo>
                          <a:pt x="1099" y="444"/>
                        </a:lnTo>
                        <a:lnTo>
                          <a:pt x="1125" y="436"/>
                        </a:lnTo>
                        <a:lnTo>
                          <a:pt x="1144" y="431"/>
                        </a:lnTo>
                        <a:lnTo>
                          <a:pt x="1170" y="424"/>
                        </a:lnTo>
                        <a:lnTo>
                          <a:pt x="1211" y="417"/>
                        </a:lnTo>
                        <a:lnTo>
                          <a:pt x="1236" y="413"/>
                        </a:lnTo>
                        <a:lnTo>
                          <a:pt x="1577" y="413"/>
                        </a:lnTo>
                        <a:lnTo>
                          <a:pt x="1618" y="417"/>
                        </a:lnTo>
                        <a:lnTo>
                          <a:pt x="1647" y="423"/>
                        </a:lnTo>
                        <a:lnTo>
                          <a:pt x="1682" y="439"/>
                        </a:lnTo>
                        <a:lnTo>
                          <a:pt x="1698" y="451"/>
                        </a:lnTo>
                        <a:lnTo>
                          <a:pt x="1724" y="471"/>
                        </a:lnTo>
                        <a:lnTo>
                          <a:pt x="1740" y="493"/>
                        </a:lnTo>
                        <a:lnTo>
                          <a:pt x="1788" y="564"/>
                        </a:lnTo>
                        <a:lnTo>
                          <a:pt x="1824" y="623"/>
                        </a:lnTo>
                        <a:lnTo>
                          <a:pt x="1846" y="665"/>
                        </a:lnTo>
                        <a:lnTo>
                          <a:pt x="1866" y="713"/>
                        </a:lnTo>
                        <a:lnTo>
                          <a:pt x="2589" y="713"/>
                        </a:lnTo>
                        <a:lnTo>
                          <a:pt x="2589" y="95"/>
                        </a:lnTo>
                        <a:lnTo>
                          <a:pt x="2589" y="84"/>
                        </a:lnTo>
                        <a:lnTo>
                          <a:pt x="2588" y="73"/>
                        </a:lnTo>
                        <a:lnTo>
                          <a:pt x="2586" y="64"/>
                        </a:lnTo>
                        <a:lnTo>
                          <a:pt x="2583" y="51"/>
                        </a:lnTo>
                        <a:lnTo>
                          <a:pt x="2580" y="39"/>
                        </a:lnTo>
                        <a:lnTo>
                          <a:pt x="2574" y="27"/>
                        </a:lnTo>
                        <a:lnTo>
                          <a:pt x="2567" y="19"/>
                        </a:lnTo>
                        <a:lnTo>
                          <a:pt x="2554" y="10"/>
                        </a:lnTo>
                        <a:lnTo>
                          <a:pt x="2545" y="3"/>
                        </a:lnTo>
                        <a:lnTo>
                          <a:pt x="2530" y="0"/>
                        </a:lnTo>
                        <a:lnTo>
                          <a:pt x="2514" y="0"/>
                        </a:lnTo>
                        <a:lnTo>
                          <a:pt x="2480" y="0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rgbClr val="FFA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grpSp>
                <p:nvGrpSpPr>
                  <p:cNvPr id="545" name="Group 240"/>
                  <p:cNvGrpSpPr>
                    <a:grpSpLocks/>
                  </p:cNvGrpSpPr>
                  <p:nvPr/>
                </p:nvGrpSpPr>
                <p:grpSpPr bwMode="auto">
                  <a:xfrm>
                    <a:off x="5040" y="2996"/>
                    <a:ext cx="369" cy="4"/>
                    <a:chOff x="5040" y="2996"/>
                    <a:chExt cx="369" cy="4"/>
                  </a:xfrm>
                </p:grpSpPr>
                <p:sp>
                  <p:nvSpPr>
                    <p:cNvPr id="547" name="Freeform 241"/>
                    <p:cNvSpPr>
                      <a:spLocks/>
                    </p:cNvSpPr>
                    <p:nvPr/>
                  </p:nvSpPr>
                  <p:spPr bwMode="auto">
                    <a:xfrm>
                      <a:off x="5040" y="2996"/>
                      <a:ext cx="369" cy="4"/>
                    </a:xfrm>
                    <a:custGeom>
                      <a:avLst/>
                      <a:gdLst>
                        <a:gd name="T0" fmla="*/ 0 w 2214"/>
                        <a:gd name="T1" fmla="*/ 0 h 20"/>
                        <a:gd name="T2" fmla="*/ 0 w 2214"/>
                        <a:gd name="T3" fmla="*/ 0 h 20"/>
                        <a:gd name="T4" fmla="*/ 0 w 2214"/>
                        <a:gd name="T5" fmla="*/ 0 h 20"/>
                        <a:gd name="T6" fmla="*/ 0 w 2214"/>
                        <a:gd name="T7" fmla="*/ 0 h 20"/>
                        <a:gd name="T8" fmla="*/ 0 w 2214"/>
                        <a:gd name="T9" fmla="*/ 0 h 2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214"/>
                        <a:gd name="T16" fmla="*/ 0 h 20"/>
                        <a:gd name="T17" fmla="*/ 2214 w 2214"/>
                        <a:gd name="T18" fmla="*/ 20 h 2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214" h="20">
                          <a:moveTo>
                            <a:pt x="0" y="20"/>
                          </a:moveTo>
                          <a:lnTo>
                            <a:pt x="64" y="0"/>
                          </a:lnTo>
                          <a:lnTo>
                            <a:pt x="1954" y="0"/>
                          </a:lnTo>
                          <a:lnTo>
                            <a:pt x="2214" y="20"/>
                          </a:lnTo>
                          <a:lnTo>
                            <a:pt x="0" y="20"/>
                          </a:lnTo>
                          <a:close/>
                        </a:path>
                      </a:pathLst>
                    </a:custGeom>
                    <a:solidFill>
                      <a:srgbClr val="4040FF"/>
                    </a:solidFill>
                    <a:ln w="1588">
                      <a:solidFill>
                        <a:srgbClr val="FFA04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40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48" name="Freeform 242"/>
                    <p:cNvSpPr>
                      <a:spLocks/>
                    </p:cNvSpPr>
                    <p:nvPr/>
                  </p:nvSpPr>
                  <p:spPr bwMode="auto">
                    <a:xfrm>
                      <a:off x="5040" y="2996"/>
                      <a:ext cx="12" cy="4"/>
                    </a:xfrm>
                    <a:custGeom>
                      <a:avLst/>
                      <a:gdLst>
                        <a:gd name="T0" fmla="*/ 0 w 66"/>
                        <a:gd name="T1" fmla="*/ 0 h 20"/>
                        <a:gd name="T2" fmla="*/ 0 w 66"/>
                        <a:gd name="T3" fmla="*/ 0 h 20"/>
                        <a:gd name="T4" fmla="*/ 0 w 66"/>
                        <a:gd name="T5" fmla="*/ 0 h 20"/>
                        <a:gd name="T6" fmla="*/ 0 w 66"/>
                        <a:gd name="T7" fmla="*/ 0 h 2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66"/>
                        <a:gd name="T13" fmla="*/ 0 h 20"/>
                        <a:gd name="T14" fmla="*/ 66 w 66"/>
                        <a:gd name="T15" fmla="*/ 20 h 2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66" h="20">
                          <a:moveTo>
                            <a:pt x="66" y="0"/>
                          </a:moveTo>
                          <a:lnTo>
                            <a:pt x="0" y="20"/>
                          </a:lnTo>
                          <a:lnTo>
                            <a:pt x="66" y="20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rgbClr val="0000FF"/>
                    </a:solidFill>
                    <a:ln w="1588">
                      <a:solidFill>
                        <a:srgbClr val="FFA04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40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sp>
                <p:nvSpPr>
                  <p:cNvPr id="546" name="Freeform 243"/>
                  <p:cNvSpPr>
                    <a:spLocks/>
                  </p:cNvSpPr>
                  <p:nvPr/>
                </p:nvSpPr>
                <p:spPr bwMode="auto">
                  <a:xfrm>
                    <a:off x="5024" y="2994"/>
                    <a:ext cx="23" cy="7"/>
                  </a:xfrm>
                  <a:custGeom>
                    <a:avLst/>
                    <a:gdLst>
                      <a:gd name="T0" fmla="*/ 0 w 139"/>
                      <a:gd name="T1" fmla="*/ 0 h 39"/>
                      <a:gd name="T2" fmla="*/ 0 w 139"/>
                      <a:gd name="T3" fmla="*/ 0 h 39"/>
                      <a:gd name="T4" fmla="*/ 0 w 139"/>
                      <a:gd name="T5" fmla="*/ 0 h 39"/>
                      <a:gd name="T6" fmla="*/ 0 w 139"/>
                      <a:gd name="T7" fmla="*/ 0 h 39"/>
                      <a:gd name="T8" fmla="*/ 0 w 139"/>
                      <a:gd name="T9" fmla="*/ 0 h 3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39"/>
                      <a:gd name="T16" fmla="*/ 0 h 39"/>
                      <a:gd name="T17" fmla="*/ 139 w 139"/>
                      <a:gd name="T18" fmla="*/ 39 h 3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39" h="39">
                        <a:moveTo>
                          <a:pt x="0" y="39"/>
                        </a:moveTo>
                        <a:lnTo>
                          <a:pt x="26" y="39"/>
                        </a:lnTo>
                        <a:lnTo>
                          <a:pt x="139" y="6"/>
                        </a:lnTo>
                        <a:lnTo>
                          <a:pt x="138" y="0"/>
                        </a:lnTo>
                        <a:lnTo>
                          <a:pt x="0" y="39"/>
                        </a:lnTo>
                        <a:close/>
                      </a:path>
                    </a:pathLst>
                  </a:custGeom>
                  <a:solidFill>
                    <a:srgbClr val="404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  <p:sp>
            <p:nvSpPr>
              <p:cNvPr id="499" name="Freeform 244"/>
              <p:cNvSpPr>
                <a:spLocks/>
              </p:cNvSpPr>
              <p:nvPr/>
            </p:nvSpPr>
            <p:spPr bwMode="auto">
              <a:xfrm>
                <a:off x="4480" y="2908"/>
                <a:ext cx="549" cy="221"/>
              </a:xfrm>
              <a:custGeom>
                <a:avLst/>
                <a:gdLst>
                  <a:gd name="T0" fmla="*/ 0 w 3285"/>
                  <a:gd name="T1" fmla="*/ 0 h 1327"/>
                  <a:gd name="T2" fmla="*/ 0 w 3285"/>
                  <a:gd name="T3" fmla="*/ 0 h 1327"/>
                  <a:gd name="T4" fmla="*/ 0 w 3285"/>
                  <a:gd name="T5" fmla="*/ 0 h 1327"/>
                  <a:gd name="T6" fmla="*/ 0 w 3285"/>
                  <a:gd name="T7" fmla="*/ 0 h 1327"/>
                  <a:gd name="T8" fmla="*/ 0 w 3285"/>
                  <a:gd name="T9" fmla="*/ 0 h 1327"/>
                  <a:gd name="T10" fmla="*/ 0 w 3285"/>
                  <a:gd name="T11" fmla="*/ 0 h 1327"/>
                  <a:gd name="T12" fmla="*/ 0 w 3285"/>
                  <a:gd name="T13" fmla="*/ 0 h 1327"/>
                  <a:gd name="T14" fmla="*/ 0 w 3285"/>
                  <a:gd name="T15" fmla="*/ 0 h 1327"/>
                  <a:gd name="T16" fmla="*/ 0 w 3285"/>
                  <a:gd name="T17" fmla="*/ 0 h 1327"/>
                  <a:gd name="T18" fmla="*/ 0 w 3285"/>
                  <a:gd name="T19" fmla="*/ 0 h 1327"/>
                  <a:gd name="T20" fmla="*/ 0 w 3285"/>
                  <a:gd name="T21" fmla="*/ 0 h 1327"/>
                  <a:gd name="T22" fmla="*/ 0 w 3285"/>
                  <a:gd name="T23" fmla="*/ 0 h 1327"/>
                  <a:gd name="T24" fmla="*/ 0 w 3285"/>
                  <a:gd name="T25" fmla="*/ 0 h 1327"/>
                  <a:gd name="T26" fmla="*/ 0 w 3285"/>
                  <a:gd name="T27" fmla="*/ 0 h 1327"/>
                  <a:gd name="T28" fmla="*/ 0 w 3285"/>
                  <a:gd name="T29" fmla="*/ 0 h 1327"/>
                  <a:gd name="T30" fmla="*/ 0 w 3285"/>
                  <a:gd name="T31" fmla="*/ 0 h 1327"/>
                  <a:gd name="T32" fmla="*/ 0 w 3285"/>
                  <a:gd name="T33" fmla="*/ 0 h 1327"/>
                  <a:gd name="T34" fmla="*/ 0 w 3285"/>
                  <a:gd name="T35" fmla="*/ 0 h 1327"/>
                  <a:gd name="T36" fmla="*/ 0 w 3285"/>
                  <a:gd name="T37" fmla="*/ 0 h 1327"/>
                  <a:gd name="T38" fmla="*/ 0 w 3285"/>
                  <a:gd name="T39" fmla="*/ 0 h 1327"/>
                  <a:gd name="T40" fmla="*/ 0 w 3285"/>
                  <a:gd name="T41" fmla="*/ 0 h 1327"/>
                  <a:gd name="T42" fmla="*/ 0 w 3285"/>
                  <a:gd name="T43" fmla="*/ 0 h 1327"/>
                  <a:gd name="T44" fmla="*/ 0 w 3285"/>
                  <a:gd name="T45" fmla="*/ 0 h 1327"/>
                  <a:gd name="T46" fmla="*/ 0 w 3285"/>
                  <a:gd name="T47" fmla="*/ 0 h 1327"/>
                  <a:gd name="T48" fmla="*/ 0 w 3285"/>
                  <a:gd name="T49" fmla="*/ 0 h 1327"/>
                  <a:gd name="T50" fmla="*/ 0 w 3285"/>
                  <a:gd name="T51" fmla="*/ 0 h 1327"/>
                  <a:gd name="T52" fmla="*/ 0 w 3285"/>
                  <a:gd name="T53" fmla="*/ 0 h 1327"/>
                  <a:gd name="T54" fmla="*/ 0 w 3285"/>
                  <a:gd name="T55" fmla="*/ 0 h 1327"/>
                  <a:gd name="T56" fmla="*/ 0 w 3285"/>
                  <a:gd name="T57" fmla="*/ 0 h 1327"/>
                  <a:gd name="T58" fmla="*/ 0 w 3285"/>
                  <a:gd name="T59" fmla="*/ 0 h 1327"/>
                  <a:gd name="T60" fmla="*/ 0 w 3285"/>
                  <a:gd name="T61" fmla="*/ 0 h 1327"/>
                  <a:gd name="T62" fmla="*/ 0 w 3285"/>
                  <a:gd name="T63" fmla="*/ 0 h 1327"/>
                  <a:gd name="T64" fmla="*/ 0 w 3285"/>
                  <a:gd name="T65" fmla="*/ 0 h 1327"/>
                  <a:gd name="T66" fmla="*/ 0 w 3285"/>
                  <a:gd name="T67" fmla="*/ 0 h 1327"/>
                  <a:gd name="T68" fmla="*/ 0 w 3285"/>
                  <a:gd name="T69" fmla="*/ 0 h 1327"/>
                  <a:gd name="T70" fmla="*/ 0 w 3285"/>
                  <a:gd name="T71" fmla="*/ 0 h 1327"/>
                  <a:gd name="T72" fmla="*/ 0 w 3285"/>
                  <a:gd name="T73" fmla="*/ 0 h 1327"/>
                  <a:gd name="T74" fmla="*/ 0 w 3285"/>
                  <a:gd name="T75" fmla="*/ 0 h 1327"/>
                  <a:gd name="T76" fmla="*/ 0 w 3285"/>
                  <a:gd name="T77" fmla="*/ 0 h 1327"/>
                  <a:gd name="T78" fmla="*/ 0 w 3285"/>
                  <a:gd name="T79" fmla="*/ 0 h 1327"/>
                  <a:gd name="T80" fmla="*/ 0 w 3285"/>
                  <a:gd name="T81" fmla="*/ 0 h 1327"/>
                  <a:gd name="T82" fmla="*/ 0 w 3285"/>
                  <a:gd name="T83" fmla="*/ 0 h 1327"/>
                  <a:gd name="T84" fmla="*/ 0 w 3285"/>
                  <a:gd name="T85" fmla="*/ 0 h 1327"/>
                  <a:gd name="T86" fmla="*/ 0 w 3285"/>
                  <a:gd name="T87" fmla="*/ 0 h 1327"/>
                  <a:gd name="T88" fmla="*/ 0 w 3285"/>
                  <a:gd name="T89" fmla="*/ 0 h 1327"/>
                  <a:gd name="T90" fmla="*/ 0 w 3285"/>
                  <a:gd name="T91" fmla="*/ 0 h 1327"/>
                  <a:gd name="T92" fmla="*/ 0 w 3285"/>
                  <a:gd name="T93" fmla="*/ 0 h 1327"/>
                  <a:gd name="T94" fmla="*/ 0 w 3285"/>
                  <a:gd name="T95" fmla="*/ 0 h 1327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3285"/>
                  <a:gd name="T145" fmla="*/ 0 h 1327"/>
                  <a:gd name="T146" fmla="*/ 3285 w 3285"/>
                  <a:gd name="T147" fmla="*/ 1327 h 1327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3285" h="1327">
                    <a:moveTo>
                      <a:pt x="2396" y="100"/>
                    </a:moveTo>
                    <a:lnTo>
                      <a:pt x="2135" y="100"/>
                    </a:lnTo>
                    <a:lnTo>
                      <a:pt x="2135" y="2"/>
                    </a:lnTo>
                    <a:lnTo>
                      <a:pt x="1630" y="7"/>
                    </a:lnTo>
                    <a:lnTo>
                      <a:pt x="1592" y="44"/>
                    </a:lnTo>
                    <a:lnTo>
                      <a:pt x="1195" y="494"/>
                    </a:lnTo>
                    <a:lnTo>
                      <a:pt x="1163" y="507"/>
                    </a:lnTo>
                    <a:lnTo>
                      <a:pt x="1132" y="516"/>
                    </a:lnTo>
                    <a:lnTo>
                      <a:pt x="1093" y="526"/>
                    </a:lnTo>
                    <a:lnTo>
                      <a:pt x="83" y="560"/>
                    </a:lnTo>
                    <a:lnTo>
                      <a:pt x="71" y="562"/>
                    </a:lnTo>
                    <a:lnTo>
                      <a:pt x="62" y="567"/>
                    </a:lnTo>
                    <a:lnTo>
                      <a:pt x="50" y="577"/>
                    </a:lnTo>
                    <a:lnTo>
                      <a:pt x="40" y="586"/>
                    </a:lnTo>
                    <a:lnTo>
                      <a:pt x="31" y="597"/>
                    </a:lnTo>
                    <a:lnTo>
                      <a:pt x="21" y="612"/>
                    </a:lnTo>
                    <a:lnTo>
                      <a:pt x="15" y="625"/>
                    </a:lnTo>
                    <a:lnTo>
                      <a:pt x="11" y="638"/>
                    </a:lnTo>
                    <a:lnTo>
                      <a:pt x="7" y="653"/>
                    </a:lnTo>
                    <a:lnTo>
                      <a:pt x="3" y="675"/>
                    </a:lnTo>
                    <a:lnTo>
                      <a:pt x="0" y="701"/>
                    </a:lnTo>
                    <a:lnTo>
                      <a:pt x="0" y="727"/>
                    </a:lnTo>
                    <a:lnTo>
                      <a:pt x="1" y="752"/>
                    </a:lnTo>
                    <a:lnTo>
                      <a:pt x="5" y="781"/>
                    </a:lnTo>
                    <a:lnTo>
                      <a:pt x="11" y="823"/>
                    </a:lnTo>
                    <a:lnTo>
                      <a:pt x="18" y="874"/>
                    </a:lnTo>
                    <a:lnTo>
                      <a:pt x="25" y="926"/>
                    </a:lnTo>
                    <a:lnTo>
                      <a:pt x="32" y="963"/>
                    </a:lnTo>
                    <a:lnTo>
                      <a:pt x="40" y="1016"/>
                    </a:lnTo>
                    <a:lnTo>
                      <a:pt x="44" y="1027"/>
                    </a:lnTo>
                    <a:lnTo>
                      <a:pt x="38" y="1038"/>
                    </a:lnTo>
                    <a:lnTo>
                      <a:pt x="30" y="1054"/>
                    </a:lnTo>
                    <a:lnTo>
                      <a:pt x="24" y="1065"/>
                    </a:lnTo>
                    <a:lnTo>
                      <a:pt x="20" y="1080"/>
                    </a:lnTo>
                    <a:lnTo>
                      <a:pt x="18" y="1094"/>
                    </a:lnTo>
                    <a:lnTo>
                      <a:pt x="21" y="1237"/>
                    </a:lnTo>
                    <a:lnTo>
                      <a:pt x="124" y="1237"/>
                    </a:lnTo>
                    <a:lnTo>
                      <a:pt x="126" y="1202"/>
                    </a:lnTo>
                    <a:lnTo>
                      <a:pt x="132" y="1177"/>
                    </a:lnTo>
                    <a:lnTo>
                      <a:pt x="138" y="1153"/>
                    </a:lnTo>
                    <a:lnTo>
                      <a:pt x="145" y="1131"/>
                    </a:lnTo>
                    <a:lnTo>
                      <a:pt x="151" y="1114"/>
                    </a:lnTo>
                    <a:lnTo>
                      <a:pt x="162" y="1087"/>
                    </a:lnTo>
                    <a:lnTo>
                      <a:pt x="171" y="1066"/>
                    </a:lnTo>
                    <a:lnTo>
                      <a:pt x="178" y="1052"/>
                    </a:lnTo>
                    <a:lnTo>
                      <a:pt x="187" y="1036"/>
                    </a:lnTo>
                    <a:lnTo>
                      <a:pt x="198" y="1015"/>
                    </a:lnTo>
                    <a:lnTo>
                      <a:pt x="210" y="996"/>
                    </a:lnTo>
                    <a:lnTo>
                      <a:pt x="226" y="978"/>
                    </a:lnTo>
                    <a:lnTo>
                      <a:pt x="240" y="966"/>
                    </a:lnTo>
                    <a:lnTo>
                      <a:pt x="255" y="956"/>
                    </a:lnTo>
                    <a:lnTo>
                      <a:pt x="271" y="947"/>
                    </a:lnTo>
                    <a:lnTo>
                      <a:pt x="284" y="941"/>
                    </a:lnTo>
                    <a:lnTo>
                      <a:pt x="296" y="938"/>
                    </a:lnTo>
                    <a:lnTo>
                      <a:pt x="314" y="936"/>
                    </a:lnTo>
                    <a:lnTo>
                      <a:pt x="446" y="931"/>
                    </a:lnTo>
                    <a:lnTo>
                      <a:pt x="593" y="931"/>
                    </a:lnTo>
                    <a:lnTo>
                      <a:pt x="616" y="931"/>
                    </a:lnTo>
                    <a:lnTo>
                      <a:pt x="646" y="932"/>
                    </a:lnTo>
                    <a:lnTo>
                      <a:pt x="672" y="933"/>
                    </a:lnTo>
                    <a:lnTo>
                      <a:pt x="690" y="936"/>
                    </a:lnTo>
                    <a:lnTo>
                      <a:pt x="704" y="940"/>
                    </a:lnTo>
                    <a:lnTo>
                      <a:pt x="724" y="948"/>
                    </a:lnTo>
                    <a:lnTo>
                      <a:pt x="742" y="955"/>
                    </a:lnTo>
                    <a:lnTo>
                      <a:pt x="756" y="962"/>
                    </a:lnTo>
                    <a:lnTo>
                      <a:pt x="771" y="970"/>
                    </a:lnTo>
                    <a:lnTo>
                      <a:pt x="787" y="978"/>
                    </a:lnTo>
                    <a:lnTo>
                      <a:pt x="803" y="989"/>
                    </a:lnTo>
                    <a:lnTo>
                      <a:pt x="819" y="1000"/>
                    </a:lnTo>
                    <a:lnTo>
                      <a:pt x="831" y="1012"/>
                    </a:lnTo>
                    <a:lnTo>
                      <a:pt x="845" y="1026"/>
                    </a:lnTo>
                    <a:lnTo>
                      <a:pt x="857" y="1041"/>
                    </a:lnTo>
                    <a:lnTo>
                      <a:pt x="873" y="1060"/>
                    </a:lnTo>
                    <a:lnTo>
                      <a:pt x="886" y="1078"/>
                    </a:lnTo>
                    <a:lnTo>
                      <a:pt x="901" y="1102"/>
                    </a:lnTo>
                    <a:lnTo>
                      <a:pt x="920" y="1135"/>
                    </a:lnTo>
                    <a:lnTo>
                      <a:pt x="938" y="1165"/>
                    </a:lnTo>
                    <a:lnTo>
                      <a:pt x="958" y="1204"/>
                    </a:lnTo>
                    <a:lnTo>
                      <a:pt x="973" y="1237"/>
                    </a:lnTo>
                    <a:lnTo>
                      <a:pt x="982" y="1265"/>
                    </a:lnTo>
                    <a:lnTo>
                      <a:pt x="1002" y="1327"/>
                    </a:lnTo>
                    <a:lnTo>
                      <a:pt x="3285" y="1327"/>
                    </a:lnTo>
                    <a:lnTo>
                      <a:pt x="3285" y="559"/>
                    </a:lnTo>
                    <a:lnTo>
                      <a:pt x="3183" y="0"/>
                    </a:lnTo>
                    <a:lnTo>
                      <a:pt x="2135" y="2"/>
                    </a:lnTo>
                    <a:lnTo>
                      <a:pt x="2135" y="17"/>
                    </a:lnTo>
                    <a:lnTo>
                      <a:pt x="2135" y="100"/>
                    </a:lnTo>
                    <a:lnTo>
                      <a:pt x="1659" y="100"/>
                    </a:lnTo>
                    <a:lnTo>
                      <a:pt x="1310" y="525"/>
                    </a:lnTo>
                    <a:lnTo>
                      <a:pt x="2135" y="525"/>
                    </a:lnTo>
                    <a:lnTo>
                      <a:pt x="2135" y="100"/>
                    </a:lnTo>
                    <a:lnTo>
                      <a:pt x="2401" y="100"/>
                    </a:lnTo>
                    <a:lnTo>
                      <a:pt x="3019" y="100"/>
                    </a:lnTo>
                    <a:lnTo>
                      <a:pt x="3049" y="516"/>
                    </a:lnTo>
                    <a:lnTo>
                      <a:pt x="2388" y="516"/>
                    </a:lnTo>
                    <a:lnTo>
                      <a:pt x="2396" y="100"/>
                    </a:lnTo>
                    <a:close/>
                  </a:path>
                </a:pathLst>
              </a:custGeom>
              <a:solidFill>
                <a:srgbClr val="FFA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00" name="Rectangle 245"/>
              <p:cNvSpPr>
                <a:spLocks noChangeArrowheads="1"/>
              </p:cNvSpPr>
              <p:nvPr/>
            </p:nvSpPr>
            <p:spPr bwMode="auto">
              <a:xfrm>
                <a:off x="4486" y="3022"/>
                <a:ext cx="29" cy="7"/>
              </a:xfrm>
              <a:prstGeom prst="rect">
                <a:avLst/>
              </a:prstGeom>
              <a:solidFill>
                <a:srgbClr val="FFFF00"/>
              </a:solidFill>
              <a:ln w="1588">
                <a:solidFill>
                  <a:srgbClr val="60606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501" name="Group 246"/>
              <p:cNvGrpSpPr>
                <a:grpSpLocks/>
              </p:cNvGrpSpPr>
              <p:nvPr/>
            </p:nvGrpSpPr>
            <p:grpSpPr bwMode="auto">
              <a:xfrm>
                <a:off x="5439" y="3020"/>
                <a:ext cx="20" cy="56"/>
                <a:chOff x="5439" y="3020"/>
                <a:chExt cx="20" cy="56"/>
              </a:xfrm>
            </p:grpSpPr>
            <p:sp>
              <p:nvSpPr>
                <p:cNvPr id="540" name="Rectangle 247"/>
                <p:cNvSpPr>
                  <a:spLocks noChangeArrowheads="1"/>
                </p:cNvSpPr>
                <p:nvPr/>
              </p:nvSpPr>
              <p:spPr bwMode="auto">
                <a:xfrm>
                  <a:off x="5437" y="3021"/>
                  <a:ext cx="16" cy="57"/>
                </a:xfrm>
                <a:prstGeom prst="rect">
                  <a:avLst/>
                </a:prstGeom>
                <a:solidFill>
                  <a:srgbClr val="C00000"/>
                </a:solidFill>
                <a:ln w="1588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8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41" name="Freeform 248"/>
                <p:cNvSpPr>
                  <a:spLocks/>
                </p:cNvSpPr>
                <p:nvPr/>
              </p:nvSpPr>
              <p:spPr bwMode="auto">
                <a:xfrm>
                  <a:off x="5453" y="3019"/>
                  <a:ext cx="6" cy="57"/>
                </a:xfrm>
                <a:custGeom>
                  <a:avLst/>
                  <a:gdLst>
                    <a:gd name="T0" fmla="*/ 0 w 33"/>
                    <a:gd name="T1" fmla="*/ 0 h 337"/>
                    <a:gd name="T2" fmla="*/ 0 w 33"/>
                    <a:gd name="T3" fmla="*/ 0 h 337"/>
                    <a:gd name="T4" fmla="*/ 0 w 33"/>
                    <a:gd name="T5" fmla="*/ 0 h 337"/>
                    <a:gd name="T6" fmla="*/ 0 w 33"/>
                    <a:gd name="T7" fmla="*/ 0 h 337"/>
                    <a:gd name="T8" fmla="*/ 0 w 33"/>
                    <a:gd name="T9" fmla="*/ 0 h 3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"/>
                    <a:gd name="T16" fmla="*/ 0 h 337"/>
                    <a:gd name="T17" fmla="*/ 33 w 33"/>
                    <a:gd name="T18" fmla="*/ 337 h 3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" h="337">
                      <a:moveTo>
                        <a:pt x="0" y="12"/>
                      </a:moveTo>
                      <a:lnTo>
                        <a:pt x="0" y="337"/>
                      </a:lnTo>
                      <a:lnTo>
                        <a:pt x="33" y="309"/>
                      </a:lnTo>
                      <a:lnTo>
                        <a:pt x="33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FF4040"/>
                </a:solidFill>
                <a:ln w="1588">
                  <a:solidFill>
                    <a:srgbClr val="A0A0A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502" name="Group 249"/>
              <p:cNvGrpSpPr>
                <a:grpSpLocks/>
              </p:cNvGrpSpPr>
              <p:nvPr/>
            </p:nvGrpSpPr>
            <p:grpSpPr bwMode="auto">
              <a:xfrm>
                <a:off x="4515" y="2918"/>
                <a:ext cx="944" cy="204"/>
                <a:chOff x="4515" y="2918"/>
                <a:chExt cx="944" cy="204"/>
              </a:xfrm>
            </p:grpSpPr>
            <p:grpSp>
              <p:nvGrpSpPr>
                <p:cNvPr id="509" name="Group 250"/>
                <p:cNvGrpSpPr>
                  <a:grpSpLocks/>
                </p:cNvGrpSpPr>
                <p:nvPr/>
              </p:nvGrpSpPr>
              <p:grpSpPr bwMode="auto">
                <a:xfrm>
                  <a:off x="4515" y="3022"/>
                  <a:ext cx="924" cy="7"/>
                  <a:chOff x="4515" y="3022"/>
                  <a:chExt cx="924" cy="7"/>
                </a:xfrm>
              </p:grpSpPr>
              <p:sp>
                <p:nvSpPr>
                  <p:cNvPr id="536" name="Rectangle 251"/>
                  <p:cNvSpPr>
                    <a:spLocks noChangeArrowheads="1"/>
                  </p:cNvSpPr>
                  <p:nvPr/>
                </p:nvSpPr>
                <p:spPr bwMode="auto">
                  <a:xfrm>
                    <a:off x="4515" y="3022"/>
                    <a:ext cx="160" cy="7"/>
                  </a:xfrm>
                  <a:prstGeom prst="rect">
                    <a:avLst/>
                  </a:prstGeom>
                  <a:solidFill>
                    <a:srgbClr val="FFC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37" name="Rectangle 252"/>
                  <p:cNvSpPr>
                    <a:spLocks noChangeArrowheads="1"/>
                  </p:cNvSpPr>
                  <p:nvPr/>
                </p:nvSpPr>
                <p:spPr bwMode="auto">
                  <a:xfrm>
                    <a:off x="4674" y="3022"/>
                    <a:ext cx="183" cy="7"/>
                  </a:xfrm>
                  <a:prstGeom prst="rect">
                    <a:avLst/>
                  </a:prstGeom>
                  <a:solidFill>
                    <a:srgbClr val="FFC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38" name="Rectangle 253"/>
                  <p:cNvSpPr>
                    <a:spLocks noChangeArrowheads="1"/>
                  </p:cNvSpPr>
                  <p:nvPr/>
                </p:nvSpPr>
                <p:spPr bwMode="auto">
                  <a:xfrm>
                    <a:off x="4857" y="3022"/>
                    <a:ext cx="145" cy="7"/>
                  </a:xfrm>
                  <a:prstGeom prst="rect">
                    <a:avLst/>
                  </a:prstGeom>
                  <a:solidFill>
                    <a:srgbClr val="FFC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39" name="Rectangle 254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3022"/>
                    <a:ext cx="435" cy="7"/>
                  </a:xfrm>
                  <a:prstGeom prst="rect">
                    <a:avLst/>
                  </a:prstGeom>
                  <a:solidFill>
                    <a:srgbClr val="FFC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510" name="Group 255"/>
                <p:cNvGrpSpPr>
                  <a:grpSpLocks/>
                </p:cNvGrpSpPr>
                <p:nvPr/>
              </p:nvGrpSpPr>
              <p:grpSpPr bwMode="auto">
                <a:xfrm>
                  <a:off x="4517" y="3001"/>
                  <a:ext cx="942" cy="108"/>
                  <a:chOff x="4517" y="3001"/>
                  <a:chExt cx="942" cy="108"/>
                </a:xfrm>
              </p:grpSpPr>
              <p:sp>
                <p:nvSpPr>
                  <p:cNvPr id="532" name="Freeform 256"/>
                  <p:cNvSpPr>
                    <a:spLocks/>
                  </p:cNvSpPr>
                  <p:nvPr/>
                </p:nvSpPr>
                <p:spPr bwMode="auto">
                  <a:xfrm>
                    <a:off x="4516" y="3043"/>
                    <a:ext cx="158" cy="66"/>
                  </a:xfrm>
                  <a:custGeom>
                    <a:avLst/>
                    <a:gdLst>
                      <a:gd name="T0" fmla="*/ 0 w 948"/>
                      <a:gd name="T1" fmla="*/ 0 h 397"/>
                      <a:gd name="T2" fmla="*/ 0 w 948"/>
                      <a:gd name="T3" fmla="*/ 0 h 397"/>
                      <a:gd name="T4" fmla="*/ 0 w 948"/>
                      <a:gd name="T5" fmla="*/ 0 h 397"/>
                      <a:gd name="T6" fmla="*/ 0 w 948"/>
                      <a:gd name="T7" fmla="*/ 0 h 397"/>
                      <a:gd name="T8" fmla="*/ 0 w 948"/>
                      <a:gd name="T9" fmla="*/ 0 h 397"/>
                      <a:gd name="T10" fmla="*/ 0 w 948"/>
                      <a:gd name="T11" fmla="*/ 0 h 397"/>
                      <a:gd name="T12" fmla="*/ 0 w 948"/>
                      <a:gd name="T13" fmla="*/ 0 h 397"/>
                      <a:gd name="T14" fmla="*/ 0 w 948"/>
                      <a:gd name="T15" fmla="*/ 0 h 397"/>
                      <a:gd name="T16" fmla="*/ 0 w 948"/>
                      <a:gd name="T17" fmla="*/ 0 h 397"/>
                      <a:gd name="T18" fmla="*/ 0 w 948"/>
                      <a:gd name="T19" fmla="*/ 0 h 397"/>
                      <a:gd name="T20" fmla="*/ 0 w 948"/>
                      <a:gd name="T21" fmla="*/ 0 h 397"/>
                      <a:gd name="T22" fmla="*/ 0 w 948"/>
                      <a:gd name="T23" fmla="*/ 0 h 397"/>
                      <a:gd name="T24" fmla="*/ 0 w 948"/>
                      <a:gd name="T25" fmla="*/ 0 h 397"/>
                      <a:gd name="T26" fmla="*/ 0 w 948"/>
                      <a:gd name="T27" fmla="*/ 0 h 397"/>
                      <a:gd name="T28" fmla="*/ 0 w 948"/>
                      <a:gd name="T29" fmla="*/ 0 h 397"/>
                      <a:gd name="T30" fmla="*/ 0 w 948"/>
                      <a:gd name="T31" fmla="*/ 0 h 397"/>
                      <a:gd name="T32" fmla="*/ 0 w 948"/>
                      <a:gd name="T33" fmla="*/ 0 h 397"/>
                      <a:gd name="T34" fmla="*/ 0 w 948"/>
                      <a:gd name="T35" fmla="*/ 0 h 397"/>
                      <a:gd name="T36" fmla="*/ 0 w 948"/>
                      <a:gd name="T37" fmla="*/ 0 h 397"/>
                      <a:gd name="T38" fmla="*/ 0 w 948"/>
                      <a:gd name="T39" fmla="*/ 0 h 397"/>
                      <a:gd name="T40" fmla="*/ 0 w 948"/>
                      <a:gd name="T41" fmla="*/ 0 h 397"/>
                      <a:gd name="T42" fmla="*/ 0 w 948"/>
                      <a:gd name="T43" fmla="*/ 0 h 397"/>
                      <a:gd name="T44" fmla="*/ 0 w 948"/>
                      <a:gd name="T45" fmla="*/ 0 h 397"/>
                      <a:gd name="T46" fmla="*/ 0 w 948"/>
                      <a:gd name="T47" fmla="*/ 0 h 397"/>
                      <a:gd name="T48" fmla="*/ 0 w 948"/>
                      <a:gd name="T49" fmla="*/ 0 h 397"/>
                      <a:gd name="T50" fmla="*/ 0 w 948"/>
                      <a:gd name="T51" fmla="*/ 0 h 397"/>
                      <a:gd name="T52" fmla="*/ 0 w 948"/>
                      <a:gd name="T53" fmla="*/ 0 h 397"/>
                      <a:gd name="T54" fmla="*/ 0 w 948"/>
                      <a:gd name="T55" fmla="*/ 0 h 397"/>
                      <a:gd name="T56" fmla="*/ 0 w 948"/>
                      <a:gd name="T57" fmla="*/ 0 h 397"/>
                      <a:gd name="T58" fmla="*/ 0 w 948"/>
                      <a:gd name="T59" fmla="*/ 0 h 397"/>
                      <a:gd name="T60" fmla="*/ 0 w 948"/>
                      <a:gd name="T61" fmla="*/ 0 h 397"/>
                      <a:gd name="T62" fmla="*/ 0 w 948"/>
                      <a:gd name="T63" fmla="*/ 0 h 397"/>
                      <a:gd name="T64" fmla="*/ 0 w 948"/>
                      <a:gd name="T65" fmla="*/ 0 h 397"/>
                      <a:gd name="T66" fmla="*/ 0 w 948"/>
                      <a:gd name="T67" fmla="*/ 0 h 397"/>
                      <a:gd name="T68" fmla="*/ 0 w 948"/>
                      <a:gd name="T69" fmla="*/ 0 h 397"/>
                      <a:gd name="T70" fmla="*/ 0 w 948"/>
                      <a:gd name="T71" fmla="*/ 0 h 397"/>
                      <a:gd name="T72" fmla="*/ 0 w 948"/>
                      <a:gd name="T73" fmla="*/ 0 h 397"/>
                      <a:gd name="T74" fmla="*/ 0 w 948"/>
                      <a:gd name="T75" fmla="*/ 0 h 397"/>
                      <a:gd name="T76" fmla="*/ 0 w 948"/>
                      <a:gd name="T77" fmla="*/ 0 h 397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w 948"/>
                      <a:gd name="T118" fmla="*/ 0 h 397"/>
                      <a:gd name="T119" fmla="*/ 948 w 948"/>
                      <a:gd name="T120" fmla="*/ 397 h 397"/>
                    </a:gdLst>
                    <a:ahLst/>
                    <a:cxnLst>
                      <a:cxn ang="T78">
                        <a:pos x="T0" y="T1"/>
                      </a:cxn>
                      <a:cxn ang="T79">
                        <a:pos x="T2" y="T3"/>
                      </a:cxn>
                      <a:cxn ang="T80">
                        <a:pos x="T4" y="T5"/>
                      </a:cxn>
                      <a:cxn ang="T81">
                        <a:pos x="T6" y="T7"/>
                      </a:cxn>
                      <a:cxn ang="T82">
                        <a:pos x="T8" y="T9"/>
                      </a:cxn>
                      <a:cxn ang="T83">
                        <a:pos x="T10" y="T11"/>
                      </a:cxn>
                      <a:cxn ang="T84">
                        <a:pos x="T12" y="T13"/>
                      </a:cxn>
                      <a:cxn ang="T85">
                        <a:pos x="T14" y="T15"/>
                      </a:cxn>
                      <a:cxn ang="T86">
                        <a:pos x="T16" y="T17"/>
                      </a:cxn>
                      <a:cxn ang="T87">
                        <a:pos x="T18" y="T19"/>
                      </a:cxn>
                      <a:cxn ang="T88">
                        <a:pos x="T20" y="T21"/>
                      </a:cxn>
                      <a:cxn ang="T89">
                        <a:pos x="T22" y="T23"/>
                      </a:cxn>
                      <a:cxn ang="T90">
                        <a:pos x="T24" y="T25"/>
                      </a:cxn>
                      <a:cxn ang="T91">
                        <a:pos x="T26" y="T27"/>
                      </a:cxn>
                      <a:cxn ang="T92">
                        <a:pos x="T28" y="T29"/>
                      </a:cxn>
                      <a:cxn ang="T93">
                        <a:pos x="T30" y="T31"/>
                      </a:cxn>
                      <a:cxn ang="T94">
                        <a:pos x="T32" y="T33"/>
                      </a:cxn>
                      <a:cxn ang="T95">
                        <a:pos x="T34" y="T35"/>
                      </a:cxn>
                      <a:cxn ang="T96">
                        <a:pos x="T36" y="T37"/>
                      </a:cxn>
                      <a:cxn ang="T97">
                        <a:pos x="T38" y="T39"/>
                      </a:cxn>
                      <a:cxn ang="T98">
                        <a:pos x="T40" y="T41"/>
                      </a:cxn>
                      <a:cxn ang="T99">
                        <a:pos x="T42" y="T43"/>
                      </a:cxn>
                      <a:cxn ang="T100">
                        <a:pos x="T44" y="T45"/>
                      </a:cxn>
                      <a:cxn ang="T101">
                        <a:pos x="T46" y="T47"/>
                      </a:cxn>
                      <a:cxn ang="T102">
                        <a:pos x="T48" y="T49"/>
                      </a:cxn>
                      <a:cxn ang="T103">
                        <a:pos x="T50" y="T51"/>
                      </a:cxn>
                      <a:cxn ang="T104">
                        <a:pos x="T52" y="T53"/>
                      </a:cxn>
                      <a:cxn ang="T105">
                        <a:pos x="T54" y="T55"/>
                      </a:cxn>
                      <a:cxn ang="T106">
                        <a:pos x="T56" y="T57"/>
                      </a:cxn>
                      <a:cxn ang="T107">
                        <a:pos x="T58" y="T59"/>
                      </a:cxn>
                      <a:cxn ang="T108">
                        <a:pos x="T60" y="T61"/>
                      </a:cxn>
                      <a:cxn ang="T109">
                        <a:pos x="T62" y="T63"/>
                      </a:cxn>
                      <a:cxn ang="T110">
                        <a:pos x="T64" y="T65"/>
                      </a:cxn>
                      <a:cxn ang="T111">
                        <a:pos x="T66" y="T67"/>
                      </a:cxn>
                      <a:cxn ang="T112">
                        <a:pos x="T68" y="T69"/>
                      </a:cxn>
                      <a:cxn ang="T113">
                        <a:pos x="T70" y="T71"/>
                      </a:cxn>
                      <a:cxn ang="T114">
                        <a:pos x="T72" y="T73"/>
                      </a:cxn>
                      <a:cxn ang="T115">
                        <a:pos x="T74" y="T75"/>
                      </a:cxn>
                      <a:cxn ang="T116">
                        <a:pos x="T76" y="T77"/>
                      </a:cxn>
                    </a:cxnLst>
                    <a:rect l="T117" t="T118" r="T119" b="T120"/>
                    <a:pathLst>
                      <a:path w="948" h="397">
                        <a:moveTo>
                          <a:pt x="0" y="41"/>
                        </a:moveTo>
                        <a:lnTo>
                          <a:pt x="31" y="29"/>
                        </a:lnTo>
                        <a:lnTo>
                          <a:pt x="71" y="16"/>
                        </a:lnTo>
                        <a:lnTo>
                          <a:pt x="99" y="9"/>
                        </a:lnTo>
                        <a:lnTo>
                          <a:pt x="131" y="4"/>
                        </a:lnTo>
                        <a:lnTo>
                          <a:pt x="161" y="3"/>
                        </a:lnTo>
                        <a:lnTo>
                          <a:pt x="223" y="1"/>
                        </a:lnTo>
                        <a:lnTo>
                          <a:pt x="287" y="0"/>
                        </a:lnTo>
                        <a:lnTo>
                          <a:pt x="343" y="1"/>
                        </a:lnTo>
                        <a:lnTo>
                          <a:pt x="384" y="3"/>
                        </a:lnTo>
                        <a:lnTo>
                          <a:pt x="406" y="5"/>
                        </a:lnTo>
                        <a:lnTo>
                          <a:pt x="423" y="6"/>
                        </a:lnTo>
                        <a:lnTo>
                          <a:pt x="444" y="9"/>
                        </a:lnTo>
                        <a:lnTo>
                          <a:pt x="463" y="12"/>
                        </a:lnTo>
                        <a:lnTo>
                          <a:pt x="480" y="17"/>
                        </a:lnTo>
                        <a:lnTo>
                          <a:pt x="498" y="23"/>
                        </a:lnTo>
                        <a:lnTo>
                          <a:pt x="515" y="28"/>
                        </a:lnTo>
                        <a:lnTo>
                          <a:pt x="531" y="33"/>
                        </a:lnTo>
                        <a:lnTo>
                          <a:pt x="554" y="45"/>
                        </a:lnTo>
                        <a:lnTo>
                          <a:pt x="576" y="56"/>
                        </a:lnTo>
                        <a:lnTo>
                          <a:pt x="595" y="70"/>
                        </a:lnTo>
                        <a:lnTo>
                          <a:pt x="614" y="83"/>
                        </a:lnTo>
                        <a:lnTo>
                          <a:pt x="634" y="98"/>
                        </a:lnTo>
                        <a:lnTo>
                          <a:pt x="650" y="115"/>
                        </a:lnTo>
                        <a:lnTo>
                          <a:pt x="668" y="134"/>
                        </a:lnTo>
                        <a:lnTo>
                          <a:pt x="680" y="149"/>
                        </a:lnTo>
                        <a:lnTo>
                          <a:pt x="716" y="200"/>
                        </a:lnTo>
                        <a:lnTo>
                          <a:pt x="727" y="218"/>
                        </a:lnTo>
                        <a:lnTo>
                          <a:pt x="748" y="253"/>
                        </a:lnTo>
                        <a:lnTo>
                          <a:pt x="763" y="276"/>
                        </a:lnTo>
                        <a:lnTo>
                          <a:pt x="778" y="295"/>
                        </a:lnTo>
                        <a:lnTo>
                          <a:pt x="789" y="305"/>
                        </a:lnTo>
                        <a:lnTo>
                          <a:pt x="802" y="316"/>
                        </a:lnTo>
                        <a:lnTo>
                          <a:pt x="815" y="327"/>
                        </a:lnTo>
                        <a:lnTo>
                          <a:pt x="828" y="335"/>
                        </a:lnTo>
                        <a:lnTo>
                          <a:pt x="838" y="341"/>
                        </a:lnTo>
                        <a:lnTo>
                          <a:pt x="852" y="343"/>
                        </a:lnTo>
                        <a:lnTo>
                          <a:pt x="866" y="344"/>
                        </a:lnTo>
                        <a:lnTo>
                          <a:pt x="881" y="344"/>
                        </a:lnTo>
                        <a:lnTo>
                          <a:pt x="947" y="344"/>
                        </a:lnTo>
                        <a:lnTo>
                          <a:pt x="948" y="397"/>
                        </a:lnTo>
                        <a:lnTo>
                          <a:pt x="843" y="397"/>
                        </a:lnTo>
                        <a:lnTo>
                          <a:pt x="830" y="395"/>
                        </a:lnTo>
                        <a:lnTo>
                          <a:pt x="818" y="392"/>
                        </a:lnTo>
                        <a:lnTo>
                          <a:pt x="812" y="388"/>
                        </a:lnTo>
                        <a:lnTo>
                          <a:pt x="803" y="380"/>
                        </a:lnTo>
                        <a:lnTo>
                          <a:pt x="794" y="369"/>
                        </a:lnTo>
                        <a:lnTo>
                          <a:pt x="785" y="357"/>
                        </a:lnTo>
                        <a:lnTo>
                          <a:pt x="774" y="342"/>
                        </a:lnTo>
                        <a:lnTo>
                          <a:pt x="759" y="323"/>
                        </a:lnTo>
                        <a:lnTo>
                          <a:pt x="742" y="296"/>
                        </a:lnTo>
                        <a:lnTo>
                          <a:pt x="727" y="270"/>
                        </a:lnTo>
                        <a:lnTo>
                          <a:pt x="711" y="241"/>
                        </a:lnTo>
                        <a:lnTo>
                          <a:pt x="690" y="207"/>
                        </a:lnTo>
                        <a:lnTo>
                          <a:pt x="671" y="180"/>
                        </a:lnTo>
                        <a:lnTo>
                          <a:pt x="640" y="145"/>
                        </a:lnTo>
                        <a:lnTo>
                          <a:pt x="626" y="128"/>
                        </a:lnTo>
                        <a:lnTo>
                          <a:pt x="610" y="115"/>
                        </a:lnTo>
                        <a:lnTo>
                          <a:pt x="590" y="98"/>
                        </a:lnTo>
                        <a:lnTo>
                          <a:pt x="569" y="85"/>
                        </a:lnTo>
                        <a:lnTo>
                          <a:pt x="541" y="71"/>
                        </a:lnTo>
                        <a:lnTo>
                          <a:pt x="512" y="58"/>
                        </a:lnTo>
                        <a:lnTo>
                          <a:pt x="484" y="47"/>
                        </a:lnTo>
                        <a:lnTo>
                          <a:pt x="453" y="37"/>
                        </a:lnTo>
                        <a:lnTo>
                          <a:pt x="422" y="30"/>
                        </a:lnTo>
                        <a:lnTo>
                          <a:pt x="393" y="27"/>
                        </a:lnTo>
                        <a:lnTo>
                          <a:pt x="365" y="26"/>
                        </a:lnTo>
                        <a:lnTo>
                          <a:pt x="345" y="26"/>
                        </a:lnTo>
                        <a:lnTo>
                          <a:pt x="245" y="26"/>
                        </a:lnTo>
                        <a:lnTo>
                          <a:pt x="197" y="27"/>
                        </a:lnTo>
                        <a:lnTo>
                          <a:pt x="154" y="29"/>
                        </a:lnTo>
                        <a:lnTo>
                          <a:pt x="124" y="32"/>
                        </a:lnTo>
                        <a:lnTo>
                          <a:pt x="89" y="37"/>
                        </a:lnTo>
                        <a:lnTo>
                          <a:pt x="58" y="45"/>
                        </a:lnTo>
                        <a:lnTo>
                          <a:pt x="43" y="52"/>
                        </a:lnTo>
                        <a:lnTo>
                          <a:pt x="23" y="57"/>
                        </a:lnTo>
                        <a:lnTo>
                          <a:pt x="13" y="54"/>
                        </a:lnTo>
                        <a:lnTo>
                          <a:pt x="4" y="48"/>
                        </a:lnTo>
                        <a:lnTo>
                          <a:pt x="0" y="41"/>
                        </a:lnTo>
                        <a:close/>
                      </a:path>
                    </a:pathLst>
                  </a:custGeom>
                  <a:solidFill>
                    <a:srgbClr val="FF8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33" name="Rectangle 257"/>
                  <p:cNvSpPr>
                    <a:spLocks noChangeArrowheads="1"/>
                  </p:cNvSpPr>
                  <p:nvPr/>
                </p:nvSpPr>
                <p:spPr bwMode="auto">
                  <a:xfrm>
                    <a:off x="4676" y="3101"/>
                    <a:ext cx="180" cy="6"/>
                  </a:xfrm>
                  <a:prstGeom prst="rect">
                    <a:avLst/>
                  </a:prstGeom>
                  <a:solidFill>
                    <a:srgbClr val="FF8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34" name="Rectangle 258"/>
                  <p:cNvSpPr>
                    <a:spLocks noChangeArrowheads="1"/>
                  </p:cNvSpPr>
                  <p:nvPr/>
                </p:nvSpPr>
                <p:spPr bwMode="auto">
                  <a:xfrm>
                    <a:off x="4859" y="3101"/>
                    <a:ext cx="143" cy="6"/>
                  </a:xfrm>
                  <a:prstGeom prst="rect">
                    <a:avLst/>
                  </a:prstGeom>
                  <a:solidFill>
                    <a:srgbClr val="FF8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35" name="Freeform 259"/>
                  <p:cNvSpPr>
                    <a:spLocks/>
                  </p:cNvSpPr>
                  <p:nvPr/>
                </p:nvSpPr>
                <p:spPr bwMode="auto">
                  <a:xfrm>
                    <a:off x="5005" y="3002"/>
                    <a:ext cx="454" cy="107"/>
                  </a:xfrm>
                  <a:custGeom>
                    <a:avLst/>
                    <a:gdLst>
                      <a:gd name="T0" fmla="*/ 0 w 2716"/>
                      <a:gd name="T1" fmla="*/ 0 h 653"/>
                      <a:gd name="T2" fmla="*/ 0 w 2716"/>
                      <a:gd name="T3" fmla="*/ 0 h 653"/>
                      <a:gd name="T4" fmla="*/ 0 w 2716"/>
                      <a:gd name="T5" fmla="*/ 0 h 653"/>
                      <a:gd name="T6" fmla="*/ 0 w 2716"/>
                      <a:gd name="T7" fmla="*/ 0 h 653"/>
                      <a:gd name="T8" fmla="*/ 0 w 2716"/>
                      <a:gd name="T9" fmla="*/ 0 h 653"/>
                      <a:gd name="T10" fmla="*/ 0 w 2716"/>
                      <a:gd name="T11" fmla="*/ 0 h 653"/>
                      <a:gd name="T12" fmla="*/ 0 w 2716"/>
                      <a:gd name="T13" fmla="*/ 0 h 653"/>
                      <a:gd name="T14" fmla="*/ 0 w 2716"/>
                      <a:gd name="T15" fmla="*/ 0 h 653"/>
                      <a:gd name="T16" fmla="*/ 0 w 2716"/>
                      <a:gd name="T17" fmla="*/ 0 h 653"/>
                      <a:gd name="T18" fmla="*/ 0 w 2716"/>
                      <a:gd name="T19" fmla="*/ 0 h 653"/>
                      <a:gd name="T20" fmla="*/ 0 w 2716"/>
                      <a:gd name="T21" fmla="*/ 0 h 653"/>
                      <a:gd name="T22" fmla="*/ 0 w 2716"/>
                      <a:gd name="T23" fmla="*/ 0 h 653"/>
                      <a:gd name="T24" fmla="*/ 0 w 2716"/>
                      <a:gd name="T25" fmla="*/ 0 h 653"/>
                      <a:gd name="T26" fmla="*/ 0 w 2716"/>
                      <a:gd name="T27" fmla="*/ 0 h 653"/>
                      <a:gd name="T28" fmla="*/ 0 w 2716"/>
                      <a:gd name="T29" fmla="*/ 0 h 653"/>
                      <a:gd name="T30" fmla="*/ 0 w 2716"/>
                      <a:gd name="T31" fmla="*/ 0 h 653"/>
                      <a:gd name="T32" fmla="*/ 0 w 2716"/>
                      <a:gd name="T33" fmla="*/ 0 h 653"/>
                      <a:gd name="T34" fmla="*/ 0 w 2716"/>
                      <a:gd name="T35" fmla="*/ 0 h 653"/>
                      <a:gd name="T36" fmla="*/ 0 w 2716"/>
                      <a:gd name="T37" fmla="*/ 0 h 653"/>
                      <a:gd name="T38" fmla="*/ 0 w 2716"/>
                      <a:gd name="T39" fmla="*/ 0 h 653"/>
                      <a:gd name="T40" fmla="*/ 0 w 2716"/>
                      <a:gd name="T41" fmla="*/ 0 h 653"/>
                      <a:gd name="T42" fmla="*/ 0 w 2716"/>
                      <a:gd name="T43" fmla="*/ 0 h 653"/>
                      <a:gd name="T44" fmla="*/ 0 w 2716"/>
                      <a:gd name="T45" fmla="*/ 0 h 653"/>
                      <a:gd name="T46" fmla="*/ 0 w 2716"/>
                      <a:gd name="T47" fmla="*/ 0 h 653"/>
                      <a:gd name="T48" fmla="*/ 0 w 2716"/>
                      <a:gd name="T49" fmla="*/ 0 h 653"/>
                      <a:gd name="T50" fmla="*/ 0 w 2716"/>
                      <a:gd name="T51" fmla="*/ 0 h 653"/>
                      <a:gd name="T52" fmla="*/ 0 w 2716"/>
                      <a:gd name="T53" fmla="*/ 0 h 653"/>
                      <a:gd name="T54" fmla="*/ 0 w 2716"/>
                      <a:gd name="T55" fmla="*/ 0 h 653"/>
                      <a:gd name="T56" fmla="*/ 0 w 2716"/>
                      <a:gd name="T57" fmla="*/ 0 h 653"/>
                      <a:gd name="T58" fmla="*/ 0 w 2716"/>
                      <a:gd name="T59" fmla="*/ 0 h 653"/>
                      <a:gd name="T60" fmla="*/ 0 w 2716"/>
                      <a:gd name="T61" fmla="*/ 0 h 653"/>
                      <a:gd name="T62" fmla="*/ 0 w 2716"/>
                      <a:gd name="T63" fmla="*/ 0 h 653"/>
                      <a:gd name="T64" fmla="*/ 0 w 2716"/>
                      <a:gd name="T65" fmla="*/ 0 h 653"/>
                      <a:gd name="T66" fmla="*/ 0 w 2716"/>
                      <a:gd name="T67" fmla="*/ 0 h 653"/>
                      <a:gd name="T68" fmla="*/ 0 w 2716"/>
                      <a:gd name="T69" fmla="*/ 0 h 653"/>
                      <a:gd name="T70" fmla="*/ 0 w 2716"/>
                      <a:gd name="T71" fmla="*/ 0 h 653"/>
                      <a:gd name="T72" fmla="*/ 0 w 2716"/>
                      <a:gd name="T73" fmla="*/ 0 h 653"/>
                      <a:gd name="T74" fmla="*/ 0 w 2716"/>
                      <a:gd name="T75" fmla="*/ 0 h 653"/>
                      <a:gd name="T76" fmla="*/ 0 w 2716"/>
                      <a:gd name="T77" fmla="*/ 0 h 653"/>
                      <a:gd name="T78" fmla="*/ 0 w 2716"/>
                      <a:gd name="T79" fmla="*/ 0 h 653"/>
                      <a:gd name="T80" fmla="*/ 0 w 2716"/>
                      <a:gd name="T81" fmla="*/ 0 h 653"/>
                      <a:gd name="T82" fmla="*/ 0 w 2716"/>
                      <a:gd name="T83" fmla="*/ 0 h 653"/>
                      <a:gd name="T84" fmla="*/ 0 w 2716"/>
                      <a:gd name="T85" fmla="*/ 0 h 653"/>
                      <a:gd name="T86" fmla="*/ 0 w 2716"/>
                      <a:gd name="T87" fmla="*/ 0 h 653"/>
                      <a:gd name="T88" fmla="*/ 0 w 2716"/>
                      <a:gd name="T89" fmla="*/ 0 h 653"/>
                      <a:gd name="T90" fmla="*/ 0 w 2716"/>
                      <a:gd name="T91" fmla="*/ 0 h 653"/>
                      <a:gd name="T92" fmla="*/ 0 w 2716"/>
                      <a:gd name="T93" fmla="*/ 0 h 653"/>
                      <a:gd name="T94" fmla="*/ 0 w 2716"/>
                      <a:gd name="T95" fmla="*/ 0 h 653"/>
                      <a:gd name="T96" fmla="*/ 0 w 2716"/>
                      <a:gd name="T97" fmla="*/ 0 h 653"/>
                      <a:gd name="T98" fmla="*/ 0 w 2716"/>
                      <a:gd name="T99" fmla="*/ 0 h 653"/>
                      <a:gd name="T100" fmla="*/ 0 w 2716"/>
                      <a:gd name="T101" fmla="*/ 0 h 653"/>
                      <a:gd name="T102" fmla="*/ 0 w 2716"/>
                      <a:gd name="T103" fmla="*/ 0 h 653"/>
                      <a:gd name="T104" fmla="*/ 0 w 2716"/>
                      <a:gd name="T105" fmla="*/ 0 h 653"/>
                      <a:gd name="T106" fmla="*/ 0 w 2716"/>
                      <a:gd name="T107" fmla="*/ 0 h 653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w 2716"/>
                      <a:gd name="T163" fmla="*/ 0 h 653"/>
                      <a:gd name="T164" fmla="*/ 2716 w 2716"/>
                      <a:gd name="T165" fmla="*/ 653 h 653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T162" t="T163" r="T164" b="T165"/>
                    <a:pathLst>
                      <a:path w="2716" h="653">
                        <a:moveTo>
                          <a:pt x="0" y="598"/>
                        </a:moveTo>
                        <a:lnTo>
                          <a:pt x="0" y="653"/>
                        </a:lnTo>
                        <a:lnTo>
                          <a:pt x="947" y="653"/>
                        </a:lnTo>
                        <a:lnTo>
                          <a:pt x="956" y="652"/>
                        </a:lnTo>
                        <a:lnTo>
                          <a:pt x="964" y="647"/>
                        </a:lnTo>
                        <a:lnTo>
                          <a:pt x="971" y="643"/>
                        </a:lnTo>
                        <a:lnTo>
                          <a:pt x="978" y="638"/>
                        </a:lnTo>
                        <a:lnTo>
                          <a:pt x="985" y="632"/>
                        </a:lnTo>
                        <a:lnTo>
                          <a:pt x="991" y="624"/>
                        </a:lnTo>
                        <a:lnTo>
                          <a:pt x="1000" y="612"/>
                        </a:lnTo>
                        <a:lnTo>
                          <a:pt x="1008" y="595"/>
                        </a:lnTo>
                        <a:lnTo>
                          <a:pt x="1014" y="586"/>
                        </a:lnTo>
                        <a:lnTo>
                          <a:pt x="1019" y="574"/>
                        </a:lnTo>
                        <a:lnTo>
                          <a:pt x="1030" y="552"/>
                        </a:lnTo>
                        <a:lnTo>
                          <a:pt x="1038" y="534"/>
                        </a:lnTo>
                        <a:lnTo>
                          <a:pt x="1047" y="516"/>
                        </a:lnTo>
                        <a:lnTo>
                          <a:pt x="1058" y="498"/>
                        </a:lnTo>
                        <a:lnTo>
                          <a:pt x="1069" y="482"/>
                        </a:lnTo>
                        <a:lnTo>
                          <a:pt x="1082" y="466"/>
                        </a:lnTo>
                        <a:lnTo>
                          <a:pt x="1098" y="448"/>
                        </a:lnTo>
                        <a:lnTo>
                          <a:pt x="1113" y="437"/>
                        </a:lnTo>
                        <a:lnTo>
                          <a:pt x="1128" y="421"/>
                        </a:lnTo>
                        <a:lnTo>
                          <a:pt x="1146" y="408"/>
                        </a:lnTo>
                        <a:lnTo>
                          <a:pt x="1167" y="395"/>
                        </a:lnTo>
                        <a:lnTo>
                          <a:pt x="1195" y="379"/>
                        </a:lnTo>
                        <a:lnTo>
                          <a:pt x="1223" y="367"/>
                        </a:lnTo>
                        <a:lnTo>
                          <a:pt x="1251" y="358"/>
                        </a:lnTo>
                        <a:lnTo>
                          <a:pt x="1264" y="355"/>
                        </a:lnTo>
                        <a:lnTo>
                          <a:pt x="1281" y="351"/>
                        </a:lnTo>
                        <a:lnTo>
                          <a:pt x="1294" y="348"/>
                        </a:lnTo>
                        <a:lnTo>
                          <a:pt x="1313" y="346"/>
                        </a:lnTo>
                        <a:lnTo>
                          <a:pt x="1326" y="344"/>
                        </a:lnTo>
                        <a:lnTo>
                          <a:pt x="1341" y="343"/>
                        </a:lnTo>
                        <a:lnTo>
                          <a:pt x="1406" y="342"/>
                        </a:lnTo>
                        <a:lnTo>
                          <a:pt x="1471" y="342"/>
                        </a:lnTo>
                        <a:lnTo>
                          <a:pt x="1570" y="342"/>
                        </a:lnTo>
                        <a:lnTo>
                          <a:pt x="1636" y="343"/>
                        </a:lnTo>
                        <a:lnTo>
                          <a:pt x="1663" y="343"/>
                        </a:lnTo>
                        <a:lnTo>
                          <a:pt x="1680" y="345"/>
                        </a:lnTo>
                        <a:lnTo>
                          <a:pt x="1696" y="347"/>
                        </a:lnTo>
                        <a:lnTo>
                          <a:pt x="1709" y="349"/>
                        </a:lnTo>
                        <a:lnTo>
                          <a:pt x="1723" y="353"/>
                        </a:lnTo>
                        <a:lnTo>
                          <a:pt x="1743" y="357"/>
                        </a:lnTo>
                        <a:lnTo>
                          <a:pt x="1760" y="361"/>
                        </a:lnTo>
                        <a:lnTo>
                          <a:pt x="1780" y="369"/>
                        </a:lnTo>
                        <a:lnTo>
                          <a:pt x="1800" y="376"/>
                        </a:lnTo>
                        <a:lnTo>
                          <a:pt x="1813" y="382"/>
                        </a:lnTo>
                        <a:lnTo>
                          <a:pt x="1828" y="391"/>
                        </a:lnTo>
                        <a:lnTo>
                          <a:pt x="1847" y="399"/>
                        </a:lnTo>
                        <a:lnTo>
                          <a:pt x="1866" y="411"/>
                        </a:lnTo>
                        <a:lnTo>
                          <a:pt x="1884" y="422"/>
                        </a:lnTo>
                        <a:lnTo>
                          <a:pt x="1899" y="432"/>
                        </a:lnTo>
                        <a:lnTo>
                          <a:pt x="1913" y="444"/>
                        </a:lnTo>
                        <a:lnTo>
                          <a:pt x="1923" y="453"/>
                        </a:lnTo>
                        <a:lnTo>
                          <a:pt x="1933" y="464"/>
                        </a:lnTo>
                        <a:lnTo>
                          <a:pt x="1943" y="476"/>
                        </a:lnTo>
                        <a:lnTo>
                          <a:pt x="1964" y="499"/>
                        </a:lnTo>
                        <a:lnTo>
                          <a:pt x="1980" y="521"/>
                        </a:lnTo>
                        <a:lnTo>
                          <a:pt x="1994" y="543"/>
                        </a:lnTo>
                        <a:lnTo>
                          <a:pt x="2007" y="561"/>
                        </a:lnTo>
                        <a:lnTo>
                          <a:pt x="2020" y="579"/>
                        </a:lnTo>
                        <a:lnTo>
                          <a:pt x="2030" y="596"/>
                        </a:lnTo>
                        <a:lnTo>
                          <a:pt x="2038" y="605"/>
                        </a:lnTo>
                        <a:lnTo>
                          <a:pt x="2043" y="616"/>
                        </a:lnTo>
                        <a:lnTo>
                          <a:pt x="2049" y="624"/>
                        </a:lnTo>
                        <a:lnTo>
                          <a:pt x="2056" y="628"/>
                        </a:lnTo>
                        <a:lnTo>
                          <a:pt x="2066" y="632"/>
                        </a:lnTo>
                        <a:lnTo>
                          <a:pt x="2081" y="632"/>
                        </a:lnTo>
                        <a:lnTo>
                          <a:pt x="2169" y="631"/>
                        </a:lnTo>
                        <a:lnTo>
                          <a:pt x="2716" y="631"/>
                        </a:lnTo>
                        <a:lnTo>
                          <a:pt x="2716" y="457"/>
                        </a:lnTo>
                        <a:lnTo>
                          <a:pt x="2715" y="214"/>
                        </a:lnTo>
                        <a:lnTo>
                          <a:pt x="2714" y="80"/>
                        </a:lnTo>
                        <a:lnTo>
                          <a:pt x="2714" y="72"/>
                        </a:lnTo>
                        <a:lnTo>
                          <a:pt x="2714" y="61"/>
                        </a:lnTo>
                        <a:lnTo>
                          <a:pt x="2713" y="52"/>
                        </a:lnTo>
                        <a:lnTo>
                          <a:pt x="2710" y="41"/>
                        </a:lnTo>
                        <a:lnTo>
                          <a:pt x="2706" y="32"/>
                        </a:lnTo>
                        <a:lnTo>
                          <a:pt x="2699" y="22"/>
                        </a:lnTo>
                        <a:lnTo>
                          <a:pt x="2689" y="15"/>
                        </a:lnTo>
                        <a:lnTo>
                          <a:pt x="2680" y="7"/>
                        </a:lnTo>
                        <a:lnTo>
                          <a:pt x="2670" y="3"/>
                        </a:lnTo>
                        <a:lnTo>
                          <a:pt x="2659" y="1"/>
                        </a:lnTo>
                        <a:lnTo>
                          <a:pt x="2645" y="0"/>
                        </a:lnTo>
                        <a:lnTo>
                          <a:pt x="2650" y="6"/>
                        </a:lnTo>
                        <a:lnTo>
                          <a:pt x="2658" y="14"/>
                        </a:lnTo>
                        <a:lnTo>
                          <a:pt x="2663" y="23"/>
                        </a:lnTo>
                        <a:lnTo>
                          <a:pt x="2669" y="36"/>
                        </a:lnTo>
                        <a:lnTo>
                          <a:pt x="2675" y="48"/>
                        </a:lnTo>
                        <a:lnTo>
                          <a:pt x="2679" y="62"/>
                        </a:lnTo>
                        <a:lnTo>
                          <a:pt x="2680" y="78"/>
                        </a:lnTo>
                        <a:lnTo>
                          <a:pt x="2679" y="214"/>
                        </a:lnTo>
                        <a:lnTo>
                          <a:pt x="2679" y="451"/>
                        </a:lnTo>
                        <a:lnTo>
                          <a:pt x="2680" y="553"/>
                        </a:lnTo>
                        <a:lnTo>
                          <a:pt x="2679" y="570"/>
                        </a:lnTo>
                        <a:lnTo>
                          <a:pt x="2676" y="579"/>
                        </a:lnTo>
                        <a:lnTo>
                          <a:pt x="2672" y="588"/>
                        </a:lnTo>
                        <a:lnTo>
                          <a:pt x="2665" y="595"/>
                        </a:lnTo>
                        <a:lnTo>
                          <a:pt x="2657" y="597"/>
                        </a:lnTo>
                        <a:lnTo>
                          <a:pt x="2641" y="597"/>
                        </a:lnTo>
                        <a:lnTo>
                          <a:pt x="2627" y="597"/>
                        </a:lnTo>
                        <a:lnTo>
                          <a:pt x="2176" y="597"/>
                        </a:lnTo>
                        <a:lnTo>
                          <a:pt x="2107" y="597"/>
                        </a:lnTo>
                        <a:lnTo>
                          <a:pt x="2095" y="597"/>
                        </a:lnTo>
                        <a:lnTo>
                          <a:pt x="2084" y="595"/>
                        </a:lnTo>
                        <a:lnTo>
                          <a:pt x="2075" y="594"/>
                        </a:lnTo>
                        <a:lnTo>
                          <a:pt x="2067" y="590"/>
                        </a:lnTo>
                        <a:lnTo>
                          <a:pt x="2059" y="584"/>
                        </a:lnTo>
                        <a:lnTo>
                          <a:pt x="2051" y="578"/>
                        </a:lnTo>
                        <a:lnTo>
                          <a:pt x="2046" y="572"/>
                        </a:lnTo>
                        <a:lnTo>
                          <a:pt x="2040" y="564"/>
                        </a:lnTo>
                        <a:lnTo>
                          <a:pt x="2028" y="547"/>
                        </a:lnTo>
                        <a:lnTo>
                          <a:pt x="2019" y="533"/>
                        </a:lnTo>
                        <a:lnTo>
                          <a:pt x="2000" y="508"/>
                        </a:lnTo>
                        <a:lnTo>
                          <a:pt x="1979" y="484"/>
                        </a:lnTo>
                        <a:lnTo>
                          <a:pt x="1961" y="461"/>
                        </a:lnTo>
                        <a:lnTo>
                          <a:pt x="1949" y="445"/>
                        </a:lnTo>
                        <a:lnTo>
                          <a:pt x="1938" y="432"/>
                        </a:lnTo>
                        <a:lnTo>
                          <a:pt x="1929" y="423"/>
                        </a:lnTo>
                        <a:lnTo>
                          <a:pt x="1920" y="416"/>
                        </a:lnTo>
                        <a:lnTo>
                          <a:pt x="1908" y="406"/>
                        </a:lnTo>
                        <a:lnTo>
                          <a:pt x="1895" y="397"/>
                        </a:lnTo>
                        <a:lnTo>
                          <a:pt x="1879" y="388"/>
                        </a:lnTo>
                        <a:lnTo>
                          <a:pt x="1863" y="379"/>
                        </a:lnTo>
                        <a:lnTo>
                          <a:pt x="1850" y="373"/>
                        </a:lnTo>
                        <a:lnTo>
                          <a:pt x="1830" y="365"/>
                        </a:lnTo>
                        <a:lnTo>
                          <a:pt x="1818" y="358"/>
                        </a:lnTo>
                        <a:lnTo>
                          <a:pt x="1800" y="351"/>
                        </a:lnTo>
                        <a:lnTo>
                          <a:pt x="1781" y="344"/>
                        </a:lnTo>
                        <a:lnTo>
                          <a:pt x="1763" y="338"/>
                        </a:lnTo>
                        <a:lnTo>
                          <a:pt x="1745" y="332"/>
                        </a:lnTo>
                        <a:lnTo>
                          <a:pt x="1729" y="329"/>
                        </a:lnTo>
                        <a:lnTo>
                          <a:pt x="1702" y="324"/>
                        </a:lnTo>
                        <a:lnTo>
                          <a:pt x="1682" y="322"/>
                        </a:lnTo>
                        <a:lnTo>
                          <a:pt x="1659" y="318"/>
                        </a:lnTo>
                        <a:lnTo>
                          <a:pt x="1626" y="317"/>
                        </a:lnTo>
                        <a:lnTo>
                          <a:pt x="1571" y="316"/>
                        </a:lnTo>
                        <a:lnTo>
                          <a:pt x="1517" y="316"/>
                        </a:lnTo>
                        <a:lnTo>
                          <a:pt x="1461" y="315"/>
                        </a:lnTo>
                        <a:lnTo>
                          <a:pt x="1394" y="315"/>
                        </a:lnTo>
                        <a:lnTo>
                          <a:pt x="1340" y="318"/>
                        </a:lnTo>
                        <a:lnTo>
                          <a:pt x="1314" y="320"/>
                        </a:lnTo>
                        <a:lnTo>
                          <a:pt x="1281" y="323"/>
                        </a:lnTo>
                        <a:lnTo>
                          <a:pt x="1254" y="328"/>
                        </a:lnTo>
                        <a:lnTo>
                          <a:pt x="1225" y="335"/>
                        </a:lnTo>
                        <a:lnTo>
                          <a:pt x="1190" y="347"/>
                        </a:lnTo>
                        <a:lnTo>
                          <a:pt x="1154" y="362"/>
                        </a:lnTo>
                        <a:lnTo>
                          <a:pt x="1123" y="382"/>
                        </a:lnTo>
                        <a:lnTo>
                          <a:pt x="1100" y="403"/>
                        </a:lnTo>
                        <a:lnTo>
                          <a:pt x="1074" y="426"/>
                        </a:lnTo>
                        <a:lnTo>
                          <a:pt x="1057" y="445"/>
                        </a:lnTo>
                        <a:lnTo>
                          <a:pt x="1041" y="463"/>
                        </a:lnTo>
                        <a:lnTo>
                          <a:pt x="1029" y="482"/>
                        </a:lnTo>
                        <a:lnTo>
                          <a:pt x="1017" y="500"/>
                        </a:lnTo>
                        <a:lnTo>
                          <a:pt x="1007" y="521"/>
                        </a:lnTo>
                        <a:lnTo>
                          <a:pt x="993" y="548"/>
                        </a:lnTo>
                        <a:lnTo>
                          <a:pt x="984" y="567"/>
                        </a:lnTo>
                        <a:lnTo>
                          <a:pt x="977" y="578"/>
                        </a:lnTo>
                        <a:lnTo>
                          <a:pt x="971" y="586"/>
                        </a:lnTo>
                        <a:lnTo>
                          <a:pt x="965" y="594"/>
                        </a:lnTo>
                        <a:lnTo>
                          <a:pt x="956" y="598"/>
                        </a:lnTo>
                        <a:lnTo>
                          <a:pt x="947" y="598"/>
                        </a:lnTo>
                        <a:lnTo>
                          <a:pt x="0" y="598"/>
                        </a:lnTo>
                        <a:close/>
                      </a:path>
                    </a:pathLst>
                  </a:custGeom>
                  <a:solidFill>
                    <a:srgbClr val="FF8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511" name="Group 260"/>
                <p:cNvGrpSpPr>
                  <a:grpSpLocks/>
                </p:cNvGrpSpPr>
                <p:nvPr/>
              </p:nvGrpSpPr>
              <p:grpSpPr bwMode="auto">
                <a:xfrm>
                  <a:off x="4809" y="3007"/>
                  <a:ext cx="188" cy="11"/>
                  <a:chOff x="4809" y="3007"/>
                  <a:chExt cx="188" cy="11"/>
                </a:xfrm>
              </p:grpSpPr>
              <p:grpSp>
                <p:nvGrpSpPr>
                  <p:cNvPr id="518" name="Group 261"/>
                  <p:cNvGrpSpPr>
                    <a:grpSpLocks/>
                  </p:cNvGrpSpPr>
                  <p:nvPr/>
                </p:nvGrpSpPr>
                <p:grpSpPr bwMode="auto">
                  <a:xfrm>
                    <a:off x="4957" y="3007"/>
                    <a:ext cx="40" cy="11"/>
                    <a:chOff x="4957" y="3007"/>
                    <a:chExt cx="40" cy="11"/>
                  </a:xfrm>
                </p:grpSpPr>
                <p:grpSp>
                  <p:nvGrpSpPr>
                    <p:cNvPr id="526" name="Group 26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962" y="3007"/>
                      <a:ext cx="22" cy="10"/>
                      <a:chOff x="4962" y="3007"/>
                      <a:chExt cx="22" cy="10"/>
                    </a:xfrm>
                  </p:grpSpPr>
                  <p:sp>
                    <p:nvSpPr>
                      <p:cNvPr id="530" name="Freeform 26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961" y="3008"/>
                        <a:ext cx="22" cy="9"/>
                      </a:xfrm>
                      <a:custGeom>
                        <a:avLst/>
                        <a:gdLst>
                          <a:gd name="T0" fmla="*/ 0 w 131"/>
                          <a:gd name="T1" fmla="*/ 0 h 62"/>
                          <a:gd name="T2" fmla="*/ 0 w 131"/>
                          <a:gd name="T3" fmla="*/ 0 h 62"/>
                          <a:gd name="T4" fmla="*/ 0 w 131"/>
                          <a:gd name="T5" fmla="*/ 0 h 62"/>
                          <a:gd name="T6" fmla="*/ 0 w 131"/>
                          <a:gd name="T7" fmla="*/ 0 h 62"/>
                          <a:gd name="T8" fmla="*/ 0 w 131"/>
                          <a:gd name="T9" fmla="*/ 0 h 62"/>
                          <a:gd name="T10" fmla="*/ 0 w 131"/>
                          <a:gd name="T11" fmla="*/ 0 h 62"/>
                          <a:gd name="T12" fmla="*/ 0 w 131"/>
                          <a:gd name="T13" fmla="*/ 0 h 62"/>
                          <a:gd name="T14" fmla="*/ 0 w 131"/>
                          <a:gd name="T15" fmla="*/ 0 h 62"/>
                          <a:gd name="T16" fmla="*/ 0 w 131"/>
                          <a:gd name="T17" fmla="*/ 0 h 62"/>
                          <a:gd name="T18" fmla="*/ 0 w 131"/>
                          <a:gd name="T19" fmla="*/ 0 h 62"/>
                          <a:gd name="T20" fmla="*/ 0 w 131"/>
                          <a:gd name="T21" fmla="*/ 0 h 62"/>
                          <a:gd name="T22" fmla="*/ 0 w 131"/>
                          <a:gd name="T23" fmla="*/ 0 h 62"/>
                          <a:gd name="T24" fmla="*/ 0 w 131"/>
                          <a:gd name="T25" fmla="*/ 0 h 62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131"/>
                          <a:gd name="T40" fmla="*/ 0 h 62"/>
                          <a:gd name="T41" fmla="*/ 131 w 131"/>
                          <a:gd name="T42" fmla="*/ 62 h 62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131" h="62">
                            <a:moveTo>
                              <a:pt x="0" y="62"/>
                            </a:moveTo>
                            <a:lnTo>
                              <a:pt x="131" y="62"/>
                            </a:lnTo>
                            <a:lnTo>
                              <a:pt x="131" y="17"/>
                            </a:lnTo>
                            <a:lnTo>
                              <a:pt x="128" y="11"/>
                            </a:lnTo>
                            <a:lnTo>
                              <a:pt x="122" y="6"/>
                            </a:lnTo>
                            <a:lnTo>
                              <a:pt x="116" y="2"/>
                            </a:lnTo>
                            <a:lnTo>
                              <a:pt x="109" y="0"/>
                            </a:lnTo>
                            <a:lnTo>
                              <a:pt x="19" y="0"/>
                            </a:lnTo>
                            <a:lnTo>
                              <a:pt x="14" y="3"/>
                            </a:lnTo>
                            <a:lnTo>
                              <a:pt x="8" y="8"/>
                            </a:lnTo>
                            <a:lnTo>
                              <a:pt x="3" y="12"/>
                            </a:lnTo>
                            <a:lnTo>
                              <a:pt x="0" y="18"/>
                            </a:lnTo>
                            <a:lnTo>
                              <a:pt x="0" y="62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40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531" name="Freeform 26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964" y="3009"/>
                        <a:ext cx="18" cy="7"/>
                      </a:xfrm>
                      <a:custGeom>
                        <a:avLst/>
                        <a:gdLst>
                          <a:gd name="T0" fmla="*/ 0 w 99"/>
                          <a:gd name="T1" fmla="*/ 0 h 47"/>
                          <a:gd name="T2" fmla="*/ 0 w 99"/>
                          <a:gd name="T3" fmla="*/ 0 h 47"/>
                          <a:gd name="T4" fmla="*/ 0 w 99"/>
                          <a:gd name="T5" fmla="*/ 0 h 47"/>
                          <a:gd name="T6" fmla="*/ 0 w 99"/>
                          <a:gd name="T7" fmla="*/ 0 h 47"/>
                          <a:gd name="T8" fmla="*/ 0 w 99"/>
                          <a:gd name="T9" fmla="*/ 0 h 47"/>
                          <a:gd name="T10" fmla="*/ 0 w 99"/>
                          <a:gd name="T11" fmla="*/ 0 h 47"/>
                          <a:gd name="T12" fmla="*/ 0 w 99"/>
                          <a:gd name="T13" fmla="*/ 0 h 47"/>
                          <a:gd name="T14" fmla="*/ 0 w 99"/>
                          <a:gd name="T15" fmla="*/ 0 h 47"/>
                          <a:gd name="T16" fmla="*/ 0 w 99"/>
                          <a:gd name="T17" fmla="*/ 0 h 47"/>
                          <a:gd name="T18" fmla="*/ 0 w 99"/>
                          <a:gd name="T19" fmla="*/ 0 h 47"/>
                          <a:gd name="T20" fmla="*/ 0 w 99"/>
                          <a:gd name="T21" fmla="*/ 0 h 47"/>
                          <a:gd name="T22" fmla="*/ 0 w 99"/>
                          <a:gd name="T23" fmla="*/ 0 h 47"/>
                          <a:gd name="T24" fmla="*/ 0 w 99"/>
                          <a:gd name="T25" fmla="*/ 0 h 47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99"/>
                          <a:gd name="T40" fmla="*/ 0 h 47"/>
                          <a:gd name="T41" fmla="*/ 99 w 99"/>
                          <a:gd name="T42" fmla="*/ 47 h 47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99" h="47">
                            <a:moveTo>
                              <a:pt x="0" y="47"/>
                            </a:moveTo>
                            <a:lnTo>
                              <a:pt x="99" y="47"/>
                            </a:lnTo>
                            <a:lnTo>
                              <a:pt x="99" y="13"/>
                            </a:lnTo>
                            <a:lnTo>
                              <a:pt x="96" y="9"/>
                            </a:lnTo>
                            <a:lnTo>
                              <a:pt x="93" y="5"/>
                            </a:lnTo>
                            <a:lnTo>
                              <a:pt x="88" y="2"/>
                            </a:lnTo>
                            <a:lnTo>
                              <a:pt x="82" y="0"/>
                            </a:lnTo>
                            <a:lnTo>
                              <a:pt x="14" y="0"/>
                            </a:lnTo>
                            <a:lnTo>
                              <a:pt x="10" y="3"/>
                            </a:lnTo>
                            <a:lnTo>
                              <a:pt x="6" y="6"/>
                            </a:lnTo>
                            <a:lnTo>
                              <a:pt x="2" y="10"/>
                            </a:lnTo>
                            <a:lnTo>
                              <a:pt x="0" y="13"/>
                            </a:lnTo>
                            <a:lnTo>
                              <a:pt x="0" y="47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40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p:grpSp>
                <p:grpSp>
                  <p:nvGrpSpPr>
                    <p:cNvPr id="527" name="Group 26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957" y="3009"/>
                      <a:ext cx="40" cy="9"/>
                      <a:chOff x="4957" y="3009"/>
                      <a:chExt cx="40" cy="9"/>
                    </a:xfrm>
                  </p:grpSpPr>
                  <p:sp>
                    <p:nvSpPr>
                      <p:cNvPr id="528" name="Freeform 26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957" y="3009"/>
                        <a:ext cx="40" cy="9"/>
                      </a:xfrm>
                      <a:custGeom>
                        <a:avLst/>
                        <a:gdLst>
                          <a:gd name="T0" fmla="*/ 0 w 238"/>
                          <a:gd name="T1" fmla="*/ 0 h 56"/>
                          <a:gd name="T2" fmla="*/ 0 w 238"/>
                          <a:gd name="T3" fmla="*/ 0 h 56"/>
                          <a:gd name="T4" fmla="*/ 0 w 238"/>
                          <a:gd name="T5" fmla="*/ 0 h 56"/>
                          <a:gd name="T6" fmla="*/ 0 w 238"/>
                          <a:gd name="T7" fmla="*/ 0 h 56"/>
                          <a:gd name="T8" fmla="*/ 0 w 238"/>
                          <a:gd name="T9" fmla="*/ 0 h 56"/>
                          <a:gd name="T10" fmla="*/ 0 w 238"/>
                          <a:gd name="T11" fmla="*/ 0 h 56"/>
                          <a:gd name="T12" fmla="*/ 0 w 238"/>
                          <a:gd name="T13" fmla="*/ 0 h 56"/>
                          <a:gd name="T14" fmla="*/ 0 w 238"/>
                          <a:gd name="T15" fmla="*/ 0 h 56"/>
                          <a:gd name="T16" fmla="*/ 0 w 238"/>
                          <a:gd name="T17" fmla="*/ 0 h 56"/>
                          <a:gd name="T18" fmla="*/ 0 w 238"/>
                          <a:gd name="T19" fmla="*/ 0 h 5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238"/>
                          <a:gd name="T31" fmla="*/ 0 h 56"/>
                          <a:gd name="T32" fmla="*/ 238 w 238"/>
                          <a:gd name="T33" fmla="*/ 56 h 5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238" h="56">
                            <a:moveTo>
                              <a:pt x="6" y="0"/>
                            </a:moveTo>
                            <a:lnTo>
                              <a:pt x="238" y="0"/>
                            </a:lnTo>
                            <a:lnTo>
                              <a:pt x="238" y="56"/>
                            </a:lnTo>
                            <a:lnTo>
                              <a:pt x="168" y="56"/>
                            </a:lnTo>
                            <a:lnTo>
                              <a:pt x="168" y="26"/>
                            </a:lnTo>
                            <a:lnTo>
                              <a:pt x="4" y="26"/>
                            </a:lnTo>
                            <a:lnTo>
                              <a:pt x="1" y="20"/>
                            </a:lnTo>
                            <a:lnTo>
                              <a:pt x="0" y="12"/>
                            </a:lnTo>
                            <a:lnTo>
                              <a:pt x="2" y="5"/>
                            </a:lnTo>
                            <a:lnTo>
                              <a:pt x="6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 w="1588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40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529" name="Rectangle 26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86" y="3014"/>
                        <a:ext cx="9" cy="3"/>
                      </a:xfrm>
                      <a:prstGeom prst="rect">
                        <a:avLst/>
                      </a:prstGeom>
                      <a:solidFill>
                        <a:srgbClr val="60606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zh-CN" altLang="en-US" sz="280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19" name="Group 268"/>
                  <p:cNvGrpSpPr>
                    <a:grpSpLocks/>
                  </p:cNvGrpSpPr>
                  <p:nvPr/>
                </p:nvGrpSpPr>
                <p:grpSpPr bwMode="auto">
                  <a:xfrm>
                    <a:off x="4809" y="3007"/>
                    <a:ext cx="40" cy="11"/>
                    <a:chOff x="4809" y="3007"/>
                    <a:chExt cx="40" cy="11"/>
                  </a:xfrm>
                </p:grpSpPr>
                <p:grpSp>
                  <p:nvGrpSpPr>
                    <p:cNvPr id="520" name="Group 2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14" y="3007"/>
                      <a:ext cx="22" cy="10"/>
                      <a:chOff x="4814" y="3007"/>
                      <a:chExt cx="22" cy="10"/>
                    </a:xfrm>
                  </p:grpSpPr>
                  <p:sp>
                    <p:nvSpPr>
                      <p:cNvPr id="524" name="Freeform 27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813" y="3008"/>
                        <a:ext cx="22" cy="9"/>
                      </a:xfrm>
                      <a:custGeom>
                        <a:avLst/>
                        <a:gdLst>
                          <a:gd name="T0" fmla="*/ 0 w 131"/>
                          <a:gd name="T1" fmla="*/ 0 h 62"/>
                          <a:gd name="T2" fmla="*/ 0 w 131"/>
                          <a:gd name="T3" fmla="*/ 0 h 62"/>
                          <a:gd name="T4" fmla="*/ 0 w 131"/>
                          <a:gd name="T5" fmla="*/ 0 h 62"/>
                          <a:gd name="T6" fmla="*/ 0 w 131"/>
                          <a:gd name="T7" fmla="*/ 0 h 62"/>
                          <a:gd name="T8" fmla="*/ 0 w 131"/>
                          <a:gd name="T9" fmla="*/ 0 h 62"/>
                          <a:gd name="T10" fmla="*/ 0 w 131"/>
                          <a:gd name="T11" fmla="*/ 0 h 62"/>
                          <a:gd name="T12" fmla="*/ 0 w 131"/>
                          <a:gd name="T13" fmla="*/ 0 h 62"/>
                          <a:gd name="T14" fmla="*/ 0 w 131"/>
                          <a:gd name="T15" fmla="*/ 0 h 62"/>
                          <a:gd name="T16" fmla="*/ 0 w 131"/>
                          <a:gd name="T17" fmla="*/ 0 h 62"/>
                          <a:gd name="T18" fmla="*/ 0 w 131"/>
                          <a:gd name="T19" fmla="*/ 0 h 62"/>
                          <a:gd name="T20" fmla="*/ 0 w 131"/>
                          <a:gd name="T21" fmla="*/ 0 h 62"/>
                          <a:gd name="T22" fmla="*/ 0 w 131"/>
                          <a:gd name="T23" fmla="*/ 0 h 62"/>
                          <a:gd name="T24" fmla="*/ 0 w 131"/>
                          <a:gd name="T25" fmla="*/ 0 h 62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131"/>
                          <a:gd name="T40" fmla="*/ 0 h 62"/>
                          <a:gd name="T41" fmla="*/ 131 w 131"/>
                          <a:gd name="T42" fmla="*/ 62 h 62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131" h="62">
                            <a:moveTo>
                              <a:pt x="0" y="62"/>
                            </a:moveTo>
                            <a:lnTo>
                              <a:pt x="131" y="62"/>
                            </a:lnTo>
                            <a:lnTo>
                              <a:pt x="131" y="17"/>
                            </a:lnTo>
                            <a:lnTo>
                              <a:pt x="127" y="11"/>
                            </a:lnTo>
                            <a:lnTo>
                              <a:pt x="122" y="6"/>
                            </a:lnTo>
                            <a:lnTo>
                              <a:pt x="116" y="2"/>
                            </a:lnTo>
                            <a:lnTo>
                              <a:pt x="109" y="0"/>
                            </a:lnTo>
                            <a:lnTo>
                              <a:pt x="19" y="0"/>
                            </a:lnTo>
                            <a:lnTo>
                              <a:pt x="14" y="3"/>
                            </a:lnTo>
                            <a:lnTo>
                              <a:pt x="8" y="8"/>
                            </a:lnTo>
                            <a:lnTo>
                              <a:pt x="4" y="12"/>
                            </a:lnTo>
                            <a:lnTo>
                              <a:pt x="0" y="18"/>
                            </a:lnTo>
                            <a:lnTo>
                              <a:pt x="0" y="62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40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525" name="Freeform 27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816" y="3009"/>
                        <a:ext cx="16" cy="7"/>
                      </a:xfrm>
                      <a:custGeom>
                        <a:avLst/>
                        <a:gdLst>
                          <a:gd name="T0" fmla="*/ 0 w 100"/>
                          <a:gd name="T1" fmla="*/ 0 h 47"/>
                          <a:gd name="T2" fmla="*/ 0 w 100"/>
                          <a:gd name="T3" fmla="*/ 0 h 47"/>
                          <a:gd name="T4" fmla="*/ 0 w 100"/>
                          <a:gd name="T5" fmla="*/ 0 h 47"/>
                          <a:gd name="T6" fmla="*/ 0 w 100"/>
                          <a:gd name="T7" fmla="*/ 0 h 47"/>
                          <a:gd name="T8" fmla="*/ 0 w 100"/>
                          <a:gd name="T9" fmla="*/ 0 h 47"/>
                          <a:gd name="T10" fmla="*/ 0 w 100"/>
                          <a:gd name="T11" fmla="*/ 0 h 47"/>
                          <a:gd name="T12" fmla="*/ 0 w 100"/>
                          <a:gd name="T13" fmla="*/ 0 h 47"/>
                          <a:gd name="T14" fmla="*/ 0 w 100"/>
                          <a:gd name="T15" fmla="*/ 0 h 47"/>
                          <a:gd name="T16" fmla="*/ 0 w 100"/>
                          <a:gd name="T17" fmla="*/ 0 h 47"/>
                          <a:gd name="T18" fmla="*/ 0 w 100"/>
                          <a:gd name="T19" fmla="*/ 0 h 47"/>
                          <a:gd name="T20" fmla="*/ 0 w 100"/>
                          <a:gd name="T21" fmla="*/ 0 h 47"/>
                          <a:gd name="T22" fmla="*/ 0 w 100"/>
                          <a:gd name="T23" fmla="*/ 0 h 47"/>
                          <a:gd name="T24" fmla="*/ 0 w 100"/>
                          <a:gd name="T25" fmla="*/ 0 h 47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100"/>
                          <a:gd name="T40" fmla="*/ 0 h 47"/>
                          <a:gd name="T41" fmla="*/ 100 w 100"/>
                          <a:gd name="T42" fmla="*/ 47 h 47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100" h="47">
                            <a:moveTo>
                              <a:pt x="0" y="47"/>
                            </a:moveTo>
                            <a:lnTo>
                              <a:pt x="100" y="47"/>
                            </a:lnTo>
                            <a:lnTo>
                              <a:pt x="100" y="13"/>
                            </a:lnTo>
                            <a:lnTo>
                              <a:pt x="98" y="9"/>
                            </a:lnTo>
                            <a:lnTo>
                              <a:pt x="93" y="5"/>
                            </a:lnTo>
                            <a:lnTo>
                              <a:pt x="89" y="2"/>
                            </a:lnTo>
                            <a:lnTo>
                              <a:pt x="84" y="0"/>
                            </a:lnTo>
                            <a:lnTo>
                              <a:pt x="15" y="0"/>
                            </a:lnTo>
                            <a:lnTo>
                              <a:pt x="11" y="3"/>
                            </a:lnTo>
                            <a:lnTo>
                              <a:pt x="6" y="6"/>
                            </a:lnTo>
                            <a:lnTo>
                              <a:pt x="2" y="10"/>
                            </a:lnTo>
                            <a:lnTo>
                              <a:pt x="0" y="13"/>
                            </a:lnTo>
                            <a:lnTo>
                              <a:pt x="0" y="47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40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p:grpSp>
                <p:grpSp>
                  <p:nvGrpSpPr>
                    <p:cNvPr id="521" name="Group 27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9" y="3009"/>
                      <a:ext cx="40" cy="9"/>
                      <a:chOff x="4809" y="3009"/>
                      <a:chExt cx="40" cy="9"/>
                    </a:xfrm>
                  </p:grpSpPr>
                  <p:sp>
                    <p:nvSpPr>
                      <p:cNvPr id="522" name="Freeform 27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809" y="3009"/>
                        <a:ext cx="40" cy="9"/>
                      </a:xfrm>
                      <a:custGeom>
                        <a:avLst/>
                        <a:gdLst>
                          <a:gd name="T0" fmla="*/ 0 w 240"/>
                          <a:gd name="T1" fmla="*/ 0 h 56"/>
                          <a:gd name="T2" fmla="*/ 0 w 240"/>
                          <a:gd name="T3" fmla="*/ 0 h 56"/>
                          <a:gd name="T4" fmla="*/ 0 w 240"/>
                          <a:gd name="T5" fmla="*/ 0 h 56"/>
                          <a:gd name="T6" fmla="*/ 0 w 240"/>
                          <a:gd name="T7" fmla="*/ 0 h 56"/>
                          <a:gd name="T8" fmla="*/ 0 w 240"/>
                          <a:gd name="T9" fmla="*/ 0 h 56"/>
                          <a:gd name="T10" fmla="*/ 0 w 240"/>
                          <a:gd name="T11" fmla="*/ 0 h 56"/>
                          <a:gd name="T12" fmla="*/ 0 w 240"/>
                          <a:gd name="T13" fmla="*/ 0 h 56"/>
                          <a:gd name="T14" fmla="*/ 0 w 240"/>
                          <a:gd name="T15" fmla="*/ 0 h 56"/>
                          <a:gd name="T16" fmla="*/ 0 w 240"/>
                          <a:gd name="T17" fmla="*/ 0 h 56"/>
                          <a:gd name="T18" fmla="*/ 0 w 240"/>
                          <a:gd name="T19" fmla="*/ 0 h 5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240"/>
                          <a:gd name="T31" fmla="*/ 0 h 56"/>
                          <a:gd name="T32" fmla="*/ 240 w 240"/>
                          <a:gd name="T33" fmla="*/ 56 h 5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240" h="56">
                            <a:moveTo>
                              <a:pt x="7" y="0"/>
                            </a:moveTo>
                            <a:lnTo>
                              <a:pt x="240" y="0"/>
                            </a:lnTo>
                            <a:lnTo>
                              <a:pt x="240" y="56"/>
                            </a:lnTo>
                            <a:lnTo>
                              <a:pt x="169" y="56"/>
                            </a:lnTo>
                            <a:lnTo>
                              <a:pt x="169" y="26"/>
                            </a:lnTo>
                            <a:lnTo>
                              <a:pt x="5" y="26"/>
                            </a:lnTo>
                            <a:lnTo>
                              <a:pt x="1" y="20"/>
                            </a:lnTo>
                            <a:lnTo>
                              <a:pt x="0" y="12"/>
                            </a:lnTo>
                            <a:lnTo>
                              <a:pt x="2" y="5"/>
                            </a:lnTo>
                            <a:lnTo>
                              <a:pt x="7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 w="1588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40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523" name="Rectangle 27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38" y="3014"/>
                        <a:ext cx="9" cy="3"/>
                      </a:xfrm>
                      <a:prstGeom prst="rect">
                        <a:avLst/>
                      </a:prstGeom>
                      <a:solidFill>
                        <a:srgbClr val="60606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zh-CN" altLang="en-US" sz="280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512" name="Group 275"/>
                <p:cNvGrpSpPr>
                  <a:grpSpLocks/>
                </p:cNvGrpSpPr>
                <p:nvPr/>
              </p:nvGrpSpPr>
              <p:grpSpPr bwMode="auto">
                <a:xfrm>
                  <a:off x="4676" y="2918"/>
                  <a:ext cx="328" cy="204"/>
                  <a:chOff x="4676" y="2918"/>
                  <a:chExt cx="328" cy="204"/>
                </a:xfrm>
              </p:grpSpPr>
              <p:sp>
                <p:nvSpPr>
                  <p:cNvPr id="516" name="Freeform 276"/>
                  <p:cNvSpPr>
                    <a:spLocks/>
                  </p:cNvSpPr>
                  <p:nvPr/>
                </p:nvSpPr>
                <p:spPr bwMode="auto">
                  <a:xfrm>
                    <a:off x="4849" y="2918"/>
                    <a:ext cx="16" cy="82"/>
                  </a:xfrm>
                  <a:custGeom>
                    <a:avLst/>
                    <a:gdLst>
                      <a:gd name="T0" fmla="*/ 0 w 100"/>
                      <a:gd name="T1" fmla="*/ 0 h 490"/>
                      <a:gd name="T2" fmla="*/ 0 w 100"/>
                      <a:gd name="T3" fmla="*/ 0 h 490"/>
                      <a:gd name="T4" fmla="*/ 0 w 100"/>
                      <a:gd name="T5" fmla="*/ 0 h 490"/>
                      <a:gd name="T6" fmla="*/ 0 w 100"/>
                      <a:gd name="T7" fmla="*/ 0 h 49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0"/>
                      <a:gd name="T13" fmla="*/ 0 h 490"/>
                      <a:gd name="T14" fmla="*/ 100 w 100"/>
                      <a:gd name="T15" fmla="*/ 490 h 49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0" h="490">
                        <a:moveTo>
                          <a:pt x="0" y="1"/>
                        </a:moveTo>
                        <a:lnTo>
                          <a:pt x="43" y="490"/>
                        </a:lnTo>
                        <a:lnTo>
                          <a:pt x="59" y="490"/>
                        </a:lnTo>
                        <a:lnTo>
                          <a:pt x="100" y="0"/>
                        </a:lnTo>
                      </a:path>
                    </a:pathLst>
                  </a:custGeom>
                  <a:noFill/>
                  <a:ln w="1588">
                    <a:solidFill>
                      <a:srgbClr val="201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17" name="Freeform 277"/>
                  <p:cNvSpPr>
                    <a:spLocks/>
                  </p:cNvSpPr>
                  <p:nvPr/>
                </p:nvSpPr>
                <p:spPr bwMode="auto">
                  <a:xfrm>
                    <a:off x="4676" y="2918"/>
                    <a:ext cx="328" cy="204"/>
                  </a:xfrm>
                  <a:custGeom>
                    <a:avLst/>
                    <a:gdLst>
                      <a:gd name="T0" fmla="*/ 0 w 1965"/>
                      <a:gd name="T1" fmla="*/ 0 h 1223"/>
                      <a:gd name="T2" fmla="*/ 0 w 1965"/>
                      <a:gd name="T3" fmla="*/ 0 h 1223"/>
                      <a:gd name="T4" fmla="*/ 0 w 1965"/>
                      <a:gd name="T5" fmla="*/ 0 h 1223"/>
                      <a:gd name="T6" fmla="*/ 0 w 1965"/>
                      <a:gd name="T7" fmla="*/ 0 h 1223"/>
                      <a:gd name="T8" fmla="*/ 0 w 1965"/>
                      <a:gd name="T9" fmla="*/ 0 h 1223"/>
                      <a:gd name="T10" fmla="*/ 0 w 1965"/>
                      <a:gd name="T11" fmla="*/ 0 h 1223"/>
                      <a:gd name="T12" fmla="*/ 0 w 1965"/>
                      <a:gd name="T13" fmla="*/ 0 h 1223"/>
                      <a:gd name="T14" fmla="*/ 0 w 1965"/>
                      <a:gd name="T15" fmla="*/ 0 h 1223"/>
                      <a:gd name="T16" fmla="*/ 0 w 1965"/>
                      <a:gd name="T17" fmla="*/ 0 h 1223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965"/>
                      <a:gd name="T28" fmla="*/ 0 h 1223"/>
                      <a:gd name="T29" fmla="*/ 1965 w 1965"/>
                      <a:gd name="T30" fmla="*/ 1223 h 1223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965" h="1223">
                        <a:moveTo>
                          <a:pt x="1088" y="494"/>
                        </a:moveTo>
                        <a:lnTo>
                          <a:pt x="1088" y="1223"/>
                        </a:lnTo>
                        <a:lnTo>
                          <a:pt x="0" y="1223"/>
                        </a:lnTo>
                        <a:lnTo>
                          <a:pt x="0" y="538"/>
                        </a:lnTo>
                        <a:lnTo>
                          <a:pt x="473" y="0"/>
                        </a:lnTo>
                        <a:lnTo>
                          <a:pt x="1911" y="3"/>
                        </a:lnTo>
                        <a:lnTo>
                          <a:pt x="1964" y="521"/>
                        </a:lnTo>
                        <a:lnTo>
                          <a:pt x="1965" y="1223"/>
                        </a:lnTo>
                        <a:lnTo>
                          <a:pt x="1084" y="1223"/>
                        </a:lnTo>
                      </a:path>
                    </a:pathLst>
                  </a:custGeom>
                  <a:noFill/>
                  <a:ln w="1588">
                    <a:solidFill>
                      <a:srgbClr val="201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513" name="Group 278"/>
                <p:cNvGrpSpPr>
                  <a:grpSpLocks/>
                </p:cNvGrpSpPr>
                <p:nvPr/>
              </p:nvGrpSpPr>
              <p:grpSpPr bwMode="auto">
                <a:xfrm>
                  <a:off x="4738" y="2980"/>
                  <a:ext cx="14" cy="21"/>
                  <a:chOff x="4738" y="2980"/>
                  <a:chExt cx="14" cy="21"/>
                </a:xfrm>
              </p:grpSpPr>
              <p:sp>
                <p:nvSpPr>
                  <p:cNvPr id="514" name="Freeform 279"/>
                  <p:cNvSpPr>
                    <a:spLocks/>
                  </p:cNvSpPr>
                  <p:nvPr/>
                </p:nvSpPr>
                <p:spPr bwMode="auto">
                  <a:xfrm>
                    <a:off x="4737" y="2984"/>
                    <a:ext cx="15" cy="18"/>
                  </a:xfrm>
                  <a:custGeom>
                    <a:avLst/>
                    <a:gdLst>
                      <a:gd name="T0" fmla="*/ 0 w 82"/>
                      <a:gd name="T1" fmla="*/ 0 h 100"/>
                      <a:gd name="T2" fmla="*/ 0 w 82"/>
                      <a:gd name="T3" fmla="*/ 0 h 100"/>
                      <a:gd name="T4" fmla="*/ 0 w 82"/>
                      <a:gd name="T5" fmla="*/ 0 h 100"/>
                      <a:gd name="T6" fmla="*/ 0 w 82"/>
                      <a:gd name="T7" fmla="*/ 0 h 100"/>
                      <a:gd name="T8" fmla="*/ 0 w 82"/>
                      <a:gd name="T9" fmla="*/ 0 h 100"/>
                      <a:gd name="T10" fmla="*/ 0 w 82"/>
                      <a:gd name="T11" fmla="*/ 0 h 100"/>
                      <a:gd name="T12" fmla="*/ 0 w 82"/>
                      <a:gd name="T13" fmla="*/ 0 h 10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100"/>
                      <a:gd name="T23" fmla="*/ 82 w 82"/>
                      <a:gd name="T24" fmla="*/ 100 h 10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100">
                        <a:moveTo>
                          <a:pt x="65" y="0"/>
                        </a:moveTo>
                        <a:lnTo>
                          <a:pt x="0" y="100"/>
                        </a:lnTo>
                        <a:lnTo>
                          <a:pt x="75" y="100"/>
                        </a:lnTo>
                        <a:lnTo>
                          <a:pt x="82" y="84"/>
                        </a:lnTo>
                        <a:lnTo>
                          <a:pt x="28" y="84"/>
                        </a:lnTo>
                        <a:lnTo>
                          <a:pt x="65" y="28"/>
                        </a:lnTo>
                        <a:lnTo>
                          <a:pt x="65" y="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15" name="AutoShape 280"/>
                  <p:cNvSpPr>
                    <a:spLocks noChangeArrowheads="1"/>
                  </p:cNvSpPr>
                  <p:nvPr/>
                </p:nvSpPr>
                <p:spPr bwMode="auto">
                  <a:xfrm>
                    <a:off x="4749" y="2980"/>
                    <a:ext cx="3" cy="16"/>
                  </a:xfrm>
                  <a:prstGeom prst="roundRect">
                    <a:avLst>
                      <a:gd name="adj" fmla="val 46667"/>
                    </a:avLst>
                  </a:prstGeom>
                  <a:solidFill>
                    <a:srgbClr val="C0C0C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  <p:grpSp>
            <p:nvGrpSpPr>
              <p:cNvPr id="503" name="Group 281"/>
              <p:cNvGrpSpPr>
                <a:grpSpLocks/>
              </p:cNvGrpSpPr>
              <p:nvPr/>
            </p:nvGrpSpPr>
            <p:grpSpPr bwMode="auto">
              <a:xfrm>
                <a:off x="5447" y="3096"/>
                <a:ext cx="24" cy="35"/>
                <a:chOff x="5447" y="3096"/>
                <a:chExt cx="24" cy="35"/>
              </a:xfrm>
            </p:grpSpPr>
            <p:sp>
              <p:nvSpPr>
                <p:cNvPr id="504" name="Freeform 282"/>
                <p:cNvSpPr>
                  <a:spLocks/>
                </p:cNvSpPr>
                <p:nvPr/>
              </p:nvSpPr>
              <p:spPr bwMode="auto">
                <a:xfrm>
                  <a:off x="5462" y="3103"/>
                  <a:ext cx="9" cy="28"/>
                </a:xfrm>
                <a:custGeom>
                  <a:avLst/>
                  <a:gdLst>
                    <a:gd name="T0" fmla="*/ 0 w 55"/>
                    <a:gd name="T1" fmla="*/ 0 h 170"/>
                    <a:gd name="T2" fmla="*/ 0 w 55"/>
                    <a:gd name="T3" fmla="*/ 0 h 170"/>
                    <a:gd name="T4" fmla="*/ 0 w 55"/>
                    <a:gd name="T5" fmla="*/ 0 h 170"/>
                    <a:gd name="T6" fmla="*/ 0 w 55"/>
                    <a:gd name="T7" fmla="*/ 0 h 170"/>
                    <a:gd name="T8" fmla="*/ 0 w 55"/>
                    <a:gd name="T9" fmla="*/ 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5"/>
                    <a:gd name="T16" fmla="*/ 0 h 170"/>
                    <a:gd name="T17" fmla="*/ 55 w 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5" h="170">
                      <a:moveTo>
                        <a:pt x="0" y="170"/>
                      </a:moveTo>
                      <a:lnTo>
                        <a:pt x="0" y="14"/>
                      </a:lnTo>
                      <a:lnTo>
                        <a:pt x="55" y="0"/>
                      </a:lnTo>
                      <a:lnTo>
                        <a:pt x="55" y="148"/>
                      </a:lnTo>
                      <a:lnTo>
                        <a:pt x="0" y="170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05" name="Rectangle 283"/>
                <p:cNvSpPr>
                  <a:spLocks noChangeArrowheads="1"/>
                </p:cNvSpPr>
                <p:nvPr/>
              </p:nvSpPr>
              <p:spPr bwMode="auto">
                <a:xfrm>
                  <a:off x="5447" y="3103"/>
                  <a:ext cx="15" cy="26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8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06" name="Rectangle 284"/>
                <p:cNvSpPr>
                  <a:spLocks noChangeArrowheads="1"/>
                </p:cNvSpPr>
                <p:nvPr/>
              </p:nvSpPr>
              <p:spPr bwMode="auto">
                <a:xfrm>
                  <a:off x="5447" y="3110"/>
                  <a:ext cx="15" cy="16"/>
                </a:xfrm>
                <a:prstGeom prst="rect">
                  <a:avLst/>
                </a:prstGeom>
                <a:solidFill>
                  <a:srgbClr val="A0A0A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8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07" name="Freeform 285"/>
                <p:cNvSpPr>
                  <a:spLocks/>
                </p:cNvSpPr>
                <p:nvPr/>
              </p:nvSpPr>
              <p:spPr bwMode="auto">
                <a:xfrm>
                  <a:off x="5462" y="3107"/>
                  <a:ext cx="9" cy="19"/>
                </a:xfrm>
                <a:custGeom>
                  <a:avLst/>
                  <a:gdLst>
                    <a:gd name="T0" fmla="*/ 0 w 55"/>
                    <a:gd name="T1" fmla="*/ 0 h 113"/>
                    <a:gd name="T2" fmla="*/ 0 w 55"/>
                    <a:gd name="T3" fmla="*/ 0 h 113"/>
                    <a:gd name="T4" fmla="*/ 0 w 55"/>
                    <a:gd name="T5" fmla="*/ 0 h 113"/>
                    <a:gd name="T6" fmla="*/ 0 w 55"/>
                    <a:gd name="T7" fmla="*/ 0 h 113"/>
                    <a:gd name="T8" fmla="*/ 0 w 55"/>
                    <a:gd name="T9" fmla="*/ 0 h 11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5"/>
                    <a:gd name="T16" fmla="*/ 0 h 113"/>
                    <a:gd name="T17" fmla="*/ 55 w 55"/>
                    <a:gd name="T18" fmla="*/ 113 h 11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5" h="113">
                      <a:moveTo>
                        <a:pt x="0" y="17"/>
                      </a:moveTo>
                      <a:lnTo>
                        <a:pt x="0" y="113"/>
                      </a:lnTo>
                      <a:lnTo>
                        <a:pt x="55" y="91"/>
                      </a:lnTo>
                      <a:lnTo>
                        <a:pt x="55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08" name="Freeform 286"/>
                <p:cNvSpPr>
                  <a:spLocks/>
                </p:cNvSpPr>
                <p:nvPr/>
              </p:nvSpPr>
              <p:spPr bwMode="auto">
                <a:xfrm>
                  <a:off x="5459" y="3096"/>
                  <a:ext cx="12" cy="9"/>
                </a:xfrm>
                <a:custGeom>
                  <a:avLst/>
                  <a:gdLst>
                    <a:gd name="T0" fmla="*/ 0 w 75"/>
                    <a:gd name="T1" fmla="*/ 0 h 51"/>
                    <a:gd name="T2" fmla="*/ 0 w 75"/>
                    <a:gd name="T3" fmla="*/ 0 h 51"/>
                    <a:gd name="T4" fmla="*/ 0 w 75"/>
                    <a:gd name="T5" fmla="*/ 0 h 51"/>
                    <a:gd name="T6" fmla="*/ 0 w 75"/>
                    <a:gd name="T7" fmla="*/ 0 h 51"/>
                    <a:gd name="T8" fmla="*/ 0 w 75"/>
                    <a:gd name="T9" fmla="*/ 0 h 5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51"/>
                    <a:gd name="T17" fmla="*/ 75 w 75"/>
                    <a:gd name="T18" fmla="*/ 51 h 5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51">
                      <a:moveTo>
                        <a:pt x="0" y="0"/>
                      </a:moveTo>
                      <a:lnTo>
                        <a:pt x="75" y="38"/>
                      </a:lnTo>
                      <a:lnTo>
                        <a:pt x="24" y="51"/>
                      </a:lnTo>
                      <a:lnTo>
                        <a:pt x="0" y="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394" name="Group 287"/>
            <p:cNvGrpSpPr>
              <a:grpSpLocks noChangeAspect="1"/>
            </p:cNvGrpSpPr>
            <p:nvPr/>
          </p:nvGrpSpPr>
          <p:grpSpPr bwMode="auto">
            <a:xfrm flipH="1">
              <a:off x="113" y="2283"/>
              <a:ext cx="686" cy="204"/>
              <a:chOff x="4468" y="2908"/>
              <a:chExt cx="1004" cy="299"/>
            </a:xfrm>
          </p:grpSpPr>
          <p:sp>
            <p:nvSpPr>
              <p:cNvPr id="395" name="AutoShape 288"/>
              <p:cNvSpPr>
                <a:spLocks noChangeAspect="1" noChangeArrowheads="1" noTextEdit="1"/>
              </p:cNvSpPr>
              <p:nvPr/>
            </p:nvSpPr>
            <p:spPr bwMode="auto">
              <a:xfrm>
                <a:off x="4468" y="2908"/>
                <a:ext cx="1004" cy="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396" name="Group 289"/>
              <p:cNvGrpSpPr>
                <a:grpSpLocks/>
              </p:cNvGrpSpPr>
              <p:nvPr/>
            </p:nvGrpSpPr>
            <p:grpSpPr bwMode="auto">
              <a:xfrm>
                <a:off x="5335" y="3115"/>
                <a:ext cx="94" cy="26"/>
                <a:chOff x="5335" y="3115"/>
                <a:chExt cx="94" cy="26"/>
              </a:xfrm>
            </p:grpSpPr>
            <p:sp>
              <p:nvSpPr>
                <p:cNvPr id="484" name="Freeform 290"/>
                <p:cNvSpPr>
                  <a:spLocks/>
                </p:cNvSpPr>
                <p:nvPr/>
              </p:nvSpPr>
              <p:spPr bwMode="auto">
                <a:xfrm>
                  <a:off x="5334" y="3115"/>
                  <a:ext cx="94" cy="26"/>
                </a:xfrm>
                <a:custGeom>
                  <a:avLst/>
                  <a:gdLst>
                    <a:gd name="T0" fmla="*/ 0 w 554"/>
                    <a:gd name="T1" fmla="*/ 0 h 157"/>
                    <a:gd name="T2" fmla="*/ 0 w 554"/>
                    <a:gd name="T3" fmla="*/ 0 h 157"/>
                    <a:gd name="T4" fmla="*/ 0 w 554"/>
                    <a:gd name="T5" fmla="*/ 0 h 157"/>
                    <a:gd name="T6" fmla="*/ 0 w 554"/>
                    <a:gd name="T7" fmla="*/ 0 h 157"/>
                    <a:gd name="T8" fmla="*/ 0 w 554"/>
                    <a:gd name="T9" fmla="*/ 0 h 157"/>
                    <a:gd name="T10" fmla="*/ 0 w 554"/>
                    <a:gd name="T11" fmla="*/ 0 h 157"/>
                    <a:gd name="T12" fmla="*/ 0 w 554"/>
                    <a:gd name="T13" fmla="*/ 0 h 15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54"/>
                    <a:gd name="T22" fmla="*/ 0 h 157"/>
                    <a:gd name="T23" fmla="*/ 554 w 554"/>
                    <a:gd name="T24" fmla="*/ 157 h 15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54" h="157">
                      <a:moveTo>
                        <a:pt x="0" y="1"/>
                      </a:moveTo>
                      <a:lnTo>
                        <a:pt x="44" y="97"/>
                      </a:lnTo>
                      <a:lnTo>
                        <a:pt x="554" y="157"/>
                      </a:lnTo>
                      <a:lnTo>
                        <a:pt x="554" y="92"/>
                      </a:lnTo>
                      <a:lnTo>
                        <a:pt x="83" y="36"/>
                      </a:lnTo>
                      <a:lnTo>
                        <a:pt x="70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85" name="Oval 291"/>
                <p:cNvSpPr>
                  <a:spLocks noChangeArrowheads="1"/>
                </p:cNvSpPr>
                <p:nvPr/>
              </p:nvSpPr>
              <p:spPr bwMode="auto">
                <a:xfrm>
                  <a:off x="5428" y="3131"/>
                  <a:ext cx="3" cy="10"/>
                </a:xfrm>
                <a:prstGeom prst="ellipse">
                  <a:avLst/>
                </a:prstGeom>
                <a:solidFill>
                  <a:srgbClr val="20202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8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97" name="Group 292"/>
              <p:cNvGrpSpPr>
                <a:grpSpLocks/>
              </p:cNvGrpSpPr>
              <p:nvPr/>
            </p:nvGrpSpPr>
            <p:grpSpPr bwMode="auto">
              <a:xfrm>
                <a:off x="4689" y="2919"/>
                <a:ext cx="312" cy="85"/>
                <a:chOff x="4689" y="2919"/>
                <a:chExt cx="312" cy="85"/>
              </a:xfrm>
            </p:grpSpPr>
            <p:sp>
              <p:nvSpPr>
                <p:cNvPr id="482" name="Freeform 293"/>
                <p:cNvSpPr>
                  <a:spLocks/>
                </p:cNvSpPr>
                <p:nvPr/>
              </p:nvSpPr>
              <p:spPr bwMode="auto">
                <a:xfrm>
                  <a:off x="4689" y="2920"/>
                  <a:ext cx="312" cy="84"/>
                </a:xfrm>
                <a:custGeom>
                  <a:avLst/>
                  <a:gdLst>
                    <a:gd name="T0" fmla="*/ 0 w 1870"/>
                    <a:gd name="T1" fmla="*/ 0 h 510"/>
                    <a:gd name="T2" fmla="*/ 0 w 1870"/>
                    <a:gd name="T3" fmla="*/ 0 h 510"/>
                    <a:gd name="T4" fmla="*/ 0 w 1870"/>
                    <a:gd name="T5" fmla="*/ 0 h 510"/>
                    <a:gd name="T6" fmla="*/ 0 w 1870"/>
                    <a:gd name="T7" fmla="*/ 0 h 510"/>
                    <a:gd name="T8" fmla="*/ 0 w 1870"/>
                    <a:gd name="T9" fmla="*/ 0 h 510"/>
                    <a:gd name="T10" fmla="*/ 0 w 1870"/>
                    <a:gd name="T11" fmla="*/ 0 h 510"/>
                    <a:gd name="T12" fmla="*/ 0 w 1870"/>
                    <a:gd name="T13" fmla="*/ 0 h 510"/>
                    <a:gd name="T14" fmla="*/ 0 w 1870"/>
                    <a:gd name="T15" fmla="*/ 0 h 510"/>
                    <a:gd name="T16" fmla="*/ 0 w 1870"/>
                    <a:gd name="T17" fmla="*/ 0 h 510"/>
                    <a:gd name="T18" fmla="*/ 0 w 1870"/>
                    <a:gd name="T19" fmla="*/ 0 h 510"/>
                    <a:gd name="T20" fmla="*/ 0 w 1870"/>
                    <a:gd name="T21" fmla="*/ 0 h 510"/>
                    <a:gd name="T22" fmla="*/ 0 w 1870"/>
                    <a:gd name="T23" fmla="*/ 0 h 510"/>
                    <a:gd name="T24" fmla="*/ 0 w 1870"/>
                    <a:gd name="T25" fmla="*/ 0 h 510"/>
                    <a:gd name="T26" fmla="*/ 0 w 1870"/>
                    <a:gd name="T27" fmla="*/ 0 h 510"/>
                    <a:gd name="T28" fmla="*/ 0 w 1870"/>
                    <a:gd name="T29" fmla="*/ 0 h 510"/>
                    <a:gd name="T30" fmla="*/ 0 w 1870"/>
                    <a:gd name="T31" fmla="*/ 0 h 510"/>
                    <a:gd name="T32" fmla="*/ 0 w 1870"/>
                    <a:gd name="T33" fmla="*/ 0 h 510"/>
                    <a:gd name="T34" fmla="*/ 0 w 1870"/>
                    <a:gd name="T35" fmla="*/ 0 h 510"/>
                    <a:gd name="T36" fmla="*/ 0 w 1870"/>
                    <a:gd name="T37" fmla="*/ 0 h 510"/>
                    <a:gd name="T38" fmla="*/ 0 w 1870"/>
                    <a:gd name="T39" fmla="*/ 0 h 510"/>
                    <a:gd name="T40" fmla="*/ 0 w 1870"/>
                    <a:gd name="T41" fmla="*/ 0 h 510"/>
                    <a:gd name="T42" fmla="*/ 0 w 1870"/>
                    <a:gd name="T43" fmla="*/ 0 h 510"/>
                    <a:gd name="T44" fmla="*/ 0 w 1870"/>
                    <a:gd name="T45" fmla="*/ 0 h 510"/>
                    <a:gd name="T46" fmla="*/ 0 w 1870"/>
                    <a:gd name="T47" fmla="*/ 0 h 510"/>
                    <a:gd name="T48" fmla="*/ 0 w 1870"/>
                    <a:gd name="T49" fmla="*/ 0 h 510"/>
                    <a:gd name="T50" fmla="*/ 0 w 1870"/>
                    <a:gd name="T51" fmla="*/ 0 h 510"/>
                    <a:gd name="T52" fmla="*/ 0 w 1870"/>
                    <a:gd name="T53" fmla="*/ 0 h 510"/>
                    <a:gd name="T54" fmla="*/ 0 w 1870"/>
                    <a:gd name="T55" fmla="*/ 0 h 510"/>
                    <a:gd name="T56" fmla="*/ 0 w 1870"/>
                    <a:gd name="T57" fmla="*/ 0 h 510"/>
                    <a:gd name="T58" fmla="*/ 0 w 1870"/>
                    <a:gd name="T59" fmla="*/ 0 h 510"/>
                    <a:gd name="T60" fmla="*/ 0 w 1870"/>
                    <a:gd name="T61" fmla="*/ 0 h 510"/>
                    <a:gd name="T62" fmla="*/ 0 w 1870"/>
                    <a:gd name="T63" fmla="*/ 0 h 510"/>
                    <a:gd name="T64" fmla="*/ 0 w 1870"/>
                    <a:gd name="T65" fmla="*/ 0 h 510"/>
                    <a:gd name="T66" fmla="*/ 0 w 1870"/>
                    <a:gd name="T67" fmla="*/ 0 h 510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1870"/>
                    <a:gd name="T103" fmla="*/ 0 h 510"/>
                    <a:gd name="T104" fmla="*/ 1870 w 1870"/>
                    <a:gd name="T105" fmla="*/ 510 h 510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1870" h="510">
                      <a:moveTo>
                        <a:pt x="333" y="0"/>
                      </a:moveTo>
                      <a:lnTo>
                        <a:pt x="1870" y="0"/>
                      </a:lnTo>
                      <a:lnTo>
                        <a:pt x="1870" y="509"/>
                      </a:lnTo>
                      <a:lnTo>
                        <a:pt x="0" y="510"/>
                      </a:lnTo>
                      <a:lnTo>
                        <a:pt x="154" y="331"/>
                      </a:lnTo>
                      <a:lnTo>
                        <a:pt x="333" y="331"/>
                      </a:lnTo>
                      <a:lnTo>
                        <a:pt x="334" y="51"/>
                      </a:lnTo>
                      <a:lnTo>
                        <a:pt x="385" y="51"/>
                      </a:lnTo>
                      <a:lnTo>
                        <a:pt x="577" y="51"/>
                      </a:lnTo>
                      <a:lnTo>
                        <a:pt x="385" y="382"/>
                      </a:lnTo>
                      <a:lnTo>
                        <a:pt x="385" y="407"/>
                      </a:lnTo>
                      <a:lnTo>
                        <a:pt x="410" y="407"/>
                      </a:lnTo>
                      <a:lnTo>
                        <a:pt x="613" y="50"/>
                      </a:lnTo>
                      <a:lnTo>
                        <a:pt x="613" y="406"/>
                      </a:lnTo>
                      <a:lnTo>
                        <a:pt x="638" y="406"/>
                      </a:lnTo>
                      <a:lnTo>
                        <a:pt x="638" y="50"/>
                      </a:lnTo>
                      <a:lnTo>
                        <a:pt x="921" y="50"/>
                      </a:lnTo>
                      <a:lnTo>
                        <a:pt x="1307" y="51"/>
                      </a:lnTo>
                      <a:lnTo>
                        <a:pt x="1460" y="50"/>
                      </a:lnTo>
                      <a:lnTo>
                        <a:pt x="1511" y="51"/>
                      </a:lnTo>
                      <a:lnTo>
                        <a:pt x="1845" y="51"/>
                      </a:lnTo>
                      <a:lnTo>
                        <a:pt x="1845" y="406"/>
                      </a:lnTo>
                      <a:lnTo>
                        <a:pt x="1511" y="406"/>
                      </a:lnTo>
                      <a:lnTo>
                        <a:pt x="1511" y="51"/>
                      </a:lnTo>
                      <a:lnTo>
                        <a:pt x="1460" y="51"/>
                      </a:lnTo>
                      <a:lnTo>
                        <a:pt x="1460" y="406"/>
                      </a:lnTo>
                      <a:lnTo>
                        <a:pt x="1307" y="406"/>
                      </a:lnTo>
                      <a:lnTo>
                        <a:pt x="1307" y="51"/>
                      </a:lnTo>
                      <a:lnTo>
                        <a:pt x="922" y="50"/>
                      </a:lnTo>
                      <a:lnTo>
                        <a:pt x="922" y="406"/>
                      </a:lnTo>
                      <a:lnTo>
                        <a:pt x="385" y="407"/>
                      </a:lnTo>
                      <a:lnTo>
                        <a:pt x="385" y="51"/>
                      </a:lnTo>
                      <a:lnTo>
                        <a:pt x="334" y="51"/>
                      </a:lnTo>
                      <a:lnTo>
                        <a:pt x="333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83" name="Freeform 294"/>
                <p:cNvSpPr>
                  <a:spLocks/>
                </p:cNvSpPr>
                <p:nvPr/>
              </p:nvSpPr>
              <p:spPr bwMode="auto">
                <a:xfrm>
                  <a:off x="4752" y="2970"/>
                  <a:ext cx="25" cy="25"/>
                </a:xfrm>
                <a:custGeom>
                  <a:avLst/>
                  <a:gdLst>
                    <a:gd name="T0" fmla="*/ 0 w 147"/>
                    <a:gd name="T1" fmla="*/ 0 h 149"/>
                    <a:gd name="T2" fmla="*/ 0 w 147"/>
                    <a:gd name="T3" fmla="*/ 0 h 149"/>
                    <a:gd name="T4" fmla="*/ 0 w 147"/>
                    <a:gd name="T5" fmla="*/ 0 h 149"/>
                    <a:gd name="T6" fmla="*/ 0 w 147"/>
                    <a:gd name="T7" fmla="*/ 0 h 149"/>
                    <a:gd name="T8" fmla="*/ 0 w 147"/>
                    <a:gd name="T9" fmla="*/ 0 h 149"/>
                    <a:gd name="T10" fmla="*/ 0 w 147"/>
                    <a:gd name="T11" fmla="*/ 0 h 149"/>
                    <a:gd name="T12" fmla="*/ 0 w 147"/>
                    <a:gd name="T13" fmla="*/ 0 h 149"/>
                    <a:gd name="T14" fmla="*/ 0 w 147"/>
                    <a:gd name="T15" fmla="*/ 0 h 149"/>
                    <a:gd name="T16" fmla="*/ 0 w 147"/>
                    <a:gd name="T17" fmla="*/ 0 h 149"/>
                    <a:gd name="T18" fmla="*/ 0 w 147"/>
                    <a:gd name="T19" fmla="*/ 0 h 149"/>
                    <a:gd name="T20" fmla="*/ 0 w 147"/>
                    <a:gd name="T21" fmla="*/ 0 h 149"/>
                    <a:gd name="T22" fmla="*/ 0 w 147"/>
                    <a:gd name="T23" fmla="*/ 0 h 149"/>
                    <a:gd name="T24" fmla="*/ 0 w 147"/>
                    <a:gd name="T25" fmla="*/ 0 h 149"/>
                    <a:gd name="T26" fmla="*/ 0 w 147"/>
                    <a:gd name="T27" fmla="*/ 0 h 149"/>
                    <a:gd name="T28" fmla="*/ 0 w 147"/>
                    <a:gd name="T29" fmla="*/ 0 h 149"/>
                    <a:gd name="T30" fmla="*/ 0 w 147"/>
                    <a:gd name="T31" fmla="*/ 0 h 149"/>
                    <a:gd name="T32" fmla="*/ 0 w 147"/>
                    <a:gd name="T33" fmla="*/ 0 h 149"/>
                    <a:gd name="T34" fmla="*/ 0 w 147"/>
                    <a:gd name="T35" fmla="*/ 0 h 149"/>
                    <a:gd name="T36" fmla="*/ 0 w 147"/>
                    <a:gd name="T37" fmla="*/ 0 h 149"/>
                    <a:gd name="T38" fmla="*/ 0 w 147"/>
                    <a:gd name="T39" fmla="*/ 0 h 149"/>
                    <a:gd name="T40" fmla="*/ 0 w 147"/>
                    <a:gd name="T41" fmla="*/ 0 h 149"/>
                    <a:gd name="T42" fmla="*/ 0 w 147"/>
                    <a:gd name="T43" fmla="*/ 0 h 149"/>
                    <a:gd name="T44" fmla="*/ 0 w 147"/>
                    <a:gd name="T45" fmla="*/ 0 h 149"/>
                    <a:gd name="T46" fmla="*/ 0 w 147"/>
                    <a:gd name="T47" fmla="*/ 0 h 149"/>
                    <a:gd name="T48" fmla="*/ 0 w 147"/>
                    <a:gd name="T49" fmla="*/ 0 h 149"/>
                    <a:gd name="T50" fmla="*/ 0 w 147"/>
                    <a:gd name="T51" fmla="*/ 0 h 149"/>
                    <a:gd name="T52" fmla="*/ 0 w 147"/>
                    <a:gd name="T53" fmla="*/ 0 h 149"/>
                    <a:gd name="T54" fmla="*/ 0 w 147"/>
                    <a:gd name="T55" fmla="*/ 0 h 149"/>
                    <a:gd name="T56" fmla="*/ 0 w 147"/>
                    <a:gd name="T57" fmla="*/ 0 h 149"/>
                    <a:gd name="T58" fmla="*/ 0 w 147"/>
                    <a:gd name="T59" fmla="*/ 0 h 149"/>
                    <a:gd name="T60" fmla="*/ 0 w 147"/>
                    <a:gd name="T61" fmla="*/ 0 h 149"/>
                    <a:gd name="T62" fmla="*/ 0 w 147"/>
                    <a:gd name="T63" fmla="*/ 0 h 149"/>
                    <a:gd name="T64" fmla="*/ 0 w 147"/>
                    <a:gd name="T65" fmla="*/ 0 h 149"/>
                    <a:gd name="T66" fmla="*/ 0 w 147"/>
                    <a:gd name="T67" fmla="*/ 0 h 149"/>
                    <a:gd name="T68" fmla="*/ 0 w 147"/>
                    <a:gd name="T69" fmla="*/ 0 h 149"/>
                    <a:gd name="T70" fmla="*/ 0 w 147"/>
                    <a:gd name="T71" fmla="*/ 0 h 149"/>
                    <a:gd name="T72" fmla="*/ 0 w 147"/>
                    <a:gd name="T73" fmla="*/ 0 h 149"/>
                    <a:gd name="T74" fmla="*/ 0 w 147"/>
                    <a:gd name="T75" fmla="*/ 0 h 149"/>
                    <a:gd name="T76" fmla="*/ 0 w 147"/>
                    <a:gd name="T77" fmla="*/ 0 h 149"/>
                    <a:gd name="T78" fmla="*/ 0 w 147"/>
                    <a:gd name="T79" fmla="*/ 0 h 149"/>
                    <a:gd name="T80" fmla="*/ 0 w 147"/>
                    <a:gd name="T81" fmla="*/ 0 h 149"/>
                    <a:gd name="T82" fmla="*/ 0 w 147"/>
                    <a:gd name="T83" fmla="*/ 0 h 149"/>
                    <a:gd name="T84" fmla="*/ 0 w 147"/>
                    <a:gd name="T85" fmla="*/ 0 h 149"/>
                    <a:gd name="T86" fmla="*/ 0 w 147"/>
                    <a:gd name="T87" fmla="*/ 0 h 149"/>
                    <a:gd name="T88" fmla="*/ 0 w 147"/>
                    <a:gd name="T89" fmla="*/ 0 h 149"/>
                    <a:gd name="T90" fmla="*/ 0 w 147"/>
                    <a:gd name="T91" fmla="*/ 0 h 149"/>
                    <a:gd name="T92" fmla="*/ 0 w 147"/>
                    <a:gd name="T93" fmla="*/ 0 h 149"/>
                    <a:gd name="T94" fmla="*/ 0 w 147"/>
                    <a:gd name="T95" fmla="*/ 0 h 149"/>
                    <a:gd name="T96" fmla="*/ 0 w 147"/>
                    <a:gd name="T97" fmla="*/ 0 h 149"/>
                    <a:gd name="T98" fmla="*/ 0 w 147"/>
                    <a:gd name="T99" fmla="*/ 0 h 149"/>
                    <a:gd name="T100" fmla="*/ 0 w 147"/>
                    <a:gd name="T101" fmla="*/ 0 h 149"/>
                    <a:gd name="T102" fmla="*/ 0 w 147"/>
                    <a:gd name="T103" fmla="*/ 0 h 149"/>
                    <a:gd name="T104" fmla="*/ 0 w 147"/>
                    <a:gd name="T105" fmla="*/ 0 h 149"/>
                    <a:gd name="T106" fmla="*/ 0 w 147"/>
                    <a:gd name="T107" fmla="*/ 0 h 149"/>
                    <a:gd name="T108" fmla="*/ 0 w 147"/>
                    <a:gd name="T109" fmla="*/ 0 h 149"/>
                    <a:gd name="T110" fmla="*/ 0 w 147"/>
                    <a:gd name="T111" fmla="*/ 0 h 149"/>
                    <a:gd name="T112" fmla="*/ 0 w 147"/>
                    <a:gd name="T113" fmla="*/ 0 h 149"/>
                    <a:gd name="T114" fmla="*/ 0 w 147"/>
                    <a:gd name="T115" fmla="*/ 0 h 149"/>
                    <a:gd name="T116" fmla="*/ 0 w 147"/>
                    <a:gd name="T117" fmla="*/ 0 h 149"/>
                    <a:gd name="T118" fmla="*/ 0 w 147"/>
                    <a:gd name="T119" fmla="*/ 0 h 149"/>
                    <a:gd name="T120" fmla="*/ 0 w 147"/>
                    <a:gd name="T121" fmla="*/ 0 h 149"/>
                    <a:gd name="T122" fmla="*/ 0 w 147"/>
                    <a:gd name="T123" fmla="*/ 0 h 149"/>
                    <a:gd name="T124" fmla="*/ 0 w 147"/>
                    <a:gd name="T125" fmla="*/ 0 h 149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47"/>
                    <a:gd name="T190" fmla="*/ 0 h 149"/>
                    <a:gd name="T191" fmla="*/ 147 w 147"/>
                    <a:gd name="T192" fmla="*/ 149 h 149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47" h="149">
                      <a:moveTo>
                        <a:pt x="6" y="128"/>
                      </a:moveTo>
                      <a:lnTo>
                        <a:pt x="3" y="111"/>
                      </a:lnTo>
                      <a:lnTo>
                        <a:pt x="1" y="102"/>
                      </a:lnTo>
                      <a:lnTo>
                        <a:pt x="0" y="89"/>
                      </a:lnTo>
                      <a:lnTo>
                        <a:pt x="0" y="77"/>
                      </a:lnTo>
                      <a:lnTo>
                        <a:pt x="1" y="61"/>
                      </a:lnTo>
                      <a:lnTo>
                        <a:pt x="3" y="49"/>
                      </a:lnTo>
                      <a:lnTo>
                        <a:pt x="4" y="40"/>
                      </a:lnTo>
                      <a:lnTo>
                        <a:pt x="7" y="26"/>
                      </a:lnTo>
                      <a:lnTo>
                        <a:pt x="10" y="17"/>
                      </a:lnTo>
                      <a:lnTo>
                        <a:pt x="15" y="9"/>
                      </a:lnTo>
                      <a:lnTo>
                        <a:pt x="21" y="4"/>
                      </a:lnTo>
                      <a:lnTo>
                        <a:pt x="25" y="1"/>
                      </a:lnTo>
                      <a:lnTo>
                        <a:pt x="29" y="0"/>
                      </a:lnTo>
                      <a:lnTo>
                        <a:pt x="35" y="0"/>
                      </a:lnTo>
                      <a:lnTo>
                        <a:pt x="42" y="0"/>
                      </a:lnTo>
                      <a:lnTo>
                        <a:pt x="50" y="2"/>
                      </a:lnTo>
                      <a:lnTo>
                        <a:pt x="57" y="5"/>
                      </a:lnTo>
                      <a:lnTo>
                        <a:pt x="66" y="10"/>
                      </a:lnTo>
                      <a:lnTo>
                        <a:pt x="73" y="16"/>
                      </a:lnTo>
                      <a:lnTo>
                        <a:pt x="80" y="22"/>
                      </a:lnTo>
                      <a:lnTo>
                        <a:pt x="89" y="30"/>
                      </a:lnTo>
                      <a:lnTo>
                        <a:pt x="102" y="45"/>
                      </a:lnTo>
                      <a:lnTo>
                        <a:pt x="110" y="56"/>
                      </a:lnTo>
                      <a:lnTo>
                        <a:pt x="116" y="68"/>
                      </a:lnTo>
                      <a:lnTo>
                        <a:pt x="122" y="83"/>
                      </a:lnTo>
                      <a:lnTo>
                        <a:pt x="128" y="95"/>
                      </a:lnTo>
                      <a:lnTo>
                        <a:pt x="135" y="112"/>
                      </a:lnTo>
                      <a:lnTo>
                        <a:pt x="141" y="126"/>
                      </a:lnTo>
                      <a:lnTo>
                        <a:pt x="145" y="137"/>
                      </a:lnTo>
                      <a:lnTo>
                        <a:pt x="147" y="148"/>
                      </a:lnTo>
                      <a:lnTo>
                        <a:pt x="109" y="148"/>
                      </a:lnTo>
                      <a:lnTo>
                        <a:pt x="106" y="140"/>
                      </a:lnTo>
                      <a:lnTo>
                        <a:pt x="103" y="131"/>
                      </a:lnTo>
                      <a:lnTo>
                        <a:pt x="100" y="121"/>
                      </a:lnTo>
                      <a:lnTo>
                        <a:pt x="95" y="109"/>
                      </a:lnTo>
                      <a:lnTo>
                        <a:pt x="90" y="98"/>
                      </a:lnTo>
                      <a:lnTo>
                        <a:pt x="83" y="86"/>
                      </a:lnTo>
                      <a:lnTo>
                        <a:pt x="78" y="76"/>
                      </a:lnTo>
                      <a:lnTo>
                        <a:pt x="72" y="66"/>
                      </a:lnTo>
                      <a:lnTo>
                        <a:pt x="66" y="55"/>
                      </a:lnTo>
                      <a:lnTo>
                        <a:pt x="58" y="47"/>
                      </a:lnTo>
                      <a:lnTo>
                        <a:pt x="52" y="41"/>
                      </a:lnTo>
                      <a:lnTo>
                        <a:pt x="47" y="38"/>
                      </a:lnTo>
                      <a:lnTo>
                        <a:pt x="42" y="36"/>
                      </a:lnTo>
                      <a:lnTo>
                        <a:pt x="38" y="34"/>
                      </a:lnTo>
                      <a:lnTo>
                        <a:pt x="35" y="34"/>
                      </a:lnTo>
                      <a:lnTo>
                        <a:pt x="31" y="37"/>
                      </a:lnTo>
                      <a:lnTo>
                        <a:pt x="27" y="41"/>
                      </a:lnTo>
                      <a:lnTo>
                        <a:pt x="26" y="46"/>
                      </a:lnTo>
                      <a:lnTo>
                        <a:pt x="25" y="52"/>
                      </a:lnTo>
                      <a:lnTo>
                        <a:pt x="24" y="61"/>
                      </a:lnTo>
                      <a:lnTo>
                        <a:pt x="23" y="69"/>
                      </a:lnTo>
                      <a:lnTo>
                        <a:pt x="23" y="76"/>
                      </a:lnTo>
                      <a:lnTo>
                        <a:pt x="23" y="87"/>
                      </a:lnTo>
                      <a:lnTo>
                        <a:pt x="25" y="96"/>
                      </a:lnTo>
                      <a:lnTo>
                        <a:pt x="26" y="105"/>
                      </a:lnTo>
                      <a:lnTo>
                        <a:pt x="28" y="114"/>
                      </a:lnTo>
                      <a:lnTo>
                        <a:pt x="30" y="124"/>
                      </a:lnTo>
                      <a:lnTo>
                        <a:pt x="35" y="135"/>
                      </a:lnTo>
                      <a:lnTo>
                        <a:pt x="38" y="149"/>
                      </a:lnTo>
                      <a:lnTo>
                        <a:pt x="12" y="149"/>
                      </a:lnTo>
                      <a:lnTo>
                        <a:pt x="6" y="128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398" name="Freeform 295"/>
              <p:cNvSpPr>
                <a:spLocks/>
              </p:cNvSpPr>
              <p:nvPr/>
            </p:nvSpPr>
            <p:spPr bwMode="auto">
              <a:xfrm>
                <a:off x="4500" y="3047"/>
                <a:ext cx="902" cy="98"/>
              </a:xfrm>
              <a:custGeom>
                <a:avLst/>
                <a:gdLst>
                  <a:gd name="T0" fmla="*/ 0 w 5412"/>
                  <a:gd name="T1" fmla="*/ 0 h 598"/>
                  <a:gd name="T2" fmla="*/ 0 w 5412"/>
                  <a:gd name="T3" fmla="*/ 0 h 598"/>
                  <a:gd name="T4" fmla="*/ 0 w 5412"/>
                  <a:gd name="T5" fmla="*/ 0 h 598"/>
                  <a:gd name="T6" fmla="*/ 0 w 5412"/>
                  <a:gd name="T7" fmla="*/ 0 h 598"/>
                  <a:gd name="T8" fmla="*/ 0 w 5412"/>
                  <a:gd name="T9" fmla="*/ 0 h 598"/>
                  <a:gd name="T10" fmla="*/ 0 w 5412"/>
                  <a:gd name="T11" fmla="*/ 0 h 598"/>
                  <a:gd name="T12" fmla="*/ 0 w 5412"/>
                  <a:gd name="T13" fmla="*/ 0 h 598"/>
                  <a:gd name="T14" fmla="*/ 0 w 5412"/>
                  <a:gd name="T15" fmla="*/ 0 h 598"/>
                  <a:gd name="T16" fmla="*/ 0 w 5412"/>
                  <a:gd name="T17" fmla="*/ 0 h 598"/>
                  <a:gd name="T18" fmla="*/ 0 w 5412"/>
                  <a:gd name="T19" fmla="*/ 0 h 598"/>
                  <a:gd name="T20" fmla="*/ 0 w 5412"/>
                  <a:gd name="T21" fmla="*/ 0 h 59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412"/>
                  <a:gd name="T34" fmla="*/ 0 h 598"/>
                  <a:gd name="T35" fmla="*/ 5412 w 5412"/>
                  <a:gd name="T36" fmla="*/ 598 h 59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412" h="598">
                    <a:moveTo>
                      <a:pt x="0" y="404"/>
                    </a:moveTo>
                    <a:lnTo>
                      <a:pt x="54" y="378"/>
                    </a:lnTo>
                    <a:lnTo>
                      <a:pt x="106" y="374"/>
                    </a:lnTo>
                    <a:lnTo>
                      <a:pt x="869" y="598"/>
                    </a:lnTo>
                    <a:lnTo>
                      <a:pt x="4115" y="598"/>
                    </a:lnTo>
                    <a:lnTo>
                      <a:pt x="4896" y="391"/>
                    </a:lnTo>
                    <a:lnTo>
                      <a:pt x="5032" y="435"/>
                    </a:lnTo>
                    <a:lnTo>
                      <a:pt x="5412" y="435"/>
                    </a:lnTo>
                    <a:lnTo>
                      <a:pt x="5412" y="0"/>
                    </a:lnTo>
                    <a:lnTo>
                      <a:pt x="0" y="0"/>
                    </a:lnTo>
                    <a:lnTo>
                      <a:pt x="0" y="404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9" name="Oval 296"/>
              <p:cNvSpPr>
                <a:spLocks noChangeArrowheads="1"/>
              </p:cNvSpPr>
              <p:nvPr/>
            </p:nvSpPr>
            <p:spPr bwMode="auto">
              <a:xfrm>
                <a:off x="5182" y="3062"/>
                <a:ext cx="130" cy="130"/>
              </a:xfrm>
              <a:prstGeom prst="ellipse">
                <a:avLst/>
              </a:prstGeom>
              <a:solidFill>
                <a:srgbClr val="20202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0" name="Oval 297"/>
              <p:cNvSpPr>
                <a:spLocks noChangeArrowheads="1"/>
              </p:cNvSpPr>
              <p:nvPr/>
            </p:nvSpPr>
            <p:spPr bwMode="auto">
              <a:xfrm>
                <a:off x="4570" y="3062"/>
                <a:ext cx="130" cy="130"/>
              </a:xfrm>
              <a:prstGeom prst="ellipse">
                <a:avLst/>
              </a:prstGeom>
              <a:solidFill>
                <a:srgbClr val="20202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401" name="Group 298"/>
              <p:cNvGrpSpPr>
                <a:grpSpLocks/>
              </p:cNvGrpSpPr>
              <p:nvPr/>
            </p:nvGrpSpPr>
            <p:grpSpPr bwMode="auto">
              <a:xfrm>
                <a:off x="4468" y="3076"/>
                <a:ext cx="26" cy="38"/>
                <a:chOff x="4468" y="3076"/>
                <a:chExt cx="26" cy="38"/>
              </a:xfrm>
            </p:grpSpPr>
            <p:sp>
              <p:nvSpPr>
                <p:cNvPr id="479" name="Rectangle 299"/>
                <p:cNvSpPr>
                  <a:spLocks noChangeArrowheads="1"/>
                </p:cNvSpPr>
                <p:nvPr/>
              </p:nvSpPr>
              <p:spPr bwMode="auto">
                <a:xfrm>
                  <a:off x="4468" y="3084"/>
                  <a:ext cx="12" cy="32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8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80" name="Freeform 300"/>
                <p:cNvSpPr>
                  <a:spLocks/>
                </p:cNvSpPr>
                <p:nvPr/>
              </p:nvSpPr>
              <p:spPr bwMode="auto">
                <a:xfrm>
                  <a:off x="4468" y="3077"/>
                  <a:ext cx="26" cy="7"/>
                </a:xfrm>
                <a:custGeom>
                  <a:avLst/>
                  <a:gdLst>
                    <a:gd name="T0" fmla="*/ 0 w 160"/>
                    <a:gd name="T1" fmla="*/ 0 h 43"/>
                    <a:gd name="T2" fmla="*/ 0 w 160"/>
                    <a:gd name="T3" fmla="*/ 0 h 43"/>
                    <a:gd name="T4" fmla="*/ 0 w 160"/>
                    <a:gd name="T5" fmla="*/ 0 h 43"/>
                    <a:gd name="T6" fmla="*/ 0 w 160"/>
                    <a:gd name="T7" fmla="*/ 0 h 43"/>
                    <a:gd name="T8" fmla="*/ 0 w 160"/>
                    <a:gd name="T9" fmla="*/ 0 h 43"/>
                    <a:gd name="T10" fmla="*/ 0 w 160"/>
                    <a:gd name="T11" fmla="*/ 0 h 4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60"/>
                    <a:gd name="T19" fmla="*/ 0 h 43"/>
                    <a:gd name="T20" fmla="*/ 160 w 160"/>
                    <a:gd name="T21" fmla="*/ 43 h 4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60" h="43">
                      <a:moveTo>
                        <a:pt x="0" y="43"/>
                      </a:moveTo>
                      <a:lnTo>
                        <a:pt x="71" y="43"/>
                      </a:lnTo>
                      <a:lnTo>
                        <a:pt x="124" y="16"/>
                      </a:lnTo>
                      <a:lnTo>
                        <a:pt x="160" y="0"/>
                      </a:lnTo>
                      <a:lnTo>
                        <a:pt x="115" y="0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81" name="Freeform 301"/>
                <p:cNvSpPr>
                  <a:spLocks/>
                </p:cNvSpPr>
                <p:nvPr/>
              </p:nvSpPr>
              <p:spPr bwMode="auto">
                <a:xfrm>
                  <a:off x="4480" y="3079"/>
                  <a:ext cx="9" cy="35"/>
                </a:xfrm>
                <a:custGeom>
                  <a:avLst/>
                  <a:gdLst>
                    <a:gd name="T0" fmla="*/ 0 w 52"/>
                    <a:gd name="T1" fmla="*/ 0 h 212"/>
                    <a:gd name="T2" fmla="*/ 0 w 52"/>
                    <a:gd name="T3" fmla="*/ 0 h 212"/>
                    <a:gd name="T4" fmla="*/ 0 w 52"/>
                    <a:gd name="T5" fmla="*/ 0 h 212"/>
                    <a:gd name="T6" fmla="*/ 0 w 52"/>
                    <a:gd name="T7" fmla="*/ 0 h 212"/>
                    <a:gd name="T8" fmla="*/ 0 w 52"/>
                    <a:gd name="T9" fmla="*/ 0 h 2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"/>
                    <a:gd name="T16" fmla="*/ 0 h 212"/>
                    <a:gd name="T17" fmla="*/ 52 w 52"/>
                    <a:gd name="T18" fmla="*/ 212 h 2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" h="212">
                      <a:moveTo>
                        <a:pt x="0" y="28"/>
                      </a:moveTo>
                      <a:lnTo>
                        <a:pt x="52" y="0"/>
                      </a:lnTo>
                      <a:lnTo>
                        <a:pt x="52" y="208"/>
                      </a:lnTo>
                      <a:lnTo>
                        <a:pt x="0" y="212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402" name="Group 302"/>
              <p:cNvGrpSpPr>
                <a:grpSpLocks/>
              </p:cNvGrpSpPr>
              <p:nvPr/>
            </p:nvGrpSpPr>
            <p:grpSpPr bwMode="auto">
              <a:xfrm>
                <a:off x="5196" y="3077"/>
                <a:ext cx="130" cy="130"/>
                <a:chOff x="5196" y="3077"/>
                <a:chExt cx="130" cy="130"/>
              </a:xfrm>
            </p:grpSpPr>
            <p:sp>
              <p:nvSpPr>
                <p:cNvPr id="473" name="Oval 303"/>
                <p:cNvSpPr>
                  <a:spLocks noChangeArrowheads="1"/>
                </p:cNvSpPr>
                <p:nvPr/>
              </p:nvSpPr>
              <p:spPr bwMode="auto">
                <a:xfrm>
                  <a:off x="5194" y="3077"/>
                  <a:ext cx="130" cy="130"/>
                </a:xfrm>
                <a:prstGeom prst="ellipse">
                  <a:avLst/>
                </a:pr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8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474" name="Group 304"/>
                <p:cNvGrpSpPr>
                  <a:grpSpLocks/>
                </p:cNvGrpSpPr>
                <p:nvPr/>
              </p:nvGrpSpPr>
              <p:grpSpPr bwMode="auto">
                <a:xfrm>
                  <a:off x="5225" y="3106"/>
                  <a:ext cx="72" cy="72"/>
                  <a:chOff x="5225" y="3106"/>
                  <a:chExt cx="72" cy="72"/>
                </a:xfrm>
              </p:grpSpPr>
              <p:sp>
                <p:nvSpPr>
                  <p:cNvPr id="475" name="Oval 305"/>
                  <p:cNvSpPr>
                    <a:spLocks noChangeArrowheads="1"/>
                  </p:cNvSpPr>
                  <p:nvPr/>
                </p:nvSpPr>
                <p:spPr bwMode="auto">
                  <a:xfrm>
                    <a:off x="5225" y="3106"/>
                    <a:ext cx="72" cy="72"/>
                  </a:xfrm>
                  <a:prstGeom prst="ellipse">
                    <a:avLst/>
                  </a:prstGeom>
                  <a:solidFill>
                    <a:srgbClr val="A0A0A0"/>
                  </a:solidFill>
                  <a:ln w="1588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76" name="Oval 306"/>
                  <p:cNvSpPr>
                    <a:spLocks noChangeArrowheads="1"/>
                  </p:cNvSpPr>
                  <p:nvPr/>
                </p:nvSpPr>
                <p:spPr bwMode="auto">
                  <a:xfrm>
                    <a:off x="5232" y="3115"/>
                    <a:ext cx="56" cy="54"/>
                  </a:xfrm>
                  <a:prstGeom prst="ellipse">
                    <a:avLst/>
                  </a:prstGeom>
                  <a:solidFill>
                    <a:srgbClr val="808080"/>
                  </a:solidFill>
                  <a:ln w="1588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77" name="Oval 307"/>
                  <p:cNvSpPr>
                    <a:spLocks noChangeArrowheads="1"/>
                  </p:cNvSpPr>
                  <p:nvPr/>
                </p:nvSpPr>
                <p:spPr bwMode="auto">
                  <a:xfrm>
                    <a:off x="5242" y="3123"/>
                    <a:ext cx="34" cy="34"/>
                  </a:xfrm>
                  <a:prstGeom prst="ellipse">
                    <a:avLst/>
                  </a:prstGeom>
                  <a:solidFill>
                    <a:srgbClr val="606060"/>
                  </a:solidFill>
                  <a:ln w="1588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78" name="Oval 308"/>
                  <p:cNvSpPr>
                    <a:spLocks noChangeArrowheads="1"/>
                  </p:cNvSpPr>
                  <p:nvPr/>
                </p:nvSpPr>
                <p:spPr bwMode="auto">
                  <a:xfrm>
                    <a:off x="5250" y="3132"/>
                    <a:ext cx="20" cy="19"/>
                  </a:xfrm>
                  <a:prstGeom prst="ellipse">
                    <a:avLst/>
                  </a:prstGeom>
                  <a:solidFill>
                    <a:srgbClr val="404040"/>
                  </a:solidFill>
                  <a:ln w="1588">
                    <a:solidFill>
                      <a:srgbClr val="40404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  <p:sp>
            <p:nvSpPr>
              <p:cNvPr id="403" name="Freeform 309"/>
              <p:cNvSpPr>
                <a:spLocks/>
              </p:cNvSpPr>
              <p:nvPr/>
            </p:nvSpPr>
            <p:spPr bwMode="auto">
              <a:xfrm>
                <a:off x="5011" y="2908"/>
                <a:ext cx="18" cy="94"/>
              </a:xfrm>
              <a:custGeom>
                <a:avLst/>
                <a:gdLst>
                  <a:gd name="T0" fmla="*/ 0 w 99"/>
                  <a:gd name="T1" fmla="*/ 0 h 565"/>
                  <a:gd name="T2" fmla="*/ 0 w 99"/>
                  <a:gd name="T3" fmla="*/ 0 h 565"/>
                  <a:gd name="T4" fmla="*/ 0 w 99"/>
                  <a:gd name="T5" fmla="*/ 0 h 565"/>
                  <a:gd name="T6" fmla="*/ 0 w 99"/>
                  <a:gd name="T7" fmla="*/ 0 h 56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9"/>
                  <a:gd name="T13" fmla="*/ 0 h 565"/>
                  <a:gd name="T14" fmla="*/ 99 w 99"/>
                  <a:gd name="T15" fmla="*/ 565 h 56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9" h="565">
                    <a:moveTo>
                      <a:pt x="99" y="555"/>
                    </a:moveTo>
                    <a:lnTo>
                      <a:pt x="68" y="565"/>
                    </a:lnTo>
                    <a:lnTo>
                      <a:pt x="0" y="0"/>
                    </a:lnTo>
                    <a:lnTo>
                      <a:pt x="99" y="555"/>
                    </a:lnTo>
                    <a:close/>
                  </a:path>
                </a:pathLst>
              </a:custGeom>
              <a:solidFill>
                <a:srgbClr val="FFC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404" name="Group 310"/>
              <p:cNvGrpSpPr>
                <a:grpSpLocks/>
              </p:cNvGrpSpPr>
              <p:nvPr/>
            </p:nvGrpSpPr>
            <p:grpSpPr bwMode="auto">
              <a:xfrm>
                <a:off x="4508" y="3077"/>
                <a:ext cx="130" cy="130"/>
                <a:chOff x="4508" y="3077"/>
                <a:chExt cx="130" cy="130"/>
              </a:xfrm>
            </p:grpSpPr>
            <p:sp>
              <p:nvSpPr>
                <p:cNvPr id="467" name="Oval 311"/>
                <p:cNvSpPr>
                  <a:spLocks noChangeArrowheads="1"/>
                </p:cNvSpPr>
                <p:nvPr/>
              </p:nvSpPr>
              <p:spPr bwMode="auto">
                <a:xfrm>
                  <a:off x="4508" y="3077"/>
                  <a:ext cx="130" cy="130"/>
                </a:xfrm>
                <a:prstGeom prst="ellipse">
                  <a:avLst/>
                </a:pr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8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468" name="Group 312"/>
                <p:cNvGrpSpPr>
                  <a:grpSpLocks/>
                </p:cNvGrpSpPr>
                <p:nvPr/>
              </p:nvGrpSpPr>
              <p:grpSpPr bwMode="auto">
                <a:xfrm>
                  <a:off x="4537" y="3106"/>
                  <a:ext cx="71" cy="72"/>
                  <a:chOff x="4537" y="3106"/>
                  <a:chExt cx="71" cy="72"/>
                </a:xfrm>
              </p:grpSpPr>
              <p:sp>
                <p:nvSpPr>
                  <p:cNvPr id="469" name="Oval 313"/>
                  <p:cNvSpPr>
                    <a:spLocks noChangeArrowheads="1"/>
                  </p:cNvSpPr>
                  <p:nvPr/>
                </p:nvSpPr>
                <p:spPr bwMode="auto">
                  <a:xfrm>
                    <a:off x="4537" y="3106"/>
                    <a:ext cx="69" cy="72"/>
                  </a:xfrm>
                  <a:prstGeom prst="ellipse">
                    <a:avLst/>
                  </a:prstGeom>
                  <a:solidFill>
                    <a:srgbClr val="A0A0A0"/>
                  </a:solidFill>
                  <a:ln w="1588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70" name="Oval 314"/>
                  <p:cNvSpPr>
                    <a:spLocks noChangeArrowheads="1"/>
                  </p:cNvSpPr>
                  <p:nvPr/>
                </p:nvSpPr>
                <p:spPr bwMode="auto">
                  <a:xfrm>
                    <a:off x="4544" y="3115"/>
                    <a:ext cx="56" cy="54"/>
                  </a:xfrm>
                  <a:prstGeom prst="ellipse">
                    <a:avLst/>
                  </a:prstGeom>
                  <a:solidFill>
                    <a:srgbClr val="808080"/>
                  </a:solidFill>
                  <a:ln w="1588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71" name="Oval 315"/>
                  <p:cNvSpPr>
                    <a:spLocks noChangeArrowheads="1"/>
                  </p:cNvSpPr>
                  <p:nvPr/>
                </p:nvSpPr>
                <p:spPr bwMode="auto">
                  <a:xfrm>
                    <a:off x="4553" y="3123"/>
                    <a:ext cx="34" cy="34"/>
                  </a:xfrm>
                  <a:prstGeom prst="ellipse">
                    <a:avLst/>
                  </a:prstGeom>
                  <a:solidFill>
                    <a:srgbClr val="606060"/>
                  </a:solidFill>
                  <a:ln w="1588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72" name="Oval 316"/>
                  <p:cNvSpPr>
                    <a:spLocks noChangeArrowheads="1"/>
                  </p:cNvSpPr>
                  <p:nvPr/>
                </p:nvSpPr>
                <p:spPr bwMode="auto">
                  <a:xfrm>
                    <a:off x="4562" y="3132"/>
                    <a:ext cx="19" cy="19"/>
                  </a:xfrm>
                  <a:prstGeom prst="ellipse">
                    <a:avLst/>
                  </a:prstGeom>
                  <a:solidFill>
                    <a:srgbClr val="404040"/>
                  </a:solidFill>
                  <a:ln w="1588">
                    <a:solidFill>
                      <a:srgbClr val="40404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  <p:sp>
            <p:nvSpPr>
              <p:cNvPr id="405" name="Rectangle 317"/>
              <p:cNvSpPr>
                <a:spLocks noChangeArrowheads="1"/>
              </p:cNvSpPr>
              <p:nvPr/>
            </p:nvSpPr>
            <p:spPr bwMode="auto">
              <a:xfrm>
                <a:off x="5024" y="3000"/>
                <a:ext cx="4" cy="129"/>
              </a:xfrm>
              <a:prstGeom prst="rect">
                <a:avLst/>
              </a:prstGeom>
              <a:solidFill>
                <a:srgbClr val="404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406" name="Group 318"/>
              <p:cNvGrpSpPr>
                <a:grpSpLocks/>
              </p:cNvGrpSpPr>
              <p:nvPr/>
            </p:nvGrpSpPr>
            <p:grpSpPr bwMode="auto">
              <a:xfrm>
                <a:off x="4492" y="2908"/>
                <a:ext cx="556" cy="94"/>
                <a:chOff x="4492" y="2908"/>
                <a:chExt cx="556" cy="94"/>
              </a:xfrm>
            </p:grpSpPr>
            <p:sp>
              <p:nvSpPr>
                <p:cNvPr id="458" name="Freeform 319"/>
                <p:cNvSpPr>
                  <a:spLocks/>
                </p:cNvSpPr>
                <p:nvPr/>
              </p:nvSpPr>
              <p:spPr bwMode="auto">
                <a:xfrm>
                  <a:off x="4491" y="2981"/>
                  <a:ext cx="203" cy="21"/>
                </a:xfrm>
                <a:custGeom>
                  <a:avLst/>
                  <a:gdLst>
                    <a:gd name="T0" fmla="*/ 0 w 1213"/>
                    <a:gd name="T1" fmla="*/ 0 h 122"/>
                    <a:gd name="T2" fmla="*/ 0 w 1213"/>
                    <a:gd name="T3" fmla="*/ 0 h 122"/>
                    <a:gd name="T4" fmla="*/ 0 w 1213"/>
                    <a:gd name="T5" fmla="*/ 0 h 122"/>
                    <a:gd name="T6" fmla="*/ 0 w 1213"/>
                    <a:gd name="T7" fmla="*/ 0 h 122"/>
                    <a:gd name="T8" fmla="*/ 0 w 1213"/>
                    <a:gd name="T9" fmla="*/ 0 h 122"/>
                    <a:gd name="T10" fmla="*/ 0 w 1213"/>
                    <a:gd name="T11" fmla="*/ 0 h 122"/>
                    <a:gd name="T12" fmla="*/ 0 w 1213"/>
                    <a:gd name="T13" fmla="*/ 0 h 122"/>
                    <a:gd name="T14" fmla="*/ 0 w 1213"/>
                    <a:gd name="T15" fmla="*/ 0 h 122"/>
                    <a:gd name="T16" fmla="*/ 0 w 1213"/>
                    <a:gd name="T17" fmla="*/ 0 h 122"/>
                    <a:gd name="T18" fmla="*/ 0 w 1213"/>
                    <a:gd name="T19" fmla="*/ 0 h 122"/>
                    <a:gd name="T20" fmla="*/ 0 w 1213"/>
                    <a:gd name="T21" fmla="*/ 0 h 122"/>
                    <a:gd name="T22" fmla="*/ 0 w 1213"/>
                    <a:gd name="T23" fmla="*/ 0 h 122"/>
                    <a:gd name="T24" fmla="*/ 0 w 1213"/>
                    <a:gd name="T25" fmla="*/ 0 h 122"/>
                    <a:gd name="T26" fmla="*/ 0 w 1213"/>
                    <a:gd name="T27" fmla="*/ 0 h 122"/>
                    <a:gd name="T28" fmla="*/ 0 w 1213"/>
                    <a:gd name="T29" fmla="*/ 0 h 122"/>
                    <a:gd name="T30" fmla="*/ 0 w 1213"/>
                    <a:gd name="T31" fmla="*/ 0 h 122"/>
                    <a:gd name="T32" fmla="*/ 0 w 1213"/>
                    <a:gd name="T33" fmla="*/ 0 h 122"/>
                    <a:gd name="T34" fmla="*/ 0 w 1213"/>
                    <a:gd name="T35" fmla="*/ 0 h 122"/>
                    <a:gd name="T36" fmla="*/ 0 w 1213"/>
                    <a:gd name="T37" fmla="*/ 0 h 12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213"/>
                    <a:gd name="T58" fmla="*/ 0 h 122"/>
                    <a:gd name="T59" fmla="*/ 1213 w 1213"/>
                    <a:gd name="T60" fmla="*/ 122 h 122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213" h="122">
                      <a:moveTo>
                        <a:pt x="0" y="122"/>
                      </a:moveTo>
                      <a:lnTo>
                        <a:pt x="1124" y="89"/>
                      </a:lnTo>
                      <a:lnTo>
                        <a:pt x="1213" y="0"/>
                      </a:lnTo>
                      <a:lnTo>
                        <a:pt x="1034" y="20"/>
                      </a:lnTo>
                      <a:lnTo>
                        <a:pt x="945" y="30"/>
                      </a:lnTo>
                      <a:lnTo>
                        <a:pt x="863" y="39"/>
                      </a:lnTo>
                      <a:lnTo>
                        <a:pt x="766" y="47"/>
                      </a:lnTo>
                      <a:lnTo>
                        <a:pt x="630" y="56"/>
                      </a:lnTo>
                      <a:lnTo>
                        <a:pt x="474" y="69"/>
                      </a:lnTo>
                      <a:lnTo>
                        <a:pt x="228" y="89"/>
                      </a:lnTo>
                      <a:lnTo>
                        <a:pt x="109" y="94"/>
                      </a:lnTo>
                      <a:lnTo>
                        <a:pt x="97" y="94"/>
                      </a:lnTo>
                      <a:lnTo>
                        <a:pt x="85" y="95"/>
                      </a:lnTo>
                      <a:lnTo>
                        <a:pt x="71" y="97"/>
                      </a:lnTo>
                      <a:lnTo>
                        <a:pt x="60" y="99"/>
                      </a:lnTo>
                      <a:lnTo>
                        <a:pt x="45" y="103"/>
                      </a:lnTo>
                      <a:lnTo>
                        <a:pt x="32" y="109"/>
                      </a:lnTo>
                      <a:lnTo>
                        <a:pt x="19" y="114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459" name="Group 320"/>
                <p:cNvGrpSpPr>
                  <a:grpSpLocks/>
                </p:cNvGrpSpPr>
                <p:nvPr/>
              </p:nvGrpSpPr>
              <p:grpSpPr bwMode="auto">
                <a:xfrm>
                  <a:off x="5011" y="2908"/>
                  <a:ext cx="37" cy="92"/>
                  <a:chOff x="5011" y="2908"/>
                  <a:chExt cx="37" cy="92"/>
                </a:xfrm>
              </p:grpSpPr>
              <p:sp>
                <p:nvSpPr>
                  <p:cNvPr id="460" name="Freeform 321"/>
                  <p:cNvSpPr>
                    <a:spLocks/>
                  </p:cNvSpPr>
                  <p:nvPr/>
                </p:nvSpPr>
                <p:spPr bwMode="auto">
                  <a:xfrm>
                    <a:off x="5011" y="2908"/>
                    <a:ext cx="37" cy="92"/>
                  </a:xfrm>
                  <a:custGeom>
                    <a:avLst/>
                    <a:gdLst>
                      <a:gd name="T0" fmla="*/ 0 w 222"/>
                      <a:gd name="T1" fmla="*/ 0 h 555"/>
                      <a:gd name="T2" fmla="*/ 0 w 222"/>
                      <a:gd name="T3" fmla="*/ 0 h 555"/>
                      <a:gd name="T4" fmla="*/ 0 w 222"/>
                      <a:gd name="T5" fmla="*/ 0 h 555"/>
                      <a:gd name="T6" fmla="*/ 0 w 222"/>
                      <a:gd name="T7" fmla="*/ 0 h 555"/>
                      <a:gd name="T8" fmla="*/ 0 w 222"/>
                      <a:gd name="T9" fmla="*/ 0 h 55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2"/>
                      <a:gd name="T16" fmla="*/ 0 h 555"/>
                      <a:gd name="T17" fmla="*/ 222 w 222"/>
                      <a:gd name="T18" fmla="*/ 555 h 55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2" h="555">
                        <a:moveTo>
                          <a:pt x="0" y="0"/>
                        </a:moveTo>
                        <a:lnTo>
                          <a:pt x="121" y="78"/>
                        </a:lnTo>
                        <a:lnTo>
                          <a:pt x="222" y="524"/>
                        </a:lnTo>
                        <a:lnTo>
                          <a:pt x="102" y="55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8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grpSp>
                <p:nvGrpSpPr>
                  <p:cNvPr id="461" name="Group 322"/>
                  <p:cNvGrpSpPr>
                    <a:grpSpLocks/>
                  </p:cNvGrpSpPr>
                  <p:nvPr/>
                </p:nvGrpSpPr>
                <p:grpSpPr bwMode="auto">
                  <a:xfrm>
                    <a:off x="5016" y="2924"/>
                    <a:ext cx="27" cy="67"/>
                    <a:chOff x="5016" y="2924"/>
                    <a:chExt cx="27" cy="67"/>
                  </a:xfrm>
                </p:grpSpPr>
                <p:sp>
                  <p:nvSpPr>
                    <p:cNvPr id="462" name="Freeform 323"/>
                    <p:cNvSpPr>
                      <a:spLocks/>
                    </p:cNvSpPr>
                    <p:nvPr/>
                  </p:nvSpPr>
                  <p:spPr bwMode="auto">
                    <a:xfrm>
                      <a:off x="5015" y="2924"/>
                      <a:ext cx="28" cy="67"/>
                    </a:xfrm>
                    <a:custGeom>
                      <a:avLst/>
                      <a:gdLst>
                        <a:gd name="T0" fmla="*/ 0 w 161"/>
                        <a:gd name="T1" fmla="*/ 0 h 405"/>
                        <a:gd name="T2" fmla="*/ 0 w 161"/>
                        <a:gd name="T3" fmla="*/ 0 h 405"/>
                        <a:gd name="T4" fmla="*/ 0 w 161"/>
                        <a:gd name="T5" fmla="*/ 0 h 405"/>
                        <a:gd name="T6" fmla="*/ 0 w 161"/>
                        <a:gd name="T7" fmla="*/ 0 h 405"/>
                        <a:gd name="T8" fmla="*/ 0 w 161"/>
                        <a:gd name="T9" fmla="*/ 0 h 40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1"/>
                        <a:gd name="T16" fmla="*/ 0 h 405"/>
                        <a:gd name="T17" fmla="*/ 161 w 161"/>
                        <a:gd name="T18" fmla="*/ 405 h 40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1" h="405">
                          <a:moveTo>
                            <a:pt x="0" y="0"/>
                          </a:moveTo>
                          <a:lnTo>
                            <a:pt x="87" y="57"/>
                          </a:lnTo>
                          <a:lnTo>
                            <a:pt x="161" y="381"/>
                          </a:lnTo>
                          <a:lnTo>
                            <a:pt x="73" y="40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588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40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grpSp>
                  <p:nvGrpSpPr>
                    <p:cNvPr id="463" name="Group 3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21" y="2938"/>
                      <a:ext cx="15" cy="31"/>
                      <a:chOff x="5021" y="2938"/>
                      <a:chExt cx="15" cy="31"/>
                    </a:xfrm>
                  </p:grpSpPr>
                  <p:sp>
                    <p:nvSpPr>
                      <p:cNvPr id="464" name="Line 32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5021" y="2940"/>
                        <a:ext cx="10" cy="9"/>
                      </a:xfrm>
                      <a:prstGeom prst="line">
                        <a:avLst/>
                      </a:prstGeom>
                      <a:noFill/>
                      <a:ln w="1588">
                        <a:solidFill>
                          <a:srgbClr val="E0E0E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zh-CN" altLang="en-US" sz="280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465" name="Line 326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5023" y="2943"/>
                        <a:ext cx="9" cy="9"/>
                      </a:xfrm>
                      <a:prstGeom prst="line">
                        <a:avLst/>
                      </a:prstGeom>
                      <a:noFill/>
                      <a:ln w="1588">
                        <a:solidFill>
                          <a:srgbClr val="E0E0E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zh-CN" altLang="en-US" sz="280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466" name="Line 32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026" y="2959"/>
                        <a:ext cx="10" cy="10"/>
                      </a:xfrm>
                      <a:prstGeom prst="line">
                        <a:avLst/>
                      </a:prstGeom>
                      <a:noFill/>
                      <a:ln w="1588">
                        <a:solidFill>
                          <a:srgbClr val="E0E0E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zh-CN" altLang="en-US" sz="280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407" name="Group 328"/>
              <p:cNvGrpSpPr>
                <a:grpSpLocks/>
              </p:cNvGrpSpPr>
              <p:nvPr/>
            </p:nvGrpSpPr>
            <p:grpSpPr bwMode="auto">
              <a:xfrm>
                <a:off x="5024" y="2994"/>
                <a:ext cx="435" cy="135"/>
                <a:chOff x="5024" y="2994"/>
                <a:chExt cx="435" cy="135"/>
              </a:xfrm>
            </p:grpSpPr>
            <p:sp>
              <p:nvSpPr>
                <p:cNvPr id="451" name="Freeform 329"/>
                <p:cNvSpPr>
                  <a:spLocks/>
                </p:cNvSpPr>
                <p:nvPr/>
              </p:nvSpPr>
              <p:spPr bwMode="auto">
                <a:xfrm>
                  <a:off x="5027" y="2996"/>
                  <a:ext cx="420" cy="6"/>
                </a:xfrm>
                <a:custGeom>
                  <a:avLst/>
                  <a:gdLst>
                    <a:gd name="T0" fmla="*/ 0 w 2518"/>
                    <a:gd name="T1" fmla="*/ 0 h 35"/>
                    <a:gd name="T2" fmla="*/ 0 w 2518"/>
                    <a:gd name="T3" fmla="*/ 0 h 35"/>
                    <a:gd name="T4" fmla="*/ 0 w 2518"/>
                    <a:gd name="T5" fmla="*/ 0 h 35"/>
                    <a:gd name="T6" fmla="*/ 0 w 2518"/>
                    <a:gd name="T7" fmla="*/ 0 h 35"/>
                    <a:gd name="T8" fmla="*/ 0 w 2518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18"/>
                    <a:gd name="T16" fmla="*/ 0 h 35"/>
                    <a:gd name="T17" fmla="*/ 2518 w 2518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18" h="35">
                      <a:moveTo>
                        <a:pt x="0" y="35"/>
                      </a:moveTo>
                      <a:lnTo>
                        <a:pt x="123" y="1"/>
                      </a:lnTo>
                      <a:lnTo>
                        <a:pt x="2018" y="0"/>
                      </a:lnTo>
                      <a:lnTo>
                        <a:pt x="2518" y="33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452" name="Group 330"/>
                <p:cNvGrpSpPr>
                  <a:grpSpLocks/>
                </p:cNvGrpSpPr>
                <p:nvPr/>
              </p:nvGrpSpPr>
              <p:grpSpPr bwMode="auto">
                <a:xfrm>
                  <a:off x="5024" y="2994"/>
                  <a:ext cx="435" cy="135"/>
                  <a:chOff x="5024" y="2994"/>
                  <a:chExt cx="435" cy="135"/>
                </a:xfrm>
              </p:grpSpPr>
              <p:sp>
                <p:nvSpPr>
                  <p:cNvPr id="453" name="Freeform 331"/>
                  <p:cNvSpPr>
                    <a:spLocks/>
                  </p:cNvSpPr>
                  <p:nvPr/>
                </p:nvSpPr>
                <p:spPr bwMode="auto">
                  <a:xfrm>
                    <a:off x="5029" y="3002"/>
                    <a:ext cx="430" cy="128"/>
                  </a:xfrm>
                  <a:custGeom>
                    <a:avLst/>
                    <a:gdLst>
                      <a:gd name="T0" fmla="*/ 0 w 2589"/>
                      <a:gd name="T1" fmla="*/ 0 h 770"/>
                      <a:gd name="T2" fmla="*/ 0 w 2589"/>
                      <a:gd name="T3" fmla="*/ 0 h 770"/>
                      <a:gd name="T4" fmla="*/ 0 w 2589"/>
                      <a:gd name="T5" fmla="*/ 0 h 770"/>
                      <a:gd name="T6" fmla="*/ 0 w 2589"/>
                      <a:gd name="T7" fmla="*/ 0 h 770"/>
                      <a:gd name="T8" fmla="*/ 0 w 2589"/>
                      <a:gd name="T9" fmla="*/ 0 h 770"/>
                      <a:gd name="T10" fmla="*/ 0 w 2589"/>
                      <a:gd name="T11" fmla="*/ 0 h 770"/>
                      <a:gd name="T12" fmla="*/ 0 w 2589"/>
                      <a:gd name="T13" fmla="*/ 0 h 770"/>
                      <a:gd name="T14" fmla="*/ 0 w 2589"/>
                      <a:gd name="T15" fmla="*/ 0 h 770"/>
                      <a:gd name="T16" fmla="*/ 0 w 2589"/>
                      <a:gd name="T17" fmla="*/ 0 h 770"/>
                      <a:gd name="T18" fmla="*/ 0 w 2589"/>
                      <a:gd name="T19" fmla="*/ 0 h 770"/>
                      <a:gd name="T20" fmla="*/ 0 w 2589"/>
                      <a:gd name="T21" fmla="*/ 0 h 770"/>
                      <a:gd name="T22" fmla="*/ 0 w 2589"/>
                      <a:gd name="T23" fmla="*/ 0 h 770"/>
                      <a:gd name="T24" fmla="*/ 0 w 2589"/>
                      <a:gd name="T25" fmla="*/ 0 h 770"/>
                      <a:gd name="T26" fmla="*/ 0 w 2589"/>
                      <a:gd name="T27" fmla="*/ 0 h 770"/>
                      <a:gd name="T28" fmla="*/ 0 w 2589"/>
                      <a:gd name="T29" fmla="*/ 0 h 770"/>
                      <a:gd name="T30" fmla="*/ 0 w 2589"/>
                      <a:gd name="T31" fmla="*/ 0 h 770"/>
                      <a:gd name="T32" fmla="*/ 0 w 2589"/>
                      <a:gd name="T33" fmla="*/ 0 h 770"/>
                      <a:gd name="T34" fmla="*/ 0 w 2589"/>
                      <a:gd name="T35" fmla="*/ 0 h 770"/>
                      <a:gd name="T36" fmla="*/ 0 w 2589"/>
                      <a:gd name="T37" fmla="*/ 0 h 770"/>
                      <a:gd name="T38" fmla="*/ 0 w 2589"/>
                      <a:gd name="T39" fmla="*/ 0 h 770"/>
                      <a:gd name="T40" fmla="*/ 0 w 2589"/>
                      <a:gd name="T41" fmla="*/ 0 h 770"/>
                      <a:gd name="T42" fmla="*/ 0 w 2589"/>
                      <a:gd name="T43" fmla="*/ 0 h 770"/>
                      <a:gd name="T44" fmla="*/ 0 w 2589"/>
                      <a:gd name="T45" fmla="*/ 0 h 770"/>
                      <a:gd name="T46" fmla="*/ 0 w 2589"/>
                      <a:gd name="T47" fmla="*/ 0 h 770"/>
                      <a:gd name="T48" fmla="*/ 0 w 2589"/>
                      <a:gd name="T49" fmla="*/ 0 h 770"/>
                      <a:gd name="T50" fmla="*/ 0 w 2589"/>
                      <a:gd name="T51" fmla="*/ 0 h 770"/>
                      <a:gd name="T52" fmla="*/ 0 w 2589"/>
                      <a:gd name="T53" fmla="*/ 0 h 770"/>
                      <a:gd name="T54" fmla="*/ 0 w 2589"/>
                      <a:gd name="T55" fmla="*/ 0 h 770"/>
                      <a:gd name="T56" fmla="*/ 0 w 2589"/>
                      <a:gd name="T57" fmla="*/ 0 h 770"/>
                      <a:gd name="T58" fmla="*/ 0 w 2589"/>
                      <a:gd name="T59" fmla="*/ 0 h 770"/>
                      <a:gd name="T60" fmla="*/ 0 w 2589"/>
                      <a:gd name="T61" fmla="*/ 0 h 770"/>
                      <a:gd name="T62" fmla="*/ 0 w 2589"/>
                      <a:gd name="T63" fmla="*/ 0 h 770"/>
                      <a:gd name="T64" fmla="*/ 0 w 2589"/>
                      <a:gd name="T65" fmla="*/ 0 h 770"/>
                      <a:gd name="T66" fmla="*/ 0 w 2589"/>
                      <a:gd name="T67" fmla="*/ 0 h 770"/>
                      <a:gd name="T68" fmla="*/ 0 w 2589"/>
                      <a:gd name="T69" fmla="*/ 0 h 770"/>
                      <a:gd name="T70" fmla="*/ 0 w 2589"/>
                      <a:gd name="T71" fmla="*/ 0 h 770"/>
                      <a:gd name="T72" fmla="*/ 0 w 2589"/>
                      <a:gd name="T73" fmla="*/ 0 h 770"/>
                      <a:gd name="T74" fmla="*/ 0 w 2589"/>
                      <a:gd name="T75" fmla="*/ 0 h 770"/>
                      <a:gd name="T76" fmla="*/ 0 w 2589"/>
                      <a:gd name="T77" fmla="*/ 0 h 770"/>
                      <a:gd name="T78" fmla="*/ 0 w 2589"/>
                      <a:gd name="T79" fmla="*/ 0 h 770"/>
                      <a:gd name="T80" fmla="*/ 0 w 2589"/>
                      <a:gd name="T81" fmla="*/ 0 h 770"/>
                      <a:gd name="T82" fmla="*/ 0 w 2589"/>
                      <a:gd name="T83" fmla="*/ 0 h 770"/>
                      <a:gd name="T84" fmla="*/ 0 w 2589"/>
                      <a:gd name="T85" fmla="*/ 0 h 770"/>
                      <a:gd name="T86" fmla="*/ 0 w 2589"/>
                      <a:gd name="T87" fmla="*/ 0 h 770"/>
                      <a:gd name="T88" fmla="*/ 0 w 2589"/>
                      <a:gd name="T89" fmla="*/ 0 h 770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w 2589"/>
                      <a:gd name="T136" fmla="*/ 0 h 770"/>
                      <a:gd name="T137" fmla="*/ 2589 w 2589"/>
                      <a:gd name="T138" fmla="*/ 770 h 770"/>
                    </a:gdLst>
                    <a:ahLst/>
                    <a:cxnLst>
                      <a:cxn ang="T90">
                        <a:pos x="T0" y="T1"/>
                      </a:cxn>
                      <a:cxn ang="T91">
                        <a:pos x="T2" y="T3"/>
                      </a:cxn>
                      <a:cxn ang="T92">
                        <a:pos x="T4" y="T5"/>
                      </a:cxn>
                      <a:cxn ang="T93">
                        <a:pos x="T6" y="T7"/>
                      </a:cxn>
                      <a:cxn ang="T94">
                        <a:pos x="T8" y="T9"/>
                      </a:cxn>
                      <a:cxn ang="T95">
                        <a:pos x="T10" y="T11"/>
                      </a:cxn>
                      <a:cxn ang="T96">
                        <a:pos x="T12" y="T13"/>
                      </a:cxn>
                      <a:cxn ang="T97">
                        <a:pos x="T14" y="T15"/>
                      </a:cxn>
                      <a:cxn ang="T98">
                        <a:pos x="T16" y="T17"/>
                      </a:cxn>
                      <a:cxn ang="T99">
                        <a:pos x="T18" y="T19"/>
                      </a:cxn>
                      <a:cxn ang="T100">
                        <a:pos x="T20" y="T21"/>
                      </a:cxn>
                      <a:cxn ang="T101">
                        <a:pos x="T22" y="T23"/>
                      </a:cxn>
                      <a:cxn ang="T102">
                        <a:pos x="T24" y="T25"/>
                      </a:cxn>
                      <a:cxn ang="T103">
                        <a:pos x="T26" y="T27"/>
                      </a:cxn>
                      <a:cxn ang="T104">
                        <a:pos x="T28" y="T29"/>
                      </a:cxn>
                      <a:cxn ang="T105">
                        <a:pos x="T30" y="T31"/>
                      </a:cxn>
                      <a:cxn ang="T106">
                        <a:pos x="T32" y="T33"/>
                      </a:cxn>
                      <a:cxn ang="T107">
                        <a:pos x="T34" y="T35"/>
                      </a:cxn>
                      <a:cxn ang="T108">
                        <a:pos x="T36" y="T37"/>
                      </a:cxn>
                      <a:cxn ang="T109">
                        <a:pos x="T38" y="T39"/>
                      </a:cxn>
                      <a:cxn ang="T110">
                        <a:pos x="T40" y="T41"/>
                      </a:cxn>
                      <a:cxn ang="T111">
                        <a:pos x="T42" y="T43"/>
                      </a:cxn>
                      <a:cxn ang="T112">
                        <a:pos x="T44" y="T45"/>
                      </a:cxn>
                      <a:cxn ang="T113">
                        <a:pos x="T46" y="T47"/>
                      </a:cxn>
                      <a:cxn ang="T114">
                        <a:pos x="T48" y="T49"/>
                      </a:cxn>
                      <a:cxn ang="T115">
                        <a:pos x="T50" y="T51"/>
                      </a:cxn>
                      <a:cxn ang="T116">
                        <a:pos x="T52" y="T53"/>
                      </a:cxn>
                      <a:cxn ang="T117">
                        <a:pos x="T54" y="T55"/>
                      </a:cxn>
                      <a:cxn ang="T118">
                        <a:pos x="T56" y="T57"/>
                      </a:cxn>
                      <a:cxn ang="T119">
                        <a:pos x="T58" y="T59"/>
                      </a:cxn>
                      <a:cxn ang="T120">
                        <a:pos x="T60" y="T61"/>
                      </a:cxn>
                      <a:cxn ang="T121">
                        <a:pos x="T62" y="T63"/>
                      </a:cxn>
                      <a:cxn ang="T122">
                        <a:pos x="T64" y="T65"/>
                      </a:cxn>
                      <a:cxn ang="T123">
                        <a:pos x="T66" y="T67"/>
                      </a:cxn>
                      <a:cxn ang="T124">
                        <a:pos x="T68" y="T69"/>
                      </a:cxn>
                      <a:cxn ang="T125">
                        <a:pos x="T70" y="T71"/>
                      </a:cxn>
                      <a:cxn ang="T126">
                        <a:pos x="T72" y="T73"/>
                      </a:cxn>
                      <a:cxn ang="T127">
                        <a:pos x="T74" y="T75"/>
                      </a:cxn>
                      <a:cxn ang="T128">
                        <a:pos x="T76" y="T77"/>
                      </a:cxn>
                      <a:cxn ang="T129">
                        <a:pos x="T78" y="T79"/>
                      </a:cxn>
                      <a:cxn ang="T130">
                        <a:pos x="T80" y="T81"/>
                      </a:cxn>
                      <a:cxn ang="T131">
                        <a:pos x="T82" y="T83"/>
                      </a:cxn>
                      <a:cxn ang="T132">
                        <a:pos x="T84" y="T85"/>
                      </a:cxn>
                      <a:cxn ang="T133">
                        <a:pos x="T86" y="T87"/>
                      </a:cxn>
                      <a:cxn ang="T134">
                        <a:pos x="T88" y="T89"/>
                      </a:cxn>
                    </a:cxnLst>
                    <a:rect l="T135" t="T136" r="T137" b="T138"/>
                    <a:pathLst>
                      <a:path w="2589" h="770">
                        <a:moveTo>
                          <a:pt x="1" y="1"/>
                        </a:moveTo>
                        <a:lnTo>
                          <a:pt x="0" y="769"/>
                        </a:lnTo>
                        <a:lnTo>
                          <a:pt x="913" y="770"/>
                        </a:lnTo>
                        <a:lnTo>
                          <a:pt x="942" y="665"/>
                        </a:lnTo>
                        <a:lnTo>
                          <a:pt x="951" y="630"/>
                        </a:lnTo>
                        <a:lnTo>
                          <a:pt x="963" y="596"/>
                        </a:lnTo>
                        <a:lnTo>
                          <a:pt x="971" y="575"/>
                        </a:lnTo>
                        <a:lnTo>
                          <a:pt x="984" y="551"/>
                        </a:lnTo>
                        <a:lnTo>
                          <a:pt x="996" y="529"/>
                        </a:lnTo>
                        <a:lnTo>
                          <a:pt x="1006" y="514"/>
                        </a:lnTo>
                        <a:lnTo>
                          <a:pt x="1020" y="499"/>
                        </a:lnTo>
                        <a:lnTo>
                          <a:pt x="1038" y="481"/>
                        </a:lnTo>
                        <a:lnTo>
                          <a:pt x="1077" y="455"/>
                        </a:lnTo>
                        <a:lnTo>
                          <a:pt x="1099" y="444"/>
                        </a:lnTo>
                        <a:lnTo>
                          <a:pt x="1125" y="436"/>
                        </a:lnTo>
                        <a:lnTo>
                          <a:pt x="1144" y="431"/>
                        </a:lnTo>
                        <a:lnTo>
                          <a:pt x="1170" y="424"/>
                        </a:lnTo>
                        <a:lnTo>
                          <a:pt x="1211" y="417"/>
                        </a:lnTo>
                        <a:lnTo>
                          <a:pt x="1236" y="413"/>
                        </a:lnTo>
                        <a:lnTo>
                          <a:pt x="1577" y="413"/>
                        </a:lnTo>
                        <a:lnTo>
                          <a:pt x="1618" y="417"/>
                        </a:lnTo>
                        <a:lnTo>
                          <a:pt x="1647" y="423"/>
                        </a:lnTo>
                        <a:lnTo>
                          <a:pt x="1682" y="439"/>
                        </a:lnTo>
                        <a:lnTo>
                          <a:pt x="1698" y="451"/>
                        </a:lnTo>
                        <a:lnTo>
                          <a:pt x="1724" y="471"/>
                        </a:lnTo>
                        <a:lnTo>
                          <a:pt x="1740" y="493"/>
                        </a:lnTo>
                        <a:lnTo>
                          <a:pt x="1788" y="564"/>
                        </a:lnTo>
                        <a:lnTo>
                          <a:pt x="1824" y="623"/>
                        </a:lnTo>
                        <a:lnTo>
                          <a:pt x="1846" y="665"/>
                        </a:lnTo>
                        <a:lnTo>
                          <a:pt x="1866" y="713"/>
                        </a:lnTo>
                        <a:lnTo>
                          <a:pt x="2589" y="713"/>
                        </a:lnTo>
                        <a:lnTo>
                          <a:pt x="2589" y="95"/>
                        </a:lnTo>
                        <a:lnTo>
                          <a:pt x="2589" y="84"/>
                        </a:lnTo>
                        <a:lnTo>
                          <a:pt x="2588" y="73"/>
                        </a:lnTo>
                        <a:lnTo>
                          <a:pt x="2586" y="64"/>
                        </a:lnTo>
                        <a:lnTo>
                          <a:pt x="2583" y="51"/>
                        </a:lnTo>
                        <a:lnTo>
                          <a:pt x="2580" y="39"/>
                        </a:lnTo>
                        <a:lnTo>
                          <a:pt x="2574" y="27"/>
                        </a:lnTo>
                        <a:lnTo>
                          <a:pt x="2567" y="19"/>
                        </a:lnTo>
                        <a:lnTo>
                          <a:pt x="2554" y="10"/>
                        </a:lnTo>
                        <a:lnTo>
                          <a:pt x="2545" y="3"/>
                        </a:lnTo>
                        <a:lnTo>
                          <a:pt x="2530" y="0"/>
                        </a:lnTo>
                        <a:lnTo>
                          <a:pt x="2514" y="0"/>
                        </a:lnTo>
                        <a:lnTo>
                          <a:pt x="2480" y="0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rgbClr val="FFA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grpSp>
                <p:nvGrpSpPr>
                  <p:cNvPr id="454" name="Group 332"/>
                  <p:cNvGrpSpPr>
                    <a:grpSpLocks/>
                  </p:cNvGrpSpPr>
                  <p:nvPr/>
                </p:nvGrpSpPr>
                <p:grpSpPr bwMode="auto">
                  <a:xfrm>
                    <a:off x="5040" y="2996"/>
                    <a:ext cx="369" cy="4"/>
                    <a:chOff x="5040" y="2996"/>
                    <a:chExt cx="369" cy="4"/>
                  </a:xfrm>
                </p:grpSpPr>
                <p:sp>
                  <p:nvSpPr>
                    <p:cNvPr id="456" name="Freeform 333"/>
                    <p:cNvSpPr>
                      <a:spLocks/>
                    </p:cNvSpPr>
                    <p:nvPr/>
                  </p:nvSpPr>
                  <p:spPr bwMode="auto">
                    <a:xfrm>
                      <a:off x="5040" y="2996"/>
                      <a:ext cx="369" cy="4"/>
                    </a:xfrm>
                    <a:custGeom>
                      <a:avLst/>
                      <a:gdLst>
                        <a:gd name="T0" fmla="*/ 0 w 2214"/>
                        <a:gd name="T1" fmla="*/ 0 h 20"/>
                        <a:gd name="T2" fmla="*/ 0 w 2214"/>
                        <a:gd name="T3" fmla="*/ 0 h 20"/>
                        <a:gd name="T4" fmla="*/ 0 w 2214"/>
                        <a:gd name="T5" fmla="*/ 0 h 20"/>
                        <a:gd name="T6" fmla="*/ 0 w 2214"/>
                        <a:gd name="T7" fmla="*/ 0 h 20"/>
                        <a:gd name="T8" fmla="*/ 0 w 2214"/>
                        <a:gd name="T9" fmla="*/ 0 h 2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214"/>
                        <a:gd name="T16" fmla="*/ 0 h 20"/>
                        <a:gd name="T17" fmla="*/ 2214 w 2214"/>
                        <a:gd name="T18" fmla="*/ 20 h 2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214" h="20">
                          <a:moveTo>
                            <a:pt x="0" y="20"/>
                          </a:moveTo>
                          <a:lnTo>
                            <a:pt x="64" y="0"/>
                          </a:lnTo>
                          <a:lnTo>
                            <a:pt x="1954" y="0"/>
                          </a:lnTo>
                          <a:lnTo>
                            <a:pt x="2214" y="20"/>
                          </a:lnTo>
                          <a:lnTo>
                            <a:pt x="0" y="20"/>
                          </a:lnTo>
                          <a:close/>
                        </a:path>
                      </a:pathLst>
                    </a:custGeom>
                    <a:solidFill>
                      <a:srgbClr val="4040FF"/>
                    </a:solidFill>
                    <a:ln w="1588">
                      <a:solidFill>
                        <a:srgbClr val="FFA04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40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457" name="Freeform 334"/>
                    <p:cNvSpPr>
                      <a:spLocks/>
                    </p:cNvSpPr>
                    <p:nvPr/>
                  </p:nvSpPr>
                  <p:spPr bwMode="auto">
                    <a:xfrm>
                      <a:off x="5040" y="2996"/>
                      <a:ext cx="12" cy="4"/>
                    </a:xfrm>
                    <a:custGeom>
                      <a:avLst/>
                      <a:gdLst>
                        <a:gd name="T0" fmla="*/ 0 w 66"/>
                        <a:gd name="T1" fmla="*/ 0 h 20"/>
                        <a:gd name="T2" fmla="*/ 0 w 66"/>
                        <a:gd name="T3" fmla="*/ 0 h 20"/>
                        <a:gd name="T4" fmla="*/ 0 w 66"/>
                        <a:gd name="T5" fmla="*/ 0 h 20"/>
                        <a:gd name="T6" fmla="*/ 0 w 66"/>
                        <a:gd name="T7" fmla="*/ 0 h 2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66"/>
                        <a:gd name="T13" fmla="*/ 0 h 20"/>
                        <a:gd name="T14" fmla="*/ 66 w 66"/>
                        <a:gd name="T15" fmla="*/ 20 h 2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66" h="20">
                          <a:moveTo>
                            <a:pt x="66" y="0"/>
                          </a:moveTo>
                          <a:lnTo>
                            <a:pt x="0" y="20"/>
                          </a:lnTo>
                          <a:lnTo>
                            <a:pt x="66" y="20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rgbClr val="0000FF"/>
                    </a:solidFill>
                    <a:ln w="1588">
                      <a:solidFill>
                        <a:srgbClr val="FFA04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40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sp>
                <p:nvSpPr>
                  <p:cNvPr id="455" name="Freeform 335"/>
                  <p:cNvSpPr>
                    <a:spLocks/>
                  </p:cNvSpPr>
                  <p:nvPr/>
                </p:nvSpPr>
                <p:spPr bwMode="auto">
                  <a:xfrm>
                    <a:off x="5024" y="2994"/>
                    <a:ext cx="23" cy="7"/>
                  </a:xfrm>
                  <a:custGeom>
                    <a:avLst/>
                    <a:gdLst>
                      <a:gd name="T0" fmla="*/ 0 w 139"/>
                      <a:gd name="T1" fmla="*/ 0 h 39"/>
                      <a:gd name="T2" fmla="*/ 0 w 139"/>
                      <a:gd name="T3" fmla="*/ 0 h 39"/>
                      <a:gd name="T4" fmla="*/ 0 w 139"/>
                      <a:gd name="T5" fmla="*/ 0 h 39"/>
                      <a:gd name="T6" fmla="*/ 0 w 139"/>
                      <a:gd name="T7" fmla="*/ 0 h 39"/>
                      <a:gd name="T8" fmla="*/ 0 w 139"/>
                      <a:gd name="T9" fmla="*/ 0 h 3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39"/>
                      <a:gd name="T16" fmla="*/ 0 h 39"/>
                      <a:gd name="T17" fmla="*/ 139 w 139"/>
                      <a:gd name="T18" fmla="*/ 39 h 3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39" h="39">
                        <a:moveTo>
                          <a:pt x="0" y="39"/>
                        </a:moveTo>
                        <a:lnTo>
                          <a:pt x="26" y="39"/>
                        </a:lnTo>
                        <a:lnTo>
                          <a:pt x="139" y="6"/>
                        </a:lnTo>
                        <a:lnTo>
                          <a:pt x="138" y="0"/>
                        </a:lnTo>
                        <a:lnTo>
                          <a:pt x="0" y="39"/>
                        </a:lnTo>
                        <a:close/>
                      </a:path>
                    </a:pathLst>
                  </a:custGeom>
                  <a:solidFill>
                    <a:srgbClr val="404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  <p:sp>
            <p:nvSpPr>
              <p:cNvPr id="408" name="Freeform 336"/>
              <p:cNvSpPr>
                <a:spLocks/>
              </p:cNvSpPr>
              <p:nvPr/>
            </p:nvSpPr>
            <p:spPr bwMode="auto">
              <a:xfrm>
                <a:off x="4480" y="2908"/>
                <a:ext cx="549" cy="221"/>
              </a:xfrm>
              <a:custGeom>
                <a:avLst/>
                <a:gdLst>
                  <a:gd name="T0" fmla="*/ 0 w 3285"/>
                  <a:gd name="T1" fmla="*/ 0 h 1327"/>
                  <a:gd name="T2" fmla="*/ 0 w 3285"/>
                  <a:gd name="T3" fmla="*/ 0 h 1327"/>
                  <a:gd name="T4" fmla="*/ 0 w 3285"/>
                  <a:gd name="T5" fmla="*/ 0 h 1327"/>
                  <a:gd name="T6" fmla="*/ 0 w 3285"/>
                  <a:gd name="T7" fmla="*/ 0 h 1327"/>
                  <a:gd name="T8" fmla="*/ 0 w 3285"/>
                  <a:gd name="T9" fmla="*/ 0 h 1327"/>
                  <a:gd name="T10" fmla="*/ 0 w 3285"/>
                  <a:gd name="T11" fmla="*/ 0 h 1327"/>
                  <a:gd name="T12" fmla="*/ 0 w 3285"/>
                  <a:gd name="T13" fmla="*/ 0 h 1327"/>
                  <a:gd name="T14" fmla="*/ 0 w 3285"/>
                  <a:gd name="T15" fmla="*/ 0 h 1327"/>
                  <a:gd name="T16" fmla="*/ 0 w 3285"/>
                  <a:gd name="T17" fmla="*/ 0 h 1327"/>
                  <a:gd name="T18" fmla="*/ 0 w 3285"/>
                  <a:gd name="T19" fmla="*/ 0 h 1327"/>
                  <a:gd name="T20" fmla="*/ 0 w 3285"/>
                  <a:gd name="T21" fmla="*/ 0 h 1327"/>
                  <a:gd name="T22" fmla="*/ 0 w 3285"/>
                  <a:gd name="T23" fmla="*/ 0 h 1327"/>
                  <a:gd name="T24" fmla="*/ 0 w 3285"/>
                  <a:gd name="T25" fmla="*/ 0 h 1327"/>
                  <a:gd name="T26" fmla="*/ 0 w 3285"/>
                  <a:gd name="T27" fmla="*/ 0 h 1327"/>
                  <a:gd name="T28" fmla="*/ 0 w 3285"/>
                  <a:gd name="T29" fmla="*/ 0 h 1327"/>
                  <a:gd name="T30" fmla="*/ 0 w 3285"/>
                  <a:gd name="T31" fmla="*/ 0 h 1327"/>
                  <a:gd name="T32" fmla="*/ 0 w 3285"/>
                  <a:gd name="T33" fmla="*/ 0 h 1327"/>
                  <a:gd name="T34" fmla="*/ 0 w 3285"/>
                  <a:gd name="T35" fmla="*/ 0 h 1327"/>
                  <a:gd name="T36" fmla="*/ 0 w 3285"/>
                  <a:gd name="T37" fmla="*/ 0 h 1327"/>
                  <a:gd name="T38" fmla="*/ 0 w 3285"/>
                  <a:gd name="T39" fmla="*/ 0 h 1327"/>
                  <a:gd name="T40" fmla="*/ 0 w 3285"/>
                  <a:gd name="T41" fmla="*/ 0 h 1327"/>
                  <a:gd name="T42" fmla="*/ 0 w 3285"/>
                  <a:gd name="T43" fmla="*/ 0 h 1327"/>
                  <a:gd name="T44" fmla="*/ 0 w 3285"/>
                  <a:gd name="T45" fmla="*/ 0 h 1327"/>
                  <a:gd name="T46" fmla="*/ 0 w 3285"/>
                  <a:gd name="T47" fmla="*/ 0 h 1327"/>
                  <a:gd name="T48" fmla="*/ 0 w 3285"/>
                  <a:gd name="T49" fmla="*/ 0 h 1327"/>
                  <a:gd name="T50" fmla="*/ 0 w 3285"/>
                  <a:gd name="T51" fmla="*/ 0 h 1327"/>
                  <a:gd name="T52" fmla="*/ 0 w 3285"/>
                  <a:gd name="T53" fmla="*/ 0 h 1327"/>
                  <a:gd name="T54" fmla="*/ 0 w 3285"/>
                  <a:gd name="T55" fmla="*/ 0 h 1327"/>
                  <a:gd name="T56" fmla="*/ 0 w 3285"/>
                  <a:gd name="T57" fmla="*/ 0 h 1327"/>
                  <a:gd name="T58" fmla="*/ 0 w 3285"/>
                  <a:gd name="T59" fmla="*/ 0 h 1327"/>
                  <a:gd name="T60" fmla="*/ 0 w 3285"/>
                  <a:gd name="T61" fmla="*/ 0 h 1327"/>
                  <a:gd name="T62" fmla="*/ 0 w 3285"/>
                  <a:gd name="T63" fmla="*/ 0 h 1327"/>
                  <a:gd name="T64" fmla="*/ 0 w 3285"/>
                  <a:gd name="T65" fmla="*/ 0 h 1327"/>
                  <a:gd name="T66" fmla="*/ 0 w 3285"/>
                  <a:gd name="T67" fmla="*/ 0 h 1327"/>
                  <a:gd name="T68" fmla="*/ 0 w 3285"/>
                  <a:gd name="T69" fmla="*/ 0 h 1327"/>
                  <a:gd name="T70" fmla="*/ 0 w 3285"/>
                  <a:gd name="T71" fmla="*/ 0 h 1327"/>
                  <a:gd name="T72" fmla="*/ 0 w 3285"/>
                  <a:gd name="T73" fmla="*/ 0 h 1327"/>
                  <a:gd name="T74" fmla="*/ 0 w 3285"/>
                  <a:gd name="T75" fmla="*/ 0 h 1327"/>
                  <a:gd name="T76" fmla="*/ 0 w 3285"/>
                  <a:gd name="T77" fmla="*/ 0 h 1327"/>
                  <a:gd name="T78" fmla="*/ 0 w 3285"/>
                  <a:gd name="T79" fmla="*/ 0 h 1327"/>
                  <a:gd name="T80" fmla="*/ 0 w 3285"/>
                  <a:gd name="T81" fmla="*/ 0 h 1327"/>
                  <a:gd name="T82" fmla="*/ 0 w 3285"/>
                  <a:gd name="T83" fmla="*/ 0 h 1327"/>
                  <a:gd name="T84" fmla="*/ 0 w 3285"/>
                  <a:gd name="T85" fmla="*/ 0 h 1327"/>
                  <a:gd name="T86" fmla="*/ 0 w 3285"/>
                  <a:gd name="T87" fmla="*/ 0 h 1327"/>
                  <a:gd name="T88" fmla="*/ 0 w 3285"/>
                  <a:gd name="T89" fmla="*/ 0 h 1327"/>
                  <a:gd name="T90" fmla="*/ 0 w 3285"/>
                  <a:gd name="T91" fmla="*/ 0 h 1327"/>
                  <a:gd name="T92" fmla="*/ 0 w 3285"/>
                  <a:gd name="T93" fmla="*/ 0 h 1327"/>
                  <a:gd name="T94" fmla="*/ 0 w 3285"/>
                  <a:gd name="T95" fmla="*/ 0 h 1327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3285"/>
                  <a:gd name="T145" fmla="*/ 0 h 1327"/>
                  <a:gd name="T146" fmla="*/ 3285 w 3285"/>
                  <a:gd name="T147" fmla="*/ 1327 h 1327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3285" h="1327">
                    <a:moveTo>
                      <a:pt x="2396" y="100"/>
                    </a:moveTo>
                    <a:lnTo>
                      <a:pt x="2135" y="100"/>
                    </a:lnTo>
                    <a:lnTo>
                      <a:pt x="2135" y="2"/>
                    </a:lnTo>
                    <a:lnTo>
                      <a:pt x="1630" y="7"/>
                    </a:lnTo>
                    <a:lnTo>
                      <a:pt x="1592" y="44"/>
                    </a:lnTo>
                    <a:lnTo>
                      <a:pt x="1195" y="494"/>
                    </a:lnTo>
                    <a:lnTo>
                      <a:pt x="1163" y="507"/>
                    </a:lnTo>
                    <a:lnTo>
                      <a:pt x="1132" y="516"/>
                    </a:lnTo>
                    <a:lnTo>
                      <a:pt x="1093" y="526"/>
                    </a:lnTo>
                    <a:lnTo>
                      <a:pt x="83" y="560"/>
                    </a:lnTo>
                    <a:lnTo>
                      <a:pt x="71" y="562"/>
                    </a:lnTo>
                    <a:lnTo>
                      <a:pt x="62" y="567"/>
                    </a:lnTo>
                    <a:lnTo>
                      <a:pt x="50" y="577"/>
                    </a:lnTo>
                    <a:lnTo>
                      <a:pt x="40" y="586"/>
                    </a:lnTo>
                    <a:lnTo>
                      <a:pt x="31" y="597"/>
                    </a:lnTo>
                    <a:lnTo>
                      <a:pt x="21" y="612"/>
                    </a:lnTo>
                    <a:lnTo>
                      <a:pt x="15" y="625"/>
                    </a:lnTo>
                    <a:lnTo>
                      <a:pt x="11" y="638"/>
                    </a:lnTo>
                    <a:lnTo>
                      <a:pt x="7" y="653"/>
                    </a:lnTo>
                    <a:lnTo>
                      <a:pt x="3" y="675"/>
                    </a:lnTo>
                    <a:lnTo>
                      <a:pt x="0" y="701"/>
                    </a:lnTo>
                    <a:lnTo>
                      <a:pt x="0" y="727"/>
                    </a:lnTo>
                    <a:lnTo>
                      <a:pt x="1" y="752"/>
                    </a:lnTo>
                    <a:lnTo>
                      <a:pt x="5" y="781"/>
                    </a:lnTo>
                    <a:lnTo>
                      <a:pt x="11" y="823"/>
                    </a:lnTo>
                    <a:lnTo>
                      <a:pt x="18" y="874"/>
                    </a:lnTo>
                    <a:lnTo>
                      <a:pt x="25" y="926"/>
                    </a:lnTo>
                    <a:lnTo>
                      <a:pt x="32" y="963"/>
                    </a:lnTo>
                    <a:lnTo>
                      <a:pt x="40" y="1016"/>
                    </a:lnTo>
                    <a:lnTo>
                      <a:pt x="44" y="1027"/>
                    </a:lnTo>
                    <a:lnTo>
                      <a:pt x="38" y="1038"/>
                    </a:lnTo>
                    <a:lnTo>
                      <a:pt x="30" y="1054"/>
                    </a:lnTo>
                    <a:lnTo>
                      <a:pt x="24" y="1065"/>
                    </a:lnTo>
                    <a:lnTo>
                      <a:pt x="20" y="1080"/>
                    </a:lnTo>
                    <a:lnTo>
                      <a:pt x="18" y="1094"/>
                    </a:lnTo>
                    <a:lnTo>
                      <a:pt x="21" y="1237"/>
                    </a:lnTo>
                    <a:lnTo>
                      <a:pt x="124" y="1237"/>
                    </a:lnTo>
                    <a:lnTo>
                      <a:pt x="126" y="1202"/>
                    </a:lnTo>
                    <a:lnTo>
                      <a:pt x="132" y="1177"/>
                    </a:lnTo>
                    <a:lnTo>
                      <a:pt x="138" y="1153"/>
                    </a:lnTo>
                    <a:lnTo>
                      <a:pt x="145" y="1131"/>
                    </a:lnTo>
                    <a:lnTo>
                      <a:pt x="151" y="1114"/>
                    </a:lnTo>
                    <a:lnTo>
                      <a:pt x="162" y="1087"/>
                    </a:lnTo>
                    <a:lnTo>
                      <a:pt x="171" y="1066"/>
                    </a:lnTo>
                    <a:lnTo>
                      <a:pt x="178" y="1052"/>
                    </a:lnTo>
                    <a:lnTo>
                      <a:pt x="187" y="1036"/>
                    </a:lnTo>
                    <a:lnTo>
                      <a:pt x="198" y="1015"/>
                    </a:lnTo>
                    <a:lnTo>
                      <a:pt x="210" y="996"/>
                    </a:lnTo>
                    <a:lnTo>
                      <a:pt x="226" y="978"/>
                    </a:lnTo>
                    <a:lnTo>
                      <a:pt x="240" y="966"/>
                    </a:lnTo>
                    <a:lnTo>
                      <a:pt x="255" y="956"/>
                    </a:lnTo>
                    <a:lnTo>
                      <a:pt x="271" y="947"/>
                    </a:lnTo>
                    <a:lnTo>
                      <a:pt x="284" y="941"/>
                    </a:lnTo>
                    <a:lnTo>
                      <a:pt x="296" y="938"/>
                    </a:lnTo>
                    <a:lnTo>
                      <a:pt x="314" y="936"/>
                    </a:lnTo>
                    <a:lnTo>
                      <a:pt x="446" y="931"/>
                    </a:lnTo>
                    <a:lnTo>
                      <a:pt x="593" y="931"/>
                    </a:lnTo>
                    <a:lnTo>
                      <a:pt x="616" y="931"/>
                    </a:lnTo>
                    <a:lnTo>
                      <a:pt x="646" y="932"/>
                    </a:lnTo>
                    <a:lnTo>
                      <a:pt x="672" y="933"/>
                    </a:lnTo>
                    <a:lnTo>
                      <a:pt x="690" y="936"/>
                    </a:lnTo>
                    <a:lnTo>
                      <a:pt x="704" y="940"/>
                    </a:lnTo>
                    <a:lnTo>
                      <a:pt x="724" y="948"/>
                    </a:lnTo>
                    <a:lnTo>
                      <a:pt x="742" y="955"/>
                    </a:lnTo>
                    <a:lnTo>
                      <a:pt x="756" y="962"/>
                    </a:lnTo>
                    <a:lnTo>
                      <a:pt x="771" y="970"/>
                    </a:lnTo>
                    <a:lnTo>
                      <a:pt x="787" y="978"/>
                    </a:lnTo>
                    <a:lnTo>
                      <a:pt x="803" y="989"/>
                    </a:lnTo>
                    <a:lnTo>
                      <a:pt x="819" y="1000"/>
                    </a:lnTo>
                    <a:lnTo>
                      <a:pt x="831" y="1012"/>
                    </a:lnTo>
                    <a:lnTo>
                      <a:pt x="845" y="1026"/>
                    </a:lnTo>
                    <a:lnTo>
                      <a:pt x="857" y="1041"/>
                    </a:lnTo>
                    <a:lnTo>
                      <a:pt x="873" y="1060"/>
                    </a:lnTo>
                    <a:lnTo>
                      <a:pt x="886" y="1078"/>
                    </a:lnTo>
                    <a:lnTo>
                      <a:pt x="901" y="1102"/>
                    </a:lnTo>
                    <a:lnTo>
                      <a:pt x="920" y="1135"/>
                    </a:lnTo>
                    <a:lnTo>
                      <a:pt x="938" y="1165"/>
                    </a:lnTo>
                    <a:lnTo>
                      <a:pt x="958" y="1204"/>
                    </a:lnTo>
                    <a:lnTo>
                      <a:pt x="973" y="1237"/>
                    </a:lnTo>
                    <a:lnTo>
                      <a:pt x="982" y="1265"/>
                    </a:lnTo>
                    <a:lnTo>
                      <a:pt x="1002" y="1327"/>
                    </a:lnTo>
                    <a:lnTo>
                      <a:pt x="3285" y="1327"/>
                    </a:lnTo>
                    <a:lnTo>
                      <a:pt x="3285" y="559"/>
                    </a:lnTo>
                    <a:lnTo>
                      <a:pt x="3183" y="0"/>
                    </a:lnTo>
                    <a:lnTo>
                      <a:pt x="2135" y="2"/>
                    </a:lnTo>
                    <a:lnTo>
                      <a:pt x="2135" y="17"/>
                    </a:lnTo>
                    <a:lnTo>
                      <a:pt x="2135" y="100"/>
                    </a:lnTo>
                    <a:lnTo>
                      <a:pt x="1659" y="100"/>
                    </a:lnTo>
                    <a:lnTo>
                      <a:pt x="1310" y="525"/>
                    </a:lnTo>
                    <a:lnTo>
                      <a:pt x="2135" y="525"/>
                    </a:lnTo>
                    <a:lnTo>
                      <a:pt x="2135" y="100"/>
                    </a:lnTo>
                    <a:lnTo>
                      <a:pt x="2401" y="100"/>
                    </a:lnTo>
                    <a:lnTo>
                      <a:pt x="3019" y="100"/>
                    </a:lnTo>
                    <a:lnTo>
                      <a:pt x="3049" y="516"/>
                    </a:lnTo>
                    <a:lnTo>
                      <a:pt x="2388" y="516"/>
                    </a:lnTo>
                    <a:lnTo>
                      <a:pt x="2396" y="100"/>
                    </a:lnTo>
                    <a:close/>
                  </a:path>
                </a:pathLst>
              </a:custGeom>
              <a:solidFill>
                <a:srgbClr val="FFA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9" name="Rectangle 337"/>
              <p:cNvSpPr>
                <a:spLocks noChangeArrowheads="1"/>
              </p:cNvSpPr>
              <p:nvPr/>
            </p:nvSpPr>
            <p:spPr bwMode="auto">
              <a:xfrm>
                <a:off x="4486" y="3022"/>
                <a:ext cx="29" cy="7"/>
              </a:xfrm>
              <a:prstGeom prst="rect">
                <a:avLst/>
              </a:prstGeom>
              <a:solidFill>
                <a:srgbClr val="FFFF00"/>
              </a:solidFill>
              <a:ln w="1588">
                <a:solidFill>
                  <a:srgbClr val="60606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410" name="Group 338"/>
              <p:cNvGrpSpPr>
                <a:grpSpLocks/>
              </p:cNvGrpSpPr>
              <p:nvPr/>
            </p:nvGrpSpPr>
            <p:grpSpPr bwMode="auto">
              <a:xfrm>
                <a:off x="5439" y="3020"/>
                <a:ext cx="20" cy="56"/>
                <a:chOff x="5439" y="3020"/>
                <a:chExt cx="20" cy="56"/>
              </a:xfrm>
            </p:grpSpPr>
            <p:sp>
              <p:nvSpPr>
                <p:cNvPr id="449" name="Rectangle 339"/>
                <p:cNvSpPr>
                  <a:spLocks noChangeArrowheads="1"/>
                </p:cNvSpPr>
                <p:nvPr/>
              </p:nvSpPr>
              <p:spPr bwMode="auto">
                <a:xfrm>
                  <a:off x="5437" y="3021"/>
                  <a:ext cx="16" cy="57"/>
                </a:xfrm>
                <a:prstGeom prst="rect">
                  <a:avLst/>
                </a:prstGeom>
                <a:solidFill>
                  <a:srgbClr val="C00000"/>
                </a:solidFill>
                <a:ln w="1588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8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50" name="Freeform 340"/>
                <p:cNvSpPr>
                  <a:spLocks/>
                </p:cNvSpPr>
                <p:nvPr/>
              </p:nvSpPr>
              <p:spPr bwMode="auto">
                <a:xfrm>
                  <a:off x="5453" y="3019"/>
                  <a:ext cx="6" cy="57"/>
                </a:xfrm>
                <a:custGeom>
                  <a:avLst/>
                  <a:gdLst>
                    <a:gd name="T0" fmla="*/ 0 w 33"/>
                    <a:gd name="T1" fmla="*/ 0 h 337"/>
                    <a:gd name="T2" fmla="*/ 0 w 33"/>
                    <a:gd name="T3" fmla="*/ 0 h 337"/>
                    <a:gd name="T4" fmla="*/ 0 w 33"/>
                    <a:gd name="T5" fmla="*/ 0 h 337"/>
                    <a:gd name="T6" fmla="*/ 0 w 33"/>
                    <a:gd name="T7" fmla="*/ 0 h 337"/>
                    <a:gd name="T8" fmla="*/ 0 w 33"/>
                    <a:gd name="T9" fmla="*/ 0 h 3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"/>
                    <a:gd name="T16" fmla="*/ 0 h 337"/>
                    <a:gd name="T17" fmla="*/ 33 w 33"/>
                    <a:gd name="T18" fmla="*/ 337 h 3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" h="337">
                      <a:moveTo>
                        <a:pt x="0" y="12"/>
                      </a:moveTo>
                      <a:lnTo>
                        <a:pt x="0" y="337"/>
                      </a:lnTo>
                      <a:lnTo>
                        <a:pt x="33" y="309"/>
                      </a:lnTo>
                      <a:lnTo>
                        <a:pt x="33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FF4040"/>
                </a:solidFill>
                <a:ln w="1588">
                  <a:solidFill>
                    <a:srgbClr val="A0A0A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411" name="Group 341"/>
              <p:cNvGrpSpPr>
                <a:grpSpLocks/>
              </p:cNvGrpSpPr>
              <p:nvPr/>
            </p:nvGrpSpPr>
            <p:grpSpPr bwMode="auto">
              <a:xfrm>
                <a:off x="4515" y="2918"/>
                <a:ext cx="944" cy="204"/>
                <a:chOff x="4515" y="2918"/>
                <a:chExt cx="944" cy="204"/>
              </a:xfrm>
            </p:grpSpPr>
            <p:grpSp>
              <p:nvGrpSpPr>
                <p:cNvPr id="418" name="Group 342"/>
                <p:cNvGrpSpPr>
                  <a:grpSpLocks/>
                </p:cNvGrpSpPr>
                <p:nvPr/>
              </p:nvGrpSpPr>
              <p:grpSpPr bwMode="auto">
                <a:xfrm>
                  <a:off x="4515" y="3022"/>
                  <a:ext cx="924" cy="7"/>
                  <a:chOff x="4515" y="3022"/>
                  <a:chExt cx="924" cy="7"/>
                </a:xfrm>
              </p:grpSpPr>
              <p:sp>
                <p:nvSpPr>
                  <p:cNvPr id="445" name="Rectangle 343"/>
                  <p:cNvSpPr>
                    <a:spLocks noChangeArrowheads="1"/>
                  </p:cNvSpPr>
                  <p:nvPr/>
                </p:nvSpPr>
                <p:spPr bwMode="auto">
                  <a:xfrm>
                    <a:off x="4515" y="3022"/>
                    <a:ext cx="160" cy="7"/>
                  </a:xfrm>
                  <a:prstGeom prst="rect">
                    <a:avLst/>
                  </a:prstGeom>
                  <a:solidFill>
                    <a:srgbClr val="FFC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46" name="Rectangle 344"/>
                  <p:cNvSpPr>
                    <a:spLocks noChangeArrowheads="1"/>
                  </p:cNvSpPr>
                  <p:nvPr/>
                </p:nvSpPr>
                <p:spPr bwMode="auto">
                  <a:xfrm>
                    <a:off x="4674" y="3022"/>
                    <a:ext cx="183" cy="7"/>
                  </a:xfrm>
                  <a:prstGeom prst="rect">
                    <a:avLst/>
                  </a:prstGeom>
                  <a:solidFill>
                    <a:srgbClr val="FFC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47" name="Rectangle 345"/>
                  <p:cNvSpPr>
                    <a:spLocks noChangeArrowheads="1"/>
                  </p:cNvSpPr>
                  <p:nvPr/>
                </p:nvSpPr>
                <p:spPr bwMode="auto">
                  <a:xfrm>
                    <a:off x="4857" y="3022"/>
                    <a:ext cx="145" cy="7"/>
                  </a:xfrm>
                  <a:prstGeom prst="rect">
                    <a:avLst/>
                  </a:prstGeom>
                  <a:solidFill>
                    <a:srgbClr val="FFC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48" name="Rectangle 346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3022"/>
                    <a:ext cx="435" cy="7"/>
                  </a:xfrm>
                  <a:prstGeom prst="rect">
                    <a:avLst/>
                  </a:prstGeom>
                  <a:solidFill>
                    <a:srgbClr val="FFC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419" name="Group 347"/>
                <p:cNvGrpSpPr>
                  <a:grpSpLocks/>
                </p:cNvGrpSpPr>
                <p:nvPr/>
              </p:nvGrpSpPr>
              <p:grpSpPr bwMode="auto">
                <a:xfrm>
                  <a:off x="4517" y="3001"/>
                  <a:ext cx="942" cy="108"/>
                  <a:chOff x="4517" y="3001"/>
                  <a:chExt cx="942" cy="108"/>
                </a:xfrm>
              </p:grpSpPr>
              <p:sp>
                <p:nvSpPr>
                  <p:cNvPr id="441" name="Freeform 348"/>
                  <p:cNvSpPr>
                    <a:spLocks/>
                  </p:cNvSpPr>
                  <p:nvPr/>
                </p:nvSpPr>
                <p:spPr bwMode="auto">
                  <a:xfrm>
                    <a:off x="4516" y="3043"/>
                    <a:ext cx="158" cy="66"/>
                  </a:xfrm>
                  <a:custGeom>
                    <a:avLst/>
                    <a:gdLst>
                      <a:gd name="T0" fmla="*/ 0 w 948"/>
                      <a:gd name="T1" fmla="*/ 0 h 397"/>
                      <a:gd name="T2" fmla="*/ 0 w 948"/>
                      <a:gd name="T3" fmla="*/ 0 h 397"/>
                      <a:gd name="T4" fmla="*/ 0 w 948"/>
                      <a:gd name="T5" fmla="*/ 0 h 397"/>
                      <a:gd name="T6" fmla="*/ 0 w 948"/>
                      <a:gd name="T7" fmla="*/ 0 h 397"/>
                      <a:gd name="T8" fmla="*/ 0 w 948"/>
                      <a:gd name="T9" fmla="*/ 0 h 397"/>
                      <a:gd name="T10" fmla="*/ 0 w 948"/>
                      <a:gd name="T11" fmla="*/ 0 h 397"/>
                      <a:gd name="T12" fmla="*/ 0 w 948"/>
                      <a:gd name="T13" fmla="*/ 0 h 397"/>
                      <a:gd name="T14" fmla="*/ 0 w 948"/>
                      <a:gd name="T15" fmla="*/ 0 h 397"/>
                      <a:gd name="T16" fmla="*/ 0 w 948"/>
                      <a:gd name="T17" fmla="*/ 0 h 397"/>
                      <a:gd name="T18" fmla="*/ 0 w 948"/>
                      <a:gd name="T19" fmla="*/ 0 h 397"/>
                      <a:gd name="T20" fmla="*/ 0 w 948"/>
                      <a:gd name="T21" fmla="*/ 0 h 397"/>
                      <a:gd name="T22" fmla="*/ 0 w 948"/>
                      <a:gd name="T23" fmla="*/ 0 h 397"/>
                      <a:gd name="T24" fmla="*/ 0 w 948"/>
                      <a:gd name="T25" fmla="*/ 0 h 397"/>
                      <a:gd name="T26" fmla="*/ 0 w 948"/>
                      <a:gd name="T27" fmla="*/ 0 h 397"/>
                      <a:gd name="T28" fmla="*/ 0 w 948"/>
                      <a:gd name="T29" fmla="*/ 0 h 397"/>
                      <a:gd name="T30" fmla="*/ 0 w 948"/>
                      <a:gd name="T31" fmla="*/ 0 h 397"/>
                      <a:gd name="T32" fmla="*/ 0 w 948"/>
                      <a:gd name="T33" fmla="*/ 0 h 397"/>
                      <a:gd name="T34" fmla="*/ 0 w 948"/>
                      <a:gd name="T35" fmla="*/ 0 h 397"/>
                      <a:gd name="T36" fmla="*/ 0 w 948"/>
                      <a:gd name="T37" fmla="*/ 0 h 397"/>
                      <a:gd name="T38" fmla="*/ 0 w 948"/>
                      <a:gd name="T39" fmla="*/ 0 h 397"/>
                      <a:gd name="T40" fmla="*/ 0 w 948"/>
                      <a:gd name="T41" fmla="*/ 0 h 397"/>
                      <a:gd name="T42" fmla="*/ 0 w 948"/>
                      <a:gd name="T43" fmla="*/ 0 h 397"/>
                      <a:gd name="T44" fmla="*/ 0 w 948"/>
                      <a:gd name="T45" fmla="*/ 0 h 397"/>
                      <a:gd name="T46" fmla="*/ 0 w 948"/>
                      <a:gd name="T47" fmla="*/ 0 h 397"/>
                      <a:gd name="T48" fmla="*/ 0 w 948"/>
                      <a:gd name="T49" fmla="*/ 0 h 397"/>
                      <a:gd name="T50" fmla="*/ 0 w 948"/>
                      <a:gd name="T51" fmla="*/ 0 h 397"/>
                      <a:gd name="T52" fmla="*/ 0 w 948"/>
                      <a:gd name="T53" fmla="*/ 0 h 397"/>
                      <a:gd name="T54" fmla="*/ 0 w 948"/>
                      <a:gd name="T55" fmla="*/ 0 h 397"/>
                      <a:gd name="T56" fmla="*/ 0 w 948"/>
                      <a:gd name="T57" fmla="*/ 0 h 397"/>
                      <a:gd name="T58" fmla="*/ 0 w 948"/>
                      <a:gd name="T59" fmla="*/ 0 h 397"/>
                      <a:gd name="T60" fmla="*/ 0 w 948"/>
                      <a:gd name="T61" fmla="*/ 0 h 397"/>
                      <a:gd name="T62" fmla="*/ 0 w 948"/>
                      <a:gd name="T63" fmla="*/ 0 h 397"/>
                      <a:gd name="T64" fmla="*/ 0 w 948"/>
                      <a:gd name="T65" fmla="*/ 0 h 397"/>
                      <a:gd name="T66" fmla="*/ 0 w 948"/>
                      <a:gd name="T67" fmla="*/ 0 h 397"/>
                      <a:gd name="T68" fmla="*/ 0 w 948"/>
                      <a:gd name="T69" fmla="*/ 0 h 397"/>
                      <a:gd name="T70" fmla="*/ 0 w 948"/>
                      <a:gd name="T71" fmla="*/ 0 h 397"/>
                      <a:gd name="T72" fmla="*/ 0 w 948"/>
                      <a:gd name="T73" fmla="*/ 0 h 397"/>
                      <a:gd name="T74" fmla="*/ 0 w 948"/>
                      <a:gd name="T75" fmla="*/ 0 h 397"/>
                      <a:gd name="T76" fmla="*/ 0 w 948"/>
                      <a:gd name="T77" fmla="*/ 0 h 397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w 948"/>
                      <a:gd name="T118" fmla="*/ 0 h 397"/>
                      <a:gd name="T119" fmla="*/ 948 w 948"/>
                      <a:gd name="T120" fmla="*/ 397 h 397"/>
                    </a:gdLst>
                    <a:ahLst/>
                    <a:cxnLst>
                      <a:cxn ang="T78">
                        <a:pos x="T0" y="T1"/>
                      </a:cxn>
                      <a:cxn ang="T79">
                        <a:pos x="T2" y="T3"/>
                      </a:cxn>
                      <a:cxn ang="T80">
                        <a:pos x="T4" y="T5"/>
                      </a:cxn>
                      <a:cxn ang="T81">
                        <a:pos x="T6" y="T7"/>
                      </a:cxn>
                      <a:cxn ang="T82">
                        <a:pos x="T8" y="T9"/>
                      </a:cxn>
                      <a:cxn ang="T83">
                        <a:pos x="T10" y="T11"/>
                      </a:cxn>
                      <a:cxn ang="T84">
                        <a:pos x="T12" y="T13"/>
                      </a:cxn>
                      <a:cxn ang="T85">
                        <a:pos x="T14" y="T15"/>
                      </a:cxn>
                      <a:cxn ang="T86">
                        <a:pos x="T16" y="T17"/>
                      </a:cxn>
                      <a:cxn ang="T87">
                        <a:pos x="T18" y="T19"/>
                      </a:cxn>
                      <a:cxn ang="T88">
                        <a:pos x="T20" y="T21"/>
                      </a:cxn>
                      <a:cxn ang="T89">
                        <a:pos x="T22" y="T23"/>
                      </a:cxn>
                      <a:cxn ang="T90">
                        <a:pos x="T24" y="T25"/>
                      </a:cxn>
                      <a:cxn ang="T91">
                        <a:pos x="T26" y="T27"/>
                      </a:cxn>
                      <a:cxn ang="T92">
                        <a:pos x="T28" y="T29"/>
                      </a:cxn>
                      <a:cxn ang="T93">
                        <a:pos x="T30" y="T31"/>
                      </a:cxn>
                      <a:cxn ang="T94">
                        <a:pos x="T32" y="T33"/>
                      </a:cxn>
                      <a:cxn ang="T95">
                        <a:pos x="T34" y="T35"/>
                      </a:cxn>
                      <a:cxn ang="T96">
                        <a:pos x="T36" y="T37"/>
                      </a:cxn>
                      <a:cxn ang="T97">
                        <a:pos x="T38" y="T39"/>
                      </a:cxn>
                      <a:cxn ang="T98">
                        <a:pos x="T40" y="T41"/>
                      </a:cxn>
                      <a:cxn ang="T99">
                        <a:pos x="T42" y="T43"/>
                      </a:cxn>
                      <a:cxn ang="T100">
                        <a:pos x="T44" y="T45"/>
                      </a:cxn>
                      <a:cxn ang="T101">
                        <a:pos x="T46" y="T47"/>
                      </a:cxn>
                      <a:cxn ang="T102">
                        <a:pos x="T48" y="T49"/>
                      </a:cxn>
                      <a:cxn ang="T103">
                        <a:pos x="T50" y="T51"/>
                      </a:cxn>
                      <a:cxn ang="T104">
                        <a:pos x="T52" y="T53"/>
                      </a:cxn>
                      <a:cxn ang="T105">
                        <a:pos x="T54" y="T55"/>
                      </a:cxn>
                      <a:cxn ang="T106">
                        <a:pos x="T56" y="T57"/>
                      </a:cxn>
                      <a:cxn ang="T107">
                        <a:pos x="T58" y="T59"/>
                      </a:cxn>
                      <a:cxn ang="T108">
                        <a:pos x="T60" y="T61"/>
                      </a:cxn>
                      <a:cxn ang="T109">
                        <a:pos x="T62" y="T63"/>
                      </a:cxn>
                      <a:cxn ang="T110">
                        <a:pos x="T64" y="T65"/>
                      </a:cxn>
                      <a:cxn ang="T111">
                        <a:pos x="T66" y="T67"/>
                      </a:cxn>
                      <a:cxn ang="T112">
                        <a:pos x="T68" y="T69"/>
                      </a:cxn>
                      <a:cxn ang="T113">
                        <a:pos x="T70" y="T71"/>
                      </a:cxn>
                      <a:cxn ang="T114">
                        <a:pos x="T72" y="T73"/>
                      </a:cxn>
                      <a:cxn ang="T115">
                        <a:pos x="T74" y="T75"/>
                      </a:cxn>
                      <a:cxn ang="T116">
                        <a:pos x="T76" y="T77"/>
                      </a:cxn>
                    </a:cxnLst>
                    <a:rect l="T117" t="T118" r="T119" b="T120"/>
                    <a:pathLst>
                      <a:path w="948" h="397">
                        <a:moveTo>
                          <a:pt x="0" y="41"/>
                        </a:moveTo>
                        <a:lnTo>
                          <a:pt x="31" y="29"/>
                        </a:lnTo>
                        <a:lnTo>
                          <a:pt x="71" y="16"/>
                        </a:lnTo>
                        <a:lnTo>
                          <a:pt x="99" y="9"/>
                        </a:lnTo>
                        <a:lnTo>
                          <a:pt x="131" y="4"/>
                        </a:lnTo>
                        <a:lnTo>
                          <a:pt x="161" y="3"/>
                        </a:lnTo>
                        <a:lnTo>
                          <a:pt x="223" y="1"/>
                        </a:lnTo>
                        <a:lnTo>
                          <a:pt x="287" y="0"/>
                        </a:lnTo>
                        <a:lnTo>
                          <a:pt x="343" y="1"/>
                        </a:lnTo>
                        <a:lnTo>
                          <a:pt x="384" y="3"/>
                        </a:lnTo>
                        <a:lnTo>
                          <a:pt x="406" y="5"/>
                        </a:lnTo>
                        <a:lnTo>
                          <a:pt x="423" y="6"/>
                        </a:lnTo>
                        <a:lnTo>
                          <a:pt x="444" y="9"/>
                        </a:lnTo>
                        <a:lnTo>
                          <a:pt x="463" y="12"/>
                        </a:lnTo>
                        <a:lnTo>
                          <a:pt x="480" y="17"/>
                        </a:lnTo>
                        <a:lnTo>
                          <a:pt x="498" y="23"/>
                        </a:lnTo>
                        <a:lnTo>
                          <a:pt x="515" y="28"/>
                        </a:lnTo>
                        <a:lnTo>
                          <a:pt x="531" y="33"/>
                        </a:lnTo>
                        <a:lnTo>
                          <a:pt x="554" y="45"/>
                        </a:lnTo>
                        <a:lnTo>
                          <a:pt x="576" y="56"/>
                        </a:lnTo>
                        <a:lnTo>
                          <a:pt x="595" y="70"/>
                        </a:lnTo>
                        <a:lnTo>
                          <a:pt x="614" y="83"/>
                        </a:lnTo>
                        <a:lnTo>
                          <a:pt x="634" y="98"/>
                        </a:lnTo>
                        <a:lnTo>
                          <a:pt x="650" y="115"/>
                        </a:lnTo>
                        <a:lnTo>
                          <a:pt x="668" y="134"/>
                        </a:lnTo>
                        <a:lnTo>
                          <a:pt x="680" y="149"/>
                        </a:lnTo>
                        <a:lnTo>
                          <a:pt x="716" y="200"/>
                        </a:lnTo>
                        <a:lnTo>
                          <a:pt x="727" y="218"/>
                        </a:lnTo>
                        <a:lnTo>
                          <a:pt x="748" y="253"/>
                        </a:lnTo>
                        <a:lnTo>
                          <a:pt x="763" y="276"/>
                        </a:lnTo>
                        <a:lnTo>
                          <a:pt x="778" y="295"/>
                        </a:lnTo>
                        <a:lnTo>
                          <a:pt x="789" y="305"/>
                        </a:lnTo>
                        <a:lnTo>
                          <a:pt x="802" y="316"/>
                        </a:lnTo>
                        <a:lnTo>
                          <a:pt x="815" y="327"/>
                        </a:lnTo>
                        <a:lnTo>
                          <a:pt x="828" y="335"/>
                        </a:lnTo>
                        <a:lnTo>
                          <a:pt x="838" y="341"/>
                        </a:lnTo>
                        <a:lnTo>
                          <a:pt x="852" y="343"/>
                        </a:lnTo>
                        <a:lnTo>
                          <a:pt x="866" y="344"/>
                        </a:lnTo>
                        <a:lnTo>
                          <a:pt x="881" y="344"/>
                        </a:lnTo>
                        <a:lnTo>
                          <a:pt x="947" y="344"/>
                        </a:lnTo>
                        <a:lnTo>
                          <a:pt x="948" y="397"/>
                        </a:lnTo>
                        <a:lnTo>
                          <a:pt x="843" y="397"/>
                        </a:lnTo>
                        <a:lnTo>
                          <a:pt x="830" y="395"/>
                        </a:lnTo>
                        <a:lnTo>
                          <a:pt x="818" y="392"/>
                        </a:lnTo>
                        <a:lnTo>
                          <a:pt x="812" y="388"/>
                        </a:lnTo>
                        <a:lnTo>
                          <a:pt x="803" y="380"/>
                        </a:lnTo>
                        <a:lnTo>
                          <a:pt x="794" y="369"/>
                        </a:lnTo>
                        <a:lnTo>
                          <a:pt x="785" y="357"/>
                        </a:lnTo>
                        <a:lnTo>
                          <a:pt x="774" y="342"/>
                        </a:lnTo>
                        <a:lnTo>
                          <a:pt x="759" y="323"/>
                        </a:lnTo>
                        <a:lnTo>
                          <a:pt x="742" y="296"/>
                        </a:lnTo>
                        <a:lnTo>
                          <a:pt x="727" y="270"/>
                        </a:lnTo>
                        <a:lnTo>
                          <a:pt x="711" y="241"/>
                        </a:lnTo>
                        <a:lnTo>
                          <a:pt x="690" y="207"/>
                        </a:lnTo>
                        <a:lnTo>
                          <a:pt x="671" y="180"/>
                        </a:lnTo>
                        <a:lnTo>
                          <a:pt x="640" y="145"/>
                        </a:lnTo>
                        <a:lnTo>
                          <a:pt x="626" y="128"/>
                        </a:lnTo>
                        <a:lnTo>
                          <a:pt x="610" y="115"/>
                        </a:lnTo>
                        <a:lnTo>
                          <a:pt x="590" y="98"/>
                        </a:lnTo>
                        <a:lnTo>
                          <a:pt x="569" y="85"/>
                        </a:lnTo>
                        <a:lnTo>
                          <a:pt x="541" y="71"/>
                        </a:lnTo>
                        <a:lnTo>
                          <a:pt x="512" y="58"/>
                        </a:lnTo>
                        <a:lnTo>
                          <a:pt x="484" y="47"/>
                        </a:lnTo>
                        <a:lnTo>
                          <a:pt x="453" y="37"/>
                        </a:lnTo>
                        <a:lnTo>
                          <a:pt x="422" y="30"/>
                        </a:lnTo>
                        <a:lnTo>
                          <a:pt x="393" y="27"/>
                        </a:lnTo>
                        <a:lnTo>
                          <a:pt x="365" y="26"/>
                        </a:lnTo>
                        <a:lnTo>
                          <a:pt x="345" y="26"/>
                        </a:lnTo>
                        <a:lnTo>
                          <a:pt x="245" y="26"/>
                        </a:lnTo>
                        <a:lnTo>
                          <a:pt x="197" y="27"/>
                        </a:lnTo>
                        <a:lnTo>
                          <a:pt x="154" y="29"/>
                        </a:lnTo>
                        <a:lnTo>
                          <a:pt x="124" y="32"/>
                        </a:lnTo>
                        <a:lnTo>
                          <a:pt x="89" y="37"/>
                        </a:lnTo>
                        <a:lnTo>
                          <a:pt x="58" y="45"/>
                        </a:lnTo>
                        <a:lnTo>
                          <a:pt x="43" y="52"/>
                        </a:lnTo>
                        <a:lnTo>
                          <a:pt x="23" y="57"/>
                        </a:lnTo>
                        <a:lnTo>
                          <a:pt x="13" y="54"/>
                        </a:lnTo>
                        <a:lnTo>
                          <a:pt x="4" y="48"/>
                        </a:lnTo>
                        <a:lnTo>
                          <a:pt x="0" y="41"/>
                        </a:lnTo>
                        <a:close/>
                      </a:path>
                    </a:pathLst>
                  </a:custGeom>
                  <a:solidFill>
                    <a:srgbClr val="FF8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42" name="Rectangle 349"/>
                  <p:cNvSpPr>
                    <a:spLocks noChangeArrowheads="1"/>
                  </p:cNvSpPr>
                  <p:nvPr/>
                </p:nvSpPr>
                <p:spPr bwMode="auto">
                  <a:xfrm>
                    <a:off x="4676" y="3101"/>
                    <a:ext cx="180" cy="6"/>
                  </a:xfrm>
                  <a:prstGeom prst="rect">
                    <a:avLst/>
                  </a:prstGeom>
                  <a:solidFill>
                    <a:srgbClr val="FF8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43" name="Rectangle 350"/>
                  <p:cNvSpPr>
                    <a:spLocks noChangeArrowheads="1"/>
                  </p:cNvSpPr>
                  <p:nvPr/>
                </p:nvSpPr>
                <p:spPr bwMode="auto">
                  <a:xfrm>
                    <a:off x="4859" y="3101"/>
                    <a:ext cx="143" cy="6"/>
                  </a:xfrm>
                  <a:prstGeom prst="rect">
                    <a:avLst/>
                  </a:prstGeom>
                  <a:solidFill>
                    <a:srgbClr val="FF8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44" name="Freeform 351"/>
                  <p:cNvSpPr>
                    <a:spLocks/>
                  </p:cNvSpPr>
                  <p:nvPr/>
                </p:nvSpPr>
                <p:spPr bwMode="auto">
                  <a:xfrm>
                    <a:off x="5005" y="3002"/>
                    <a:ext cx="454" cy="107"/>
                  </a:xfrm>
                  <a:custGeom>
                    <a:avLst/>
                    <a:gdLst>
                      <a:gd name="T0" fmla="*/ 0 w 2716"/>
                      <a:gd name="T1" fmla="*/ 0 h 653"/>
                      <a:gd name="T2" fmla="*/ 0 w 2716"/>
                      <a:gd name="T3" fmla="*/ 0 h 653"/>
                      <a:gd name="T4" fmla="*/ 0 w 2716"/>
                      <a:gd name="T5" fmla="*/ 0 h 653"/>
                      <a:gd name="T6" fmla="*/ 0 w 2716"/>
                      <a:gd name="T7" fmla="*/ 0 h 653"/>
                      <a:gd name="T8" fmla="*/ 0 w 2716"/>
                      <a:gd name="T9" fmla="*/ 0 h 653"/>
                      <a:gd name="T10" fmla="*/ 0 w 2716"/>
                      <a:gd name="T11" fmla="*/ 0 h 653"/>
                      <a:gd name="T12" fmla="*/ 0 w 2716"/>
                      <a:gd name="T13" fmla="*/ 0 h 653"/>
                      <a:gd name="T14" fmla="*/ 0 w 2716"/>
                      <a:gd name="T15" fmla="*/ 0 h 653"/>
                      <a:gd name="T16" fmla="*/ 0 w 2716"/>
                      <a:gd name="T17" fmla="*/ 0 h 653"/>
                      <a:gd name="T18" fmla="*/ 0 w 2716"/>
                      <a:gd name="T19" fmla="*/ 0 h 653"/>
                      <a:gd name="T20" fmla="*/ 0 w 2716"/>
                      <a:gd name="T21" fmla="*/ 0 h 653"/>
                      <a:gd name="T22" fmla="*/ 0 w 2716"/>
                      <a:gd name="T23" fmla="*/ 0 h 653"/>
                      <a:gd name="T24" fmla="*/ 0 w 2716"/>
                      <a:gd name="T25" fmla="*/ 0 h 653"/>
                      <a:gd name="T26" fmla="*/ 0 w 2716"/>
                      <a:gd name="T27" fmla="*/ 0 h 653"/>
                      <a:gd name="T28" fmla="*/ 0 w 2716"/>
                      <a:gd name="T29" fmla="*/ 0 h 653"/>
                      <a:gd name="T30" fmla="*/ 0 w 2716"/>
                      <a:gd name="T31" fmla="*/ 0 h 653"/>
                      <a:gd name="T32" fmla="*/ 0 w 2716"/>
                      <a:gd name="T33" fmla="*/ 0 h 653"/>
                      <a:gd name="T34" fmla="*/ 0 w 2716"/>
                      <a:gd name="T35" fmla="*/ 0 h 653"/>
                      <a:gd name="T36" fmla="*/ 0 w 2716"/>
                      <a:gd name="T37" fmla="*/ 0 h 653"/>
                      <a:gd name="T38" fmla="*/ 0 w 2716"/>
                      <a:gd name="T39" fmla="*/ 0 h 653"/>
                      <a:gd name="T40" fmla="*/ 0 w 2716"/>
                      <a:gd name="T41" fmla="*/ 0 h 653"/>
                      <a:gd name="T42" fmla="*/ 0 w 2716"/>
                      <a:gd name="T43" fmla="*/ 0 h 653"/>
                      <a:gd name="T44" fmla="*/ 0 w 2716"/>
                      <a:gd name="T45" fmla="*/ 0 h 653"/>
                      <a:gd name="T46" fmla="*/ 0 w 2716"/>
                      <a:gd name="T47" fmla="*/ 0 h 653"/>
                      <a:gd name="T48" fmla="*/ 0 w 2716"/>
                      <a:gd name="T49" fmla="*/ 0 h 653"/>
                      <a:gd name="T50" fmla="*/ 0 w 2716"/>
                      <a:gd name="T51" fmla="*/ 0 h 653"/>
                      <a:gd name="T52" fmla="*/ 0 w 2716"/>
                      <a:gd name="T53" fmla="*/ 0 h 653"/>
                      <a:gd name="T54" fmla="*/ 0 w 2716"/>
                      <a:gd name="T55" fmla="*/ 0 h 653"/>
                      <a:gd name="T56" fmla="*/ 0 w 2716"/>
                      <a:gd name="T57" fmla="*/ 0 h 653"/>
                      <a:gd name="T58" fmla="*/ 0 w 2716"/>
                      <a:gd name="T59" fmla="*/ 0 h 653"/>
                      <a:gd name="T60" fmla="*/ 0 w 2716"/>
                      <a:gd name="T61" fmla="*/ 0 h 653"/>
                      <a:gd name="T62" fmla="*/ 0 w 2716"/>
                      <a:gd name="T63" fmla="*/ 0 h 653"/>
                      <a:gd name="T64" fmla="*/ 0 w 2716"/>
                      <a:gd name="T65" fmla="*/ 0 h 653"/>
                      <a:gd name="T66" fmla="*/ 0 w 2716"/>
                      <a:gd name="T67" fmla="*/ 0 h 653"/>
                      <a:gd name="T68" fmla="*/ 0 w 2716"/>
                      <a:gd name="T69" fmla="*/ 0 h 653"/>
                      <a:gd name="T70" fmla="*/ 0 w 2716"/>
                      <a:gd name="T71" fmla="*/ 0 h 653"/>
                      <a:gd name="T72" fmla="*/ 0 w 2716"/>
                      <a:gd name="T73" fmla="*/ 0 h 653"/>
                      <a:gd name="T74" fmla="*/ 0 w 2716"/>
                      <a:gd name="T75" fmla="*/ 0 h 653"/>
                      <a:gd name="T76" fmla="*/ 0 w 2716"/>
                      <a:gd name="T77" fmla="*/ 0 h 653"/>
                      <a:gd name="T78" fmla="*/ 0 w 2716"/>
                      <a:gd name="T79" fmla="*/ 0 h 653"/>
                      <a:gd name="T80" fmla="*/ 0 w 2716"/>
                      <a:gd name="T81" fmla="*/ 0 h 653"/>
                      <a:gd name="T82" fmla="*/ 0 w 2716"/>
                      <a:gd name="T83" fmla="*/ 0 h 653"/>
                      <a:gd name="T84" fmla="*/ 0 w 2716"/>
                      <a:gd name="T85" fmla="*/ 0 h 653"/>
                      <a:gd name="T86" fmla="*/ 0 w 2716"/>
                      <a:gd name="T87" fmla="*/ 0 h 653"/>
                      <a:gd name="T88" fmla="*/ 0 w 2716"/>
                      <a:gd name="T89" fmla="*/ 0 h 653"/>
                      <a:gd name="T90" fmla="*/ 0 w 2716"/>
                      <a:gd name="T91" fmla="*/ 0 h 653"/>
                      <a:gd name="T92" fmla="*/ 0 w 2716"/>
                      <a:gd name="T93" fmla="*/ 0 h 653"/>
                      <a:gd name="T94" fmla="*/ 0 w 2716"/>
                      <a:gd name="T95" fmla="*/ 0 h 653"/>
                      <a:gd name="T96" fmla="*/ 0 w 2716"/>
                      <a:gd name="T97" fmla="*/ 0 h 653"/>
                      <a:gd name="T98" fmla="*/ 0 w 2716"/>
                      <a:gd name="T99" fmla="*/ 0 h 653"/>
                      <a:gd name="T100" fmla="*/ 0 w 2716"/>
                      <a:gd name="T101" fmla="*/ 0 h 653"/>
                      <a:gd name="T102" fmla="*/ 0 w 2716"/>
                      <a:gd name="T103" fmla="*/ 0 h 653"/>
                      <a:gd name="T104" fmla="*/ 0 w 2716"/>
                      <a:gd name="T105" fmla="*/ 0 h 653"/>
                      <a:gd name="T106" fmla="*/ 0 w 2716"/>
                      <a:gd name="T107" fmla="*/ 0 h 653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w 2716"/>
                      <a:gd name="T163" fmla="*/ 0 h 653"/>
                      <a:gd name="T164" fmla="*/ 2716 w 2716"/>
                      <a:gd name="T165" fmla="*/ 653 h 653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T162" t="T163" r="T164" b="T165"/>
                    <a:pathLst>
                      <a:path w="2716" h="653">
                        <a:moveTo>
                          <a:pt x="0" y="598"/>
                        </a:moveTo>
                        <a:lnTo>
                          <a:pt x="0" y="653"/>
                        </a:lnTo>
                        <a:lnTo>
                          <a:pt x="947" y="653"/>
                        </a:lnTo>
                        <a:lnTo>
                          <a:pt x="956" y="652"/>
                        </a:lnTo>
                        <a:lnTo>
                          <a:pt x="964" y="647"/>
                        </a:lnTo>
                        <a:lnTo>
                          <a:pt x="971" y="643"/>
                        </a:lnTo>
                        <a:lnTo>
                          <a:pt x="978" y="638"/>
                        </a:lnTo>
                        <a:lnTo>
                          <a:pt x="985" y="632"/>
                        </a:lnTo>
                        <a:lnTo>
                          <a:pt x="991" y="624"/>
                        </a:lnTo>
                        <a:lnTo>
                          <a:pt x="1000" y="612"/>
                        </a:lnTo>
                        <a:lnTo>
                          <a:pt x="1008" y="595"/>
                        </a:lnTo>
                        <a:lnTo>
                          <a:pt x="1014" y="586"/>
                        </a:lnTo>
                        <a:lnTo>
                          <a:pt x="1019" y="574"/>
                        </a:lnTo>
                        <a:lnTo>
                          <a:pt x="1030" y="552"/>
                        </a:lnTo>
                        <a:lnTo>
                          <a:pt x="1038" y="534"/>
                        </a:lnTo>
                        <a:lnTo>
                          <a:pt x="1047" y="516"/>
                        </a:lnTo>
                        <a:lnTo>
                          <a:pt x="1058" y="498"/>
                        </a:lnTo>
                        <a:lnTo>
                          <a:pt x="1069" y="482"/>
                        </a:lnTo>
                        <a:lnTo>
                          <a:pt x="1082" y="466"/>
                        </a:lnTo>
                        <a:lnTo>
                          <a:pt x="1098" y="448"/>
                        </a:lnTo>
                        <a:lnTo>
                          <a:pt x="1113" y="437"/>
                        </a:lnTo>
                        <a:lnTo>
                          <a:pt x="1128" y="421"/>
                        </a:lnTo>
                        <a:lnTo>
                          <a:pt x="1146" y="408"/>
                        </a:lnTo>
                        <a:lnTo>
                          <a:pt x="1167" y="395"/>
                        </a:lnTo>
                        <a:lnTo>
                          <a:pt x="1195" y="379"/>
                        </a:lnTo>
                        <a:lnTo>
                          <a:pt x="1223" y="367"/>
                        </a:lnTo>
                        <a:lnTo>
                          <a:pt x="1251" y="358"/>
                        </a:lnTo>
                        <a:lnTo>
                          <a:pt x="1264" y="355"/>
                        </a:lnTo>
                        <a:lnTo>
                          <a:pt x="1281" y="351"/>
                        </a:lnTo>
                        <a:lnTo>
                          <a:pt x="1294" y="348"/>
                        </a:lnTo>
                        <a:lnTo>
                          <a:pt x="1313" y="346"/>
                        </a:lnTo>
                        <a:lnTo>
                          <a:pt x="1326" y="344"/>
                        </a:lnTo>
                        <a:lnTo>
                          <a:pt x="1341" y="343"/>
                        </a:lnTo>
                        <a:lnTo>
                          <a:pt x="1406" y="342"/>
                        </a:lnTo>
                        <a:lnTo>
                          <a:pt x="1471" y="342"/>
                        </a:lnTo>
                        <a:lnTo>
                          <a:pt x="1570" y="342"/>
                        </a:lnTo>
                        <a:lnTo>
                          <a:pt x="1636" y="343"/>
                        </a:lnTo>
                        <a:lnTo>
                          <a:pt x="1663" y="343"/>
                        </a:lnTo>
                        <a:lnTo>
                          <a:pt x="1680" y="345"/>
                        </a:lnTo>
                        <a:lnTo>
                          <a:pt x="1696" y="347"/>
                        </a:lnTo>
                        <a:lnTo>
                          <a:pt x="1709" y="349"/>
                        </a:lnTo>
                        <a:lnTo>
                          <a:pt x="1723" y="353"/>
                        </a:lnTo>
                        <a:lnTo>
                          <a:pt x="1743" y="357"/>
                        </a:lnTo>
                        <a:lnTo>
                          <a:pt x="1760" y="361"/>
                        </a:lnTo>
                        <a:lnTo>
                          <a:pt x="1780" y="369"/>
                        </a:lnTo>
                        <a:lnTo>
                          <a:pt x="1800" y="376"/>
                        </a:lnTo>
                        <a:lnTo>
                          <a:pt x="1813" y="382"/>
                        </a:lnTo>
                        <a:lnTo>
                          <a:pt x="1828" y="391"/>
                        </a:lnTo>
                        <a:lnTo>
                          <a:pt x="1847" y="399"/>
                        </a:lnTo>
                        <a:lnTo>
                          <a:pt x="1866" y="411"/>
                        </a:lnTo>
                        <a:lnTo>
                          <a:pt x="1884" y="422"/>
                        </a:lnTo>
                        <a:lnTo>
                          <a:pt x="1899" y="432"/>
                        </a:lnTo>
                        <a:lnTo>
                          <a:pt x="1913" y="444"/>
                        </a:lnTo>
                        <a:lnTo>
                          <a:pt x="1923" y="453"/>
                        </a:lnTo>
                        <a:lnTo>
                          <a:pt x="1933" y="464"/>
                        </a:lnTo>
                        <a:lnTo>
                          <a:pt x="1943" y="476"/>
                        </a:lnTo>
                        <a:lnTo>
                          <a:pt x="1964" y="499"/>
                        </a:lnTo>
                        <a:lnTo>
                          <a:pt x="1980" y="521"/>
                        </a:lnTo>
                        <a:lnTo>
                          <a:pt x="1994" y="543"/>
                        </a:lnTo>
                        <a:lnTo>
                          <a:pt x="2007" y="561"/>
                        </a:lnTo>
                        <a:lnTo>
                          <a:pt x="2020" y="579"/>
                        </a:lnTo>
                        <a:lnTo>
                          <a:pt x="2030" y="596"/>
                        </a:lnTo>
                        <a:lnTo>
                          <a:pt x="2038" y="605"/>
                        </a:lnTo>
                        <a:lnTo>
                          <a:pt x="2043" y="616"/>
                        </a:lnTo>
                        <a:lnTo>
                          <a:pt x="2049" y="624"/>
                        </a:lnTo>
                        <a:lnTo>
                          <a:pt x="2056" y="628"/>
                        </a:lnTo>
                        <a:lnTo>
                          <a:pt x="2066" y="632"/>
                        </a:lnTo>
                        <a:lnTo>
                          <a:pt x="2081" y="632"/>
                        </a:lnTo>
                        <a:lnTo>
                          <a:pt x="2169" y="631"/>
                        </a:lnTo>
                        <a:lnTo>
                          <a:pt x="2716" y="631"/>
                        </a:lnTo>
                        <a:lnTo>
                          <a:pt x="2716" y="457"/>
                        </a:lnTo>
                        <a:lnTo>
                          <a:pt x="2715" y="214"/>
                        </a:lnTo>
                        <a:lnTo>
                          <a:pt x="2714" y="80"/>
                        </a:lnTo>
                        <a:lnTo>
                          <a:pt x="2714" y="72"/>
                        </a:lnTo>
                        <a:lnTo>
                          <a:pt x="2714" y="61"/>
                        </a:lnTo>
                        <a:lnTo>
                          <a:pt x="2713" y="52"/>
                        </a:lnTo>
                        <a:lnTo>
                          <a:pt x="2710" y="41"/>
                        </a:lnTo>
                        <a:lnTo>
                          <a:pt x="2706" y="32"/>
                        </a:lnTo>
                        <a:lnTo>
                          <a:pt x="2699" y="22"/>
                        </a:lnTo>
                        <a:lnTo>
                          <a:pt x="2689" y="15"/>
                        </a:lnTo>
                        <a:lnTo>
                          <a:pt x="2680" y="7"/>
                        </a:lnTo>
                        <a:lnTo>
                          <a:pt x="2670" y="3"/>
                        </a:lnTo>
                        <a:lnTo>
                          <a:pt x="2659" y="1"/>
                        </a:lnTo>
                        <a:lnTo>
                          <a:pt x="2645" y="0"/>
                        </a:lnTo>
                        <a:lnTo>
                          <a:pt x="2650" y="6"/>
                        </a:lnTo>
                        <a:lnTo>
                          <a:pt x="2658" y="14"/>
                        </a:lnTo>
                        <a:lnTo>
                          <a:pt x="2663" y="23"/>
                        </a:lnTo>
                        <a:lnTo>
                          <a:pt x="2669" y="36"/>
                        </a:lnTo>
                        <a:lnTo>
                          <a:pt x="2675" y="48"/>
                        </a:lnTo>
                        <a:lnTo>
                          <a:pt x="2679" y="62"/>
                        </a:lnTo>
                        <a:lnTo>
                          <a:pt x="2680" y="78"/>
                        </a:lnTo>
                        <a:lnTo>
                          <a:pt x="2679" y="214"/>
                        </a:lnTo>
                        <a:lnTo>
                          <a:pt x="2679" y="451"/>
                        </a:lnTo>
                        <a:lnTo>
                          <a:pt x="2680" y="553"/>
                        </a:lnTo>
                        <a:lnTo>
                          <a:pt x="2679" y="570"/>
                        </a:lnTo>
                        <a:lnTo>
                          <a:pt x="2676" y="579"/>
                        </a:lnTo>
                        <a:lnTo>
                          <a:pt x="2672" y="588"/>
                        </a:lnTo>
                        <a:lnTo>
                          <a:pt x="2665" y="595"/>
                        </a:lnTo>
                        <a:lnTo>
                          <a:pt x="2657" y="597"/>
                        </a:lnTo>
                        <a:lnTo>
                          <a:pt x="2641" y="597"/>
                        </a:lnTo>
                        <a:lnTo>
                          <a:pt x="2627" y="597"/>
                        </a:lnTo>
                        <a:lnTo>
                          <a:pt x="2176" y="597"/>
                        </a:lnTo>
                        <a:lnTo>
                          <a:pt x="2107" y="597"/>
                        </a:lnTo>
                        <a:lnTo>
                          <a:pt x="2095" y="597"/>
                        </a:lnTo>
                        <a:lnTo>
                          <a:pt x="2084" y="595"/>
                        </a:lnTo>
                        <a:lnTo>
                          <a:pt x="2075" y="594"/>
                        </a:lnTo>
                        <a:lnTo>
                          <a:pt x="2067" y="590"/>
                        </a:lnTo>
                        <a:lnTo>
                          <a:pt x="2059" y="584"/>
                        </a:lnTo>
                        <a:lnTo>
                          <a:pt x="2051" y="578"/>
                        </a:lnTo>
                        <a:lnTo>
                          <a:pt x="2046" y="572"/>
                        </a:lnTo>
                        <a:lnTo>
                          <a:pt x="2040" y="564"/>
                        </a:lnTo>
                        <a:lnTo>
                          <a:pt x="2028" y="547"/>
                        </a:lnTo>
                        <a:lnTo>
                          <a:pt x="2019" y="533"/>
                        </a:lnTo>
                        <a:lnTo>
                          <a:pt x="2000" y="508"/>
                        </a:lnTo>
                        <a:lnTo>
                          <a:pt x="1979" y="484"/>
                        </a:lnTo>
                        <a:lnTo>
                          <a:pt x="1961" y="461"/>
                        </a:lnTo>
                        <a:lnTo>
                          <a:pt x="1949" y="445"/>
                        </a:lnTo>
                        <a:lnTo>
                          <a:pt x="1938" y="432"/>
                        </a:lnTo>
                        <a:lnTo>
                          <a:pt x="1929" y="423"/>
                        </a:lnTo>
                        <a:lnTo>
                          <a:pt x="1920" y="416"/>
                        </a:lnTo>
                        <a:lnTo>
                          <a:pt x="1908" y="406"/>
                        </a:lnTo>
                        <a:lnTo>
                          <a:pt x="1895" y="397"/>
                        </a:lnTo>
                        <a:lnTo>
                          <a:pt x="1879" y="388"/>
                        </a:lnTo>
                        <a:lnTo>
                          <a:pt x="1863" y="379"/>
                        </a:lnTo>
                        <a:lnTo>
                          <a:pt x="1850" y="373"/>
                        </a:lnTo>
                        <a:lnTo>
                          <a:pt x="1830" y="365"/>
                        </a:lnTo>
                        <a:lnTo>
                          <a:pt x="1818" y="358"/>
                        </a:lnTo>
                        <a:lnTo>
                          <a:pt x="1800" y="351"/>
                        </a:lnTo>
                        <a:lnTo>
                          <a:pt x="1781" y="344"/>
                        </a:lnTo>
                        <a:lnTo>
                          <a:pt x="1763" y="338"/>
                        </a:lnTo>
                        <a:lnTo>
                          <a:pt x="1745" y="332"/>
                        </a:lnTo>
                        <a:lnTo>
                          <a:pt x="1729" y="329"/>
                        </a:lnTo>
                        <a:lnTo>
                          <a:pt x="1702" y="324"/>
                        </a:lnTo>
                        <a:lnTo>
                          <a:pt x="1682" y="322"/>
                        </a:lnTo>
                        <a:lnTo>
                          <a:pt x="1659" y="318"/>
                        </a:lnTo>
                        <a:lnTo>
                          <a:pt x="1626" y="317"/>
                        </a:lnTo>
                        <a:lnTo>
                          <a:pt x="1571" y="316"/>
                        </a:lnTo>
                        <a:lnTo>
                          <a:pt x="1517" y="316"/>
                        </a:lnTo>
                        <a:lnTo>
                          <a:pt x="1461" y="315"/>
                        </a:lnTo>
                        <a:lnTo>
                          <a:pt x="1394" y="315"/>
                        </a:lnTo>
                        <a:lnTo>
                          <a:pt x="1340" y="318"/>
                        </a:lnTo>
                        <a:lnTo>
                          <a:pt x="1314" y="320"/>
                        </a:lnTo>
                        <a:lnTo>
                          <a:pt x="1281" y="323"/>
                        </a:lnTo>
                        <a:lnTo>
                          <a:pt x="1254" y="328"/>
                        </a:lnTo>
                        <a:lnTo>
                          <a:pt x="1225" y="335"/>
                        </a:lnTo>
                        <a:lnTo>
                          <a:pt x="1190" y="347"/>
                        </a:lnTo>
                        <a:lnTo>
                          <a:pt x="1154" y="362"/>
                        </a:lnTo>
                        <a:lnTo>
                          <a:pt x="1123" y="382"/>
                        </a:lnTo>
                        <a:lnTo>
                          <a:pt x="1100" y="403"/>
                        </a:lnTo>
                        <a:lnTo>
                          <a:pt x="1074" y="426"/>
                        </a:lnTo>
                        <a:lnTo>
                          <a:pt x="1057" y="445"/>
                        </a:lnTo>
                        <a:lnTo>
                          <a:pt x="1041" y="463"/>
                        </a:lnTo>
                        <a:lnTo>
                          <a:pt x="1029" y="482"/>
                        </a:lnTo>
                        <a:lnTo>
                          <a:pt x="1017" y="500"/>
                        </a:lnTo>
                        <a:lnTo>
                          <a:pt x="1007" y="521"/>
                        </a:lnTo>
                        <a:lnTo>
                          <a:pt x="993" y="548"/>
                        </a:lnTo>
                        <a:lnTo>
                          <a:pt x="984" y="567"/>
                        </a:lnTo>
                        <a:lnTo>
                          <a:pt x="977" y="578"/>
                        </a:lnTo>
                        <a:lnTo>
                          <a:pt x="971" y="586"/>
                        </a:lnTo>
                        <a:lnTo>
                          <a:pt x="965" y="594"/>
                        </a:lnTo>
                        <a:lnTo>
                          <a:pt x="956" y="598"/>
                        </a:lnTo>
                        <a:lnTo>
                          <a:pt x="947" y="598"/>
                        </a:lnTo>
                        <a:lnTo>
                          <a:pt x="0" y="598"/>
                        </a:lnTo>
                        <a:close/>
                      </a:path>
                    </a:pathLst>
                  </a:custGeom>
                  <a:solidFill>
                    <a:srgbClr val="FF8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420" name="Group 352"/>
                <p:cNvGrpSpPr>
                  <a:grpSpLocks/>
                </p:cNvGrpSpPr>
                <p:nvPr/>
              </p:nvGrpSpPr>
              <p:grpSpPr bwMode="auto">
                <a:xfrm>
                  <a:off x="4809" y="3007"/>
                  <a:ext cx="188" cy="11"/>
                  <a:chOff x="4809" y="3007"/>
                  <a:chExt cx="188" cy="11"/>
                </a:xfrm>
              </p:grpSpPr>
              <p:grpSp>
                <p:nvGrpSpPr>
                  <p:cNvPr id="427" name="Group 353"/>
                  <p:cNvGrpSpPr>
                    <a:grpSpLocks/>
                  </p:cNvGrpSpPr>
                  <p:nvPr/>
                </p:nvGrpSpPr>
                <p:grpSpPr bwMode="auto">
                  <a:xfrm>
                    <a:off x="4957" y="3007"/>
                    <a:ext cx="40" cy="11"/>
                    <a:chOff x="4957" y="3007"/>
                    <a:chExt cx="40" cy="11"/>
                  </a:xfrm>
                </p:grpSpPr>
                <p:grpSp>
                  <p:nvGrpSpPr>
                    <p:cNvPr id="435" name="Group 35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962" y="3007"/>
                      <a:ext cx="22" cy="10"/>
                      <a:chOff x="4962" y="3007"/>
                      <a:chExt cx="22" cy="10"/>
                    </a:xfrm>
                  </p:grpSpPr>
                  <p:sp>
                    <p:nvSpPr>
                      <p:cNvPr id="439" name="Freeform 35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961" y="3008"/>
                        <a:ext cx="22" cy="9"/>
                      </a:xfrm>
                      <a:custGeom>
                        <a:avLst/>
                        <a:gdLst>
                          <a:gd name="T0" fmla="*/ 0 w 131"/>
                          <a:gd name="T1" fmla="*/ 0 h 62"/>
                          <a:gd name="T2" fmla="*/ 0 w 131"/>
                          <a:gd name="T3" fmla="*/ 0 h 62"/>
                          <a:gd name="T4" fmla="*/ 0 w 131"/>
                          <a:gd name="T5" fmla="*/ 0 h 62"/>
                          <a:gd name="T6" fmla="*/ 0 w 131"/>
                          <a:gd name="T7" fmla="*/ 0 h 62"/>
                          <a:gd name="T8" fmla="*/ 0 w 131"/>
                          <a:gd name="T9" fmla="*/ 0 h 62"/>
                          <a:gd name="T10" fmla="*/ 0 w 131"/>
                          <a:gd name="T11" fmla="*/ 0 h 62"/>
                          <a:gd name="T12" fmla="*/ 0 w 131"/>
                          <a:gd name="T13" fmla="*/ 0 h 62"/>
                          <a:gd name="T14" fmla="*/ 0 w 131"/>
                          <a:gd name="T15" fmla="*/ 0 h 62"/>
                          <a:gd name="T16" fmla="*/ 0 w 131"/>
                          <a:gd name="T17" fmla="*/ 0 h 62"/>
                          <a:gd name="T18" fmla="*/ 0 w 131"/>
                          <a:gd name="T19" fmla="*/ 0 h 62"/>
                          <a:gd name="T20" fmla="*/ 0 w 131"/>
                          <a:gd name="T21" fmla="*/ 0 h 62"/>
                          <a:gd name="T22" fmla="*/ 0 w 131"/>
                          <a:gd name="T23" fmla="*/ 0 h 62"/>
                          <a:gd name="T24" fmla="*/ 0 w 131"/>
                          <a:gd name="T25" fmla="*/ 0 h 62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131"/>
                          <a:gd name="T40" fmla="*/ 0 h 62"/>
                          <a:gd name="T41" fmla="*/ 131 w 131"/>
                          <a:gd name="T42" fmla="*/ 62 h 62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131" h="62">
                            <a:moveTo>
                              <a:pt x="0" y="62"/>
                            </a:moveTo>
                            <a:lnTo>
                              <a:pt x="131" y="62"/>
                            </a:lnTo>
                            <a:lnTo>
                              <a:pt x="131" y="17"/>
                            </a:lnTo>
                            <a:lnTo>
                              <a:pt x="128" y="11"/>
                            </a:lnTo>
                            <a:lnTo>
                              <a:pt x="122" y="6"/>
                            </a:lnTo>
                            <a:lnTo>
                              <a:pt x="116" y="2"/>
                            </a:lnTo>
                            <a:lnTo>
                              <a:pt x="109" y="0"/>
                            </a:lnTo>
                            <a:lnTo>
                              <a:pt x="19" y="0"/>
                            </a:lnTo>
                            <a:lnTo>
                              <a:pt x="14" y="3"/>
                            </a:lnTo>
                            <a:lnTo>
                              <a:pt x="8" y="8"/>
                            </a:lnTo>
                            <a:lnTo>
                              <a:pt x="3" y="12"/>
                            </a:lnTo>
                            <a:lnTo>
                              <a:pt x="0" y="18"/>
                            </a:lnTo>
                            <a:lnTo>
                              <a:pt x="0" y="62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40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440" name="Freeform 35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964" y="3009"/>
                        <a:ext cx="18" cy="7"/>
                      </a:xfrm>
                      <a:custGeom>
                        <a:avLst/>
                        <a:gdLst>
                          <a:gd name="T0" fmla="*/ 0 w 99"/>
                          <a:gd name="T1" fmla="*/ 0 h 47"/>
                          <a:gd name="T2" fmla="*/ 0 w 99"/>
                          <a:gd name="T3" fmla="*/ 0 h 47"/>
                          <a:gd name="T4" fmla="*/ 0 w 99"/>
                          <a:gd name="T5" fmla="*/ 0 h 47"/>
                          <a:gd name="T6" fmla="*/ 0 w 99"/>
                          <a:gd name="T7" fmla="*/ 0 h 47"/>
                          <a:gd name="T8" fmla="*/ 0 w 99"/>
                          <a:gd name="T9" fmla="*/ 0 h 47"/>
                          <a:gd name="T10" fmla="*/ 0 w 99"/>
                          <a:gd name="T11" fmla="*/ 0 h 47"/>
                          <a:gd name="T12" fmla="*/ 0 w 99"/>
                          <a:gd name="T13" fmla="*/ 0 h 47"/>
                          <a:gd name="T14" fmla="*/ 0 w 99"/>
                          <a:gd name="T15" fmla="*/ 0 h 47"/>
                          <a:gd name="T16" fmla="*/ 0 w 99"/>
                          <a:gd name="T17" fmla="*/ 0 h 47"/>
                          <a:gd name="T18" fmla="*/ 0 w 99"/>
                          <a:gd name="T19" fmla="*/ 0 h 47"/>
                          <a:gd name="T20" fmla="*/ 0 w 99"/>
                          <a:gd name="T21" fmla="*/ 0 h 47"/>
                          <a:gd name="T22" fmla="*/ 0 w 99"/>
                          <a:gd name="T23" fmla="*/ 0 h 47"/>
                          <a:gd name="T24" fmla="*/ 0 w 99"/>
                          <a:gd name="T25" fmla="*/ 0 h 47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99"/>
                          <a:gd name="T40" fmla="*/ 0 h 47"/>
                          <a:gd name="T41" fmla="*/ 99 w 99"/>
                          <a:gd name="T42" fmla="*/ 47 h 47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99" h="47">
                            <a:moveTo>
                              <a:pt x="0" y="47"/>
                            </a:moveTo>
                            <a:lnTo>
                              <a:pt x="99" y="47"/>
                            </a:lnTo>
                            <a:lnTo>
                              <a:pt x="99" y="13"/>
                            </a:lnTo>
                            <a:lnTo>
                              <a:pt x="96" y="9"/>
                            </a:lnTo>
                            <a:lnTo>
                              <a:pt x="93" y="5"/>
                            </a:lnTo>
                            <a:lnTo>
                              <a:pt x="88" y="2"/>
                            </a:lnTo>
                            <a:lnTo>
                              <a:pt x="82" y="0"/>
                            </a:lnTo>
                            <a:lnTo>
                              <a:pt x="14" y="0"/>
                            </a:lnTo>
                            <a:lnTo>
                              <a:pt x="10" y="3"/>
                            </a:lnTo>
                            <a:lnTo>
                              <a:pt x="6" y="6"/>
                            </a:lnTo>
                            <a:lnTo>
                              <a:pt x="2" y="10"/>
                            </a:lnTo>
                            <a:lnTo>
                              <a:pt x="0" y="13"/>
                            </a:lnTo>
                            <a:lnTo>
                              <a:pt x="0" y="47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40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p:grpSp>
                <p:grpSp>
                  <p:nvGrpSpPr>
                    <p:cNvPr id="436" name="Group 35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957" y="3009"/>
                      <a:ext cx="40" cy="9"/>
                      <a:chOff x="4957" y="3009"/>
                      <a:chExt cx="40" cy="9"/>
                    </a:xfrm>
                  </p:grpSpPr>
                  <p:sp>
                    <p:nvSpPr>
                      <p:cNvPr id="437" name="Freeform 35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957" y="3009"/>
                        <a:ext cx="40" cy="9"/>
                      </a:xfrm>
                      <a:custGeom>
                        <a:avLst/>
                        <a:gdLst>
                          <a:gd name="T0" fmla="*/ 0 w 238"/>
                          <a:gd name="T1" fmla="*/ 0 h 56"/>
                          <a:gd name="T2" fmla="*/ 0 w 238"/>
                          <a:gd name="T3" fmla="*/ 0 h 56"/>
                          <a:gd name="T4" fmla="*/ 0 w 238"/>
                          <a:gd name="T5" fmla="*/ 0 h 56"/>
                          <a:gd name="T6" fmla="*/ 0 w 238"/>
                          <a:gd name="T7" fmla="*/ 0 h 56"/>
                          <a:gd name="T8" fmla="*/ 0 w 238"/>
                          <a:gd name="T9" fmla="*/ 0 h 56"/>
                          <a:gd name="T10" fmla="*/ 0 w 238"/>
                          <a:gd name="T11" fmla="*/ 0 h 56"/>
                          <a:gd name="T12" fmla="*/ 0 w 238"/>
                          <a:gd name="T13" fmla="*/ 0 h 56"/>
                          <a:gd name="T14" fmla="*/ 0 w 238"/>
                          <a:gd name="T15" fmla="*/ 0 h 56"/>
                          <a:gd name="T16" fmla="*/ 0 w 238"/>
                          <a:gd name="T17" fmla="*/ 0 h 56"/>
                          <a:gd name="T18" fmla="*/ 0 w 238"/>
                          <a:gd name="T19" fmla="*/ 0 h 5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238"/>
                          <a:gd name="T31" fmla="*/ 0 h 56"/>
                          <a:gd name="T32" fmla="*/ 238 w 238"/>
                          <a:gd name="T33" fmla="*/ 56 h 5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238" h="56">
                            <a:moveTo>
                              <a:pt x="6" y="0"/>
                            </a:moveTo>
                            <a:lnTo>
                              <a:pt x="238" y="0"/>
                            </a:lnTo>
                            <a:lnTo>
                              <a:pt x="238" y="56"/>
                            </a:lnTo>
                            <a:lnTo>
                              <a:pt x="168" y="56"/>
                            </a:lnTo>
                            <a:lnTo>
                              <a:pt x="168" y="26"/>
                            </a:lnTo>
                            <a:lnTo>
                              <a:pt x="4" y="26"/>
                            </a:lnTo>
                            <a:lnTo>
                              <a:pt x="1" y="20"/>
                            </a:lnTo>
                            <a:lnTo>
                              <a:pt x="0" y="12"/>
                            </a:lnTo>
                            <a:lnTo>
                              <a:pt x="2" y="5"/>
                            </a:lnTo>
                            <a:lnTo>
                              <a:pt x="6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 w="1588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40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438" name="Rectangle 35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86" y="3014"/>
                        <a:ext cx="9" cy="3"/>
                      </a:xfrm>
                      <a:prstGeom prst="rect">
                        <a:avLst/>
                      </a:prstGeom>
                      <a:solidFill>
                        <a:srgbClr val="60606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zh-CN" altLang="en-US" sz="280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28" name="Group 360"/>
                  <p:cNvGrpSpPr>
                    <a:grpSpLocks/>
                  </p:cNvGrpSpPr>
                  <p:nvPr/>
                </p:nvGrpSpPr>
                <p:grpSpPr bwMode="auto">
                  <a:xfrm>
                    <a:off x="4809" y="3007"/>
                    <a:ext cx="40" cy="11"/>
                    <a:chOff x="4809" y="3007"/>
                    <a:chExt cx="40" cy="11"/>
                  </a:xfrm>
                </p:grpSpPr>
                <p:grpSp>
                  <p:nvGrpSpPr>
                    <p:cNvPr id="429" name="Group 36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14" y="3007"/>
                      <a:ext cx="22" cy="10"/>
                      <a:chOff x="4814" y="3007"/>
                      <a:chExt cx="22" cy="10"/>
                    </a:xfrm>
                  </p:grpSpPr>
                  <p:sp>
                    <p:nvSpPr>
                      <p:cNvPr id="433" name="Freeform 36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813" y="3008"/>
                        <a:ext cx="22" cy="9"/>
                      </a:xfrm>
                      <a:custGeom>
                        <a:avLst/>
                        <a:gdLst>
                          <a:gd name="T0" fmla="*/ 0 w 131"/>
                          <a:gd name="T1" fmla="*/ 0 h 62"/>
                          <a:gd name="T2" fmla="*/ 0 w 131"/>
                          <a:gd name="T3" fmla="*/ 0 h 62"/>
                          <a:gd name="T4" fmla="*/ 0 w 131"/>
                          <a:gd name="T5" fmla="*/ 0 h 62"/>
                          <a:gd name="T6" fmla="*/ 0 w 131"/>
                          <a:gd name="T7" fmla="*/ 0 h 62"/>
                          <a:gd name="T8" fmla="*/ 0 w 131"/>
                          <a:gd name="T9" fmla="*/ 0 h 62"/>
                          <a:gd name="T10" fmla="*/ 0 w 131"/>
                          <a:gd name="T11" fmla="*/ 0 h 62"/>
                          <a:gd name="T12" fmla="*/ 0 w 131"/>
                          <a:gd name="T13" fmla="*/ 0 h 62"/>
                          <a:gd name="T14" fmla="*/ 0 w 131"/>
                          <a:gd name="T15" fmla="*/ 0 h 62"/>
                          <a:gd name="T16" fmla="*/ 0 w 131"/>
                          <a:gd name="T17" fmla="*/ 0 h 62"/>
                          <a:gd name="T18" fmla="*/ 0 w 131"/>
                          <a:gd name="T19" fmla="*/ 0 h 62"/>
                          <a:gd name="T20" fmla="*/ 0 w 131"/>
                          <a:gd name="T21" fmla="*/ 0 h 62"/>
                          <a:gd name="T22" fmla="*/ 0 w 131"/>
                          <a:gd name="T23" fmla="*/ 0 h 62"/>
                          <a:gd name="T24" fmla="*/ 0 w 131"/>
                          <a:gd name="T25" fmla="*/ 0 h 62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131"/>
                          <a:gd name="T40" fmla="*/ 0 h 62"/>
                          <a:gd name="T41" fmla="*/ 131 w 131"/>
                          <a:gd name="T42" fmla="*/ 62 h 62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131" h="62">
                            <a:moveTo>
                              <a:pt x="0" y="62"/>
                            </a:moveTo>
                            <a:lnTo>
                              <a:pt x="131" y="62"/>
                            </a:lnTo>
                            <a:lnTo>
                              <a:pt x="131" y="17"/>
                            </a:lnTo>
                            <a:lnTo>
                              <a:pt x="127" y="11"/>
                            </a:lnTo>
                            <a:lnTo>
                              <a:pt x="122" y="6"/>
                            </a:lnTo>
                            <a:lnTo>
                              <a:pt x="116" y="2"/>
                            </a:lnTo>
                            <a:lnTo>
                              <a:pt x="109" y="0"/>
                            </a:lnTo>
                            <a:lnTo>
                              <a:pt x="19" y="0"/>
                            </a:lnTo>
                            <a:lnTo>
                              <a:pt x="14" y="3"/>
                            </a:lnTo>
                            <a:lnTo>
                              <a:pt x="8" y="8"/>
                            </a:lnTo>
                            <a:lnTo>
                              <a:pt x="4" y="12"/>
                            </a:lnTo>
                            <a:lnTo>
                              <a:pt x="0" y="18"/>
                            </a:lnTo>
                            <a:lnTo>
                              <a:pt x="0" y="62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40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434" name="Freeform 36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816" y="3009"/>
                        <a:ext cx="16" cy="7"/>
                      </a:xfrm>
                      <a:custGeom>
                        <a:avLst/>
                        <a:gdLst>
                          <a:gd name="T0" fmla="*/ 0 w 100"/>
                          <a:gd name="T1" fmla="*/ 0 h 47"/>
                          <a:gd name="T2" fmla="*/ 0 w 100"/>
                          <a:gd name="T3" fmla="*/ 0 h 47"/>
                          <a:gd name="T4" fmla="*/ 0 w 100"/>
                          <a:gd name="T5" fmla="*/ 0 h 47"/>
                          <a:gd name="T6" fmla="*/ 0 w 100"/>
                          <a:gd name="T7" fmla="*/ 0 h 47"/>
                          <a:gd name="T8" fmla="*/ 0 w 100"/>
                          <a:gd name="T9" fmla="*/ 0 h 47"/>
                          <a:gd name="T10" fmla="*/ 0 w 100"/>
                          <a:gd name="T11" fmla="*/ 0 h 47"/>
                          <a:gd name="T12" fmla="*/ 0 w 100"/>
                          <a:gd name="T13" fmla="*/ 0 h 47"/>
                          <a:gd name="T14" fmla="*/ 0 w 100"/>
                          <a:gd name="T15" fmla="*/ 0 h 47"/>
                          <a:gd name="T16" fmla="*/ 0 w 100"/>
                          <a:gd name="T17" fmla="*/ 0 h 47"/>
                          <a:gd name="T18" fmla="*/ 0 w 100"/>
                          <a:gd name="T19" fmla="*/ 0 h 47"/>
                          <a:gd name="T20" fmla="*/ 0 w 100"/>
                          <a:gd name="T21" fmla="*/ 0 h 47"/>
                          <a:gd name="T22" fmla="*/ 0 w 100"/>
                          <a:gd name="T23" fmla="*/ 0 h 47"/>
                          <a:gd name="T24" fmla="*/ 0 w 100"/>
                          <a:gd name="T25" fmla="*/ 0 h 47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100"/>
                          <a:gd name="T40" fmla="*/ 0 h 47"/>
                          <a:gd name="T41" fmla="*/ 100 w 100"/>
                          <a:gd name="T42" fmla="*/ 47 h 47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100" h="47">
                            <a:moveTo>
                              <a:pt x="0" y="47"/>
                            </a:moveTo>
                            <a:lnTo>
                              <a:pt x="100" y="47"/>
                            </a:lnTo>
                            <a:lnTo>
                              <a:pt x="100" y="13"/>
                            </a:lnTo>
                            <a:lnTo>
                              <a:pt x="98" y="9"/>
                            </a:lnTo>
                            <a:lnTo>
                              <a:pt x="93" y="5"/>
                            </a:lnTo>
                            <a:lnTo>
                              <a:pt x="89" y="2"/>
                            </a:lnTo>
                            <a:lnTo>
                              <a:pt x="84" y="0"/>
                            </a:lnTo>
                            <a:lnTo>
                              <a:pt x="15" y="0"/>
                            </a:lnTo>
                            <a:lnTo>
                              <a:pt x="11" y="3"/>
                            </a:lnTo>
                            <a:lnTo>
                              <a:pt x="6" y="6"/>
                            </a:lnTo>
                            <a:lnTo>
                              <a:pt x="2" y="10"/>
                            </a:lnTo>
                            <a:lnTo>
                              <a:pt x="0" y="13"/>
                            </a:lnTo>
                            <a:lnTo>
                              <a:pt x="0" y="47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40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p:grpSp>
                <p:grpSp>
                  <p:nvGrpSpPr>
                    <p:cNvPr id="430" name="Group 3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9" y="3009"/>
                      <a:ext cx="40" cy="9"/>
                      <a:chOff x="4809" y="3009"/>
                      <a:chExt cx="40" cy="9"/>
                    </a:xfrm>
                  </p:grpSpPr>
                  <p:sp>
                    <p:nvSpPr>
                      <p:cNvPr id="431" name="Freeform 36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809" y="3009"/>
                        <a:ext cx="40" cy="9"/>
                      </a:xfrm>
                      <a:custGeom>
                        <a:avLst/>
                        <a:gdLst>
                          <a:gd name="T0" fmla="*/ 0 w 240"/>
                          <a:gd name="T1" fmla="*/ 0 h 56"/>
                          <a:gd name="T2" fmla="*/ 0 w 240"/>
                          <a:gd name="T3" fmla="*/ 0 h 56"/>
                          <a:gd name="T4" fmla="*/ 0 w 240"/>
                          <a:gd name="T5" fmla="*/ 0 h 56"/>
                          <a:gd name="T6" fmla="*/ 0 w 240"/>
                          <a:gd name="T7" fmla="*/ 0 h 56"/>
                          <a:gd name="T8" fmla="*/ 0 w 240"/>
                          <a:gd name="T9" fmla="*/ 0 h 56"/>
                          <a:gd name="T10" fmla="*/ 0 w 240"/>
                          <a:gd name="T11" fmla="*/ 0 h 56"/>
                          <a:gd name="T12" fmla="*/ 0 w 240"/>
                          <a:gd name="T13" fmla="*/ 0 h 56"/>
                          <a:gd name="T14" fmla="*/ 0 w 240"/>
                          <a:gd name="T15" fmla="*/ 0 h 56"/>
                          <a:gd name="T16" fmla="*/ 0 w 240"/>
                          <a:gd name="T17" fmla="*/ 0 h 56"/>
                          <a:gd name="T18" fmla="*/ 0 w 240"/>
                          <a:gd name="T19" fmla="*/ 0 h 5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240"/>
                          <a:gd name="T31" fmla="*/ 0 h 56"/>
                          <a:gd name="T32" fmla="*/ 240 w 240"/>
                          <a:gd name="T33" fmla="*/ 56 h 5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240" h="56">
                            <a:moveTo>
                              <a:pt x="7" y="0"/>
                            </a:moveTo>
                            <a:lnTo>
                              <a:pt x="240" y="0"/>
                            </a:lnTo>
                            <a:lnTo>
                              <a:pt x="240" y="56"/>
                            </a:lnTo>
                            <a:lnTo>
                              <a:pt x="169" y="56"/>
                            </a:lnTo>
                            <a:lnTo>
                              <a:pt x="169" y="26"/>
                            </a:lnTo>
                            <a:lnTo>
                              <a:pt x="5" y="26"/>
                            </a:lnTo>
                            <a:lnTo>
                              <a:pt x="1" y="20"/>
                            </a:lnTo>
                            <a:lnTo>
                              <a:pt x="0" y="12"/>
                            </a:lnTo>
                            <a:lnTo>
                              <a:pt x="2" y="5"/>
                            </a:lnTo>
                            <a:lnTo>
                              <a:pt x="7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 w="1588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40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432" name="Rectangle 36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38" y="3014"/>
                        <a:ext cx="9" cy="3"/>
                      </a:xfrm>
                      <a:prstGeom prst="rect">
                        <a:avLst/>
                      </a:prstGeom>
                      <a:solidFill>
                        <a:srgbClr val="60606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zh-CN" altLang="en-US" sz="280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421" name="Group 367"/>
                <p:cNvGrpSpPr>
                  <a:grpSpLocks/>
                </p:cNvGrpSpPr>
                <p:nvPr/>
              </p:nvGrpSpPr>
              <p:grpSpPr bwMode="auto">
                <a:xfrm>
                  <a:off x="4676" y="2918"/>
                  <a:ext cx="328" cy="204"/>
                  <a:chOff x="4676" y="2918"/>
                  <a:chExt cx="328" cy="204"/>
                </a:xfrm>
              </p:grpSpPr>
              <p:sp>
                <p:nvSpPr>
                  <p:cNvPr id="425" name="Freeform 368"/>
                  <p:cNvSpPr>
                    <a:spLocks/>
                  </p:cNvSpPr>
                  <p:nvPr/>
                </p:nvSpPr>
                <p:spPr bwMode="auto">
                  <a:xfrm>
                    <a:off x="4849" y="2918"/>
                    <a:ext cx="16" cy="82"/>
                  </a:xfrm>
                  <a:custGeom>
                    <a:avLst/>
                    <a:gdLst>
                      <a:gd name="T0" fmla="*/ 0 w 100"/>
                      <a:gd name="T1" fmla="*/ 0 h 490"/>
                      <a:gd name="T2" fmla="*/ 0 w 100"/>
                      <a:gd name="T3" fmla="*/ 0 h 490"/>
                      <a:gd name="T4" fmla="*/ 0 w 100"/>
                      <a:gd name="T5" fmla="*/ 0 h 490"/>
                      <a:gd name="T6" fmla="*/ 0 w 100"/>
                      <a:gd name="T7" fmla="*/ 0 h 49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0"/>
                      <a:gd name="T13" fmla="*/ 0 h 490"/>
                      <a:gd name="T14" fmla="*/ 100 w 100"/>
                      <a:gd name="T15" fmla="*/ 490 h 49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0" h="490">
                        <a:moveTo>
                          <a:pt x="0" y="1"/>
                        </a:moveTo>
                        <a:lnTo>
                          <a:pt x="43" y="490"/>
                        </a:lnTo>
                        <a:lnTo>
                          <a:pt x="59" y="490"/>
                        </a:lnTo>
                        <a:lnTo>
                          <a:pt x="100" y="0"/>
                        </a:lnTo>
                      </a:path>
                    </a:pathLst>
                  </a:custGeom>
                  <a:noFill/>
                  <a:ln w="1588">
                    <a:solidFill>
                      <a:srgbClr val="201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26" name="Freeform 369"/>
                  <p:cNvSpPr>
                    <a:spLocks/>
                  </p:cNvSpPr>
                  <p:nvPr/>
                </p:nvSpPr>
                <p:spPr bwMode="auto">
                  <a:xfrm>
                    <a:off x="4676" y="2918"/>
                    <a:ext cx="328" cy="204"/>
                  </a:xfrm>
                  <a:custGeom>
                    <a:avLst/>
                    <a:gdLst>
                      <a:gd name="T0" fmla="*/ 0 w 1965"/>
                      <a:gd name="T1" fmla="*/ 0 h 1223"/>
                      <a:gd name="T2" fmla="*/ 0 w 1965"/>
                      <a:gd name="T3" fmla="*/ 0 h 1223"/>
                      <a:gd name="T4" fmla="*/ 0 w 1965"/>
                      <a:gd name="T5" fmla="*/ 0 h 1223"/>
                      <a:gd name="T6" fmla="*/ 0 w 1965"/>
                      <a:gd name="T7" fmla="*/ 0 h 1223"/>
                      <a:gd name="T8" fmla="*/ 0 w 1965"/>
                      <a:gd name="T9" fmla="*/ 0 h 1223"/>
                      <a:gd name="T10" fmla="*/ 0 w 1965"/>
                      <a:gd name="T11" fmla="*/ 0 h 1223"/>
                      <a:gd name="T12" fmla="*/ 0 w 1965"/>
                      <a:gd name="T13" fmla="*/ 0 h 1223"/>
                      <a:gd name="T14" fmla="*/ 0 w 1965"/>
                      <a:gd name="T15" fmla="*/ 0 h 1223"/>
                      <a:gd name="T16" fmla="*/ 0 w 1965"/>
                      <a:gd name="T17" fmla="*/ 0 h 1223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965"/>
                      <a:gd name="T28" fmla="*/ 0 h 1223"/>
                      <a:gd name="T29" fmla="*/ 1965 w 1965"/>
                      <a:gd name="T30" fmla="*/ 1223 h 1223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965" h="1223">
                        <a:moveTo>
                          <a:pt x="1088" y="494"/>
                        </a:moveTo>
                        <a:lnTo>
                          <a:pt x="1088" y="1223"/>
                        </a:lnTo>
                        <a:lnTo>
                          <a:pt x="0" y="1223"/>
                        </a:lnTo>
                        <a:lnTo>
                          <a:pt x="0" y="538"/>
                        </a:lnTo>
                        <a:lnTo>
                          <a:pt x="473" y="0"/>
                        </a:lnTo>
                        <a:lnTo>
                          <a:pt x="1911" y="3"/>
                        </a:lnTo>
                        <a:lnTo>
                          <a:pt x="1964" y="521"/>
                        </a:lnTo>
                        <a:lnTo>
                          <a:pt x="1965" y="1223"/>
                        </a:lnTo>
                        <a:lnTo>
                          <a:pt x="1084" y="1223"/>
                        </a:lnTo>
                      </a:path>
                    </a:pathLst>
                  </a:custGeom>
                  <a:noFill/>
                  <a:ln w="1588">
                    <a:solidFill>
                      <a:srgbClr val="201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422" name="Group 370"/>
                <p:cNvGrpSpPr>
                  <a:grpSpLocks/>
                </p:cNvGrpSpPr>
                <p:nvPr/>
              </p:nvGrpSpPr>
              <p:grpSpPr bwMode="auto">
                <a:xfrm>
                  <a:off x="4738" y="2980"/>
                  <a:ext cx="14" cy="21"/>
                  <a:chOff x="4738" y="2980"/>
                  <a:chExt cx="14" cy="21"/>
                </a:xfrm>
              </p:grpSpPr>
              <p:sp>
                <p:nvSpPr>
                  <p:cNvPr id="423" name="Freeform 371"/>
                  <p:cNvSpPr>
                    <a:spLocks/>
                  </p:cNvSpPr>
                  <p:nvPr/>
                </p:nvSpPr>
                <p:spPr bwMode="auto">
                  <a:xfrm>
                    <a:off x="4737" y="2984"/>
                    <a:ext cx="15" cy="18"/>
                  </a:xfrm>
                  <a:custGeom>
                    <a:avLst/>
                    <a:gdLst>
                      <a:gd name="T0" fmla="*/ 0 w 82"/>
                      <a:gd name="T1" fmla="*/ 0 h 100"/>
                      <a:gd name="T2" fmla="*/ 0 w 82"/>
                      <a:gd name="T3" fmla="*/ 0 h 100"/>
                      <a:gd name="T4" fmla="*/ 0 w 82"/>
                      <a:gd name="T5" fmla="*/ 0 h 100"/>
                      <a:gd name="T6" fmla="*/ 0 w 82"/>
                      <a:gd name="T7" fmla="*/ 0 h 100"/>
                      <a:gd name="T8" fmla="*/ 0 w 82"/>
                      <a:gd name="T9" fmla="*/ 0 h 100"/>
                      <a:gd name="T10" fmla="*/ 0 w 82"/>
                      <a:gd name="T11" fmla="*/ 0 h 100"/>
                      <a:gd name="T12" fmla="*/ 0 w 82"/>
                      <a:gd name="T13" fmla="*/ 0 h 10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100"/>
                      <a:gd name="T23" fmla="*/ 82 w 82"/>
                      <a:gd name="T24" fmla="*/ 100 h 10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100">
                        <a:moveTo>
                          <a:pt x="65" y="0"/>
                        </a:moveTo>
                        <a:lnTo>
                          <a:pt x="0" y="100"/>
                        </a:lnTo>
                        <a:lnTo>
                          <a:pt x="75" y="100"/>
                        </a:lnTo>
                        <a:lnTo>
                          <a:pt x="82" y="84"/>
                        </a:lnTo>
                        <a:lnTo>
                          <a:pt x="28" y="84"/>
                        </a:lnTo>
                        <a:lnTo>
                          <a:pt x="65" y="28"/>
                        </a:lnTo>
                        <a:lnTo>
                          <a:pt x="65" y="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24" name="AutoShape 372"/>
                  <p:cNvSpPr>
                    <a:spLocks noChangeArrowheads="1"/>
                  </p:cNvSpPr>
                  <p:nvPr/>
                </p:nvSpPr>
                <p:spPr bwMode="auto">
                  <a:xfrm>
                    <a:off x="4749" y="2980"/>
                    <a:ext cx="3" cy="16"/>
                  </a:xfrm>
                  <a:prstGeom prst="roundRect">
                    <a:avLst>
                      <a:gd name="adj" fmla="val 46667"/>
                    </a:avLst>
                  </a:prstGeom>
                  <a:solidFill>
                    <a:srgbClr val="C0C0C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80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  <p:grpSp>
            <p:nvGrpSpPr>
              <p:cNvPr id="412" name="Group 373"/>
              <p:cNvGrpSpPr>
                <a:grpSpLocks/>
              </p:cNvGrpSpPr>
              <p:nvPr/>
            </p:nvGrpSpPr>
            <p:grpSpPr bwMode="auto">
              <a:xfrm>
                <a:off x="5447" y="3096"/>
                <a:ext cx="24" cy="35"/>
                <a:chOff x="5447" y="3096"/>
                <a:chExt cx="24" cy="35"/>
              </a:xfrm>
            </p:grpSpPr>
            <p:sp>
              <p:nvSpPr>
                <p:cNvPr id="413" name="Freeform 374"/>
                <p:cNvSpPr>
                  <a:spLocks/>
                </p:cNvSpPr>
                <p:nvPr/>
              </p:nvSpPr>
              <p:spPr bwMode="auto">
                <a:xfrm>
                  <a:off x="5462" y="3103"/>
                  <a:ext cx="9" cy="28"/>
                </a:xfrm>
                <a:custGeom>
                  <a:avLst/>
                  <a:gdLst>
                    <a:gd name="T0" fmla="*/ 0 w 55"/>
                    <a:gd name="T1" fmla="*/ 0 h 170"/>
                    <a:gd name="T2" fmla="*/ 0 w 55"/>
                    <a:gd name="T3" fmla="*/ 0 h 170"/>
                    <a:gd name="T4" fmla="*/ 0 w 55"/>
                    <a:gd name="T5" fmla="*/ 0 h 170"/>
                    <a:gd name="T6" fmla="*/ 0 w 55"/>
                    <a:gd name="T7" fmla="*/ 0 h 170"/>
                    <a:gd name="T8" fmla="*/ 0 w 55"/>
                    <a:gd name="T9" fmla="*/ 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5"/>
                    <a:gd name="T16" fmla="*/ 0 h 170"/>
                    <a:gd name="T17" fmla="*/ 55 w 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5" h="170">
                      <a:moveTo>
                        <a:pt x="0" y="170"/>
                      </a:moveTo>
                      <a:lnTo>
                        <a:pt x="0" y="14"/>
                      </a:lnTo>
                      <a:lnTo>
                        <a:pt x="55" y="0"/>
                      </a:lnTo>
                      <a:lnTo>
                        <a:pt x="55" y="148"/>
                      </a:lnTo>
                      <a:lnTo>
                        <a:pt x="0" y="170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14" name="Rectangle 375"/>
                <p:cNvSpPr>
                  <a:spLocks noChangeArrowheads="1"/>
                </p:cNvSpPr>
                <p:nvPr/>
              </p:nvSpPr>
              <p:spPr bwMode="auto">
                <a:xfrm>
                  <a:off x="5447" y="3103"/>
                  <a:ext cx="15" cy="26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8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15" name="Rectangle 376"/>
                <p:cNvSpPr>
                  <a:spLocks noChangeArrowheads="1"/>
                </p:cNvSpPr>
                <p:nvPr/>
              </p:nvSpPr>
              <p:spPr bwMode="auto">
                <a:xfrm>
                  <a:off x="5447" y="3110"/>
                  <a:ext cx="15" cy="16"/>
                </a:xfrm>
                <a:prstGeom prst="rect">
                  <a:avLst/>
                </a:prstGeom>
                <a:solidFill>
                  <a:srgbClr val="A0A0A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8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16" name="Freeform 377"/>
                <p:cNvSpPr>
                  <a:spLocks/>
                </p:cNvSpPr>
                <p:nvPr/>
              </p:nvSpPr>
              <p:spPr bwMode="auto">
                <a:xfrm>
                  <a:off x="5462" y="3107"/>
                  <a:ext cx="9" cy="19"/>
                </a:xfrm>
                <a:custGeom>
                  <a:avLst/>
                  <a:gdLst>
                    <a:gd name="T0" fmla="*/ 0 w 55"/>
                    <a:gd name="T1" fmla="*/ 0 h 113"/>
                    <a:gd name="T2" fmla="*/ 0 w 55"/>
                    <a:gd name="T3" fmla="*/ 0 h 113"/>
                    <a:gd name="T4" fmla="*/ 0 w 55"/>
                    <a:gd name="T5" fmla="*/ 0 h 113"/>
                    <a:gd name="T6" fmla="*/ 0 w 55"/>
                    <a:gd name="T7" fmla="*/ 0 h 113"/>
                    <a:gd name="T8" fmla="*/ 0 w 55"/>
                    <a:gd name="T9" fmla="*/ 0 h 11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5"/>
                    <a:gd name="T16" fmla="*/ 0 h 113"/>
                    <a:gd name="T17" fmla="*/ 55 w 55"/>
                    <a:gd name="T18" fmla="*/ 113 h 11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5" h="113">
                      <a:moveTo>
                        <a:pt x="0" y="17"/>
                      </a:moveTo>
                      <a:lnTo>
                        <a:pt x="0" y="113"/>
                      </a:lnTo>
                      <a:lnTo>
                        <a:pt x="55" y="91"/>
                      </a:lnTo>
                      <a:lnTo>
                        <a:pt x="55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17" name="Freeform 378"/>
                <p:cNvSpPr>
                  <a:spLocks/>
                </p:cNvSpPr>
                <p:nvPr/>
              </p:nvSpPr>
              <p:spPr bwMode="auto">
                <a:xfrm>
                  <a:off x="5459" y="3096"/>
                  <a:ext cx="12" cy="9"/>
                </a:xfrm>
                <a:custGeom>
                  <a:avLst/>
                  <a:gdLst>
                    <a:gd name="T0" fmla="*/ 0 w 75"/>
                    <a:gd name="T1" fmla="*/ 0 h 51"/>
                    <a:gd name="T2" fmla="*/ 0 w 75"/>
                    <a:gd name="T3" fmla="*/ 0 h 51"/>
                    <a:gd name="T4" fmla="*/ 0 w 75"/>
                    <a:gd name="T5" fmla="*/ 0 h 51"/>
                    <a:gd name="T6" fmla="*/ 0 w 75"/>
                    <a:gd name="T7" fmla="*/ 0 h 51"/>
                    <a:gd name="T8" fmla="*/ 0 w 75"/>
                    <a:gd name="T9" fmla="*/ 0 h 5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51"/>
                    <a:gd name="T17" fmla="*/ 75 w 75"/>
                    <a:gd name="T18" fmla="*/ 51 h 5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51">
                      <a:moveTo>
                        <a:pt x="0" y="0"/>
                      </a:moveTo>
                      <a:lnTo>
                        <a:pt x="75" y="38"/>
                      </a:lnTo>
                      <a:lnTo>
                        <a:pt x="24" y="51"/>
                      </a:lnTo>
                      <a:lnTo>
                        <a:pt x="0" y="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  <p:sp>
        <p:nvSpPr>
          <p:cNvPr id="759" name="AutoShape 380"/>
          <p:cNvSpPr>
            <a:spLocks noChangeArrowheads="1"/>
          </p:cNvSpPr>
          <p:nvPr/>
        </p:nvSpPr>
        <p:spPr bwMode="auto">
          <a:xfrm rot="16200000">
            <a:off x="3288911" y="1385495"/>
            <a:ext cx="525462" cy="6184120"/>
          </a:xfrm>
          <a:prstGeom prst="can">
            <a:avLst>
              <a:gd name="adj" fmla="val 58636"/>
            </a:avLst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0" name="Text Box 381"/>
          <p:cNvSpPr txBox="1">
            <a:spLocks noChangeArrowheads="1"/>
          </p:cNvSpPr>
          <p:nvPr/>
        </p:nvSpPr>
        <p:spPr bwMode="auto">
          <a:xfrm>
            <a:off x="-32" y="4237596"/>
            <a:ext cx="76229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……</a:t>
            </a:r>
            <a:r>
              <a:rPr lang="en-US" altLang="zh-CN" sz="2800" dirty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100101110100100111010001011010</a:t>
            </a:r>
          </a:p>
        </p:txBody>
      </p:sp>
      <p:sp>
        <p:nvSpPr>
          <p:cNvPr id="761" name="Text Box 382"/>
          <p:cNvSpPr txBox="1">
            <a:spLocks noChangeArrowheads="1"/>
          </p:cNvSpPr>
          <p:nvPr/>
        </p:nvSpPr>
        <p:spPr bwMode="auto">
          <a:xfrm>
            <a:off x="785786" y="3435846"/>
            <a:ext cx="5876925" cy="5238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楷体_GB2312" pitchFamily="49" charset="-122"/>
                <a:cs typeface="Arial" pitchFamily="34" charset="0"/>
              </a:rPr>
              <a:t>it’s usually serial in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77050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6 L 0.6934 0.01172 " pathEditMode="relative" rAng="0" ptsTypes="AA">
                                      <p:cBhvr>
                                        <p:cTn id="9" dur="5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00" y="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" grpId="0" animBg="1"/>
      <p:bldP spid="760" grpId="0"/>
      <p:bldP spid="76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285852" y="285734"/>
            <a:ext cx="5904383" cy="431800"/>
          </a:xfrm>
        </p:spPr>
        <p:txBody>
          <a:bodyPr/>
          <a:lstStyle/>
          <a:p>
            <a:r>
              <a:rPr lang="en-US" altLang="zh-CN" sz="2800" dirty="0">
                <a:latin typeface="Arial" pitchFamily="34" charset="0"/>
                <a:ea typeface="宋体" charset="-122"/>
                <a:cs typeface="Arial" pitchFamily="34" charset="0"/>
              </a:rPr>
              <a:t>Summary</a:t>
            </a:r>
            <a:endParaRPr lang="zh-CN" altLang="en-US" sz="28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2178067" y="1500180"/>
            <a:ext cx="4751387" cy="1060450"/>
          </a:xfrm>
        </p:spPr>
        <p:txBody>
          <a:bodyPr/>
          <a:lstStyle/>
          <a:p>
            <a:r>
              <a:rPr lang="en-US" altLang="zh-CN" sz="2800" dirty="0">
                <a:latin typeface="Arial" pitchFamily="34" charset="0"/>
                <a:ea typeface="宋体" charset="-122"/>
                <a:cs typeface="Arial" pitchFamily="34" charset="0"/>
              </a:rPr>
              <a:t>Delay</a:t>
            </a:r>
            <a:endParaRPr lang="zh-CN" alt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6"/>
          </p:nvPr>
        </p:nvSpPr>
        <p:spPr>
          <a:xfrm>
            <a:off x="2178067" y="3455239"/>
            <a:ext cx="4751387" cy="1060450"/>
          </a:xfrm>
        </p:spPr>
        <p:txBody>
          <a:bodyPr/>
          <a:lstStyle/>
          <a:p>
            <a:r>
              <a:rPr lang="en-US" altLang="zh-CN" sz="2800" dirty="0">
                <a:latin typeface="Arial" pitchFamily="34" charset="0"/>
                <a:cs typeface="Arial" pitchFamily="34" charset="0"/>
              </a:rPr>
              <a:t>T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hroughput</a:t>
            </a:r>
            <a:endParaRPr lang="en-US" altLang="zh-CN" sz="2800" dirty="0">
              <a:latin typeface="Arial" pitchFamily="34" charset="0"/>
              <a:cs typeface="Arial" pitchFamily="34" charset="0"/>
            </a:endParaRPr>
          </a:p>
          <a:p>
            <a:endParaRPr lang="zh-CN" alt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988" y="1583031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986" y="2509654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988" y="3527247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2178067" y="2509654"/>
            <a:ext cx="4751387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latin typeface="Arial" pitchFamily="34" charset="0"/>
                <a:ea typeface="宋体" charset="-122"/>
                <a:cs typeface="Arial" pitchFamily="34" charset="0"/>
              </a:rPr>
              <a:t>Packet loss</a:t>
            </a:r>
            <a:endParaRPr lang="zh-CN" alt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64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142976" y="285734"/>
            <a:ext cx="5904383" cy="431800"/>
          </a:xfrm>
        </p:spPr>
        <p:txBody>
          <a:bodyPr/>
          <a:lstStyle/>
          <a:p>
            <a:r>
              <a:rPr lang="en-US" altLang="zh-CN" sz="2800" dirty="0">
                <a:latin typeface="Arial" pitchFamily="34" charset="0"/>
                <a:ea typeface="宋体" charset="-122"/>
                <a:cs typeface="Arial" pitchFamily="34" charset="0"/>
              </a:rPr>
              <a:t>Network Performance Metrics</a:t>
            </a:r>
            <a:endParaRPr lang="zh-CN" altLang="en-US" sz="2800" dirty="0">
              <a:latin typeface="Arial" pitchFamily="34" charset="0"/>
              <a:cs typeface="Arial" pitchFamily="34" charset="0"/>
            </a:endParaRPr>
          </a:p>
          <a:p>
            <a:endParaRPr lang="zh-CN" alt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2320943" y="1500180"/>
            <a:ext cx="4751387" cy="1060450"/>
          </a:xfrm>
        </p:spPr>
        <p:txBody>
          <a:bodyPr/>
          <a:lstStyle/>
          <a:p>
            <a:r>
              <a:rPr lang="en-US" altLang="zh-CN" sz="2800" dirty="0">
                <a:latin typeface="Arial" pitchFamily="34" charset="0"/>
                <a:ea typeface="宋体" charset="-122"/>
                <a:cs typeface="Arial" pitchFamily="34" charset="0"/>
              </a:rPr>
              <a:t>Delay</a:t>
            </a:r>
            <a:endParaRPr lang="zh-CN" alt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6"/>
          </p:nvPr>
        </p:nvSpPr>
        <p:spPr>
          <a:xfrm>
            <a:off x="2320943" y="3455239"/>
            <a:ext cx="4751387" cy="106045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Arial" pitchFamily="34" charset="0"/>
                <a:cs typeface="Arial" pitchFamily="34" charset="0"/>
              </a:rPr>
              <a:t>T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hroughput</a:t>
            </a:r>
            <a:endParaRPr lang="en-US" altLang="zh-CN" sz="2800" dirty="0">
              <a:latin typeface="Arial" pitchFamily="34" charset="0"/>
              <a:cs typeface="Arial" pitchFamily="34" charset="0"/>
            </a:endParaRPr>
          </a:p>
          <a:p>
            <a:endParaRPr lang="zh-CN" alt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864" y="1583031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862" y="2509654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864" y="3527247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2320943" y="2509654"/>
            <a:ext cx="4751387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latin typeface="Arial" pitchFamily="34" charset="0"/>
                <a:ea typeface="宋体" charset="-122"/>
                <a:cs typeface="Arial" pitchFamily="34" charset="0"/>
              </a:rPr>
              <a:t>Packet loss</a:t>
            </a:r>
            <a:endParaRPr lang="zh-CN" alt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54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142976" y="282562"/>
            <a:ext cx="5904383" cy="431800"/>
          </a:xfrm>
        </p:spPr>
        <p:txBody>
          <a:bodyPr/>
          <a:lstStyle/>
          <a:p>
            <a:r>
              <a:rPr lang="en-US" altLang="zh-CN" sz="2800" dirty="0">
                <a:latin typeface="Arial" pitchFamily="34" charset="0"/>
                <a:ea typeface="宋体" charset="-122"/>
                <a:cs typeface="Arial" pitchFamily="34" charset="0"/>
              </a:rPr>
              <a:t>How do loss and delay occur?</a:t>
            </a:r>
            <a:endParaRPr lang="zh-CN" altLang="en-US" sz="28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115" name="Rectangle 3"/>
          <p:cNvSpPr txBox="1">
            <a:spLocks noChangeArrowheads="1"/>
          </p:cNvSpPr>
          <p:nvPr/>
        </p:nvSpPr>
        <p:spPr bwMode="auto">
          <a:xfrm>
            <a:off x="518288" y="1131950"/>
            <a:ext cx="8135937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Wingdings" pitchFamily="2" charset="2"/>
              <a:buNone/>
            </a:pPr>
            <a:r>
              <a:rPr lang="en-US" altLang="zh-CN" sz="2000" kern="0" dirty="0" smtClean="0">
                <a:latin typeface="Arial" pitchFamily="34" charset="0"/>
                <a:ea typeface="宋体" charset="-122"/>
                <a:cs typeface="Arial" pitchFamily="34" charset="0"/>
              </a:rPr>
              <a:t>packets </a:t>
            </a:r>
            <a:r>
              <a:rPr lang="en-US" altLang="zh-CN" sz="2000" i="1" kern="0" dirty="0" smtClean="0">
                <a:latin typeface="Arial" pitchFamily="34" charset="0"/>
                <a:ea typeface="宋体" charset="-122"/>
                <a:cs typeface="Arial" pitchFamily="34" charset="0"/>
              </a:rPr>
              <a:t>queue</a:t>
            </a:r>
            <a:r>
              <a:rPr lang="en-US" altLang="zh-CN" sz="2000" kern="0" dirty="0" smtClean="0">
                <a:latin typeface="Arial" pitchFamily="34" charset="0"/>
                <a:ea typeface="宋体" charset="-122"/>
                <a:cs typeface="Arial" pitchFamily="34" charset="0"/>
              </a:rPr>
              <a:t> in router buffers 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SzPct val="100000"/>
            </a:pPr>
            <a:r>
              <a:rPr lang="en-US" altLang="zh-CN" sz="2000" kern="0" dirty="0" smtClean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packet arrival rate to link exceeds output link capacity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SzPct val="100000"/>
            </a:pPr>
            <a:r>
              <a:rPr lang="en-US" altLang="zh-CN" sz="2000" kern="0" dirty="0" smtClean="0">
                <a:latin typeface="Arial" pitchFamily="34" charset="0"/>
                <a:ea typeface="宋体" charset="-122"/>
                <a:cs typeface="Arial" pitchFamily="34" charset="0"/>
              </a:rPr>
              <a:t>packets queue, wait for turn</a:t>
            </a:r>
          </a:p>
        </p:txBody>
      </p:sp>
      <p:graphicFrame>
        <p:nvGraphicFramePr>
          <p:cNvPr id="1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343583"/>
              </p:ext>
            </p:extLst>
          </p:nvPr>
        </p:nvGraphicFramePr>
        <p:xfrm>
          <a:off x="809594" y="3872502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Clip" r:id="rId3" imgW="1307263" imgH="1084139" progId="">
                  <p:embed/>
                </p:oleObj>
              </mc:Choice>
              <mc:Fallback>
                <p:oleObj name="Clip" r:id="rId3" imgW="1307263" imgH="1084139" progId="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594" y="3872502"/>
                        <a:ext cx="6461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" name="Oval 6"/>
          <p:cNvSpPr>
            <a:spLocks noChangeArrowheads="1"/>
          </p:cNvSpPr>
          <p:nvPr/>
        </p:nvSpPr>
        <p:spPr bwMode="auto">
          <a:xfrm>
            <a:off x="1850994" y="3631202"/>
            <a:ext cx="1198563" cy="369888"/>
          </a:xfrm>
          <a:prstGeom prst="ellipse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Rectangle 7"/>
          <p:cNvSpPr>
            <a:spLocks noChangeArrowheads="1"/>
          </p:cNvSpPr>
          <p:nvPr/>
        </p:nvSpPr>
        <p:spPr bwMode="auto">
          <a:xfrm>
            <a:off x="1850994" y="3562940"/>
            <a:ext cx="1198563" cy="26352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Oval 8"/>
          <p:cNvSpPr>
            <a:spLocks noChangeArrowheads="1"/>
          </p:cNvSpPr>
          <p:nvPr/>
        </p:nvSpPr>
        <p:spPr bwMode="auto">
          <a:xfrm>
            <a:off x="1860519" y="3334340"/>
            <a:ext cx="1198563" cy="430212"/>
          </a:xfrm>
          <a:prstGeom prst="ellipse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0" name="Group 9"/>
          <p:cNvGrpSpPr>
            <a:grpSpLocks/>
          </p:cNvGrpSpPr>
          <p:nvPr/>
        </p:nvGrpSpPr>
        <p:grpSpPr bwMode="auto">
          <a:xfrm>
            <a:off x="2206594" y="3364502"/>
            <a:ext cx="498475" cy="119063"/>
            <a:chOff x="2208" y="2184"/>
            <a:chExt cx="176" cy="69"/>
          </a:xfrm>
        </p:grpSpPr>
        <p:grpSp>
          <p:nvGrpSpPr>
            <p:cNvPr id="121" name="Group 10"/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126" name="Line 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7" name="Line 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8" name="Line 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2" name="Group 14"/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123" name="Line 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" name="Line 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" name="Line 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29" name="Oval 18"/>
          <p:cNvSpPr>
            <a:spLocks noChangeArrowheads="1"/>
          </p:cNvSpPr>
          <p:nvPr/>
        </p:nvSpPr>
        <p:spPr bwMode="auto">
          <a:xfrm>
            <a:off x="4946619" y="3650252"/>
            <a:ext cx="1198563" cy="369888"/>
          </a:xfrm>
          <a:prstGeom prst="ellipse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30" name="Line 19"/>
          <p:cNvSpPr>
            <a:spLocks noChangeShapeType="1"/>
          </p:cNvSpPr>
          <p:nvPr/>
        </p:nvSpPr>
        <p:spPr bwMode="auto">
          <a:xfrm>
            <a:off x="4956144" y="3629615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31" name="Rectangle 20"/>
          <p:cNvSpPr>
            <a:spLocks noChangeArrowheads="1"/>
          </p:cNvSpPr>
          <p:nvPr/>
        </p:nvSpPr>
        <p:spPr bwMode="auto">
          <a:xfrm>
            <a:off x="4956144" y="3591515"/>
            <a:ext cx="1198563" cy="26352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Oval 21"/>
          <p:cNvSpPr>
            <a:spLocks noChangeArrowheads="1"/>
          </p:cNvSpPr>
          <p:nvPr/>
        </p:nvSpPr>
        <p:spPr bwMode="auto">
          <a:xfrm>
            <a:off x="4965669" y="3362915"/>
            <a:ext cx="1198563" cy="430212"/>
          </a:xfrm>
          <a:prstGeom prst="ellipse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3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11043"/>
              </p:ext>
            </p:extLst>
          </p:nvPr>
        </p:nvGraphicFramePr>
        <p:xfrm>
          <a:off x="495269" y="2862852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Clip" r:id="rId5" imgW="1307263" imgH="1084139" progId="">
                  <p:embed/>
                </p:oleObj>
              </mc:Choice>
              <mc:Fallback>
                <p:oleObj name="Clip" r:id="rId5" imgW="1307263" imgH="1084139" progId="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269" y="2862852"/>
                        <a:ext cx="6461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" name="Line 24"/>
          <p:cNvSpPr>
            <a:spLocks noChangeShapeType="1"/>
          </p:cNvSpPr>
          <p:nvPr/>
        </p:nvSpPr>
        <p:spPr bwMode="auto">
          <a:xfrm>
            <a:off x="1120744" y="3269252"/>
            <a:ext cx="5048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35" name="Line 25"/>
          <p:cNvSpPr>
            <a:spLocks noChangeShapeType="1"/>
          </p:cNvSpPr>
          <p:nvPr/>
        </p:nvSpPr>
        <p:spPr bwMode="auto">
          <a:xfrm flipV="1">
            <a:off x="1425544" y="4255090"/>
            <a:ext cx="195263" cy="47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36" name="Line 26"/>
          <p:cNvSpPr>
            <a:spLocks noChangeShapeType="1"/>
          </p:cNvSpPr>
          <p:nvPr/>
        </p:nvSpPr>
        <p:spPr bwMode="auto">
          <a:xfrm>
            <a:off x="3044794" y="3688352"/>
            <a:ext cx="1933575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Line 28"/>
          <p:cNvSpPr>
            <a:spLocks noChangeShapeType="1"/>
          </p:cNvSpPr>
          <p:nvPr/>
        </p:nvSpPr>
        <p:spPr bwMode="auto">
          <a:xfrm flipH="1">
            <a:off x="1625569" y="3259727"/>
            <a:ext cx="0" cy="10001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Line 29"/>
          <p:cNvSpPr>
            <a:spLocks noChangeShapeType="1"/>
          </p:cNvSpPr>
          <p:nvPr/>
        </p:nvSpPr>
        <p:spPr bwMode="auto">
          <a:xfrm>
            <a:off x="1635094" y="3693115"/>
            <a:ext cx="2000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Rectangle 40"/>
          <p:cNvSpPr>
            <a:spLocks noChangeArrowheads="1"/>
          </p:cNvSpPr>
          <p:nvPr/>
        </p:nvSpPr>
        <p:spPr bwMode="auto">
          <a:xfrm>
            <a:off x="2711419" y="3559765"/>
            <a:ext cx="147638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40" name="Rectangle 41"/>
          <p:cNvSpPr>
            <a:spLocks noChangeArrowheads="1"/>
          </p:cNvSpPr>
          <p:nvPr/>
        </p:nvSpPr>
        <p:spPr bwMode="auto">
          <a:xfrm>
            <a:off x="2873344" y="3559765"/>
            <a:ext cx="147638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41" name="Rectangle 42"/>
          <p:cNvSpPr>
            <a:spLocks noChangeArrowheads="1"/>
          </p:cNvSpPr>
          <p:nvPr/>
        </p:nvSpPr>
        <p:spPr bwMode="auto">
          <a:xfrm>
            <a:off x="1658907" y="3459752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42" name="Line 44"/>
          <p:cNvSpPr>
            <a:spLocks noChangeShapeType="1"/>
          </p:cNvSpPr>
          <p:nvPr/>
        </p:nvSpPr>
        <p:spPr bwMode="auto">
          <a:xfrm>
            <a:off x="1835119" y="3564527"/>
            <a:ext cx="242888" cy="4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43" name="Line 45"/>
          <p:cNvSpPr>
            <a:spLocks noChangeShapeType="1"/>
          </p:cNvSpPr>
          <p:nvPr/>
        </p:nvSpPr>
        <p:spPr bwMode="auto">
          <a:xfrm flipV="1">
            <a:off x="1501744" y="3840752"/>
            <a:ext cx="0" cy="176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44" name="Text Box 47"/>
          <p:cNvSpPr txBox="1">
            <a:spLocks noChangeArrowheads="1"/>
          </p:cNvSpPr>
          <p:nvPr/>
        </p:nvSpPr>
        <p:spPr bwMode="auto">
          <a:xfrm>
            <a:off x="142844" y="2886665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145" name="Text Box 48"/>
          <p:cNvSpPr txBox="1">
            <a:spLocks noChangeArrowheads="1"/>
          </p:cNvSpPr>
          <p:nvPr/>
        </p:nvSpPr>
        <p:spPr bwMode="auto">
          <a:xfrm>
            <a:off x="419069" y="3905840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46" name="Rectangle 63"/>
          <p:cNvSpPr>
            <a:spLocks noChangeArrowheads="1"/>
          </p:cNvSpPr>
          <p:nvPr/>
        </p:nvSpPr>
        <p:spPr bwMode="auto">
          <a:xfrm>
            <a:off x="3001932" y="3497852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7" name="Group 93"/>
          <p:cNvGrpSpPr>
            <a:grpSpLocks/>
          </p:cNvGrpSpPr>
          <p:nvPr/>
        </p:nvGrpSpPr>
        <p:grpSpPr bwMode="auto">
          <a:xfrm>
            <a:off x="3097182" y="2627902"/>
            <a:ext cx="3913187" cy="860425"/>
            <a:chOff x="2259" y="2464"/>
            <a:chExt cx="2465" cy="542"/>
          </a:xfrm>
        </p:grpSpPr>
        <p:sp>
          <p:nvSpPr>
            <p:cNvPr id="148" name="Text Box 66"/>
            <p:cNvSpPr txBox="1">
              <a:spLocks noChangeArrowheads="1"/>
            </p:cNvSpPr>
            <p:nvPr/>
          </p:nvSpPr>
          <p:spPr bwMode="auto">
            <a:xfrm>
              <a:off x="2540" y="2464"/>
              <a:ext cx="21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packet being transmitted 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(delay)</a:t>
              </a:r>
            </a:p>
          </p:txBody>
        </p:sp>
        <p:sp>
          <p:nvSpPr>
            <p:cNvPr id="149" name="Line 67"/>
            <p:cNvSpPr>
              <a:spLocks noChangeShapeType="1"/>
            </p:cNvSpPr>
            <p:nvPr/>
          </p:nvSpPr>
          <p:spPr bwMode="auto">
            <a:xfrm rot="10800000" flipV="1">
              <a:off x="2259" y="2627"/>
              <a:ext cx="724" cy="3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0" name="Group 94"/>
          <p:cNvGrpSpPr>
            <a:grpSpLocks/>
          </p:cNvGrpSpPr>
          <p:nvPr/>
        </p:nvGrpSpPr>
        <p:grpSpPr bwMode="auto">
          <a:xfrm>
            <a:off x="2849532" y="3818528"/>
            <a:ext cx="3489324" cy="633413"/>
            <a:chOff x="2103" y="3214"/>
            <a:chExt cx="2198" cy="399"/>
          </a:xfrm>
        </p:grpSpPr>
        <p:sp>
          <p:nvSpPr>
            <p:cNvPr id="151" name="Text Box 72"/>
            <p:cNvSpPr txBox="1">
              <a:spLocks noChangeArrowheads="1"/>
            </p:cNvSpPr>
            <p:nvPr/>
          </p:nvSpPr>
          <p:spPr bwMode="auto">
            <a:xfrm>
              <a:off x="2547" y="3382"/>
              <a:ext cx="17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packets queueing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(delay)</a:t>
              </a:r>
              <a:endPara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" name="Line 73"/>
            <p:cNvSpPr>
              <a:spLocks noChangeShapeType="1"/>
            </p:cNvSpPr>
            <p:nvPr/>
          </p:nvSpPr>
          <p:spPr bwMode="auto">
            <a:xfrm rot="10800000">
              <a:off x="2103" y="3214"/>
              <a:ext cx="471" cy="2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3" name="Group 74"/>
          <p:cNvGrpSpPr>
            <a:grpSpLocks/>
          </p:cNvGrpSpPr>
          <p:nvPr/>
        </p:nvGrpSpPr>
        <p:grpSpPr bwMode="auto">
          <a:xfrm>
            <a:off x="5292694" y="3421652"/>
            <a:ext cx="498475" cy="119063"/>
            <a:chOff x="2208" y="2184"/>
            <a:chExt cx="176" cy="69"/>
          </a:xfrm>
        </p:grpSpPr>
        <p:grpSp>
          <p:nvGrpSpPr>
            <p:cNvPr id="154" name="Group 75"/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159" name="Line 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0" name="Line 7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1" name="Line 7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55" name="Group 79"/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156" name="Line 8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7" name="Line 8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8" name="Line 8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62" name="Rectangle 84"/>
          <p:cNvSpPr>
            <a:spLocks noChangeArrowheads="1"/>
          </p:cNvSpPr>
          <p:nvPr/>
        </p:nvSpPr>
        <p:spPr bwMode="auto">
          <a:xfrm>
            <a:off x="1184244" y="2988265"/>
            <a:ext cx="147638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63" name="Line 85"/>
          <p:cNvSpPr>
            <a:spLocks noChangeShapeType="1"/>
          </p:cNvSpPr>
          <p:nvPr/>
        </p:nvSpPr>
        <p:spPr bwMode="auto">
          <a:xfrm>
            <a:off x="1314419" y="3094627"/>
            <a:ext cx="242888" cy="4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64" name="Rectangle 86"/>
          <p:cNvSpPr>
            <a:spLocks noChangeArrowheads="1"/>
          </p:cNvSpPr>
          <p:nvPr/>
        </p:nvSpPr>
        <p:spPr bwMode="auto">
          <a:xfrm>
            <a:off x="1455707" y="4018552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65" name="Rectangle 88"/>
          <p:cNvSpPr>
            <a:spLocks noChangeArrowheads="1"/>
          </p:cNvSpPr>
          <p:nvPr/>
        </p:nvSpPr>
        <p:spPr bwMode="auto">
          <a:xfrm>
            <a:off x="2571719" y="3559765"/>
            <a:ext cx="147638" cy="200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Rectangle 89"/>
          <p:cNvSpPr>
            <a:spLocks noChangeArrowheads="1"/>
          </p:cNvSpPr>
          <p:nvPr/>
        </p:nvSpPr>
        <p:spPr bwMode="auto">
          <a:xfrm>
            <a:off x="2432019" y="3559765"/>
            <a:ext cx="147638" cy="200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67" name="Rectangle 90"/>
          <p:cNvSpPr>
            <a:spLocks noChangeArrowheads="1"/>
          </p:cNvSpPr>
          <p:nvPr/>
        </p:nvSpPr>
        <p:spPr bwMode="auto">
          <a:xfrm>
            <a:off x="2292319" y="3559765"/>
            <a:ext cx="147638" cy="200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8" name="Group 95"/>
          <p:cNvGrpSpPr>
            <a:grpSpLocks/>
          </p:cNvGrpSpPr>
          <p:nvPr/>
        </p:nvGrpSpPr>
        <p:grpSpPr bwMode="auto">
          <a:xfrm>
            <a:off x="2108169" y="3780429"/>
            <a:ext cx="4287838" cy="1306513"/>
            <a:chOff x="1636" y="3190"/>
            <a:chExt cx="2701" cy="823"/>
          </a:xfrm>
        </p:grpSpPr>
        <p:sp>
          <p:nvSpPr>
            <p:cNvPr id="169" name="Line 91"/>
            <p:cNvSpPr>
              <a:spLocks noChangeShapeType="1"/>
            </p:cNvSpPr>
            <p:nvPr/>
          </p:nvSpPr>
          <p:spPr bwMode="auto">
            <a:xfrm rot="10800000" flipH="1">
              <a:off x="1810" y="3190"/>
              <a:ext cx="93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0" name="Text Box 92"/>
            <p:cNvSpPr txBox="1">
              <a:spLocks noChangeArrowheads="1"/>
            </p:cNvSpPr>
            <p:nvPr/>
          </p:nvSpPr>
          <p:spPr bwMode="auto">
            <a:xfrm>
              <a:off x="1636" y="3606"/>
              <a:ext cx="270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free (available) buffers: arriving packets 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dropped (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loss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) if no free buffers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163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142976" y="282562"/>
            <a:ext cx="5904383" cy="431800"/>
          </a:xfrm>
        </p:spPr>
        <p:txBody>
          <a:bodyPr/>
          <a:lstStyle/>
          <a:p>
            <a:r>
              <a:rPr lang="en-US" altLang="zh-CN" sz="2800" dirty="0">
                <a:latin typeface="Arial" pitchFamily="34" charset="0"/>
                <a:ea typeface="宋体" charset="-122"/>
                <a:cs typeface="Arial" pitchFamily="34" charset="0"/>
              </a:rPr>
              <a:t>Four sources of packet delay</a:t>
            </a:r>
            <a:endParaRPr lang="zh-CN" altLang="en-US" sz="28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111" name="Rectangle 4"/>
          <p:cNvSpPr txBox="1">
            <a:spLocks noChangeArrowheads="1"/>
          </p:cNvSpPr>
          <p:nvPr/>
        </p:nvSpPr>
        <p:spPr bwMode="auto">
          <a:xfrm>
            <a:off x="-39443" y="1419622"/>
            <a:ext cx="3810000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2000" kern="0" dirty="0" smtClean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1. nodal processing:</a:t>
            </a:r>
            <a:r>
              <a:rPr lang="en-US" altLang="zh-CN" sz="2000" kern="0" dirty="0" smtClean="0">
                <a:latin typeface="Arial" pitchFamily="34" charset="0"/>
                <a:ea typeface="宋体" charset="-122"/>
                <a:cs typeface="Arial" pitchFamily="34" charset="0"/>
              </a:rPr>
              <a:t> 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2000" kern="0" dirty="0" smtClean="0">
                <a:latin typeface="Arial" pitchFamily="34" charset="0"/>
                <a:ea typeface="宋体" charset="-122"/>
                <a:cs typeface="Arial" pitchFamily="34" charset="0"/>
              </a:rPr>
              <a:t>check bit errors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2000" kern="0" dirty="0" smtClean="0">
                <a:latin typeface="Arial" pitchFamily="34" charset="0"/>
                <a:ea typeface="宋体" charset="-122"/>
                <a:cs typeface="Arial" pitchFamily="34" charset="0"/>
              </a:rPr>
              <a:t>determine output link</a:t>
            </a:r>
          </a:p>
        </p:txBody>
      </p:sp>
      <p:grpSp>
        <p:nvGrpSpPr>
          <p:cNvPr id="112" name="Group 5"/>
          <p:cNvGrpSpPr>
            <a:grpSpLocks/>
          </p:cNvGrpSpPr>
          <p:nvPr/>
        </p:nvGrpSpPr>
        <p:grpSpPr bwMode="auto">
          <a:xfrm>
            <a:off x="2857488" y="1362819"/>
            <a:ext cx="4597297" cy="2179638"/>
            <a:chOff x="494" y="2702"/>
            <a:chExt cx="3385" cy="1373"/>
          </a:xfrm>
        </p:grpSpPr>
        <p:graphicFrame>
          <p:nvGraphicFramePr>
            <p:cNvPr id="113" name="Object 6"/>
            <p:cNvGraphicFramePr>
              <a:graphicFrameLocks noChangeAspect="1"/>
            </p:cNvGraphicFramePr>
            <p:nvPr/>
          </p:nvGraphicFramePr>
          <p:xfrm>
            <a:off x="914" y="3452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0" name="Clip" r:id="rId3" imgW="1307263" imgH="1084139" progId="">
                    <p:embed/>
                  </p:oleObj>
                </mc:Choice>
                <mc:Fallback>
                  <p:oleObj name="Clip" r:id="rId3" imgW="1307263" imgH="1084139" progId="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" y="3452"/>
                          <a:ext cx="407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Oval 7"/>
            <p:cNvSpPr>
              <a:spLocks noChangeArrowheads="1"/>
            </p:cNvSpPr>
            <p:nvPr/>
          </p:nvSpPr>
          <p:spPr bwMode="auto">
            <a:xfrm>
              <a:off x="1570" y="3300"/>
              <a:ext cx="755" cy="233"/>
            </a:xfrm>
            <a:prstGeom prst="ellipse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" name="Rectangle 8"/>
            <p:cNvSpPr>
              <a:spLocks noChangeArrowheads="1"/>
            </p:cNvSpPr>
            <p:nvPr/>
          </p:nvSpPr>
          <p:spPr bwMode="auto">
            <a:xfrm>
              <a:off x="1570" y="3257"/>
              <a:ext cx="755" cy="166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Oval 9"/>
            <p:cNvSpPr>
              <a:spLocks noChangeArrowheads="1"/>
            </p:cNvSpPr>
            <p:nvPr/>
          </p:nvSpPr>
          <p:spPr bwMode="auto">
            <a:xfrm>
              <a:off x="1576" y="3113"/>
              <a:ext cx="755" cy="271"/>
            </a:xfrm>
            <a:prstGeom prst="ellipse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17" name="Group 10"/>
            <p:cNvGrpSpPr>
              <a:grpSpLocks/>
            </p:cNvGrpSpPr>
            <p:nvPr/>
          </p:nvGrpSpPr>
          <p:grpSpPr bwMode="auto">
            <a:xfrm>
              <a:off x="1794" y="3132"/>
              <a:ext cx="314" cy="75"/>
              <a:chOff x="2208" y="2184"/>
              <a:chExt cx="176" cy="69"/>
            </a:xfrm>
          </p:grpSpPr>
          <p:grpSp>
            <p:nvGrpSpPr>
              <p:cNvPr id="156" name="Group 11"/>
              <p:cNvGrpSpPr>
                <a:grpSpLocks/>
              </p:cNvGrpSpPr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161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2" name="Line 1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3" name="Line 1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57" name="Group 15"/>
              <p:cNvGrpSpPr>
                <a:grpSpLocks/>
              </p:cNvGrpSpPr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158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9" name="Line 1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0" name="Line 1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118" name="Oval 19"/>
            <p:cNvSpPr>
              <a:spLocks noChangeArrowheads="1"/>
            </p:cNvSpPr>
            <p:nvPr/>
          </p:nvSpPr>
          <p:spPr bwMode="auto">
            <a:xfrm>
              <a:off x="3124" y="3312"/>
              <a:ext cx="755" cy="233"/>
            </a:xfrm>
            <a:prstGeom prst="ellipse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Line 20"/>
            <p:cNvSpPr>
              <a:spLocks noChangeShapeType="1"/>
            </p:cNvSpPr>
            <p:nvPr/>
          </p:nvSpPr>
          <p:spPr bwMode="auto">
            <a:xfrm>
              <a:off x="3526" y="3299"/>
              <a:ext cx="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Rectangle 21"/>
            <p:cNvSpPr>
              <a:spLocks noChangeArrowheads="1"/>
            </p:cNvSpPr>
            <p:nvPr/>
          </p:nvSpPr>
          <p:spPr bwMode="auto">
            <a:xfrm>
              <a:off x="3124" y="3275"/>
              <a:ext cx="755" cy="166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Oval 22"/>
            <p:cNvSpPr>
              <a:spLocks noChangeArrowheads="1"/>
            </p:cNvSpPr>
            <p:nvPr/>
          </p:nvSpPr>
          <p:spPr bwMode="auto">
            <a:xfrm>
              <a:off x="3124" y="3131"/>
              <a:ext cx="755" cy="271"/>
            </a:xfrm>
            <a:prstGeom prst="ellipse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122" name="Object 23"/>
            <p:cNvGraphicFramePr>
              <a:graphicFrameLocks noChangeAspect="1"/>
            </p:cNvGraphicFramePr>
            <p:nvPr/>
          </p:nvGraphicFramePr>
          <p:xfrm>
            <a:off x="716" y="2816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1" name="Clip" r:id="rId5" imgW="1307263" imgH="1084139" progId="">
                    <p:embed/>
                  </p:oleObj>
                </mc:Choice>
                <mc:Fallback>
                  <p:oleObj name="Clip" r:id="rId5" imgW="1307263" imgH="1084139" progId="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" y="2816"/>
                          <a:ext cx="407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" name="Line 24"/>
            <p:cNvSpPr>
              <a:spLocks noChangeShapeType="1"/>
            </p:cNvSpPr>
            <p:nvPr/>
          </p:nvSpPr>
          <p:spPr bwMode="auto">
            <a:xfrm>
              <a:off x="1110" y="3072"/>
              <a:ext cx="31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Line 25"/>
            <p:cNvSpPr>
              <a:spLocks noChangeShapeType="1"/>
            </p:cNvSpPr>
            <p:nvPr/>
          </p:nvSpPr>
          <p:spPr bwMode="auto">
            <a:xfrm flipV="1">
              <a:off x="1302" y="3693"/>
              <a:ext cx="123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" name="Line 26"/>
            <p:cNvSpPr>
              <a:spLocks noChangeShapeType="1"/>
            </p:cNvSpPr>
            <p:nvPr/>
          </p:nvSpPr>
          <p:spPr bwMode="auto">
            <a:xfrm>
              <a:off x="2322" y="3336"/>
              <a:ext cx="928" cy="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" name="Line 27"/>
            <p:cNvSpPr>
              <a:spLocks noChangeShapeType="1"/>
            </p:cNvSpPr>
            <p:nvPr/>
          </p:nvSpPr>
          <p:spPr bwMode="auto">
            <a:xfrm flipH="1">
              <a:off x="1428" y="3066"/>
              <a:ext cx="0" cy="6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" name="Line 28"/>
            <p:cNvSpPr>
              <a:spLocks noChangeShapeType="1"/>
            </p:cNvSpPr>
            <p:nvPr/>
          </p:nvSpPr>
          <p:spPr bwMode="auto">
            <a:xfrm>
              <a:off x="1434" y="3339"/>
              <a:ext cx="12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ectangle 29"/>
            <p:cNvSpPr>
              <a:spLocks noChangeArrowheads="1"/>
            </p:cNvSpPr>
            <p:nvPr/>
          </p:nvSpPr>
          <p:spPr bwMode="auto">
            <a:xfrm>
              <a:off x="2901" y="3210"/>
              <a:ext cx="93" cy="126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" name="Rectangle 30"/>
            <p:cNvSpPr>
              <a:spLocks noChangeArrowheads="1"/>
            </p:cNvSpPr>
            <p:nvPr/>
          </p:nvSpPr>
          <p:spPr bwMode="auto">
            <a:xfrm>
              <a:off x="2112" y="3255"/>
              <a:ext cx="93" cy="126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tangle 31"/>
            <p:cNvSpPr>
              <a:spLocks noChangeArrowheads="1"/>
            </p:cNvSpPr>
            <p:nvPr/>
          </p:nvSpPr>
          <p:spPr bwMode="auto">
            <a:xfrm>
              <a:off x="2214" y="3255"/>
              <a:ext cx="93" cy="12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Rectangle 32"/>
            <p:cNvSpPr>
              <a:spLocks noChangeArrowheads="1"/>
            </p:cNvSpPr>
            <p:nvPr/>
          </p:nvSpPr>
          <p:spPr bwMode="auto">
            <a:xfrm>
              <a:off x="1449" y="3192"/>
              <a:ext cx="93" cy="126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" name="Line 33"/>
            <p:cNvSpPr>
              <a:spLocks noChangeShapeType="1"/>
            </p:cNvSpPr>
            <p:nvPr/>
          </p:nvSpPr>
          <p:spPr bwMode="auto">
            <a:xfrm>
              <a:off x="1560" y="3258"/>
              <a:ext cx="153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Line 34"/>
            <p:cNvSpPr>
              <a:spLocks noChangeShapeType="1"/>
            </p:cNvSpPr>
            <p:nvPr/>
          </p:nvSpPr>
          <p:spPr bwMode="auto">
            <a:xfrm flipV="1">
              <a:off x="1350" y="3432"/>
              <a:ext cx="0" cy="1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Line 35"/>
            <p:cNvSpPr>
              <a:spLocks noChangeShapeType="1"/>
            </p:cNvSpPr>
            <p:nvPr/>
          </p:nvSpPr>
          <p:spPr bwMode="auto">
            <a:xfrm flipV="1">
              <a:off x="3387" y="3084"/>
              <a:ext cx="2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5" name="Text Box 36"/>
            <p:cNvSpPr txBox="1">
              <a:spLocks noChangeArrowheads="1"/>
            </p:cNvSpPr>
            <p:nvPr/>
          </p:nvSpPr>
          <p:spPr bwMode="auto">
            <a:xfrm>
              <a:off x="494" y="2831"/>
              <a:ext cx="28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66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136" name="Text Box 37"/>
            <p:cNvSpPr txBox="1">
              <a:spLocks noChangeArrowheads="1"/>
            </p:cNvSpPr>
            <p:nvPr/>
          </p:nvSpPr>
          <p:spPr bwMode="auto">
            <a:xfrm>
              <a:off x="668" y="3473"/>
              <a:ext cx="28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B</a:t>
              </a:r>
              <a:endPara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" name="Rectangle 38"/>
            <p:cNvSpPr>
              <a:spLocks noChangeArrowheads="1"/>
            </p:cNvSpPr>
            <p:nvPr/>
          </p:nvSpPr>
          <p:spPr bwMode="auto">
            <a:xfrm>
              <a:off x="2295" y="3216"/>
              <a:ext cx="93" cy="126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8" name="Text Box 39"/>
            <p:cNvSpPr txBox="1">
              <a:spLocks noChangeArrowheads="1"/>
            </p:cNvSpPr>
            <p:nvPr/>
          </p:nvSpPr>
          <p:spPr bwMode="auto">
            <a:xfrm>
              <a:off x="2540" y="2966"/>
              <a:ext cx="103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propagation</a:t>
              </a:r>
              <a:endPara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9" name="Line 40"/>
            <p:cNvSpPr>
              <a:spLocks noChangeShapeType="1"/>
            </p:cNvSpPr>
            <p:nvPr/>
          </p:nvSpPr>
          <p:spPr bwMode="auto">
            <a:xfrm rot="10800000">
              <a:off x="2385" y="3084"/>
              <a:ext cx="2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" name="Text Box 41"/>
            <p:cNvSpPr txBox="1">
              <a:spLocks noChangeArrowheads="1"/>
            </p:cNvSpPr>
            <p:nvPr/>
          </p:nvSpPr>
          <p:spPr bwMode="auto">
            <a:xfrm>
              <a:off x="1346" y="2702"/>
              <a:ext cx="10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transmission</a:t>
              </a:r>
              <a:endPara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" name="Line 42"/>
            <p:cNvSpPr>
              <a:spLocks noChangeShapeType="1"/>
            </p:cNvSpPr>
            <p:nvPr/>
          </p:nvSpPr>
          <p:spPr bwMode="auto">
            <a:xfrm rot="10800000" flipH="1" flipV="1">
              <a:off x="2022" y="2874"/>
              <a:ext cx="333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2" name="Text Box 43"/>
            <p:cNvSpPr txBox="1">
              <a:spLocks noChangeArrowheads="1"/>
            </p:cNvSpPr>
            <p:nvPr/>
          </p:nvSpPr>
          <p:spPr bwMode="auto">
            <a:xfrm>
              <a:off x="1424" y="3668"/>
              <a:ext cx="95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nodal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processing</a:t>
              </a:r>
              <a:endPara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" name="Line 44"/>
            <p:cNvSpPr>
              <a:spLocks noChangeShapeType="1"/>
            </p:cNvSpPr>
            <p:nvPr/>
          </p:nvSpPr>
          <p:spPr bwMode="auto">
            <a:xfrm rot="10800000">
              <a:off x="1587" y="3696"/>
              <a:ext cx="5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" name="Line 45"/>
            <p:cNvSpPr>
              <a:spLocks noChangeShapeType="1"/>
            </p:cNvSpPr>
            <p:nvPr/>
          </p:nvSpPr>
          <p:spPr bwMode="auto">
            <a:xfrm rot="10800000" flipV="1">
              <a:off x="2097" y="3546"/>
              <a:ext cx="24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" name="Text Box 46"/>
            <p:cNvSpPr txBox="1">
              <a:spLocks noChangeArrowheads="1"/>
            </p:cNvSpPr>
            <p:nvPr/>
          </p:nvSpPr>
          <p:spPr bwMode="auto">
            <a:xfrm>
              <a:off x="2354" y="3830"/>
              <a:ext cx="83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queueing</a:t>
              </a:r>
              <a:endPara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6" name="Line 47"/>
            <p:cNvSpPr>
              <a:spLocks noChangeShapeType="1"/>
            </p:cNvSpPr>
            <p:nvPr/>
          </p:nvSpPr>
          <p:spPr bwMode="auto">
            <a:xfrm rot="10800000">
              <a:off x="2199" y="3546"/>
              <a:ext cx="375" cy="3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47" name="Group 48"/>
            <p:cNvGrpSpPr>
              <a:grpSpLocks/>
            </p:cNvGrpSpPr>
            <p:nvPr/>
          </p:nvGrpSpPr>
          <p:grpSpPr bwMode="auto">
            <a:xfrm>
              <a:off x="3318" y="3168"/>
              <a:ext cx="326" cy="75"/>
              <a:chOff x="1974" y="2184"/>
              <a:chExt cx="183" cy="69"/>
            </a:xfrm>
          </p:grpSpPr>
          <p:grpSp>
            <p:nvGrpSpPr>
              <p:cNvPr id="148" name="Group 49"/>
              <p:cNvGrpSpPr>
                <a:grpSpLocks/>
              </p:cNvGrpSpPr>
              <p:nvPr/>
            </p:nvGrpSpPr>
            <p:grpSpPr bwMode="auto">
              <a:xfrm>
                <a:off x="1974" y="2185"/>
                <a:ext cx="180" cy="68"/>
                <a:chOff x="2677" y="848"/>
                <a:chExt cx="144" cy="98"/>
              </a:xfrm>
            </p:grpSpPr>
            <p:sp>
              <p:nvSpPr>
                <p:cNvPr id="153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2677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4" name="Line 51"/>
                <p:cNvSpPr>
                  <a:spLocks noChangeShapeType="1"/>
                </p:cNvSpPr>
                <p:nvPr/>
              </p:nvSpPr>
              <p:spPr bwMode="auto">
                <a:xfrm>
                  <a:off x="2777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5" name="Line 52"/>
                <p:cNvSpPr>
                  <a:spLocks noChangeShapeType="1"/>
                </p:cNvSpPr>
                <p:nvPr/>
              </p:nvSpPr>
              <p:spPr bwMode="auto">
                <a:xfrm>
                  <a:off x="2725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49" name="Group 53"/>
              <p:cNvGrpSpPr>
                <a:grpSpLocks/>
              </p:cNvGrpSpPr>
              <p:nvPr/>
            </p:nvGrpSpPr>
            <p:grpSpPr bwMode="auto">
              <a:xfrm flipV="1">
                <a:off x="1984" y="2184"/>
                <a:ext cx="173" cy="68"/>
                <a:chOff x="2677" y="848"/>
                <a:chExt cx="138" cy="98"/>
              </a:xfrm>
            </p:grpSpPr>
            <p:sp>
              <p:nvSpPr>
                <p:cNvPr id="150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2677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1" name="Line 55"/>
                <p:cNvSpPr>
                  <a:spLocks noChangeShapeType="1"/>
                </p:cNvSpPr>
                <p:nvPr/>
              </p:nvSpPr>
              <p:spPr bwMode="auto">
                <a:xfrm>
                  <a:off x="2771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2" name="Line 56"/>
                <p:cNvSpPr>
                  <a:spLocks noChangeShapeType="1"/>
                </p:cNvSpPr>
                <p:nvPr/>
              </p:nvSpPr>
              <p:spPr bwMode="auto">
                <a:xfrm>
                  <a:off x="2719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  <p:sp>
        <p:nvSpPr>
          <p:cNvPr id="164" name="Rectangle 58"/>
          <p:cNvSpPr>
            <a:spLocks noChangeArrowheads="1"/>
          </p:cNvSpPr>
          <p:nvPr/>
        </p:nvSpPr>
        <p:spPr bwMode="auto">
          <a:xfrm>
            <a:off x="-50556" y="2730500"/>
            <a:ext cx="3810000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5000"/>
              <a:buFont typeface="Wingdings" pitchFamily="2" charset="2"/>
              <a:buChar char="q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2. queueing</a:t>
            </a:r>
          </a:p>
          <a:p>
            <a:pPr marL="742950" marR="0" lvl="1" indent="-28575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v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time waiting at output link for transmission </a:t>
            </a:r>
          </a:p>
          <a:p>
            <a:pPr marL="742950" marR="0" lvl="1" indent="-28575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v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depends on congestion level of router</a:t>
            </a:r>
          </a:p>
        </p:txBody>
      </p:sp>
    </p:spTree>
    <p:extLst>
      <p:ext uri="{BB962C8B-B14F-4D97-AF65-F5344CB8AC3E}">
        <p14:creationId xmlns:p14="http://schemas.microsoft.com/office/powerpoint/2010/main" val="391990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142976" y="282562"/>
            <a:ext cx="5904383" cy="431800"/>
          </a:xfrm>
        </p:spPr>
        <p:txBody>
          <a:bodyPr/>
          <a:lstStyle/>
          <a:p>
            <a:r>
              <a:rPr lang="en-US" altLang="zh-CN" sz="2800" dirty="0">
                <a:latin typeface="Arial" pitchFamily="34" charset="0"/>
                <a:ea typeface="宋体" charset="-122"/>
                <a:cs typeface="Arial" pitchFamily="34" charset="0"/>
              </a:rPr>
              <a:t>Four sources of packet delay</a:t>
            </a:r>
            <a:endParaRPr lang="zh-CN" altLang="en-US" sz="28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111" name="Rectangle 4"/>
          <p:cNvSpPr txBox="1">
            <a:spLocks noChangeArrowheads="1"/>
          </p:cNvSpPr>
          <p:nvPr/>
        </p:nvSpPr>
        <p:spPr bwMode="auto">
          <a:xfrm>
            <a:off x="-45009" y="1270743"/>
            <a:ext cx="3810000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1800" kern="0" dirty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3. Transmission delay: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1800" kern="0" dirty="0">
                <a:latin typeface="Arial" pitchFamily="34" charset="0"/>
                <a:ea typeface="宋体" charset="-122"/>
                <a:cs typeface="Arial" pitchFamily="34" charset="0"/>
              </a:rPr>
              <a:t>R=link bandwidth (bps)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1800" kern="0" dirty="0">
                <a:latin typeface="Arial" pitchFamily="34" charset="0"/>
                <a:ea typeface="宋体" charset="-122"/>
                <a:cs typeface="Arial" pitchFamily="34" charset="0"/>
              </a:rPr>
              <a:t>L=packet length (bits)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1800" kern="0" dirty="0">
                <a:latin typeface="Arial" pitchFamily="34" charset="0"/>
                <a:ea typeface="宋体" charset="-122"/>
                <a:cs typeface="Arial" pitchFamily="34" charset="0"/>
              </a:rPr>
              <a:t>time to send bits into link = L/R</a:t>
            </a:r>
          </a:p>
        </p:txBody>
      </p:sp>
      <p:grpSp>
        <p:nvGrpSpPr>
          <p:cNvPr id="112" name="Group 5"/>
          <p:cNvGrpSpPr>
            <a:grpSpLocks/>
          </p:cNvGrpSpPr>
          <p:nvPr/>
        </p:nvGrpSpPr>
        <p:grpSpPr bwMode="auto">
          <a:xfrm>
            <a:off x="3143240" y="1362819"/>
            <a:ext cx="4622243" cy="2179638"/>
            <a:chOff x="494" y="2702"/>
            <a:chExt cx="3567" cy="1373"/>
          </a:xfrm>
        </p:grpSpPr>
        <p:graphicFrame>
          <p:nvGraphicFramePr>
            <p:cNvPr id="113" name="Object 6"/>
            <p:cNvGraphicFramePr>
              <a:graphicFrameLocks noChangeAspect="1"/>
            </p:cNvGraphicFramePr>
            <p:nvPr/>
          </p:nvGraphicFramePr>
          <p:xfrm>
            <a:off x="914" y="3452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Clip" r:id="rId3" imgW="1307263" imgH="1084139" progId="">
                    <p:embed/>
                  </p:oleObj>
                </mc:Choice>
                <mc:Fallback>
                  <p:oleObj name="Clip" r:id="rId3" imgW="1307263" imgH="1084139" progId="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" y="3452"/>
                          <a:ext cx="407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Oval 7"/>
            <p:cNvSpPr>
              <a:spLocks noChangeArrowheads="1"/>
            </p:cNvSpPr>
            <p:nvPr/>
          </p:nvSpPr>
          <p:spPr bwMode="auto">
            <a:xfrm>
              <a:off x="1570" y="3300"/>
              <a:ext cx="755" cy="233"/>
            </a:xfrm>
            <a:prstGeom prst="ellipse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" name="Rectangle 8"/>
            <p:cNvSpPr>
              <a:spLocks noChangeArrowheads="1"/>
            </p:cNvSpPr>
            <p:nvPr/>
          </p:nvSpPr>
          <p:spPr bwMode="auto">
            <a:xfrm>
              <a:off x="1570" y="3257"/>
              <a:ext cx="755" cy="166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Oval 9"/>
            <p:cNvSpPr>
              <a:spLocks noChangeArrowheads="1"/>
            </p:cNvSpPr>
            <p:nvPr/>
          </p:nvSpPr>
          <p:spPr bwMode="auto">
            <a:xfrm>
              <a:off x="1576" y="3113"/>
              <a:ext cx="755" cy="271"/>
            </a:xfrm>
            <a:prstGeom prst="ellipse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17" name="Group 10"/>
            <p:cNvGrpSpPr>
              <a:grpSpLocks/>
            </p:cNvGrpSpPr>
            <p:nvPr/>
          </p:nvGrpSpPr>
          <p:grpSpPr bwMode="auto">
            <a:xfrm>
              <a:off x="1794" y="3132"/>
              <a:ext cx="314" cy="75"/>
              <a:chOff x="2208" y="2184"/>
              <a:chExt cx="176" cy="69"/>
            </a:xfrm>
          </p:grpSpPr>
          <p:grpSp>
            <p:nvGrpSpPr>
              <p:cNvPr id="156" name="Group 11"/>
              <p:cNvGrpSpPr>
                <a:grpSpLocks/>
              </p:cNvGrpSpPr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161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2" name="Line 1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3" name="Line 1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57" name="Group 15"/>
              <p:cNvGrpSpPr>
                <a:grpSpLocks/>
              </p:cNvGrpSpPr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158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9" name="Line 1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0" name="Line 1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118" name="Oval 19"/>
            <p:cNvSpPr>
              <a:spLocks noChangeArrowheads="1"/>
            </p:cNvSpPr>
            <p:nvPr/>
          </p:nvSpPr>
          <p:spPr bwMode="auto">
            <a:xfrm>
              <a:off x="3306" y="3312"/>
              <a:ext cx="755" cy="233"/>
            </a:xfrm>
            <a:prstGeom prst="ellipse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Line 20"/>
            <p:cNvSpPr>
              <a:spLocks noChangeShapeType="1"/>
            </p:cNvSpPr>
            <p:nvPr/>
          </p:nvSpPr>
          <p:spPr bwMode="auto">
            <a:xfrm>
              <a:off x="3526" y="3299"/>
              <a:ext cx="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Rectangle 21"/>
            <p:cNvSpPr>
              <a:spLocks noChangeArrowheads="1"/>
            </p:cNvSpPr>
            <p:nvPr/>
          </p:nvSpPr>
          <p:spPr bwMode="auto">
            <a:xfrm>
              <a:off x="3306" y="3275"/>
              <a:ext cx="755" cy="166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Oval 22"/>
            <p:cNvSpPr>
              <a:spLocks noChangeArrowheads="1"/>
            </p:cNvSpPr>
            <p:nvPr/>
          </p:nvSpPr>
          <p:spPr bwMode="auto">
            <a:xfrm>
              <a:off x="3306" y="3131"/>
              <a:ext cx="755" cy="271"/>
            </a:xfrm>
            <a:prstGeom prst="ellipse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122" name="Object 23"/>
            <p:cNvGraphicFramePr>
              <a:graphicFrameLocks noChangeAspect="1"/>
            </p:cNvGraphicFramePr>
            <p:nvPr/>
          </p:nvGraphicFramePr>
          <p:xfrm>
            <a:off x="716" y="2816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Clip" r:id="rId5" imgW="1307263" imgH="1084139" progId="">
                    <p:embed/>
                  </p:oleObj>
                </mc:Choice>
                <mc:Fallback>
                  <p:oleObj name="Clip" r:id="rId5" imgW="1307263" imgH="1084139" progId="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" y="2816"/>
                          <a:ext cx="407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" name="Line 24"/>
            <p:cNvSpPr>
              <a:spLocks noChangeShapeType="1"/>
            </p:cNvSpPr>
            <p:nvPr/>
          </p:nvSpPr>
          <p:spPr bwMode="auto">
            <a:xfrm>
              <a:off x="1110" y="3072"/>
              <a:ext cx="31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Line 25"/>
            <p:cNvSpPr>
              <a:spLocks noChangeShapeType="1"/>
            </p:cNvSpPr>
            <p:nvPr/>
          </p:nvSpPr>
          <p:spPr bwMode="auto">
            <a:xfrm flipV="1">
              <a:off x="1302" y="3693"/>
              <a:ext cx="123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" name="Line 26"/>
            <p:cNvSpPr>
              <a:spLocks noChangeShapeType="1"/>
            </p:cNvSpPr>
            <p:nvPr/>
          </p:nvSpPr>
          <p:spPr bwMode="auto">
            <a:xfrm>
              <a:off x="2322" y="3336"/>
              <a:ext cx="1000" cy="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" name="Line 27"/>
            <p:cNvSpPr>
              <a:spLocks noChangeShapeType="1"/>
            </p:cNvSpPr>
            <p:nvPr/>
          </p:nvSpPr>
          <p:spPr bwMode="auto">
            <a:xfrm flipH="1">
              <a:off x="1428" y="3066"/>
              <a:ext cx="0" cy="6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" name="Line 28"/>
            <p:cNvSpPr>
              <a:spLocks noChangeShapeType="1"/>
            </p:cNvSpPr>
            <p:nvPr/>
          </p:nvSpPr>
          <p:spPr bwMode="auto">
            <a:xfrm>
              <a:off x="1434" y="3339"/>
              <a:ext cx="12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ectangle 29"/>
            <p:cNvSpPr>
              <a:spLocks noChangeArrowheads="1"/>
            </p:cNvSpPr>
            <p:nvPr/>
          </p:nvSpPr>
          <p:spPr bwMode="auto">
            <a:xfrm>
              <a:off x="2901" y="3210"/>
              <a:ext cx="93" cy="126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" name="Rectangle 30"/>
            <p:cNvSpPr>
              <a:spLocks noChangeArrowheads="1"/>
            </p:cNvSpPr>
            <p:nvPr/>
          </p:nvSpPr>
          <p:spPr bwMode="auto">
            <a:xfrm>
              <a:off x="2112" y="3255"/>
              <a:ext cx="93" cy="126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tangle 31"/>
            <p:cNvSpPr>
              <a:spLocks noChangeArrowheads="1"/>
            </p:cNvSpPr>
            <p:nvPr/>
          </p:nvSpPr>
          <p:spPr bwMode="auto">
            <a:xfrm>
              <a:off x="2214" y="3255"/>
              <a:ext cx="93" cy="12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Rectangle 32"/>
            <p:cNvSpPr>
              <a:spLocks noChangeArrowheads="1"/>
            </p:cNvSpPr>
            <p:nvPr/>
          </p:nvSpPr>
          <p:spPr bwMode="auto">
            <a:xfrm>
              <a:off x="1449" y="3192"/>
              <a:ext cx="93" cy="126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" name="Line 33"/>
            <p:cNvSpPr>
              <a:spLocks noChangeShapeType="1"/>
            </p:cNvSpPr>
            <p:nvPr/>
          </p:nvSpPr>
          <p:spPr bwMode="auto">
            <a:xfrm>
              <a:off x="1560" y="3258"/>
              <a:ext cx="153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Line 34"/>
            <p:cNvSpPr>
              <a:spLocks noChangeShapeType="1"/>
            </p:cNvSpPr>
            <p:nvPr/>
          </p:nvSpPr>
          <p:spPr bwMode="auto">
            <a:xfrm flipV="1">
              <a:off x="1350" y="3432"/>
              <a:ext cx="0" cy="1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Line 35"/>
            <p:cNvSpPr>
              <a:spLocks noChangeShapeType="1"/>
            </p:cNvSpPr>
            <p:nvPr/>
          </p:nvSpPr>
          <p:spPr bwMode="auto">
            <a:xfrm flipV="1">
              <a:off x="3520" y="3081"/>
              <a:ext cx="2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5" name="Text Box 36"/>
            <p:cNvSpPr txBox="1">
              <a:spLocks noChangeArrowheads="1"/>
            </p:cNvSpPr>
            <p:nvPr/>
          </p:nvSpPr>
          <p:spPr bwMode="auto">
            <a:xfrm>
              <a:off x="494" y="2831"/>
              <a:ext cx="30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66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136" name="Text Box 37"/>
            <p:cNvSpPr txBox="1">
              <a:spLocks noChangeArrowheads="1"/>
            </p:cNvSpPr>
            <p:nvPr/>
          </p:nvSpPr>
          <p:spPr bwMode="auto">
            <a:xfrm>
              <a:off x="668" y="3473"/>
              <a:ext cx="30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B</a:t>
              </a:r>
              <a:endPara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" name="Rectangle 38"/>
            <p:cNvSpPr>
              <a:spLocks noChangeArrowheads="1"/>
            </p:cNvSpPr>
            <p:nvPr/>
          </p:nvSpPr>
          <p:spPr bwMode="auto">
            <a:xfrm>
              <a:off x="2295" y="3216"/>
              <a:ext cx="93" cy="126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8" name="Text Box 39"/>
            <p:cNvSpPr txBox="1">
              <a:spLocks noChangeArrowheads="1"/>
            </p:cNvSpPr>
            <p:nvPr/>
          </p:nvSpPr>
          <p:spPr bwMode="auto">
            <a:xfrm>
              <a:off x="2540" y="2966"/>
              <a:ext cx="108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propagation</a:t>
              </a:r>
              <a:endPara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9" name="Line 40"/>
            <p:cNvSpPr>
              <a:spLocks noChangeShapeType="1"/>
            </p:cNvSpPr>
            <p:nvPr/>
          </p:nvSpPr>
          <p:spPr bwMode="auto">
            <a:xfrm rot="10800000">
              <a:off x="2385" y="3084"/>
              <a:ext cx="2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" name="Text Box 41"/>
            <p:cNvSpPr txBox="1">
              <a:spLocks noChangeArrowheads="1"/>
            </p:cNvSpPr>
            <p:nvPr/>
          </p:nvSpPr>
          <p:spPr bwMode="auto">
            <a:xfrm>
              <a:off x="1346" y="2702"/>
              <a:ext cx="11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transmission</a:t>
              </a:r>
              <a:endPara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" name="Line 42"/>
            <p:cNvSpPr>
              <a:spLocks noChangeShapeType="1"/>
            </p:cNvSpPr>
            <p:nvPr/>
          </p:nvSpPr>
          <p:spPr bwMode="auto">
            <a:xfrm rot="10800000" flipH="1" flipV="1">
              <a:off x="2022" y="2874"/>
              <a:ext cx="333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2" name="Text Box 43"/>
            <p:cNvSpPr txBox="1">
              <a:spLocks noChangeArrowheads="1"/>
            </p:cNvSpPr>
            <p:nvPr/>
          </p:nvSpPr>
          <p:spPr bwMode="auto">
            <a:xfrm>
              <a:off x="1424" y="3668"/>
              <a:ext cx="100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nodal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processing</a:t>
              </a:r>
              <a:endPara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" name="Line 44"/>
            <p:cNvSpPr>
              <a:spLocks noChangeShapeType="1"/>
            </p:cNvSpPr>
            <p:nvPr/>
          </p:nvSpPr>
          <p:spPr bwMode="auto">
            <a:xfrm rot="10800000">
              <a:off x="1587" y="3696"/>
              <a:ext cx="5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" name="Line 45"/>
            <p:cNvSpPr>
              <a:spLocks noChangeShapeType="1"/>
            </p:cNvSpPr>
            <p:nvPr/>
          </p:nvSpPr>
          <p:spPr bwMode="auto">
            <a:xfrm rot="10800000" flipV="1">
              <a:off x="2097" y="3546"/>
              <a:ext cx="24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" name="Text Box 46"/>
            <p:cNvSpPr txBox="1">
              <a:spLocks noChangeArrowheads="1"/>
            </p:cNvSpPr>
            <p:nvPr/>
          </p:nvSpPr>
          <p:spPr bwMode="auto">
            <a:xfrm>
              <a:off x="2354" y="3830"/>
              <a:ext cx="8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queueing</a:t>
              </a:r>
              <a:endPara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6" name="Line 47"/>
            <p:cNvSpPr>
              <a:spLocks noChangeShapeType="1"/>
            </p:cNvSpPr>
            <p:nvPr/>
          </p:nvSpPr>
          <p:spPr bwMode="auto">
            <a:xfrm rot="10800000">
              <a:off x="2199" y="3546"/>
              <a:ext cx="375" cy="3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47" name="Group 48"/>
            <p:cNvGrpSpPr>
              <a:grpSpLocks/>
            </p:cNvGrpSpPr>
            <p:nvPr/>
          </p:nvGrpSpPr>
          <p:grpSpPr bwMode="auto">
            <a:xfrm>
              <a:off x="3507" y="3168"/>
              <a:ext cx="328" cy="75"/>
              <a:chOff x="2080" y="2184"/>
              <a:chExt cx="184" cy="69"/>
            </a:xfrm>
          </p:grpSpPr>
          <p:grpSp>
            <p:nvGrpSpPr>
              <p:cNvPr id="148" name="Group 49"/>
              <p:cNvGrpSpPr>
                <a:grpSpLocks/>
              </p:cNvGrpSpPr>
              <p:nvPr/>
            </p:nvGrpSpPr>
            <p:grpSpPr bwMode="auto">
              <a:xfrm>
                <a:off x="2091" y="2185"/>
                <a:ext cx="170" cy="68"/>
                <a:chOff x="2751" y="848"/>
                <a:chExt cx="135" cy="98"/>
              </a:xfrm>
            </p:grpSpPr>
            <p:sp>
              <p:nvSpPr>
                <p:cNvPr id="153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2751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4" name="Line 51"/>
                <p:cNvSpPr>
                  <a:spLocks noChangeShapeType="1"/>
                </p:cNvSpPr>
                <p:nvPr/>
              </p:nvSpPr>
              <p:spPr bwMode="auto">
                <a:xfrm>
                  <a:off x="2842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5" name="Line 52"/>
                <p:cNvSpPr>
                  <a:spLocks noChangeShapeType="1"/>
                </p:cNvSpPr>
                <p:nvPr/>
              </p:nvSpPr>
              <p:spPr bwMode="auto">
                <a:xfrm>
                  <a:off x="2799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49" name="Group 53"/>
              <p:cNvGrpSpPr>
                <a:grpSpLocks/>
              </p:cNvGrpSpPr>
              <p:nvPr/>
            </p:nvGrpSpPr>
            <p:grpSpPr bwMode="auto">
              <a:xfrm flipV="1">
                <a:off x="2080" y="2184"/>
                <a:ext cx="184" cy="68"/>
                <a:chOff x="2757" y="848"/>
                <a:chExt cx="147" cy="98"/>
              </a:xfrm>
            </p:grpSpPr>
            <p:sp>
              <p:nvSpPr>
                <p:cNvPr id="150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2757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1" name="Line 55"/>
                <p:cNvSpPr>
                  <a:spLocks noChangeShapeType="1"/>
                </p:cNvSpPr>
                <p:nvPr/>
              </p:nvSpPr>
              <p:spPr bwMode="auto">
                <a:xfrm>
                  <a:off x="2860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2" name="Line 56"/>
                <p:cNvSpPr>
                  <a:spLocks noChangeShapeType="1"/>
                </p:cNvSpPr>
                <p:nvPr/>
              </p:nvSpPr>
              <p:spPr bwMode="auto">
                <a:xfrm>
                  <a:off x="2808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  <p:sp>
        <p:nvSpPr>
          <p:cNvPr id="164" name="Rectangle 58"/>
          <p:cNvSpPr>
            <a:spLocks noChangeArrowheads="1"/>
          </p:cNvSpPr>
          <p:nvPr/>
        </p:nvSpPr>
        <p:spPr bwMode="auto">
          <a:xfrm>
            <a:off x="6794" y="2892110"/>
            <a:ext cx="3810000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0" eaLnBrk="0" fontAlgn="base" hangingPunct="0"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1800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4. Propagation delay:</a:t>
            </a:r>
          </a:p>
          <a:p>
            <a:pPr lvl="1" eaLnBrk="0" fontAlgn="base" hangingPunct="0"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18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 = length of physical link</a:t>
            </a:r>
          </a:p>
          <a:p>
            <a:pPr lvl="1" eaLnBrk="0" fontAlgn="base" hangingPunct="0"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18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 = propagation speed in medium (~2x10</a:t>
            </a:r>
            <a:r>
              <a:rPr lang="en-US" altLang="zh-CN" sz="1800" kern="0" baseline="30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n-US" altLang="zh-CN" sz="18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m/sec)</a:t>
            </a:r>
          </a:p>
          <a:p>
            <a:pPr lvl="1" eaLnBrk="0" fontAlgn="base" hangingPunct="0"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18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propagation delay = d/s</a:t>
            </a:r>
          </a:p>
        </p:txBody>
      </p:sp>
      <p:sp>
        <p:nvSpPr>
          <p:cNvPr id="3" name="矩形 2"/>
          <p:cNvSpPr/>
          <p:nvPr/>
        </p:nvSpPr>
        <p:spPr>
          <a:xfrm>
            <a:off x="3894113" y="4083918"/>
            <a:ext cx="2726451" cy="646331"/>
          </a:xfrm>
          <a:prstGeom prst="rect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Note: </a:t>
            </a:r>
            <a:r>
              <a:rPr lang="en-US" altLang="zh-CN" dirty="0">
                <a:latin typeface="Arial" pitchFamily="34" charset="0"/>
                <a:ea typeface="宋体" charset="-122"/>
                <a:cs typeface="Arial" pitchFamily="34" charset="0"/>
              </a:rPr>
              <a:t>s and R are </a:t>
            </a:r>
            <a:r>
              <a:rPr lang="en-US" altLang="zh-CN" i="1" dirty="0">
                <a:latin typeface="Arial" pitchFamily="34" charset="0"/>
                <a:ea typeface="宋体" charset="-122"/>
                <a:cs typeface="Arial" pitchFamily="34" charset="0"/>
              </a:rPr>
              <a:t>very </a:t>
            </a:r>
            <a:r>
              <a:rPr lang="en-US" altLang="zh-CN" dirty="0">
                <a:latin typeface="Arial" pitchFamily="34" charset="0"/>
                <a:ea typeface="宋体" charset="-122"/>
                <a:cs typeface="Arial" pitchFamily="34" charset="0"/>
              </a:rPr>
              <a:t>different quantities!</a:t>
            </a:r>
          </a:p>
        </p:txBody>
      </p:sp>
    </p:spTree>
    <p:extLst>
      <p:ext uri="{BB962C8B-B14F-4D97-AF65-F5344CB8AC3E}">
        <p14:creationId xmlns:p14="http://schemas.microsoft.com/office/powerpoint/2010/main" val="429283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142976" y="285734"/>
            <a:ext cx="5904383" cy="431800"/>
          </a:xfrm>
        </p:spPr>
        <p:txBody>
          <a:bodyPr/>
          <a:lstStyle/>
          <a:p>
            <a:r>
              <a:rPr lang="en-US" altLang="zh-CN" sz="2800" dirty="0">
                <a:latin typeface="Arial" pitchFamily="34" charset="0"/>
                <a:ea typeface="宋体" charset="-122"/>
                <a:cs typeface="Arial" pitchFamily="34" charset="0"/>
              </a:rPr>
              <a:t>Nodal delay</a:t>
            </a:r>
            <a:endParaRPr lang="zh-CN" altLang="en-US" sz="28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74199"/>
              </p:ext>
            </p:extLst>
          </p:nvPr>
        </p:nvGraphicFramePr>
        <p:xfrm>
          <a:off x="1403648" y="1071552"/>
          <a:ext cx="5060726" cy="604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3" imgW="2006600" imgH="241300" progId="Equation.3">
                  <p:embed/>
                </p:oleObj>
              </mc:Choice>
              <mc:Fallback>
                <p:oleObj name="Equation" r:id="rId3" imgW="2006600" imgH="2413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071552"/>
                        <a:ext cx="5060726" cy="604627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2E6CB8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57224" y="1819055"/>
            <a:ext cx="7772400" cy="37004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CN" sz="2000" dirty="0" err="1" smtClean="0">
                <a:latin typeface="Arial" pitchFamily="34" charset="0"/>
                <a:ea typeface="宋体" charset="-122"/>
                <a:cs typeface="Arial" pitchFamily="34" charset="0"/>
              </a:rPr>
              <a:t>d</a:t>
            </a:r>
            <a:r>
              <a:rPr lang="en-US" altLang="zh-CN" sz="2000" baseline="-25000" dirty="0" err="1" smtClean="0">
                <a:latin typeface="Arial" pitchFamily="34" charset="0"/>
                <a:ea typeface="宋体" charset="-122"/>
                <a:cs typeface="Arial" pitchFamily="34" charset="0"/>
              </a:rPr>
              <a:t>proc</a:t>
            </a:r>
            <a:r>
              <a:rPr lang="en-US" altLang="zh-CN" sz="2000" dirty="0" smtClean="0">
                <a:latin typeface="Arial" pitchFamily="34" charset="0"/>
                <a:ea typeface="宋体" charset="-122"/>
                <a:cs typeface="Arial" pitchFamily="34" charset="0"/>
              </a:rPr>
              <a:t> = processing delay</a:t>
            </a:r>
          </a:p>
          <a:p>
            <a:pPr lvl="1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latin typeface="Arial" pitchFamily="34" charset="0"/>
                <a:ea typeface="宋体" charset="-122"/>
                <a:cs typeface="Arial" pitchFamily="34" charset="0"/>
              </a:rPr>
              <a:t>typically a few </a:t>
            </a:r>
            <a:r>
              <a:rPr lang="en-US" altLang="zh-CN" sz="1600" dirty="0" err="1" smtClean="0">
                <a:latin typeface="Arial" pitchFamily="34" charset="0"/>
                <a:ea typeface="宋体" charset="-122"/>
                <a:cs typeface="Arial" pitchFamily="34" charset="0"/>
              </a:rPr>
              <a:t>microsecs</a:t>
            </a:r>
            <a:r>
              <a:rPr lang="en-US" altLang="zh-CN" sz="1600" dirty="0" smtClean="0">
                <a:latin typeface="Arial" pitchFamily="34" charset="0"/>
                <a:ea typeface="宋体" charset="-122"/>
                <a:cs typeface="Arial" pitchFamily="34" charset="0"/>
              </a:rPr>
              <a:t> or less</a:t>
            </a:r>
          </a:p>
          <a:p>
            <a:pPr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CN" sz="2000" dirty="0" err="1" smtClean="0">
                <a:latin typeface="Arial" pitchFamily="34" charset="0"/>
                <a:ea typeface="宋体" charset="-122"/>
                <a:cs typeface="Arial" pitchFamily="34" charset="0"/>
              </a:rPr>
              <a:t>d</a:t>
            </a:r>
            <a:r>
              <a:rPr lang="en-US" altLang="zh-CN" sz="2000" baseline="-25000" dirty="0" err="1" smtClean="0">
                <a:latin typeface="Arial" pitchFamily="34" charset="0"/>
                <a:ea typeface="宋体" charset="-122"/>
                <a:cs typeface="Arial" pitchFamily="34" charset="0"/>
              </a:rPr>
              <a:t>queue</a:t>
            </a:r>
            <a:r>
              <a:rPr lang="en-US" altLang="zh-CN" sz="2000" dirty="0" smtClean="0">
                <a:latin typeface="Arial" pitchFamily="34" charset="0"/>
                <a:ea typeface="宋体" charset="-122"/>
                <a:cs typeface="Arial" pitchFamily="34" charset="0"/>
              </a:rPr>
              <a:t> = queuing delay</a:t>
            </a:r>
          </a:p>
          <a:p>
            <a:pPr lvl="1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latin typeface="Arial" pitchFamily="34" charset="0"/>
                <a:ea typeface="宋体" charset="-122"/>
                <a:cs typeface="Arial" pitchFamily="34" charset="0"/>
              </a:rPr>
              <a:t>depends on congestion</a:t>
            </a:r>
          </a:p>
          <a:p>
            <a:pPr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CN" sz="2000" dirty="0" err="1" smtClean="0">
                <a:latin typeface="Arial" pitchFamily="34" charset="0"/>
                <a:ea typeface="宋体" charset="-122"/>
                <a:cs typeface="Arial" pitchFamily="34" charset="0"/>
              </a:rPr>
              <a:t>d</a:t>
            </a:r>
            <a:r>
              <a:rPr lang="en-US" altLang="zh-CN" sz="2000" baseline="-25000" dirty="0" err="1" smtClean="0">
                <a:latin typeface="Arial" pitchFamily="34" charset="0"/>
                <a:ea typeface="宋体" charset="-122"/>
                <a:cs typeface="Arial" pitchFamily="34" charset="0"/>
              </a:rPr>
              <a:t>trans</a:t>
            </a:r>
            <a:r>
              <a:rPr lang="en-US" altLang="zh-CN" sz="2000" dirty="0" smtClean="0">
                <a:latin typeface="Arial" pitchFamily="34" charset="0"/>
                <a:ea typeface="宋体" charset="-122"/>
                <a:cs typeface="Arial" pitchFamily="34" charset="0"/>
              </a:rPr>
              <a:t> = transmission delay</a:t>
            </a:r>
          </a:p>
          <a:p>
            <a:pPr lvl="1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latin typeface="Arial" pitchFamily="34" charset="0"/>
                <a:ea typeface="宋体" charset="-122"/>
                <a:cs typeface="Arial" pitchFamily="34" charset="0"/>
              </a:rPr>
              <a:t>= L/R, significant for low-speed links</a:t>
            </a:r>
          </a:p>
          <a:p>
            <a:pPr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CN" sz="2000" dirty="0" err="1" smtClean="0">
                <a:latin typeface="Arial" pitchFamily="34" charset="0"/>
                <a:ea typeface="宋体" charset="-122"/>
                <a:cs typeface="Arial" pitchFamily="34" charset="0"/>
              </a:rPr>
              <a:t>d</a:t>
            </a:r>
            <a:r>
              <a:rPr lang="en-US" altLang="zh-CN" sz="2000" baseline="-25000" dirty="0" err="1" smtClean="0">
                <a:latin typeface="Arial" pitchFamily="34" charset="0"/>
                <a:ea typeface="宋体" charset="-122"/>
                <a:cs typeface="Arial" pitchFamily="34" charset="0"/>
              </a:rPr>
              <a:t>prop</a:t>
            </a:r>
            <a:r>
              <a:rPr lang="en-US" altLang="zh-CN" sz="2000" dirty="0" smtClean="0">
                <a:latin typeface="Arial" pitchFamily="34" charset="0"/>
                <a:ea typeface="宋体" charset="-122"/>
                <a:cs typeface="Arial" pitchFamily="34" charset="0"/>
              </a:rPr>
              <a:t> = propagation delay</a:t>
            </a:r>
          </a:p>
          <a:p>
            <a:pPr lvl="1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latin typeface="Arial" pitchFamily="34" charset="0"/>
                <a:ea typeface="宋体" charset="-122"/>
                <a:cs typeface="Arial" pitchFamily="34" charset="0"/>
              </a:rPr>
              <a:t>a few </a:t>
            </a:r>
            <a:r>
              <a:rPr lang="en-US" altLang="zh-CN" sz="1600" dirty="0" err="1" smtClean="0">
                <a:latin typeface="Arial" pitchFamily="34" charset="0"/>
                <a:ea typeface="宋体" charset="-122"/>
                <a:cs typeface="Arial" pitchFamily="34" charset="0"/>
              </a:rPr>
              <a:t>microsecs</a:t>
            </a:r>
            <a:r>
              <a:rPr lang="en-US" altLang="zh-CN" sz="1600" dirty="0" smtClean="0">
                <a:latin typeface="Arial" pitchFamily="34" charset="0"/>
                <a:ea typeface="宋体" charset="-122"/>
                <a:cs typeface="Arial" pitchFamily="34" charset="0"/>
              </a:rPr>
              <a:t> to hundreds of </a:t>
            </a:r>
            <a:r>
              <a:rPr lang="en-US" altLang="zh-CN" sz="1600" dirty="0" err="1" smtClean="0">
                <a:latin typeface="Arial" pitchFamily="34" charset="0"/>
                <a:ea typeface="宋体" charset="-122"/>
                <a:cs typeface="Arial" pitchFamily="34" charset="0"/>
              </a:rPr>
              <a:t>msecs</a:t>
            </a:r>
            <a:endParaRPr lang="en-US" altLang="zh-CN" sz="1600" dirty="0" smtClean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09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0" descr="queueDela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6" r="17656" b="3302"/>
          <a:stretch/>
        </p:blipFill>
        <p:spPr bwMode="auto">
          <a:xfrm>
            <a:off x="1071538" y="1000114"/>
            <a:ext cx="3058327" cy="2515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096509" y="282562"/>
            <a:ext cx="5904383" cy="431800"/>
          </a:xfrm>
        </p:spPr>
        <p:txBody>
          <a:bodyPr/>
          <a:lstStyle/>
          <a:p>
            <a:r>
              <a:rPr lang="en-US" altLang="zh-CN" sz="2800" dirty="0">
                <a:latin typeface="Arial" pitchFamily="34" charset="0"/>
                <a:ea typeface="宋体" charset="-122"/>
                <a:cs typeface="Arial" pitchFamily="34" charset="0"/>
              </a:rPr>
              <a:t>Queueing delay (revisited)</a:t>
            </a:r>
            <a:endParaRPr lang="zh-CN" altLang="en-US" sz="28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4268" y="1225089"/>
            <a:ext cx="3218287" cy="158584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Arial" pitchFamily="34" charset="0"/>
                <a:ea typeface="宋体" charset="-122"/>
                <a:cs typeface="Arial" pitchFamily="34" charset="0"/>
              </a:rPr>
              <a:t>R=link bandwidth (bps)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Arial" pitchFamily="34" charset="0"/>
                <a:ea typeface="宋体" charset="-122"/>
                <a:cs typeface="Arial" pitchFamily="34" charset="0"/>
              </a:rPr>
              <a:t>L=packet length (bits)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Arial" pitchFamily="34" charset="0"/>
                <a:ea typeface="宋体" charset="-122"/>
                <a:cs typeface="Arial" pitchFamily="34" charset="0"/>
              </a:rPr>
              <a:t>a=average packet arrival rate</a:t>
            </a:r>
          </a:p>
        </p:txBody>
      </p:sp>
      <p:sp>
        <p:nvSpPr>
          <p:cNvPr id="5" name="Rectangle 61"/>
          <p:cNvSpPr>
            <a:spLocks noChangeArrowheads="1"/>
          </p:cNvSpPr>
          <p:nvPr/>
        </p:nvSpPr>
        <p:spPr bwMode="auto">
          <a:xfrm>
            <a:off x="4091718" y="2643758"/>
            <a:ext cx="3358664" cy="44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traffic intensity = La/R</a:t>
            </a:r>
          </a:p>
        </p:txBody>
      </p:sp>
      <p:sp>
        <p:nvSpPr>
          <p:cNvPr id="6" name="Rectangle 62"/>
          <p:cNvSpPr>
            <a:spLocks noChangeArrowheads="1"/>
          </p:cNvSpPr>
          <p:nvPr/>
        </p:nvSpPr>
        <p:spPr bwMode="auto">
          <a:xfrm>
            <a:off x="640223" y="3579862"/>
            <a:ext cx="6146355" cy="172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tx2">
                  <a:lumMod val="60000"/>
                  <a:lumOff val="40000"/>
                </a:schemeClr>
              </a:buClr>
              <a:buSzPct val="100000"/>
            </a:pPr>
            <a:r>
              <a:rPr lang="en-US" altLang="zh-CN" sz="1800" dirty="0" smtClean="0">
                <a:latin typeface="Arial" pitchFamily="34" charset="0"/>
                <a:ea typeface="宋体" charset="-122"/>
                <a:cs typeface="Arial" pitchFamily="34" charset="0"/>
              </a:rPr>
              <a:t>La/R ~ 0: average queueing delay small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SzPct val="100000"/>
            </a:pPr>
            <a:r>
              <a:rPr lang="en-US" altLang="zh-CN" sz="1800" dirty="0" smtClean="0">
                <a:latin typeface="Arial" pitchFamily="34" charset="0"/>
                <a:ea typeface="宋体" charset="-122"/>
                <a:cs typeface="Arial" pitchFamily="34" charset="0"/>
              </a:rPr>
              <a:t>La/R -&gt; 1: delays become large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SzPct val="100000"/>
            </a:pPr>
            <a:r>
              <a:rPr lang="en-US" altLang="zh-CN" sz="1800" dirty="0" smtClean="0">
                <a:latin typeface="Arial" pitchFamily="34" charset="0"/>
                <a:ea typeface="宋体" charset="-122"/>
                <a:cs typeface="Arial" pitchFamily="34" charset="0"/>
              </a:rPr>
              <a:t>La/R &gt; 1: more “work” arriving than can be serviced, average delay infinite!</a:t>
            </a:r>
          </a:p>
          <a:p>
            <a:endParaRPr lang="zh-CN" altLang="en-US" sz="24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65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071538" y="282562"/>
            <a:ext cx="5904383" cy="431800"/>
          </a:xfrm>
        </p:spPr>
        <p:txBody>
          <a:bodyPr/>
          <a:lstStyle/>
          <a:p>
            <a:r>
              <a:rPr lang="en-US" altLang="zh-CN" sz="2800" dirty="0">
                <a:latin typeface="Arial" pitchFamily="34" charset="0"/>
                <a:ea typeface="宋体" charset="-122"/>
                <a:cs typeface="Arial" pitchFamily="34" charset="0"/>
              </a:rPr>
              <a:t>“Real” Internet delays and routes</a:t>
            </a:r>
            <a:endParaRPr lang="zh-CN" altLang="en-US" sz="28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93" name="Rectangle 5"/>
          <p:cNvSpPr txBox="1">
            <a:spLocks noChangeArrowheads="1"/>
          </p:cNvSpPr>
          <p:nvPr/>
        </p:nvSpPr>
        <p:spPr bwMode="auto">
          <a:xfrm>
            <a:off x="214282" y="1269274"/>
            <a:ext cx="7143800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2000" kern="0" dirty="0" smtClean="0">
                <a:latin typeface="Arial" pitchFamily="34" charset="0"/>
                <a:ea typeface="宋体" charset="-122"/>
                <a:cs typeface="Arial" pitchFamily="34" charset="0"/>
              </a:rPr>
              <a:t>What do “real” Internet delay &amp; loss look like? 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2000" b="1" u="sng" kern="0" dirty="0" err="1" smtClean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Traceroute</a:t>
            </a:r>
            <a:r>
              <a:rPr lang="en-US" altLang="zh-CN" sz="2000" u="sng" kern="0" dirty="0" smtClean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 program:</a:t>
            </a:r>
            <a:r>
              <a:rPr lang="en-US" altLang="zh-CN" sz="2000" kern="0" dirty="0" smtClean="0">
                <a:latin typeface="Arial" pitchFamily="34" charset="0"/>
                <a:ea typeface="宋体" charset="-122"/>
                <a:cs typeface="Arial" pitchFamily="34" charset="0"/>
              </a:rPr>
              <a:t> provides delay measurement from source to router along end-end Internet path towards destination.  For all </a:t>
            </a:r>
            <a:r>
              <a:rPr lang="en-US" altLang="zh-CN" sz="2000" i="1" kern="0" dirty="0" smtClean="0">
                <a:latin typeface="Arial" pitchFamily="34" charset="0"/>
                <a:ea typeface="宋体" charset="-122"/>
                <a:cs typeface="Arial" pitchFamily="34" charset="0"/>
              </a:rPr>
              <a:t>i: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1800" kern="0" dirty="0" smtClean="0">
                <a:latin typeface="Arial" pitchFamily="34" charset="0"/>
                <a:ea typeface="宋体" charset="-122"/>
                <a:cs typeface="Arial" pitchFamily="34" charset="0"/>
              </a:rPr>
              <a:t>sends three packets that will reach router </a:t>
            </a:r>
            <a:r>
              <a:rPr lang="en-US" altLang="zh-CN" sz="1800" i="1" kern="0" dirty="0" err="1" smtClean="0">
                <a:latin typeface="Arial" pitchFamily="34" charset="0"/>
                <a:ea typeface="宋体" charset="-122"/>
                <a:cs typeface="Arial" pitchFamily="34" charset="0"/>
              </a:rPr>
              <a:t>i</a:t>
            </a:r>
            <a:r>
              <a:rPr lang="en-US" altLang="zh-CN" sz="1800" kern="0" dirty="0" smtClean="0">
                <a:latin typeface="Arial" pitchFamily="34" charset="0"/>
                <a:ea typeface="宋体" charset="-122"/>
                <a:cs typeface="Arial" pitchFamily="34" charset="0"/>
              </a:rPr>
              <a:t> on path towards destination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1800" kern="0" dirty="0" smtClean="0">
                <a:latin typeface="Arial" pitchFamily="34" charset="0"/>
                <a:ea typeface="宋体" charset="-122"/>
                <a:cs typeface="Arial" pitchFamily="34" charset="0"/>
              </a:rPr>
              <a:t>router </a:t>
            </a:r>
            <a:r>
              <a:rPr lang="en-US" altLang="zh-CN" sz="1800" i="1" kern="0" dirty="0" err="1" smtClean="0">
                <a:latin typeface="Arial" pitchFamily="34" charset="0"/>
                <a:ea typeface="宋体" charset="-122"/>
                <a:cs typeface="Arial" pitchFamily="34" charset="0"/>
              </a:rPr>
              <a:t>i</a:t>
            </a:r>
            <a:r>
              <a:rPr lang="en-US" altLang="zh-CN" sz="1800" kern="0" dirty="0" smtClean="0">
                <a:latin typeface="Arial" pitchFamily="34" charset="0"/>
                <a:ea typeface="宋体" charset="-122"/>
                <a:cs typeface="Arial" pitchFamily="34" charset="0"/>
              </a:rPr>
              <a:t> will return packets to sender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1800" kern="0" dirty="0" smtClean="0">
                <a:latin typeface="Arial" pitchFamily="34" charset="0"/>
                <a:ea typeface="宋体" charset="-122"/>
                <a:cs typeface="Arial" pitchFamily="34" charset="0"/>
              </a:rPr>
              <a:t>sender times interval between transmission and reply.</a:t>
            </a:r>
            <a:endParaRPr lang="en-US" altLang="zh-CN" sz="2000" kern="0" dirty="0" smtClean="0">
              <a:latin typeface="Arial" pitchFamily="34" charset="0"/>
              <a:ea typeface="宋体" charset="-122"/>
              <a:cs typeface="Arial" pitchFamily="34" charset="0"/>
            </a:endParaRPr>
          </a:p>
          <a:p>
            <a:endParaRPr lang="zh-CN" altLang="en-US" kern="0" dirty="0" smtClean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graphicFrame>
        <p:nvGraphicFramePr>
          <p:cNvPr id="9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787307"/>
              </p:ext>
            </p:extLst>
          </p:nvPr>
        </p:nvGraphicFramePr>
        <p:xfrm>
          <a:off x="554007" y="4149594"/>
          <a:ext cx="41592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Clip" r:id="rId3" imgW="1307263" imgH="1084139" progId="">
                  <p:embed/>
                </p:oleObj>
              </mc:Choice>
              <mc:Fallback>
                <p:oleObj name="Clip" r:id="rId3" imgW="1307263" imgH="1084139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07" y="4149594"/>
                        <a:ext cx="415925" cy="319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Line 38"/>
          <p:cNvSpPr>
            <a:spLocks noChangeShapeType="1"/>
          </p:cNvSpPr>
          <p:nvPr/>
        </p:nvSpPr>
        <p:spPr bwMode="auto">
          <a:xfrm>
            <a:off x="855632" y="4390894"/>
            <a:ext cx="288925" cy="265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Line 105"/>
          <p:cNvSpPr>
            <a:spLocks noChangeShapeType="1"/>
          </p:cNvSpPr>
          <p:nvPr/>
        </p:nvSpPr>
        <p:spPr bwMode="auto">
          <a:xfrm flipV="1">
            <a:off x="1649382" y="4441694"/>
            <a:ext cx="458788" cy="2079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Line 106"/>
          <p:cNvSpPr>
            <a:spLocks noChangeShapeType="1"/>
          </p:cNvSpPr>
          <p:nvPr/>
        </p:nvSpPr>
        <p:spPr bwMode="auto">
          <a:xfrm>
            <a:off x="2584420" y="4425819"/>
            <a:ext cx="485775" cy="2079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Line 108"/>
          <p:cNvSpPr>
            <a:spLocks noChangeShapeType="1"/>
          </p:cNvSpPr>
          <p:nvPr/>
        </p:nvSpPr>
        <p:spPr bwMode="auto">
          <a:xfrm flipH="1">
            <a:off x="2346295" y="4157531"/>
            <a:ext cx="34925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Line 113"/>
          <p:cNvSpPr>
            <a:spLocks noChangeShapeType="1"/>
          </p:cNvSpPr>
          <p:nvPr/>
        </p:nvSpPr>
        <p:spPr bwMode="auto">
          <a:xfrm flipH="1">
            <a:off x="3560732" y="4486144"/>
            <a:ext cx="620713" cy="1444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0" name="Group 144"/>
          <p:cNvGrpSpPr>
            <a:grpSpLocks/>
          </p:cNvGrpSpPr>
          <p:nvPr/>
        </p:nvGrpSpPr>
        <p:grpSpPr bwMode="auto">
          <a:xfrm>
            <a:off x="1130270" y="4538531"/>
            <a:ext cx="501650" cy="233363"/>
            <a:chOff x="3600" y="219"/>
            <a:chExt cx="360" cy="175"/>
          </a:xfrm>
        </p:grpSpPr>
        <p:sp>
          <p:nvSpPr>
            <p:cNvPr id="101" name="Oval 14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Line 14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Line 14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Rectangle 14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Oval 14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6" name="Group 15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1" name="Line 15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2" name="Line 15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3" name="Line 15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7" name="Group 15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08" name="Line 1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" name="Line 1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" name="Line 1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14" name="Group 158"/>
          <p:cNvGrpSpPr>
            <a:grpSpLocks/>
          </p:cNvGrpSpPr>
          <p:nvPr/>
        </p:nvGrpSpPr>
        <p:grpSpPr bwMode="auto">
          <a:xfrm>
            <a:off x="2082770" y="4309931"/>
            <a:ext cx="501650" cy="233363"/>
            <a:chOff x="3600" y="219"/>
            <a:chExt cx="360" cy="175"/>
          </a:xfrm>
        </p:grpSpPr>
        <p:sp>
          <p:nvSpPr>
            <p:cNvPr id="115" name="Oval 15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Line 16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Line 16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Rectangle 16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Oval 16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20" name="Group 16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5" name="Line 16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" name="Line 16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7" name="Line 16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1" name="Group 16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2" name="Line 1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" name="Line 1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" name="Line 1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28" name="Group 186"/>
          <p:cNvGrpSpPr>
            <a:grpSpLocks/>
          </p:cNvGrpSpPr>
          <p:nvPr/>
        </p:nvGrpSpPr>
        <p:grpSpPr bwMode="auto">
          <a:xfrm>
            <a:off x="3070195" y="4517894"/>
            <a:ext cx="500062" cy="233362"/>
            <a:chOff x="3600" y="219"/>
            <a:chExt cx="360" cy="175"/>
          </a:xfrm>
        </p:grpSpPr>
        <p:sp>
          <p:nvSpPr>
            <p:cNvPr id="129" name="Oval 18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Line 18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Line 18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" name="Rectangle 19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Oval 19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34" name="Group 19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39" name="Line 19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0" name="Line 19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1" name="Line 19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5" name="Group 19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36" name="Line 19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" name="Line 19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8" name="Line 19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42" name="Line 260"/>
          <p:cNvSpPr>
            <a:spLocks noChangeShapeType="1"/>
          </p:cNvSpPr>
          <p:nvPr/>
        </p:nvSpPr>
        <p:spPr bwMode="auto">
          <a:xfrm>
            <a:off x="4679920" y="4451219"/>
            <a:ext cx="485775" cy="2079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43" name="Line 261"/>
          <p:cNvSpPr>
            <a:spLocks noChangeShapeType="1"/>
          </p:cNvSpPr>
          <p:nvPr/>
        </p:nvSpPr>
        <p:spPr bwMode="auto">
          <a:xfrm flipH="1">
            <a:off x="5618132" y="4397244"/>
            <a:ext cx="557213" cy="277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4" name="Group 262"/>
          <p:cNvGrpSpPr>
            <a:grpSpLocks/>
          </p:cNvGrpSpPr>
          <p:nvPr/>
        </p:nvGrpSpPr>
        <p:grpSpPr bwMode="auto">
          <a:xfrm>
            <a:off x="4178270" y="4335331"/>
            <a:ext cx="501650" cy="233363"/>
            <a:chOff x="3600" y="219"/>
            <a:chExt cx="360" cy="175"/>
          </a:xfrm>
        </p:grpSpPr>
        <p:sp>
          <p:nvSpPr>
            <p:cNvPr id="145" name="Oval 26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6" name="Line 26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" name="Line 26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" name="Rectangle 26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" name="Oval 26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50" name="Group 26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55" name="Line 2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6" name="Line 2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7" name="Line 2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51" name="Group 27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52" name="Line 2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3" name="Line 2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4" name="Line 2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58" name="Group 276"/>
          <p:cNvGrpSpPr>
            <a:grpSpLocks/>
          </p:cNvGrpSpPr>
          <p:nvPr/>
        </p:nvGrpSpPr>
        <p:grpSpPr bwMode="auto">
          <a:xfrm>
            <a:off x="5165695" y="4543294"/>
            <a:ext cx="500062" cy="233362"/>
            <a:chOff x="3600" y="219"/>
            <a:chExt cx="360" cy="175"/>
          </a:xfrm>
        </p:grpSpPr>
        <p:sp>
          <p:nvSpPr>
            <p:cNvPr id="159" name="Oval 27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" name="Line 27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1" name="Line 27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2" name="Rectangle 28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" name="Oval 28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64" name="Group 28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69" name="Line 28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0" name="Line 28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1" name="Line 28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65" name="Group 28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66" name="Line 28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7" name="Line 28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8" name="Line 28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aphicFrame>
        <p:nvGraphicFramePr>
          <p:cNvPr id="172" name="Object 2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857755"/>
              </p:ext>
            </p:extLst>
          </p:nvPr>
        </p:nvGraphicFramePr>
        <p:xfrm>
          <a:off x="6167407" y="4251194"/>
          <a:ext cx="41592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Clip" r:id="rId5" imgW="1307263" imgH="1084139" progId="">
                  <p:embed/>
                </p:oleObj>
              </mc:Choice>
              <mc:Fallback>
                <p:oleObj name="Clip" r:id="rId5" imgW="1307263" imgH="1084139" progId="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07" y="4251194"/>
                        <a:ext cx="415925" cy="319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" name="Line 291"/>
          <p:cNvSpPr>
            <a:spLocks noChangeShapeType="1"/>
          </p:cNvSpPr>
          <p:nvPr/>
        </p:nvSpPr>
        <p:spPr bwMode="auto">
          <a:xfrm>
            <a:off x="2314545" y="4557581"/>
            <a:ext cx="228600" cy="311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Line 292"/>
          <p:cNvSpPr>
            <a:spLocks noChangeShapeType="1"/>
          </p:cNvSpPr>
          <p:nvPr/>
        </p:nvSpPr>
        <p:spPr bwMode="auto">
          <a:xfrm>
            <a:off x="4238595" y="4144831"/>
            <a:ext cx="228600" cy="311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75" name="Line 294"/>
          <p:cNvSpPr>
            <a:spLocks noChangeShapeType="1"/>
          </p:cNvSpPr>
          <p:nvPr/>
        </p:nvSpPr>
        <p:spPr bwMode="auto">
          <a:xfrm flipH="1">
            <a:off x="2955895" y="4748081"/>
            <a:ext cx="34925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76" name="Line 295"/>
          <p:cNvSpPr>
            <a:spLocks noChangeShapeType="1"/>
          </p:cNvSpPr>
          <p:nvPr/>
        </p:nvSpPr>
        <p:spPr bwMode="auto">
          <a:xfrm>
            <a:off x="3311495" y="4252781"/>
            <a:ext cx="6350" cy="260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77" name="Freeform 299"/>
          <p:cNvSpPr>
            <a:spLocks/>
          </p:cNvSpPr>
          <p:nvPr/>
        </p:nvSpPr>
        <p:spPr bwMode="auto">
          <a:xfrm>
            <a:off x="858807" y="4367081"/>
            <a:ext cx="419100" cy="419100"/>
          </a:xfrm>
          <a:custGeom>
            <a:avLst/>
            <a:gdLst>
              <a:gd name="T0" fmla="*/ 2147483646 w 264"/>
              <a:gd name="T1" fmla="*/ 0 h 264"/>
              <a:gd name="T2" fmla="*/ 2147483646 w 264"/>
              <a:gd name="T3" fmla="*/ 2147483646 h 264"/>
              <a:gd name="T4" fmla="*/ 0 w 264"/>
              <a:gd name="T5" fmla="*/ 2147483646 h 264"/>
              <a:gd name="T6" fmla="*/ 0 60000 65536"/>
              <a:gd name="T7" fmla="*/ 0 60000 65536"/>
              <a:gd name="T8" fmla="*/ 0 60000 65536"/>
              <a:gd name="T9" fmla="*/ 0 w 264"/>
              <a:gd name="T10" fmla="*/ 0 h 264"/>
              <a:gd name="T11" fmla="*/ 264 w 26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8" name="Text Box 300"/>
          <p:cNvSpPr txBox="1">
            <a:spLocks noChangeArrowheads="1"/>
          </p:cNvSpPr>
          <p:nvPr/>
        </p:nvSpPr>
        <p:spPr bwMode="auto">
          <a:xfrm>
            <a:off x="957232" y="4109906"/>
            <a:ext cx="1116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3 probes</a:t>
            </a:r>
          </a:p>
        </p:txBody>
      </p:sp>
      <p:sp>
        <p:nvSpPr>
          <p:cNvPr id="179" name="Freeform 301"/>
          <p:cNvSpPr>
            <a:spLocks/>
          </p:cNvSpPr>
          <p:nvPr/>
        </p:nvSpPr>
        <p:spPr bwMode="auto">
          <a:xfrm>
            <a:off x="852457" y="4290881"/>
            <a:ext cx="1346200" cy="474663"/>
          </a:xfrm>
          <a:custGeom>
            <a:avLst/>
            <a:gdLst>
              <a:gd name="T0" fmla="*/ 2147483646 w 848"/>
              <a:gd name="T1" fmla="*/ 2147483646 h 299"/>
              <a:gd name="T2" fmla="*/ 2147483646 w 848"/>
              <a:gd name="T3" fmla="*/ 2147483646 h 299"/>
              <a:gd name="T4" fmla="*/ 2147483646 w 848"/>
              <a:gd name="T5" fmla="*/ 2147483646 h 299"/>
              <a:gd name="T6" fmla="*/ 2147483646 w 848"/>
              <a:gd name="T7" fmla="*/ 2147483646 h 299"/>
              <a:gd name="T8" fmla="*/ 0 w 848"/>
              <a:gd name="T9" fmla="*/ 2147483646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8"/>
              <a:gd name="T16" fmla="*/ 0 h 299"/>
              <a:gd name="T17" fmla="*/ 848 w 84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0" name="Text Box 302"/>
          <p:cNvSpPr txBox="1">
            <a:spLocks noChangeArrowheads="1"/>
          </p:cNvSpPr>
          <p:nvPr/>
        </p:nvSpPr>
        <p:spPr bwMode="auto">
          <a:xfrm>
            <a:off x="1528732" y="4598856"/>
            <a:ext cx="1116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3 probes</a:t>
            </a:r>
          </a:p>
        </p:txBody>
      </p:sp>
      <p:sp>
        <p:nvSpPr>
          <p:cNvPr id="181" name="Freeform 303"/>
          <p:cNvSpPr>
            <a:spLocks/>
          </p:cNvSpPr>
          <p:nvPr/>
        </p:nvSpPr>
        <p:spPr bwMode="auto">
          <a:xfrm>
            <a:off x="846107" y="4344856"/>
            <a:ext cx="2247900" cy="403225"/>
          </a:xfrm>
          <a:custGeom>
            <a:avLst/>
            <a:gdLst>
              <a:gd name="T0" fmla="*/ 2147483646 w 1416"/>
              <a:gd name="T1" fmla="*/ 2147483646 h 254"/>
              <a:gd name="T2" fmla="*/ 2147483646 w 1416"/>
              <a:gd name="T3" fmla="*/ 2147483646 h 254"/>
              <a:gd name="T4" fmla="*/ 2147483646 w 1416"/>
              <a:gd name="T5" fmla="*/ 2147483646 h 254"/>
              <a:gd name="T6" fmla="*/ 2147483646 w 1416"/>
              <a:gd name="T7" fmla="*/ 2147483646 h 254"/>
              <a:gd name="T8" fmla="*/ 2147483646 w 1416"/>
              <a:gd name="T9" fmla="*/ 2147483646 h 254"/>
              <a:gd name="T10" fmla="*/ 2147483646 w 1416"/>
              <a:gd name="T11" fmla="*/ 2147483646 h 254"/>
              <a:gd name="T12" fmla="*/ 0 w 1416"/>
              <a:gd name="T13" fmla="*/ 2147483646 h 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6"/>
              <a:gd name="T22" fmla="*/ 0 h 254"/>
              <a:gd name="T23" fmla="*/ 1416 w 1416"/>
              <a:gd name="T24" fmla="*/ 254 h 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2" name="Text Box 304"/>
          <p:cNvSpPr txBox="1">
            <a:spLocks noChangeArrowheads="1"/>
          </p:cNvSpPr>
          <p:nvPr/>
        </p:nvSpPr>
        <p:spPr bwMode="auto">
          <a:xfrm>
            <a:off x="2595532" y="4084506"/>
            <a:ext cx="1116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3 probes</a:t>
            </a:r>
          </a:p>
        </p:txBody>
      </p:sp>
    </p:spTree>
    <p:extLst>
      <p:ext uri="{BB962C8B-B14F-4D97-AF65-F5344CB8AC3E}">
        <p14:creationId xmlns:p14="http://schemas.microsoft.com/office/powerpoint/2010/main" val="330772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78" grpId="0"/>
      <p:bldP spid="179" grpId="0" animBg="1"/>
      <p:bldP spid="180" grpId="0"/>
      <p:bldP spid="181" grpId="0" animBg="1"/>
      <p:bldP spid="1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071538" y="282562"/>
            <a:ext cx="5904383" cy="431800"/>
          </a:xfrm>
        </p:spPr>
        <p:txBody>
          <a:bodyPr/>
          <a:lstStyle/>
          <a:p>
            <a:r>
              <a:rPr lang="en-US" altLang="zh-CN" sz="2800" dirty="0">
                <a:latin typeface="Arial" pitchFamily="34" charset="0"/>
                <a:ea typeface="宋体" charset="-122"/>
                <a:cs typeface="Arial" pitchFamily="34" charset="0"/>
              </a:rPr>
              <a:t>“Real” Internet delays and routes</a:t>
            </a:r>
            <a:endParaRPr lang="zh-CN" altLang="en-US" sz="28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28596" y="1972429"/>
            <a:ext cx="7095644" cy="2997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1  </a:t>
            </a:r>
            <a:r>
              <a:rPr lang="en-US" altLang="zh-CN" sz="1200" dirty="0" err="1">
                <a:latin typeface="Arial" pitchFamily="34" charset="0"/>
                <a:ea typeface="宋体" charset="-122"/>
                <a:cs typeface="Arial" pitchFamily="34" charset="0"/>
              </a:rPr>
              <a:t>cs-gw</a:t>
            </a: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 (128.119.240.254)  1 </a:t>
            </a:r>
            <a:r>
              <a:rPr lang="en-US" altLang="zh-CN" sz="1200" dirty="0" err="1">
                <a:latin typeface="Arial" pitchFamily="34" charset="0"/>
                <a:ea typeface="宋体" charset="-122"/>
                <a:cs typeface="Arial" pitchFamily="34" charset="0"/>
              </a:rPr>
              <a:t>ms</a:t>
            </a: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  1 </a:t>
            </a:r>
            <a:r>
              <a:rPr lang="en-US" altLang="zh-CN" sz="1200" dirty="0" err="1">
                <a:latin typeface="Arial" pitchFamily="34" charset="0"/>
                <a:ea typeface="宋体" charset="-122"/>
                <a:cs typeface="Arial" pitchFamily="34" charset="0"/>
              </a:rPr>
              <a:t>ms</a:t>
            </a: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  2 </a:t>
            </a:r>
            <a:r>
              <a:rPr lang="en-US" altLang="zh-CN" sz="1200" dirty="0" err="1">
                <a:latin typeface="Arial" pitchFamily="34" charset="0"/>
                <a:ea typeface="宋体" charset="-122"/>
                <a:cs typeface="Arial" pitchFamily="34" charset="0"/>
              </a:rPr>
              <a:t>ms</a:t>
            </a:r>
            <a:endParaRPr lang="en-US" altLang="zh-CN" sz="1200" dirty="0">
              <a:latin typeface="Arial" pitchFamily="34" charset="0"/>
              <a:ea typeface="宋体" charset="-122"/>
              <a:cs typeface="Arial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2  border1-rt-fa5-1-0.gw.umass.edu (128.119.3.145)  1 </a:t>
            </a:r>
            <a:r>
              <a:rPr lang="en-US" altLang="zh-CN" sz="1200" dirty="0" err="1">
                <a:latin typeface="Arial" pitchFamily="34" charset="0"/>
                <a:ea typeface="宋体" charset="-122"/>
                <a:cs typeface="Arial" pitchFamily="34" charset="0"/>
              </a:rPr>
              <a:t>ms</a:t>
            </a: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  1 </a:t>
            </a:r>
            <a:r>
              <a:rPr lang="en-US" altLang="zh-CN" sz="1200" dirty="0" err="1">
                <a:latin typeface="Arial" pitchFamily="34" charset="0"/>
                <a:ea typeface="宋体" charset="-122"/>
                <a:cs typeface="Arial" pitchFamily="34" charset="0"/>
              </a:rPr>
              <a:t>ms</a:t>
            </a: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  2 </a:t>
            </a:r>
            <a:r>
              <a:rPr lang="en-US" altLang="zh-CN" sz="1200" dirty="0" err="1">
                <a:latin typeface="Arial" pitchFamily="34" charset="0"/>
                <a:ea typeface="宋体" charset="-122"/>
                <a:cs typeface="Arial" pitchFamily="34" charset="0"/>
              </a:rPr>
              <a:t>ms</a:t>
            </a:r>
            <a:endParaRPr lang="en-US" altLang="zh-CN" sz="1200" dirty="0">
              <a:latin typeface="Arial" pitchFamily="34" charset="0"/>
              <a:ea typeface="宋体" charset="-122"/>
              <a:cs typeface="Arial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3  cht-vbns.gw.umass.edu (128.119.3.130)  6 </a:t>
            </a:r>
            <a:r>
              <a:rPr lang="en-US" altLang="zh-CN" sz="1200" dirty="0" err="1">
                <a:latin typeface="Arial" pitchFamily="34" charset="0"/>
                <a:ea typeface="宋体" charset="-122"/>
                <a:cs typeface="Arial" pitchFamily="34" charset="0"/>
              </a:rPr>
              <a:t>ms</a:t>
            </a: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 5 </a:t>
            </a:r>
            <a:r>
              <a:rPr lang="en-US" altLang="zh-CN" sz="1200" dirty="0" err="1">
                <a:latin typeface="Arial" pitchFamily="34" charset="0"/>
                <a:ea typeface="宋体" charset="-122"/>
                <a:cs typeface="Arial" pitchFamily="34" charset="0"/>
              </a:rPr>
              <a:t>ms</a:t>
            </a: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 5 </a:t>
            </a:r>
            <a:r>
              <a:rPr lang="en-US" altLang="zh-CN" sz="1200" dirty="0" err="1">
                <a:latin typeface="Arial" pitchFamily="34" charset="0"/>
                <a:ea typeface="宋体" charset="-122"/>
                <a:cs typeface="Arial" pitchFamily="34" charset="0"/>
              </a:rPr>
              <a:t>ms</a:t>
            </a:r>
            <a:endParaRPr lang="en-US" altLang="zh-CN" sz="1200" dirty="0">
              <a:latin typeface="Arial" pitchFamily="34" charset="0"/>
              <a:ea typeface="宋体" charset="-122"/>
              <a:cs typeface="Arial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4  jn1-at1-0-0-19.wor.vbns.net (204.147.132.129)  16 </a:t>
            </a:r>
            <a:r>
              <a:rPr lang="en-US" altLang="zh-CN" sz="1200" dirty="0" err="1">
                <a:latin typeface="Arial" pitchFamily="34" charset="0"/>
                <a:ea typeface="宋体" charset="-122"/>
                <a:cs typeface="Arial" pitchFamily="34" charset="0"/>
              </a:rPr>
              <a:t>ms</a:t>
            </a: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 11 </a:t>
            </a:r>
            <a:r>
              <a:rPr lang="en-US" altLang="zh-CN" sz="1200" dirty="0" err="1">
                <a:latin typeface="Arial" pitchFamily="34" charset="0"/>
                <a:ea typeface="宋体" charset="-122"/>
                <a:cs typeface="Arial" pitchFamily="34" charset="0"/>
              </a:rPr>
              <a:t>ms</a:t>
            </a: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 13 </a:t>
            </a:r>
            <a:r>
              <a:rPr lang="en-US" altLang="zh-CN" sz="1200" dirty="0" err="1">
                <a:latin typeface="Arial" pitchFamily="34" charset="0"/>
                <a:ea typeface="宋体" charset="-122"/>
                <a:cs typeface="Arial" pitchFamily="34" charset="0"/>
              </a:rPr>
              <a:t>ms</a:t>
            </a: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5  jn1-so7-0-0-0.wae.vbns.net (204.147.136.136)  21 </a:t>
            </a:r>
            <a:r>
              <a:rPr lang="en-US" altLang="zh-CN" sz="1200" dirty="0" err="1">
                <a:latin typeface="Arial" pitchFamily="34" charset="0"/>
                <a:ea typeface="宋体" charset="-122"/>
                <a:cs typeface="Arial" pitchFamily="34" charset="0"/>
              </a:rPr>
              <a:t>ms</a:t>
            </a: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 18 </a:t>
            </a:r>
            <a:r>
              <a:rPr lang="en-US" altLang="zh-CN" sz="1200" dirty="0" err="1">
                <a:latin typeface="Arial" pitchFamily="34" charset="0"/>
                <a:ea typeface="宋体" charset="-122"/>
                <a:cs typeface="Arial" pitchFamily="34" charset="0"/>
              </a:rPr>
              <a:t>ms</a:t>
            </a: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 18 </a:t>
            </a:r>
            <a:r>
              <a:rPr lang="en-US" altLang="zh-CN" sz="1200" dirty="0" err="1">
                <a:latin typeface="Arial" pitchFamily="34" charset="0"/>
                <a:ea typeface="宋体" charset="-122"/>
                <a:cs typeface="Arial" pitchFamily="34" charset="0"/>
              </a:rPr>
              <a:t>ms</a:t>
            </a: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6  abilene-vbns.abilene.ucaid.edu (198.32.11.9)  22 </a:t>
            </a:r>
            <a:r>
              <a:rPr lang="en-US" altLang="zh-CN" sz="1200" dirty="0" err="1">
                <a:latin typeface="Arial" pitchFamily="34" charset="0"/>
                <a:ea typeface="宋体" charset="-122"/>
                <a:cs typeface="Arial" pitchFamily="34" charset="0"/>
              </a:rPr>
              <a:t>ms</a:t>
            </a: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  18 </a:t>
            </a:r>
            <a:r>
              <a:rPr lang="en-US" altLang="zh-CN" sz="1200" dirty="0" err="1">
                <a:latin typeface="Arial" pitchFamily="34" charset="0"/>
                <a:ea typeface="宋体" charset="-122"/>
                <a:cs typeface="Arial" pitchFamily="34" charset="0"/>
              </a:rPr>
              <a:t>ms</a:t>
            </a: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  22 </a:t>
            </a:r>
            <a:r>
              <a:rPr lang="en-US" altLang="zh-CN" sz="1200" dirty="0" err="1">
                <a:latin typeface="Arial" pitchFamily="34" charset="0"/>
                <a:ea typeface="宋体" charset="-122"/>
                <a:cs typeface="Arial" pitchFamily="34" charset="0"/>
              </a:rPr>
              <a:t>ms</a:t>
            </a:r>
            <a:endParaRPr lang="en-US" altLang="zh-CN" sz="1200" dirty="0">
              <a:latin typeface="Arial" pitchFamily="34" charset="0"/>
              <a:ea typeface="宋体" charset="-122"/>
              <a:cs typeface="Arial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7  nycm-wash.abilene.ucaid.edu (198.32.8.46)  22 </a:t>
            </a:r>
            <a:r>
              <a:rPr lang="en-US" altLang="zh-CN" sz="1200" dirty="0" err="1">
                <a:latin typeface="Arial" pitchFamily="34" charset="0"/>
                <a:ea typeface="宋体" charset="-122"/>
                <a:cs typeface="Arial" pitchFamily="34" charset="0"/>
              </a:rPr>
              <a:t>ms</a:t>
            </a: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  22 </a:t>
            </a:r>
            <a:r>
              <a:rPr lang="en-US" altLang="zh-CN" sz="1200" dirty="0" err="1">
                <a:latin typeface="Arial" pitchFamily="34" charset="0"/>
                <a:ea typeface="宋体" charset="-122"/>
                <a:cs typeface="Arial" pitchFamily="34" charset="0"/>
              </a:rPr>
              <a:t>ms</a:t>
            </a: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  22 </a:t>
            </a:r>
            <a:r>
              <a:rPr lang="en-US" altLang="zh-CN" sz="1200" dirty="0" err="1">
                <a:latin typeface="Arial" pitchFamily="34" charset="0"/>
                <a:ea typeface="宋体" charset="-122"/>
                <a:cs typeface="Arial" pitchFamily="34" charset="0"/>
              </a:rPr>
              <a:t>ms</a:t>
            </a:r>
            <a:endParaRPr lang="en-US" altLang="zh-CN" sz="1200" dirty="0">
              <a:latin typeface="Arial" pitchFamily="34" charset="0"/>
              <a:ea typeface="宋体" charset="-122"/>
              <a:cs typeface="Arial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8  62.40.103.253 (62.40.103.253)  104 </a:t>
            </a:r>
            <a:r>
              <a:rPr lang="en-US" altLang="zh-CN" sz="1200" dirty="0" err="1">
                <a:latin typeface="Arial" pitchFamily="34" charset="0"/>
                <a:ea typeface="宋体" charset="-122"/>
                <a:cs typeface="Arial" pitchFamily="34" charset="0"/>
              </a:rPr>
              <a:t>ms</a:t>
            </a: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 109 </a:t>
            </a:r>
            <a:r>
              <a:rPr lang="en-US" altLang="zh-CN" sz="1200" dirty="0" err="1">
                <a:latin typeface="Arial" pitchFamily="34" charset="0"/>
                <a:ea typeface="宋体" charset="-122"/>
                <a:cs typeface="Arial" pitchFamily="34" charset="0"/>
              </a:rPr>
              <a:t>ms</a:t>
            </a: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 106 </a:t>
            </a:r>
            <a:r>
              <a:rPr lang="en-US" altLang="zh-CN" sz="1200" dirty="0" err="1">
                <a:latin typeface="Arial" pitchFamily="34" charset="0"/>
                <a:ea typeface="宋体" charset="-122"/>
                <a:cs typeface="Arial" pitchFamily="34" charset="0"/>
              </a:rPr>
              <a:t>ms</a:t>
            </a:r>
            <a:endParaRPr lang="en-US" altLang="zh-CN" sz="1200" dirty="0">
              <a:latin typeface="Arial" pitchFamily="34" charset="0"/>
              <a:ea typeface="宋体" charset="-122"/>
              <a:cs typeface="Arial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9  de2-1.de1.de.geant.net (62.40.96.129)  109 </a:t>
            </a:r>
            <a:r>
              <a:rPr lang="en-US" altLang="zh-CN" sz="1200" dirty="0" err="1">
                <a:latin typeface="Arial" pitchFamily="34" charset="0"/>
                <a:ea typeface="宋体" charset="-122"/>
                <a:cs typeface="Arial" pitchFamily="34" charset="0"/>
              </a:rPr>
              <a:t>ms</a:t>
            </a: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 102 </a:t>
            </a:r>
            <a:r>
              <a:rPr lang="en-US" altLang="zh-CN" sz="1200" dirty="0" err="1">
                <a:latin typeface="Arial" pitchFamily="34" charset="0"/>
                <a:ea typeface="宋体" charset="-122"/>
                <a:cs typeface="Arial" pitchFamily="34" charset="0"/>
              </a:rPr>
              <a:t>ms</a:t>
            </a: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 104 </a:t>
            </a:r>
            <a:r>
              <a:rPr lang="en-US" altLang="zh-CN" sz="1200" dirty="0" err="1">
                <a:latin typeface="Arial" pitchFamily="34" charset="0"/>
                <a:ea typeface="宋体" charset="-122"/>
                <a:cs typeface="Arial" pitchFamily="34" charset="0"/>
              </a:rPr>
              <a:t>ms</a:t>
            </a:r>
            <a:endParaRPr lang="en-US" altLang="zh-CN" sz="1200" dirty="0">
              <a:latin typeface="Arial" pitchFamily="34" charset="0"/>
              <a:ea typeface="宋体" charset="-122"/>
              <a:cs typeface="Arial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10  de.fr1.fr.geant.net (62.40.96.50)  113 </a:t>
            </a:r>
            <a:r>
              <a:rPr lang="en-US" altLang="zh-CN" sz="1200" dirty="0" err="1">
                <a:latin typeface="Arial" pitchFamily="34" charset="0"/>
                <a:ea typeface="宋体" charset="-122"/>
                <a:cs typeface="Arial" pitchFamily="34" charset="0"/>
              </a:rPr>
              <a:t>ms</a:t>
            </a: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 121 </a:t>
            </a:r>
            <a:r>
              <a:rPr lang="en-US" altLang="zh-CN" sz="1200" dirty="0" err="1">
                <a:latin typeface="Arial" pitchFamily="34" charset="0"/>
                <a:ea typeface="宋体" charset="-122"/>
                <a:cs typeface="Arial" pitchFamily="34" charset="0"/>
              </a:rPr>
              <a:t>ms</a:t>
            </a: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 114 </a:t>
            </a:r>
            <a:r>
              <a:rPr lang="en-US" altLang="zh-CN" sz="1200" dirty="0" err="1">
                <a:latin typeface="Arial" pitchFamily="34" charset="0"/>
                <a:ea typeface="宋体" charset="-122"/>
                <a:cs typeface="Arial" pitchFamily="34" charset="0"/>
              </a:rPr>
              <a:t>ms</a:t>
            </a:r>
            <a:endParaRPr lang="en-US" altLang="zh-CN" sz="1200" dirty="0">
              <a:latin typeface="Arial" pitchFamily="34" charset="0"/>
              <a:ea typeface="宋体" charset="-122"/>
              <a:cs typeface="Arial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11  renater-gw.fr1.fr.geant.net (62.40.103.54)  112 </a:t>
            </a:r>
            <a:r>
              <a:rPr lang="en-US" altLang="zh-CN" sz="1200" dirty="0" err="1">
                <a:latin typeface="Arial" pitchFamily="34" charset="0"/>
                <a:ea typeface="宋体" charset="-122"/>
                <a:cs typeface="Arial" pitchFamily="34" charset="0"/>
              </a:rPr>
              <a:t>ms</a:t>
            </a: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  114 </a:t>
            </a:r>
            <a:r>
              <a:rPr lang="en-US" altLang="zh-CN" sz="1200" dirty="0" err="1">
                <a:latin typeface="Arial" pitchFamily="34" charset="0"/>
                <a:ea typeface="宋体" charset="-122"/>
                <a:cs typeface="Arial" pitchFamily="34" charset="0"/>
              </a:rPr>
              <a:t>ms</a:t>
            </a: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  112 </a:t>
            </a:r>
            <a:r>
              <a:rPr lang="en-US" altLang="zh-CN" sz="1200" dirty="0" err="1">
                <a:latin typeface="Arial" pitchFamily="34" charset="0"/>
                <a:ea typeface="宋体" charset="-122"/>
                <a:cs typeface="Arial" pitchFamily="34" charset="0"/>
              </a:rPr>
              <a:t>ms</a:t>
            </a:r>
            <a:endParaRPr lang="en-US" altLang="zh-CN" sz="1200" dirty="0">
              <a:latin typeface="Arial" pitchFamily="34" charset="0"/>
              <a:ea typeface="宋体" charset="-122"/>
              <a:cs typeface="Arial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12  nio-n2.cssi.renater.fr (193.51.206.13)  111 </a:t>
            </a:r>
            <a:r>
              <a:rPr lang="en-US" altLang="zh-CN" sz="1200" dirty="0" err="1">
                <a:latin typeface="Arial" pitchFamily="34" charset="0"/>
                <a:ea typeface="宋体" charset="-122"/>
                <a:cs typeface="Arial" pitchFamily="34" charset="0"/>
              </a:rPr>
              <a:t>ms</a:t>
            </a: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  114 </a:t>
            </a:r>
            <a:r>
              <a:rPr lang="en-US" altLang="zh-CN" sz="1200" dirty="0" err="1">
                <a:latin typeface="Arial" pitchFamily="34" charset="0"/>
                <a:ea typeface="宋体" charset="-122"/>
                <a:cs typeface="Arial" pitchFamily="34" charset="0"/>
              </a:rPr>
              <a:t>ms</a:t>
            </a: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  116 </a:t>
            </a:r>
            <a:r>
              <a:rPr lang="en-US" altLang="zh-CN" sz="1200" dirty="0" err="1">
                <a:latin typeface="Arial" pitchFamily="34" charset="0"/>
                <a:ea typeface="宋体" charset="-122"/>
                <a:cs typeface="Arial" pitchFamily="34" charset="0"/>
              </a:rPr>
              <a:t>ms</a:t>
            </a:r>
            <a:endParaRPr lang="en-US" altLang="zh-CN" sz="1200" dirty="0">
              <a:latin typeface="Arial" pitchFamily="34" charset="0"/>
              <a:ea typeface="宋体" charset="-122"/>
              <a:cs typeface="Arial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13  nice.cssi.renater.fr (195.220.98.102)  123 </a:t>
            </a:r>
            <a:r>
              <a:rPr lang="en-US" altLang="zh-CN" sz="1200" dirty="0" err="1">
                <a:latin typeface="Arial" pitchFamily="34" charset="0"/>
                <a:ea typeface="宋体" charset="-122"/>
                <a:cs typeface="Arial" pitchFamily="34" charset="0"/>
              </a:rPr>
              <a:t>ms</a:t>
            </a: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  125 </a:t>
            </a:r>
            <a:r>
              <a:rPr lang="en-US" altLang="zh-CN" sz="1200" dirty="0" err="1">
                <a:latin typeface="Arial" pitchFamily="34" charset="0"/>
                <a:ea typeface="宋体" charset="-122"/>
                <a:cs typeface="Arial" pitchFamily="34" charset="0"/>
              </a:rPr>
              <a:t>ms</a:t>
            </a: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  124 </a:t>
            </a:r>
            <a:r>
              <a:rPr lang="en-US" altLang="zh-CN" sz="1200" dirty="0" err="1">
                <a:latin typeface="Arial" pitchFamily="34" charset="0"/>
                <a:ea typeface="宋体" charset="-122"/>
                <a:cs typeface="Arial" pitchFamily="34" charset="0"/>
              </a:rPr>
              <a:t>ms</a:t>
            </a:r>
            <a:endParaRPr lang="en-US" altLang="zh-CN" sz="1200" dirty="0">
              <a:latin typeface="Arial" pitchFamily="34" charset="0"/>
              <a:ea typeface="宋体" charset="-122"/>
              <a:cs typeface="Arial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14  r3t2-nice.cssi.renater.fr (195.220.98.110)  126 </a:t>
            </a:r>
            <a:r>
              <a:rPr lang="en-US" altLang="zh-CN" sz="1200" dirty="0" err="1">
                <a:latin typeface="Arial" pitchFamily="34" charset="0"/>
                <a:ea typeface="宋体" charset="-122"/>
                <a:cs typeface="Arial" pitchFamily="34" charset="0"/>
              </a:rPr>
              <a:t>ms</a:t>
            </a: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  126 </a:t>
            </a:r>
            <a:r>
              <a:rPr lang="en-US" altLang="zh-CN" sz="1200" dirty="0" err="1">
                <a:latin typeface="Arial" pitchFamily="34" charset="0"/>
                <a:ea typeface="宋体" charset="-122"/>
                <a:cs typeface="Arial" pitchFamily="34" charset="0"/>
              </a:rPr>
              <a:t>ms</a:t>
            </a: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  124 </a:t>
            </a:r>
            <a:r>
              <a:rPr lang="en-US" altLang="zh-CN" sz="1200" dirty="0" err="1">
                <a:latin typeface="Arial" pitchFamily="34" charset="0"/>
                <a:ea typeface="宋体" charset="-122"/>
                <a:cs typeface="Arial" pitchFamily="34" charset="0"/>
              </a:rPr>
              <a:t>ms</a:t>
            </a:r>
            <a:endParaRPr lang="en-US" altLang="zh-CN" sz="1200" dirty="0">
              <a:latin typeface="Arial" pitchFamily="34" charset="0"/>
              <a:ea typeface="宋体" charset="-122"/>
              <a:cs typeface="Arial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15  eurecom-valbonne.r3t2.ft.net (193.48.50.54)  135 </a:t>
            </a:r>
            <a:r>
              <a:rPr lang="en-US" altLang="zh-CN" sz="1200" dirty="0" err="1">
                <a:latin typeface="Arial" pitchFamily="34" charset="0"/>
                <a:ea typeface="宋体" charset="-122"/>
                <a:cs typeface="Arial" pitchFamily="34" charset="0"/>
              </a:rPr>
              <a:t>ms</a:t>
            </a: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  128 </a:t>
            </a:r>
            <a:r>
              <a:rPr lang="en-US" altLang="zh-CN" sz="1200" dirty="0" err="1">
                <a:latin typeface="Arial" pitchFamily="34" charset="0"/>
                <a:ea typeface="宋体" charset="-122"/>
                <a:cs typeface="Arial" pitchFamily="34" charset="0"/>
              </a:rPr>
              <a:t>ms</a:t>
            </a: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  133 </a:t>
            </a:r>
            <a:r>
              <a:rPr lang="en-US" altLang="zh-CN" sz="1200" dirty="0" err="1">
                <a:latin typeface="Arial" pitchFamily="34" charset="0"/>
                <a:ea typeface="宋体" charset="-122"/>
                <a:cs typeface="Arial" pitchFamily="34" charset="0"/>
              </a:rPr>
              <a:t>ms</a:t>
            </a:r>
            <a:endParaRPr lang="en-US" altLang="zh-CN" sz="1200" dirty="0">
              <a:latin typeface="Arial" pitchFamily="34" charset="0"/>
              <a:ea typeface="宋体" charset="-122"/>
              <a:cs typeface="Arial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16  194.214.211.25 (194.214.211.25)  126 </a:t>
            </a:r>
            <a:r>
              <a:rPr lang="en-US" altLang="zh-CN" sz="1200" dirty="0" err="1">
                <a:latin typeface="Arial" pitchFamily="34" charset="0"/>
                <a:ea typeface="宋体" charset="-122"/>
                <a:cs typeface="Arial" pitchFamily="34" charset="0"/>
              </a:rPr>
              <a:t>ms</a:t>
            </a: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  128 </a:t>
            </a:r>
            <a:r>
              <a:rPr lang="en-US" altLang="zh-CN" sz="1200" dirty="0" err="1">
                <a:latin typeface="Arial" pitchFamily="34" charset="0"/>
                <a:ea typeface="宋体" charset="-122"/>
                <a:cs typeface="Arial" pitchFamily="34" charset="0"/>
              </a:rPr>
              <a:t>ms</a:t>
            </a: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  126 </a:t>
            </a:r>
            <a:r>
              <a:rPr lang="en-US" altLang="zh-CN" sz="1200" dirty="0" err="1">
                <a:latin typeface="Arial" pitchFamily="34" charset="0"/>
                <a:ea typeface="宋体" charset="-122"/>
                <a:cs typeface="Arial" pitchFamily="34" charset="0"/>
              </a:rPr>
              <a:t>ms</a:t>
            </a:r>
            <a:endParaRPr lang="en-US" altLang="zh-CN" sz="1200" dirty="0">
              <a:latin typeface="Arial" pitchFamily="34" charset="0"/>
              <a:ea typeface="宋体" charset="-122"/>
              <a:cs typeface="Arial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17  * * *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18  * * *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19  fantasia.eurecom.fr (193.55.113.142)  132 </a:t>
            </a:r>
            <a:r>
              <a:rPr lang="en-US" altLang="zh-CN" sz="1200" dirty="0" err="1">
                <a:latin typeface="Arial" pitchFamily="34" charset="0"/>
                <a:ea typeface="宋体" charset="-122"/>
                <a:cs typeface="Arial" pitchFamily="34" charset="0"/>
              </a:rPr>
              <a:t>ms</a:t>
            </a: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  128 </a:t>
            </a:r>
            <a:r>
              <a:rPr lang="en-US" altLang="zh-CN" sz="1200" dirty="0" err="1">
                <a:latin typeface="Arial" pitchFamily="34" charset="0"/>
                <a:ea typeface="宋体" charset="-122"/>
                <a:cs typeface="Arial" pitchFamily="34" charset="0"/>
              </a:rPr>
              <a:t>ms</a:t>
            </a: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  136</a:t>
            </a:r>
            <a:r>
              <a:rPr lang="en-US" altLang="zh-CN" sz="1800" dirty="0">
                <a:latin typeface="Arial" pitchFamily="34" charset="0"/>
                <a:ea typeface="宋体" charset="-122"/>
                <a:cs typeface="Arial" pitchFamily="34" charset="0"/>
              </a:rPr>
              <a:t> </a:t>
            </a:r>
            <a:r>
              <a:rPr lang="en-US" altLang="zh-CN" sz="1200" dirty="0" err="1">
                <a:latin typeface="Arial" pitchFamily="34" charset="0"/>
                <a:ea typeface="宋体" charset="-122"/>
                <a:cs typeface="Arial" pitchFamily="34" charset="0"/>
              </a:rPr>
              <a:t>ms</a:t>
            </a:r>
            <a:endParaRPr lang="en-US" altLang="zh-CN" sz="12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28596" y="1142990"/>
            <a:ext cx="81930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err="1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traceroute</a:t>
            </a:r>
            <a:r>
              <a:rPr lang="en-US" altLang="zh-CN" sz="2000" dirty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:</a:t>
            </a:r>
            <a:r>
              <a:rPr lang="en-US" altLang="zh-CN" sz="2000" dirty="0">
                <a:latin typeface="Arial" pitchFamily="34" charset="0"/>
                <a:ea typeface="宋体" charset="-122"/>
                <a:cs typeface="Arial" pitchFamily="34" charset="0"/>
              </a:rPr>
              <a:t> gaia.cs.umass.edu to www.eurecom.fr</a:t>
            </a: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1126666" y="4461748"/>
            <a:ext cx="879082" cy="3673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571868" y="1383563"/>
            <a:ext cx="39365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Three delay measurements from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gaia.cs.umass.edu to cs-gw.cs.umass.edu 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2516608" y="1684591"/>
            <a:ext cx="578984" cy="31645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2983078" y="1671628"/>
            <a:ext cx="120451" cy="3103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 flipV="1">
            <a:off x="3149294" y="1677820"/>
            <a:ext cx="316184" cy="29941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V="1">
            <a:off x="3163307" y="1669194"/>
            <a:ext cx="325764" cy="243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005748" y="4292470"/>
            <a:ext cx="54202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* </a:t>
            </a:r>
            <a:r>
              <a:rPr lang="en-US" altLang="zh-CN" sz="1600" dirty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means no response (probe lost, router not replying)</a:t>
            </a:r>
          </a:p>
        </p:txBody>
      </p:sp>
      <p:sp>
        <p:nvSpPr>
          <p:cNvPr id="12" name="Freeform 14"/>
          <p:cNvSpPr>
            <a:spLocks/>
          </p:cNvSpPr>
          <p:nvPr/>
        </p:nvSpPr>
        <p:spPr bwMode="auto">
          <a:xfrm>
            <a:off x="4498544" y="2959320"/>
            <a:ext cx="732579" cy="188656"/>
          </a:xfrm>
          <a:custGeom>
            <a:avLst/>
            <a:gdLst>
              <a:gd name="T0" fmla="*/ 2147483646 w 638"/>
              <a:gd name="T1" fmla="*/ 0 h 155"/>
              <a:gd name="T2" fmla="*/ 2147483646 w 638"/>
              <a:gd name="T3" fmla="*/ 2147483646 h 155"/>
              <a:gd name="T4" fmla="*/ 2147483646 w 638"/>
              <a:gd name="T5" fmla="*/ 2147483646 h 155"/>
              <a:gd name="T6" fmla="*/ 2147483646 w 638"/>
              <a:gd name="T7" fmla="*/ 2147483646 h 155"/>
              <a:gd name="T8" fmla="*/ 0 w 638"/>
              <a:gd name="T9" fmla="*/ 2147483646 h 1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8"/>
              <a:gd name="T16" fmla="*/ 0 h 155"/>
              <a:gd name="T17" fmla="*/ 638 w 638"/>
              <a:gd name="T18" fmla="*/ 155 h 1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8" h="155">
                <a:moveTo>
                  <a:pt x="593" y="0"/>
                </a:moveTo>
                <a:cubicBezTo>
                  <a:pt x="607" y="9"/>
                  <a:pt x="621" y="18"/>
                  <a:pt x="623" y="38"/>
                </a:cubicBezTo>
                <a:cubicBezTo>
                  <a:pt x="625" y="58"/>
                  <a:pt x="638" y="104"/>
                  <a:pt x="608" y="123"/>
                </a:cubicBezTo>
                <a:cubicBezTo>
                  <a:pt x="578" y="142"/>
                  <a:pt x="547" y="153"/>
                  <a:pt x="446" y="154"/>
                </a:cubicBezTo>
                <a:cubicBezTo>
                  <a:pt x="345" y="155"/>
                  <a:pt x="72" y="133"/>
                  <a:pt x="0" y="13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5253488" y="2884371"/>
            <a:ext cx="2458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trans-oceanic link</a:t>
            </a:r>
            <a:endParaRPr lang="en-US" altLang="zh-CN" sz="16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67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529</TotalTime>
  <Words>946</Words>
  <Application>Microsoft Office PowerPoint</Application>
  <PresentationFormat>全屏显示(16:9)</PresentationFormat>
  <Paragraphs>188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黑体</vt:lpstr>
      <vt:lpstr>楷体_GB2312</vt:lpstr>
      <vt:lpstr>宋体</vt:lpstr>
      <vt:lpstr>微软雅黑</vt:lpstr>
      <vt:lpstr>Arial</vt:lpstr>
      <vt:lpstr>Calibri</vt:lpstr>
      <vt:lpstr>Comic Sans MS</vt:lpstr>
      <vt:lpstr>Symbol</vt:lpstr>
      <vt:lpstr>Wingdings</vt:lpstr>
      <vt:lpstr>主题1</vt:lpstr>
      <vt:lpstr>1_主题1</vt:lpstr>
      <vt:lpstr>Clip</vt:lpstr>
      <vt:lpstr>Equation</vt:lpstr>
      <vt:lpstr>网络性能指标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dutphonelab</dc:creator>
  <cp:lastModifiedBy>Xiangjie Kong</cp:lastModifiedBy>
  <cp:revision>96</cp:revision>
  <dcterms:created xsi:type="dcterms:W3CDTF">2014-09-21T01:22:00Z</dcterms:created>
  <dcterms:modified xsi:type="dcterms:W3CDTF">2017-02-15T19:06:07Z</dcterms:modified>
</cp:coreProperties>
</file>