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82" r:id="rId10"/>
    <p:sldId id="283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19" r:id="rId34"/>
    <p:sldId id="320" r:id="rId35"/>
    <p:sldId id="321" r:id="rId36"/>
    <p:sldId id="322" r:id="rId37"/>
    <p:sldId id="323" r:id="rId38"/>
    <p:sldId id="313" r:id="rId39"/>
    <p:sldId id="324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43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5645B-878B-44DB-AB9F-5B15E005FE80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F1845-328B-40D9-9C6E-D6FE55D132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64294A-20C0-4B19-BA21-1DBF6F7AECD1}" type="slidenum">
              <a:rPr lang="zh-CN" altLang="en-US" sz="1200"/>
              <a:pPr/>
              <a:t>18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6998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3A8629-DF38-487B-8E38-C76A4CB8291C}" type="slidenum">
              <a:rPr lang="zh-CN" altLang="en-US" sz="1200">
                <a:solidFill>
                  <a:prstClr val="black"/>
                </a:solidFill>
              </a:rPr>
              <a:pPr/>
              <a:t>32</a:t>
            </a:fld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0898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1-</a:t>
            </a:r>
            <a:fld id="{57ABE92F-F6B8-47C1-B9A2-D6EDCE7871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185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635896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85918" y="1995686"/>
            <a:ext cx="5616624" cy="857250"/>
          </a:xfrm>
        </p:spPr>
        <p:txBody>
          <a:bodyPr>
            <a:normAutofit/>
          </a:bodyPr>
          <a:lstStyle/>
          <a:p>
            <a:r>
              <a:rPr lang="en-US" altLang="zh-CN" sz="440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Internet 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096509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TCP/IP RM 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pic>
        <p:nvPicPr>
          <p:cNvPr id="3" name="Picture 4" descr="1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131590"/>
            <a:ext cx="5945355" cy="353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5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000100" y="285734"/>
            <a:ext cx="7240615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A Critique of the TCP/IP Reference </a:t>
            </a:r>
            <a:r>
              <a:rPr lang="en-US" altLang="zh-CN" dirty="0">
                <a:ea typeface="宋体" charset="-122"/>
              </a:rPr>
              <a:t>Model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4067" y="1285866"/>
            <a:ext cx="6375387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Problems: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Service, interface, and protocol not distinguished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Not a general model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Host-to-network “layer” not really a layer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No mention of physical and data link layers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Minor protocols deeply entrenched, hard to replace</a:t>
            </a:r>
          </a:p>
        </p:txBody>
      </p:sp>
    </p:spTree>
    <p:extLst>
      <p:ext uri="{BB962C8B-B14F-4D97-AF65-F5344CB8AC3E}">
        <p14:creationId xmlns:p14="http://schemas.microsoft.com/office/powerpoint/2010/main" val="72571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39385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Hybrid Model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628" y="1214428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</a:pP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TCP/IP Model: </a:t>
            </a:r>
            <a:r>
              <a:rPr lang="en-US" altLang="zh-CN" sz="2000" kern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Five-layer structure 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</a:pPr>
            <a:r>
              <a:rPr lang="en-US" altLang="zh-CN" sz="2000" kern="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Internet protocol stack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itchFamily="2" charset="2"/>
              <a:buChar char="q"/>
            </a:pP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The hybrid reference model to be used in this book.</a:t>
            </a:r>
          </a:p>
        </p:txBody>
      </p:sp>
      <p:pic>
        <p:nvPicPr>
          <p:cNvPr id="5" name="Picture 4" descr="1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2571750"/>
            <a:ext cx="2895600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4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31077" name="AutoShape 3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1078" name="AutoShape 4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4631" name="Text Box 5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4632" name="Text Box 6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4633" name="Text Box 7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4634" name="Text Box 8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4635" name="Text Box 9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4636" name="Freeform 10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4637" name="Freeform 11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4638" name="Freeform 12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4639" name="Freeform 13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88" name="AutoShape 14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4641" name="Text Box 15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4642" name="Text Box 16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4643" name="Text Box 17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4644" name="Text Box 18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4645" name="Text Box 19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4646" name="Freeform 20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4647" name="Freeform 21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4648" name="Freeform 22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4649" name="Freeform 23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1098" name="Text Box 24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31099" name="AutoShape 25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1100" name="Text Box 26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1101" name="AutoShape 27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1102" name="Text Box 28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95293" name="AutoShape 29"/>
          <p:cNvSpPr>
            <a:spLocks noChangeArrowheads="1"/>
          </p:cNvSpPr>
          <p:nvPr/>
        </p:nvSpPr>
        <p:spPr bwMode="auto">
          <a:xfrm flipV="1">
            <a:off x="654050" y="2126456"/>
            <a:ext cx="196850" cy="271463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1104" name="Text Box 30"/>
          <p:cNvSpPr txBox="1">
            <a:spLocks noChangeArrowheads="1"/>
          </p:cNvSpPr>
          <p:nvPr/>
        </p:nvSpPr>
        <p:spPr bwMode="auto">
          <a:xfrm>
            <a:off x="7473951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395295" name="Text Box 31"/>
          <p:cNvSpPr txBox="1">
            <a:spLocks noChangeArrowheads="1"/>
          </p:cNvSpPr>
          <p:nvPr/>
        </p:nvSpPr>
        <p:spPr bwMode="auto">
          <a:xfrm>
            <a:off x="1619250" y="1801416"/>
            <a:ext cx="3930884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pass data to the application layer</a:t>
            </a:r>
          </a:p>
        </p:txBody>
      </p:sp>
      <p:sp>
        <p:nvSpPr>
          <p:cNvPr id="395296" name="Text Box 32"/>
          <p:cNvSpPr txBox="1">
            <a:spLocks noChangeArrowheads="1"/>
          </p:cNvSpPr>
          <p:nvPr/>
        </p:nvSpPr>
        <p:spPr bwMode="auto">
          <a:xfrm>
            <a:off x="1619251" y="2214562"/>
            <a:ext cx="4714752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add the application head, becomes </a:t>
            </a:r>
            <a:r>
              <a:rPr kumimoji="1" lang="en-US" altLang="zh-CN" sz="2000" dirty="0" err="1">
                <a:latin typeface="Arial" pitchFamily="34" charset="0"/>
                <a:ea typeface="楷体_GB2312" pitchFamily="49" charset="-122"/>
                <a:cs typeface="Arial" pitchFamily="34" charset="0"/>
              </a:rPr>
              <a:t>msg</a:t>
            </a:r>
            <a:endParaRPr kumimoji="1" lang="en-US" altLang="zh-CN" sz="2000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1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93" grpId="0" animBg="1"/>
      <p:bldP spid="395295" grpId="0"/>
      <p:bldP spid="3952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2100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2101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5655" name="Text Box 5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5656" name="Text Box 6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5657" name="Text Box 7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5658" name="Text Box 8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5659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5660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5661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5662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2111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5664" name="Text Box 14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5665" name="Text Box 15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5666" name="Text Box 16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5667" name="Text Box 17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5668" name="Text Box 18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5669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5670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5671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5672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2121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32122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2123" name="Text Box 25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2124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2125" name="Text Box 27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96316" name="AutoShape 28"/>
          <p:cNvSpPr>
            <a:spLocks noChangeArrowheads="1"/>
          </p:cNvSpPr>
          <p:nvPr/>
        </p:nvSpPr>
        <p:spPr bwMode="auto">
          <a:xfrm flipV="1">
            <a:off x="654050" y="2515791"/>
            <a:ext cx="196850" cy="271463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2127" name="Text Box 29"/>
          <p:cNvSpPr txBox="1">
            <a:spLocks noChangeArrowheads="1"/>
          </p:cNvSpPr>
          <p:nvPr/>
        </p:nvSpPr>
        <p:spPr bwMode="auto">
          <a:xfrm>
            <a:off x="7531101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132128" name="Text Box 30"/>
          <p:cNvSpPr txBox="1">
            <a:spLocks noChangeArrowheads="1"/>
          </p:cNvSpPr>
          <p:nvPr/>
        </p:nvSpPr>
        <p:spPr bwMode="auto">
          <a:xfrm>
            <a:off x="1619250" y="2326481"/>
            <a:ext cx="369844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pass the </a:t>
            </a:r>
            <a:r>
              <a:rPr kumimoji="1" lang="en-US" altLang="zh-CN" sz="2000" dirty="0" err="1">
                <a:latin typeface="Arial" pitchFamily="34" charset="0"/>
                <a:ea typeface="楷体_GB2312" pitchFamily="49" charset="-122"/>
                <a:cs typeface="Arial" pitchFamily="34" charset="0"/>
              </a:rPr>
              <a:t>msg</a:t>
            </a: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 to transport</a:t>
            </a:r>
            <a:r>
              <a:rPr kumimoji="1" lang="zh-CN" altLang="en-US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layer</a:t>
            </a:r>
          </a:p>
        </p:txBody>
      </p:sp>
      <p:sp>
        <p:nvSpPr>
          <p:cNvPr id="396319" name="Text Box 31"/>
          <p:cNvSpPr txBox="1">
            <a:spLocks noChangeArrowheads="1"/>
          </p:cNvSpPr>
          <p:nvPr/>
        </p:nvSpPr>
        <p:spPr bwMode="auto">
          <a:xfrm>
            <a:off x="1619250" y="2739628"/>
            <a:ext cx="2760692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add the transport head</a:t>
            </a:r>
            <a:endParaRPr kumimoji="1" lang="zh-CN" altLang="en-US" sz="2000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34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1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16" grpId="0" animBg="1"/>
      <p:bldP spid="3963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3124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3125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6678" name="Text Box 4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6679" name="Text Box 5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6680" name="Text Box 6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6681" name="Text Box 7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6682" name="Text Box 8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6683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6684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6685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6686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35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6688" name="Text Box 14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6689" name="Text Box 15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6690" name="Text Box 16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6691" name="Text Box 17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6692" name="Text Box 18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6693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6694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6695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6696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45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33146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3147" name="Text Box 25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3148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3149" name="Text Box 27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97340" name="AutoShape 28"/>
          <p:cNvSpPr>
            <a:spLocks noChangeArrowheads="1"/>
          </p:cNvSpPr>
          <p:nvPr/>
        </p:nvSpPr>
        <p:spPr bwMode="auto">
          <a:xfrm flipV="1">
            <a:off x="654050" y="2947987"/>
            <a:ext cx="196850" cy="271463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3151" name="Text Box 29"/>
          <p:cNvSpPr txBox="1">
            <a:spLocks noChangeArrowheads="1"/>
          </p:cNvSpPr>
          <p:nvPr/>
        </p:nvSpPr>
        <p:spPr bwMode="auto">
          <a:xfrm>
            <a:off x="7473951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133152" name="Text Box 30"/>
          <p:cNvSpPr txBox="1">
            <a:spLocks noChangeArrowheads="1"/>
          </p:cNvSpPr>
          <p:nvPr/>
        </p:nvSpPr>
        <p:spPr bwMode="auto">
          <a:xfrm>
            <a:off x="1547813" y="2758678"/>
            <a:ext cx="345799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pass the segment to network</a:t>
            </a:r>
          </a:p>
        </p:txBody>
      </p:sp>
      <p:sp>
        <p:nvSpPr>
          <p:cNvPr id="397343" name="Text Box 31"/>
          <p:cNvSpPr txBox="1">
            <a:spLocks noChangeArrowheads="1"/>
          </p:cNvSpPr>
          <p:nvPr/>
        </p:nvSpPr>
        <p:spPr bwMode="auto">
          <a:xfrm>
            <a:off x="1547813" y="3190875"/>
            <a:ext cx="4982454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add the network head, becomes datagram</a:t>
            </a:r>
            <a:endParaRPr kumimoji="1" lang="zh-CN" altLang="en-US" sz="2000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34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40" grpId="0" animBg="1"/>
      <p:bldP spid="3973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4148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4149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7702" name="Text Box 4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7703" name="Text Box 5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7704" name="Text Box 6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7705" name="Text Box 7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7706" name="Text Box 8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7707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7708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7709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7710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4159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7712" name="Text Box 14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7713" name="Text Box 15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7714" name="Text Box 16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7715" name="Text Box 17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7716" name="Text Box 18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7717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7718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7719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7720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4169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34170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4171" name="Text Box 25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4172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4173" name="Text Box 27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98364" name="AutoShape 28"/>
          <p:cNvSpPr>
            <a:spLocks noChangeArrowheads="1"/>
          </p:cNvSpPr>
          <p:nvPr/>
        </p:nvSpPr>
        <p:spPr bwMode="auto">
          <a:xfrm flipV="1">
            <a:off x="654050" y="3380185"/>
            <a:ext cx="196850" cy="271463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4175" name="Text Box 29"/>
          <p:cNvSpPr txBox="1">
            <a:spLocks noChangeArrowheads="1"/>
          </p:cNvSpPr>
          <p:nvPr/>
        </p:nvSpPr>
        <p:spPr bwMode="auto">
          <a:xfrm>
            <a:off x="7485063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134176" name="Text Box 30"/>
          <p:cNvSpPr txBox="1">
            <a:spLocks noChangeArrowheads="1"/>
          </p:cNvSpPr>
          <p:nvPr/>
        </p:nvSpPr>
        <p:spPr bwMode="auto">
          <a:xfrm>
            <a:off x="1619251" y="3171825"/>
            <a:ext cx="4668266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pass the datagram to the data link layer</a:t>
            </a:r>
            <a:endParaRPr kumimoji="1" lang="zh-CN" altLang="en-US" sz="2000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398367" name="Text Box 31"/>
          <p:cNvSpPr txBox="1">
            <a:spLocks noChangeArrowheads="1"/>
          </p:cNvSpPr>
          <p:nvPr/>
        </p:nvSpPr>
        <p:spPr bwMode="auto">
          <a:xfrm>
            <a:off x="1619250" y="3604022"/>
            <a:ext cx="4940776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add the link head and tail, becomes frame</a:t>
            </a:r>
          </a:p>
        </p:txBody>
      </p:sp>
      <p:sp>
        <p:nvSpPr>
          <p:cNvPr id="34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64" grpId="0" animBg="1"/>
      <p:bldP spid="3983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5172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5173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8726" name="Text Box 4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8727" name="Text Box 5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8728" name="Text Box 6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8729" name="Text Box 7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8730" name="Text Box 8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8731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8732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8733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8734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5183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8736" name="Text Box 14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8737" name="Text Box 15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8738" name="Text Box 16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8739" name="Text Box 17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8740" name="Text Box 18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8741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8742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8743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8744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5193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35194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5195" name="Text Box 25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5196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5197" name="Text Box 27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99388" name="AutoShape 28"/>
          <p:cNvSpPr>
            <a:spLocks noChangeArrowheads="1"/>
          </p:cNvSpPr>
          <p:nvPr/>
        </p:nvSpPr>
        <p:spPr bwMode="auto">
          <a:xfrm flipV="1">
            <a:off x="654050" y="3812381"/>
            <a:ext cx="196850" cy="271463"/>
          </a:xfrm>
          <a:prstGeom prst="upArrow">
            <a:avLst>
              <a:gd name="adj1" fmla="val 50000"/>
              <a:gd name="adj2" fmla="val 4596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5199" name="Text Box 29"/>
          <p:cNvSpPr txBox="1">
            <a:spLocks noChangeArrowheads="1"/>
          </p:cNvSpPr>
          <p:nvPr/>
        </p:nvSpPr>
        <p:spPr bwMode="auto">
          <a:xfrm>
            <a:off x="7450138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135200" name="Text Box 30"/>
          <p:cNvSpPr txBox="1">
            <a:spLocks noChangeArrowheads="1"/>
          </p:cNvSpPr>
          <p:nvPr/>
        </p:nvSpPr>
        <p:spPr bwMode="auto">
          <a:xfrm>
            <a:off x="1470026" y="3564731"/>
            <a:ext cx="421301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pass the frame to the physical layer</a:t>
            </a:r>
            <a:endParaRPr kumimoji="1" lang="zh-CN" altLang="en-US" sz="2000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399391" name="Text Box 31"/>
          <p:cNvSpPr txBox="1">
            <a:spLocks noChangeArrowheads="1"/>
          </p:cNvSpPr>
          <p:nvPr/>
        </p:nvSpPr>
        <p:spPr bwMode="auto">
          <a:xfrm>
            <a:off x="1314450" y="3996928"/>
            <a:ext cx="5992346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  physical layers passes the bit stream to the media</a:t>
            </a:r>
            <a:endParaRPr kumimoji="1" lang="zh-CN" altLang="en-US" sz="2000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34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35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8" grpId="0" animBg="1"/>
      <p:bldP spid="3993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 descr="32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6197" name="AutoShape 3"/>
          <p:cNvSpPr>
            <a:spLocks noChangeArrowheads="1"/>
          </p:cNvSpPr>
          <p:nvPr/>
        </p:nvSpPr>
        <p:spPr bwMode="auto">
          <a:xfrm rot="-5400000">
            <a:off x="4374158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6198" name="AutoShape 4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9750" name="Text Box 5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9751" name="Text Box 6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9752" name="Text Box 7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9753" name="Text Box 8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9754" name="Text Box 9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9755" name="Freeform 10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9756" name="Freeform 11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9757" name="Freeform 12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9758" name="Freeform 13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6208" name="AutoShape 14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9760" name="Text Box 15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59761" name="Text Box 16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59762" name="Text Box 17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59763" name="Text Box 18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59764" name="Text Box 19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59765" name="Freeform 20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9766" name="Freeform 21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9767" name="Freeform 22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9768" name="Freeform 23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0408" name="AutoShape 24"/>
          <p:cNvSpPr>
            <a:spLocks noChangeArrowheads="1"/>
          </p:cNvSpPr>
          <p:nvPr/>
        </p:nvSpPr>
        <p:spPr bwMode="auto">
          <a:xfrm flipV="1">
            <a:off x="696914" y="4298156"/>
            <a:ext cx="395287" cy="3143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6219" name="Text Box 25"/>
          <p:cNvSpPr txBox="1">
            <a:spLocks noChangeArrowheads="1"/>
          </p:cNvSpPr>
          <p:nvPr/>
        </p:nvSpPr>
        <p:spPr bwMode="auto">
          <a:xfrm>
            <a:off x="3851275" y="4286262"/>
            <a:ext cx="188224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physical media</a:t>
            </a:r>
          </a:p>
        </p:txBody>
      </p:sp>
      <p:sp>
        <p:nvSpPr>
          <p:cNvPr id="400410" name="AutoShape 26"/>
          <p:cNvSpPr>
            <a:spLocks noChangeArrowheads="1"/>
          </p:cNvSpPr>
          <p:nvPr/>
        </p:nvSpPr>
        <p:spPr bwMode="auto">
          <a:xfrm rot="5400000">
            <a:off x="3333155" y="4324549"/>
            <a:ext cx="134540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00411" name="AutoShape 27"/>
          <p:cNvSpPr>
            <a:spLocks noChangeArrowheads="1"/>
          </p:cNvSpPr>
          <p:nvPr/>
        </p:nvSpPr>
        <p:spPr bwMode="auto">
          <a:xfrm rot="5400000">
            <a:off x="6070005" y="4324549"/>
            <a:ext cx="134540" cy="393700"/>
          </a:xfrm>
          <a:prstGeom prst="upArrow">
            <a:avLst>
              <a:gd name="adj1" fmla="val 50000"/>
              <a:gd name="adj2" fmla="val 54867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6222" name="Text Box 28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36223" name="AutoShape 29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6224" name="Text Box 30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6225" name="AutoShape 31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6226" name="Text Box 32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619250" y="4469606"/>
            <a:ext cx="1066800" cy="104775"/>
            <a:chOff x="1344" y="912"/>
            <a:chExt cx="672" cy="96"/>
          </a:xfrm>
        </p:grpSpPr>
        <p:sp>
          <p:nvSpPr>
            <p:cNvPr id="136234" name="Line 34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786" name="Freeform 35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1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 h 192"/>
                <a:gd name="T8" fmla="*/ 288 w 576"/>
                <a:gd name="T9" fmla="*/ 1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 h 192"/>
                <a:gd name="T16" fmla="*/ 480 w 576"/>
                <a:gd name="T17" fmla="*/ 1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1 h 192"/>
                <a:gd name="T24" fmla="*/ 0 w 576"/>
                <a:gd name="T25" fmla="*/ 1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00825" y="4468417"/>
            <a:ext cx="1066800" cy="107156"/>
            <a:chOff x="4158" y="3753"/>
            <a:chExt cx="672" cy="90"/>
          </a:xfrm>
        </p:grpSpPr>
        <p:sp>
          <p:nvSpPr>
            <p:cNvPr id="136232" name="Line 37"/>
            <p:cNvSpPr>
              <a:spLocks noChangeShapeType="1"/>
            </p:cNvSpPr>
            <p:nvPr/>
          </p:nvSpPr>
          <p:spPr bwMode="auto">
            <a:xfrm>
              <a:off x="4158" y="379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784" name="Freeform 38"/>
            <p:cNvSpPr>
              <a:spLocks/>
            </p:cNvSpPr>
            <p:nvPr/>
          </p:nvSpPr>
          <p:spPr bwMode="auto">
            <a:xfrm>
              <a:off x="4209" y="3753"/>
              <a:ext cx="576" cy="90"/>
            </a:xfrm>
            <a:custGeom>
              <a:avLst/>
              <a:gdLst>
                <a:gd name="T0" fmla="*/ 0 w 576"/>
                <a:gd name="T1" fmla="*/ 18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35 h 99"/>
                <a:gd name="T8" fmla="*/ 264 w 576"/>
                <a:gd name="T9" fmla="*/ 34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35 h 99"/>
                <a:gd name="T16" fmla="*/ 480 w 576"/>
                <a:gd name="T17" fmla="*/ 35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18 h 99"/>
                <a:gd name="T24" fmla="*/ 0 w 576"/>
                <a:gd name="T25" fmla="*/ 18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99"/>
                <a:gd name="T41" fmla="*/ 576 w 576"/>
                <a:gd name="T42" fmla="*/ 99 h 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chemeClr val="tx2"/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6229" name="Text Box 39"/>
          <p:cNvSpPr txBox="1">
            <a:spLocks noChangeArrowheads="1"/>
          </p:cNvSpPr>
          <p:nvPr/>
        </p:nvSpPr>
        <p:spPr bwMode="auto">
          <a:xfrm>
            <a:off x="1857356" y="3643320"/>
            <a:ext cx="5657318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electronic signal is transmitted in physical media</a:t>
            </a:r>
          </a:p>
          <a:p>
            <a:pPr algn="ct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from the sender PHY to the receiver PHY</a:t>
            </a:r>
            <a:endParaRPr kumimoji="1" lang="en-US" altLang="zh-CN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36230" name="Text Box 40"/>
          <p:cNvSpPr txBox="1">
            <a:spLocks noChangeArrowheads="1"/>
          </p:cNvSpPr>
          <p:nvPr/>
        </p:nvSpPr>
        <p:spPr bwMode="auto">
          <a:xfrm>
            <a:off x="7427913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en-US" altLang="zh-CN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400425" name="AutoShape 41"/>
          <p:cNvSpPr>
            <a:spLocks noChangeArrowheads="1"/>
          </p:cNvSpPr>
          <p:nvPr/>
        </p:nvSpPr>
        <p:spPr bwMode="auto">
          <a:xfrm rot="5400000" flipH="1">
            <a:off x="8125619" y="4210050"/>
            <a:ext cx="323850" cy="39528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08" grpId="0" animBg="1"/>
      <p:bldP spid="400410" grpId="0" animBg="1"/>
      <p:bldP spid="400411" grpId="0" animBg="1"/>
      <p:bldP spid="4004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7220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7221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1798" name="Text Box 4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1799" name="Text Box 5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1800" name="Text Box 6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1801" name="Text Box 7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1802" name="Text Box 8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1803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1804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1805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1806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7231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1808" name="Text Box 14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1809" name="Text Box 15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1810" name="Text Box 16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1811" name="Text Box 17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1812" name="Text Box 18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1813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1814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1815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1816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7241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37242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7243" name="Text Box 25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7244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7245" name="Text Box 27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7246" name="Text Box 28"/>
          <p:cNvSpPr txBox="1">
            <a:spLocks noChangeArrowheads="1"/>
          </p:cNvSpPr>
          <p:nvPr/>
        </p:nvSpPr>
        <p:spPr bwMode="auto">
          <a:xfrm>
            <a:off x="7473951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137247" name="Text Box 29"/>
          <p:cNvSpPr txBox="1">
            <a:spLocks noChangeArrowheads="1"/>
          </p:cNvSpPr>
          <p:nvPr/>
        </p:nvSpPr>
        <p:spPr bwMode="auto">
          <a:xfrm>
            <a:off x="1785918" y="3571882"/>
            <a:ext cx="5808000" cy="707886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the physical layer receives the bit stream, </a:t>
            </a:r>
          </a:p>
          <a:p>
            <a:pPr algn="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and hands over frame to the above data link layer</a:t>
            </a:r>
            <a:endParaRPr kumimoji="1" lang="zh-CN" altLang="en-US" sz="2000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401438" name="AutoShape 30"/>
          <p:cNvSpPr>
            <a:spLocks noChangeArrowheads="1"/>
          </p:cNvSpPr>
          <p:nvPr/>
        </p:nvSpPr>
        <p:spPr bwMode="auto">
          <a:xfrm rot="10800000" flipV="1">
            <a:off x="8305800" y="3808810"/>
            <a:ext cx="196850" cy="297656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14414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Protocol “Layers”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2363" y="1142990"/>
            <a:ext cx="3581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</a:pPr>
            <a:r>
              <a:rPr lang="en-US" altLang="zh-CN" sz="2400" u="sng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Networks are complex! 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many “pieces”: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kern="0" dirty="0" smtClean="0">
                <a:latin typeface="Arial" pitchFamily="34" charset="0"/>
                <a:ea typeface="宋体" charset="-122"/>
                <a:cs typeface="Arial" pitchFamily="34" charset="0"/>
              </a:rPr>
              <a:t>hosts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kern="0" dirty="0" smtClean="0">
                <a:latin typeface="Arial" pitchFamily="34" charset="0"/>
                <a:ea typeface="宋体" charset="-122"/>
                <a:cs typeface="Arial" pitchFamily="34" charset="0"/>
              </a:rPr>
              <a:t>routers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kern="0" dirty="0" smtClean="0">
                <a:latin typeface="Arial" pitchFamily="34" charset="0"/>
                <a:ea typeface="宋体" charset="-122"/>
                <a:cs typeface="Arial" pitchFamily="34" charset="0"/>
              </a:rPr>
              <a:t>links of various media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kern="0" dirty="0" smtClean="0">
                <a:latin typeface="Arial" pitchFamily="34" charset="0"/>
                <a:ea typeface="宋体" charset="-122"/>
                <a:cs typeface="Arial" pitchFamily="34" charset="0"/>
              </a:rPr>
              <a:t>applications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kern="0" dirty="0" smtClean="0">
                <a:latin typeface="Arial" pitchFamily="34" charset="0"/>
                <a:ea typeface="宋体" charset="-122"/>
                <a:cs typeface="Arial" pitchFamily="34" charset="0"/>
              </a:rPr>
              <a:t>protocols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kern="0" dirty="0" smtClean="0">
                <a:latin typeface="Arial" pitchFamily="34" charset="0"/>
                <a:ea typeface="宋体" charset="-122"/>
                <a:cs typeface="Arial" pitchFamily="34" charset="0"/>
              </a:rPr>
              <a:t>hardware, software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343294" y="1479044"/>
            <a:ext cx="39433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u="sng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Question: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Is there any hope of </a:t>
            </a:r>
            <a:r>
              <a:rPr lang="en-US" altLang="zh-CN" sz="2400" i="1" kern="0" dirty="0" smtClean="0">
                <a:latin typeface="Arial" pitchFamily="34" charset="0"/>
                <a:ea typeface="宋体" charset="-122"/>
                <a:cs typeface="Arial" pitchFamily="34" charset="0"/>
              </a:rPr>
              <a:t>organizing</a:t>
            </a: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structure of network?</a:t>
            </a:r>
          </a:p>
          <a:p>
            <a:pPr algn="ctr">
              <a:buFont typeface="Wingdings" pitchFamily="2" charset="2"/>
              <a:buNone/>
            </a:pPr>
            <a:endParaRPr lang="en-US" altLang="zh-CN" sz="2400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Or at least our discussion of networks?</a:t>
            </a:r>
          </a:p>
        </p:txBody>
      </p:sp>
    </p:spTree>
    <p:extLst>
      <p:ext uri="{BB962C8B-B14F-4D97-AF65-F5344CB8AC3E}">
        <p14:creationId xmlns:p14="http://schemas.microsoft.com/office/powerpoint/2010/main" val="4040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8244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8245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2822" name="Text Box 4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2823" name="Text Box 5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2824" name="Text Box 6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2825" name="Text Box 7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2826" name="Text Box 8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2827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8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2829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2830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8255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2832" name="Text Box 14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2833" name="Text Box 15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2834" name="Text Box 16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2835" name="Text Box 17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2836" name="Text Box 18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2837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2838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2839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2840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8265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38266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8267" name="Text Box 25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8268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8269" name="Text Box 27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8270" name="Text Box 28"/>
          <p:cNvSpPr txBox="1">
            <a:spLocks noChangeArrowheads="1"/>
          </p:cNvSpPr>
          <p:nvPr/>
        </p:nvSpPr>
        <p:spPr bwMode="auto">
          <a:xfrm>
            <a:off x="7485063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138271" name="Text Box 29"/>
          <p:cNvSpPr txBox="1">
            <a:spLocks noChangeArrowheads="1"/>
          </p:cNvSpPr>
          <p:nvPr/>
        </p:nvSpPr>
        <p:spPr bwMode="auto">
          <a:xfrm>
            <a:off x="2428860" y="3286130"/>
            <a:ext cx="4996881" cy="707886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data link layer picks out the datagram and </a:t>
            </a:r>
          </a:p>
          <a:p>
            <a:pPr algn="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hands over to the network layer</a:t>
            </a:r>
            <a:endParaRPr kumimoji="1" lang="zh-CN" altLang="en-US" sz="2000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402462" name="AutoShape 30"/>
          <p:cNvSpPr>
            <a:spLocks noChangeArrowheads="1"/>
          </p:cNvSpPr>
          <p:nvPr/>
        </p:nvSpPr>
        <p:spPr bwMode="auto">
          <a:xfrm rot="10800000" flipV="1">
            <a:off x="8305800" y="3327798"/>
            <a:ext cx="196850" cy="297656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7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0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3844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39269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3846" name="Text Box 4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3847" name="Text Box 5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3848" name="Text Box 6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3849" name="Text Box 7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3850" name="Text Box 8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3851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52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53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54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9279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3856" name="Text Box 14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3857" name="Text Box 15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3858" name="Text Box 16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3859" name="Text Box 17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3860" name="Text Box 18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3861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62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63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64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9289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39290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9291" name="Text Box 25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9292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9293" name="Text Box 27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39294" name="Text Box 28"/>
          <p:cNvSpPr txBox="1">
            <a:spLocks noChangeArrowheads="1"/>
          </p:cNvSpPr>
          <p:nvPr/>
        </p:nvSpPr>
        <p:spPr bwMode="auto">
          <a:xfrm>
            <a:off x="746283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139295" name="Text Box 29"/>
          <p:cNvSpPr txBox="1">
            <a:spLocks noChangeArrowheads="1"/>
          </p:cNvSpPr>
          <p:nvPr/>
        </p:nvSpPr>
        <p:spPr bwMode="auto">
          <a:xfrm>
            <a:off x="2928926" y="2928940"/>
            <a:ext cx="4839851" cy="98488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network layer picks out the segment and </a:t>
            </a:r>
          </a:p>
          <a:p>
            <a:pPr algn="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hands over to the transport layer</a:t>
            </a:r>
          </a:p>
          <a:p>
            <a:pPr algn="r" defTabSz="762000">
              <a:defRPr/>
            </a:pPr>
            <a:endParaRPr kumimoji="1" lang="zh-CN" altLang="en-US" dirty="0"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403486" name="AutoShape 30"/>
          <p:cNvSpPr>
            <a:spLocks noChangeArrowheads="1"/>
          </p:cNvSpPr>
          <p:nvPr/>
        </p:nvSpPr>
        <p:spPr bwMode="auto">
          <a:xfrm rot="10800000" flipV="1">
            <a:off x="8305800" y="2868217"/>
            <a:ext cx="196850" cy="297656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3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0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4868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40293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4870" name="Text Box 4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4871" name="Text Box 5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4872" name="Text Box 6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4873" name="Text Box 7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4874" name="Text Box 8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4875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4876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4877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4878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0303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4880" name="Text Box 14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4881" name="Text Box 15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4882" name="Text Box 16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4883" name="Text Box 17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4884" name="Text Box 18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4885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4886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4887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4888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0313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40314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0315" name="Text Box 25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0316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0317" name="Text Box 27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0318" name="Text Box 28"/>
          <p:cNvSpPr txBox="1">
            <a:spLocks noChangeArrowheads="1"/>
          </p:cNvSpPr>
          <p:nvPr/>
        </p:nvSpPr>
        <p:spPr bwMode="auto">
          <a:xfrm>
            <a:off x="7450138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140319" name="Text Box 29"/>
          <p:cNvSpPr txBox="1">
            <a:spLocks noChangeArrowheads="1"/>
          </p:cNvSpPr>
          <p:nvPr/>
        </p:nvSpPr>
        <p:spPr bwMode="auto">
          <a:xfrm>
            <a:off x="3295126" y="2514600"/>
            <a:ext cx="4453463" cy="707886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transport layer picks out the </a:t>
            </a:r>
            <a:r>
              <a:rPr kumimoji="1" lang="en-US" altLang="zh-CN" sz="2000" dirty="0" err="1">
                <a:latin typeface="Arial" pitchFamily="34" charset="0"/>
                <a:ea typeface="楷体_GB2312" pitchFamily="49" charset="-122"/>
                <a:cs typeface="Arial" pitchFamily="34" charset="0"/>
              </a:rPr>
              <a:t>msg</a:t>
            </a: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 and </a:t>
            </a:r>
          </a:p>
          <a:p>
            <a:pPr algn="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hands over to the application layer</a:t>
            </a:r>
          </a:p>
        </p:txBody>
      </p:sp>
      <p:sp>
        <p:nvSpPr>
          <p:cNvPr id="404510" name="AutoShape 30"/>
          <p:cNvSpPr>
            <a:spLocks noChangeArrowheads="1"/>
          </p:cNvSpPr>
          <p:nvPr/>
        </p:nvSpPr>
        <p:spPr bwMode="auto">
          <a:xfrm rot="10800000" flipV="1">
            <a:off x="8305800" y="2436019"/>
            <a:ext cx="196850" cy="297656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5892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41317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5894" name="Text Box 4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5895" name="Text Box 5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5896" name="Text Box 6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5897" name="Text Box 7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5898" name="Text Box 8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5899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5900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5901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5902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1327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5904" name="Text Box 14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5905" name="Text Box 15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5906" name="Text Box 16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5907" name="Text Box 17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5908" name="Text Box 18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5909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5910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5911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5912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1337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41338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1339" name="Text Box 25"/>
          <p:cNvSpPr txBox="1">
            <a:spLocks noChangeArrowheads="1"/>
          </p:cNvSpPr>
          <p:nvPr/>
        </p:nvSpPr>
        <p:spPr bwMode="auto">
          <a:xfrm>
            <a:off x="8027989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1340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1341" name="Text Box 27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1342" name="Text Box 28"/>
          <p:cNvSpPr txBox="1">
            <a:spLocks noChangeArrowheads="1"/>
          </p:cNvSpPr>
          <p:nvPr/>
        </p:nvSpPr>
        <p:spPr bwMode="auto">
          <a:xfrm>
            <a:off x="7427913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141343" name="Text Box 29"/>
          <p:cNvSpPr txBox="1">
            <a:spLocks noChangeArrowheads="1"/>
          </p:cNvSpPr>
          <p:nvPr/>
        </p:nvSpPr>
        <p:spPr bwMode="auto">
          <a:xfrm>
            <a:off x="3006401" y="2091929"/>
            <a:ext cx="4663135" cy="707886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application layer picks out the data and </a:t>
            </a:r>
          </a:p>
          <a:p>
            <a:pPr algn="r" defTabSz="762000">
              <a:defRPr/>
            </a:pPr>
            <a:r>
              <a:rPr kumimoji="1" lang="en-US" altLang="zh-CN" sz="2000" dirty="0">
                <a:latin typeface="Arial" pitchFamily="34" charset="0"/>
                <a:ea typeface="楷体_GB2312" pitchFamily="49" charset="-122"/>
                <a:cs typeface="Arial" pitchFamily="34" charset="0"/>
              </a:rPr>
              <a:t>hands over to the application</a:t>
            </a:r>
          </a:p>
        </p:txBody>
      </p:sp>
      <p:sp>
        <p:nvSpPr>
          <p:cNvPr id="405534" name="AutoShape 30"/>
          <p:cNvSpPr>
            <a:spLocks noChangeArrowheads="1"/>
          </p:cNvSpPr>
          <p:nvPr/>
        </p:nvSpPr>
        <p:spPr bwMode="auto">
          <a:xfrm rot="10800000" flipV="1">
            <a:off x="8305800" y="2058592"/>
            <a:ext cx="196850" cy="297656"/>
          </a:xfrm>
          <a:prstGeom prst="upArrow">
            <a:avLst>
              <a:gd name="adj1" fmla="val 50000"/>
              <a:gd name="adj2" fmla="val 50403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6916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42341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6918" name="Text Box 4"/>
          <p:cNvSpPr txBox="1">
            <a:spLocks noChangeArrowheads="1"/>
          </p:cNvSpPr>
          <p:nvPr/>
        </p:nvSpPr>
        <p:spPr bwMode="auto">
          <a:xfrm>
            <a:off x="781051" y="2270522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6919" name="Text Box 5"/>
          <p:cNvSpPr txBox="1">
            <a:spLocks noChangeArrowheads="1"/>
          </p:cNvSpPr>
          <p:nvPr/>
        </p:nvSpPr>
        <p:spPr bwMode="auto">
          <a:xfrm>
            <a:off x="781051" y="2740819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6920" name="Text Box 6"/>
          <p:cNvSpPr txBox="1">
            <a:spLocks noChangeArrowheads="1"/>
          </p:cNvSpPr>
          <p:nvPr/>
        </p:nvSpPr>
        <p:spPr bwMode="auto">
          <a:xfrm>
            <a:off x="781051" y="31587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6921" name="Text Box 7"/>
          <p:cNvSpPr txBox="1">
            <a:spLocks noChangeArrowheads="1"/>
          </p:cNvSpPr>
          <p:nvPr/>
        </p:nvSpPr>
        <p:spPr bwMode="auto">
          <a:xfrm>
            <a:off x="781051" y="35778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6922" name="Text Box 8"/>
          <p:cNvSpPr txBox="1">
            <a:spLocks noChangeArrowheads="1"/>
          </p:cNvSpPr>
          <p:nvPr/>
        </p:nvSpPr>
        <p:spPr bwMode="auto">
          <a:xfrm>
            <a:off x="781050" y="400288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6923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24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25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26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2351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6928" name="Text Box 14"/>
          <p:cNvSpPr txBox="1">
            <a:spLocks noChangeArrowheads="1"/>
          </p:cNvSpPr>
          <p:nvPr/>
        </p:nvSpPr>
        <p:spPr bwMode="auto">
          <a:xfrm>
            <a:off x="7924801" y="224432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</a:p>
        </p:txBody>
      </p:sp>
      <p:sp>
        <p:nvSpPr>
          <p:cNvPr id="166929" name="Text Box 15"/>
          <p:cNvSpPr txBox="1">
            <a:spLocks noChangeArrowheads="1"/>
          </p:cNvSpPr>
          <p:nvPr/>
        </p:nvSpPr>
        <p:spPr bwMode="auto">
          <a:xfrm>
            <a:off x="7924801" y="27146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</a:p>
        </p:txBody>
      </p:sp>
      <p:sp>
        <p:nvSpPr>
          <p:cNvPr id="166930" name="Text Box 16"/>
          <p:cNvSpPr txBox="1">
            <a:spLocks noChangeArrowheads="1"/>
          </p:cNvSpPr>
          <p:nvPr/>
        </p:nvSpPr>
        <p:spPr bwMode="auto">
          <a:xfrm>
            <a:off x="7924801" y="313253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</a:p>
        </p:txBody>
      </p:sp>
      <p:sp>
        <p:nvSpPr>
          <p:cNvPr id="166931" name="Text Box 17"/>
          <p:cNvSpPr txBox="1">
            <a:spLocks noChangeArrowheads="1"/>
          </p:cNvSpPr>
          <p:nvPr/>
        </p:nvSpPr>
        <p:spPr bwMode="auto">
          <a:xfrm>
            <a:off x="7924801" y="35528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</a:p>
        </p:txBody>
      </p:sp>
      <p:sp>
        <p:nvSpPr>
          <p:cNvPr id="166932" name="Text Box 18"/>
          <p:cNvSpPr txBox="1">
            <a:spLocks noChangeArrowheads="1"/>
          </p:cNvSpPr>
          <p:nvPr/>
        </p:nvSpPr>
        <p:spPr bwMode="auto">
          <a:xfrm>
            <a:off x="7924800" y="3976687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</a:p>
        </p:txBody>
      </p:sp>
      <p:sp>
        <p:nvSpPr>
          <p:cNvPr id="166933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34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35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6936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2361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1</a:t>
            </a:r>
          </a:p>
        </p:txBody>
      </p:sp>
      <p:sp>
        <p:nvSpPr>
          <p:cNvPr id="142362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2363" name="Text Box 25"/>
          <p:cNvSpPr txBox="1">
            <a:spLocks noChangeArrowheads="1"/>
          </p:cNvSpPr>
          <p:nvPr/>
        </p:nvSpPr>
        <p:spPr bwMode="auto">
          <a:xfrm>
            <a:off x="8027988" y="1816894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2364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2365" name="Text Box 27"/>
          <p:cNvSpPr txBox="1">
            <a:spLocks noChangeArrowheads="1"/>
          </p:cNvSpPr>
          <p:nvPr/>
        </p:nvSpPr>
        <p:spPr bwMode="auto">
          <a:xfrm>
            <a:off x="558801" y="1860947"/>
            <a:ext cx="62228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2366" name="Text Box 28"/>
          <p:cNvSpPr txBox="1">
            <a:spLocks noChangeArrowheads="1"/>
          </p:cNvSpPr>
          <p:nvPr/>
        </p:nvSpPr>
        <p:spPr bwMode="auto">
          <a:xfrm>
            <a:off x="7416801" y="1469231"/>
            <a:ext cx="148790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Computer</a:t>
            </a:r>
            <a:r>
              <a:rPr kumimoji="1" lang="zh-CN" altLang="en-US" sz="1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2</a:t>
            </a:r>
          </a:p>
        </p:txBody>
      </p:sp>
      <p:sp>
        <p:nvSpPr>
          <p:cNvPr id="142367" name="AutoShape 29"/>
          <p:cNvSpPr>
            <a:spLocks noChangeArrowheads="1"/>
          </p:cNvSpPr>
          <p:nvPr/>
        </p:nvSpPr>
        <p:spPr bwMode="auto">
          <a:xfrm>
            <a:off x="4067175" y="1491854"/>
            <a:ext cx="2952750" cy="701278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 sz="18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2368" name="Text Box 30"/>
          <p:cNvSpPr txBox="1">
            <a:spLocks noChangeArrowheads="1"/>
          </p:cNvSpPr>
          <p:nvPr/>
        </p:nvSpPr>
        <p:spPr bwMode="auto">
          <a:xfrm>
            <a:off x="4543499" y="1531144"/>
            <a:ext cx="2146742" cy="646331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kumimoji="1"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I received the data </a:t>
            </a:r>
          </a:p>
          <a:p>
            <a:pPr algn="ctr" defTabSz="762000">
              <a:defRPr/>
            </a:pPr>
            <a:r>
              <a:rPr kumimoji="1" lang="en-US" altLang="zh-CN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sent by AP1</a:t>
            </a:r>
            <a:r>
              <a:rPr kumimoji="1" lang="zh-CN" altLang="en-US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t>！</a:t>
            </a:r>
          </a:p>
        </p:txBody>
      </p:sp>
      <p:sp>
        <p:nvSpPr>
          <p:cNvPr id="33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7940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43365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67942" name="Text Box 4"/>
          <p:cNvSpPr txBox="1">
            <a:spLocks noChangeArrowheads="1"/>
          </p:cNvSpPr>
          <p:nvPr/>
        </p:nvSpPr>
        <p:spPr bwMode="auto">
          <a:xfrm>
            <a:off x="781051" y="2259806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67943" name="Text Box 5"/>
          <p:cNvSpPr txBox="1">
            <a:spLocks noChangeArrowheads="1"/>
          </p:cNvSpPr>
          <p:nvPr/>
        </p:nvSpPr>
        <p:spPr bwMode="auto">
          <a:xfrm>
            <a:off x="781051" y="2730103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67944" name="Text Box 6"/>
          <p:cNvSpPr txBox="1">
            <a:spLocks noChangeArrowheads="1"/>
          </p:cNvSpPr>
          <p:nvPr/>
        </p:nvSpPr>
        <p:spPr bwMode="auto">
          <a:xfrm>
            <a:off x="781051" y="31480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67945" name="Text Box 7"/>
          <p:cNvSpPr txBox="1">
            <a:spLocks noChangeArrowheads="1"/>
          </p:cNvSpPr>
          <p:nvPr/>
        </p:nvSpPr>
        <p:spPr bwMode="auto">
          <a:xfrm>
            <a:off x="781051" y="35671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67946" name="Text Box 8"/>
          <p:cNvSpPr txBox="1">
            <a:spLocks noChangeArrowheads="1"/>
          </p:cNvSpPr>
          <p:nvPr/>
        </p:nvSpPr>
        <p:spPr bwMode="auto">
          <a:xfrm>
            <a:off x="781050" y="3992166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7947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8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9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50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5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67952" name="Text Box 14"/>
          <p:cNvSpPr txBox="1">
            <a:spLocks noChangeArrowheads="1"/>
          </p:cNvSpPr>
          <p:nvPr/>
        </p:nvSpPr>
        <p:spPr bwMode="auto">
          <a:xfrm>
            <a:off x="7924801" y="22336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67953" name="Text Box 15"/>
          <p:cNvSpPr txBox="1">
            <a:spLocks noChangeArrowheads="1"/>
          </p:cNvSpPr>
          <p:nvPr/>
        </p:nvSpPr>
        <p:spPr bwMode="auto">
          <a:xfrm>
            <a:off x="7924801" y="27039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67954" name="Text Box 16"/>
          <p:cNvSpPr txBox="1">
            <a:spLocks noChangeArrowheads="1"/>
          </p:cNvSpPr>
          <p:nvPr/>
        </p:nvSpPr>
        <p:spPr bwMode="auto">
          <a:xfrm>
            <a:off x="7924801" y="3121819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67955" name="Text Box 17"/>
          <p:cNvSpPr txBox="1">
            <a:spLocks noChangeArrowheads="1"/>
          </p:cNvSpPr>
          <p:nvPr/>
        </p:nvSpPr>
        <p:spPr bwMode="auto">
          <a:xfrm>
            <a:off x="7924801" y="35421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67956" name="Text Box 18"/>
          <p:cNvSpPr txBox="1">
            <a:spLocks noChangeArrowheads="1"/>
          </p:cNvSpPr>
          <p:nvPr/>
        </p:nvSpPr>
        <p:spPr bwMode="auto">
          <a:xfrm>
            <a:off x="7924800" y="3965972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7957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58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59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60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5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zh-CN" altLang="en-US" sz="100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3386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3387" name="Text Box 25"/>
          <p:cNvSpPr txBox="1">
            <a:spLocks noChangeArrowheads="1"/>
          </p:cNvSpPr>
          <p:nvPr/>
        </p:nvSpPr>
        <p:spPr bwMode="auto">
          <a:xfrm>
            <a:off x="8027989" y="1806178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3388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3389" name="Text Box 27"/>
          <p:cNvSpPr txBox="1">
            <a:spLocks noChangeArrowheads="1"/>
          </p:cNvSpPr>
          <p:nvPr/>
        </p:nvSpPr>
        <p:spPr bwMode="auto">
          <a:xfrm>
            <a:off x="558801" y="1850231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3390" name="Text Box 28"/>
          <p:cNvSpPr txBox="1">
            <a:spLocks noChangeArrowheads="1"/>
          </p:cNvSpPr>
          <p:nvPr/>
        </p:nvSpPr>
        <p:spPr bwMode="auto">
          <a:xfrm>
            <a:off x="7416801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zh-CN" altLang="en-US" sz="1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407581" name="Rectangle 29"/>
          <p:cNvSpPr>
            <a:spLocks noChangeArrowheads="1"/>
          </p:cNvSpPr>
          <p:nvPr/>
        </p:nvSpPr>
        <p:spPr bwMode="auto">
          <a:xfrm>
            <a:off x="4067175" y="1870473"/>
            <a:ext cx="2592388" cy="26908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application data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627313" y="1815703"/>
            <a:ext cx="1441450" cy="756047"/>
            <a:chOff x="1655" y="1525"/>
            <a:chExt cx="908" cy="635"/>
          </a:xfrm>
        </p:grpSpPr>
        <p:sp>
          <p:nvSpPr>
            <p:cNvPr id="143439" name="Text Box 31"/>
            <p:cNvSpPr txBox="1">
              <a:spLocks noChangeArrowheads="1"/>
            </p:cNvSpPr>
            <p:nvPr/>
          </p:nvSpPr>
          <p:spPr bwMode="auto">
            <a:xfrm>
              <a:off x="1655" y="1525"/>
              <a:ext cx="728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kumimoji="1" lang="en-US" altLang="zh-CN" sz="2000">
                  <a:latin typeface="+mn-lt"/>
                  <a:ea typeface="楷体_GB2312" pitchFamily="49" charset="-122"/>
                </a:rPr>
                <a:t>app head</a:t>
              </a:r>
            </a:p>
          </p:txBody>
        </p:sp>
        <p:sp>
          <p:nvSpPr>
            <p:cNvPr id="143440" name="Line 32"/>
            <p:cNvSpPr>
              <a:spLocks noChangeShapeType="1"/>
            </p:cNvSpPr>
            <p:nvPr/>
          </p:nvSpPr>
          <p:spPr bwMode="auto">
            <a:xfrm>
              <a:off x="2109" y="1752"/>
              <a:ext cx="272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43441" name="Rectangle 33"/>
            <p:cNvSpPr>
              <a:spLocks noChangeArrowheads="1"/>
            </p:cNvSpPr>
            <p:nvPr/>
          </p:nvSpPr>
          <p:spPr bwMode="auto">
            <a:xfrm>
              <a:off x="2245" y="1934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5</a:t>
              </a:r>
            </a:p>
          </p:txBody>
        </p:sp>
      </p:grpSp>
      <p:sp>
        <p:nvSpPr>
          <p:cNvPr id="407586" name="Rectangle 34"/>
          <p:cNvSpPr>
            <a:spLocks noChangeArrowheads="1"/>
          </p:cNvSpPr>
          <p:nvPr/>
        </p:nvSpPr>
        <p:spPr bwMode="auto">
          <a:xfrm>
            <a:off x="1979614" y="4030267"/>
            <a:ext cx="5184775" cy="26908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10100110100101  bit stream  110101110101</a:t>
            </a:r>
          </a:p>
        </p:txBody>
      </p:sp>
      <p:sp>
        <p:nvSpPr>
          <p:cNvPr id="407588" name="Rectangle 36"/>
          <p:cNvSpPr>
            <a:spLocks noChangeArrowheads="1"/>
          </p:cNvSpPr>
          <p:nvPr/>
        </p:nvSpPr>
        <p:spPr bwMode="auto">
          <a:xfrm>
            <a:off x="4067175" y="2302669"/>
            <a:ext cx="2592388" cy="26908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application data</a:t>
            </a:r>
            <a:endParaRPr lang="zh-CN" altLang="en-US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563938" y="2734867"/>
            <a:ext cx="3095625" cy="269081"/>
            <a:chOff x="2245" y="2297"/>
            <a:chExt cx="1950" cy="226"/>
          </a:xfrm>
        </p:grpSpPr>
        <p:sp>
          <p:nvSpPr>
            <p:cNvPr id="143437" name="Rectangle 38"/>
            <p:cNvSpPr>
              <a:spLocks noChangeArrowheads="1"/>
            </p:cNvSpPr>
            <p:nvPr/>
          </p:nvSpPr>
          <p:spPr bwMode="auto">
            <a:xfrm>
              <a:off x="2245" y="2297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43438" name="Rectangle 39"/>
            <p:cNvSpPr>
              <a:spLocks noChangeArrowheads="1"/>
            </p:cNvSpPr>
            <p:nvPr/>
          </p:nvSpPr>
          <p:spPr bwMode="auto">
            <a:xfrm>
              <a:off x="2562" y="2297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application data</a:t>
              </a:r>
              <a:endParaRPr lang="zh-CN" altLang="en-US" sz="2000">
                <a:solidFill>
                  <a:srgbClr val="333399"/>
                </a:solidFill>
                <a:latin typeface="+mn-lt"/>
                <a:ea typeface="楷体_GB2312" pitchFamily="49" charset="-122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3059113" y="3167063"/>
            <a:ext cx="3600450" cy="269081"/>
            <a:chOff x="1927" y="2660"/>
            <a:chExt cx="2268" cy="226"/>
          </a:xfrm>
        </p:grpSpPr>
        <p:sp>
          <p:nvSpPr>
            <p:cNvPr id="143434" name="Rectangle 41"/>
            <p:cNvSpPr>
              <a:spLocks noChangeArrowheads="1"/>
            </p:cNvSpPr>
            <p:nvPr/>
          </p:nvSpPr>
          <p:spPr bwMode="auto">
            <a:xfrm>
              <a:off x="1927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43435" name="Rectangle 42"/>
            <p:cNvSpPr>
              <a:spLocks noChangeArrowheads="1"/>
            </p:cNvSpPr>
            <p:nvPr/>
          </p:nvSpPr>
          <p:spPr bwMode="auto">
            <a:xfrm>
              <a:off x="2245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43436" name="Rectangle 43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application data</a:t>
              </a:r>
              <a:endParaRPr lang="zh-CN" altLang="en-US" sz="2000">
                <a:solidFill>
                  <a:srgbClr val="333399"/>
                </a:solidFill>
                <a:latin typeface="+mn-lt"/>
                <a:ea typeface="楷体_GB2312" pitchFamily="49" charset="-122"/>
              </a:endParaRP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555875" y="3599260"/>
            <a:ext cx="4103688" cy="269081"/>
            <a:chOff x="1610" y="3023"/>
            <a:chExt cx="2585" cy="226"/>
          </a:xfrm>
        </p:grpSpPr>
        <p:sp>
          <p:nvSpPr>
            <p:cNvPr id="143430" name="Rectangle 45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43431" name="Rectangle 46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43432" name="Rectangle 47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43433" name="Rectangle 48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application data</a:t>
              </a:r>
              <a:endParaRPr lang="zh-CN" altLang="en-US" sz="2000">
                <a:solidFill>
                  <a:srgbClr val="333399"/>
                </a:solidFill>
                <a:latin typeface="+mn-lt"/>
                <a:ea typeface="楷体_GB2312" pitchFamily="49" charset="-122"/>
              </a:endParaRP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54050" y="2085975"/>
            <a:ext cx="4781550" cy="311944"/>
            <a:chOff x="412" y="1752"/>
            <a:chExt cx="3012" cy="262"/>
          </a:xfrm>
        </p:grpSpPr>
        <p:sp>
          <p:nvSpPr>
            <p:cNvPr id="143428" name="AutoShape 50"/>
            <p:cNvSpPr>
              <a:spLocks noChangeArrowheads="1"/>
            </p:cNvSpPr>
            <p:nvPr/>
          </p:nvSpPr>
          <p:spPr bwMode="auto">
            <a:xfrm flipV="1">
              <a:off x="412" y="1786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143429" name="AutoShape 51"/>
            <p:cNvSpPr>
              <a:spLocks noChangeArrowheads="1"/>
            </p:cNvSpPr>
            <p:nvPr/>
          </p:nvSpPr>
          <p:spPr bwMode="auto">
            <a:xfrm flipV="1">
              <a:off x="3300" y="1752"/>
              <a:ext cx="124" cy="228"/>
            </a:xfrm>
            <a:prstGeom prst="upArrow">
              <a:avLst>
                <a:gd name="adj1" fmla="val 50000"/>
                <a:gd name="adj2" fmla="val 45968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650875" y="2518173"/>
            <a:ext cx="4497388" cy="297656"/>
            <a:chOff x="410" y="2115"/>
            <a:chExt cx="2833" cy="250"/>
          </a:xfrm>
        </p:grpSpPr>
        <p:sp>
          <p:nvSpPr>
            <p:cNvPr id="143426" name="AutoShape 53"/>
            <p:cNvSpPr>
              <a:spLocks noChangeArrowheads="1"/>
            </p:cNvSpPr>
            <p:nvPr/>
          </p:nvSpPr>
          <p:spPr bwMode="auto">
            <a:xfrm rot="10800000">
              <a:off x="410" y="2116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143427" name="AutoShape 54"/>
            <p:cNvSpPr>
              <a:spLocks noChangeArrowheads="1"/>
            </p:cNvSpPr>
            <p:nvPr/>
          </p:nvSpPr>
          <p:spPr bwMode="auto">
            <a:xfrm rot="10800000">
              <a:off x="3118" y="2115"/>
              <a:ext cx="125" cy="249"/>
            </a:xfrm>
            <a:prstGeom prst="upArrow">
              <a:avLst>
                <a:gd name="adj1" fmla="val 50000"/>
                <a:gd name="adj2" fmla="val 498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650876" y="2938463"/>
            <a:ext cx="4137025" cy="307181"/>
            <a:chOff x="410" y="2468"/>
            <a:chExt cx="2606" cy="258"/>
          </a:xfrm>
        </p:grpSpPr>
        <p:sp>
          <p:nvSpPr>
            <p:cNvPr id="143424" name="AutoShape 56"/>
            <p:cNvSpPr>
              <a:spLocks noChangeArrowheads="1"/>
            </p:cNvSpPr>
            <p:nvPr/>
          </p:nvSpPr>
          <p:spPr bwMode="auto">
            <a:xfrm rot="10800000">
              <a:off x="410" y="246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143425" name="AutoShape 57"/>
            <p:cNvSpPr>
              <a:spLocks noChangeArrowheads="1"/>
            </p:cNvSpPr>
            <p:nvPr/>
          </p:nvSpPr>
          <p:spPr bwMode="auto">
            <a:xfrm rot="10800000">
              <a:off x="2891" y="2478"/>
              <a:ext cx="125" cy="248"/>
            </a:xfrm>
            <a:prstGeom prst="upArrow">
              <a:avLst>
                <a:gd name="adj1" fmla="val 50000"/>
                <a:gd name="adj2" fmla="val 4960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649289" y="3381375"/>
            <a:ext cx="3832225" cy="333375"/>
            <a:chOff x="409" y="2840"/>
            <a:chExt cx="2414" cy="280"/>
          </a:xfrm>
        </p:grpSpPr>
        <p:sp>
          <p:nvSpPr>
            <p:cNvPr id="143422" name="AutoShape 59"/>
            <p:cNvSpPr>
              <a:spLocks noChangeArrowheads="1"/>
            </p:cNvSpPr>
            <p:nvPr/>
          </p:nvSpPr>
          <p:spPr bwMode="auto">
            <a:xfrm rot="10800000">
              <a:off x="409" y="287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143423" name="AutoShape 60"/>
            <p:cNvSpPr>
              <a:spLocks noChangeArrowheads="1"/>
            </p:cNvSpPr>
            <p:nvPr/>
          </p:nvSpPr>
          <p:spPr bwMode="auto">
            <a:xfrm rot="10800000">
              <a:off x="2699" y="2840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649289" y="3813573"/>
            <a:ext cx="3635375" cy="345281"/>
            <a:chOff x="409" y="3203"/>
            <a:chExt cx="2290" cy="290"/>
          </a:xfrm>
        </p:grpSpPr>
        <p:sp>
          <p:nvSpPr>
            <p:cNvPr id="143420" name="AutoShape 62"/>
            <p:cNvSpPr>
              <a:spLocks noChangeArrowheads="1"/>
            </p:cNvSpPr>
            <p:nvPr/>
          </p:nvSpPr>
          <p:spPr bwMode="auto">
            <a:xfrm rot="10800000">
              <a:off x="409" y="324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143421" name="AutoShape 63"/>
            <p:cNvSpPr>
              <a:spLocks noChangeArrowheads="1"/>
            </p:cNvSpPr>
            <p:nvPr/>
          </p:nvSpPr>
          <p:spPr bwMode="auto">
            <a:xfrm rot="10800000">
              <a:off x="2575" y="3203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2051051" y="2197894"/>
            <a:ext cx="1512888" cy="806054"/>
            <a:chOff x="1292" y="1846"/>
            <a:chExt cx="953" cy="677"/>
          </a:xfrm>
        </p:grpSpPr>
        <p:sp>
          <p:nvSpPr>
            <p:cNvPr id="143417" name="Rectangle 65"/>
            <p:cNvSpPr>
              <a:spLocks noChangeArrowheads="1"/>
            </p:cNvSpPr>
            <p:nvPr/>
          </p:nvSpPr>
          <p:spPr bwMode="auto">
            <a:xfrm>
              <a:off x="1927" y="2297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43418" name="Text Box 66"/>
            <p:cNvSpPr txBox="1">
              <a:spLocks noChangeArrowheads="1"/>
            </p:cNvSpPr>
            <p:nvPr/>
          </p:nvSpPr>
          <p:spPr bwMode="auto">
            <a:xfrm>
              <a:off x="1292" y="1846"/>
              <a:ext cx="815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kumimoji="1" lang="en-US" altLang="zh-CN" sz="2000">
                  <a:latin typeface="+mn-lt"/>
                  <a:ea typeface="楷体_GB2312" pitchFamily="49" charset="-122"/>
                </a:rPr>
                <a:t>trans head</a:t>
              </a:r>
            </a:p>
          </p:txBody>
        </p:sp>
        <p:sp>
          <p:nvSpPr>
            <p:cNvPr id="143419" name="Line 67"/>
            <p:cNvSpPr>
              <a:spLocks noChangeShapeType="1"/>
            </p:cNvSpPr>
            <p:nvPr/>
          </p:nvSpPr>
          <p:spPr bwMode="auto">
            <a:xfrm>
              <a:off x="1791" y="2069"/>
              <a:ext cx="227" cy="227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1533525" y="2571750"/>
            <a:ext cx="1525588" cy="864394"/>
            <a:chOff x="966" y="2160"/>
            <a:chExt cx="961" cy="726"/>
          </a:xfrm>
        </p:grpSpPr>
        <p:sp>
          <p:nvSpPr>
            <p:cNvPr id="143414" name="Rectangle 69"/>
            <p:cNvSpPr>
              <a:spLocks noChangeArrowheads="1"/>
            </p:cNvSpPr>
            <p:nvPr/>
          </p:nvSpPr>
          <p:spPr bwMode="auto">
            <a:xfrm>
              <a:off x="1609" y="2660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43415" name="Text Box 70"/>
            <p:cNvSpPr txBox="1">
              <a:spLocks noChangeArrowheads="1"/>
            </p:cNvSpPr>
            <p:nvPr/>
          </p:nvSpPr>
          <p:spPr bwMode="auto">
            <a:xfrm>
              <a:off x="966" y="2160"/>
              <a:ext cx="700" cy="33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defTabSz="762000">
                <a:defRPr/>
              </a:pPr>
              <a:r>
                <a:rPr kumimoji="1" lang="en-US" altLang="zh-CN" sz="2000">
                  <a:latin typeface="+mn-lt"/>
                  <a:ea typeface="楷体_GB2312" pitchFamily="49" charset="-122"/>
                </a:rPr>
                <a:t>net head</a:t>
              </a:r>
            </a:p>
          </p:txBody>
        </p:sp>
        <p:sp>
          <p:nvSpPr>
            <p:cNvPr id="143416" name="Line 71"/>
            <p:cNvSpPr>
              <a:spLocks noChangeShapeType="1"/>
            </p:cNvSpPr>
            <p:nvPr/>
          </p:nvSpPr>
          <p:spPr bwMode="auto">
            <a:xfrm>
              <a:off x="1474" y="2387"/>
              <a:ext cx="227" cy="27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549401" y="2895600"/>
            <a:ext cx="1006475" cy="971550"/>
            <a:chOff x="976" y="2432"/>
            <a:chExt cx="634" cy="816"/>
          </a:xfrm>
        </p:grpSpPr>
        <p:sp>
          <p:nvSpPr>
            <p:cNvPr id="143411" name="Rectangle 73"/>
            <p:cNvSpPr>
              <a:spLocks noChangeArrowheads="1"/>
            </p:cNvSpPr>
            <p:nvPr/>
          </p:nvSpPr>
          <p:spPr bwMode="auto">
            <a:xfrm>
              <a:off x="1247" y="3022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43412" name="Text Box 74"/>
            <p:cNvSpPr txBox="1">
              <a:spLocks noChangeArrowheads="1"/>
            </p:cNvSpPr>
            <p:nvPr/>
          </p:nvSpPr>
          <p:spPr bwMode="auto">
            <a:xfrm>
              <a:off x="976" y="2432"/>
              <a:ext cx="444" cy="5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kumimoji="1" lang="en-US" altLang="zh-CN" sz="2000">
                  <a:latin typeface="+mn-lt"/>
                  <a:ea typeface="楷体_GB2312" pitchFamily="49" charset="-122"/>
                </a:rPr>
                <a:t>link</a:t>
              </a:r>
            </a:p>
            <a:p>
              <a:pPr algn="ctr" defTabSz="762000">
                <a:lnSpc>
                  <a:spcPct val="90000"/>
                </a:lnSpc>
                <a:defRPr/>
              </a:pPr>
              <a:r>
                <a:rPr kumimoji="1" lang="en-US" altLang="zh-CN" sz="2000">
                  <a:latin typeface="+mn-lt"/>
                  <a:ea typeface="楷体_GB2312" pitchFamily="49" charset="-122"/>
                </a:rPr>
                <a:t>head</a:t>
              </a:r>
            </a:p>
          </p:txBody>
        </p:sp>
        <p:sp>
          <p:nvSpPr>
            <p:cNvPr id="143413" name="Line 75"/>
            <p:cNvSpPr>
              <a:spLocks noChangeShapeType="1"/>
            </p:cNvSpPr>
            <p:nvPr/>
          </p:nvSpPr>
          <p:spPr bwMode="auto">
            <a:xfrm>
              <a:off x="1284" y="2799"/>
              <a:ext cx="145" cy="223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</p:grp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6659563" y="2900362"/>
            <a:ext cx="763587" cy="967979"/>
            <a:chOff x="4195" y="2436"/>
            <a:chExt cx="481" cy="813"/>
          </a:xfrm>
        </p:grpSpPr>
        <p:sp>
          <p:nvSpPr>
            <p:cNvPr id="143408" name="Rectangle 77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T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43409" name="Line 78"/>
            <p:cNvSpPr>
              <a:spLocks noChangeShapeType="1"/>
            </p:cNvSpPr>
            <p:nvPr/>
          </p:nvSpPr>
          <p:spPr bwMode="auto">
            <a:xfrm flipH="1">
              <a:off x="4377" y="2840"/>
              <a:ext cx="136" cy="182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lg"/>
              <a:tailEnd type="triangl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43410" name="Text Box 79"/>
            <p:cNvSpPr txBox="1">
              <a:spLocks noChangeArrowheads="1"/>
            </p:cNvSpPr>
            <p:nvPr/>
          </p:nvSpPr>
          <p:spPr bwMode="auto">
            <a:xfrm>
              <a:off x="4326" y="2436"/>
              <a:ext cx="350" cy="5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lg"/>
              <a:tailEnd type="none" w="sm" len="lg"/>
            </a:ln>
          </p:spPr>
          <p:txBody>
            <a:bodyPr wrap="none">
              <a:spAutoFit/>
            </a:bodyPr>
            <a:lstStyle/>
            <a:p>
              <a:pPr algn="ctr" defTabSz="762000">
                <a:lnSpc>
                  <a:spcPct val="90000"/>
                </a:lnSpc>
                <a:defRPr/>
              </a:pPr>
              <a:r>
                <a:rPr kumimoji="1"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link</a:t>
              </a:r>
            </a:p>
            <a:p>
              <a:pPr algn="ctr" defTabSz="762000">
                <a:lnSpc>
                  <a:spcPct val="90000"/>
                </a:lnSpc>
                <a:defRPr/>
              </a:pPr>
              <a:r>
                <a:rPr kumimoji="1"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tail</a:t>
              </a:r>
            </a:p>
          </p:txBody>
        </p:sp>
      </p:grpSp>
      <p:sp>
        <p:nvSpPr>
          <p:cNvPr id="81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9" presetID="9" presetClass="emph" presetSubtype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1" grpId="0" animBg="1" autoUpdateAnimBg="0"/>
      <p:bldP spid="407586" grpId="0" animBg="1"/>
      <p:bldP spid="4075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8964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44389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68966" name="Text Box 4"/>
          <p:cNvSpPr txBox="1">
            <a:spLocks noChangeArrowheads="1"/>
          </p:cNvSpPr>
          <p:nvPr/>
        </p:nvSpPr>
        <p:spPr bwMode="auto">
          <a:xfrm>
            <a:off x="781051" y="2259806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68967" name="Text Box 5"/>
          <p:cNvSpPr txBox="1">
            <a:spLocks noChangeArrowheads="1"/>
          </p:cNvSpPr>
          <p:nvPr/>
        </p:nvSpPr>
        <p:spPr bwMode="auto">
          <a:xfrm>
            <a:off x="781051" y="2730103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68968" name="Text Box 6"/>
          <p:cNvSpPr txBox="1">
            <a:spLocks noChangeArrowheads="1"/>
          </p:cNvSpPr>
          <p:nvPr/>
        </p:nvSpPr>
        <p:spPr bwMode="auto">
          <a:xfrm>
            <a:off x="781051" y="31480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68969" name="Text Box 7"/>
          <p:cNvSpPr txBox="1">
            <a:spLocks noChangeArrowheads="1"/>
          </p:cNvSpPr>
          <p:nvPr/>
        </p:nvSpPr>
        <p:spPr bwMode="auto">
          <a:xfrm>
            <a:off x="781051" y="35671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68970" name="Text Box 8"/>
          <p:cNvSpPr txBox="1">
            <a:spLocks noChangeArrowheads="1"/>
          </p:cNvSpPr>
          <p:nvPr/>
        </p:nvSpPr>
        <p:spPr bwMode="auto">
          <a:xfrm>
            <a:off x="781050" y="3992166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8971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2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3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74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9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68976" name="Text Box 14"/>
          <p:cNvSpPr txBox="1">
            <a:spLocks noChangeArrowheads="1"/>
          </p:cNvSpPr>
          <p:nvPr/>
        </p:nvSpPr>
        <p:spPr bwMode="auto">
          <a:xfrm>
            <a:off x="7924801" y="22336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68977" name="Text Box 15"/>
          <p:cNvSpPr txBox="1">
            <a:spLocks noChangeArrowheads="1"/>
          </p:cNvSpPr>
          <p:nvPr/>
        </p:nvSpPr>
        <p:spPr bwMode="auto">
          <a:xfrm>
            <a:off x="7924801" y="27039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68978" name="Text Box 16"/>
          <p:cNvSpPr txBox="1">
            <a:spLocks noChangeArrowheads="1"/>
          </p:cNvSpPr>
          <p:nvPr/>
        </p:nvSpPr>
        <p:spPr bwMode="auto">
          <a:xfrm>
            <a:off x="7924801" y="3121819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68979" name="Text Box 17"/>
          <p:cNvSpPr txBox="1">
            <a:spLocks noChangeArrowheads="1"/>
          </p:cNvSpPr>
          <p:nvPr/>
        </p:nvSpPr>
        <p:spPr bwMode="auto">
          <a:xfrm>
            <a:off x="7924801" y="35421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68980" name="Text Box 18"/>
          <p:cNvSpPr txBox="1">
            <a:spLocks noChangeArrowheads="1"/>
          </p:cNvSpPr>
          <p:nvPr/>
        </p:nvSpPr>
        <p:spPr bwMode="auto">
          <a:xfrm>
            <a:off x="7924800" y="3965972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8981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82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83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84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9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zh-CN" altLang="en-US" sz="100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4410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4411" name="Text Box 25"/>
          <p:cNvSpPr txBox="1">
            <a:spLocks noChangeArrowheads="1"/>
          </p:cNvSpPr>
          <p:nvPr/>
        </p:nvSpPr>
        <p:spPr bwMode="auto">
          <a:xfrm>
            <a:off x="8027989" y="1806178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4412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4413" name="Text Box 27"/>
          <p:cNvSpPr txBox="1">
            <a:spLocks noChangeArrowheads="1"/>
          </p:cNvSpPr>
          <p:nvPr/>
        </p:nvSpPr>
        <p:spPr bwMode="auto">
          <a:xfrm>
            <a:off x="558801" y="1850231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4414" name="Text Box 28"/>
          <p:cNvSpPr txBox="1">
            <a:spLocks noChangeArrowheads="1"/>
          </p:cNvSpPr>
          <p:nvPr/>
        </p:nvSpPr>
        <p:spPr bwMode="auto">
          <a:xfrm>
            <a:off x="7496175" y="1479947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zh-CN" altLang="en-US" sz="1000" dirty="0">
                <a:solidFill>
                  <a:srgbClr val="3333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sp>
        <p:nvSpPr>
          <p:cNvPr id="408605" name="Rectangle 29"/>
          <p:cNvSpPr>
            <a:spLocks noChangeArrowheads="1"/>
          </p:cNvSpPr>
          <p:nvPr/>
        </p:nvSpPr>
        <p:spPr bwMode="auto">
          <a:xfrm>
            <a:off x="1979614" y="4030267"/>
            <a:ext cx="5184775" cy="26908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10100110100101  bit stream  110101110101</a:t>
            </a:r>
          </a:p>
        </p:txBody>
      </p:sp>
      <p:sp>
        <p:nvSpPr>
          <p:cNvPr id="144416" name="Text Box 30"/>
          <p:cNvSpPr txBox="1">
            <a:spLocks noChangeArrowheads="1"/>
          </p:cNvSpPr>
          <p:nvPr/>
        </p:nvSpPr>
        <p:spPr bwMode="auto">
          <a:xfrm>
            <a:off x="1753725" y="2951560"/>
            <a:ext cx="5223802" cy="707886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kumimoji="1" lang="en-US" altLang="zh-CN" sz="2000">
                <a:latin typeface="+mn-lt"/>
                <a:ea typeface="楷体_GB2312" pitchFamily="49" charset="-122"/>
              </a:rPr>
              <a:t>After receiving the bit stream, the physical layer </a:t>
            </a:r>
          </a:p>
          <a:p>
            <a:pPr algn="ctr" defTabSz="762000">
              <a:defRPr/>
            </a:pPr>
            <a:r>
              <a:rPr kumimoji="1" lang="en-US" altLang="zh-CN" sz="2000">
                <a:latin typeface="+mn-lt"/>
                <a:ea typeface="楷体_GB2312" pitchFamily="49" charset="-122"/>
              </a:rPr>
              <a:t>of computer</a:t>
            </a:r>
            <a:r>
              <a:rPr kumimoji="1" lang="zh-CN" altLang="en-US" sz="2000"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>
                <a:latin typeface="+mn-lt"/>
                <a:ea typeface="楷体_GB2312" pitchFamily="49" charset="-122"/>
              </a:rPr>
              <a:t>2 hands it over to the link layer</a:t>
            </a:r>
            <a:endParaRPr kumimoji="1" lang="zh-CN" altLang="en-US" sz="2000">
              <a:latin typeface="+mn-lt"/>
              <a:ea typeface="楷体_GB2312" pitchFamily="49" charset="-122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979614" y="3599260"/>
            <a:ext cx="5184775" cy="269081"/>
            <a:chOff x="1247" y="3023"/>
            <a:chExt cx="3266" cy="226"/>
          </a:xfrm>
        </p:grpSpPr>
        <p:sp>
          <p:nvSpPr>
            <p:cNvPr id="144421" name="Rectangle 32"/>
            <p:cNvSpPr>
              <a:spLocks noChangeArrowheads="1"/>
            </p:cNvSpPr>
            <p:nvPr/>
          </p:nvSpPr>
          <p:spPr bwMode="auto">
            <a:xfrm>
              <a:off x="1247" y="3023"/>
              <a:ext cx="363" cy="22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44422" name="Rectangle 33"/>
            <p:cNvSpPr>
              <a:spLocks noChangeArrowheads="1"/>
            </p:cNvSpPr>
            <p:nvPr/>
          </p:nvSpPr>
          <p:spPr bwMode="auto">
            <a:xfrm>
              <a:off x="4195" y="3023"/>
              <a:ext cx="318" cy="226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T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2</a:t>
              </a:r>
            </a:p>
          </p:txBody>
        </p:sp>
        <p:grpSp>
          <p:nvGrpSpPr>
            <p:cNvPr id="168999" name="Group 34"/>
            <p:cNvGrpSpPr>
              <a:grpSpLocks/>
            </p:cNvGrpSpPr>
            <p:nvPr/>
          </p:nvGrpSpPr>
          <p:grpSpPr bwMode="auto">
            <a:xfrm>
              <a:off x="1610" y="3023"/>
              <a:ext cx="2585" cy="226"/>
              <a:chOff x="1610" y="3023"/>
              <a:chExt cx="2585" cy="226"/>
            </a:xfrm>
          </p:grpSpPr>
          <p:sp>
            <p:nvSpPr>
              <p:cNvPr id="144424" name="Rectangle 35"/>
              <p:cNvSpPr>
                <a:spLocks noChangeArrowheads="1"/>
              </p:cNvSpPr>
              <p:nvPr/>
            </p:nvSpPr>
            <p:spPr bwMode="auto">
              <a:xfrm>
                <a:off x="1610" y="3023"/>
                <a:ext cx="318" cy="22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>
                    <a:solidFill>
                      <a:srgbClr val="333399"/>
                    </a:solidFill>
                    <a:latin typeface="+mn-lt"/>
                    <a:ea typeface="楷体_GB2312" pitchFamily="49" charset="-122"/>
                  </a:rPr>
                  <a:t>H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144425" name="Rectangle 36"/>
              <p:cNvSpPr>
                <a:spLocks noChangeArrowheads="1"/>
              </p:cNvSpPr>
              <p:nvPr/>
            </p:nvSpPr>
            <p:spPr bwMode="auto">
              <a:xfrm>
                <a:off x="1928" y="3023"/>
                <a:ext cx="318" cy="22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>
                    <a:solidFill>
                      <a:srgbClr val="333399"/>
                    </a:solidFill>
                    <a:latin typeface="+mn-lt"/>
                    <a:ea typeface="楷体_GB2312" pitchFamily="49" charset="-122"/>
                  </a:rPr>
                  <a:t>H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144426" name="Rectangle 37"/>
              <p:cNvSpPr>
                <a:spLocks noChangeArrowheads="1"/>
              </p:cNvSpPr>
              <p:nvPr/>
            </p:nvSpPr>
            <p:spPr bwMode="auto">
              <a:xfrm>
                <a:off x="2246" y="3023"/>
                <a:ext cx="318" cy="226"/>
              </a:xfrm>
              <a:prstGeom prst="rect">
                <a:avLst/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1800">
                    <a:solidFill>
                      <a:srgbClr val="333399"/>
                    </a:solidFill>
                    <a:latin typeface="+mn-lt"/>
                    <a:ea typeface="楷体_GB2312" pitchFamily="49" charset="-122"/>
                  </a:rPr>
                  <a:t>H</a:t>
                </a:r>
                <a:r>
                  <a:rPr lang="en-US" altLang="zh-CN" sz="1800" baseline="-25000">
                    <a:solidFill>
                      <a:srgbClr val="333399"/>
                    </a:solidFill>
                    <a:latin typeface="+mn-lt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144427" name="Rectangle 38"/>
              <p:cNvSpPr>
                <a:spLocks noChangeArrowheads="1"/>
              </p:cNvSpPr>
              <p:nvPr/>
            </p:nvSpPr>
            <p:spPr bwMode="auto">
              <a:xfrm>
                <a:off x="2562" y="3023"/>
                <a:ext cx="1633" cy="22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333399"/>
                    </a:solidFill>
                    <a:latin typeface="+mn-lt"/>
                    <a:ea typeface="楷体_GB2312" pitchFamily="49" charset="-122"/>
                  </a:rPr>
                  <a:t>application data</a:t>
                </a:r>
              </a:p>
            </p:txBody>
          </p:sp>
        </p:grp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087814" y="3759994"/>
            <a:ext cx="4352925" cy="297656"/>
            <a:chOff x="2575" y="3158"/>
            <a:chExt cx="2742" cy="250"/>
          </a:xfrm>
        </p:grpSpPr>
        <p:sp>
          <p:nvSpPr>
            <p:cNvPr id="144419" name="AutoShape 40"/>
            <p:cNvSpPr>
              <a:spLocks noChangeArrowheads="1"/>
            </p:cNvSpPr>
            <p:nvPr/>
          </p:nvSpPr>
          <p:spPr bwMode="auto">
            <a:xfrm rot="10800000" flipV="1">
              <a:off x="5193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144420" name="AutoShape 41"/>
            <p:cNvSpPr>
              <a:spLocks noChangeArrowheads="1"/>
            </p:cNvSpPr>
            <p:nvPr/>
          </p:nvSpPr>
          <p:spPr bwMode="auto">
            <a:xfrm rot="10800000" flipV="1">
              <a:off x="2575" y="3158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44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3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05" grpId="0" animBg="1"/>
      <p:bldP spid="40860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55875" y="3167063"/>
            <a:ext cx="4103688" cy="269081"/>
            <a:chOff x="1610" y="3023"/>
            <a:chExt cx="2585" cy="226"/>
          </a:xfrm>
        </p:grpSpPr>
        <p:sp>
          <p:nvSpPr>
            <p:cNvPr id="145451" name="Rectangle 3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45452" name="Rectangle 4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45453" name="Rectangle 5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45454" name="Rectangle 6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application data</a:t>
              </a:r>
              <a:endParaRPr lang="zh-CN" altLang="en-US" sz="2000">
                <a:solidFill>
                  <a:srgbClr val="333399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69989" name="AutoShape 7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45414" name="AutoShape 8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69991" name="Text Box 9"/>
          <p:cNvSpPr txBox="1">
            <a:spLocks noChangeArrowheads="1"/>
          </p:cNvSpPr>
          <p:nvPr/>
        </p:nvSpPr>
        <p:spPr bwMode="auto">
          <a:xfrm>
            <a:off x="781051" y="2259806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69992" name="Text Box 10"/>
          <p:cNvSpPr txBox="1">
            <a:spLocks noChangeArrowheads="1"/>
          </p:cNvSpPr>
          <p:nvPr/>
        </p:nvSpPr>
        <p:spPr bwMode="auto">
          <a:xfrm>
            <a:off x="781051" y="2730103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69993" name="Text Box 11"/>
          <p:cNvSpPr txBox="1">
            <a:spLocks noChangeArrowheads="1"/>
          </p:cNvSpPr>
          <p:nvPr/>
        </p:nvSpPr>
        <p:spPr bwMode="auto">
          <a:xfrm>
            <a:off x="781051" y="31480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69994" name="Text Box 12"/>
          <p:cNvSpPr txBox="1">
            <a:spLocks noChangeArrowheads="1"/>
          </p:cNvSpPr>
          <p:nvPr/>
        </p:nvSpPr>
        <p:spPr bwMode="auto">
          <a:xfrm>
            <a:off x="781051" y="35671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69995" name="Text Box 13"/>
          <p:cNvSpPr txBox="1">
            <a:spLocks noChangeArrowheads="1"/>
          </p:cNvSpPr>
          <p:nvPr/>
        </p:nvSpPr>
        <p:spPr bwMode="auto">
          <a:xfrm>
            <a:off x="781050" y="3992166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9996" name="Freeform 14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7" name="Freeform 15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8" name="Freeform 16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9" name="Freeform 17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4" name="AutoShape 18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70001" name="Text Box 19"/>
          <p:cNvSpPr txBox="1">
            <a:spLocks noChangeArrowheads="1"/>
          </p:cNvSpPr>
          <p:nvPr/>
        </p:nvSpPr>
        <p:spPr bwMode="auto">
          <a:xfrm>
            <a:off x="7924801" y="22336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70002" name="Text Box 20"/>
          <p:cNvSpPr txBox="1">
            <a:spLocks noChangeArrowheads="1"/>
          </p:cNvSpPr>
          <p:nvPr/>
        </p:nvSpPr>
        <p:spPr bwMode="auto">
          <a:xfrm>
            <a:off x="7924801" y="27039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70003" name="Text Box 21"/>
          <p:cNvSpPr txBox="1">
            <a:spLocks noChangeArrowheads="1"/>
          </p:cNvSpPr>
          <p:nvPr/>
        </p:nvSpPr>
        <p:spPr bwMode="auto">
          <a:xfrm>
            <a:off x="7924801" y="3121819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70004" name="Text Box 22"/>
          <p:cNvSpPr txBox="1">
            <a:spLocks noChangeArrowheads="1"/>
          </p:cNvSpPr>
          <p:nvPr/>
        </p:nvSpPr>
        <p:spPr bwMode="auto">
          <a:xfrm>
            <a:off x="7924801" y="35421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70005" name="Text Box 23"/>
          <p:cNvSpPr txBox="1">
            <a:spLocks noChangeArrowheads="1"/>
          </p:cNvSpPr>
          <p:nvPr/>
        </p:nvSpPr>
        <p:spPr bwMode="auto">
          <a:xfrm>
            <a:off x="7924800" y="3965972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70006" name="Freeform 24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7" name="Freeform 25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8" name="Freeform 26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9" name="Freeform 27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34" name="Text Box 28"/>
          <p:cNvSpPr txBox="1">
            <a:spLocks noChangeArrowheads="1"/>
          </p:cNvSpPr>
          <p:nvPr/>
        </p:nvSpPr>
        <p:spPr bwMode="auto">
          <a:xfrm>
            <a:off x="395289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en-US" altLang="zh-CN" sz="100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5435" name="AutoShape 29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5436" name="Text Box 30"/>
          <p:cNvSpPr txBox="1">
            <a:spLocks noChangeArrowheads="1"/>
          </p:cNvSpPr>
          <p:nvPr/>
        </p:nvSpPr>
        <p:spPr bwMode="auto">
          <a:xfrm>
            <a:off x="8027989" y="1806178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5437" name="AutoShape 31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5438" name="Text Box 32"/>
          <p:cNvSpPr txBox="1">
            <a:spLocks noChangeArrowheads="1"/>
          </p:cNvSpPr>
          <p:nvPr/>
        </p:nvSpPr>
        <p:spPr bwMode="auto">
          <a:xfrm>
            <a:off x="558801" y="1850231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5439" name="Text Box 33"/>
          <p:cNvSpPr txBox="1">
            <a:spLocks noChangeArrowheads="1"/>
          </p:cNvSpPr>
          <p:nvPr/>
        </p:nvSpPr>
        <p:spPr bwMode="auto">
          <a:xfrm>
            <a:off x="7439026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zh-CN" altLang="en-US" sz="1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145440" name="Text Box 34"/>
          <p:cNvSpPr txBox="1">
            <a:spLocks noChangeArrowheads="1"/>
          </p:cNvSpPr>
          <p:nvPr/>
        </p:nvSpPr>
        <p:spPr bwMode="auto">
          <a:xfrm>
            <a:off x="1664666" y="2480073"/>
            <a:ext cx="5479705" cy="707886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kumimoji="1" lang="en-US" altLang="zh-CN" sz="2000" dirty="0">
                <a:latin typeface="+mn-lt"/>
                <a:ea typeface="楷体_GB2312" pitchFamily="49" charset="-122"/>
              </a:rPr>
              <a:t>After removing the head and tail of the frame, link </a:t>
            </a:r>
          </a:p>
          <a:p>
            <a:pPr algn="ctr" defTabSz="762000">
              <a:defRPr/>
            </a:pPr>
            <a:r>
              <a:rPr kumimoji="1" lang="en-US" altLang="zh-CN" sz="2000" dirty="0">
                <a:latin typeface="+mn-lt"/>
                <a:ea typeface="楷体_GB2312" pitchFamily="49" charset="-122"/>
              </a:rPr>
              <a:t>Layer hands over the data to the network layer.</a:t>
            </a:r>
            <a:endParaRPr kumimoji="1" lang="zh-CN" altLang="en-US" sz="2000" dirty="0">
              <a:latin typeface="+mn-lt"/>
              <a:ea typeface="楷体_GB2312" pitchFamily="49" charset="-122"/>
            </a:endParaRPr>
          </a:p>
        </p:txBody>
      </p:sp>
      <p:sp>
        <p:nvSpPr>
          <p:cNvPr id="409635" name="Rectangle 35"/>
          <p:cNvSpPr>
            <a:spLocks noChangeArrowheads="1"/>
          </p:cNvSpPr>
          <p:nvPr/>
        </p:nvSpPr>
        <p:spPr bwMode="auto">
          <a:xfrm>
            <a:off x="1979613" y="3598069"/>
            <a:ext cx="576262" cy="269081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1800">
                <a:solidFill>
                  <a:srgbClr val="333399"/>
                </a:solidFill>
                <a:latin typeface="+mn-lt"/>
                <a:ea typeface="楷体_GB2312" pitchFamily="49" charset="-122"/>
              </a:rPr>
              <a:t>H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409636" name="Rectangle 36"/>
          <p:cNvSpPr>
            <a:spLocks noChangeArrowheads="1"/>
          </p:cNvSpPr>
          <p:nvPr/>
        </p:nvSpPr>
        <p:spPr bwMode="auto">
          <a:xfrm>
            <a:off x="6659564" y="3599260"/>
            <a:ext cx="504825" cy="269081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1800">
                <a:solidFill>
                  <a:srgbClr val="333399"/>
                </a:solidFill>
                <a:latin typeface="+mn-lt"/>
                <a:ea typeface="楷体_GB2312" pitchFamily="49" charset="-122"/>
              </a:rPr>
              <a:t>T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2555875" y="3599260"/>
            <a:ext cx="4103688" cy="269081"/>
            <a:chOff x="1610" y="3023"/>
            <a:chExt cx="2585" cy="226"/>
          </a:xfrm>
        </p:grpSpPr>
        <p:sp>
          <p:nvSpPr>
            <p:cNvPr id="145447" name="Rectangle 38"/>
            <p:cNvSpPr>
              <a:spLocks noChangeArrowheads="1"/>
            </p:cNvSpPr>
            <p:nvPr/>
          </p:nvSpPr>
          <p:spPr bwMode="auto">
            <a:xfrm>
              <a:off x="1610" y="3023"/>
              <a:ext cx="318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45448" name="Rectangle 39"/>
            <p:cNvSpPr>
              <a:spLocks noChangeArrowheads="1"/>
            </p:cNvSpPr>
            <p:nvPr/>
          </p:nvSpPr>
          <p:spPr bwMode="auto">
            <a:xfrm>
              <a:off x="1928" y="3023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45449" name="Rectangle 40"/>
            <p:cNvSpPr>
              <a:spLocks noChangeArrowheads="1"/>
            </p:cNvSpPr>
            <p:nvPr/>
          </p:nvSpPr>
          <p:spPr bwMode="auto">
            <a:xfrm>
              <a:off x="2246" y="3023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45450" name="Rectangle 41"/>
            <p:cNvSpPr>
              <a:spLocks noChangeArrowheads="1"/>
            </p:cNvSpPr>
            <p:nvPr/>
          </p:nvSpPr>
          <p:spPr bwMode="auto">
            <a:xfrm>
              <a:off x="2562" y="3023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application data</a:t>
              </a:r>
              <a:endParaRPr lang="zh-CN" altLang="en-US" sz="2000">
                <a:solidFill>
                  <a:srgbClr val="333399"/>
                </a:solidFill>
                <a:latin typeface="+mn-lt"/>
                <a:ea typeface="楷体_GB2312" pitchFamily="49" charset="-122"/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191000" y="3371851"/>
            <a:ext cx="4229100" cy="297656"/>
            <a:chOff x="2653" y="2817"/>
            <a:chExt cx="2664" cy="250"/>
          </a:xfrm>
        </p:grpSpPr>
        <p:sp>
          <p:nvSpPr>
            <p:cNvPr id="145445" name="AutoShape 43"/>
            <p:cNvSpPr>
              <a:spLocks noChangeArrowheads="1"/>
            </p:cNvSpPr>
            <p:nvPr/>
          </p:nvSpPr>
          <p:spPr bwMode="auto">
            <a:xfrm rot="10800000" flipV="1">
              <a:off x="519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145446" name="AutoShape 44"/>
            <p:cNvSpPr>
              <a:spLocks noChangeArrowheads="1"/>
            </p:cNvSpPr>
            <p:nvPr/>
          </p:nvSpPr>
          <p:spPr bwMode="auto">
            <a:xfrm rot="10800000" flipV="1">
              <a:off x="2653" y="2817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47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0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409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" dur="1000"/>
                                        <p:tgtEl>
                                          <p:spTgt spid="409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5" grpId="0" animBg="1"/>
      <p:bldP spid="4096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59113" y="2681288"/>
            <a:ext cx="3598862" cy="269081"/>
            <a:chOff x="1928" y="2660"/>
            <a:chExt cx="2267" cy="226"/>
          </a:xfrm>
        </p:grpSpPr>
        <p:sp>
          <p:nvSpPr>
            <p:cNvPr id="146473" name="Rectangle 3"/>
            <p:cNvSpPr>
              <a:spLocks noChangeArrowheads="1"/>
            </p:cNvSpPr>
            <p:nvPr/>
          </p:nvSpPr>
          <p:spPr bwMode="auto"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20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46474" name="Rectangle 4"/>
            <p:cNvSpPr>
              <a:spLocks noChangeArrowheads="1"/>
            </p:cNvSpPr>
            <p:nvPr/>
          </p:nvSpPr>
          <p:spPr bwMode="auto"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20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46475" name="Rectangle 5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application data</a:t>
              </a:r>
              <a:endParaRPr lang="zh-CN" altLang="en-US" sz="2000">
                <a:solidFill>
                  <a:srgbClr val="333399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2555876" y="3167063"/>
            <a:ext cx="504825" cy="26908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H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3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60701" y="3167063"/>
            <a:ext cx="3598863" cy="269081"/>
            <a:chOff x="1928" y="2660"/>
            <a:chExt cx="2267" cy="226"/>
          </a:xfrm>
        </p:grpSpPr>
        <p:sp>
          <p:nvSpPr>
            <p:cNvPr id="146470" name="Rectangle 8"/>
            <p:cNvSpPr>
              <a:spLocks noChangeArrowheads="1"/>
            </p:cNvSpPr>
            <p:nvPr/>
          </p:nvSpPr>
          <p:spPr bwMode="auto">
            <a:xfrm>
              <a:off x="1928" y="2660"/>
              <a:ext cx="318" cy="22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20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46471" name="Rectangle 9"/>
            <p:cNvSpPr>
              <a:spLocks noChangeArrowheads="1"/>
            </p:cNvSpPr>
            <p:nvPr/>
          </p:nvSpPr>
          <p:spPr bwMode="auto">
            <a:xfrm>
              <a:off x="2246" y="2660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20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46472" name="Rectangle 10"/>
            <p:cNvSpPr>
              <a:spLocks noChangeArrowheads="1"/>
            </p:cNvSpPr>
            <p:nvPr/>
          </p:nvSpPr>
          <p:spPr bwMode="auto">
            <a:xfrm>
              <a:off x="2562" y="2660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application data</a:t>
              </a:r>
              <a:endParaRPr lang="zh-CN" altLang="en-US" sz="2000">
                <a:solidFill>
                  <a:srgbClr val="333399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71015" name="AutoShape 11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46440" name="AutoShape 12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71017" name="Text Box 13"/>
          <p:cNvSpPr txBox="1">
            <a:spLocks noChangeArrowheads="1"/>
          </p:cNvSpPr>
          <p:nvPr/>
        </p:nvSpPr>
        <p:spPr bwMode="auto">
          <a:xfrm>
            <a:off x="781051" y="2259806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71018" name="Text Box 14"/>
          <p:cNvSpPr txBox="1">
            <a:spLocks noChangeArrowheads="1"/>
          </p:cNvSpPr>
          <p:nvPr/>
        </p:nvSpPr>
        <p:spPr bwMode="auto">
          <a:xfrm>
            <a:off x="781051" y="2730103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71019" name="Text Box 15"/>
          <p:cNvSpPr txBox="1">
            <a:spLocks noChangeArrowheads="1"/>
          </p:cNvSpPr>
          <p:nvPr/>
        </p:nvSpPr>
        <p:spPr bwMode="auto">
          <a:xfrm>
            <a:off x="781051" y="31480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71020" name="Text Box 16"/>
          <p:cNvSpPr txBox="1">
            <a:spLocks noChangeArrowheads="1"/>
          </p:cNvSpPr>
          <p:nvPr/>
        </p:nvSpPr>
        <p:spPr bwMode="auto">
          <a:xfrm>
            <a:off x="781051" y="35671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71021" name="Text Box 17"/>
          <p:cNvSpPr txBox="1">
            <a:spLocks noChangeArrowheads="1"/>
          </p:cNvSpPr>
          <p:nvPr/>
        </p:nvSpPr>
        <p:spPr bwMode="auto">
          <a:xfrm>
            <a:off x="781050" y="3992166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71022" name="Freeform 18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3" name="Freeform 19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4" name="Freeform 20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25" name="Freeform 21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50" name="AutoShape 22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71027" name="Text Box 23"/>
          <p:cNvSpPr txBox="1">
            <a:spLocks noChangeArrowheads="1"/>
          </p:cNvSpPr>
          <p:nvPr/>
        </p:nvSpPr>
        <p:spPr bwMode="auto">
          <a:xfrm>
            <a:off x="7924801" y="22336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71028" name="Text Box 24"/>
          <p:cNvSpPr txBox="1">
            <a:spLocks noChangeArrowheads="1"/>
          </p:cNvSpPr>
          <p:nvPr/>
        </p:nvSpPr>
        <p:spPr bwMode="auto">
          <a:xfrm>
            <a:off x="7924801" y="27039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71029" name="Text Box 25"/>
          <p:cNvSpPr txBox="1">
            <a:spLocks noChangeArrowheads="1"/>
          </p:cNvSpPr>
          <p:nvPr/>
        </p:nvSpPr>
        <p:spPr bwMode="auto">
          <a:xfrm>
            <a:off x="7924801" y="3121819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71030" name="Text Box 26"/>
          <p:cNvSpPr txBox="1">
            <a:spLocks noChangeArrowheads="1"/>
          </p:cNvSpPr>
          <p:nvPr/>
        </p:nvSpPr>
        <p:spPr bwMode="auto">
          <a:xfrm>
            <a:off x="7924801" y="35421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71031" name="Text Box 27"/>
          <p:cNvSpPr txBox="1">
            <a:spLocks noChangeArrowheads="1"/>
          </p:cNvSpPr>
          <p:nvPr/>
        </p:nvSpPr>
        <p:spPr bwMode="auto">
          <a:xfrm>
            <a:off x="7924800" y="3965972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71032" name="Freeform 28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33" name="Freeform 29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34" name="Freeform 30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35" name="Freeform 31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60" name="Text Box 32"/>
          <p:cNvSpPr txBox="1">
            <a:spLocks noChangeArrowheads="1"/>
          </p:cNvSpPr>
          <p:nvPr/>
        </p:nvSpPr>
        <p:spPr bwMode="auto">
          <a:xfrm>
            <a:off x="395289" y="1469231"/>
            <a:ext cx="141942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zh-CN" altLang="en-US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6461" name="AutoShape 33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6462" name="Text Box 34"/>
          <p:cNvSpPr txBox="1">
            <a:spLocks noChangeArrowheads="1"/>
          </p:cNvSpPr>
          <p:nvPr/>
        </p:nvSpPr>
        <p:spPr bwMode="auto">
          <a:xfrm>
            <a:off x="8027988" y="1806178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6463" name="AutoShape 35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6464" name="Text Box 36"/>
          <p:cNvSpPr txBox="1">
            <a:spLocks noChangeArrowheads="1"/>
          </p:cNvSpPr>
          <p:nvPr/>
        </p:nvSpPr>
        <p:spPr bwMode="auto">
          <a:xfrm>
            <a:off x="558801" y="1850231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6465" name="Text Box 37"/>
          <p:cNvSpPr txBox="1">
            <a:spLocks noChangeArrowheads="1"/>
          </p:cNvSpPr>
          <p:nvPr/>
        </p:nvSpPr>
        <p:spPr bwMode="auto">
          <a:xfrm>
            <a:off x="7450138" y="1469231"/>
            <a:ext cx="1419428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zh-CN" altLang="en-US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146466" name="Text Box 38"/>
          <p:cNvSpPr txBox="1">
            <a:spLocks noChangeArrowheads="1"/>
          </p:cNvSpPr>
          <p:nvPr/>
        </p:nvSpPr>
        <p:spPr bwMode="auto">
          <a:xfrm>
            <a:off x="2116601" y="2047875"/>
            <a:ext cx="4763162" cy="707886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kumimoji="1" lang="en-US" altLang="zh-CN" sz="2000" dirty="0">
                <a:latin typeface="+mn-lt"/>
                <a:ea typeface="楷体_GB2312" pitchFamily="49" charset="-122"/>
              </a:rPr>
              <a:t>After removing the head, the network layer </a:t>
            </a:r>
          </a:p>
          <a:p>
            <a:pPr algn="ctr" defTabSz="762000">
              <a:defRPr/>
            </a:pPr>
            <a:r>
              <a:rPr kumimoji="1" lang="en-US" altLang="zh-CN" sz="2000" dirty="0">
                <a:latin typeface="+mn-lt"/>
                <a:ea typeface="楷体_GB2312" pitchFamily="49" charset="-122"/>
              </a:rPr>
              <a:t>hands over  the data to the transport layer.</a:t>
            </a:r>
            <a:endParaRPr kumimoji="1" lang="zh-CN" altLang="en-US" sz="2000" dirty="0">
              <a:latin typeface="+mn-lt"/>
              <a:ea typeface="楷体_GB2312" pitchFamily="49" charset="-122"/>
            </a:endParaRP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591050" y="2921794"/>
            <a:ext cx="3849688" cy="297656"/>
            <a:chOff x="2892" y="2454"/>
            <a:chExt cx="2425" cy="250"/>
          </a:xfrm>
        </p:grpSpPr>
        <p:sp>
          <p:nvSpPr>
            <p:cNvPr id="146468" name="AutoShape 40"/>
            <p:cNvSpPr>
              <a:spLocks noChangeArrowheads="1"/>
            </p:cNvSpPr>
            <p:nvPr/>
          </p:nvSpPr>
          <p:spPr bwMode="auto">
            <a:xfrm rot="10800000" flipV="1">
              <a:off x="5193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146469" name="AutoShape 41"/>
            <p:cNvSpPr>
              <a:spLocks noChangeArrowheads="1"/>
            </p:cNvSpPr>
            <p:nvPr/>
          </p:nvSpPr>
          <p:spPr bwMode="auto">
            <a:xfrm rot="10800000" flipV="1">
              <a:off x="2892" y="2454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44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63939" y="2247901"/>
            <a:ext cx="3094037" cy="269081"/>
            <a:chOff x="2245" y="2252"/>
            <a:chExt cx="1949" cy="226"/>
          </a:xfrm>
        </p:grpSpPr>
        <p:sp>
          <p:nvSpPr>
            <p:cNvPr id="147496" name="Rectangle 3"/>
            <p:cNvSpPr>
              <a:spLocks noChangeArrowheads="1"/>
            </p:cNvSpPr>
            <p:nvPr/>
          </p:nvSpPr>
          <p:spPr bwMode="auto"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47497" name="Rectangle 4"/>
            <p:cNvSpPr>
              <a:spLocks noChangeArrowheads="1"/>
            </p:cNvSpPr>
            <p:nvPr/>
          </p:nvSpPr>
          <p:spPr bwMode="auto"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application data</a:t>
              </a:r>
              <a:endParaRPr lang="zh-CN" altLang="en-US" sz="2000">
                <a:solidFill>
                  <a:srgbClr val="333399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3059114" y="2681288"/>
            <a:ext cx="504825" cy="269081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1800">
                <a:solidFill>
                  <a:srgbClr val="333399"/>
                </a:solidFill>
                <a:latin typeface="+mn-lt"/>
                <a:ea typeface="楷体_GB2312" pitchFamily="49" charset="-122"/>
              </a:rPr>
              <a:t>H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4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63939" y="2681288"/>
            <a:ext cx="3094037" cy="269081"/>
            <a:chOff x="2245" y="2252"/>
            <a:chExt cx="1949" cy="226"/>
          </a:xfrm>
        </p:grpSpPr>
        <p:sp>
          <p:nvSpPr>
            <p:cNvPr id="147494" name="Rectangle 7"/>
            <p:cNvSpPr>
              <a:spLocks noChangeArrowheads="1"/>
            </p:cNvSpPr>
            <p:nvPr/>
          </p:nvSpPr>
          <p:spPr bwMode="auto">
            <a:xfrm>
              <a:off x="2245" y="2252"/>
              <a:ext cx="318" cy="226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18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H</a:t>
              </a:r>
              <a:r>
                <a:rPr lang="en-US" altLang="zh-CN" sz="1800" baseline="-25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47495" name="Rectangle 8"/>
            <p:cNvSpPr>
              <a:spLocks noChangeArrowheads="1"/>
            </p:cNvSpPr>
            <p:nvPr/>
          </p:nvSpPr>
          <p:spPr bwMode="auto">
            <a:xfrm>
              <a:off x="2561" y="2252"/>
              <a:ext cx="1633" cy="22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>
                  <a:solidFill>
                    <a:srgbClr val="333399"/>
                  </a:solidFill>
                  <a:latin typeface="+mn-lt"/>
                  <a:ea typeface="楷体_GB2312" pitchFamily="49" charset="-122"/>
                </a:rPr>
                <a:t>application data</a:t>
              </a:r>
              <a:endParaRPr lang="zh-CN" altLang="en-US" sz="2000">
                <a:solidFill>
                  <a:srgbClr val="333399"/>
                </a:solidFill>
                <a:latin typeface="+mn-lt"/>
                <a:ea typeface="楷体_GB2312" pitchFamily="49" charset="-122"/>
              </a:endParaRPr>
            </a:p>
          </p:txBody>
        </p:sp>
      </p:grpSp>
      <p:sp>
        <p:nvSpPr>
          <p:cNvPr id="172039" name="AutoShape 9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47464" name="AutoShape 10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72041" name="Text Box 11"/>
          <p:cNvSpPr txBox="1">
            <a:spLocks noChangeArrowheads="1"/>
          </p:cNvSpPr>
          <p:nvPr/>
        </p:nvSpPr>
        <p:spPr bwMode="auto">
          <a:xfrm>
            <a:off x="781051" y="2259806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72042" name="Text Box 12"/>
          <p:cNvSpPr txBox="1">
            <a:spLocks noChangeArrowheads="1"/>
          </p:cNvSpPr>
          <p:nvPr/>
        </p:nvSpPr>
        <p:spPr bwMode="auto">
          <a:xfrm>
            <a:off x="781051" y="2730103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72043" name="Text Box 13"/>
          <p:cNvSpPr txBox="1">
            <a:spLocks noChangeArrowheads="1"/>
          </p:cNvSpPr>
          <p:nvPr/>
        </p:nvSpPr>
        <p:spPr bwMode="auto">
          <a:xfrm>
            <a:off x="781051" y="31480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72044" name="Text Box 14"/>
          <p:cNvSpPr txBox="1">
            <a:spLocks noChangeArrowheads="1"/>
          </p:cNvSpPr>
          <p:nvPr/>
        </p:nvSpPr>
        <p:spPr bwMode="auto">
          <a:xfrm>
            <a:off x="781051" y="35671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72045" name="Text Box 15"/>
          <p:cNvSpPr txBox="1">
            <a:spLocks noChangeArrowheads="1"/>
          </p:cNvSpPr>
          <p:nvPr/>
        </p:nvSpPr>
        <p:spPr bwMode="auto">
          <a:xfrm>
            <a:off x="781050" y="3992166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72046" name="Freeform 16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7" name="Freeform 17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8" name="Freeform 18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49" name="Freeform 19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4" name="AutoShape 20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72051" name="Text Box 21"/>
          <p:cNvSpPr txBox="1">
            <a:spLocks noChangeArrowheads="1"/>
          </p:cNvSpPr>
          <p:nvPr/>
        </p:nvSpPr>
        <p:spPr bwMode="auto">
          <a:xfrm>
            <a:off x="7924801" y="22336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72052" name="Text Box 22"/>
          <p:cNvSpPr txBox="1">
            <a:spLocks noChangeArrowheads="1"/>
          </p:cNvSpPr>
          <p:nvPr/>
        </p:nvSpPr>
        <p:spPr bwMode="auto">
          <a:xfrm>
            <a:off x="7924801" y="27039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72053" name="Text Box 23"/>
          <p:cNvSpPr txBox="1">
            <a:spLocks noChangeArrowheads="1"/>
          </p:cNvSpPr>
          <p:nvPr/>
        </p:nvSpPr>
        <p:spPr bwMode="auto">
          <a:xfrm>
            <a:off x="7924801" y="3121819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72054" name="Text Box 24"/>
          <p:cNvSpPr txBox="1">
            <a:spLocks noChangeArrowheads="1"/>
          </p:cNvSpPr>
          <p:nvPr/>
        </p:nvSpPr>
        <p:spPr bwMode="auto">
          <a:xfrm>
            <a:off x="7924801" y="35421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72055" name="Text Box 25"/>
          <p:cNvSpPr txBox="1">
            <a:spLocks noChangeArrowheads="1"/>
          </p:cNvSpPr>
          <p:nvPr/>
        </p:nvSpPr>
        <p:spPr bwMode="auto">
          <a:xfrm>
            <a:off x="7924800" y="3965972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72056" name="Freeform 26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7" name="Freeform 27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8" name="Freeform 28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059" name="Freeform 29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84" name="Text Box 30"/>
          <p:cNvSpPr txBox="1">
            <a:spLocks noChangeArrowheads="1"/>
          </p:cNvSpPr>
          <p:nvPr/>
        </p:nvSpPr>
        <p:spPr bwMode="auto">
          <a:xfrm>
            <a:off x="395289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en-US" altLang="zh-CN" sz="100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7485" name="AutoShape 31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7486" name="Text Box 32"/>
          <p:cNvSpPr txBox="1">
            <a:spLocks noChangeArrowheads="1"/>
          </p:cNvSpPr>
          <p:nvPr/>
        </p:nvSpPr>
        <p:spPr bwMode="auto">
          <a:xfrm>
            <a:off x="8027988" y="1806178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7487" name="AutoShape 33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7488" name="Text Box 34"/>
          <p:cNvSpPr txBox="1">
            <a:spLocks noChangeArrowheads="1"/>
          </p:cNvSpPr>
          <p:nvPr/>
        </p:nvSpPr>
        <p:spPr bwMode="auto">
          <a:xfrm>
            <a:off x="558801" y="1850231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7489" name="Text Box 35"/>
          <p:cNvSpPr txBox="1">
            <a:spLocks noChangeArrowheads="1"/>
          </p:cNvSpPr>
          <p:nvPr/>
        </p:nvSpPr>
        <p:spPr bwMode="auto">
          <a:xfrm>
            <a:off x="7473951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en-US" altLang="zh-CN" sz="1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147490" name="Text Box 36"/>
          <p:cNvSpPr txBox="1">
            <a:spLocks noChangeArrowheads="1"/>
          </p:cNvSpPr>
          <p:nvPr/>
        </p:nvSpPr>
        <p:spPr bwMode="auto">
          <a:xfrm>
            <a:off x="2050970" y="1500180"/>
            <a:ext cx="4869025" cy="707886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kumimoji="1" lang="en-US" altLang="zh-CN" sz="2000" dirty="0">
                <a:latin typeface="+mn-lt"/>
                <a:ea typeface="楷体_GB2312" pitchFamily="49" charset="-122"/>
              </a:rPr>
              <a:t>After removing the head, the transport layer </a:t>
            </a:r>
          </a:p>
          <a:p>
            <a:pPr algn="ctr" defTabSz="762000">
              <a:defRPr/>
            </a:pPr>
            <a:r>
              <a:rPr kumimoji="1" lang="en-US" altLang="zh-CN" sz="2000" dirty="0">
                <a:latin typeface="+mn-lt"/>
                <a:ea typeface="楷体_GB2312" pitchFamily="49" charset="-122"/>
              </a:rPr>
              <a:t>hands over  the data to the application layer.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951414" y="2436019"/>
            <a:ext cx="3489325" cy="297656"/>
            <a:chOff x="3119" y="2046"/>
            <a:chExt cx="2198" cy="250"/>
          </a:xfrm>
        </p:grpSpPr>
        <p:sp>
          <p:nvSpPr>
            <p:cNvPr id="147492" name="AutoShape 38"/>
            <p:cNvSpPr>
              <a:spLocks noChangeArrowheads="1"/>
            </p:cNvSpPr>
            <p:nvPr/>
          </p:nvSpPr>
          <p:spPr bwMode="auto">
            <a:xfrm rot="10800000" flipV="1">
              <a:off x="5193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147493" name="AutoShape 39"/>
            <p:cNvSpPr>
              <a:spLocks noChangeArrowheads="1"/>
            </p:cNvSpPr>
            <p:nvPr/>
          </p:nvSpPr>
          <p:spPr bwMode="auto">
            <a:xfrm rot="10800000" flipV="1">
              <a:off x="3119" y="204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4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Organization of air travel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0062" y="4653080"/>
            <a:ext cx="7772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a series of steps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30702" y="1183186"/>
            <a:ext cx="6508750" cy="3297238"/>
            <a:chOff x="700" y="1000"/>
            <a:chExt cx="4100" cy="2077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846" y="1007"/>
              <a:ext cx="1319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ticket (purchase)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baggage (check)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gates (load)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runway takeoff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airplane routing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242" y="1001"/>
              <a:ext cx="1292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ticket (complain)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baggage (claim)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gates (unload)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runway landing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airplane routing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2074" y="2825"/>
              <a:ext cx="12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airplane routing</a:t>
              </a: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700" y="1000"/>
              <a:ext cx="4100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804 w 4100"/>
                <a:gd name="T5" fmla="*/ 2064 h 2072"/>
                <a:gd name="T6" fmla="*/ 3468 w 4100"/>
                <a:gd name="T7" fmla="*/ 2072 h 2072"/>
                <a:gd name="T8" fmla="*/ 4100 w 4100"/>
                <a:gd name="T9" fmla="*/ 1736 h 2072"/>
                <a:gd name="T10" fmla="*/ 4100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2072"/>
                <a:gd name="T20" fmla="*/ 4100 w 4100"/>
                <a:gd name="T21" fmla="*/ 2072 h 20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73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4067175" y="1816894"/>
            <a:ext cx="2592388" cy="26908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application data</a:t>
            </a:r>
            <a:endParaRPr lang="zh-CN" altLang="en-US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563939" y="2247901"/>
            <a:ext cx="504825" cy="26908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1800">
                <a:solidFill>
                  <a:srgbClr val="333399"/>
                </a:solidFill>
                <a:latin typeface="+mn-lt"/>
                <a:ea typeface="楷体_GB2312" pitchFamily="49" charset="-122"/>
              </a:rPr>
              <a:t>H</a:t>
            </a:r>
            <a:r>
              <a:rPr lang="en-US" altLang="zh-CN" sz="18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5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4065589" y="2247901"/>
            <a:ext cx="2592387" cy="269081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application data</a:t>
            </a:r>
            <a:endParaRPr lang="zh-CN" altLang="en-US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73063" name="AutoShape 5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48488" name="AutoShape 6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73065" name="Text Box 7"/>
          <p:cNvSpPr txBox="1">
            <a:spLocks noChangeArrowheads="1"/>
          </p:cNvSpPr>
          <p:nvPr/>
        </p:nvSpPr>
        <p:spPr bwMode="auto">
          <a:xfrm>
            <a:off x="781051" y="2259806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73066" name="Text Box 8"/>
          <p:cNvSpPr txBox="1">
            <a:spLocks noChangeArrowheads="1"/>
          </p:cNvSpPr>
          <p:nvPr/>
        </p:nvSpPr>
        <p:spPr bwMode="auto">
          <a:xfrm>
            <a:off x="781051" y="2730103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73067" name="Text Box 9"/>
          <p:cNvSpPr txBox="1">
            <a:spLocks noChangeArrowheads="1"/>
          </p:cNvSpPr>
          <p:nvPr/>
        </p:nvSpPr>
        <p:spPr bwMode="auto">
          <a:xfrm>
            <a:off x="781051" y="31480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73068" name="Text Box 10"/>
          <p:cNvSpPr txBox="1">
            <a:spLocks noChangeArrowheads="1"/>
          </p:cNvSpPr>
          <p:nvPr/>
        </p:nvSpPr>
        <p:spPr bwMode="auto">
          <a:xfrm>
            <a:off x="781051" y="35671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73069" name="Text Box 11"/>
          <p:cNvSpPr txBox="1">
            <a:spLocks noChangeArrowheads="1"/>
          </p:cNvSpPr>
          <p:nvPr/>
        </p:nvSpPr>
        <p:spPr bwMode="auto">
          <a:xfrm>
            <a:off x="781050" y="3992166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73070" name="Freeform 12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1" name="Freeform 13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2" name="Freeform 14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73" name="Freeform 15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8" name="AutoShape 16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73075" name="Text Box 17"/>
          <p:cNvSpPr txBox="1">
            <a:spLocks noChangeArrowheads="1"/>
          </p:cNvSpPr>
          <p:nvPr/>
        </p:nvSpPr>
        <p:spPr bwMode="auto">
          <a:xfrm>
            <a:off x="7924801" y="22336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73076" name="Text Box 18"/>
          <p:cNvSpPr txBox="1">
            <a:spLocks noChangeArrowheads="1"/>
          </p:cNvSpPr>
          <p:nvPr/>
        </p:nvSpPr>
        <p:spPr bwMode="auto">
          <a:xfrm>
            <a:off x="7924801" y="27039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73077" name="Text Box 19"/>
          <p:cNvSpPr txBox="1">
            <a:spLocks noChangeArrowheads="1"/>
          </p:cNvSpPr>
          <p:nvPr/>
        </p:nvSpPr>
        <p:spPr bwMode="auto">
          <a:xfrm>
            <a:off x="7924801" y="3121819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73078" name="Text Box 20"/>
          <p:cNvSpPr txBox="1">
            <a:spLocks noChangeArrowheads="1"/>
          </p:cNvSpPr>
          <p:nvPr/>
        </p:nvSpPr>
        <p:spPr bwMode="auto">
          <a:xfrm>
            <a:off x="7924801" y="35421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73079" name="Text Box 21"/>
          <p:cNvSpPr txBox="1">
            <a:spLocks noChangeArrowheads="1"/>
          </p:cNvSpPr>
          <p:nvPr/>
        </p:nvSpPr>
        <p:spPr bwMode="auto">
          <a:xfrm>
            <a:off x="7924800" y="3965972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73080" name="Freeform 22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1" name="Freeform 23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2" name="Freeform 24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3" name="Freeform 25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508" name="Text Box 26"/>
          <p:cNvSpPr txBox="1">
            <a:spLocks noChangeArrowheads="1"/>
          </p:cNvSpPr>
          <p:nvPr/>
        </p:nvSpPr>
        <p:spPr bwMode="auto">
          <a:xfrm>
            <a:off x="395289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en-US" altLang="zh-CN" sz="100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8509" name="AutoShape 27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8510" name="Text Box 28"/>
          <p:cNvSpPr txBox="1">
            <a:spLocks noChangeArrowheads="1"/>
          </p:cNvSpPr>
          <p:nvPr/>
        </p:nvSpPr>
        <p:spPr bwMode="auto">
          <a:xfrm>
            <a:off x="8027989" y="1806178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8511" name="AutoShape 29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8512" name="Text Box 30"/>
          <p:cNvSpPr txBox="1">
            <a:spLocks noChangeArrowheads="1"/>
          </p:cNvSpPr>
          <p:nvPr/>
        </p:nvSpPr>
        <p:spPr bwMode="auto">
          <a:xfrm>
            <a:off x="558801" y="1850231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8513" name="Text Box 31"/>
          <p:cNvSpPr txBox="1">
            <a:spLocks noChangeArrowheads="1"/>
          </p:cNvSpPr>
          <p:nvPr/>
        </p:nvSpPr>
        <p:spPr bwMode="auto">
          <a:xfrm>
            <a:off x="7473951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zh-CN" altLang="en-US" sz="1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148514" name="Text Box 32"/>
          <p:cNvSpPr txBox="1">
            <a:spLocks noChangeArrowheads="1"/>
          </p:cNvSpPr>
          <p:nvPr/>
        </p:nvSpPr>
        <p:spPr bwMode="auto">
          <a:xfrm>
            <a:off x="2126203" y="2724150"/>
            <a:ext cx="4990020" cy="984885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kumimoji="1" lang="en-US" altLang="zh-CN" sz="2000" dirty="0">
                <a:latin typeface="+mn-lt"/>
                <a:ea typeface="楷体_GB2312" pitchFamily="49" charset="-122"/>
              </a:rPr>
              <a:t>After removing the head, the application layer</a:t>
            </a:r>
          </a:p>
          <a:p>
            <a:pPr algn="ctr" defTabSz="762000">
              <a:defRPr/>
            </a:pPr>
            <a:r>
              <a:rPr kumimoji="1" lang="en-US" altLang="zh-CN" sz="2000" dirty="0">
                <a:latin typeface="+mn-lt"/>
                <a:ea typeface="楷体_GB2312" pitchFamily="49" charset="-122"/>
              </a:rPr>
              <a:t> hands over the data to the application.</a:t>
            </a:r>
          </a:p>
          <a:p>
            <a:pPr algn="ctr" defTabSz="762000">
              <a:defRPr/>
            </a:pPr>
            <a:endParaRPr kumimoji="1" lang="zh-CN" altLang="en-US" dirty="0">
              <a:latin typeface="+mn-lt"/>
              <a:ea typeface="楷体_GB2312" pitchFamily="49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238750" y="2031207"/>
            <a:ext cx="3201988" cy="297656"/>
            <a:chOff x="3300" y="1706"/>
            <a:chExt cx="2017" cy="250"/>
          </a:xfrm>
        </p:grpSpPr>
        <p:sp>
          <p:nvSpPr>
            <p:cNvPr id="148516" name="AutoShape 34"/>
            <p:cNvSpPr>
              <a:spLocks noChangeArrowheads="1"/>
            </p:cNvSpPr>
            <p:nvPr/>
          </p:nvSpPr>
          <p:spPr bwMode="auto">
            <a:xfrm rot="10800000" flipV="1">
              <a:off x="5193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  <p:sp>
          <p:nvSpPr>
            <p:cNvPr id="148517" name="AutoShape 35"/>
            <p:cNvSpPr>
              <a:spLocks noChangeArrowheads="1"/>
            </p:cNvSpPr>
            <p:nvPr/>
          </p:nvSpPr>
          <p:spPr bwMode="auto">
            <a:xfrm rot="10800000" flipV="1">
              <a:off x="3300" y="1706"/>
              <a:ext cx="124" cy="250"/>
            </a:xfrm>
            <a:prstGeom prst="upArrow">
              <a:avLst>
                <a:gd name="adj1" fmla="val 50000"/>
                <a:gd name="adj2" fmla="val 50403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>
                <a:defRPr/>
              </a:pPr>
              <a:endParaRPr lang="zh-CN" altLang="en-US">
                <a:latin typeface="+mn-lt"/>
                <a:ea typeface="宋体" pitchFamily="2" charset="-122"/>
              </a:endParaRPr>
            </a:p>
          </p:txBody>
        </p:sp>
      </p:grpSp>
      <p:sp>
        <p:nvSpPr>
          <p:cNvPr id="38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02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slide(fromLeft)">
                                      <p:cBhvr>
                                        <p:cTn id="6" dur="10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 animBg="1"/>
      <p:bldP spid="412675" grpId="0" animBg="1"/>
      <p:bldP spid="4126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4084" name="AutoShape 2"/>
          <p:cNvSpPr>
            <a:spLocks noChangeArrowheads="1"/>
          </p:cNvSpPr>
          <p:nvPr/>
        </p:nvSpPr>
        <p:spPr bwMode="auto">
          <a:xfrm rot="-5400000">
            <a:off x="4426546" y="25599"/>
            <a:ext cx="313135" cy="8991600"/>
          </a:xfrm>
          <a:prstGeom prst="can">
            <a:avLst>
              <a:gd name="adj" fmla="val 48656"/>
            </a:avLst>
          </a:prstGeom>
          <a:gradFill rotWithShape="0">
            <a:gsLst>
              <a:gs pos="0">
                <a:srgbClr val="ACACAC"/>
              </a:gs>
              <a:gs pos="50000">
                <a:srgbClr val="EAEAEA"/>
              </a:gs>
              <a:gs pos="100000">
                <a:srgbClr val="ACACAC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 type="none" w="sm" len="lg"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149509" name="AutoShape 3"/>
          <p:cNvSpPr>
            <a:spLocks noChangeArrowheads="1"/>
          </p:cNvSpPr>
          <p:nvPr/>
        </p:nvSpPr>
        <p:spPr bwMode="auto">
          <a:xfrm>
            <a:off x="533400" y="2135981"/>
            <a:ext cx="838200" cy="2247900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74086" name="Text Box 4"/>
          <p:cNvSpPr txBox="1">
            <a:spLocks noChangeArrowheads="1"/>
          </p:cNvSpPr>
          <p:nvPr/>
        </p:nvSpPr>
        <p:spPr bwMode="auto">
          <a:xfrm>
            <a:off x="781051" y="2259806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74087" name="Text Box 5"/>
          <p:cNvSpPr txBox="1">
            <a:spLocks noChangeArrowheads="1"/>
          </p:cNvSpPr>
          <p:nvPr/>
        </p:nvSpPr>
        <p:spPr bwMode="auto">
          <a:xfrm>
            <a:off x="781051" y="2730103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74088" name="Text Box 6"/>
          <p:cNvSpPr txBox="1">
            <a:spLocks noChangeArrowheads="1"/>
          </p:cNvSpPr>
          <p:nvPr/>
        </p:nvSpPr>
        <p:spPr bwMode="auto">
          <a:xfrm>
            <a:off x="781051" y="31480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74089" name="Text Box 7"/>
          <p:cNvSpPr txBox="1">
            <a:spLocks noChangeArrowheads="1"/>
          </p:cNvSpPr>
          <p:nvPr/>
        </p:nvSpPr>
        <p:spPr bwMode="auto">
          <a:xfrm>
            <a:off x="781051" y="35671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74090" name="Text Box 8"/>
          <p:cNvSpPr txBox="1">
            <a:spLocks noChangeArrowheads="1"/>
          </p:cNvSpPr>
          <p:nvPr/>
        </p:nvSpPr>
        <p:spPr bwMode="auto">
          <a:xfrm>
            <a:off x="781050" y="3992166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74091" name="Freeform 9"/>
          <p:cNvSpPr>
            <a:spLocks/>
          </p:cNvSpPr>
          <p:nvPr/>
        </p:nvSpPr>
        <p:spPr bwMode="auto">
          <a:xfrm>
            <a:off x="533401" y="2587229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2" name="Freeform 10"/>
          <p:cNvSpPr>
            <a:spLocks/>
          </p:cNvSpPr>
          <p:nvPr/>
        </p:nvSpPr>
        <p:spPr bwMode="auto">
          <a:xfrm>
            <a:off x="542926" y="30182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3" name="Freeform 11"/>
          <p:cNvSpPr>
            <a:spLocks/>
          </p:cNvSpPr>
          <p:nvPr/>
        </p:nvSpPr>
        <p:spPr bwMode="auto">
          <a:xfrm>
            <a:off x="520700" y="3450432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094" name="Freeform 12"/>
          <p:cNvSpPr>
            <a:spLocks/>
          </p:cNvSpPr>
          <p:nvPr/>
        </p:nvSpPr>
        <p:spPr bwMode="auto">
          <a:xfrm>
            <a:off x="520701" y="3894535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9" name="AutoShape 13"/>
          <p:cNvSpPr>
            <a:spLocks noChangeArrowheads="1"/>
          </p:cNvSpPr>
          <p:nvPr/>
        </p:nvSpPr>
        <p:spPr bwMode="auto">
          <a:xfrm>
            <a:off x="7886700" y="2110979"/>
            <a:ext cx="838200" cy="2272903"/>
          </a:xfrm>
          <a:prstGeom prst="cube">
            <a:avLst>
              <a:gd name="adj" fmla="val 10764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74096" name="Text Box 14"/>
          <p:cNvSpPr txBox="1">
            <a:spLocks noChangeArrowheads="1"/>
          </p:cNvSpPr>
          <p:nvPr/>
        </p:nvSpPr>
        <p:spPr bwMode="auto">
          <a:xfrm>
            <a:off x="7924801" y="2233612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5</a:t>
            </a:r>
          </a:p>
        </p:txBody>
      </p:sp>
      <p:sp>
        <p:nvSpPr>
          <p:cNvPr id="174097" name="Text Box 15"/>
          <p:cNvSpPr txBox="1">
            <a:spLocks noChangeArrowheads="1"/>
          </p:cNvSpPr>
          <p:nvPr/>
        </p:nvSpPr>
        <p:spPr bwMode="auto">
          <a:xfrm>
            <a:off x="7924801" y="27039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74098" name="Text Box 16"/>
          <p:cNvSpPr txBox="1">
            <a:spLocks noChangeArrowheads="1"/>
          </p:cNvSpPr>
          <p:nvPr/>
        </p:nvSpPr>
        <p:spPr bwMode="auto">
          <a:xfrm>
            <a:off x="7924801" y="3121819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74099" name="Text Box 17"/>
          <p:cNvSpPr txBox="1">
            <a:spLocks noChangeArrowheads="1"/>
          </p:cNvSpPr>
          <p:nvPr/>
        </p:nvSpPr>
        <p:spPr bwMode="auto">
          <a:xfrm>
            <a:off x="7924801" y="354211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74100" name="Text Box 18"/>
          <p:cNvSpPr txBox="1">
            <a:spLocks noChangeArrowheads="1"/>
          </p:cNvSpPr>
          <p:nvPr/>
        </p:nvSpPr>
        <p:spPr bwMode="auto">
          <a:xfrm>
            <a:off x="7924800" y="3965972"/>
            <a:ext cx="3000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333399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74101" name="Freeform 19"/>
          <p:cNvSpPr>
            <a:spLocks/>
          </p:cNvSpPr>
          <p:nvPr/>
        </p:nvSpPr>
        <p:spPr bwMode="auto">
          <a:xfrm>
            <a:off x="7886701" y="2561035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42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02" name="Freeform 20"/>
          <p:cNvSpPr>
            <a:spLocks/>
          </p:cNvSpPr>
          <p:nvPr/>
        </p:nvSpPr>
        <p:spPr bwMode="auto">
          <a:xfrm>
            <a:off x="7896226" y="2992041"/>
            <a:ext cx="847725" cy="46434"/>
          </a:xfrm>
          <a:custGeom>
            <a:avLst/>
            <a:gdLst>
              <a:gd name="T0" fmla="*/ 0 w 534"/>
              <a:gd name="T1" fmla="*/ 2147483646 h 42"/>
              <a:gd name="T2" fmla="*/ 2147483646 w 534"/>
              <a:gd name="T3" fmla="*/ 2147483646 h 42"/>
              <a:gd name="T4" fmla="*/ 2147483646 w 534"/>
              <a:gd name="T5" fmla="*/ 0 h 42"/>
              <a:gd name="T6" fmla="*/ 0 60000 65536"/>
              <a:gd name="T7" fmla="*/ 0 60000 65536"/>
              <a:gd name="T8" fmla="*/ 0 60000 65536"/>
              <a:gd name="T9" fmla="*/ 0 w 534"/>
              <a:gd name="T10" fmla="*/ 0 h 42"/>
              <a:gd name="T11" fmla="*/ 534 w 534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4" h="42">
                <a:moveTo>
                  <a:pt x="0" y="36"/>
                </a:moveTo>
                <a:lnTo>
                  <a:pt x="468" y="42"/>
                </a:lnTo>
                <a:cubicBezTo>
                  <a:pt x="490" y="28"/>
                  <a:pt x="534" y="0"/>
                  <a:pt x="53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03" name="Freeform 21"/>
          <p:cNvSpPr>
            <a:spLocks/>
          </p:cNvSpPr>
          <p:nvPr/>
        </p:nvSpPr>
        <p:spPr bwMode="auto">
          <a:xfrm>
            <a:off x="7874000" y="3424238"/>
            <a:ext cx="869950" cy="45244"/>
          </a:xfrm>
          <a:custGeom>
            <a:avLst/>
            <a:gdLst>
              <a:gd name="T0" fmla="*/ 0 w 548"/>
              <a:gd name="T1" fmla="*/ 2147483646 h 42"/>
              <a:gd name="T2" fmla="*/ 2147483646 w 548"/>
              <a:gd name="T3" fmla="*/ 2147483646 h 42"/>
              <a:gd name="T4" fmla="*/ 2147483646 w 548"/>
              <a:gd name="T5" fmla="*/ 0 h 42"/>
              <a:gd name="T6" fmla="*/ 0 60000 65536"/>
              <a:gd name="T7" fmla="*/ 0 60000 65536"/>
              <a:gd name="T8" fmla="*/ 0 60000 65536"/>
              <a:gd name="T9" fmla="*/ 0 w 548"/>
              <a:gd name="T10" fmla="*/ 0 h 42"/>
              <a:gd name="T11" fmla="*/ 548 w 548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8" h="42">
                <a:moveTo>
                  <a:pt x="0" y="42"/>
                </a:moveTo>
                <a:lnTo>
                  <a:pt x="482" y="42"/>
                </a:lnTo>
                <a:cubicBezTo>
                  <a:pt x="504" y="28"/>
                  <a:pt x="548" y="0"/>
                  <a:pt x="548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04" name="Freeform 22"/>
          <p:cNvSpPr>
            <a:spLocks/>
          </p:cNvSpPr>
          <p:nvPr/>
        </p:nvSpPr>
        <p:spPr bwMode="auto">
          <a:xfrm>
            <a:off x="7874001" y="3868341"/>
            <a:ext cx="860425" cy="45244"/>
          </a:xfrm>
          <a:custGeom>
            <a:avLst/>
            <a:gdLst>
              <a:gd name="T0" fmla="*/ 0 w 542"/>
              <a:gd name="T1" fmla="*/ 2147483646 h 42"/>
              <a:gd name="T2" fmla="*/ 2147483646 w 542"/>
              <a:gd name="T3" fmla="*/ 2147483646 h 42"/>
              <a:gd name="T4" fmla="*/ 2147483646 w 542"/>
              <a:gd name="T5" fmla="*/ 0 h 42"/>
              <a:gd name="T6" fmla="*/ 0 60000 65536"/>
              <a:gd name="T7" fmla="*/ 0 60000 65536"/>
              <a:gd name="T8" fmla="*/ 0 60000 65536"/>
              <a:gd name="T9" fmla="*/ 0 w 542"/>
              <a:gd name="T10" fmla="*/ 0 h 42"/>
              <a:gd name="T11" fmla="*/ 542 w 542"/>
              <a:gd name="T12" fmla="*/ 42 h 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2" h="42">
                <a:moveTo>
                  <a:pt x="0" y="42"/>
                </a:moveTo>
                <a:lnTo>
                  <a:pt x="476" y="42"/>
                </a:lnTo>
                <a:cubicBezTo>
                  <a:pt x="498" y="28"/>
                  <a:pt x="542" y="0"/>
                  <a:pt x="54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lg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29" name="Text Box 23"/>
          <p:cNvSpPr txBox="1">
            <a:spLocks noChangeArrowheads="1"/>
          </p:cNvSpPr>
          <p:nvPr/>
        </p:nvSpPr>
        <p:spPr bwMode="auto">
          <a:xfrm>
            <a:off x="395289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zh-CN" altLang="en-US" sz="100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</a:p>
        </p:txBody>
      </p:sp>
      <p:sp>
        <p:nvSpPr>
          <p:cNvPr id="149530" name="AutoShape 24"/>
          <p:cNvSpPr>
            <a:spLocks noChangeArrowheads="1"/>
          </p:cNvSpPr>
          <p:nvPr/>
        </p:nvSpPr>
        <p:spPr bwMode="auto">
          <a:xfrm>
            <a:off x="8034338" y="1738313"/>
            <a:ext cx="685800" cy="417910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9531" name="Text Box 25"/>
          <p:cNvSpPr txBox="1">
            <a:spLocks noChangeArrowheads="1"/>
          </p:cNvSpPr>
          <p:nvPr/>
        </p:nvSpPr>
        <p:spPr bwMode="auto">
          <a:xfrm>
            <a:off x="8027988" y="1806178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9532" name="AutoShape 26"/>
          <p:cNvSpPr>
            <a:spLocks noChangeArrowheads="1"/>
          </p:cNvSpPr>
          <p:nvPr/>
        </p:nvSpPr>
        <p:spPr bwMode="auto">
          <a:xfrm>
            <a:off x="538163" y="1770460"/>
            <a:ext cx="685800" cy="417909"/>
          </a:xfrm>
          <a:prstGeom prst="cube">
            <a:avLst>
              <a:gd name="adj" fmla="val 17593"/>
            </a:avLst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 type="none" w="sm" len="lg"/>
            <a:tailEnd type="none" w="sm" len="lg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n-lt"/>
              <a:ea typeface="宋体" pitchFamily="2" charset="-122"/>
            </a:endParaRPr>
          </a:p>
        </p:txBody>
      </p:sp>
      <p:sp>
        <p:nvSpPr>
          <p:cNvPr id="149533" name="Text Box 27"/>
          <p:cNvSpPr txBox="1">
            <a:spLocks noChangeArrowheads="1"/>
          </p:cNvSpPr>
          <p:nvPr/>
        </p:nvSpPr>
        <p:spPr bwMode="auto">
          <a:xfrm>
            <a:off x="558801" y="1850231"/>
            <a:ext cx="55335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>
                <a:solidFill>
                  <a:srgbClr val="333399"/>
                </a:solidFill>
                <a:latin typeface="+mn-lt"/>
                <a:ea typeface="楷体_GB2312" pitchFamily="49" charset="-122"/>
              </a:rPr>
              <a:t>AP</a:t>
            </a:r>
            <a:r>
              <a:rPr kumimoji="1" lang="en-US" altLang="zh-CN" sz="2000" baseline="-25000">
                <a:solidFill>
                  <a:srgbClr val="333399"/>
                </a:solidFill>
                <a:latin typeface="+mn-lt"/>
                <a:ea typeface="楷体_GB2312" pitchFamily="49" charset="-122"/>
              </a:rPr>
              <a:t>1</a:t>
            </a:r>
            <a:endParaRPr kumimoji="1" lang="en-US" altLang="zh-CN" sz="2000">
              <a:solidFill>
                <a:srgbClr val="333399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149534" name="Text Box 28"/>
          <p:cNvSpPr txBox="1">
            <a:spLocks noChangeArrowheads="1"/>
          </p:cNvSpPr>
          <p:nvPr/>
        </p:nvSpPr>
        <p:spPr bwMode="auto">
          <a:xfrm>
            <a:off x="7462839" y="1469231"/>
            <a:ext cx="1390573" cy="400110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Computer</a:t>
            </a:r>
            <a:r>
              <a:rPr kumimoji="1" lang="zh-CN" altLang="en-US" sz="1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zh-CN" sz="2000" dirty="0">
                <a:solidFill>
                  <a:srgbClr val="333399"/>
                </a:solidFill>
                <a:latin typeface="+mn-lt"/>
                <a:ea typeface="楷体_GB2312" pitchFamily="49" charset="-122"/>
              </a:rPr>
              <a:t>2</a:t>
            </a:r>
          </a:p>
        </p:txBody>
      </p:sp>
      <p:sp>
        <p:nvSpPr>
          <p:cNvPr id="149535" name="AutoShape 29"/>
          <p:cNvSpPr>
            <a:spLocks noChangeArrowheads="1"/>
          </p:cNvSpPr>
          <p:nvPr/>
        </p:nvSpPr>
        <p:spPr bwMode="auto">
          <a:xfrm>
            <a:off x="4067175" y="1491854"/>
            <a:ext cx="2952750" cy="701278"/>
          </a:xfrm>
          <a:prstGeom prst="wedgeRoundRectCallout">
            <a:avLst>
              <a:gd name="adj1" fmla="val 87310"/>
              <a:gd name="adj2" fmla="val 18931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 sz="1800">
              <a:latin typeface="+mn-lt"/>
              <a:ea typeface="楷体_GB2312" pitchFamily="49" charset="-122"/>
            </a:endParaRPr>
          </a:p>
        </p:txBody>
      </p:sp>
      <p:sp>
        <p:nvSpPr>
          <p:cNvPr id="149536" name="Text Box 30"/>
          <p:cNvSpPr txBox="1">
            <a:spLocks noChangeArrowheads="1"/>
          </p:cNvSpPr>
          <p:nvPr/>
        </p:nvSpPr>
        <p:spPr bwMode="auto">
          <a:xfrm>
            <a:off x="4586361" y="1543051"/>
            <a:ext cx="1981055" cy="646331"/>
          </a:xfrm>
          <a:prstGeom prst="rect">
            <a:avLst/>
          </a:prstGeom>
          <a:noFill/>
          <a:ln w="12700">
            <a:noFill/>
            <a:miter lim="800000"/>
            <a:headEnd type="none" w="sm" len="lg"/>
            <a:tailEnd type="none" w="sm" len="lg"/>
          </a:ln>
        </p:spPr>
        <p:txBody>
          <a:bodyPr wrap="none">
            <a:spAutoFit/>
          </a:bodyPr>
          <a:lstStyle/>
          <a:p>
            <a:pPr algn="ctr" defTabSz="762000">
              <a:defRPr/>
            </a:pPr>
            <a:r>
              <a:rPr kumimoji="1" lang="en-US" altLang="zh-CN">
                <a:solidFill>
                  <a:srgbClr val="333399"/>
                </a:solidFill>
                <a:latin typeface="+mn-lt"/>
                <a:ea typeface="楷体_GB2312" pitchFamily="49" charset="-122"/>
              </a:rPr>
              <a:t>I received the data </a:t>
            </a:r>
          </a:p>
          <a:p>
            <a:pPr algn="ctr" defTabSz="762000">
              <a:defRPr/>
            </a:pPr>
            <a:r>
              <a:rPr kumimoji="1" lang="en-US" altLang="zh-CN">
                <a:solidFill>
                  <a:srgbClr val="333399"/>
                </a:solidFill>
                <a:latin typeface="+mn-lt"/>
                <a:ea typeface="楷体_GB2312" pitchFamily="49" charset="-122"/>
              </a:rPr>
              <a:t>sent by AP1</a:t>
            </a:r>
            <a:r>
              <a:rPr kumimoji="1" lang="zh-CN" altLang="en-US">
                <a:solidFill>
                  <a:srgbClr val="333399"/>
                </a:solidFill>
                <a:latin typeface="+mn-lt"/>
                <a:ea typeface="楷体_GB2312" pitchFamily="49" charset="-122"/>
              </a:rPr>
              <a:t>！</a:t>
            </a:r>
          </a:p>
        </p:txBody>
      </p:sp>
      <p:sp>
        <p:nvSpPr>
          <p:cNvPr id="33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67947" y="285734"/>
            <a:ext cx="5904383" cy="43180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The process of data transfer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片 150" descr="32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5150" name="Rectangle 168"/>
          <p:cNvSpPr>
            <a:spLocks noGrp="1" noChangeArrowheads="1"/>
          </p:cNvSpPr>
          <p:nvPr>
            <p:ph type="ctrTitle"/>
          </p:nvPr>
        </p:nvSpPr>
        <p:spPr>
          <a:xfrm>
            <a:off x="1200930" y="285734"/>
            <a:ext cx="3942574" cy="553998"/>
          </a:xfrm>
        </p:spPr>
        <p:txBody>
          <a:bodyPr wrap="square">
            <a:spAutoFit/>
          </a:bodyPr>
          <a:lstStyle/>
          <a:p>
            <a:pPr algn="l"/>
            <a:r>
              <a:rPr lang="en-US" altLang="zh-CN" sz="3000" b="1" dirty="0" smtClean="0">
                <a:solidFill>
                  <a:schemeClr val="bg1"/>
                </a:solidFill>
                <a:latin typeface="Arial" pitchFamily="34" charset="0"/>
                <a:ea typeface="宋体" charset="-122"/>
                <a:cs typeface="Arial" pitchFamily="34" charset="0"/>
              </a:rPr>
              <a:t>Encapsulation</a:t>
            </a:r>
          </a:p>
        </p:txBody>
      </p:sp>
      <p:sp>
        <p:nvSpPr>
          <p:cNvPr id="175108" name="Freeform 2"/>
          <p:cNvSpPr>
            <a:spLocks/>
          </p:cNvSpPr>
          <p:nvPr/>
        </p:nvSpPr>
        <p:spPr bwMode="auto">
          <a:xfrm>
            <a:off x="4032287" y="1585007"/>
            <a:ext cx="4048125" cy="2875360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109" name="Freeform 3"/>
          <p:cNvSpPr>
            <a:spLocks/>
          </p:cNvSpPr>
          <p:nvPr/>
        </p:nvSpPr>
        <p:spPr bwMode="auto">
          <a:xfrm>
            <a:off x="7343812" y="2183893"/>
            <a:ext cx="638175" cy="639365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110" name="Text Box 8"/>
          <p:cNvSpPr txBox="1">
            <a:spLocks noChangeArrowheads="1"/>
          </p:cNvSpPr>
          <p:nvPr/>
        </p:nvSpPr>
        <p:spPr bwMode="auto">
          <a:xfrm>
            <a:off x="2930560" y="667037"/>
            <a:ext cx="1130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solidFill>
                  <a:srgbClr val="3333CC"/>
                </a:solidFill>
                <a:latin typeface="Arial" pitchFamily="34" charset="0"/>
                <a:ea typeface="宋体" charset="-122"/>
                <a:cs typeface="Arial" pitchFamily="34" charset="0"/>
              </a:rPr>
              <a:t>source</a:t>
            </a:r>
          </a:p>
        </p:txBody>
      </p:sp>
      <p:graphicFrame>
        <p:nvGraphicFramePr>
          <p:cNvPr id="175111" name="Object 9"/>
          <p:cNvGraphicFramePr>
            <a:graphicFrameLocks noChangeAspect="1"/>
          </p:cNvGraphicFramePr>
          <p:nvPr/>
        </p:nvGraphicFramePr>
        <p:xfrm>
          <a:off x="4313274" y="1400461"/>
          <a:ext cx="646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Clip" r:id="rId5" imgW="1307263" imgH="1084139" progId="">
                  <p:embed/>
                </p:oleObj>
              </mc:Choice>
              <mc:Fallback>
                <p:oleObj name="Clip" r:id="rId5" imgW="1307263" imgH="1084139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74" y="1400461"/>
                        <a:ext cx="64611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2" name="Freeform 10"/>
          <p:cNvSpPr>
            <a:spLocks/>
          </p:cNvSpPr>
          <p:nvPr/>
        </p:nvSpPr>
        <p:spPr bwMode="auto">
          <a:xfrm>
            <a:off x="4083084" y="989696"/>
            <a:ext cx="360362" cy="118348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5113" name="Group 11"/>
          <p:cNvGrpSpPr>
            <a:grpSpLocks/>
          </p:cNvGrpSpPr>
          <p:nvPr/>
        </p:nvGrpSpPr>
        <p:grpSpPr bwMode="auto">
          <a:xfrm>
            <a:off x="7702584" y="2619661"/>
            <a:ext cx="976312" cy="208359"/>
            <a:chOff x="198" y="3765"/>
            <a:chExt cx="693" cy="287"/>
          </a:xfrm>
        </p:grpSpPr>
        <p:sp>
          <p:nvSpPr>
            <p:cNvPr id="175244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245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246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5247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7525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25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25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5248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75249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250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251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5114" name="Rectangle 23"/>
          <p:cNvSpPr>
            <a:spLocks noChangeArrowheads="1"/>
          </p:cNvSpPr>
          <p:nvPr/>
        </p:nvSpPr>
        <p:spPr bwMode="auto">
          <a:xfrm>
            <a:off x="2859121" y="994458"/>
            <a:ext cx="1296988" cy="115966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75115" name="Rectangle 24"/>
          <p:cNvSpPr>
            <a:spLocks noChangeArrowheads="1"/>
          </p:cNvSpPr>
          <p:nvPr/>
        </p:nvSpPr>
        <p:spPr bwMode="auto">
          <a:xfrm>
            <a:off x="2811499" y="1048036"/>
            <a:ext cx="1273175" cy="1152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75116" name="Line 25"/>
          <p:cNvSpPr>
            <a:spLocks noChangeShapeType="1"/>
          </p:cNvSpPr>
          <p:nvPr/>
        </p:nvSpPr>
        <p:spPr bwMode="auto">
          <a:xfrm>
            <a:off x="2811496" y="1286162"/>
            <a:ext cx="1263650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117" name="Text Box 26"/>
          <p:cNvSpPr txBox="1">
            <a:spLocks noChangeArrowheads="1"/>
          </p:cNvSpPr>
          <p:nvPr/>
        </p:nvSpPr>
        <p:spPr bwMode="auto">
          <a:xfrm>
            <a:off x="2768637" y="1023033"/>
            <a:ext cx="131762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physical</a:t>
            </a:r>
          </a:p>
        </p:txBody>
      </p:sp>
      <p:sp>
        <p:nvSpPr>
          <p:cNvPr id="175118" name="Line 27"/>
          <p:cNvSpPr>
            <a:spLocks noChangeShapeType="1"/>
          </p:cNvSpPr>
          <p:nvPr/>
        </p:nvSpPr>
        <p:spPr bwMode="auto">
          <a:xfrm>
            <a:off x="2819434" y="1526668"/>
            <a:ext cx="1263650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119" name="Line 28"/>
          <p:cNvSpPr>
            <a:spLocks noChangeShapeType="1"/>
          </p:cNvSpPr>
          <p:nvPr/>
        </p:nvSpPr>
        <p:spPr bwMode="auto">
          <a:xfrm>
            <a:off x="2824196" y="1737409"/>
            <a:ext cx="1263650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120" name="Line 29"/>
          <p:cNvSpPr>
            <a:spLocks noChangeShapeType="1"/>
          </p:cNvSpPr>
          <p:nvPr/>
        </p:nvSpPr>
        <p:spPr bwMode="auto">
          <a:xfrm>
            <a:off x="2824196" y="1944577"/>
            <a:ext cx="1263650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433546" y="1525477"/>
            <a:ext cx="1208088" cy="227410"/>
            <a:chOff x="501" y="1990"/>
            <a:chExt cx="761" cy="191"/>
          </a:xfrm>
        </p:grpSpPr>
        <p:sp>
          <p:nvSpPr>
            <p:cNvPr id="175238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239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</a:t>
              </a:r>
            </a:p>
          </p:txBody>
        </p:sp>
        <p:sp>
          <p:nvSpPr>
            <p:cNvPr id="175240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175241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M</a:t>
              </a:r>
            </a:p>
          </p:txBody>
        </p:sp>
        <p:sp>
          <p:nvSpPr>
            <p:cNvPr id="175242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243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609636" y="1246869"/>
            <a:ext cx="979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segment</a:t>
            </a:r>
            <a:endParaRPr lang="en-US" altLang="zh-CN" sz="1600" smtClean="0">
              <a:solidFill>
                <a:srgbClr val="3333CC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747874" y="1274254"/>
            <a:ext cx="301625" cy="219075"/>
            <a:chOff x="1962" y="2058"/>
            <a:chExt cx="190" cy="184"/>
          </a:xfrm>
        </p:grpSpPr>
        <p:sp>
          <p:nvSpPr>
            <p:cNvPr id="175236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237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09610" y="1501663"/>
            <a:ext cx="1085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datagram</a:t>
            </a:r>
            <a:endParaRPr lang="en-US" altLang="zh-CN" sz="1600" smtClean="0">
              <a:solidFill>
                <a:srgbClr val="3333CC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75125" name="Text Box 54"/>
          <p:cNvSpPr txBox="1">
            <a:spLocks noChangeArrowheads="1"/>
          </p:cNvSpPr>
          <p:nvPr/>
        </p:nvSpPr>
        <p:spPr bwMode="auto">
          <a:xfrm>
            <a:off x="1762160" y="3617405"/>
            <a:ext cx="1425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3333CC"/>
                </a:solidFill>
                <a:latin typeface="Arial" pitchFamily="34" charset="0"/>
                <a:ea typeface="宋体" charset="-122"/>
                <a:cs typeface="Arial" pitchFamily="34" charset="0"/>
              </a:rPr>
              <a:t>destination</a:t>
            </a:r>
          </a:p>
        </p:txBody>
      </p:sp>
      <p:graphicFrame>
        <p:nvGraphicFramePr>
          <p:cNvPr id="175126" name="Object 55"/>
          <p:cNvGraphicFramePr>
            <a:graphicFrameLocks noChangeAspect="1"/>
          </p:cNvGraphicFramePr>
          <p:nvPr/>
        </p:nvGraphicFramePr>
        <p:xfrm>
          <a:off x="3424274" y="4315111"/>
          <a:ext cx="646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Clip" r:id="rId7" imgW="1307263" imgH="1084139" progId="">
                  <p:embed/>
                </p:oleObj>
              </mc:Choice>
              <mc:Fallback>
                <p:oleObj name="Clip" r:id="rId7" imgW="1307263" imgH="1084139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74" y="4315111"/>
                        <a:ext cx="646113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7" name="Freeform 56"/>
          <p:cNvSpPr>
            <a:spLocks/>
          </p:cNvSpPr>
          <p:nvPr/>
        </p:nvSpPr>
        <p:spPr bwMode="auto">
          <a:xfrm>
            <a:off x="3194084" y="3904346"/>
            <a:ext cx="360362" cy="118348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128" name="Rectangle 57"/>
          <p:cNvSpPr>
            <a:spLocks noChangeArrowheads="1"/>
          </p:cNvSpPr>
          <p:nvPr/>
        </p:nvSpPr>
        <p:spPr bwMode="auto">
          <a:xfrm>
            <a:off x="1970121" y="3909108"/>
            <a:ext cx="1296988" cy="115966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75129" name="Rectangle 58"/>
          <p:cNvSpPr>
            <a:spLocks noChangeArrowheads="1"/>
          </p:cNvSpPr>
          <p:nvPr/>
        </p:nvSpPr>
        <p:spPr bwMode="auto">
          <a:xfrm>
            <a:off x="1922496" y="3962686"/>
            <a:ext cx="1273175" cy="1152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75130" name="Line 59"/>
          <p:cNvSpPr>
            <a:spLocks noChangeShapeType="1"/>
          </p:cNvSpPr>
          <p:nvPr/>
        </p:nvSpPr>
        <p:spPr bwMode="auto">
          <a:xfrm>
            <a:off x="1922496" y="4200812"/>
            <a:ext cx="1263650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131" name="Text Box 60"/>
          <p:cNvSpPr txBox="1">
            <a:spLocks noChangeArrowheads="1"/>
          </p:cNvSpPr>
          <p:nvPr/>
        </p:nvSpPr>
        <p:spPr bwMode="auto">
          <a:xfrm>
            <a:off x="1879637" y="3937683"/>
            <a:ext cx="1317625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application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transport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network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link</a:t>
            </a:r>
          </a:p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physical</a:t>
            </a:r>
          </a:p>
        </p:txBody>
      </p:sp>
      <p:sp>
        <p:nvSpPr>
          <p:cNvPr id="175132" name="Line 61"/>
          <p:cNvSpPr>
            <a:spLocks noChangeShapeType="1"/>
          </p:cNvSpPr>
          <p:nvPr/>
        </p:nvSpPr>
        <p:spPr bwMode="auto">
          <a:xfrm>
            <a:off x="1930434" y="4441318"/>
            <a:ext cx="1263650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133" name="Line 62"/>
          <p:cNvSpPr>
            <a:spLocks noChangeShapeType="1"/>
          </p:cNvSpPr>
          <p:nvPr/>
        </p:nvSpPr>
        <p:spPr bwMode="auto">
          <a:xfrm>
            <a:off x="1935196" y="4652059"/>
            <a:ext cx="1263650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134" name="Line 63"/>
          <p:cNvSpPr>
            <a:spLocks noChangeShapeType="1"/>
          </p:cNvSpPr>
          <p:nvPr/>
        </p:nvSpPr>
        <p:spPr bwMode="auto">
          <a:xfrm>
            <a:off x="1935196" y="4859227"/>
            <a:ext cx="1263650" cy="23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5135" name="Group 64"/>
          <p:cNvGrpSpPr>
            <a:grpSpLocks/>
          </p:cNvGrpSpPr>
          <p:nvPr/>
        </p:nvGrpSpPr>
        <p:grpSpPr bwMode="auto">
          <a:xfrm>
            <a:off x="366746" y="4644914"/>
            <a:ext cx="1479550" cy="227410"/>
            <a:chOff x="332" y="2224"/>
            <a:chExt cx="932" cy="191"/>
          </a:xfrm>
        </p:grpSpPr>
        <p:sp>
          <p:nvSpPr>
            <p:cNvPr id="175228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229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</a:t>
              </a:r>
            </a:p>
          </p:txBody>
        </p:sp>
        <p:sp>
          <p:nvSpPr>
            <p:cNvPr id="175230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175231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l</a:t>
              </a:r>
            </a:p>
          </p:txBody>
        </p:sp>
        <p:sp>
          <p:nvSpPr>
            <p:cNvPr id="175232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M</a:t>
              </a:r>
            </a:p>
          </p:txBody>
        </p:sp>
        <p:sp>
          <p:nvSpPr>
            <p:cNvPr id="175233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234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235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5136" name="Group 73"/>
          <p:cNvGrpSpPr>
            <a:grpSpLocks/>
          </p:cNvGrpSpPr>
          <p:nvPr/>
        </p:nvGrpSpPr>
        <p:grpSpPr bwMode="auto">
          <a:xfrm>
            <a:off x="635037" y="4421077"/>
            <a:ext cx="1208087" cy="227410"/>
            <a:chOff x="501" y="1990"/>
            <a:chExt cx="761" cy="191"/>
          </a:xfrm>
        </p:grpSpPr>
        <p:sp>
          <p:nvSpPr>
            <p:cNvPr id="175222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223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</a:t>
              </a:r>
            </a:p>
          </p:txBody>
        </p:sp>
        <p:sp>
          <p:nvSpPr>
            <p:cNvPr id="175224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175225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M</a:t>
              </a:r>
            </a:p>
          </p:txBody>
        </p:sp>
        <p:sp>
          <p:nvSpPr>
            <p:cNvPr id="175226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227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5137" name="Group 80"/>
          <p:cNvGrpSpPr>
            <a:grpSpLocks/>
          </p:cNvGrpSpPr>
          <p:nvPr/>
        </p:nvGrpSpPr>
        <p:grpSpPr bwMode="auto">
          <a:xfrm>
            <a:off x="938246" y="4190096"/>
            <a:ext cx="890588" cy="227410"/>
            <a:chOff x="645" y="1734"/>
            <a:chExt cx="561" cy="191"/>
          </a:xfrm>
        </p:grpSpPr>
        <p:sp>
          <p:nvSpPr>
            <p:cNvPr id="175218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219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</a:t>
              </a:r>
            </a:p>
          </p:txBody>
        </p:sp>
        <p:sp>
          <p:nvSpPr>
            <p:cNvPr id="175220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M</a:t>
              </a:r>
            </a:p>
          </p:txBody>
        </p:sp>
        <p:sp>
          <p:nvSpPr>
            <p:cNvPr id="175221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5138" name="Group 85"/>
          <p:cNvGrpSpPr>
            <a:grpSpLocks/>
          </p:cNvGrpSpPr>
          <p:nvPr/>
        </p:nvGrpSpPr>
        <p:grpSpPr bwMode="auto">
          <a:xfrm>
            <a:off x="1144621" y="3956733"/>
            <a:ext cx="679450" cy="226219"/>
            <a:chOff x="780" y="1553"/>
            <a:chExt cx="428" cy="190"/>
          </a:xfrm>
        </p:grpSpPr>
        <p:sp>
          <p:nvSpPr>
            <p:cNvPr id="175216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217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M</a:t>
              </a:r>
            </a:p>
          </p:txBody>
        </p:sp>
      </p:grpSp>
      <p:grpSp>
        <p:nvGrpSpPr>
          <p:cNvPr id="175139" name="Group 88"/>
          <p:cNvGrpSpPr>
            <a:grpSpLocks/>
          </p:cNvGrpSpPr>
          <p:nvPr/>
        </p:nvGrpSpPr>
        <p:grpSpPr bwMode="auto">
          <a:xfrm>
            <a:off x="5869024" y="3622167"/>
            <a:ext cx="1387475" cy="832248"/>
            <a:chOff x="3601" y="168"/>
            <a:chExt cx="874" cy="699"/>
          </a:xfrm>
        </p:grpSpPr>
        <p:sp>
          <p:nvSpPr>
            <p:cNvPr id="175211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212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213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214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network</a:t>
              </a:r>
            </a:p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link</a:t>
              </a:r>
            </a:p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physical</a:t>
              </a:r>
            </a:p>
          </p:txBody>
        </p:sp>
        <p:sp>
          <p:nvSpPr>
            <p:cNvPr id="175215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5140" name="Group 94"/>
          <p:cNvGrpSpPr>
            <a:grpSpLocks/>
          </p:cNvGrpSpPr>
          <p:nvPr/>
        </p:nvGrpSpPr>
        <p:grpSpPr bwMode="auto">
          <a:xfrm>
            <a:off x="6035712" y="2202943"/>
            <a:ext cx="1387475" cy="595312"/>
            <a:chOff x="4696" y="597"/>
            <a:chExt cx="874" cy="500"/>
          </a:xfrm>
        </p:grpSpPr>
        <p:sp>
          <p:nvSpPr>
            <p:cNvPr id="175207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208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209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210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link</a:t>
              </a:r>
            </a:p>
            <a:p>
              <a:pPr algn="ct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physical</a:t>
              </a:r>
            </a:p>
          </p:txBody>
        </p:sp>
      </p:grpSp>
      <p:sp>
        <p:nvSpPr>
          <p:cNvPr id="175141" name="Freeform 99"/>
          <p:cNvSpPr>
            <a:spLocks/>
          </p:cNvSpPr>
          <p:nvPr/>
        </p:nvSpPr>
        <p:spPr bwMode="auto">
          <a:xfrm>
            <a:off x="7192996" y="3616215"/>
            <a:ext cx="655638" cy="851297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5142" name="Group 100"/>
          <p:cNvGrpSpPr>
            <a:grpSpLocks/>
          </p:cNvGrpSpPr>
          <p:nvPr/>
        </p:nvGrpSpPr>
        <p:grpSpPr bwMode="auto">
          <a:xfrm>
            <a:off x="7796249" y="4236531"/>
            <a:ext cx="766763" cy="325040"/>
            <a:chOff x="3600" y="219"/>
            <a:chExt cx="360" cy="175"/>
          </a:xfrm>
        </p:grpSpPr>
        <p:sp>
          <p:nvSpPr>
            <p:cNvPr id="175194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195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96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97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198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grpSp>
          <p:nvGrpSpPr>
            <p:cNvPr id="175199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75204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205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206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5200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75201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202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203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5143" name="Freeform 114"/>
          <p:cNvSpPr>
            <a:spLocks/>
          </p:cNvSpPr>
          <p:nvPr/>
        </p:nvSpPr>
        <p:spPr bwMode="auto">
          <a:xfrm>
            <a:off x="2043146" y="899208"/>
            <a:ext cx="5264150" cy="4120754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5144" name="Group 115"/>
          <p:cNvGrpSpPr>
            <a:grpSpLocks/>
          </p:cNvGrpSpPr>
          <p:nvPr/>
        </p:nvGrpSpPr>
        <p:grpSpPr bwMode="auto">
          <a:xfrm>
            <a:off x="4452971" y="3909107"/>
            <a:ext cx="1479550" cy="227410"/>
            <a:chOff x="332" y="2224"/>
            <a:chExt cx="932" cy="191"/>
          </a:xfrm>
        </p:grpSpPr>
        <p:sp>
          <p:nvSpPr>
            <p:cNvPr id="175186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187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</a:t>
              </a:r>
            </a:p>
          </p:txBody>
        </p:sp>
        <p:sp>
          <p:nvSpPr>
            <p:cNvPr id="175188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175189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l</a:t>
              </a:r>
            </a:p>
          </p:txBody>
        </p:sp>
        <p:sp>
          <p:nvSpPr>
            <p:cNvPr id="175190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M</a:t>
              </a:r>
            </a:p>
          </p:txBody>
        </p:sp>
        <p:sp>
          <p:nvSpPr>
            <p:cNvPr id="175191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92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93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5145" name="Group 124"/>
          <p:cNvGrpSpPr>
            <a:grpSpLocks/>
          </p:cNvGrpSpPr>
          <p:nvPr/>
        </p:nvGrpSpPr>
        <p:grpSpPr bwMode="auto">
          <a:xfrm>
            <a:off x="4711737" y="3679318"/>
            <a:ext cx="1208087" cy="227409"/>
            <a:chOff x="501" y="1990"/>
            <a:chExt cx="761" cy="191"/>
          </a:xfrm>
        </p:grpSpPr>
        <p:sp>
          <p:nvSpPr>
            <p:cNvPr id="175180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181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</a:t>
              </a:r>
            </a:p>
          </p:txBody>
        </p:sp>
        <p:sp>
          <p:nvSpPr>
            <p:cNvPr id="175182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175183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M</a:t>
              </a:r>
            </a:p>
          </p:txBody>
        </p:sp>
        <p:sp>
          <p:nvSpPr>
            <p:cNvPr id="175184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85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40"/>
          <p:cNvGrpSpPr>
            <a:grpSpLocks/>
          </p:cNvGrpSpPr>
          <p:nvPr/>
        </p:nvGrpSpPr>
        <p:grpSpPr bwMode="auto">
          <a:xfrm>
            <a:off x="7483512" y="3954352"/>
            <a:ext cx="1208087" cy="227410"/>
            <a:chOff x="501" y="1990"/>
            <a:chExt cx="761" cy="191"/>
          </a:xfrm>
        </p:grpSpPr>
        <p:sp>
          <p:nvSpPr>
            <p:cNvPr id="175174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175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</a:t>
              </a:r>
            </a:p>
          </p:txBody>
        </p:sp>
        <p:sp>
          <p:nvSpPr>
            <p:cNvPr id="175176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175177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M</a:t>
              </a:r>
            </a:p>
          </p:txBody>
        </p:sp>
        <p:sp>
          <p:nvSpPr>
            <p:cNvPr id="175178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9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56"/>
          <p:cNvGrpSpPr>
            <a:grpSpLocks/>
          </p:cNvGrpSpPr>
          <p:nvPr/>
        </p:nvGrpSpPr>
        <p:grpSpPr bwMode="auto">
          <a:xfrm>
            <a:off x="1152559" y="1748124"/>
            <a:ext cx="1479550" cy="227409"/>
            <a:chOff x="332" y="2224"/>
            <a:chExt cx="932" cy="191"/>
          </a:xfrm>
        </p:grpSpPr>
        <p:sp>
          <p:nvSpPr>
            <p:cNvPr id="175166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167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t</a:t>
              </a:r>
            </a:p>
          </p:txBody>
        </p:sp>
        <p:sp>
          <p:nvSpPr>
            <p:cNvPr id="175168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n</a:t>
              </a:r>
            </a:p>
          </p:txBody>
        </p:sp>
        <p:sp>
          <p:nvSpPr>
            <p:cNvPr id="175169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l</a:t>
              </a:r>
            </a:p>
          </p:txBody>
        </p:sp>
        <p:sp>
          <p:nvSpPr>
            <p:cNvPr id="175170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M</a:t>
              </a:r>
            </a:p>
          </p:txBody>
        </p:sp>
        <p:sp>
          <p:nvSpPr>
            <p:cNvPr id="17517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17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5148" name="Text Box 166"/>
          <p:cNvSpPr txBox="1">
            <a:spLocks noChangeArrowheads="1"/>
          </p:cNvSpPr>
          <p:nvPr/>
        </p:nvSpPr>
        <p:spPr bwMode="auto">
          <a:xfrm>
            <a:off x="8135974" y="4557998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router</a:t>
            </a:r>
          </a:p>
        </p:txBody>
      </p:sp>
      <p:sp>
        <p:nvSpPr>
          <p:cNvPr id="175149" name="Text Box 167"/>
          <p:cNvSpPr txBox="1">
            <a:spLocks noChangeArrowheads="1"/>
          </p:cNvSpPr>
          <p:nvPr/>
        </p:nvSpPr>
        <p:spPr bwMode="auto">
          <a:xfrm>
            <a:off x="8150262" y="2823257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switch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917612" y="1018269"/>
            <a:ext cx="1016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message</a:t>
            </a:r>
            <a:endParaRPr lang="en-US" altLang="zh-CN" sz="1600" smtClean="0">
              <a:solidFill>
                <a:srgbClr val="3333CC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pSp>
        <p:nvGrpSpPr>
          <p:cNvPr id="20" name="Group 175"/>
          <p:cNvGrpSpPr>
            <a:grpSpLocks/>
          </p:cNvGrpSpPr>
          <p:nvPr/>
        </p:nvGrpSpPr>
        <p:grpSpPr bwMode="auto">
          <a:xfrm>
            <a:off x="1978059" y="1038512"/>
            <a:ext cx="679450" cy="226219"/>
            <a:chOff x="780" y="1553"/>
            <a:chExt cx="428" cy="190"/>
          </a:xfrm>
        </p:grpSpPr>
        <p:sp>
          <p:nvSpPr>
            <p:cNvPr id="175164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165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M</a:t>
              </a:r>
            </a:p>
          </p:txBody>
        </p:sp>
      </p:grpSp>
      <p:grpSp>
        <p:nvGrpSpPr>
          <p:cNvPr id="21" name="Group 185"/>
          <p:cNvGrpSpPr>
            <a:grpSpLocks/>
          </p:cNvGrpSpPr>
          <p:nvPr/>
        </p:nvGrpSpPr>
        <p:grpSpPr bwMode="auto">
          <a:xfrm>
            <a:off x="1743112" y="1279018"/>
            <a:ext cx="903287" cy="226219"/>
            <a:chOff x="1851" y="2046"/>
            <a:chExt cx="569" cy="190"/>
          </a:xfrm>
        </p:grpSpPr>
        <p:grpSp>
          <p:nvGrpSpPr>
            <p:cNvPr id="175158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75162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75163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 smtClean="0">
                    <a:solidFill>
                      <a:srgbClr val="000000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H</a:t>
                </a:r>
                <a:r>
                  <a:rPr lang="en-US" altLang="zh-CN" sz="1800" baseline="-25000" smtClean="0">
                    <a:solidFill>
                      <a:srgbClr val="000000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t</a:t>
                </a:r>
              </a:p>
            </p:txBody>
          </p:sp>
        </p:grpSp>
        <p:grpSp>
          <p:nvGrpSpPr>
            <p:cNvPr id="175159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75160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endParaRPr>
              </a:p>
            </p:txBody>
          </p:sp>
          <p:sp>
            <p:nvSpPr>
              <p:cNvPr id="175161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400" smtClean="0">
                    <a:solidFill>
                      <a:srgbClr val="000000"/>
                    </a:solidFill>
                    <a:latin typeface="Arial" pitchFamily="34" charset="0"/>
                    <a:ea typeface="宋体" charset="-122"/>
                    <a:cs typeface="Arial" pitchFamily="34" charset="0"/>
                  </a:rPr>
                  <a:t>M</a:t>
                </a:r>
              </a:p>
            </p:txBody>
          </p:sp>
        </p:grpSp>
      </p:grpSp>
      <p:grpSp>
        <p:nvGrpSpPr>
          <p:cNvPr id="24" name="Group 187"/>
          <p:cNvGrpSpPr>
            <a:grpSpLocks/>
          </p:cNvGrpSpPr>
          <p:nvPr/>
        </p:nvGrpSpPr>
        <p:grpSpPr bwMode="auto">
          <a:xfrm>
            <a:off x="1449424" y="1521904"/>
            <a:ext cx="301625" cy="219075"/>
            <a:chOff x="1962" y="2058"/>
            <a:chExt cx="190" cy="184"/>
          </a:xfrm>
        </p:grpSpPr>
        <p:sp>
          <p:nvSpPr>
            <p:cNvPr id="175156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175157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H</a:t>
              </a:r>
              <a:r>
                <a:rPr lang="en-US" altLang="zh-CN" sz="1800" baseline="-25000" smtClean="0">
                  <a:solidFill>
                    <a:srgbClr val="000000"/>
                  </a:solidFill>
                  <a:latin typeface="Arial" pitchFamily="34" charset="0"/>
                  <a:ea typeface="宋体" charset="-122"/>
                  <a:cs typeface="Arial" pitchFamily="34" charset="0"/>
                </a:rPr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71512" y="1731454"/>
            <a:ext cx="7104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frame</a:t>
            </a:r>
            <a:endParaRPr lang="en-US" altLang="zh-CN" sz="1600" smtClean="0">
              <a:solidFill>
                <a:srgbClr val="3333CC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4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Functions of each layer</a:t>
            </a:r>
          </a:p>
          <a:p>
            <a:endParaRPr lang="zh-CN" altLang="en-US" dirty="0"/>
          </a:p>
        </p:txBody>
      </p:sp>
      <p:sp>
        <p:nvSpPr>
          <p:cNvPr id="9" name="AutoShap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57950" y="1203598"/>
            <a:ext cx="1066800" cy="2037285"/>
          </a:xfrm>
          <a:prstGeom prst="cube">
            <a:avLst>
              <a:gd name="adj" fmla="val 25000"/>
            </a:avLst>
          </a:prstGeom>
          <a:solidFill>
            <a:srgbClr val="66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physical layer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9072" y="1337397"/>
            <a:ext cx="2514600" cy="1577253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establish, maintain and release physical connection between two entities of data link layer.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908197" y="2288707"/>
            <a:ext cx="2362200" cy="1577253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prescribe the electronic parameter of the physical layer.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286272" y="2929475"/>
            <a:ext cx="1828800" cy="1097219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prescribe the connector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4000496" y="1500180"/>
            <a:ext cx="1905000" cy="960067"/>
          </a:xfrm>
          <a:prstGeom prst="wedgeEllipseCallout">
            <a:avLst>
              <a:gd name="adj1" fmla="val 76417"/>
              <a:gd name="adj2" fmla="val 2528"/>
            </a:avLst>
          </a:prstGeom>
          <a:solidFill>
            <a:srgbClr val="77777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bit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149247" y="4106467"/>
            <a:ext cx="3108543" cy="46166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 transfer bit stream</a:t>
            </a: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Functions of each layer</a:t>
            </a:r>
          </a:p>
          <a:p>
            <a:endParaRPr lang="zh-CN" altLang="en-US" dirty="0"/>
          </a:p>
        </p:txBody>
      </p:sp>
      <p:sp>
        <p:nvSpPr>
          <p:cNvPr id="3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86512" y="1071552"/>
            <a:ext cx="1295400" cy="2463933"/>
          </a:xfrm>
          <a:prstGeom prst="cube">
            <a:avLst>
              <a:gd name="adj" fmla="val 25000"/>
            </a:avLst>
          </a:prstGeom>
          <a:solidFill>
            <a:srgbClr val="339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data link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105777" y="1268703"/>
            <a:ext cx="1868488" cy="2101918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establish, maintain and release data link, show a right link to the network layer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939985" y="2122564"/>
            <a:ext cx="1600200" cy="1512169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dividing and synchronization of frames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382377" y="2799121"/>
            <a:ext cx="1676400" cy="1143000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error detection and control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756516" y="3446821"/>
            <a:ext cx="1600200" cy="990600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access control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357686" y="2000246"/>
            <a:ext cx="1524000" cy="762000"/>
          </a:xfrm>
          <a:prstGeom prst="wedgeEllipseCallout">
            <a:avLst>
              <a:gd name="adj1" fmla="val 83023"/>
              <a:gd name="adj2" fmla="val -16458"/>
            </a:avLst>
          </a:prstGeom>
          <a:solidFill>
            <a:srgbClr val="77777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frame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71406" y="4509064"/>
            <a:ext cx="7183377" cy="46166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To transfer data from one node to its adjacent node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Functions of each layer</a:t>
            </a:r>
          </a:p>
          <a:p>
            <a:endParaRPr lang="zh-CN" altLang="en-US" dirty="0"/>
          </a:p>
        </p:txBody>
      </p:sp>
      <p:sp>
        <p:nvSpPr>
          <p:cNvPr id="8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86446" y="1068699"/>
            <a:ext cx="1143000" cy="2125663"/>
          </a:xfrm>
          <a:prstGeom prst="cube">
            <a:avLst>
              <a:gd name="adj" fmla="val 25000"/>
            </a:avLst>
          </a:prstGeom>
          <a:solidFill>
            <a:srgbClr val="6666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network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643220" y="1400487"/>
            <a:ext cx="1524000" cy="1447800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 forwarding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86116" y="1754499"/>
            <a:ext cx="1973262" cy="838200"/>
          </a:xfrm>
          <a:prstGeom prst="wedgeEllipseCallout">
            <a:avLst>
              <a:gd name="adj1" fmla="val 77519"/>
              <a:gd name="adj2" fmla="val -10417"/>
            </a:avLst>
          </a:prstGeom>
          <a:solidFill>
            <a:srgbClr val="77777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datagram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214414" y="4286262"/>
            <a:ext cx="4360489" cy="46166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Host-to-host data transmission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052920" y="2646674"/>
            <a:ext cx="1774825" cy="1244600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      routing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Functions of each layer</a:t>
            </a:r>
            <a:endParaRPr lang="zh-CN" altLang="en-US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0" name="AutoShape 3">
            <a:hlinkHover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072198" y="928676"/>
            <a:ext cx="990600" cy="2262188"/>
          </a:xfrm>
          <a:prstGeom prst="cube">
            <a:avLst>
              <a:gd name="adj" fmla="val 25000"/>
            </a:avLst>
          </a:prstGeom>
          <a:solidFill>
            <a:srgbClr val="66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transport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42844" y="1267564"/>
            <a:ext cx="2667000" cy="1507232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provide logical communication between app processes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773207" y="2165196"/>
            <a:ext cx="1600200" cy="1143000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error control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373407" y="2766859"/>
            <a:ext cx="1600200" cy="1143000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sequence control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623034" y="3281175"/>
            <a:ext cx="1674812" cy="1121247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flow control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3857620" y="1555596"/>
            <a:ext cx="1828800" cy="838200"/>
          </a:xfrm>
          <a:prstGeom prst="wedgeEllipseCallout">
            <a:avLst>
              <a:gd name="adj1" fmla="val 77519"/>
              <a:gd name="adj2" fmla="val -10417"/>
            </a:avLst>
          </a:prstGeom>
          <a:solidFill>
            <a:srgbClr val="77777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segment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71406" y="4527447"/>
            <a:ext cx="7078663" cy="461962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Process-to-Process (end2end) data transmission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Functions of each layer</a:t>
            </a:r>
          </a:p>
          <a:p>
            <a:endParaRPr lang="zh-CN" altLang="en-US" dirty="0"/>
          </a:p>
        </p:txBody>
      </p:sp>
      <p:sp>
        <p:nvSpPr>
          <p:cNvPr id="6" name="AutoShape 3">
            <a:hlinkHover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576902" y="1512898"/>
            <a:ext cx="1066800" cy="2487612"/>
          </a:xfrm>
          <a:prstGeom prst="cube">
            <a:avLst>
              <a:gd name="adj" fmla="val 25000"/>
            </a:avLst>
          </a:prstGeom>
          <a:solidFill>
            <a:srgbClr val="3333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lIns="18000" tIns="0" rIns="18000" b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application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33374" y="2000246"/>
            <a:ext cx="2209800" cy="1371600"/>
          </a:xfrm>
          <a:prstGeom prst="flowChartPunchedCard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lIns="18000" tIns="0" rIns="18000" bIns="0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provide interface for users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367102" y="1703398"/>
            <a:ext cx="1828800" cy="838200"/>
          </a:xfrm>
          <a:prstGeom prst="wedgeEllipseCallout">
            <a:avLst>
              <a:gd name="adj1" fmla="val 77519"/>
              <a:gd name="adj2" fmla="val -10417"/>
            </a:avLst>
          </a:prstGeom>
          <a:solidFill>
            <a:srgbClr val="77777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itchFamily="34" charset="0"/>
                <a:ea typeface="楷体_GB2312" pitchFamily="49" charset="-122"/>
                <a:cs typeface="Arial" pitchFamily="34" charset="0"/>
              </a:rPr>
              <a:t>message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9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dirty="0" smtClean="0">
                <a:latin typeface="Arial" pitchFamily="34" charset="0"/>
                <a:ea typeface="宋体" charset="-122"/>
                <a:cs typeface="Arial" pitchFamily="34" charset="0"/>
              </a:rPr>
              <a:t>Protocols and networks</a:t>
            </a:r>
          </a:p>
        </p:txBody>
      </p:sp>
      <p:pic>
        <p:nvPicPr>
          <p:cNvPr id="183300" name="Picture 4" descr="1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" y="2040745"/>
            <a:ext cx="6858048" cy="245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49807" y="1105211"/>
            <a:ext cx="53285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itchFamily="34" charset="0"/>
                <a:ea typeface="宋体" charset="-122"/>
                <a:cs typeface="Arial" pitchFamily="34" charset="0"/>
              </a:rPr>
              <a:t>Protocols and networks in the TCP/IP model initially.</a:t>
            </a:r>
          </a:p>
        </p:txBody>
      </p:sp>
    </p:spTree>
    <p:extLst>
      <p:ext uri="{BB962C8B-B14F-4D97-AF65-F5344CB8AC3E}">
        <p14:creationId xmlns:p14="http://schemas.microsoft.com/office/powerpoint/2010/main" val="33027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14414" y="282562"/>
            <a:ext cx="5904383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charset="-122"/>
                <a:cs typeface="Arial" pitchFamily="34" charset="0"/>
              </a:rPr>
              <a:t>Summary</a:t>
            </a:r>
            <a:endParaRPr lang="zh-CN" altLang="en-US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720181" y="1859148"/>
            <a:ext cx="4751387" cy="106045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Protocol layers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2" y="1941999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2868622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720181" y="2868622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S</a:t>
            </a:r>
            <a:r>
              <a:rPr lang="en-US" altLang="zh-CN" sz="2800" dirty="0" smtClean="0">
                <a:latin typeface="Arial" pitchFamily="34" charset="0"/>
                <a:ea typeface="宋体" charset="-122"/>
                <a:cs typeface="Arial" pitchFamily="34" charset="0"/>
              </a:rPr>
              <a:t>ervice </a:t>
            </a:r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models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Layering of airline functionality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931" y="1400968"/>
            <a:ext cx="1631950" cy="1717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06" y="1485106"/>
            <a:ext cx="1700213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charset="-122"/>
                <a:cs typeface="Arial" pitchFamily="34" charset="0"/>
              </a:rPr>
              <a:t>ticket (purchase)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Arial" pitchFamily="34" charset="0"/>
              <a:ea typeface="宋体" charset="-122"/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charset="-122"/>
                <a:cs typeface="Arial" pitchFamily="34" charset="0"/>
              </a:rPr>
              <a:t>baggage (check)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Arial" pitchFamily="34" charset="0"/>
              <a:ea typeface="宋体" charset="-122"/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charset="-122"/>
                <a:cs typeface="Arial" pitchFamily="34" charset="0"/>
              </a:rPr>
              <a:t>gates (load)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Arial" pitchFamily="34" charset="0"/>
              <a:ea typeface="宋体" charset="-122"/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charset="-122"/>
                <a:cs typeface="Arial" pitchFamily="34" charset="0"/>
              </a:rPr>
              <a:t>runway (takeoff)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Arial" pitchFamily="34" charset="0"/>
              <a:ea typeface="宋体" charset="-122"/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charset="-122"/>
                <a:cs typeface="Arial" pitchFamily="34" charset="0"/>
              </a:rPr>
              <a:t>airplane routing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2044" y="1759743"/>
            <a:ext cx="16208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98394" y="2107406"/>
            <a:ext cx="16208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92044" y="2453481"/>
            <a:ext cx="16208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04744" y="2801143"/>
            <a:ext cx="16208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4469" y="3245643"/>
            <a:ext cx="83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itchFamily="34" charset="0"/>
                <a:ea typeface="宋体" charset="-122"/>
                <a:cs typeface="Arial" pitchFamily="34" charset="0"/>
              </a:rPr>
              <a:t>departure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itchFamily="34" charset="0"/>
                <a:ea typeface="宋体" charset="-122"/>
                <a:cs typeface="Arial" pitchFamily="34" charset="0"/>
              </a:rPr>
              <a:t>airport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624481" y="3255168"/>
            <a:ext cx="61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itchFamily="34" charset="0"/>
                <a:ea typeface="宋体" charset="-122"/>
                <a:cs typeface="Arial" pitchFamily="34" charset="0"/>
              </a:rPr>
              <a:t>arrival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itchFamily="34" charset="0"/>
                <a:ea typeface="宋体" charset="-122"/>
                <a:cs typeface="Arial" pitchFamily="34" charset="0"/>
              </a:rPr>
              <a:t>airport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612994" y="3250406"/>
            <a:ext cx="165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itchFamily="34" charset="0"/>
                <a:ea typeface="宋体" charset="-122"/>
                <a:cs typeface="Arial" pitchFamily="34" charset="0"/>
              </a:rPr>
              <a:t>intermediate air-traffic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latin typeface="Arial" pitchFamily="34" charset="0"/>
                <a:ea typeface="宋体" charset="-122"/>
                <a:cs typeface="Arial" pitchFamily="34" charset="0"/>
              </a:rPr>
              <a:t>control centers</a:t>
            </a:r>
          </a:p>
        </p:txBody>
      </p:sp>
      <p:pic>
        <p:nvPicPr>
          <p:cNvPr id="13" name="Picture 11" descr="yylgaifm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6956" y="1037431"/>
            <a:ext cx="1528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047969" y="877093"/>
            <a:ext cx="45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200369" y="1029493"/>
            <a:ext cx="45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352769" y="1181893"/>
            <a:ext cx="45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785918" y="2824956"/>
            <a:ext cx="1700213" cy="295275"/>
            <a:chOff x="1805" y="2187"/>
            <a:chExt cx="1071" cy="186"/>
          </a:xfrm>
        </p:grpSpPr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1817" y="2187"/>
              <a:ext cx="871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38" name="Text Box 17"/>
            <p:cNvSpPr txBox="1">
              <a:spLocks noChangeArrowheads="1"/>
            </p:cNvSpPr>
            <p:nvPr/>
          </p:nvSpPr>
          <p:spPr bwMode="auto">
            <a:xfrm>
              <a:off x="1805" y="2200"/>
              <a:ext cx="1071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itchFamily="34" charset="0"/>
                  <a:ea typeface="宋体" charset="-122"/>
                  <a:cs typeface="Arial" pitchFamily="34" charset="0"/>
                </a:rPr>
                <a:t>airplane routing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3228977" y="2824956"/>
            <a:ext cx="1700213" cy="295275"/>
            <a:chOff x="1813" y="2187"/>
            <a:chExt cx="1071" cy="186"/>
          </a:xfrm>
        </p:grpSpPr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817" y="2187"/>
              <a:ext cx="871" cy="1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Arial" pitchFamily="34" charset="0"/>
                <a:ea typeface="宋体" charset="-122"/>
                <a:cs typeface="Arial" pitchFamily="34" charset="0"/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1813" y="2200"/>
              <a:ext cx="1071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Arial" pitchFamily="34" charset="0"/>
                  <a:ea typeface="宋体" charset="-122"/>
                  <a:cs typeface="Arial" pitchFamily="34" charset="0"/>
                </a:rPr>
                <a:t>airplane routing</a:t>
              </a:r>
            </a:p>
          </p:txBody>
        </p:sp>
      </p:grp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714876" y="1412081"/>
            <a:ext cx="1631950" cy="1717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4657737" y="1486693"/>
            <a:ext cx="1700213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charset="-122"/>
                <a:cs typeface="Arial" pitchFamily="34" charset="0"/>
              </a:rPr>
              <a:t>ticket (complain)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Arial" pitchFamily="34" charset="0"/>
              <a:ea typeface="宋体" charset="-122"/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charset="-122"/>
                <a:cs typeface="Arial" pitchFamily="34" charset="0"/>
              </a:rPr>
              <a:t>baggage (claim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Arial" pitchFamily="34" charset="0"/>
              <a:ea typeface="宋体" charset="-122"/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charset="-122"/>
                <a:cs typeface="Arial" pitchFamily="34" charset="0"/>
              </a:rPr>
              <a:t>gates (unload)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Arial" pitchFamily="34" charset="0"/>
              <a:ea typeface="宋体" charset="-122"/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charset="-122"/>
                <a:cs typeface="Arial" pitchFamily="34" charset="0"/>
              </a:rPr>
              <a:t>runway (land)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>
              <a:latin typeface="Arial" pitchFamily="34" charset="0"/>
              <a:ea typeface="宋体" charset="-122"/>
              <a:cs typeface="Arial" pitchFamily="34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Arial" pitchFamily="34" charset="0"/>
                <a:ea typeface="宋体" charset="-122"/>
                <a:cs typeface="Arial" pitchFamily="34" charset="0"/>
              </a:rPr>
              <a:t>airplane routing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4737112" y="1770856"/>
            <a:ext cx="16208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737112" y="2118518"/>
            <a:ext cx="16208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4737112" y="2464593"/>
            <a:ext cx="16208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4714876" y="2812256"/>
            <a:ext cx="16208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7"/>
          <p:cNvSpPr>
            <a:spLocks noChangeArrowheads="1"/>
          </p:cNvSpPr>
          <p:nvPr/>
        </p:nvSpPr>
        <p:spPr bwMode="auto">
          <a:xfrm>
            <a:off x="87281" y="2880518"/>
            <a:ext cx="7485115" cy="19129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53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87281" y="2531269"/>
            <a:ext cx="7485115" cy="18335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53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87281" y="2143122"/>
            <a:ext cx="7485115" cy="224631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53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8" name="Rectangle 30"/>
          <p:cNvSpPr>
            <a:spLocks noChangeArrowheads="1"/>
          </p:cNvSpPr>
          <p:nvPr/>
        </p:nvSpPr>
        <p:spPr bwMode="auto">
          <a:xfrm>
            <a:off x="87281" y="1854993"/>
            <a:ext cx="7485115" cy="216691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53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87281" y="1516856"/>
            <a:ext cx="7485115" cy="197638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5300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357950" y="1470818"/>
            <a:ext cx="539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ticket</a:t>
            </a: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6299217" y="1808956"/>
            <a:ext cx="773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baggage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6378591" y="2145506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gate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6286512" y="2482056"/>
            <a:ext cx="1171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takeoff/landing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286512" y="2829718"/>
            <a:ext cx="12287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latin typeface="Arial" pitchFamily="34" charset="0"/>
                <a:ea typeface="宋体" charset="-122"/>
                <a:cs typeface="Arial" pitchFamily="34" charset="0"/>
              </a:rPr>
              <a:t>airplane routing</a:t>
            </a:r>
          </a:p>
        </p:txBody>
      </p:sp>
      <p:sp>
        <p:nvSpPr>
          <p:cNvPr id="39" name="Rectangle 40"/>
          <p:cNvSpPr txBox="1">
            <a:spLocks noChangeArrowheads="1"/>
          </p:cNvSpPr>
          <p:nvPr/>
        </p:nvSpPr>
        <p:spPr>
          <a:xfrm>
            <a:off x="244445" y="3709987"/>
            <a:ext cx="7613650" cy="17637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Layers: </a:t>
            </a: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each layer implements a service</a:t>
            </a:r>
          </a:p>
          <a:p>
            <a:pPr lvl="1"/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via its own internal-layer actions</a:t>
            </a:r>
          </a:p>
          <a:p>
            <a:pPr lvl="1"/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relying on services provided by layer below</a:t>
            </a: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14414" y="285734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Why layering?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58" y="1142990"/>
            <a:ext cx="671517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None/>
            </a:pPr>
            <a:r>
              <a:rPr lang="en-US" altLang="zh-CN" sz="2400" kern="0" dirty="0" smtClean="0">
                <a:latin typeface="Arial" pitchFamily="34" charset="0"/>
                <a:ea typeface="宋体" charset="-122"/>
                <a:cs typeface="Arial" pitchFamily="34" charset="0"/>
              </a:rPr>
              <a:t>Dealing with complex systems: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explicit structure allows identification, relationship of complex system’s pieces</a:t>
            </a:r>
            <a:endParaRPr lang="en-US" altLang="zh-CN" sz="2400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layered </a:t>
            </a:r>
            <a:r>
              <a:rPr lang="en-US" altLang="zh-CN" sz="20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reference model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for discussion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modularization eases maintenance, updating of system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change of implementation of layer’s service transparent to rest of system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e.g., change in gate procedure doesn’t affect rest of system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layering considered harmful?</a:t>
            </a:r>
            <a:endParaRPr lang="en-US" altLang="zh-CN" sz="2400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Internet protocol stack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99106" y="1203400"/>
            <a:ext cx="1731329" cy="30590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414723" y="1187590"/>
            <a:ext cx="5228847" cy="402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application: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supporting network applications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FTP, SMTP, HTTP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transport: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process-process data transfer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TCP, UDP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network: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routing of datagrams from source to destination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IP, routing protocols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link: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data transfer between neighboring  network elements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PPP, Ethernet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18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physical:</a:t>
            </a:r>
            <a:r>
              <a:rPr lang="en-US" altLang="zh-CN" sz="18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bits “on the wire”</a:t>
            </a:r>
          </a:p>
          <a:p>
            <a:endParaRPr lang="zh-CN" altLang="en-US" sz="1800" kern="0" dirty="0" smtClean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429256" y="1317700"/>
            <a:ext cx="1737139" cy="3059038"/>
            <a:chOff x="3076" y="888"/>
            <a:chExt cx="1196" cy="222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183" y="949"/>
              <a:ext cx="1005" cy="20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application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transport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Protocol Hierarchies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-214346" y="4708692"/>
            <a:ext cx="8095627" cy="57770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charset="-122"/>
                <a:cs typeface="Arial" pitchFamily="34" charset="0"/>
              </a:rPr>
              <a:t>Layers, protocols, and interfaces</a:t>
            </a:r>
          </a:p>
        </p:txBody>
      </p:sp>
      <p:pic>
        <p:nvPicPr>
          <p:cNvPr id="4" name="Picture 4" descr="1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904847"/>
            <a:ext cx="4320479" cy="37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7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ISO/OSI reference model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751534" y="1249379"/>
            <a:ext cx="1892300" cy="353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214282" y="1357304"/>
            <a:ext cx="5715000" cy="328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presentation: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allow applications to interpret meaning of data, e.g., encryption, compression, machine-specific conventions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i="1" kern="0" dirty="0" smtClean="0">
                <a:solidFill>
                  <a:srgbClr val="FF3300"/>
                </a:solidFill>
                <a:latin typeface="Arial" pitchFamily="34" charset="0"/>
                <a:ea typeface="宋体" charset="-122"/>
                <a:cs typeface="Arial" pitchFamily="34" charset="0"/>
              </a:rPr>
              <a:t>session: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synchronization, </a:t>
            </a:r>
            <a:r>
              <a:rPr lang="en-US" altLang="zh-CN" sz="2000" kern="0" dirty="0" err="1" smtClean="0">
                <a:latin typeface="Arial" pitchFamily="34" charset="0"/>
                <a:ea typeface="宋体" charset="-122"/>
                <a:cs typeface="Arial" pitchFamily="34" charset="0"/>
              </a:rPr>
              <a:t>checkpointing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, recovery of data exchange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Internet stack “missing” these layers!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these services, </a:t>
            </a:r>
            <a:r>
              <a:rPr lang="en-US" altLang="zh-CN" sz="2000" i="1" kern="0" dirty="0" smtClean="0">
                <a:latin typeface="Arial" pitchFamily="34" charset="0"/>
                <a:ea typeface="宋体" charset="-122"/>
                <a:cs typeface="Arial" pitchFamily="34" charset="0"/>
              </a:rPr>
              <a:t>if needed,</a:t>
            </a: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 must be implemented in application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</a:pPr>
            <a:r>
              <a:rPr lang="en-US" altLang="zh-CN" sz="2000" kern="0" dirty="0" smtClean="0">
                <a:latin typeface="Arial" pitchFamily="34" charset="0"/>
                <a:ea typeface="宋体" charset="-122"/>
                <a:cs typeface="Arial" pitchFamily="34" charset="0"/>
              </a:rPr>
              <a:t>needed?</a:t>
            </a: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5576909" y="1297004"/>
            <a:ext cx="1982788" cy="3632200"/>
            <a:chOff x="3265" y="1545"/>
            <a:chExt cx="1249" cy="2288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310" y="1545"/>
              <a:ext cx="1192" cy="225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265" y="1654"/>
              <a:ext cx="1249" cy="2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application</a:t>
              </a: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presentation</a:t>
              </a: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transport</a:t>
              </a: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network</a:t>
              </a: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link</a:t>
              </a: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physical</a:t>
              </a: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3297" y="1918"/>
              <a:ext cx="1188" cy="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306" y="2533"/>
              <a:ext cx="1188" cy="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3306" y="2873"/>
              <a:ext cx="1188" cy="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3307" y="3513"/>
              <a:ext cx="1188" cy="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3297" y="3209"/>
              <a:ext cx="1188" cy="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3296" y="2245"/>
              <a:ext cx="1188" cy="0"/>
            </a:xfrm>
            <a:prstGeom prst="line">
              <a:avLst/>
            </a:prstGeom>
            <a:noFill/>
            <a:ln w="381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4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142976" y="282562"/>
            <a:ext cx="5904383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charset="-122"/>
                <a:cs typeface="Arial" pitchFamily="34" charset="0"/>
              </a:rPr>
              <a:t>A Critique of the OSI Model and</a:t>
            </a:r>
            <a:endParaRPr lang="zh-CN" altLang="en-US" sz="28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1472" y="1428742"/>
            <a:ext cx="6383062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0" indent="-4476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60000"/>
              <a:buFont typeface="Wingdings" pitchFamily="2" charset="2"/>
              <a:buChar char="q"/>
            </a:pPr>
            <a:r>
              <a:rPr lang="en-US" altLang="zh-CN" sz="28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Why OSI did not take over the world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Tx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Bad timing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Tx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Bad technology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Tx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Bad implementations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60000"/>
                  <a:lumOff val="40000"/>
                </a:schemeClr>
              </a:buClr>
              <a:buSzPct val="100000"/>
              <a:buFontTx/>
              <a:buChar char="•"/>
            </a:pPr>
            <a:r>
              <a:rPr lang="en-US" altLang="zh-CN" sz="2800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Bad politics</a:t>
            </a:r>
          </a:p>
        </p:txBody>
      </p:sp>
    </p:spTree>
    <p:extLst>
      <p:ext uri="{BB962C8B-B14F-4D97-AF65-F5344CB8AC3E}">
        <p14:creationId xmlns:p14="http://schemas.microsoft.com/office/powerpoint/2010/main" val="19249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559</TotalTime>
  <Words>1381</Words>
  <Application>Microsoft Office PowerPoint</Application>
  <PresentationFormat>全屏显示(16:9)</PresentationFormat>
  <Paragraphs>610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黑体</vt:lpstr>
      <vt:lpstr>楷体_GB2312</vt:lpstr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主题1</vt:lpstr>
      <vt:lpstr>Clip</vt:lpstr>
      <vt:lpstr>Internet 协议栈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Encapsulation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107</cp:revision>
  <dcterms:created xsi:type="dcterms:W3CDTF">2014-09-21T01:22:00Z</dcterms:created>
  <dcterms:modified xsi:type="dcterms:W3CDTF">2017-02-15T18:26:45Z</dcterms:modified>
</cp:coreProperties>
</file>