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0" r:id="rId2"/>
    <p:sldId id="273" r:id="rId3"/>
    <p:sldId id="276" r:id="rId4"/>
    <p:sldId id="278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0" r:id="rId15"/>
    <p:sldId id="291" r:id="rId16"/>
    <p:sldId id="299" r:id="rId17"/>
    <p:sldId id="292" r:id="rId18"/>
    <p:sldId id="293" r:id="rId19"/>
    <p:sldId id="294" r:id="rId20"/>
    <p:sldId id="301" r:id="rId21"/>
    <p:sldId id="269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600">
                <a:latin typeface="Comic Sans MS" panose="030F0702030302020204" pitchFamily="66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>
                <a:latin typeface="Comic Sans MS" panose="030F0702030302020204" pitchFamily="66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4696" y="1492206"/>
            <a:ext cx="4943452" cy="1865362"/>
          </a:xfrm>
        </p:spPr>
        <p:txBody>
          <a:bodyPr>
            <a:noAutofit/>
          </a:bodyPr>
          <a:lstStyle/>
          <a:p>
            <a:pPr algn="l"/>
            <a:r>
              <a:rPr lang="en-US" altLang="zh-CN" sz="44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Web</a:t>
            </a:r>
            <a:r>
              <a:rPr lang="zh-CN" altLang="en-US" sz="44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4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HTTP</a:t>
            </a:r>
            <a:endParaRPr lang="en-US" altLang="zh-CN" sz="440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Persistent HTTP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-32" y="1491630"/>
            <a:ext cx="3528392" cy="2736304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u="sng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Nonpersistent</a:t>
            </a:r>
            <a:r>
              <a:rPr lang="en-US" altLang="zh-CN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HTTP issues: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requires 2 RTTs per object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OS overhead for </a:t>
            </a:r>
            <a:r>
              <a:rPr lang="en-US" altLang="zh-CN" i="1" dirty="0">
                <a:latin typeface="Arial" pitchFamily="34" charset="0"/>
                <a:ea typeface="宋体" pitchFamily="2" charset="-122"/>
                <a:cs typeface="Arial" pitchFamily="34" charset="0"/>
              </a:rPr>
              <a:t>each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TCP connection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browsers often open parallel TCP connections to fetch referenced objects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41658" y="1347614"/>
            <a:ext cx="3816424" cy="3404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Persistent  HTTP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server leaves connection open after sending response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subsequent HTTP messages  between same client/server sent over open connection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client sends requests as soon as it encounters a referenced object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as little as one RTT for all the referenced objects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HTTP request message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26440" y="1385977"/>
            <a:ext cx="7488832" cy="79208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two types of HTTP messages: </a:t>
            </a:r>
            <a:r>
              <a:rPr lang="en-US" altLang="zh-CN" sz="2400" i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request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2400" i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response</a:t>
            </a:r>
            <a:endParaRPr lang="en-US" altLang="zh-CN" sz="2400" i="1" dirty="0">
              <a:solidFill>
                <a:schemeClr val="accent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HTTP request message:</a:t>
            </a:r>
            <a:endParaRPr lang="en-US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ASCII (human-readable format)</a:t>
            </a:r>
            <a:endParaRPr lang="en-US" altLang="zh-CN" dirty="0">
              <a:solidFill>
                <a:schemeClr val="accent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4042864" y="2530778"/>
            <a:ext cx="3482043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GET /</a:t>
            </a:r>
            <a:r>
              <a:rPr lang="en-US" altLang="zh-CN" sz="1600" b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somedir</a:t>
            </a: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/page.html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Host: www.someschool.edu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User-agent: Mozilla/4.0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Connection: close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Accept-language:fr</a:t>
            </a: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(extra carriage return, line feed)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-62336" y="2450709"/>
            <a:ext cx="31373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request line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(GET, POST,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HEAD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commands)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2890363" y="2614510"/>
            <a:ext cx="923925" cy="257175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3929357" y="2854752"/>
            <a:ext cx="227013" cy="1311275"/>
          </a:xfrm>
          <a:custGeom>
            <a:avLst/>
            <a:gdLst>
              <a:gd name="T0" fmla="*/ 279433309 w 150"/>
              <a:gd name="T1" fmla="*/ 12083884 h 924"/>
              <a:gd name="T2" fmla="*/ 0 w 150"/>
              <a:gd name="T3" fmla="*/ 0 h 924"/>
              <a:gd name="T4" fmla="*/ 0 w 150"/>
              <a:gd name="T5" fmla="*/ 1860868319 h 924"/>
              <a:gd name="T6" fmla="*/ 343565969 w 150"/>
              <a:gd name="T7" fmla="*/ 1848784441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3076239" y="3159553"/>
            <a:ext cx="8531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header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lines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 flipV="1">
            <a:off x="3005432" y="4084007"/>
            <a:ext cx="923925" cy="257175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-403742" y="3987239"/>
            <a:ext cx="3906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Carriage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return,line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feed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indicates end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of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message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98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6840487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HTTP request message: general format</a:t>
            </a:r>
            <a:endParaRPr lang="zh-CN" altLang="en-US" dirty="0"/>
          </a:p>
        </p:txBody>
      </p:sp>
      <p:pic>
        <p:nvPicPr>
          <p:cNvPr id="5" name="Picture 3" descr="HTTPrequ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1305219"/>
            <a:ext cx="6637192" cy="333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1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Method types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571472" y="1238948"/>
            <a:ext cx="7488832" cy="3404504"/>
          </a:xfrm>
        </p:spPr>
        <p:txBody>
          <a:bodyPr>
            <a:normAutofit fontScale="77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400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HTTP/1.0</a:t>
            </a:r>
            <a:endParaRPr lang="en-US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GET</a:t>
            </a: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POST</a:t>
            </a: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HEAD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asks server to leave requested object out of 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response</a:t>
            </a:r>
          </a:p>
          <a:p>
            <a:pPr lvl="1"/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400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HTTP/1.1</a:t>
            </a:r>
            <a:endParaRPr lang="en-US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GET, POST, HEAD</a:t>
            </a: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PUT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uploads file in entity body to path specified in URL field</a:t>
            </a: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DELETE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deletes file specified in the URL field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HTTP response message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12160" y="1683104"/>
            <a:ext cx="480304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HTTP/1.1 200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Connection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data </a:t>
            </a:r>
            <a:r>
              <a:rPr lang="en-US" altLang="zh-CN" sz="2000" b="1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data</a:t>
            </a:r>
            <a:r>
              <a:rPr lang="en-US" altLang="zh-CN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000" b="1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data</a:t>
            </a:r>
            <a:r>
              <a:rPr lang="en-US" altLang="zh-CN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000" b="1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data</a:t>
            </a:r>
            <a:r>
              <a:rPr lang="en-US" altLang="zh-CN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000" b="1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data</a:t>
            </a:r>
            <a:r>
              <a:rPr lang="en-US" altLang="zh-CN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 ...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-15127" y="1103667"/>
            <a:ext cx="180690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status line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(protocol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status code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status phrase)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1526335" y="1610079"/>
            <a:ext cx="923925" cy="257175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2326435" y="2045054"/>
            <a:ext cx="257175" cy="1858963"/>
          </a:xfrm>
          <a:custGeom>
            <a:avLst/>
            <a:gdLst>
              <a:gd name="T0" fmla="*/ 332660599 w 162"/>
              <a:gd name="T1" fmla="*/ 15251828 h 1428"/>
              <a:gd name="T2" fmla="*/ 0 w 162"/>
              <a:gd name="T3" fmla="*/ 0 h 1428"/>
              <a:gd name="T4" fmla="*/ 0 w 162"/>
              <a:gd name="T5" fmla="*/ 2147483647 h 1428"/>
              <a:gd name="T6" fmla="*/ 408265258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264099" y="2713392"/>
            <a:ext cx="9829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header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lines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V="1">
            <a:off x="1421560" y="4319942"/>
            <a:ext cx="957263" cy="14287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9010" y="4056417"/>
            <a:ext cx="14366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data, e.g.,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requested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HTML file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User-server state: cookies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-32" y="1419622"/>
            <a:ext cx="3600400" cy="31884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Many major Web sites use cookies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Four components:</a:t>
            </a:r>
            <a:endParaRPr lang="en-US" altLang="zh-CN" sz="24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1) cookie header line of HTTP </a:t>
            </a:r>
            <a:r>
              <a:rPr lang="en-US" altLang="zh-CN" sz="2000" i="1" dirty="0">
                <a:latin typeface="Arial" pitchFamily="34" charset="0"/>
                <a:ea typeface="宋体" pitchFamily="2" charset="-122"/>
                <a:cs typeface="Arial" pitchFamily="34" charset="0"/>
              </a:rPr>
              <a:t>response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message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2) cookie header line in HTTP </a:t>
            </a:r>
            <a:r>
              <a:rPr lang="en-US" altLang="zh-CN" sz="2000" i="1" dirty="0">
                <a:latin typeface="Arial" pitchFamily="34" charset="0"/>
                <a:ea typeface="宋体" pitchFamily="2" charset="-122"/>
                <a:cs typeface="Arial" pitchFamily="34" charset="0"/>
              </a:rPr>
              <a:t>request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message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3) cookie file kept on user’s host, managed by user’s browser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4) back-end database at Web site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0430" y="1357304"/>
            <a:ext cx="3888432" cy="3188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sz="2400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Example:</a:t>
            </a: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Susan always access Internet always from PC</a:t>
            </a: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visits specific e-commerce site for first time</a:t>
            </a: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when initial HTTP requests arrives at site, site creates: </a:t>
            </a:r>
          </a:p>
          <a:p>
            <a:pPr lvl="1"/>
            <a:r>
              <a:rPr lang="en-US" altLang="zh-CN" sz="1900" dirty="0">
                <a:latin typeface="Arial" pitchFamily="34" charset="0"/>
                <a:ea typeface="宋体" pitchFamily="2" charset="-122"/>
                <a:cs typeface="Arial" pitchFamily="34" charset="0"/>
              </a:rPr>
              <a:t>unique ID</a:t>
            </a:r>
          </a:p>
          <a:p>
            <a:pPr lvl="1"/>
            <a:r>
              <a:rPr lang="en-US" altLang="zh-CN" sz="1900" dirty="0">
                <a:latin typeface="Arial" pitchFamily="34" charset="0"/>
                <a:ea typeface="宋体" pitchFamily="2" charset="-122"/>
                <a:cs typeface="Arial" pitchFamily="34" charset="0"/>
              </a:rPr>
              <a:t>entry in backend database for ID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Cookies: keeping “state” (cont.)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02887" y="971566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u="sng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client</a:t>
            </a:r>
            <a:endParaRPr lang="en-US" altLang="zh-CN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231799" y="1079912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u="sng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server</a:t>
            </a:r>
            <a:endParaRPr lang="en-US" altLang="zh-CN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1863712" y="3288524"/>
            <a:ext cx="2478881" cy="336947"/>
            <a:chOff x="1386" y="2663"/>
            <a:chExt cx="2082" cy="283"/>
          </a:xfrm>
        </p:grpSpPr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1386" y="266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553" y="2694"/>
              <a:ext cx="1743" cy="252"/>
              <a:chOff x="3268" y="2846"/>
              <a:chExt cx="1743" cy="252"/>
            </a:xfrm>
          </p:grpSpPr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10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350"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usual http response msg</a:t>
                </a:r>
                <a:endParaRPr lang="en-US" altLang="zh-CN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</p:grpSp>
      </p:grpSp>
      <p:grpSp>
        <p:nvGrpSpPr>
          <p:cNvPr id="11" name="Group 94"/>
          <p:cNvGrpSpPr>
            <a:grpSpLocks/>
          </p:cNvGrpSpPr>
          <p:nvPr/>
        </p:nvGrpSpPr>
        <p:grpSpPr bwMode="auto">
          <a:xfrm>
            <a:off x="1870856" y="4410096"/>
            <a:ext cx="2478881" cy="323850"/>
            <a:chOff x="1392" y="3605"/>
            <a:chExt cx="2082" cy="272"/>
          </a:xfrm>
        </p:grpSpPr>
        <p:sp>
          <p:nvSpPr>
            <p:cNvPr id="12" name="Line 24"/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" name="Group 25"/>
            <p:cNvGrpSpPr>
              <a:grpSpLocks/>
            </p:cNvGrpSpPr>
            <p:nvPr/>
          </p:nvGrpSpPr>
          <p:grpSpPr bwMode="auto">
            <a:xfrm>
              <a:off x="1552" y="3625"/>
              <a:ext cx="1743" cy="252"/>
              <a:chOff x="3268" y="2846"/>
              <a:chExt cx="1743" cy="252"/>
            </a:xfrm>
          </p:grpSpPr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15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350"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usual http response msg</a:t>
                </a:r>
                <a:endParaRPr lang="en-US" altLang="zh-CN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</p:grpSp>
      </p:grpSp>
      <p:sp>
        <p:nvSpPr>
          <p:cNvPr id="16" name="Text Box 59"/>
          <p:cNvSpPr txBox="1">
            <a:spLocks noChangeArrowheads="1"/>
          </p:cNvSpPr>
          <p:nvPr/>
        </p:nvSpPr>
        <p:spPr bwMode="auto">
          <a:xfrm>
            <a:off x="786196" y="2015744"/>
            <a:ext cx="134064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cookie file</a:t>
            </a:r>
          </a:p>
        </p:txBody>
      </p:sp>
      <p:sp>
        <p:nvSpPr>
          <p:cNvPr id="17" name="Text Box 66"/>
          <p:cNvSpPr txBox="1">
            <a:spLocks noChangeArrowheads="1"/>
          </p:cNvSpPr>
          <p:nvPr/>
        </p:nvSpPr>
        <p:spPr bwMode="auto">
          <a:xfrm>
            <a:off x="257558" y="3345672"/>
            <a:ext cx="135806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one week later:</a:t>
            </a:r>
          </a:p>
        </p:txBody>
      </p:sp>
      <p:grpSp>
        <p:nvGrpSpPr>
          <p:cNvPr id="18" name="Group 89"/>
          <p:cNvGrpSpPr>
            <a:grpSpLocks/>
          </p:cNvGrpSpPr>
          <p:nvPr/>
        </p:nvGrpSpPr>
        <p:grpSpPr bwMode="auto">
          <a:xfrm>
            <a:off x="1870855" y="2809891"/>
            <a:ext cx="4229100" cy="869156"/>
            <a:chOff x="1392" y="2261"/>
            <a:chExt cx="3552" cy="730"/>
          </a:xfrm>
        </p:grpSpPr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1392" y="235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5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1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cookie: 1678</a:t>
              </a:r>
            </a:p>
          </p:txBody>
        </p: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3479" y="2332"/>
              <a:ext cx="695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>
                  <a:solidFill>
                    <a:schemeClr val="accent2"/>
                  </a:solidFill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>
                  <a:solidFill>
                    <a:schemeClr val="accent2"/>
                  </a:solidFill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>
                  <a:solidFill>
                    <a:schemeClr val="accent2"/>
                  </a:solidFill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action</a:t>
              </a:r>
              <a:endParaRPr lang="en-US" altLang="zh-CN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3" name="Group 83"/>
            <p:cNvGrpSpPr>
              <a:grpSpLocks/>
            </p:cNvGrpSpPr>
            <p:nvPr/>
          </p:nvGrpSpPr>
          <p:grpSpPr bwMode="auto">
            <a:xfrm>
              <a:off x="4306" y="2363"/>
              <a:ext cx="607" cy="252"/>
              <a:chOff x="4306" y="2273"/>
              <a:chExt cx="607" cy="252"/>
            </a:xfrm>
          </p:grpSpPr>
          <p:sp>
            <p:nvSpPr>
              <p:cNvPr id="24" name="Rectangle 72"/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25" name="Text Box 43"/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60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350"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access</a:t>
                </a:r>
              </a:p>
            </p:txBody>
          </p:sp>
        </p:grpSp>
      </p:grpSp>
      <p:grpSp>
        <p:nvGrpSpPr>
          <p:cNvPr id="26" name="Group 81"/>
          <p:cNvGrpSpPr>
            <a:grpSpLocks/>
          </p:cNvGrpSpPr>
          <p:nvPr/>
        </p:nvGrpSpPr>
        <p:grpSpPr bwMode="auto">
          <a:xfrm>
            <a:off x="780243" y="1471628"/>
            <a:ext cx="1078706" cy="578644"/>
            <a:chOff x="476" y="1047"/>
            <a:chExt cx="906" cy="486"/>
          </a:xfrm>
        </p:grpSpPr>
        <p:sp>
          <p:nvSpPr>
            <p:cNvPr id="27" name="AutoShape 67"/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28" name="Text Box 60"/>
            <p:cNvSpPr txBox="1">
              <a:spLocks noChangeArrowheads="1"/>
            </p:cNvSpPr>
            <p:nvPr/>
          </p:nvSpPr>
          <p:spPr bwMode="auto">
            <a:xfrm>
              <a:off x="476" y="1134"/>
              <a:ext cx="7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chemeClr val="bg1"/>
                  </a:solidFill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ebay 8734</a:t>
              </a:r>
            </a:p>
          </p:txBody>
        </p:sp>
      </p:grpSp>
      <p:sp>
        <p:nvSpPr>
          <p:cNvPr id="29" name="AutoShape 68"/>
          <p:cNvSpPr>
            <a:spLocks noChangeArrowheads="1"/>
          </p:cNvSpPr>
          <p:nvPr/>
        </p:nvSpPr>
        <p:spPr bwMode="auto">
          <a:xfrm>
            <a:off x="6180917" y="2625343"/>
            <a:ext cx="395288" cy="619125"/>
          </a:xfrm>
          <a:prstGeom prst="can">
            <a:avLst>
              <a:gd name="adj" fmla="val 39157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grpSp>
        <p:nvGrpSpPr>
          <p:cNvPr id="30" name="Group 95"/>
          <p:cNvGrpSpPr>
            <a:grpSpLocks/>
          </p:cNvGrpSpPr>
          <p:nvPr/>
        </p:nvGrpSpPr>
        <p:grpSpPr bwMode="auto">
          <a:xfrm>
            <a:off x="1863712" y="1697847"/>
            <a:ext cx="4441031" cy="972740"/>
            <a:chOff x="1386" y="1327"/>
            <a:chExt cx="3730" cy="817"/>
          </a:xfrm>
        </p:grpSpPr>
        <p:sp>
          <p:nvSpPr>
            <p:cNvPr id="31" name="Line 4"/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5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usual http request msg</a:t>
              </a:r>
              <a:endParaRPr lang="en-US" altLang="zh-CN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3245" y="1341"/>
              <a:ext cx="1277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dirty="0">
                  <a:solidFill>
                    <a:schemeClr val="accent2"/>
                  </a:solidFill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Amazon server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dirty="0">
                  <a:solidFill>
                    <a:schemeClr val="accent2"/>
                  </a:solidFill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creates ID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dirty="0">
                  <a:solidFill>
                    <a:schemeClr val="accent2"/>
                  </a:solidFill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1678 for user</a:t>
              </a:r>
              <a:endParaRPr lang="en-US" altLang="zh-CN" sz="1500" dirty="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grpSp>
          <p:nvGrpSpPr>
            <p:cNvPr id="34" name="Group 82"/>
            <p:cNvGrpSpPr>
              <a:grpSpLocks/>
            </p:cNvGrpSpPr>
            <p:nvPr/>
          </p:nvGrpSpPr>
          <p:grpSpPr bwMode="auto">
            <a:xfrm>
              <a:off x="4377" y="1730"/>
              <a:ext cx="739" cy="414"/>
              <a:chOff x="4377" y="1640"/>
              <a:chExt cx="739" cy="414"/>
            </a:xfrm>
          </p:grpSpPr>
          <p:sp>
            <p:nvSpPr>
              <p:cNvPr id="35" name="Line 40"/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37" name="Text Box 41"/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350"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create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350"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    entry</a:t>
                </a:r>
              </a:p>
            </p:txBody>
          </p:sp>
        </p:grpSp>
      </p:grpSp>
      <p:grpSp>
        <p:nvGrpSpPr>
          <p:cNvPr id="38" name="Group 88"/>
          <p:cNvGrpSpPr>
            <a:grpSpLocks/>
          </p:cNvGrpSpPr>
          <p:nvPr/>
        </p:nvGrpSpPr>
        <p:grpSpPr bwMode="auto">
          <a:xfrm>
            <a:off x="760002" y="2066941"/>
            <a:ext cx="3604022" cy="815578"/>
            <a:chOff x="459" y="1637"/>
            <a:chExt cx="3027" cy="685"/>
          </a:xfrm>
        </p:grpSpPr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3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5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usual http response 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1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Set-cookie: 1678 </a:t>
              </a:r>
            </a:p>
          </p:txBody>
        </p:sp>
        <p:grpSp>
          <p:nvGrpSpPr>
            <p:cNvPr id="41" name="Group 76"/>
            <p:cNvGrpSpPr>
              <a:grpSpLocks/>
            </p:cNvGrpSpPr>
            <p:nvPr/>
          </p:nvGrpSpPr>
          <p:grpSpPr bwMode="auto">
            <a:xfrm>
              <a:off x="459" y="1836"/>
              <a:ext cx="1004" cy="486"/>
              <a:chOff x="684" y="1746"/>
              <a:chExt cx="1004" cy="486"/>
            </a:xfrm>
          </p:grpSpPr>
          <p:sp>
            <p:nvSpPr>
              <p:cNvPr id="42" name="AutoShape 74"/>
              <p:cNvSpPr>
                <a:spLocks noChangeArrowheads="1"/>
              </p:cNvSpPr>
              <p:nvPr/>
            </p:nvSpPr>
            <p:spPr bwMode="auto"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43" name="Text Box 75"/>
              <p:cNvSpPr txBox="1">
                <a:spLocks noChangeArrowheads="1"/>
              </p:cNvSpPr>
              <p:nvPr/>
            </p:nvSpPr>
            <p:spPr bwMode="auto">
              <a:xfrm>
                <a:off x="684" y="1833"/>
                <a:ext cx="10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 b="1">
                    <a:solidFill>
                      <a:schemeClr val="bg1"/>
                    </a:solidFill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ebay 8734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 b="1">
                    <a:solidFill>
                      <a:schemeClr val="bg1"/>
                    </a:solidFill>
                    <a:latin typeface="Arial" pitchFamily="34" charset="0"/>
                    <a:ea typeface="宋体" panose="02010600030101010101" pitchFamily="2" charset="-122"/>
                    <a:cs typeface="Arial" pitchFamily="34" charset="0"/>
                  </a:rPr>
                  <a:t>amazon 1678</a:t>
                </a:r>
              </a:p>
            </p:txBody>
          </p:sp>
        </p:grpSp>
      </p:grpSp>
      <p:grpSp>
        <p:nvGrpSpPr>
          <p:cNvPr id="44" name="Group 93"/>
          <p:cNvGrpSpPr>
            <a:grpSpLocks/>
          </p:cNvGrpSpPr>
          <p:nvPr/>
        </p:nvGrpSpPr>
        <p:grpSpPr bwMode="auto">
          <a:xfrm>
            <a:off x="1849424" y="3262328"/>
            <a:ext cx="4279106" cy="1524000"/>
            <a:chOff x="1374" y="2641"/>
            <a:chExt cx="3594" cy="1280"/>
          </a:xfrm>
        </p:grpSpPr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5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1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cookie: 1678</a:t>
              </a:r>
            </a:p>
          </p:txBody>
        </p:sp>
        <p:sp>
          <p:nvSpPr>
            <p:cNvPr id="47" name="Text Box 29"/>
            <p:cNvSpPr txBox="1">
              <a:spLocks noChangeArrowheads="1"/>
            </p:cNvSpPr>
            <p:nvPr/>
          </p:nvSpPr>
          <p:spPr bwMode="auto">
            <a:xfrm>
              <a:off x="3470" y="3262"/>
              <a:ext cx="739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>
                  <a:solidFill>
                    <a:schemeClr val="accent2"/>
                  </a:solidFill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>
                  <a:solidFill>
                    <a:schemeClr val="accent2"/>
                  </a:solidFill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spectific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>
                  <a:solidFill>
                    <a:schemeClr val="accent2"/>
                  </a:solidFill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action</a:t>
              </a:r>
              <a:endParaRPr lang="en-US" altLang="zh-CN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 Box 71"/>
            <p:cNvSpPr txBox="1">
              <a:spLocks noChangeArrowheads="1"/>
            </p:cNvSpPr>
            <p:nvPr/>
          </p:nvSpPr>
          <p:spPr bwMode="auto">
            <a:xfrm>
              <a:off x="4287" y="2939"/>
              <a:ext cx="60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5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access</a:t>
              </a:r>
            </a:p>
          </p:txBody>
        </p:sp>
      </p:grpSp>
      <p:grpSp>
        <p:nvGrpSpPr>
          <p:cNvPr id="50" name="Group 77"/>
          <p:cNvGrpSpPr>
            <a:grpSpLocks/>
          </p:cNvGrpSpPr>
          <p:nvPr/>
        </p:nvGrpSpPr>
        <p:grpSpPr bwMode="auto">
          <a:xfrm>
            <a:off x="770717" y="3717147"/>
            <a:ext cx="1195388" cy="578644"/>
            <a:chOff x="684" y="1746"/>
            <a:chExt cx="1004" cy="486"/>
          </a:xfrm>
        </p:grpSpPr>
        <p:sp>
          <p:nvSpPr>
            <p:cNvPr id="51" name="AutoShape 78"/>
            <p:cNvSpPr>
              <a:spLocks noChangeArrowheads="1"/>
            </p:cNvSpPr>
            <p:nvPr/>
          </p:nvSpPr>
          <p:spPr bwMode="auto"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52" name="Text Box 79"/>
            <p:cNvSpPr txBox="1">
              <a:spLocks noChangeArrowheads="1"/>
            </p:cNvSpPr>
            <p:nvPr/>
          </p:nvSpPr>
          <p:spPr bwMode="auto">
            <a:xfrm>
              <a:off x="684" y="1833"/>
              <a:ext cx="100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chemeClr val="bg1"/>
                  </a:solidFill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ebay 8734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chemeClr val="bg1"/>
                  </a:solidFill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amazon 1678</a:t>
              </a:r>
            </a:p>
          </p:txBody>
        </p:sp>
      </p:grpSp>
      <p:sp>
        <p:nvSpPr>
          <p:cNvPr id="53" name="Text Box 80"/>
          <p:cNvSpPr txBox="1">
            <a:spLocks noChangeArrowheads="1"/>
          </p:cNvSpPr>
          <p:nvPr/>
        </p:nvSpPr>
        <p:spPr bwMode="auto">
          <a:xfrm>
            <a:off x="6086859" y="3304000"/>
            <a:ext cx="914033" cy="5078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backend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9212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Cookies (continued)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71406" y="1357304"/>
            <a:ext cx="3786214" cy="3404504"/>
          </a:xfrm>
        </p:spPr>
        <p:txBody>
          <a:bodyPr>
            <a:normAutofit fontScale="850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What cookies can bring: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authorization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shopping carts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recommendations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user session state (Web e-mail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</a:p>
          <a:p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How to keep “state”: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ZapfDingbats" pitchFamily="82" charset="2"/>
              <a:buChar char="r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protocol endpoints: maintain state at sender/receiver over multiple transactions</a:t>
            </a:r>
          </a:p>
          <a:p>
            <a:pPr>
              <a:buFont typeface="ZapfDingbats" pitchFamily="82" charset="2"/>
              <a:buChar char="r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cookies: http messages carry state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714744" y="1267741"/>
            <a:ext cx="3528392" cy="1804075"/>
          </a:xfrm>
          <a:prstGeom prst="rect">
            <a:avLst/>
          </a:prstGeom>
          <a:noFill/>
          <a:ln w="1905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Cookies </a:t>
            </a:r>
            <a:r>
              <a:rPr kumimoji="0" lang="en-US" altLang="zh-CN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and privacy: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cookies permit sites to learn a lot about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you may supply name and e-mail to sites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377900" y="1083075"/>
            <a:ext cx="742511" cy="3693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aside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Web caches (proxy server)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85720" y="1347614"/>
            <a:ext cx="3617620" cy="34045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Goal: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satisfy client request without involving origin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server</a:t>
            </a:r>
          </a:p>
          <a:p>
            <a:pPr marL="0" indent="0">
              <a:buNone/>
            </a:pP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user sets browser: Web accesses via  cache</a:t>
            </a: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browser sends all HTTP requests to cache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object in cache: cache returns object 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else cache requests object from origin server, then returns object to client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477" y="1924095"/>
            <a:ext cx="515938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084166" y="2336845"/>
            <a:ext cx="6030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client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565" y="3794170"/>
            <a:ext cx="51593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971390" y="1743120"/>
            <a:ext cx="8258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itchFamily="34" charset="0"/>
                <a:ea typeface="宋体" pitchFamily="2" charset="-122"/>
                <a:cs typeface="Arial" pitchFamily="34" charset="0"/>
              </a:rPr>
              <a:t>Proxy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itchFamily="34" charset="0"/>
                <a:ea typeface="宋体" pitchFamily="2" charset="-122"/>
                <a:cs typeface="Arial" pitchFamily="34" charset="0"/>
              </a:rPr>
              <a:t>server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6160765" y="2524167"/>
            <a:ext cx="346075" cy="742949"/>
            <a:chOff x="4180" y="783"/>
            <a:chExt cx="150" cy="307"/>
          </a:xfrm>
        </p:grpSpPr>
        <p:sp>
          <p:nvSpPr>
            <p:cNvPr id="50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3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7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239741" y="4252958"/>
            <a:ext cx="6030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client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4584379" y="3063920"/>
            <a:ext cx="1487488" cy="760413"/>
            <a:chOff x="2944" y="2580"/>
            <a:chExt cx="937" cy="479"/>
          </a:xfrm>
        </p:grpSpPr>
        <p:sp>
          <p:nvSpPr>
            <p:cNvPr id="48" name="Line 19"/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 rot="19907361">
              <a:off x="2944" y="2655"/>
              <a:ext cx="8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HTTP request</a:t>
              </a:r>
              <a:endParaRPr lang="en-US" altLang="zh-CN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4720904" y="3151233"/>
            <a:ext cx="1501775" cy="785812"/>
            <a:chOff x="3030" y="2635"/>
            <a:chExt cx="946" cy="495"/>
          </a:xfrm>
        </p:grpSpPr>
        <p:sp>
          <p:nvSpPr>
            <p:cNvPr id="46" name="Line 20"/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 rot="19862217">
              <a:off x="3059" y="2856"/>
              <a:ext cx="91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HTTP response</a:t>
              </a:r>
              <a:endParaRPr lang="en-US" altLang="zh-CN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8000677" y="1760580"/>
            <a:ext cx="346075" cy="742949"/>
            <a:chOff x="4180" y="783"/>
            <a:chExt cx="150" cy="307"/>
          </a:xfrm>
        </p:grpSpPr>
        <p:sp>
          <p:nvSpPr>
            <p:cNvPr id="38" name="AutoShape 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9" name="Rectangle 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0" name="Rectangle 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1" name="AutoShape 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grpSp>
        <p:nvGrpSpPr>
          <p:cNvPr id="14" name="Group 35"/>
          <p:cNvGrpSpPr>
            <a:grpSpLocks/>
          </p:cNvGrpSpPr>
          <p:nvPr/>
        </p:nvGrpSpPr>
        <p:grpSpPr bwMode="auto">
          <a:xfrm>
            <a:off x="8084815" y="3638592"/>
            <a:ext cx="346075" cy="742949"/>
            <a:chOff x="4180" y="783"/>
            <a:chExt cx="150" cy="307"/>
          </a:xfrm>
        </p:grpSpPr>
        <p:sp>
          <p:nvSpPr>
            <p:cNvPr id="30" name="AutoShape 3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3" name="AutoShape 3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4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4676452" y="2109833"/>
            <a:ext cx="3251200" cy="730250"/>
            <a:chOff x="3002" y="1979"/>
            <a:chExt cx="2048" cy="460"/>
          </a:xfrm>
        </p:grpSpPr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 rot="1422049">
              <a:off x="3131" y="2015"/>
              <a:ext cx="8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HTTP request</a:t>
              </a:r>
              <a:endParaRPr lang="en-US" altLang="zh-CN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9" name="Text Box 45"/>
            <p:cNvSpPr txBox="1">
              <a:spLocks noChangeArrowheads="1"/>
            </p:cNvSpPr>
            <p:nvPr/>
          </p:nvSpPr>
          <p:spPr bwMode="auto">
            <a:xfrm rot="20180032">
              <a:off x="4162" y="2025"/>
              <a:ext cx="81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HTTP request</a:t>
              </a:r>
              <a:endParaRPr lang="en-US" altLang="zh-CN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7831898" y="4433933"/>
            <a:ext cx="6815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server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7" name="Text Box 48"/>
          <p:cNvSpPr txBox="1">
            <a:spLocks noChangeArrowheads="1"/>
          </p:cNvSpPr>
          <p:nvPr/>
        </p:nvSpPr>
        <p:spPr bwMode="auto">
          <a:xfrm>
            <a:off x="7763635" y="962070"/>
            <a:ext cx="6815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origin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server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8" name="Rectangle 55"/>
          <p:cNvSpPr>
            <a:spLocks noChangeArrowheads="1"/>
          </p:cNvSpPr>
          <p:nvPr/>
        </p:nvSpPr>
        <p:spPr bwMode="auto">
          <a:xfrm>
            <a:off x="6857677" y="331792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9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640" y="1600245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3903340" y="1646284"/>
            <a:ext cx="4110037" cy="1814513"/>
            <a:chOff x="2515" y="1687"/>
            <a:chExt cx="2589" cy="1143"/>
          </a:xfrm>
        </p:grpSpPr>
        <p:sp>
          <p:nvSpPr>
            <p:cNvPr id="22" name="Freeform 44"/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 rot="1411598">
              <a:off x="2953" y="2253"/>
              <a:ext cx="91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HTTP response</a:t>
              </a:r>
              <a:endParaRPr lang="en-US" altLang="zh-CN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4" name="Text Box 46"/>
            <p:cNvSpPr txBox="1">
              <a:spLocks noChangeArrowheads="1"/>
            </p:cNvSpPr>
            <p:nvPr/>
          </p:nvSpPr>
          <p:spPr bwMode="auto">
            <a:xfrm rot="20184211">
              <a:off x="4183" y="2241"/>
              <a:ext cx="91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HTTP response</a:t>
              </a:r>
              <a:endParaRPr lang="en-US" altLang="zh-CN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pic>
          <p:nvPicPr>
            <p:cNvPr id="25" name="Picture 5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5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" name="Picture 6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65" y="3581445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88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More about Web caching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47466" y="1491630"/>
            <a:ext cx="3024336" cy="3404504"/>
          </a:xfrm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cache acts as both client and server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typically cache is installed by ISP (university, company, residential ISP)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456352" y="1198795"/>
            <a:ext cx="3816424" cy="340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Why Web caching?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reduce response time for client request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reduce traffic on an institution’s access link.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Internet dense with caches: enables “poor” content providers to effectively deliver content (but so does P2P file sharing)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0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331913" y="282562"/>
            <a:ext cx="5904383" cy="431800"/>
          </a:xfrm>
        </p:spPr>
        <p:txBody>
          <a:bodyPr/>
          <a:lstStyle/>
          <a:p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Web / WWW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424676" y="1142990"/>
            <a:ext cx="7128792" cy="3404504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First some jargon</a:t>
            </a:r>
            <a:endParaRPr lang="en-US" altLang="zh-CN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Web page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consists of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objects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Object can be HTML file, JPEG image, Java applet, audio file,…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Web page consists of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base HTML-file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which includes several referenced objects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Each object is addressable by a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URL</a:t>
            </a:r>
          </a:p>
          <a:p>
            <a:r>
              <a:rPr lang="en-US" altLang="zh-CN" dirty="0">
                <a:solidFill>
                  <a:schemeClr val="tx2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Example URL: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14282" y="3960256"/>
            <a:ext cx="6835776" cy="1144588"/>
            <a:chOff x="788" y="2955"/>
            <a:chExt cx="4306" cy="72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34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Arial" pitchFamily="34" charset="0"/>
                  <a:ea typeface="宋体" pitchFamily="2" charset="-122"/>
                  <a:cs typeface="Arial" pitchFamily="34" charset="0"/>
                </a:rPr>
                <a:t>www.someschool.edu/someDept/pic.gif</a:t>
              </a:r>
            </a:p>
          </p:txBody>
        </p:sp>
        <p:sp>
          <p:nvSpPr>
            <p:cNvPr id="7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8" name="AutoShape 7"/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Arial" pitchFamily="34" charset="0"/>
                  <a:ea typeface="宋体" pitchFamily="2" charset="-122"/>
                  <a:cs typeface="Arial" pitchFamily="34" charset="0"/>
                </a:rPr>
                <a:t>host name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Arial" pitchFamily="34" charset="0"/>
                  <a:ea typeface="宋体" pitchFamily="2" charset="-122"/>
                  <a:cs typeface="Arial" pitchFamily="34" charset="0"/>
                </a:rPr>
                <a:t>path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Conditional GET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20" y="1354931"/>
            <a:ext cx="3033713" cy="32289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smtClean="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Goal:</a:t>
            </a:r>
            <a:r>
              <a:rPr lang="en-US" altLang="zh-CN" sz="1500" smtClean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don’t send object if cache has up-to-date cached version</a:t>
            </a:r>
          </a:p>
          <a:p>
            <a:r>
              <a:rPr lang="en-US" altLang="zh-CN" sz="1500" smtClean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cache: specify date of cached copy in HTTP request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350" b="1" smtClean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If-modified-since: &lt;date&gt;</a:t>
            </a:r>
          </a:p>
          <a:p>
            <a:r>
              <a:rPr lang="en-US" altLang="zh-CN" sz="1500" smtClean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server: response contains no object if cached copy is up-to-date: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350" b="1" smtClean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HTTP/1.0 304 Not Modified</a:t>
            </a:r>
            <a:endParaRPr lang="en-US" altLang="zh-CN" sz="1500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493264" y="1747838"/>
            <a:ext cx="2478881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161020" y="1239441"/>
            <a:ext cx="8002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u="sng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cache</a:t>
            </a:r>
            <a:endParaRPr lang="en-US" altLang="zh-CN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49433" y="121801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u="sng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server</a:t>
            </a:r>
            <a:endParaRPr lang="en-US" altLang="zh-CN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23055" y="1660922"/>
            <a:ext cx="2010965" cy="4847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If-modified-since: &lt;date&gt;</a:t>
            </a:r>
            <a:endParaRPr lang="en-US" altLang="zh-CN" sz="1500" b="1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3507552" y="2490788"/>
            <a:ext cx="2478881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3708768" y="2486024"/>
            <a:ext cx="1982390" cy="669132"/>
            <a:chOff x="2698" y="2036"/>
            <a:chExt cx="1665" cy="562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 sz="1800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5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304 Not Modified</a:t>
              </a:r>
              <a:endParaRPr lang="en-US" altLang="zh-CN" sz="1500" b="1">
                <a:latin typeface="Arial" pitchFamily="34" charset="0"/>
                <a:ea typeface="宋体" panose="02010600030101010101" pitchFamily="2" charset="-122"/>
                <a:cs typeface="Arial" pitchFamily="34" charset="0"/>
              </a:endParaRPr>
            </a:p>
          </p:txBody>
        </p:sp>
      </p:grp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5947643" y="1932385"/>
            <a:ext cx="914033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>
                <a:solidFill>
                  <a:schemeClr val="accent2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>
                <a:solidFill>
                  <a:schemeClr val="accent2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>
                <a:solidFill>
                  <a:schemeClr val="accent2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modified</a:t>
            </a:r>
            <a:endParaRPr lang="en-US" altLang="zh-CN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>
            <a:off x="3586132" y="3290888"/>
            <a:ext cx="2928938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32"/>
          <p:cNvSpPr>
            <a:spLocks noChangeShapeType="1"/>
          </p:cNvSpPr>
          <p:nvPr/>
        </p:nvSpPr>
        <p:spPr bwMode="auto">
          <a:xfrm>
            <a:off x="3543271" y="3512344"/>
            <a:ext cx="2478881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3726626" y="3425429"/>
            <a:ext cx="2010966" cy="4847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HTTP request msg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If-modified-since: &lt;date&gt;</a:t>
            </a:r>
            <a:endParaRPr lang="en-US" altLang="zh-CN" sz="1500" b="1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 flipH="1">
            <a:off x="3557558" y="4255294"/>
            <a:ext cx="2478881" cy="285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3740914" y="4213623"/>
            <a:ext cx="1982391" cy="7155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5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b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&lt;data&gt;</a:t>
            </a: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5997649" y="3768328"/>
            <a:ext cx="9140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>
                <a:solidFill>
                  <a:schemeClr val="accent2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>
                <a:solidFill>
                  <a:schemeClr val="accent2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modified</a:t>
            </a:r>
            <a:endParaRPr lang="en-US" altLang="zh-CN" sz="18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Summary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1985738" y="1500180"/>
            <a:ext cx="4751387" cy="106045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Web</a:t>
            </a:r>
            <a:endParaRPr lang="en-US" altLang="zh-CN" sz="280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2027959" y="2533690"/>
            <a:ext cx="4751387" cy="106045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pitchFamily="2" charset="-122"/>
                <a:cs typeface="Arial" pitchFamily="34" charset="0"/>
              </a:rPr>
              <a:t>Persistent HTTP</a:t>
            </a:r>
          </a:p>
          <a:p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80" y="1572625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86" y="208277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80" y="2605698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1999432" y="2027188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Nonpersistent</a:t>
            </a:r>
            <a:r>
              <a:rPr lang="en-US" altLang="zh-CN" sz="2800" dirty="0">
                <a:latin typeface="Arial" pitchFamily="34" charset="0"/>
                <a:ea typeface="宋体" pitchFamily="2" charset="-122"/>
                <a:cs typeface="Arial" pitchFamily="34" charset="0"/>
              </a:rPr>
              <a:t> HTTP</a:t>
            </a:r>
          </a:p>
          <a:p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内容占位符 3"/>
          <p:cNvSpPr txBox="1">
            <a:spLocks/>
          </p:cNvSpPr>
          <p:nvPr/>
        </p:nvSpPr>
        <p:spPr>
          <a:xfrm>
            <a:off x="2017366" y="3067132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Cookie</a:t>
            </a:r>
          </a:p>
          <a:p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287" y="3139140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内容占位符 3"/>
          <p:cNvSpPr>
            <a:spLocks noGrp="1"/>
          </p:cNvSpPr>
          <p:nvPr/>
        </p:nvSpPr>
        <p:spPr>
          <a:xfrm>
            <a:off x="2005931" y="3600574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Web cache</a:t>
            </a:r>
            <a:endParaRPr lang="en-US" altLang="zh-CN" sz="28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3672582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3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071538" y="267494"/>
            <a:ext cx="7669243" cy="431800"/>
          </a:xfrm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HTML – </a:t>
            </a:r>
            <a:r>
              <a:rPr lang="en-US" altLang="zh-CN" dirty="0" err="1">
                <a:latin typeface="Arial" pitchFamily="34" charset="0"/>
                <a:ea typeface="宋体" pitchFamily="2" charset="-122"/>
                <a:cs typeface="Arial" pitchFamily="34" charset="0"/>
              </a:rPr>
              <a:t>HyperText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Markup Language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06" y="1437373"/>
            <a:ext cx="28682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(a) 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The formatted page.</a:t>
            </a:r>
          </a:p>
          <a:p>
            <a:endParaRPr lang="zh-CN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6116" y="428626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(b) 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The formatted page.</a:t>
            </a:r>
          </a:p>
        </p:txBody>
      </p:sp>
      <p:pic>
        <p:nvPicPr>
          <p:cNvPr id="10" name="Picture 6" descr="7-26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906529"/>
            <a:ext cx="3906837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7-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7" y="1171584"/>
            <a:ext cx="3429024" cy="290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4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HTTP overview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-32" y="1349314"/>
            <a:ext cx="3816424" cy="3404504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HTTP: hypertext transfer protocol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Web’s application layer protocol</a:t>
            </a:r>
          </a:p>
          <a:p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client/server model</a:t>
            </a:r>
          </a:p>
          <a:p>
            <a:pPr lvl="1"/>
            <a:r>
              <a:rPr lang="en-US" altLang="zh-CN" sz="1800" i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client: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 browser that requests, receives, “displays” Web objects</a:t>
            </a:r>
          </a:p>
          <a:p>
            <a:pPr lvl="1"/>
            <a:r>
              <a:rPr lang="en-US" altLang="zh-CN" sz="1800" i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server: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 Web server sends objects in response to requests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04" y="954478"/>
            <a:ext cx="75247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428992" y="1549791"/>
            <a:ext cx="1208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itchFamily="34" charset="0"/>
                <a:ea typeface="宋体" pitchFamily="2" charset="-122"/>
                <a:cs typeface="Arial" pitchFamily="34" charset="0"/>
              </a:rPr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itchFamily="34" charset="0"/>
                <a:ea typeface="宋体" pitchFamily="2" charset="-122"/>
                <a:cs typeface="Arial" pitchFamily="34" charset="0"/>
              </a:rPr>
              <a:t>Explorer</a:t>
            </a:r>
            <a:endParaRPr lang="en-US" altLang="zh-CN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54" y="3650053"/>
            <a:ext cx="75247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146792" y="2930916"/>
            <a:ext cx="13827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itchFamily="34" charset="0"/>
                <a:ea typeface="宋体" pitchFamily="2" charset="-122"/>
                <a:cs typeface="Arial" pitchFamily="34" charset="0"/>
              </a:rPr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itchFamily="34" charset="0"/>
                <a:ea typeface="宋体" pitchFamily="2" charset="-122"/>
                <a:cs typeface="Arial" pitchFamily="34" charset="0"/>
              </a:rPr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itchFamily="34" charset="0"/>
                <a:ea typeface="宋体" pitchFamily="2" charset="-122"/>
                <a:cs typeface="Arial" pitchFamily="34" charset="0"/>
              </a:rPr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itchFamily="34" charset="0"/>
                <a:ea typeface="宋体" pitchFamily="2" charset="-122"/>
                <a:cs typeface="Arial" pitchFamily="34" charset="0"/>
              </a:rPr>
              <a:t>server</a:t>
            </a:r>
            <a:endParaRPr lang="en-US" altLang="zh-CN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6565892" y="1819670"/>
            <a:ext cx="504825" cy="1071564"/>
            <a:chOff x="4180" y="783"/>
            <a:chExt cx="150" cy="307"/>
          </a:xfrm>
        </p:grpSpPr>
        <p:sp>
          <p:nvSpPr>
            <p:cNvPr id="19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2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4398954" y="1227528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 flipH="1" flipV="1">
            <a:off x="4456104" y="1427553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V="1">
            <a:off x="4389429" y="2599128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4465629" y="2722953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3576629" y="4312041"/>
            <a:ext cx="13223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itchFamily="34" charset="0"/>
                <a:ea typeface="宋体" pitchFamily="2" charset="-122"/>
                <a:cs typeface="Arial" pitchFamily="34" charset="0"/>
              </a:rPr>
              <a:t>Mac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itchFamily="34" charset="0"/>
                <a:ea typeface="宋体" pitchFamily="2" charset="-122"/>
                <a:cs typeface="Arial" pitchFamily="34" charset="0"/>
              </a:rPr>
              <a:t>Navigator</a:t>
            </a:r>
            <a:endParaRPr lang="en-US" altLang="zh-CN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 rot="1422049">
            <a:off x="4752967" y="1387866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HTTP request</a:t>
            </a:r>
            <a:endParaRPr lang="en-US" altLang="zh-CN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 rot="19907361">
            <a:off x="4543417" y="2883291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HTTP request</a:t>
            </a:r>
            <a:endParaRPr lang="en-US" altLang="zh-CN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 rot="1411598">
            <a:off x="4565642" y="1835541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HTTP response</a:t>
            </a:r>
            <a:endParaRPr lang="en-US" altLang="zh-CN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 rot="19862217">
            <a:off x="4746617" y="3216666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HTTP response</a:t>
            </a:r>
            <a:endParaRPr lang="en-US" altLang="zh-CN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HTTP overview (continued)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3643306" y="1295662"/>
            <a:ext cx="3096344" cy="2108360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HTTP is “stateless”</a:t>
            </a:r>
            <a:endParaRPr lang="en-US" altLang="zh-CN" sz="18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server maintains no information about past client requests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42844" y="1328197"/>
            <a:ext cx="3520008" cy="340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Uses TCP:</a:t>
            </a:r>
            <a:endParaRPr lang="en-US" altLang="zh-CN" sz="18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client initiates TCP connection (creates socket) to server,  port 80</a:t>
            </a:r>
          </a:p>
          <a:p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server accepts TCP connection from client</a:t>
            </a:r>
          </a:p>
          <a:p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HTTP messages (application-layer protocol messages) exchanged between browser (HTTP client) and Web server (HTTP server)</a:t>
            </a:r>
          </a:p>
          <a:p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TCP connection closed</a:t>
            </a:r>
            <a:endParaRPr lang="en-US" altLang="zh-CN" sz="18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12734" y="2740712"/>
            <a:ext cx="3280568" cy="2005224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850945" y="2595978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726881" y="2767356"/>
            <a:ext cx="34194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Protocols that maintain “state” are complex!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ZapfDingbats" pitchFamily="82" charset="2"/>
              <a:buChar char="r"/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past history (state) must be maintained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ZapfDingbats" pitchFamily="82" charset="2"/>
              <a:buChar char="r"/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if server/client crashes, their views of “state” may be inconsistent, must be reconciled</a:t>
            </a:r>
          </a:p>
          <a:p>
            <a:pPr>
              <a:buFont typeface="ZapfDingbats" pitchFamily="82" charset="2"/>
              <a:buChar char="r"/>
            </a:pPr>
            <a:endParaRPr lang="zh-CN" altLang="en-US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831645" y="2524511"/>
            <a:ext cx="805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aside</a:t>
            </a:r>
          </a:p>
        </p:txBody>
      </p:sp>
    </p:spTree>
    <p:extLst>
      <p:ext uri="{BB962C8B-B14F-4D97-AF65-F5344CB8AC3E}">
        <p14:creationId xmlns:p14="http://schemas.microsoft.com/office/powerpoint/2010/main" val="26152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HTTP connections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357158" y="1357304"/>
            <a:ext cx="6912768" cy="3404504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400" u="sng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Nonpersistent</a:t>
            </a:r>
            <a:r>
              <a:rPr lang="en-US" altLang="zh-CN" sz="2400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HTTP</a:t>
            </a:r>
            <a:endParaRPr lang="en-US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At most one object is sent over a TCP connection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</a:p>
          <a:p>
            <a:endParaRPr lang="en-US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400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Persistent HTTP</a:t>
            </a:r>
            <a:endParaRPr lang="en-US" altLang="zh-CN" sz="24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Multiple objects can be sent over single TCP connection between client and server.</a:t>
            </a:r>
          </a:p>
          <a:p>
            <a:endParaRPr lang="en-US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Nonpersistent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HTTP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872649" y="1042315"/>
            <a:ext cx="691276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Suppose user enters URL </a:t>
            </a: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www.someSchool.edu/someDepartment/home.index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6857351" y="928676"/>
            <a:ext cx="211569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(contains text,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references to 10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jpeg images)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28633" y="1766692"/>
            <a:ext cx="0" cy="3338447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90508" y="4331441"/>
            <a:ext cx="65722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28596" y="4253654"/>
            <a:ext cx="766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time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1" name="Rectangle 4"/>
          <p:cNvSpPr>
            <a:spLocks noGrp="1" noChangeArrowheads="1"/>
          </p:cNvSpPr>
          <p:nvPr/>
        </p:nvSpPr>
        <p:spPr bwMode="auto">
          <a:xfrm>
            <a:off x="1082791" y="1763675"/>
            <a:ext cx="39433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1a</a:t>
            </a:r>
            <a:r>
              <a:rPr lang="en-US" altLang="zh-CN" sz="180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  <a:r>
              <a:rPr lang="en-US" altLang="zh-CN" sz="1800" smtClean="0">
                <a:latin typeface="Arial" pitchFamily="34" charset="0"/>
                <a:ea typeface="宋体" pitchFamily="2" charset="-122"/>
                <a:cs typeface="Arial" pitchFamily="34" charset="0"/>
              </a:rPr>
              <a:t> HTTP client initiates TCP connection to HTTP server (process) at www.someSchool.edu on port 80</a:t>
            </a:r>
            <a:endParaRPr lang="en-US" altLang="zh-CN" sz="200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149466" y="3092412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2.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HTTP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client sends HTTP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request message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(containing URL) into TCP connection socket. Message indicates that client wants object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someDepartment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home.index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517433" y="2304264"/>
            <a:ext cx="331022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1b.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HTTP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 server at host www.someSchool.edu waiting for TCP connection at port 80.  “accepts” connection, notifying client</a:t>
            </a: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473691" y="2316125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4321291" y="4259225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H="1">
            <a:off x="4445116" y="2830475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Non-persistent </a:t>
            </a:r>
            <a:r>
              <a:rPr lang="en-US" altLang="zh-CN" dirty="0">
                <a:ea typeface="宋体" pitchFamily="2" charset="-122"/>
              </a:rPr>
              <a:t>HTTP (cont.)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95379" y="1150088"/>
            <a:ext cx="356270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3.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HTTP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server receives request message, forms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response message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containing requested object, and sends message into its socket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2428860" y="1690685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428860" y="1130269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372320" y="1006072"/>
            <a:ext cx="0" cy="396044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34195" y="3432193"/>
            <a:ext cx="342900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-21380" y="3295668"/>
            <a:ext cx="766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time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16974" y="1857370"/>
            <a:ext cx="2426266" cy="137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4.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HTTP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 server closes TCP connection. </a:t>
            </a: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0" name="Rectangle 6"/>
          <p:cNvSpPr>
            <a:spLocks noGrp="1" noChangeArrowheads="1"/>
          </p:cNvSpPr>
          <p:nvPr/>
        </p:nvSpPr>
        <p:spPr bwMode="auto">
          <a:xfrm>
            <a:off x="3643306" y="2714626"/>
            <a:ext cx="3643338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5. 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HTTP client receives response message containing html file, displays html.  Parsing html file, finds 10 referenced jpeg  objects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522254" y="4214824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6.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Steps 1-5 repeated for each of 10 jpeg objects</a:t>
            </a: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2500298" y="2259750"/>
            <a:ext cx="835530" cy="9065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6772017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Non-Persistent HTTP: Response </a:t>
            </a:r>
            <a:r>
              <a:rPr lang="en-US" altLang="zh-CN" sz="3200" dirty="0">
                <a:ea typeface="宋体" pitchFamily="2" charset="-122"/>
              </a:rPr>
              <a:t>time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357158" y="1413853"/>
            <a:ext cx="4104456" cy="3404504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Definition of RTT: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time for a small packet to travel from client to server and back.</a:t>
            </a:r>
          </a:p>
          <a:p>
            <a:pPr>
              <a:buFont typeface="ZapfDingbats" pitchFamily="82" charset="2"/>
              <a:buNone/>
            </a:pPr>
            <a:r>
              <a:rPr lang="en-US" altLang="zh-CN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Response time: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one RTT to initiate TCP connection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one RTT for HTTP request and first few bytes of HTTP response to return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file transmission time</a:t>
            </a:r>
          </a:p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total = 2RTT+transmit time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" name="Group 40"/>
          <p:cNvGrpSpPr>
            <a:grpSpLocks/>
          </p:cNvGrpSpPr>
          <p:nvPr/>
        </p:nvGrpSpPr>
        <p:grpSpPr bwMode="auto">
          <a:xfrm>
            <a:off x="4533621" y="723915"/>
            <a:ext cx="4294188" cy="4419603"/>
            <a:chOff x="2888" y="791"/>
            <a:chExt cx="2705" cy="2784"/>
          </a:xfrm>
        </p:grpSpPr>
        <p:pic>
          <p:nvPicPr>
            <p:cNvPr id="37" name="图片 3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" y="1049"/>
              <a:ext cx="474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38" name="Group 6"/>
            <p:cNvGrpSpPr>
              <a:grpSpLocks/>
            </p:cNvGrpSpPr>
            <p:nvPr/>
          </p:nvGrpSpPr>
          <p:grpSpPr bwMode="auto">
            <a:xfrm>
              <a:off x="4783" y="791"/>
              <a:ext cx="318" cy="674"/>
              <a:chOff x="4180" y="783"/>
              <a:chExt cx="150" cy="307"/>
            </a:xfrm>
          </p:grpSpPr>
          <p:sp>
            <p:nvSpPr>
              <p:cNvPr id="59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60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61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62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63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66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>
              <a:off x="3846" y="1569"/>
              <a:ext cx="0" cy="17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4911" y="1565"/>
              <a:ext cx="0" cy="1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3855" y="1715"/>
              <a:ext cx="1061" cy="2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>
              <a:off x="3846" y="1991"/>
              <a:ext cx="1054" cy="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3851" y="2311"/>
              <a:ext cx="1061" cy="2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 flipH="1">
              <a:off x="3861" y="2615"/>
              <a:ext cx="1054" cy="239"/>
            </a:xfrm>
            <a:prstGeom prst="line">
              <a:avLst/>
            </a:prstGeom>
            <a:noFill/>
            <a:ln w="1270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AutoShape 21"/>
            <p:cNvSpPr>
              <a:spLocks/>
            </p:cNvSpPr>
            <p:nvPr/>
          </p:nvSpPr>
          <p:spPr bwMode="auto">
            <a:xfrm>
              <a:off x="4961" y="2562"/>
              <a:ext cx="47" cy="115"/>
            </a:xfrm>
            <a:prstGeom prst="rightBrace">
              <a:avLst>
                <a:gd name="adj1" fmla="val 2039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980" y="2371"/>
              <a:ext cx="61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time to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transmit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file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>
              <a:off x="3600" y="1699"/>
              <a:ext cx="24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2888" y="1518"/>
              <a:ext cx="7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initiate TCP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connection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9" name="AutoShape 25"/>
            <p:cNvSpPr>
              <a:spLocks/>
            </p:cNvSpPr>
            <p:nvPr/>
          </p:nvSpPr>
          <p:spPr bwMode="auto">
            <a:xfrm>
              <a:off x="3685" y="1731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3381" y="1864"/>
              <a:ext cx="3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RTT</a:t>
              </a:r>
            </a:p>
          </p:txBody>
        </p:sp>
        <p:sp>
          <p:nvSpPr>
            <p:cNvPr id="51" name="Line 27"/>
            <p:cNvSpPr>
              <a:spLocks noChangeShapeType="1"/>
            </p:cNvSpPr>
            <p:nvPr/>
          </p:nvSpPr>
          <p:spPr bwMode="auto">
            <a:xfrm>
              <a:off x="3631" y="2269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 Box 28"/>
            <p:cNvSpPr txBox="1">
              <a:spLocks noChangeArrowheads="1"/>
            </p:cNvSpPr>
            <p:nvPr/>
          </p:nvSpPr>
          <p:spPr bwMode="auto">
            <a:xfrm>
              <a:off x="3158" y="2080"/>
              <a:ext cx="54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request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file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3" name="AutoShape 29"/>
            <p:cNvSpPr>
              <a:spLocks/>
            </p:cNvSpPr>
            <p:nvPr/>
          </p:nvSpPr>
          <p:spPr bwMode="auto">
            <a:xfrm>
              <a:off x="3689" y="2304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4" name="Text Box 30"/>
            <p:cNvSpPr txBox="1">
              <a:spLocks noChangeArrowheads="1"/>
            </p:cNvSpPr>
            <p:nvPr/>
          </p:nvSpPr>
          <p:spPr bwMode="auto">
            <a:xfrm>
              <a:off x="3393" y="2445"/>
              <a:ext cx="3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RTT</a:t>
              </a:r>
            </a:p>
          </p:txBody>
        </p:sp>
        <p:sp>
          <p:nvSpPr>
            <p:cNvPr id="55" name="Line 35"/>
            <p:cNvSpPr>
              <a:spLocks noChangeShapeType="1"/>
            </p:cNvSpPr>
            <p:nvPr/>
          </p:nvSpPr>
          <p:spPr bwMode="auto">
            <a:xfrm flipH="1">
              <a:off x="3638" y="2892"/>
              <a:ext cx="2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 Box 36"/>
            <p:cNvSpPr txBox="1">
              <a:spLocks noChangeArrowheads="1"/>
            </p:cNvSpPr>
            <p:nvPr/>
          </p:nvSpPr>
          <p:spPr bwMode="auto">
            <a:xfrm>
              <a:off x="3296" y="2796"/>
              <a:ext cx="62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file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received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7" name="Text Box 37"/>
            <p:cNvSpPr txBox="1">
              <a:spLocks noChangeArrowheads="1"/>
            </p:cNvSpPr>
            <p:nvPr/>
          </p:nvSpPr>
          <p:spPr bwMode="auto">
            <a:xfrm>
              <a:off x="3704" y="3362"/>
              <a:ext cx="36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time</a:t>
              </a:r>
            </a:p>
          </p:txBody>
        </p:sp>
        <p:sp>
          <p:nvSpPr>
            <p:cNvPr id="58" name="Text Box 38"/>
            <p:cNvSpPr txBox="1">
              <a:spLocks noChangeArrowheads="1"/>
            </p:cNvSpPr>
            <p:nvPr/>
          </p:nvSpPr>
          <p:spPr bwMode="auto">
            <a:xfrm>
              <a:off x="4761" y="3351"/>
              <a:ext cx="36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Arial" pitchFamily="34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722</TotalTime>
  <Words>1173</Words>
  <Application>Microsoft Office PowerPoint</Application>
  <PresentationFormat>全屏显示(16:9)</PresentationFormat>
  <Paragraphs>263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ZapfDingbats</vt:lpstr>
      <vt:lpstr>宋体</vt:lpstr>
      <vt:lpstr>微软雅黑</vt:lpstr>
      <vt:lpstr>Arial</vt:lpstr>
      <vt:lpstr>Calibri</vt:lpstr>
      <vt:lpstr>Comic Sans MS</vt:lpstr>
      <vt:lpstr>Wingdings</vt:lpstr>
      <vt:lpstr>主题1</vt:lpstr>
      <vt:lpstr>Web和HTTP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96</cp:revision>
  <dcterms:created xsi:type="dcterms:W3CDTF">2014-09-21T01:22:00Z</dcterms:created>
  <dcterms:modified xsi:type="dcterms:W3CDTF">2017-02-15T18:27:13Z</dcterms:modified>
</cp:coreProperties>
</file>