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0" r:id="rId2"/>
    <p:sldId id="272" r:id="rId3"/>
    <p:sldId id="273" r:id="rId4"/>
    <p:sldId id="274" r:id="rId5"/>
    <p:sldId id="275" r:id="rId6"/>
    <p:sldId id="269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0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1600">
                <a:latin typeface="Comic Sans MS" panose="030F0702030302020204" pitchFamily="66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400">
                <a:latin typeface="Comic Sans MS" panose="030F0702030302020204" pitchFamily="66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06" y="1420768"/>
            <a:ext cx="2661446" cy="1865362"/>
          </a:xfrm>
        </p:spPr>
        <p:txBody>
          <a:bodyPr>
            <a:noAutofit/>
          </a:bodyPr>
          <a:lstStyle/>
          <a:p>
            <a:pPr algn="l"/>
            <a:r>
              <a:rPr lang="en-US" altLang="zh-CN" sz="4400" b="1" smtClean="0"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  <a:r>
              <a:rPr lang="en-US" altLang="zh-CN" sz="4400" b="1" smtClean="0">
                <a:latin typeface="Arial" pitchFamily="34" charset="0"/>
                <a:ea typeface="宋体" charset="-122"/>
                <a:cs typeface="Arial" pitchFamily="34" charset="0"/>
              </a:rPr>
              <a:t>FTP</a:t>
            </a:r>
            <a:endParaRPr lang="en-US" altLang="zh-CN" sz="4400" b="1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FTP: the file transfer protocol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369316" y="3252892"/>
            <a:ext cx="7488832" cy="167631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transfer file to/from remote host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client/server model</a:t>
            </a:r>
          </a:p>
          <a:p>
            <a:pPr lvl="1"/>
            <a:r>
              <a:rPr lang="en-US" altLang="zh-CN" sz="2000" i="1" dirty="0">
                <a:solidFill>
                  <a:srgbClr val="FF33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client:</a:t>
            </a: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 side that initiates transfer (either to/from remote)</a:t>
            </a:r>
          </a:p>
          <a:p>
            <a:pPr lvl="1"/>
            <a:r>
              <a:rPr lang="en-US" altLang="zh-CN" sz="2000" i="1" dirty="0">
                <a:solidFill>
                  <a:srgbClr val="FF33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server:</a:t>
            </a: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 remote host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ftp: RFC 959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ftp server: port 21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5" t="30289" r="16473" b="45230"/>
          <a:stretch/>
        </p:blipFill>
        <p:spPr bwMode="auto">
          <a:xfrm>
            <a:off x="90582" y="1085847"/>
            <a:ext cx="6910310" cy="20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9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FTP: separate control, data </a:t>
            </a:r>
            <a:r>
              <a:rPr lang="en-US" altLang="zh-CN" sz="2800" dirty="0">
                <a:ea typeface="宋体" pitchFamily="2" charset="-122"/>
              </a:rPr>
              <a:t>connections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-32" y="1338264"/>
            <a:ext cx="3528392" cy="351508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FTP client contacts FTP server at port 21, TCP is transport protocol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client authorized over control connection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client browses remote directory by sending commands over control connection.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when server receives  file transfer command, server opens </a:t>
            </a:r>
            <a:r>
              <a:rPr lang="en-US" altLang="zh-CN" i="1" dirty="0">
                <a:latin typeface="Arial" pitchFamily="34" charset="0"/>
                <a:ea typeface="宋体" pitchFamily="2" charset="-122"/>
                <a:cs typeface="Arial" pitchFamily="34" charset="0"/>
              </a:rPr>
              <a:t>2</a:t>
            </a:r>
            <a:r>
              <a:rPr lang="en-US" altLang="zh-CN" i="1" baseline="30000" dirty="0">
                <a:latin typeface="Arial" pitchFamily="34" charset="0"/>
                <a:ea typeface="宋体" pitchFamily="2" charset="-122"/>
                <a:cs typeface="Arial" pitchFamily="34" charset="0"/>
              </a:rPr>
              <a:t>nd</a:t>
            </a:r>
            <a:r>
              <a:rPr lang="en-US" altLang="zh-CN" i="1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TCP connection (for file) to client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after transferring one file, server closes data connection.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428992" y="3003798"/>
            <a:ext cx="3872611" cy="187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ZapfDingbats" pitchFamily="82" charset="2"/>
              <a:buChar char="r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server opens another TCP data connection to transfer another file.</a:t>
            </a:r>
          </a:p>
          <a:p>
            <a:pPr>
              <a:buFont typeface="ZapfDingbats" pitchFamily="82" charset="2"/>
              <a:buChar char="r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control connection: 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“out of band”</a:t>
            </a:r>
          </a:p>
          <a:p>
            <a:pPr>
              <a:buFont typeface="ZapfDingbats" pitchFamily="82" charset="2"/>
              <a:buChar char="r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FTP server maintains “state”: current directory, earlier authentication</a:t>
            </a:r>
            <a:endParaRPr lang="en-US" altLang="zh-CN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435206" y="1066802"/>
            <a:ext cx="3905252" cy="1827214"/>
            <a:chOff x="3011" y="1511"/>
            <a:chExt cx="2460" cy="1151"/>
          </a:xfrm>
        </p:grpSpPr>
        <p:pic>
          <p:nvPicPr>
            <p:cNvPr id="7" name="图片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1" y="1826"/>
              <a:ext cx="489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5161" y="1688"/>
              <a:ext cx="224" cy="588"/>
              <a:chOff x="4180" y="783"/>
              <a:chExt cx="150" cy="307"/>
            </a:xfrm>
          </p:grpSpPr>
          <p:sp>
            <p:nvSpPr>
              <p:cNvPr id="15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endParaRPr lang="zh-CN" altLang="en-US" sz="2000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endParaRPr lang="zh-CN" altLang="en-US" sz="2000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endParaRPr lang="zh-CN" altLang="en-US" sz="2000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8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endParaRPr lang="zh-CN" altLang="en-US" sz="2000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endParaRPr lang="zh-CN" altLang="en-US" sz="2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endParaRPr lang="zh-CN" altLang="en-US" sz="20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endParaRPr lang="zh-CN" altLang="en-US" sz="2000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22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endParaRPr lang="zh-CN" altLang="en-US" sz="2000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</p:grp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3049" y="2249"/>
              <a:ext cx="45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itchFamily="34" charset="0"/>
                  <a:ea typeface="宋体" pitchFamily="2" charset="-122"/>
                  <a:cs typeface="Arial" pitchFamily="34" charset="0"/>
                </a:rPr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itchFamily="34" charset="0"/>
                  <a:ea typeface="宋体" pitchFamily="2" charset="-122"/>
                  <a:cs typeface="Arial" pitchFamily="34" charset="0"/>
                </a:rPr>
                <a:t>client</a:t>
              </a:r>
              <a:endParaRPr lang="en-US" altLang="zh-CN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4951" y="2255"/>
              <a:ext cx="52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itchFamily="34" charset="0"/>
                  <a:ea typeface="宋体" pitchFamily="2" charset="-122"/>
                  <a:cs typeface="Arial" pitchFamily="34" charset="0"/>
                </a:rPr>
                <a:t>FTP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itchFamily="34" charset="0"/>
                  <a:ea typeface="宋体" pitchFamily="2" charset="-122"/>
                  <a:cs typeface="Arial" pitchFamily="34" charset="0"/>
                </a:rPr>
                <a:t>server</a:t>
              </a: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3492" y="1920"/>
              <a:ext cx="161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flipV="1">
              <a:off x="3504" y="2118"/>
              <a:ext cx="1614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 sz="20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551" y="1511"/>
              <a:ext cx="151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TCP control connection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port 21</a:t>
              </a:r>
              <a:endParaRPr lang="en-US" altLang="zh-CN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3521" y="2165"/>
              <a:ext cx="151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TCP data connection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port 20</a:t>
              </a:r>
              <a:endParaRPr lang="en-US" altLang="zh-CN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7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FTP commands, responses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428596" y="1347614"/>
            <a:ext cx="3024336" cy="3404504"/>
          </a:xfrm>
        </p:spPr>
        <p:txBody>
          <a:bodyPr>
            <a:normAutofit fontScale="92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400" u="sng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Sample commands:</a:t>
            </a:r>
            <a:endParaRPr lang="en-US" altLang="zh-CN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sent as ASCII text over control channel</a:t>
            </a:r>
            <a:endParaRPr lang="en-US" altLang="zh-CN" sz="24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USER </a:t>
            </a:r>
            <a:r>
              <a:rPr lang="en-US" altLang="zh-CN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username</a:t>
            </a:r>
            <a:endParaRPr lang="en-US" altLang="zh-CN" sz="2400" i="1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PASS </a:t>
            </a:r>
            <a:r>
              <a:rPr lang="en-US" altLang="zh-CN" i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password</a:t>
            </a:r>
            <a:endParaRPr lang="en-US" altLang="zh-CN" sz="2400" i="1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LIST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return list of file in current directory</a:t>
            </a:r>
            <a:endParaRPr lang="en-US" altLang="zh-CN" sz="24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RETR filename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retrieves (gets) file</a:t>
            </a:r>
            <a:endParaRPr lang="en-US" altLang="zh-CN" sz="24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STOR filename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stores (puts) file onto remote host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4101004" y="1419622"/>
            <a:ext cx="2880320" cy="3188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zh-CN" sz="2800" u="sng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Sample return codes</a:t>
            </a:r>
            <a:endParaRPr lang="en-US" altLang="zh-CN" sz="28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status code and phrase (as in HTTP)</a:t>
            </a:r>
            <a:endParaRPr lang="en-US" altLang="zh-CN" sz="28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331 Username OK, password required</a:t>
            </a:r>
          </a:p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125 data connection already open; transfer starting</a:t>
            </a:r>
          </a:p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425 Can’t open data connection</a:t>
            </a:r>
          </a:p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452 Error writing file</a:t>
            </a:r>
            <a:endParaRPr lang="en-US" altLang="zh-CN" sz="28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08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331640" y="267494"/>
            <a:ext cx="5904383" cy="431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Sample FTP interaction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67738" y="1030324"/>
            <a:ext cx="47044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[01] </a:t>
            </a:r>
            <a:r>
              <a:rPr kumimoji="1" lang="en-US" altLang="zh-CN" sz="1400" b="1" dirty="0">
                <a:latin typeface="Arial" pitchFamily="34" charset="0"/>
                <a:ea typeface="宋体" pitchFamily="2" charset="-122"/>
                <a:cs typeface="Arial" pitchFamily="34" charset="0"/>
              </a:rPr>
              <a:t>ftp nic.ddn.mil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[02] connected to nic.ddn.mil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[03] 220 </a:t>
            </a:r>
            <a:r>
              <a:rPr kumimoji="1" lang="en-US" altLang="zh-CN" sz="1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nic</a:t>
            </a:r>
            <a:r>
              <a:rPr kumimoji="1"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 FTP server (</a:t>
            </a:r>
            <a:r>
              <a:rPr kumimoji="1" lang="en-US" altLang="zh-CN" sz="1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Sunos</a:t>
            </a:r>
            <a:r>
              <a:rPr kumimoji="1"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 4.1)ready.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[04] Name: </a:t>
            </a:r>
            <a:r>
              <a:rPr kumimoji="1" lang="en-US" altLang="zh-CN" sz="1400" b="1" dirty="0">
                <a:latin typeface="Arial" pitchFamily="34" charset="0"/>
                <a:ea typeface="宋体" pitchFamily="2" charset="-122"/>
                <a:cs typeface="Arial" pitchFamily="34" charset="0"/>
              </a:rPr>
              <a:t>anonymous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[05] 331 Guest login ok, send </a:t>
            </a:r>
            <a:r>
              <a:rPr kumimoji="1" lang="en-US" altLang="zh-CN" sz="1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ident</a:t>
            </a:r>
            <a:r>
              <a:rPr kumimoji="1"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 as password.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[06] Password: </a:t>
            </a:r>
            <a:r>
              <a:rPr kumimoji="1" lang="en-US" altLang="zh-CN" sz="1400" b="1" dirty="0">
                <a:latin typeface="Arial" pitchFamily="34" charset="0"/>
                <a:ea typeface="宋体" pitchFamily="2" charset="-122"/>
                <a:cs typeface="Arial" pitchFamily="34" charset="0"/>
              </a:rPr>
              <a:t>abc@xyz.math.yale.edu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[07] 230 Guest login ok, access restrictions apply.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[08] ftp&gt; </a:t>
            </a:r>
            <a:r>
              <a:rPr kumimoji="1" lang="en-US" altLang="zh-CN" sz="1400" b="1" dirty="0">
                <a:latin typeface="Arial" pitchFamily="34" charset="0"/>
                <a:ea typeface="宋体" pitchFamily="2" charset="-122"/>
                <a:cs typeface="Arial" pitchFamily="34" charset="0"/>
              </a:rPr>
              <a:t>cd </a:t>
            </a:r>
            <a:r>
              <a:rPr kumimoji="1" lang="en-US" altLang="zh-CN" sz="1400" b="1" dirty="0" err="1">
                <a:latin typeface="Arial" pitchFamily="34" charset="0"/>
                <a:ea typeface="宋体" pitchFamily="2" charset="-122"/>
                <a:cs typeface="Arial" pitchFamily="34" charset="0"/>
              </a:rPr>
              <a:t>rfc</a:t>
            </a:r>
            <a:endParaRPr kumimoji="1" lang="en-US" altLang="zh-CN" sz="1400" b="1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[09] 250 CWD command successful.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[10] ftp&gt; </a:t>
            </a:r>
            <a:r>
              <a:rPr kumimoji="1" lang="en-US" altLang="zh-CN" sz="1400" b="1" dirty="0">
                <a:latin typeface="Arial" pitchFamily="34" charset="0"/>
                <a:ea typeface="宋体" pitchFamily="2" charset="-122"/>
                <a:cs typeface="Arial" pitchFamily="34" charset="0"/>
              </a:rPr>
              <a:t>get rfc1261.txt </a:t>
            </a:r>
            <a:r>
              <a:rPr kumimoji="1" lang="en-US" altLang="zh-CN" sz="1400" b="1" dirty="0" err="1">
                <a:latin typeface="Arial" pitchFamily="34" charset="0"/>
                <a:ea typeface="宋体" pitchFamily="2" charset="-122"/>
                <a:cs typeface="Arial" pitchFamily="34" charset="0"/>
              </a:rPr>
              <a:t>nicinfo</a:t>
            </a:r>
            <a:endParaRPr kumimoji="1" lang="en-US" altLang="zh-CN" sz="1400" b="1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[11] 200 PORT command successful.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[12] 150 ASCII data connection for rfc1261.txt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     (128.36.12.27,1401) (4318 bytes).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[13] 226 ASCII Transfer complete.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     local: </a:t>
            </a:r>
            <a:r>
              <a:rPr kumimoji="1" lang="en-US" altLang="zh-CN" sz="1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nicinfo</a:t>
            </a:r>
            <a:r>
              <a:rPr kumimoji="1"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 remote: rfc1261.txt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     4488 bytes received in 15 seconds (0.3 Kbytes/s).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[14] ftp&gt; </a:t>
            </a:r>
            <a:r>
              <a:rPr kumimoji="1" lang="en-US" altLang="zh-CN" sz="1400" b="1" dirty="0">
                <a:latin typeface="Arial" pitchFamily="34" charset="0"/>
                <a:ea typeface="宋体" pitchFamily="2" charset="-122"/>
                <a:cs typeface="Arial" pitchFamily="34" charset="0"/>
              </a:rPr>
              <a:t>quit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[15] 221 Goodbye.</a:t>
            </a:r>
          </a:p>
        </p:txBody>
      </p:sp>
    </p:spTree>
    <p:extLst>
      <p:ext uri="{BB962C8B-B14F-4D97-AF65-F5344CB8AC3E}">
        <p14:creationId xmlns:p14="http://schemas.microsoft.com/office/powerpoint/2010/main" val="117827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1934495" y="1500180"/>
            <a:ext cx="4751387" cy="1060450"/>
          </a:xfrm>
        </p:spPr>
        <p:txBody>
          <a:bodyPr/>
          <a:lstStyle/>
          <a:p>
            <a:r>
              <a:rPr lang="en-US" altLang="zh-CN" sz="2800" dirty="0" smtClean="0">
                <a:latin typeface="Arial" pitchFamily="34" charset="0"/>
                <a:ea typeface="宋体" charset="-122"/>
                <a:cs typeface="Arial" pitchFamily="34" charset="0"/>
              </a:rPr>
              <a:t>What’s the FTP</a:t>
            </a:r>
          </a:p>
          <a:p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6"/>
          </p:nvPr>
        </p:nvSpPr>
        <p:spPr>
          <a:xfrm>
            <a:off x="1934495" y="3455239"/>
            <a:ext cx="4751387" cy="106045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pitchFamily="2" charset="-122"/>
                <a:cs typeface="Arial" pitchFamily="34" charset="0"/>
              </a:rPr>
              <a:t>FTP commands, responses</a:t>
            </a:r>
            <a:endParaRPr lang="zh-CN" altLang="en-US" sz="2800" dirty="0">
              <a:latin typeface="Arial" pitchFamily="34" charset="0"/>
              <a:cs typeface="Arial" pitchFamily="34" charset="0"/>
            </a:endParaRPr>
          </a:p>
          <a:p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6" y="1583031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4" y="2509654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6" y="3527247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1934495" y="2509654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Arial" pitchFamily="34" charset="0"/>
                <a:ea typeface="宋体" pitchFamily="2" charset="-122"/>
                <a:cs typeface="Arial" pitchFamily="34" charset="0"/>
              </a:rPr>
              <a:t>FTP: separate control, data</a:t>
            </a:r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35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425</TotalTime>
  <Words>387</Words>
  <Application>Microsoft Office PowerPoint</Application>
  <PresentationFormat>全屏显示(16:9)</PresentationFormat>
  <Paragraphs>62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ZapfDingbats</vt:lpstr>
      <vt:lpstr>宋体</vt:lpstr>
      <vt:lpstr>Arial</vt:lpstr>
      <vt:lpstr>Calibri</vt:lpstr>
      <vt:lpstr>Comic Sans MS</vt:lpstr>
      <vt:lpstr>Wingdings</vt:lpstr>
      <vt:lpstr>主题1</vt:lpstr>
      <vt:lpstr> FTP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54</cp:revision>
  <dcterms:created xsi:type="dcterms:W3CDTF">2014-09-21T01:22:00Z</dcterms:created>
  <dcterms:modified xsi:type="dcterms:W3CDTF">2017-02-15T18:27:27Z</dcterms:modified>
</cp:coreProperties>
</file>