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7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2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20" y="1420768"/>
            <a:ext cx="4443386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sz="4400" smtClean="0">
                <a:latin typeface="Arial" pitchFamily="34" charset="0"/>
                <a:ea typeface="宋体" charset="-122"/>
                <a:cs typeface="Arial" pitchFamily="34" charset="0"/>
              </a:rPr>
              <a:t>Electronic</a:t>
            </a:r>
            <a:r>
              <a:rPr lang="en-US" altLang="zh-CN" sz="440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400" smtClean="0">
                <a:latin typeface="Arial" pitchFamily="34" charset="0"/>
                <a:ea typeface="宋体" charset="-122"/>
                <a:cs typeface="Arial" pitchFamily="34" charset="0"/>
              </a:rPr>
              <a:t>Mail</a:t>
            </a:r>
            <a:endParaRPr lang="en-US" altLang="zh-CN" sz="44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MIME – Multipurpose Internet Mail Extensions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083696" y="1381824"/>
            <a:ext cx="5845758" cy="340450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Problems with international languages:</a:t>
            </a:r>
          </a:p>
          <a:p>
            <a:pPr>
              <a:buFontTx/>
              <a:buChar char="•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Languages with accents </a:t>
            </a:r>
            <a:b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(French, German).</a:t>
            </a:r>
          </a:p>
          <a:p>
            <a:pPr>
              <a:buFontTx/>
              <a:buChar char="•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Languages in non-Latin alphabets </a:t>
            </a:r>
            <a:b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(Hebrew, Russian).</a:t>
            </a:r>
          </a:p>
          <a:p>
            <a:pPr>
              <a:buFontTx/>
              <a:buChar char="•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Languages without alphabets </a:t>
            </a:r>
            <a:b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(Chinese, Japanese).</a:t>
            </a:r>
          </a:p>
          <a:p>
            <a:pPr>
              <a:buFontTx/>
              <a:buChar char="•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Messages not containing text at all </a:t>
            </a:r>
            <a:b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(audio or images).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Mail access protocols</a:t>
            </a:r>
            <a:endParaRPr lang="zh-CN" alt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533493" y="1492252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315048" y="1181102"/>
            <a:ext cx="650875" cy="692150"/>
            <a:chOff x="4338" y="290"/>
            <a:chExt cx="410" cy="436"/>
          </a:xfrm>
        </p:grpSpPr>
        <p:graphicFrame>
          <p:nvGraphicFramePr>
            <p:cNvPr id="7" name="Object 3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4367" y="367"/>
              <a:ext cx="381" cy="359"/>
              <a:chOff x="4224" y="817"/>
              <a:chExt cx="444" cy="359"/>
            </a:xfrm>
          </p:grpSpPr>
          <p:sp>
            <p:nvSpPr>
              <p:cNvPr id="9" name="Rectangle 3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0" name="Text Box 36"/>
              <p:cNvSpPr txBox="1">
                <a:spLocks noChangeArrowheads="1"/>
              </p:cNvSpPr>
              <p:nvPr/>
            </p:nvSpPr>
            <p:spPr bwMode="auto">
              <a:xfrm>
                <a:off x="4236" y="817"/>
                <a:ext cx="4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2430431" y="1276352"/>
            <a:ext cx="355600" cy="933450"/>
            <a:chOff x="4180" y="783"/>
            <a:chExt cx="150" cy="307"/>
          </a:xfrm>
        </p:grpSpPr>
        <p:sp>
          <p:nvSpPr>
            <p:cNvPr id="12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3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4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5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9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20" name="Group 158"/>
          <p:cNvGrpSpPr>
            <a:grpSpLocks/>
          </p:cNvGrpSpPr>
          <p:nvPr/>
        </p:nvGrpSpPr>
        <p:grpSpPr bwMode="auto">
          <a:xfrm>
            <a:off x="2011332" y="1654176"/>
            <a:ext cx="1152525" cy="1060450"/>
            <a:chOff x="1885" y="1206"/>
            <a:chExt cx="726" cy="668"/>
          </a:xfrm>
        </p:grpSpPr>
        <p:sp>
          <p:nvSpPr>
            <p:cNvPr id="21" name="Text Box 95"/>
            <p:cNvSpPr txBox="1">
              <a:spLocks noChangeArrowheads="1"/>
            </p:cNvSpPr>
            <p:nvPr/>
          </p:nvSpPr>
          <p:spPr bwMode="auto">
            <a:xfrm>
              <a:off x="1885" y="1583"/>
              <a:ext cx="7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itchFamily="34" charset="0"/>
                  <a:ea typeface="宋体" pitchFamily="2" charset="-122"/>
                  <a:cs typeface="Arial" pitchFamily="34" charset="0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itchFamily="34" charset="0"/>
                  <a:ea typeface="宋体" pitchFamily="2" charset="-122"/>
                  <a:cs typeface="Arial" pitchFamily="34" charset="0"/>
                </a:rPr>
                <a:t>server</a:t>
              </a:r>
              <a:endParaRPr lang="en-US" altLang="zh-CN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22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23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4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5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3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4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5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6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37" name="Group 109"/>
          <p:cNvGrpSpPr>
            <a:grpSpLocks/>
          </p:cNvGrpSpPr>
          <p:nvPr/>
        </p:nvGrpSpPr>
        <p:grpSpPr bwMode="auto">
          <a:xfrm>
            <a:off x="866748" y="1285877"/>
            <a:ext cx="650875" cy="692150"/>
            <a:chOff x="4338" y="290"/>
            <a:chExt cx="410" cy="436"/>
          </a:xfrm>
        </p:grpSpPr>
        <p:graphicFrame>
          <p:nvGraphicFramePr>
            <p:cNvPr id="38" name="Object 11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111"/>
            <p:cNvGrpSpPr>
              <a:grpSpLocks/>
            </p:cNvGrpSpPr>
            <p:nvPr/>
          </p:nvGrpSpPr>
          <p:grpSpPr bwMode="auto">
            <a:xfrm>
              <a:off x="4367" y="367"/>
              <a:ext cx="381" cy="359"/>
              <a:chOff x="4224" y="817"/>
              <a:chExt cx="444" cy="359"/>
            </a:xfrm>
          </p:grpSpPr>
          <p:sp>
            <p:nvSpPr>
              <p:cNvPr id="40" name="Rectangle 11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41" name="Text Box 113"/>
              <p:cNvSpPr txBox="1">
                <a:spLocks noChangeArrowheads="1"/>
              </p:cNvSpPr>
              <p:nvPr/>
            </p:nvSpPr>
            <p:spPr bwMode="auto">
              <a:xfrm>
                <a:off x="4236" y="817"/>
                <a:ext cx="4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42" name="Group 119"/>
          <p:cNvGrpSpPr>
            <a:grpSpLocks/>
          </p:cNvGrpSpPr>
          <p:nvPr/>
        </p:nvGrpSpPr>
        <p:grpSpPr bwMode="auto">
          <a:xfrm>
            <a:off x="1552544" y="1033470"/>
            <a:ext cx="857250" cy="373063"/>
            <a:chOff x="3798" y="2537"/>
            <a:chExt cx="540" cy="235"/>
          </a:xfrm>
        </p:grpSpPr>
        <p:sp>
          <p:nvSpPr>
            <p:cNvPr id="43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4" name="Text Box 121"/>
            <p:cNvSpPr txBox="1">
              <a:spLocks noChangeArrowheads="1"/>
            </p:cNvSpPr>
            <p:nvPr/>
          </p:nvSpPr>
          <p:spPr bwMode="auto">
            <a:xfrm>
              <a:off x="3810" y="2537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SMTP</a:t>
              </a:r>
              <a:endParaRPr lang="en-US" altLang="zh-CN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45" name="Group 126"/>
          <p:cNvGrpSpPr>
            <a:grpSpLocks/>
          </p:cNvGrpSpPr>
          <p:nvPr/>
        </p:nvGrpSpPr>
        <p:grpSpPr bwMode="auto">
          <a:xfrm>
            <a:off x="4297331" y="1276352"/>
            <a:ext cx="355600" cy="933450"/>
            <a:chOff x="4180" y="783"/>
            <a:chExt cx="150" cy="307"/>
          </a:xfrm>
        </p:grpSpPr>
        <p:sp>
          <p:nvSpPr>
            <p:cNvPr id="46" name="AutoShape 1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7" name="Rectangle 1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8" name="Rectangle 1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9" name="AutoShape 1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3" name="Rectangle 1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54" name="Line 151"/>
          <p:cNvSpPr>
            <a:spLocks noChangeShapeType="1"/>
          </p:cNvSpPr>
          <p:nvPr/>
        </p:nvSpPr>
        <p:spPr bwMode="auto">
          <a:xfrm>
            <a:off x="2819368" y="1511302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53"/>
          <p:cNvSpPr>
            <a:spLocks noChangeArrowheads="1"/>
          </p:cNvSpPr>
          <p:nvPr/>
        </p:nvSpPr>
        <p:spPr bwMode="auto">
          <a:xfrm>
            <a:off x="3076543" y="1101727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6" name="Text Box 154"/>
          <p:cNvSpPr txBox="1">
            <a:spLocks noChangeArrowheads="1"/>
          </p:cNvSpPr>
          <p:nvPr/>
        </p:nvSpPr>
        <p:spPr bwMode="auto">
          <a:xfrm>
            <a:off x="3095410" y="1033465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SMTP</a:t>
            </a:r>
            <a:endParaRPr lang="en-US" altLang="zh-CN" sz="1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7" name="Line 155"/>
          <p:cNvSpPr>
            <a:spLocks noChangeShapeType="1"/>
          </p:cNvSpPr>
          <p:nvPr/>
        </p:nvSpPr>
        <p:spPr bwMode="auto">
          <a:xfrm>
            <a:off x="4695793" y="1501777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156"/>
          <p:cNvSpPr txBox="1">
            <a:spLocks noChangeArrowheads="1"/>
          </p:cNvSpPr>
          <p:nvPr/>
        </p:nvSpPr>
        <p:spPr bwMode="auto">
          <a:xfrm>
            <a:off x="5047626" y="1119190"/>
            <a:ext cx="1005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protocol</a:t>
            </a:r>
            <a:endParaRPr lang="en-US" altLang="zh-CN" sz="1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9" name="Text Box 160"/>
          <p:cNvSpPr txBox="1">
            <a:spLocks noChangeArrowheads="1"/>
          </p:cNvSpPr>
          <p:nvPr/>
        </p:nvSpPr>
        <p:spPr bwMode="auto">
          <a:xfrm>
            <a:off x="3804493" y="2243140"/>
            <a:ext cx="1210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Arial" pitchFamily="34" charset="0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Arial" pitchFamily="34" charset="0"/>
              </a:rPr>
              <a:t>server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60" name="Group 161"/>
          <p:cNvGrpSpPr>
            <a:grpSpLocks/>
          </p:cNvGrpSpPr>
          <p:nvPr/>
        </p:nvGrpSpPr>
        <p:grpSpPr bwMode="auto">
          <a:xfrm>
            <a:off x="4029043" y="1644652"/>
            <a:ext cx="809625" cy="561975"/>
            <a:chOff x="2070" y="2004"/>
            <a:chExt cx="510" cy="354"/>
          </a:xfrm>
        </p:grpSpPr>
        <p:sp>
          <p:nvSpPr>
            <p:cNvPr id="61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62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63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71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72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73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74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pic>
        <p:nvPicPr>
          <p:cNvPr id="75" name="Picture 176" descr="A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277940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79" descr="Bo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81" y="121602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内容占位符 3"/>
          <p:cNvSpPr>
            <a:spLocks noGrp="1"/>
          </p:cNvSpPr>
          <p:nvPr>
            <p:ph sz="quarter" idx="15"/>
          </p:nvPr>
        </p:nvSpPr>
        <p:spPr>
          <a:xfrm>
            <a:off x="71406" y="2709088"/>
            <a:ext cx="7293277" cy="23629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SMTP: delivery/storage to receiver’s server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Mail access protocol: retrieval from server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POP: Post Office Protocol [RFC 1939]</a:t>
            </a:r>
          </a:p>
          <a:p>
            <a:pPr lvl="2"/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authorization (agent &lt;--&gt;server) and download 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IMAP: Internet Mail Access Protocol [RFC 1730]</a:t>
            </a:r>
          </a:p>
          <a:p>
            <a:pPr lvl="2"/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more features (more complex)</a:t>
            </a:r>
          </a:p>
          <a:p>
            <a:pPr lvl="2"/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manipulation of stored </a:t>
            </a:r>
            <a:r>
              <a:rPr lang="en-US" altLang="zh-CN" sz="17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msgs</a:t>
            </a:r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 on server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HTTP: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gmail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, Hotmail, Yahoo! Mail, etc.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Summary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005933" y="1785932"/>
            <a:ext cx="4751387" cy="106045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SMTP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4" y="1868783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795406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005933" y="2795406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Mail access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protocols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Electronic Mail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57158" y="1381222"/>
            <a:ext cx="4608512" cy="3260488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Three major components: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user agents 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mail servers </a:t>
            </a:r>
          </a:p>
          <a:p>
            <a:pPr>
              <a:spcAft>
                <a:spcPct val="75000"/>
              </a:spcAft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simple mail transfer protocol: SMTP</a:t>
            </a:r>
          </a:p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User Agent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a.k.a. “mail reader”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composing, editing, reading mail messages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e.g., Eudora, Outlook, elm, Mozilla Thunderbird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outgoing, incoming messages stored on server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280"/>
          <p:cNvSpPr>
            <a:spLocks noChangeArrowheads="1"/>
          </p:cNvSpPr>
          <p:nvPr/>
        </p:nvSpPr>
        <p:spPr bwMode="auto">
          <a:xfrm>
            <a:off x="6057331" y="863599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39" name="Group 279"/>
          <p:cNvGrpSpPr>
            <a:grpSpLocks/>
          </p:cNvGrpSpPr>
          <p:nvPr/>
        </p:nvGrpSpPr>
        <p:grpSpPr bwMode="auto">
          <a:xfrm>
            <a:off x="6133531" y="833443"/>
            <a:ext cx="1736725" cy="927101"/>
            <a:chOff x="4458" y="3335"/>
            <a:chExt cx="1094" cy="584"/>
          </a:xfrm>
        </p:grpSpPr>
        <p:sp>
          <p:nvSpPr>
            <p:cNvPr id="259" name="Text Box 263"/>
            <p:cNvSpPr txBox="1">
              <a:spLocks noChangeArrowheads="1"/>
            </p:cNvSpPr>
            <p:nvPr/>
          </p:nvSpPr>
          <p:spPr bwMode="auto">
            <a:xfrm>
              <a:off x="4711" y="3725"/>
              <a:ext cx="7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user mailbox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260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63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64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5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6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7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8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9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0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1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62" name="Text Box 277"/>
            <p:cNvSpPr txBox="1">
              <a:spLocks noChangeArrowheads="1"/>
            </p:cNvSpPr>
            <p:nvPr/>
          </p:nvSpPr>
          <p:spPr bwMode="auto">
            <a:xfrm>
              <a:off x="4634" y="3335"/>
              <a:ext cx="9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message queue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140" name="Line 417"/>
          <p:cNvSpPr>
            <a:spLocks noChangeShapeType="1"/>
          </p:cNvSpPr>
          <p:nvPr/>
        </p:nvSpPr>
        <p:spPr bwMode="auto">
          <a:xfrm>
            <a:off x="5892226" y="2059004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1" name="Group 418"/>
          <p:cNvGrpSpPr>
            <a:grpSpLocks/>
          </p:cNvGrpSpPr>
          <p:nvPr/>
        </p:nvGrpSpPr>
        <p:grpSpPr bwMode="auto">
          <a:xfrm>
            <a:off x="7284464" y="1985977"/>
            <a:ext cx="355600" cy="933449"/>
            <a:chOff x="4180" y="783"/>
            <a:chExt cx="150" cy="307"/>
          </a:xfrm>
        </p:grpSpPr>
        <p:sp>
          <p:nvSpPr>
            <p:cNvPr id="251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52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53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54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55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58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42" name="Group 427"/>
          <p:cNvGrpSpPr>
            <a:grpSpLocks/>
          </p:cNvGrpSpPr>
          <p:nvPr/>
        </p:nvGrpSpPr>
        <p:grpSpPr bwMode="auto">
          <a:xfrm>
            <a:off x="7054276" y="2438420"/>
            <a:ext cx="809625" cy="1049338"/>
            <a:chOff x="4296" y="2627"/>
            <a:chExt cx="510" cy="661"/>
          </a:xfrm>
        </p:grpSpPr>
        <p:sp>
          <p:nvSpPr>
            <p:cNvPr id="236" name="Rectangle 428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7" name="Text Box 429"/>
            <p:cNvSpPr txBox="1">
              <a:spLocks noChangeArrowheads="1"/>
            </p:cNvSpPr>
            <p:nvPr/>
          </p:nvSpPr>
          <p:spPr bwMode="auto">
            <a:xfrm>
              <a:off x="4311" y="2627"/>
              <a:ext cx="4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server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8" name="Rectangle 430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9" name="Line 431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Line 432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Line 433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Line 434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Line 435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Line 436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Line 437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438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47" name="Rectangle 439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48" name="Rectangle 440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49" name="Rectangle 441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50" name="Rectangle 442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43" name="Group 443"/>
          <p:cNvGrpSpPr>
            <a:grpSpLocks/>
          </p:cNvGrpSpPr>
          <p:nvPr/>
        </p:nvGrpSpPr>
        <p:grpSpPr bwMode="auto">
          <a:xfrm>
            <a:off x="7868041" y="1544658"/>
            <a:ext cx="671513" cy="692150"/>
            <a:chOff x="4338" y="290"/>
            <a:chExt cx="423" cy="436"/>
          </a:xfrm>
        </p:grpSpPr>
        <p:pic>
          <p:nvPicPr>
            <p:cNvPr id="232" name="图片 23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33" name="Group 445"/>
            <p:cNvGrpSpPr>
              <a:grpSpLocks/>
            </p:cNvGrpSpPr>
            <p:nvPr/>
          </p:nvGrpSpPr>
          <p:grpSpPr bwMode="auto">
            <a:xfrm>
              <a:off x="4353" y="367"/>
              <a:ext cx="408" cy="359"/>
              <a:chOff x="4212" y="817"/>
              <a:chExt cx="476" cy="359"/>
            </a:xfrm>
          </p:grpSpPr>
          <p:sp>
            <p:nvSpPr>
              <p:cNvPr id="234" name="Rectangle 44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35" name="Text Box 447"/>
              <p:cNvSpPr txBox="1">
                <a:spLocks noChangeArrowheads="1"/>
              </p:cNvSpPr>
              <p:nvPr/>
            </p:nvSpPr>
            <p:spPr bwMode="auto">
              <a:xfrm>
                <a:off x="4212" y="817"/>
                <a:ext cx="4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44" name="Group 448"/>
          <p:cNvGrpSpPr>
            <a:grpSpLocks/>
          </p:cNvGrpSpPr>
          <p:nvPr/>
        </p:nvGrpSpPr>
        <p:grpSpPr bwMode="auto">
          <a:xfrm>
            <a:off x="7997261" y="2586054"/>
            <a:ext cx="671513" cy="692150"/>
            <a:chOff x="4338" y="290"/>
            <a:chExt cx="423" cy="436"/>
          </a:xfrm>
        </p:grpSpPr>
        <p:pic>
          <p:nvPicPr>
            <p:cNvPr id="228" name="图片 2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29" name="Group 450"/>
            <p:cNvGrpSpPr>
              <a:grpSpLocks/>
            </p:cNvGrpSpPr>
            <p:nvPr/>
          </p:nvGrpSpPr>
          <p:grpSpPr bwMode="auto">
            <a:xfrm>
              <a:off x="4353" y="367"/>
              <a:ext cx="408" cy="359"/>
              <a:chOff x="4212" y="817"/>
              <a:chExt cx="476" cy="359"/>
            </a:xfrm>
          </p:grpSpPr>
          <p:sp>
            <p:nvSpPr>
              <p:cNvPr id="230" name="Rectangle 451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31" name="Text Box 452"/>
              <p:cNvSpPr txBox="1">
                <a:spLocks noChangeArrowheads="1"/>
              </p:cNvSpPr>
              <p:nvPr/>
            </p:nvSpPr>
            <p:spPr bwMode="auto">
              <a:xfrm>
                <a:off x="4212" y="817"/>
                <a:ext cx="4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45" name="Group 453"/>
          <p:cNvGrpSpPr>
            <a:grpSpLocks/>
          </p:cNvGrpSpPr>
          <p:nvPr/>
        </p:nvGrpSpPr>
        <p:grpSpPr bwMode="auto">
          <a:xfrm>
            <a:off x="7768661" y="3633804"/>
            <a:ext cx="671513" cy="692150"/>
            <a:chOff x="4338" y="290"/>
            <a:chExt cx="423" cy="436"/>
          </a:xfrm>
        </p:grpSpPr>
        <p:pic>
          <p:nvPicPr>
            <p:cNvPr id="224" name="图片 2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25" name="Group 455"/>
            <p:cNvGrpSpPr>
              <a:grpSpLocks/>
            </p:cNvGrpSpPr>
            <p:nvPr/>
          </p:nvGrpSpPr>
          <p:grpSpPr bwMode="auto">
            <a:xfrm>
              <a:off x="4353" y="367"/>
              <a:ext cx="408" cy="359"/>
              <a:chOff x="4212" y="817"/>
              <a:chExt cx="476" cy="359"/>
            </a:xfrm>
          </p:grpSpPr>
          <p:sp>
            <p:nvSpPr>
              <p:cNvPr id="226" name="Rectangle 45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27" name="Text Box 457"/>
              <p:cNvSpPr txBox="1">
                <a:spLocks noChangeArrowheads="1"/>
              </p:cNvSpPr>
              <p:nvPr/>
            </p:nvSpPr>
            <p:spPr bwMode="auto">
              <a:xfrm>
                <a:off x="4212" y="817"/>
                <a:ext cx="4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46" name="Group 458"/>
          <p:cNvGrpSpPr>
            <a:grpSpLocks/>
          </p:cNvGrpSpPr>
          <p:nvPr/>
        </p:nvGrpSpPr>
        <p:grpSpPr bwMode="auto">
          <a:xfrm>
            <a:off x="5054027" y="3395682"/>
            <a:ext cx="809625" cy="1501776"/>
            <a:chOff x="3492" y="2522"/>
            <a:chExt cx="510" cy="946"/>
          </a:xfrm>
        </p:grpSpPr>
        <p:grpSp>
          <p:nvGrpSpPr>
            <p:cNvPr id="199" name="Group 45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16" name="AutoShape 46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7" name="Rectangle 46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8" name="Rectangle 46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9" name="AutoShape 46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20" name="Line 46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Line 46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46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23" name="Rectangle 46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200" name="Group 468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201" name="Rectangle 46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02" name="Text Box 470"/>
              <p:cNvSpPr txBox="1">
                <a:spLocks noChangeArrowheads="1"/>
              </p:cNvSpPr>
              <p:nvPr/>
            </p:nvSpPr>
            <p:spPr bwMode="auto">
              <a:xfrm>
                <a:off x="4311" y="2627"/>
                <a:ext cx="4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server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03" name="Rectangle 47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04" name="Line 47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Line 47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Line 47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Line 47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Line 47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Line 47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Line 47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47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2" name="Rectangle 48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3" name="Rectangle 48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4" name="Rectangle 48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5" name="Rectangle 48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47" name="Group 484"/>
          <p:cNvGrpSpPr>
            <a:grpSpLocks/>
          </p:cNvGrpSpPr>
          <p:nvPr/>
        </p:nvGrpSpPr>
        <p:grpSpPr bwMode="auto">
          <a:xfrm>
            <a:off x="6123217" y="4308492"/>
            <a:ext cx="671513" cy="692150"/>
            <a:chOff x="4338" y="290"/>
            <a:chExt cx="423" cy="436"/>
          </a:xfrm>
        </p:grpSpPr>
        <p:pic>
          <p:nvPicPr>
            <p:cNvPr id="195" name="图片 19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96" name="Group 486"/>
            <p:cNvGrpSpPr>
              <a:grpSpLocks/>
            </p:cNvGrpSpPr>
            <p:nvPr/>
          </p:nvGrpSpPr>
          <p:grpSpPr bwMode="auto">
            <a:xfrm>
              <a:off x="4353" y="367"/>
              <a:ext cx="408" cy="359"/>
              <a:chOff x="4212" y="817"/>
              <a:chExt cx="476" cy="359"/>
            </a:xfrm>
          </p:grpSpPr>
          <p:sp>
            <p:nvSpPr>
              <p:cNvPr id="197" name="Rectangle 48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98" name="Text Box 488"/>
              <p:cNvSpPr txBox="1">
                <a:spLocks noChangeArrowheads="1"/>
              </p:cNvSpPr>
              <p:nvPr/>
            </p:nvSpPr>
            <p:spPr bwMode="auto">
              <a:xfrm>
                <a:off x="4212" y="817"/>
                <a:ext cx="4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49" name="Group 494"/>
          <p:cNvGrpSpPr>
            <a:grpSpLocks/>
          </p:cNvGrpSpPr>
          <p:nvPr/>
        </p:nvGrpSpPr>
        <p:grpSpPr bwMode="auto">
          <a:xfrm>
            <a:off x="5054027" y="1138257"/>
            <a:ext cx="809625" cy="1501776"/>
            <a:chOff x="3492" y="2522"/>
            <a:chExt cx="510" cy="946"/>
          </a:xfrm>
        </p:grpSpPr>
        <p:grpSp>
          <p:nvGrpSpPr>
            <p:cNvPr id="166" name="Group 495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83" name="AutoShape 49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4" name="Rectangle 49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5" name="Rectangle 49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6" name="AutoShape 49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7" name="Line 50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Line 50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50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90" name="Rectangle 50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167" name="Group 504"/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168" name="Rectangle 505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9" name="Text Box 506"/>
              <p:cNvSpPr txBox="1">
                <a:spLocks noChangeArrowheads="1"/>
              </p:cNvSpPr>
              <p:nvPr/>
            </p:nvSpPr>
            <p:spPr bwMode="auto">
              <a:xfrm>
                <a:off x="4311" y="2627"/>
                <a:ext cx="4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server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70" name="Rectangle 507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71" name="Line 508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Line 509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Line 510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Line 511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Line 512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Line 513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Line 514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515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79" name="Rectangle 516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0" name="Rectangle 517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1" name="Rectangle 518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2" name="Rectangle 519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50" name="Group 520"/>
          <p:cNvGrpSpPr>
            <a:grpSpLocks/>
          </p:cNvGrpSpPr>
          <p:nvPr/>
        </p:nvGrpSpPr>
        <p:grpSpPr bwMode="auto">
          <a:xfrm>
            <a:off x="4276156" y="870529"/>
            <a:ext cx="682625" cy="995363"/>
            <a:chOff x="3424" y="739"/>
            <a:chExt cx="430" cy="627"/>
          </a:xfrm>
        </p:grpSpPr>
        <p:pic>
          <p:nvPicPr>
            <p:cNvPr id="162" name="图片 16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739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63" name="Group 522"/>
            <p:cNvGrpSpPr>
              <a:grpSpLocks/>
            </p:cNvGrpSpPr>
            <p:nvPr/>
          </p:nvGrpSpPr>
          <p:grpSpPr bwMode="auto">
            <a:xfrm>
              <a:off x="3446" y="1024"/>
              <a:ext cx="408" cy="342"/>
              <a:chOff x="3154" y="1474"/>
              <a:chExt cx="476" cy="342"/>
            </a:xfrm>
          </p:grpSpPr>
          <p:sp>
            <p:nvSpPr>
              <p:cNvPr id="164" name="Rectangle 523"/>
              <p:cNvSpPr>
                <a:spLocks noChangeArrowheads="1"/>
              </p:cNvSpPr>
              <p:nvPr/>
            </p:nvSpPr>
            <p:spPr bwMode="auto">
              <a:xfrm>
                <a:off x="3161" y="148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5" name="Text Box 524"/>
              <p:cNvSpPr txBox="1">
                <a:spLocks noChangeArrowheads="1"/>
              </p:cNvSpPr>
              <p:nvPr/>
            </p:nvSpPr>
            <p:spPr bwMode="auto">
              <a:xfrm>
                <a:off x="3154" y="1474"/>
                <a:ext cx="4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51" name="Line 525"/>
          <p:cNvSpPr>
            <a:spLocks noChangeShapeType="1"/>
          </p:cNvSpPr>
          <p:nvPr/>
        </p:nvSpPr>
        <p:spPr bwMode="auto">
          <a:xfrm flipV="1">
            <a:off x="5892226" y="3182954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ine 526"/>
          <p:cNvSpPr>
            <a:spLocks noChangeShapeType="1"/>
          </p:cNvSpPr>
          <p:nvPr/>
        </p:nvSpPr>
        <p:spPr bwMode="auto">
          <a:xfrm flipH="1" flipV="1">
            <a:off x="5149276" y="2659079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3" name="Group 527"/>
          <p:cNvGrpSpPr>
            <a:grpSpLocks/>
          </p:cNvGrpSpPr>
          <p:nvPr/>
        </p:nvGrpSpPr>
        <p:grpSpPr bwMode="auto">
          <a:xfrm>
            <a:off x="6057331" y="3476643"/>
            <a:ext cx="896938" cy="400050"/>
            <a:chOff x="3788" y="2537"/>
            <a:chExt cx="565" cy="252"/>
          </a:xfrm>
        </p:grpSpPr>
        <p:sp>
          <p:nvSpPr>
            <p:cNvPr id="160" name="Rectangle 528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61" name="Text Box 529"/>
            <p:cNvSpPr txBox="1">
              <a:spLocks noChangeArrowheads="1"/>
            </p:cNvSpPr>
            <p:nvPr/>
          </p:nvSpPr>
          <p:spPr bwMode="auto">
            <a:xfrm>
              <a:off x="3788" y="2537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SMTP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54" name="Group 530"/>
          <p:cNvGrpSpPr>
            <a:grpSpLocks/>
          </p:cNvGrpSpPr>
          <p:nvPr/>
        </p:nvGrpSpPr>
        <p:grpSpPr bwMode="auto">
          <a:xfrm>
            <a:off x="6019231" y="2219343"/>
            <a:ext cx="896938" cy="400050"/>
            <a:chOff x="3788" y="2537"/>
            <a:chExt cx="565" cy="252"/>
          </a:xfrm>
        </p:grpSpPr>
        <p:sp>
          <p:nvSpPr>
            <p:cNvPr id="158" name="Rectangle 531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59" name="Text Box 532"/>
            <p:cNvSpPr txBox="1">
              <a:spLocks noChangeArrowheads="1"/>
            </p:cNvSpPr>
            <p:nvPr/>
          </p:nvSpPr>
          <p:spPr bwMode="auto">
            <a:xfrm>
              <a:off x="3788" y="2537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SMTP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55" name="Group 533"/>
          <p:cNvGrpSpPr>
            <a:grpSpLocks/>
          </p:cNvGrpSpPr>
          <p:nvPr/>
        </p:nvGrpSpPr>
        <p:grpSpPr bwMode="auto">
          <a:xfrm>
            <a:off x="4695256" y="2933718"/>
            <a:ext cx="896938" cy="400050"/>
            <a:chOff x="3788" y="2537"/>
            <a:chExt cx="565" cy="252"/>
          </a:xfrm>
        </p:grpSpPr>
        <p:sp>
          <p:nvSpPr>
            <p:cNvPr id="156" name="Rectangle 534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57" name="Text Box 535"/>
            <p:cNvSpPr txBox="1">
              <a:spLocks noChangeArrowheads="1"/>
            </p:cNvSpPr>
            <p:nvPr/>
          </p:nvSpPr>
          <p:spPr bwMode="auto">
            <a:xfrm>
              <a:off x="3788" y="2537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SMTP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User Agent</a:t>
            </a:r>
            <a:endParaRPr lang="zh-CN" altLang="en-US" dirty="0"/>
          </a:p>
        </p:txBody>
      </p:sp>
      <p:pic>
        <p:nvPicPr>
          <p:cNvPr id="5" name="Picture 4" descr="7-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184788"/>
            <a:ext cx="491091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643438" y="2120892"/>
            <a:ext cx="324036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Envelopes and messages.  </a:t>
            </a:r>
            <a:endParaRPr lang="en-US" altLang="zh-CN" kern="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kern="0" dirty="0" smtClean="0">
                <a:solidFill>
                  <a:srgbClr val="3333CC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(a)</a:t>
            </a:r>
            <a:r>
              <a:rPr lang="en-US" altLang="zh-CN" kern="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Paper </a:t>
            </a:r>
            <a:r>
              <a:rPr lang="en-US" altLang="zh-CN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mail.  </a:t>
            </a:r>
            <a:endParaRPr lang="en-US" altLang="zh-CN" kern="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kern="0" dirty="0" smtClean="0">
                <a:solidFill>
                  <a:srgbClr val="3333CC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(b) </a:t>
            </a:r>
            <a:r>
              <a:rPr lang="en-US" altLang="zh-CN" kern="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Electronic </a:t>
            </a:r>
            <a:r>
              <a:rPr lang="en-US" altLang="zh-CN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mail.</a:t>
            </a:r>
          </a:p>
        </p:txBody>
      </p:sp>
    </p:spTree>
    <p:extLst>
      <p:ext uri="{BB962C8B-B14F-4D97-AF65-F5344CB8AC3E}">
        <p14:creationId xmlns:p14="http://schemas.microsoft.com/office/powerpoint/2010/main" val="1669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 118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Electronic Mail: mail servers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74664" y="1490703"/>
            <a:ext cx="4104456" cy="3260488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Mail Servers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mailbox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contains incoming messages for user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message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queue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of outgoing (to be sent) mail messages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SMTP protocol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between mail servers to send email messages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client: sending mail server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“server”: receiving mail server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Line 9"/>
          <p:cNvSpPr>
            <a:spLocks noChangeShapeType="1"/>
          </p:cNvSpPr>
          <p:nvPr/>
        </p:nvSpPr>
        <p:spPr bwMode="auto">
          <a:xfrm>
            <a:off x="5616592" y="1963725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oup 10"/>
          <p:cNvGrpSpPr>
            <a:grpSpLocks/>
          </p:cNvGrpSpPr>
          <p:nvPr/>
        </p:nvGrpSpPr>
        <p:grpSpPr bwMode="auto">
          <a:xfrm>
            <a:off x="7008830" y="1890698"/>
            <a:ext cx="355600" cy="933449"/>
            <a:chOff x="4180" y="783"/>
            <a:chExt cx="150" cy="307"/>
          </a:xfrm>
        </p:grpSpPr>
        <p:sp>
          <p:nvSpPr>
            <p:cNvPr id="235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6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7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8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9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42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26" name="Group 19"/>
          <p:cNvGrpSpPr>
            <a:grpSpLocks/>
          </p:cNvGrpSpPr>
          <p:nvPr/>
        </p:nvGrpSpPr>
        <p:grpSpPr bwMode="auto">
          <a:xfrm>
            <a:off x="6765942" y="2343141"/>
            <a:ext cx="822325" cy="1049338"/>
            <a:chOff x="4288" y="2627"/>
            <a:chExt cx="518" cy="661"/>
          </a:xfrm>
        </p:grpSpPr>
        <p:sp>
          <p:nvSpPr>
            <p:cNvPr id="220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21" name="Text Box 21"/>
            <p:cNvSpPr txBox="1">
              <a:spLocks noChangeArrowheads="1"/>
            </p:cNvSpPr>
            <p:nvPr/>
          </p:nvSpPr>
          <p:spPr bwMode="auto">
            <a:xfrm>
              <a:off x="4288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server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22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23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1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2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3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4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27" name="Group 35"/>
          <p:cNvGrpSpPr>
            <a:grpSpLocks/>
          </p:cNvGrpSpPr>
          <p:nvPr/>
        </p:nvGrpSpPr>
        <p:grpSpPr bwMode="auto">
          <a:xfrm>
            <a:off x="7491439" y="1481125"/>
            <a:ext cx="709613" cy="703263"/>
            <a:chOff x="4337" y="290"/>
            <a:chExt cx="447" cy="443"/>
          </a:xfrm>
        </p:grpSpPr>
        <p:pic>
          <p:nvPicPr>
            <p:cNvPr id="216" name="图片 2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17" name="Group 3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18" name="Rectangle 3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9" name="Text Box 3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28" name="Group 40"/>
          <p:cNvGrpSpPr>
            <a:grpSpLocks/>
          </p:cNvGrpSpPr>
          <p:nvPr/>
        </p:nvGrpSpPr>
        <p:grpSpPr bwMode="auto">
          <a:xfrm>
            <a:off x="7720039" y="2490775"/>
            <a:ext cx="709613" cy="703263"/>
            <a:chOff x="4337" y="290"/>
            <a:chExt cx="447" cy="443"/>
          </a:xfrm>
        </p:grpSpPr>
        <p:pic>
          <p:nvPicPr>
            <p:cNvPr id="212" name="图片 2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13" name="Group 4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14" name="Rectangle 4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5" name="Text Box 4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29" name="Group 45"/>
          <p:cNvGrpSpPr>
            <a:grpSpLocks/>
          </p:cNvGrpSpPr>
          <p:nvPr/>
        </p:nvGrpSpPr>
        <p:grpSpPr bwMode="auto">
          <a:xfrm>
            <a:off x="7491439" y="3538525"/>
            <a:ext cx="709613" cy="703263"/>
            <a:chOff x="4337" y="290"/>
            <a:chExt cx="447" cy="443"/>
          </a:xfrm>
        </p:grpSpPr>
        <p:pic>
          <p:nvPicPr>
            <p:cNvPr id="208" name="图片 20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09" name="Group 4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10" name="Rectangle 4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11" name="Text Box 4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30" name="Group 50"/>
          <p:cNvGrpSpPr>
            <a:grpSpLocks/>
          </p:cNvGrpSpPr>
          <p:nvPr/>
        </p:nvGrpSpPr>
        <p:grpSpPr bwMode="auto">
          <a:xfrm>
            <a:off x="4765693" y="3300403"/>
            <a:ext cx="822325" cy="1501776"/>
            <a:chOff x="3484" y="2522"/>
            <a:chExt cx="518" cy="946"/>
          </a:xfrm>
        </p:grpSpPr>
        <p:grpSp>
          <p:nvGrpSpPr>
            <p:cNvPr id="183" name="Group 5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00" name="AutoShape 5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01" name="Rectangle 5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02" name="Rectangle 5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03" name="AutoShape 5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04" name="Line 5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Line 5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5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184" name="Group 6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85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6" name="Text Box 6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server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7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8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96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97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98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99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31" name="Group 76"/>
          <p:cNvGrpSpPr>
            <a:grpSpLocks/>
          </p:cNvGrpSpPr>
          <p:nvPr/>
        </p:nvGrpSpPr>
        <p:grpSpPr bwMode="auto">
          <a:xfrm>
            <a:off x="5719789" y="4405300"/>
            <a:ext cx="709613" cy="703263"/>
            <a:chOff x="4337" y="290"/>
            <a:chExt cx="447" cy="443"/>
          </a:xfrm>
        </p:grpSpPr>
        <p:pic>
          <p:nvPicPr>
            <p:cNvPr id="179" name="图片 17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80" name="Group 7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1" name="Rectangle 7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2" name="Text Box 8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33" name="Group 86"/>
          <p:cNvGrpSpPr>
            <a:grpSpLocks/>
          </p:cNvGrpSpPr>
          <p:nvPr/>
        </p:nvGrpSpPr>
        <p:grpSpPr bwMode="auto">
          <a:xfrm>
            <a:off x="4765693" y="1042978"/>
            <a:ext cx="822325" cy="1501776"/>
            <a:chOff x="3484" y="2522"/>
            <a:chExt cx="518" cy="946"/>
          </a:xfrm>
        </p:grpSpPr>
        <p:grpSp>
          <p:nvGrpSpPr>
            <p:cNvPr id="150" name="Group 87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67" name="AutoShape 8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8" name="Rectangle 8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9" name="Rectangle 9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70" name="AutoShape 9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71" name="Line 9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Line 9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9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74" name="Rectangle 9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151" name="Group 96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52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53" name="Text Box 98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server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54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55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3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4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5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6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34" name="Group 112"/>
          <p:cNvGrpSpPr>
            <a:grpSpLocks/>
          </p:cNvGrpSpPr>
          <p:nvPr/>
        </p:nvGrpSpPr>
        <p:grpSpPr bwMode="auto">
          <a:xfrm>
            <a:off x="5572132" y="879467"/>
            <a:ext cx="709613" cy="692151"/>
            <a:chOff x="4337" y="290"/>
            <a:chExt cx="447" cy="436"/>
          </a:xfrm>
        </p:grpSpPr>
        <p:pic>
          <p:nvPicPr>
            <p:cNvPr id="146" name="图片 1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47" name="Group 114"/>
            <p:cNvGrpSpPr>
              <a:grpSpLocks/>
            </p:cNvGrpSpPr>
            <p:nvPr/>
          </p:nvGrpSpPr>
          <p:grpSpPr bwMode="auto">
            <a:xfrm>
              <a:off x="4337" y="335"/>
              <a:ext cx="447" cy="391"/>
              <a:chOff x="4189" y="785"/>
              <a:chExt cx="521" cy="391"/>
            </a:xfrm>
          </p:grpSpPr>
          <p:sp>
            <p:nvSpPr>
              <p:cNvPr id="148" name="Rectangle 11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9" name="Text Box 116"/>
              <p:cNvSpPr txBox="1">
                <a:spLocks noChangeArrowheads="1"/>
              </p:cNvSpPr>
              <p:nvPr/>
            </p:nvSpPr>
            <p:spPr bwMode="auto">
              <a:xfrm>
                <a:off x="4189" y="785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35" name="Line 117"/>
          <p:cNvSpPr>
            <a:spLocks noChangeShapeType="1"/>
          </p:cNvSpPr>
          <p:nvPr/>
        </p:nvSpPr>
        <p:spPr bwMode="auto">
          <a:xfrm flipV="1">
            <a:off x="5616592" y="3087675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Line 118"/>
          <p:cNvSpPr>
            <a:spLocks noChangeShapeType="1"/>
          </p:cNvSpPr>
          <p:nvPr/>
        </p:nvSpPr>
        <p:spPr bwMode="auto">
          <a:xfrm flipH="1" flipV="1">
            <a:off x="4873642" y="2563800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7" name="Group 119"/>
          <p:cNvGrpSpPr>
            <a:grpSpLocks/>
          </p:cNvGrpSpPr>
          <p:nvPr/>
        </p:nvGrpSpPr>
        <p:grpSpPr bwMode="auto">
          <a:xfrm>
            <a:off x="5713431" y="3381364"/>
            <a:ext cx="1031875" cy="457200"/>
            <a:chOff x="3745" y="2537"/>
            <a:chExt cx="650" cy="288"/>
          </a:xfrm>
        </p:grpSpPr>
        <p:sp>
          <p:nvSpPr>
            <p:cNvPr id="144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45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SMTP</a:t>
              </a:r>
              <a:endParaRPr lang="en-US" altLang="zh-CN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38" name="Group 122"/>
          <p:cNvGrpSpPr>
            <a:grpSpLocks/>
          </p:cNvGrpSpPr>
          <p:nvPr/>
        </p:nvGrpSpPr>
        <p:grpSpPr bwMode="auto">
          <a:xfrm>
            <a:off x="5675331" y="2124064"/>
            <a:ext cx="1031875" cy="457200"/>
            <a:chOff x="3745" y="2537"/>
            <a:chExt cx="650" cy="288"/>
          </a:xfrm>
        </p:grpSpPr>
        <p:sp>
          <p:nvSpPr>
            <p:cNvPr id="142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43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SMTP</a:t>
              </a:r>
              <a:endParaRPr lang="en-US" altLang="zh-CN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39" name="Group 125"/>
          <p:cNvGrpSpPr>
            <a:grpSpLocks/>
          </p:cNvGrpSpPr>
          <p:nvPr/>
        </p:nvGrpSpPr>
        <p:grpSpPr bwMode="auto">
          <a:xfrm>
            <a:off x="4351356" y="2838439"/>
            <a:ext cx="1031875" cy="457200"/>
            <a:chOff x="3745" y="2537"/>
            <a:chExt cx="650" cy="288"/>
          </a:xfrm>
        </p:grpSpPr>
        <p:sp>
          <p:nvSpPr>
            <p:cNvPr id="140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41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SMTP</a:t>
              </a:r>
              <a:endParaRPr lang="en-US" altLang="zh-CN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6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Electronic Mail: SMTP </a:t>
            </a:r>
            <a:r>
              <a:rPr lang="en-US" altLang="zh-CN" sz="2800" dirty="0">
                <a:ea typeface="宋体" pitchFamily="2" charset="-122"/>
              </a:rPr>
              <a:t>[RFC 2821]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85720" y="1310386"/>
            <a:ext cx="6715172" cy="34045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uses TCP to reliably transfer email message from client to server, port 25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direct transfer: sending server to receiving server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three phases of transfer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handshaking (greeting)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transfer of messages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closure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command/response interaction</a:t>
            </a:r>
            <a:endParaRPr lang="en-US" altLang="zh-CN" dirty="0">
              <a:solidFill>
                <a:schemeClr val="accent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/>
            <a:r>
              <a:rPr lang="en-US" altLang="zh-CN" sz="20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commands: 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ASCII text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response: 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status code and phrase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messages must be in 7-bit ASCII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片 150" descr="32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552455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Scenario: Alice sends message to Bob</a:t>
            </a:r>
            <a:endParaRPr lang="zh-CN" altLang="en-US" dirty="0"/>
          </a:p>
        </p:txBody>
      </p:sp>
      <p:grpSp>
        <p:nvGrpSpPr>
          <p:cNvPr id="78" name="Group 5"/>
          <p:cNvGrpSpPr>
            <a:grpSpLocks/>
          </p:cNvGrpSpPr>
          <p:nvPr/>
        </p:nvGrpSpPr>
        <p:grpSpPr bwMode="auto">
          <a:xfrm>
            <a:off x="1223933" y="4083918"/>
            <a:ext cx="709613" cy="703263"/>
            <a:chOff x="4337" y="290"/>
            <a:chExt cx="447" cy="443"/>
          </a:xfrm>
        </p:grpSpPr>
        <p:pic>
          <p:nvPicPr>
            <p:cNvPr id="147" name="图片 1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48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9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50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79" name="Group 10"/>
          <p:cNvGrpSpPr>
            <a:grpSpLocks/>
          </p:cNvGrpSpPr>
          <p:nvPr/>
        </p:nvGrpSpPr>
        <p:grpSpPr bwMode="auto">
          <a:xfrm>
            <a:off x="2749522" y="3525121"/>
            <a:ext cx="822325" cy="1501776"/>
            <a:chOff x="3484" y="2522"/>
            <a:chExt cx="518" cy="946"/>
          </a:xfrm>
        </p:grpSpPr>
        <p:grpSp>
          <p:nvGrpSpPr>
            <p:cNvPr id="122" name="Group 1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39" name="AutoShape 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0" name="Rectangle 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1" name="Rectangle 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2" name="AutoShape 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3" name="Line 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Line 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123" name="Group 2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24" name="Rectangle 2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25" name="Text Box 2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server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26" name="Rectangle 2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27" name="Line 2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Line 2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2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Line 2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Line 2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Line 2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Line 3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3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35" name="Rectangle 3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36" name="Rectangle 3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37" name="Rectangle 3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38" name="Rectangle 3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pic>
        <p:nvPicPr>
          <p:cNvPr id="80" name="Picture 36" descr="Al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414265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37" descr="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71" y="404740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oup 38"/>
          <p:cNvGrpSpPr>
            <a:grpSpLocks/>
          </p:cNvGrpSpPr>
          <p:nvPr/>
        </p:nvGrpSpPr>
        <p:grpSpPr bwMode="auto">
          <a:xfrm>
            <a:off x="4940272" y="3471146"/>
            <a:ext cx="822325" cy="1501776"/>
            <a:chOff x="3484" y="2522"/>
            <a:chExt cx="518" cy="946"/>
          </a:xfrm>
        </p:grpSpPr>
        <p:grpSp>
          <p:nvGrpSpPr>
            <p:cNvPr id="97" name="Group 3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14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15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16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17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18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98" name="Group 4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99" name="Rectangle 4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00" name="Text Box 5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server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01" name="Rectangle 5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02" name="Line 5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Line 5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Line 5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Line 5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Line 5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5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10" name="Rectangle 6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11" name="Rectangle 6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12" name="Rectangle 6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13" name="Rectangle 6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83" name="Group 64"/>
          <p:cNvGrpSpPr>
            <a:grpSpLocks/>
          </p:cNvGrpSpPr>
          <p:nvPr/>
        </p:nvGrpSpPr>
        <p:grpSpPr bwMode="auto">
          <a:xfrm>
            <a:off x="6773833" y="3968030"/>
            <a:ext cx="709613" cy="703263"/>
            <a:chOff x="4337" y="290"/>
            <a:chExt cx="447" cy="443"/>
          </a:xfrm>
        </p:grpSpPr>
        <p:pic>
          <p:nvPicPr>
            <p:cNvPr id="93" name="图片 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94" name="Group 6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95" name="Rectangle 6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96" name="Text Box 6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agent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84" name="Line 69"/>
          <p:cNvSpPr>
            <a:spLocks noChangeShapeType="1"/>
          </p:cNvSpPr>
          <p:nvPr/>
        </p:nvSpPr>
        <p:spPr bwMode="auto">
          <a:xfrm>
            <a:off x="1882746" y="4515718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70"/>
          <p:cNvSpPr>
            <a:spLocks noChangeShapeType="1"/>
          </p:cNvSpPr>
          <p:nvPr/>
        </p:nvSpPr>
        <p:spPr bwMode="auto">
          <a:xfrm>
            <a:off x="3568671" y="4650655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Line 71"/>
          <p:cNvSpPr>
            <a:spLocks noChangeShapeType="1"/>
          </p:cNvSpPr>
          <p:nvPr/>
        </p:nvSpPr>
        <p:spPr bwMode="auto">
          <a:xfrm flipV="1">
            <a:off x="5765771" y="4429993"/>
            <a:ext cx="1027112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Oval 72"/>
          <p:cNvSpPr>
            <a:spLocks noChangeArrowheads="1"/>
          </p:cNvSpPr>
          <p:nvPr/>
        </p:nvSpPr>
        <p:spPr bwMode="auto">
          <a:xfrm>
            <a:off x="1395383" y="3891830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8" name="Oval 74"/>
          <p:cNvSpPr>
            <a:spLocks noChangeArrowheads="1"/>
          </p:cNvSpPr>
          <p:nvPr/>
        </p:nvSpPr>
        <p:spPr bwMode="auto">
          <a:xfrm>
            <a:off x="2122458" y="446015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9" name="Oval 75"/>
          <p:cNvSpPr>
            <a:spLocks noChangeArrowheads="1"/>
          </p:cNvSpPr>
          <p:nvPr/>
        </p:nvSpPr>
        <p:spPr bwMode="auto">
          <a:xfrm>
            <a:off x="2993996" y="4539530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0" name="Oval 76"/>
          <p:cNvSpPr>
            <a:spLocks noChangeArrowheads="1"/>
          </p:cNvSpPr>
          <p:nvPr/>
        </p:nvSpPr>
        <p:spPr bwMode="auto">
          <a:xfrm>
            <a:off x="4105246" y="462525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1" name="Oval 77"/>
          <p:cNvSpPr>
            <a:spLocks noChangeArrowheads="1"/>
          </p:cNvSpPr>
          <p:nvPr/>
        </p:nvSpPr>
        <p:spPr bwMode="auto">
          <a:xfrm>
            <a:off x="5254596" y="4723680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5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2" name="Oval 78"/>
          <p:cNvSpPr>
            <a:spLocks noChangeArrowheads="1"/>
          </p:cNvSpPr>
          <p:nvPr/>
        </p:nvSpPr>
        <p:spPr bwMode="auto">
          <a:xfrm>
            <a:off x="6132483" y="4526830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3" name="Rectangle 3"/>
          <p:cNvSpPr>
            <a:spLocks noGrp="1" noChangeArrowheads="1"/>
          </p:cNvSpPr>
          <p:nvPr/>
        </p:nvSpPr>
        <p:spPr bwMode="auto">
          <a:xfrm>
            <a:off x="509558" y="1210543"/>
            <a:ext cx="3810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1) Alice uses UA to compose message and “to” 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bob@someschool.edu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2) Alice’s UA sends message to her mail server; message placed in message queue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3) Client side of SMTP opens TCP connection with Bob’s mail server</a:t>
            </a:r>
          </a:p>
        </p:txBody>
      </p:sp>
      <p:sp>
        <p:nvSpPr>
          <p:cNvPr id="154" name="Rectangle 4"/>
          <p:cNvSpPr>
            <a:spLocks noGrp="1" noChangeArrowheads="1"/>
          </p:cNvSpPr>
          <p:nvPr/>
        </p:nvSpPr>
        <p:spPr bwMode="auto">
          <a:xfrm>
            <a:off x="4432287" y="1270868"/>
            <a:ext cx="3810000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4) SMTP client sends Alice’s message over the TCP connection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5) Bob’s mail server places the message in Bob’s mailbox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6) Bob invokes his user agent to read message</a:t>
            </a:r>
            <a:endParaRPr lang="en-US" altLang="zh-CN" sz="1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endParaRPr lang="zh-CN" altLang="en-US" sz="24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Sample SMTP interaction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5"/>
          </p:nvPr>
        </p:nvSpPr>
        <p:spPr bwMode="auto">
          <a:xfrm>
            <a:off x="1214414" y="1142990"/>
            <a:ext cx="51732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</a:t>
            </a: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S: 220 hamburger.edu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C: HELO crepes.fr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S: 250  Hello crepes.fr, pleased to meet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C: MAIL FROM: &lt;alice@crepes.fr&gt;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S: 250 alice@crepes.fr... Sender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C: RCPT TO: &lt;bob@hamburger.edu&gt;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S: 250 bob@hamburger.edu ... Recipient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C: 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S: 354 Enter mail, end with "." on a line by itself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C: Do you like ketchup?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C: How about pickles?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C: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S: 250 Message accepted for delivery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    S: 221 hamburger.edu closing connection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SMTP: final words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419622"/>
            <a:ext cx="3528392" cy="3188480"/>
          </a:xfrm>
        </p:spPr>
        <p:txBody>
          <a:bodyPr/>
          <a:lstStyle/>
          <a:p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SMTP uses persistent connections</a:t>
            </a:r>
          </a:p>
          <a:p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SMTP requires message (header &amp; body) to be in 7-bit ASCII</a:t>
            </a:r>
          </a:p>
          <a:p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SMTP server uses CRLF.CRLF to determine end of message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357554" y="1196463"/>
            <a:ext cx="3888432" cy="3404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Comparison with HTTP: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HTTP: pull</a:t>
            </a:r>
          </a:p>
          <a:p>
            <a:pPr>
              <a:spcAft>
                <a:spcPct val="50000"/>
              </a:spcAft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SMTP: push</a:t>
            </a:r>
          </a:p>
          <a:p>
            <a:pPr>
              <a:spcAft>
                <a:spcPct val="50000"/>
              </a:spcAft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both have ASCII command/response interaction, status codes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HTTP: each object encapsulated in its own response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msg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SMTP: multiple objects sent in multipart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msg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Mail message format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14282" y="1491630"/>
            <a:ext cx="3960440" cy="318848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SMTP: protocol for exchanging email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msgs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RFC 822: standard for text message format: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header lines, e.g.,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To: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From: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Subject:</a:t>
            </a:r>
          </a:p>
          <a:p>
            <a:pPr lvl="1"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different</a:t>
            </a:r>
            <a:r>
              <a:rPr lang="en-US" altLang="zh-CN" sz="1800" i="1" dirty="0">
                <a:solidFill>
                  <a:srgbClr val="66FFCC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i="1" dirty="0">
                <a:latin typeface="Arial" pitchFamily="34" charset="0"/>
                <a:ea typeface="宋体" pitchFamily="2" charset="-122"/>
                <a:cs typeface="Arial" pitchFamily="34" charset="0"/>
              </a:rPr>
              <a:t>from SMTP commands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!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body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the “message”, ASCII characters only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138384" y="1483091"/>
            <a:ext cx="2376967" cy="369746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header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138384" y="2295891"/>
            <a:ext cx="2376967" cy="148985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body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000496" y="1368791"/>
            <a:ext cx="2718056" cy="26317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2662554" y="1857370"/>
            <a:ext cx="1337942" cy="85619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366411" y="3214691"/>
            <a:ext cx="2705524" cy="8692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12743" y="1785932"/>
            <a:ext cx="816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blank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line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000760" y="2143491"/>
            <a:ext cx="810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421</TotalTime>
  <Words>641</Words>
  <Application>Microsoft Office PowerPoint</Application>
  <PresentationFormat>全屏显示(16:9)</PresentationFormat>
  <Paragraphs>167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Clip</vt:lpstr>
      <vt:lpstr>Electronic Mail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68</cp:revision>
  <dcterms:created xsi:type="dcterms:W3CDTF">2014-09-21T01:22:00Z</dcterms:created>
  <dcterms:modified xsi:type="dcterms:W3CDTF">2017-02-15T18:27:39Z</dcterms:modified>
</cp:coreProperties>
</file>