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73" r:id="rId3"/>
    <p:sldId id="272" r:id="rId4"/>
    <p:sldId id="274" r:id="rId5"/>
    <p:sldId id="275" r:id="rId6"/>
    <p:sldId id="276" r:id="rId7"/>
    <p:sldId id="277" r:id="rId8"/>
    <p:sldId id="278" r:id="rId9"/>
    <p:sldId id="280" r:id="rId10"/>
    <p:sldId id="279" r:id="rId11"/>
    <p:sldId id="281" r:id="rId12"/>
    <p:sldId id="282" r:id="rId13"/>
    <p:sldId id="283" r:id="rId14"/>
    <p:sldId id="284" r:id="rId15"/>
    <p:sldId id="269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8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7344816" cy="2142976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924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8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5" r:id="rId7"/>
    <p:sldLayoutId id="2147483667" r:id="rId8"/>
    <p:sldLayoutId id="2147483672" r:id="rId9"/>
    <p:sldLayoutId id="2147483673" r:id="rId10"/>
    <p:sldLayoutId id="2147483676" r:id="rId11"/>
    <p:sldLayoutId id="2147483668" r:id="rId12"/>
    <p:sldLayoutId id="2147483669" r:id="rId13"/>
    <p:sldLayoutId id="2147483670" r:id="rId14"/>
    <p:sldLayoutId id="2147483671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44" y="1420768"/>
            <a:ext cx="215967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sz="4400" smtClean="0">
                <a:latin typeface="Arial" pitchFamily="34" charset="0"/>
                <a:ea typeface="宋体" charset="-122"/>
                <a:cs typeface="Arial" pitchFamily="34" charset="0"/>
              </a:rPr>
              <a:t>DNS</a:t>
            </a:r>
            <a:endParaRPr lang="en-US" altLang="zh-CN" sz="44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DNS: caching and updating records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519602" y="1357304"/>
            <a:ext cx="6552728" cy="2972456"/>
          </a:xfrm>
        </p:spPr>
        <p:txBody>
          <a:bodyPr>
            <a:normAutofit/>
          </a:bodyPr>
          <a:lstStyle/>
          <a:p>
            <a:r>
              <a:rPr lang="en-US" altLang="zh-CN" sz="2200" dirty="0">
                <a:latin typeface="Arial" pitchFamily="34" charset="0"/>
                <a:ea typeface="宋体" pitchFamily="2" charset="-122"/>
                <a:cs typeface="Arial" pitchFamily="34" charset="0"/>
              </a:rPr>
              <a:t>once (any) name server learns mapping, it </a:t>
            </a:r>
            <a:r>
              <a:rPr lang="en-US" altLang="zh-CN" sz="2200" i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caches</a:t>
            </a:r>
            <a:r>
              <a:rPr lang="en-US" altLang="zh-CN" sz="22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200" dirty="0">
                <a:latin typeface="Arial" pitchFamily="34" charset="0"/>
                <a:ea typeface="宋体" pitchFamily="2" charset="-122"/>
                <a:cs typeface="Arial" pitchFamily="34" charset="0"/>
              </a:rPr>
              <a:t>mapping</a:t>
            </a:r>
          </a:p>
          <a:p>
            <a:pPr lvl="1"/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cache entries timeout (disappear) after some time</a:t>
            </a:r>
          </a:p>
          <a:p>
            <a:pPr lvl="1"/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TLD servers typically cached in local name servers</a:t>
            </a:r>
          </a:p>
          <a:p>
            <a:pPr lvl="2"/>
            <a:r>
              <a:rPr lang="en-US" altLang="zh-CN" sz="1500" dirty="0">
                <a:latin typeface="Arial" pitchFamily="34" charset="0"/>
                <a:ea typeface="宋体" pitchFamily="2" charset="-122"/>
                <a:cs typeface="Arial" pitchFamily="34" charset="0"/>
              </a:rPr>
              <a:t>Thus root name servers not often visited</a:t>
            </a:r>
          </a:p>
          <a:p>
            <a:r>
              <a:rPr lang="en-US" altLang="zh-CN" sz="2200" dirty="0">
                <a:latin typeface="Arial" pitchFamily="34" charset="0"/>
                <a:ea typeface="宋体" pitchFamily="2" charset="-122"/>
                <a:cs typeface="Arial" pitchFamily="34" charset="0"/>
              </a:rPr>
              <a:t>update/notify mechanisms under design by IETF</a:t>
            </a:r>
          </a:p>
          <a:p>
            <a:pPr lvl="1"/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RFC 2136</a:t>
            </a:r>
          </a:p>
          <a:p>
            <a:pPr lvl="1"/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http://www.ietf.org/html.charters/dnsind-charter.html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8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DNS records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34703" y="2256914"/>
            <a:ext cx="3384376" cy="324322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Type=A</a:t>
            </a:r>
          </a:p>
          <a:p>
            <a:pPr lvl="1">
              <a:buSzPct val="75000"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 is hostname</a:t>
            </a:r>
          </a:p>
          <a:p>
            <a:pPr lvl="1">
              <a:buSzPct val="75000"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value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 is IP address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Type=NS</a:t>
            </a:r>
          </a:p>
          <a:p>
            <a:pPr lvl="1"/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 is domain (e.g. foo.com)</a:t>
            </a:r>
          </a:p>
          <a:p>
            <a:pPr lvl="1"/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value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 is hostname of authoritative name server for this domain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714744" y="2071684"/>
            <a:ext cx="3292641" cy="324322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Type=CNAME</a:t>
            </a:r>
          </a:p>
          <a:p>
            <a:pPr lvl="1">
              <a:buSzPct val="75000"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 is alias name for some “canonical” (the real) 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name 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www.ibm.com is </a:t>
            </a:r>
            <a:r>
              <a:rPr lang="en-US" altLang="zh-CN" sz="16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really  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servereast.backup2.ibm.com</a:t>
            </a:r>
          </a:p>
          <a:p>
            <a:pPr lvl="1">
              <a:buSzPct val="75000"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value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 is canonical name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Type=MX</a:t>
            </a:r>
          </a:p>
          <a:p>
            <a:pPr lvl="1">
              <a:buSzPct val="75000"/>
            </a:pP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value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 is name of </a:t>
            </a:r>
            <a:r>
              <a:rPr lang="en-US" altLang="zh-CN" sz="16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mailserver</a:t>
            </a: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 associated with </a:t>
            </a:r>
            <a:r>
              <a:rPr lang="en-US" altLang="zh-CN" sz="1600" b="1" dirty="0">
                <a:latin typeface="Arial" pitchFamily="34" charset="0"/>
                <a:ea typeface="宋体" pitchFamily="2" charset="-122"/>
                <a:cs typeface="Arial" pitchFamily="34" charset="0"/>
              </a:rPr>
              <a:t>name</a:t>
            </a:r>
            <a:endParaRPr lang="en-US" altLang="zh-CN" sz="16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6751" y="1176794"/>
            <a:ext cx="7820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1800" b="0" i="0" u="sng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DNS: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distributed db storing resource records 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(RR)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610767" y="1584781"/>
            <a:ext cx="5364162" cy="408870"/>
            <a:chOff x="1407" y="1206"/>
            <a:chExt cx="3379" cy="373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07" y="1242"/>
              <a:ext cx="3379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RR format: 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(name, value, type, </a:t>
              </a:r>
              <a:r>
                <a:rPr kumimoji="0" lang="en-US" altLang="zh-CN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ttl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)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0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DNS protocol, messages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35273" y="1934508"/>
            <a:ext cx="3456384" cy="30790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latin typeface="Arial" pitchFamily="34" charset="0"/>
                <a:ea typeface="宋体" pitchFamily="2" charset="-122"/>
                <a:cs typeface="Arial" pitchFamily="34" charset="0"/>
              </a:rPr>
              <a:t>msg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header</a:t>
            </a:r>
          </a:p>
          <a:p>
            <a:pPr>
              <a:buFont typeface="ZapfDingbats" pitchFamily="82" charset="2"/>
              <a:buChar char="r"/>
            </a:pPr>
            <a:r>
              <a:rPr lang="en-US" altLang="zh-CN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identification: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16 bit # for query, reply to query uses same #</a:t>
            </a:r>
          </a:p>
          <a:p>
            <a:pPr>
              <a:buFont typeface="ZapfDingbats" pitchFamily="82" charset="2"/>
              <a:buChar char="r"/>
            </a:pPr>
            <a:r>
              <a:rPr lang="en-US" altLang="zh-CN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flags:</a:t>
            </a:r>
          </a:p>
          <a:p>
            <a:pPr lvl="1"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query or reply</a:t>
            </a:r>
          </a:p>
          <a:p>
            <a:pPr lvl="1"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recursion desired </a:t>
            </a:r>
          </a:p>
          <a:p>
            <a:pPr lvl="1"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recursion available</a:t>
            </a:r>
          </a:p>
          <a:p>
            <a:pPr lvl="1">
              <a:buSzPct val="75000"/>
              <a:buFont typeface="Wingdings" pitchFamily="2" charset="2"/>
              <a:buChar char="v"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reply is authoritative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313" y="1214428"/>
            <a:ext cx="7820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000" b="0" i="0" u="sng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DNS protocol :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query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and 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reply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messages, both with same 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message format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7" name="Picture 5" descr="DNS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084" y="1726539"/>
            <a:ext cx="3433808" cy="32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9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DNS protocol, messages</a:t>
            </a:r>
            <a:endParaRPr lang="zh-CN" altLang="en-US" dirty="0"/>
          </a:p>
        </p:txBody>
      </p:sp>
      <p:pic>
        <p:nvPicPr>
          <p:cNvPr id="5" name="Picture 3" descr="DNS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465" y="1004678"/>
            <a:ext cx="4072369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9510" y="1353025"/>
            <a:ext cx="19672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 for a query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31365" y="2353150"/>
            <a:ext cx="2168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to query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0908" y="3238975"/>
            <a:ext cx="22621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authoritative servers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-32" y="4191475"/>
            <a:ext cx="23903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pitchFamily="34" charset="0"/>
                <a:ea typeface="宋体" pitchFamily="2" charset="-122"/>
                <a:cs typeface="Arial" pitchFamily="34" charset="0"/>
              </a:rPr>
              <a:t>info that may be used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320515" y="1666665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320515" y="2695365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349090" y="3571665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2358615" y="4238415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Inserting records into DNS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85720" y="1071552"/>
            <a:ext cx="7416824" cy="4038029"/>
          </a:xfrm>
        </p:spPr>
        <p:txBody>
          <a:bodyPr>
            <a:spAutoFit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example: new startup “Network Utopia”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register name networkuptopia.com at </a:t>
            </a:r>
            <a:r>
              <a:rPr lang="en-US" altLang="zh-CN" i="1" dirty="0">
                <a:latin typeface="Arial" pitchFamily="34" charset="0"/>
                <a:ea typeface="宋体" pitchFamily="2" charset="-122"/>
                <a:cs typeface="Arial" pitchFamily="34" charset="0"/>
              </a:rPr>
              <a:t>DNS </a:t>
            </a:r>
            <a:r>
              <a:rPr lang="en-US" altLang="zh-CN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registrar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(e.g., Network Solutions)</a:t>
            </a:r>
          </a:p>
          <a:p>
            <a:pPr lvl="1"/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provide names, IP addresses of authoritative name server (primary and secondary)</a:t>
            </a:r>
          </a:p>
          <a:p>
            <a:pPr lvl="1"/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registrar inserts two RRs into com TLD server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: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(networkutopia.com, dns1.networkutopia.com, NS)</a:t>
            </a:r>
          </a:p>
          <a:p>
            <a:pPr lvl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(dns1.networkutopia.com, 212.212.212.1, A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  <a:endParaRPr lang="en-US" altLang="zh-CN" dirty="0">
              <a:solidFill>
                <a:schemeClr val="accent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create authoritative server Type A record for www.networkuptopia.com; Type MX record for networkutopia.com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How do people get IP address of your Web site</a:t>
            </a:r>
            <a:r>
              <a:rPr lang="en-US" altLang="zh-CN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?</a:t>
            </a:r>
            <a:endParaRPr lang="en-US" altLang="zh-CN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Summary</a:t>
            </a:r>
            <a:endParaRPr lang="zh-CN" altLang="en-US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005933" y="1785932"/>
            <a:ext cx="4751387" cy="1060450"/>
          </a:xfrm>
        </p:spPr>
        <p:txBody>
          <a:bodyPr/>
          <a:lstStyle/>
          <a:p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The DNS system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4" y="1868783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795406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005933" y="2795406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The DNS </a:t>
            </a:r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protocol</a:t>
            </a:r>
            <a:endParaRPr lang="zh-CN" alt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5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DNS: Domain Name System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1406" y="1419622"/>
            <a:ext cx="3384376" cy="3243224"/>
          </a:xfrm>
        </p:spPr>
        <p:txBody>
          <a:bodyPr>
            <a:normAutofit fontScale="850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People: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many identifiers: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SSN, name, passport #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Internet hosts, routers:</a:t>
            </a: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IP address (32 bit) - used for addressing datagrams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“name”, e.g., ww.yahoo.com - used by humans</a:t>
            </a:r>
          </a:p>
          <a:p>
            <a:pPr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Q: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map between IP addresses and name ?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214678" y="1357304"/>
            <a:ext cx="3888432" cy="3312368"/>
          </a:xfrm>
        </p:spPr>
        <p:txBody>
          <a:bodyPr>
            <a:normAutofit fontScale="850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Domain Name System:</a:t>
            </a: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i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distributed database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implemented in hierarchy of many </a:t>
            </a:r>
            <a:r>
              <a:rPr lang="en-US" altLang="zh-CN" i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name servers</a:t>
            </a:r>
            <a:endParaRPr lang="en-US" altLang="zh-CN" dirty="0">
              <a:solidFill>
                <a:srgbClr val="FF33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i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application-layer protocol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host, routers, name servers to communicate to </a:t>
            </a:r>
            <a:r>
              <a:rPr lang="en-US" altLang="zh-CN" i="1" dirty="0">
                <a:solidFill>
                  <a:srgbClr val="FF33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resolve</a:t>
            </a:r>
            <a:r>
              <a:rPr lang="en-US" altLang="zh-CN" dirty="0">
                <a:solidFill>
                  <a:srgbClr val="FF33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names (address/name translation)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note: core Internet function, implemented as application-layer protocol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complexity at network’s “edge”</a:t>
            </a: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DNS Name Space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1500" y="1281136"/>
            <a:ext cx="7772400" cy="4648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 portion of the Internet domain name space.</a:t>
            </a:r>
          </a:p>
        </p:txBody>
      </p:sp>
      <p:pic>
        <p:nvPicPr>
          <p:cNvPr id="6" name="Picture 4" descr="7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" y="1857200"/>
            <a:ext cx="6942245" cy="270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DNS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1406" y="1357304"/>
            <a:ext cx="3312368" cy="3044464"/>
          </a:xfrm>
        </p:spPr>
        <p:txBody>
          <a:bodyPr>
            <a:normAutofit fontScale="850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4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DNS services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hostname to IP address translation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host aliasing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Canonical, alias names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mail server aliasing</a:t>
            </a: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load distribution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replicated Web servers: set of IP addresses for one canonical name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723864" y="1357304"/>
            <a:ext cx="3384376" cy="3243224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Why not centralize DNS?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single point of failure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traffic volume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distant centralized database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maintenance</a:t>
            </a:r>
          </a:p>
          <a:p>
            <a:pPr>
              <a:buFont typeface="ZapfDingbats" pitchFamily="82" charset="2"/>
              <a:buNone/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doesn’t </a:t>
            </a:r>
            <a:r>
              <a:rPr lang="en-US" altLang="zh-CN" i="1" dirty="0">
                <a:latin typeface="Arial" pitchFamily="34" charset="0"/>
                <a:ea typeface="宋体" pitchFamily="2" charset="-122"/>
                <a:cs typeface="Arial" pitchFamily="34" charset="0"/>
              </a:rPr>
              <a:t>scale!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Distributed, Hierarchical Database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12696" y="3285498"/>
            <a:ext cx="7416824" cy="1584176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1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Client wants IP for www.amazon.com; 1</a:t>
            </a:r>
            <a:r>
              <a:rPr lang="en-US" altLang="zh-CN" sz="2100" u="sng" baseline="30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st</a:t>
            </a:r>
            <a:r>
              <a:rPr lang="en-US" altLang="zh-CN" sz="21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100" u="sng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approx</a:t>
            </a:r>
            <a:r>
              <a:rPr lang="en-US" altLang="zh-CN" sz="21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:</a:t>
            </a:r>
          </a:p>
          <a:p>
            <a:r>
              <a:rPr lang="en-US" altLang="zh-CN" sz="2100" dirty="0">
                <a:latin typeface="Arial" pitchFamily="34" charset="0"/>
                <a:ea typeface="宋体" pitchFamily="2" charset="-122"/>
                <a:cs typeface="Arial" pitchFamily="34" charset="0"/>
              </a:rPr>
              <a:t>client queries a root server to find com DNS server</a:t>
            </a:r>
          </a:p>
          <a:p>
            <a:r>
              <a:rPr lang="en-US" altLang="zh-CN" sz="2100" dirty="0">
                <a:latin typeface="Arial" pitchFamily="34" charset="0"/>
                <a:ea typeface="宋体" pitchFamily="2" charset="-122"/>
                <a:cs typeface="Arial" pitchFamily="34" charset="0"/>
              </a:rPr>
              <a:t>client queries com DNS server to get amazon.com DNS server</a:t>
            </a:r>
          </a:p>
          <a:p>
            <a:r>
              <a:rPr lang="en-US" altLang="zh-CN" sz="2100" dirty="0">
                <a:latin typeface="Arial" pitchFamily="34" charset="0"/>
                <a:ea typeface="宋体" pitchFamily="2" charset="-122"/>
                <a:cs typeface="Arial" pitchFamily="34" charset="0"/>
              </a:rPr>
              <a:t>client queries amazon.com DNS server to get  IP address for </a:t>
            </a:r>
            <a:r>
              <a:rPr lang="en-US" altLang="zh-CN" sz="21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www.amazon.com</a:t>
            </a:r>
            <a:endParaRPr lang="en-US" altLang="zh-CN" sz="21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30365" y="1124458"/>
            <a:ext cx="7006716" cy="2050185"/>
            <a:chOff x="230" y="576"/>
            <a:chExt cx="5733" cy="1893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70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Root DNS Servers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63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com DNS servers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54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org DNS servers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589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edu DNS servers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689" y="1752"/>
              <a:ext cx="1221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poly.edu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DNS servers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1221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DNS servers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1221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DNS servers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232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latin typeface="Arial" pitchFamily="34" charset="0"/>
                  <a:ea typeface="宋体" pitchFamily="2" charset="-122"/>
                  <a:cs typeface="Arial" pitchFamily="34" charset="0"/>
                </a:rPr>
                <a:t>DNS servers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1221" cy="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Arial" pitchFamily="34" charset="0"/>
                  <a:ea typeface="宋体" pitchFamily="2" charset="-122"/>
                  <a:cs typeface="Arial" pitchFamily="34" charset="0"/>
                </a:rPr>
                <a:t>DNS servers</a:t>
              </a: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36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32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DNS: Root name servers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36619" y="1109637"/>
            <a:ext cx="8640960" cy="14949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contacted by local name server that can not resolve name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root name server: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contacts authoritative name server if name mapping not known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gets mapping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returns mapping to local name server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6410296" y="4260304"/>
            <a:ext cx="2681287" cy="54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zh-CN" altLang="en-US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13 root name servers worldwide</a:t>
            </a:r>
          </a:p>
        </p:txBody>
      </p:sp>
      <p:pic>
        <p:nvPicPr>
          <p:cNvPr id="6" name="Picture 23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21" y="3615778"/>
            <a:ext cx="4319587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24"/>
          <p:cNvSpPr>
            <a:spLocks/>
          </p:cNvSpPr>
          <p:nvPr/>
        </p:nvSpPr>
        <p:spPr bwMode="auto">
          <a:xfrm>
            <a:off x="1848650" y="3363003"/>
            <a:ext cx="1197734" cy="428497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395884334 h 1893"/>
              <a:gd name="T4" fmla="*/ 429250303 w 963"/>
              <a:gd name="T5" fmla="*/ 805816418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836619" y="4736093"/>
            <a:ext cx="2024063" cy="24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b USC-ISI Marina del Rey,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l  ICANN Los Angeles, CA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9" name="Freeform 26"/>
          <p:cNvSpPr>
            <a:spLocks/>
          </p:cNvSpPr>
          <p:nvPr/>
        </p:nvSpPr>
        <p:spPr bwMode="auto">
          <a:xfrm>
            <a:off x="1750983" y="4350791"/>
            <a:ext cx="762000" cy="366190"/>
          </a:xfrm>
          <a:custGeom>
            <a:avLst/>
            <a:gdLst>
              <a:gd name="T0" fmla="*/ 0 w 582"/>
              <a:gd name="T1" fmla="*/ 700059298 h 426"/>
              <a:gd name="T2" fmla="*/ 997670012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428596" y="3734286"/>
            <a:ext cx="1949450" cy="8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e NASA Mt View, CA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  Internet Software C. Palo</a:t>
            </a:r>
            <a:r>
              <a:rPr lang="en-US" altLang="zh-CN" sz="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Alto, CA (and 36 other locations)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1" name="Freeform 28"/>
          <p:cNvSpPr>
            <a:spLocks/>
          </p:cNvSpPr>
          <p:nvPr/>
        </p:nvSpPr>
        <p:spPr bwMode="auto">
          <a:xfrm flipV="1">
            <a:off x="1647796" y="4106316"/>
            <a:ext cx="817562" cy="123483"/>
          </a:xfrm>
          <a:custGeom>
            <a:avLst/>
            <a:gdLst>
              <a:gd name="T0" fmla="*/ 0 w 582"/>
              <a:gd name="T1" fmla="*/ 79603813 h 426"/>
              <a:gd name="T2" fmla="*/ 1148466577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4413221" y="3212909"/>
            <a:ext cx="1997075" cy="15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0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Autonomica</a:t>
            </a:r>
            <a:r>
              <a:rPr lang="en-US" altLang="zh-CN" sz="1000" dirty="0">
                <a:latin typeface="Arial" pitchFamily="34" charset="0"/>
                <a:ea typeface="宋体" pitchFamily="2" charset="-122"/>
                <a:cs typeface="Arial" pitchFamily="34" charset="0"/>
              </a:rPr>
              <a:t>,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Stockholm (plus     28 other locations)</a:t>
            </a:r>
          </a:p>
        </p:txBody>
      </p:sp>
      <p:sp>
        <p:nvSpPr>
          <p:cNvPr id="13" name="Freeform 30"/>
          <p:cNvSpPr>
            <a:spLocks/>
          </p:cNvSpPr>
          <p:nvPr/>
        </p:nvSpPr>
        <p:spPr bwMode="auto">
          <a:xfrm>
            <a:off x="4156046" y="3306216"/>
            <a:ext cx="446087" cy="438576"/>
          </a:xfrm>
          <a:custGeom>
            <a:avLst/>
            <a:gdLst>
              <a:gd name="T0" fmla="*/ 298789181 w 666"/>
              <a:gd name="T1" fmla="*/ 0 h 1005"/>
              <a:gd name="T2" fmla="*/ 0 w 666"/>
              <a:gd name="T3" fmla="*/ 425653196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4557683" y="2922041"/>
            <a:ext cx="2519363" cy="14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k RIPE London (also 16 other locations)</a:t>
            </a:r>
            <a:endParaRPr lang="en-US" altLang="zh-CN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5" name="Freeform 32"/>
          <p:cNvSpPr>
            <a:spLocks/>
          </p:cNvSpPr>
          <p:nvPr/>
        </p:nvSpPr>
        <p:spPr bwMode="auto">
          <a:xfrm>
            <a:off x="3975071" y="3099841"/>
            <a:ext cx="615950" cy="634445"/>
          </a:xfrm>
          <a:custGeom>
            <a:avLst/>
            <a:gdLst>
              <a:gd name="T0" fmla="*/ 411490733 w 922"/>
              <a:gd name="T1" fmla="*/ 0 h 1448"/>
              <a:gd name="T2" fmla="*/ 0 w 922"/>
              <a:gd name="T3" fmla="*/ 618231876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6162480" y="3656045"/>
            <a:ext cx="1766888" cy="15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 WIDE Tokyo (also Seoul, Paris, SF)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7" name="Freeform 34"/>
          <p:cNvSpPr>
            <a:spLocks/>
          </p:cNvSpPr>
          <p:nvPr/>
        </p:nvSpPr>
        <p:spPr bwMode="auto">
          <a:xfrm>
            <a:off x="5799108" y="3836441"/>
            <a:ext cx="400050" cy="289545"/>
          </a:xfrm>
          <a:custGeom>
            <a:avLst/>
            <a:gdLst>
              <a:gd name="T0" fmla="*/ 635079420 w 252"/>
              <a:gd name="T1" fmla="*/ 0 h 462"/>
              <a:gd name="T2" fmla="*/ 0 w 252"/>
              <a:gd name="T3" fmla="*/ 403574123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1825068" y="2648991"/>
            <a:ext cx="2598738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 Verisign, Dulles, VA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 Cogent, Herndon, VA (also LA)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 U Maryland College Park,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g US </a:t>
            </a:r>
            <a:r>
              <a:rPr lang="en-US" altLang="zh-CN" sz="1000" dirty="0" err="1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DoD</a:t>
            </a: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Vienna, VA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 ARL Aberdeen, MD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j  Verisign, ( 21 locations)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TLD and Authoritative Servers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14282" y="1549388"/>
            <a:ext cx="6840760" cy="28083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Top-level domain (TLD) servers: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responsible 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for com, org, net, </a:t>
            </a:r>
            <a:r>
              <a:rPr lang="en-US" altLang="zh-CN" sz="18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edu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18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etc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, and all top-level country domains </a:t>
            </a:r>
            <a:r>
              <a:rPr lang="en-US" altLang="zh-CN" sz="18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uk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18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fr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, ca, </a:t>
            </a:r>
            <a:r>
              <a:rPr lang="en-US" altLang="zh-CN" sz="18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jp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Network Solutions maintains servers for com TLD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Educause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for </a:t>
            </a:r>
            <a:r>
              <a:rPr lang="en-US" altLang="zh-CN" sz="18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edu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TLD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Authoritative DNS servers: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organization’s DNS servers, providing authoritative hostname to IP mappings for organization’s servers (e.g., Web, mail).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can be maintained by organization or service provider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Local Name Server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500034" y="1566652"/>
            <a:ext cx="6336704" cy="2791048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does not strictly belong to hierarchy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each ISP (residential ISP, company, university) has one.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also called “default name server”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when host makes DNS query, query is sent to its local DNS server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acts as proxy, forwards query into hierarchy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 descr="32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662446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DNS name </a:t>
            </a:r>
            <a:r>
              <a:rPr lang="en-US" altLang="zh-CN" sz="3200" dirty="0" smtClean="0">
                <a:ea typeface="宋体" pitchFamily="2" charset="-122"/>
              </a:rPr>
              <a:t>resolution </a:t>
            </a:r>
            <a:r>
              <a:rPr lang="en-US" altLang="zh-CN" sz="3200" dirty="0">
                <a:ea typeface="宋体" pitchFamily="2" charset="-122"/>
              </a:rPr>
              <a:t>example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357158" y="1563638"/>
            <a:ext cx="3456384" cy="295232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dirty="0">
                <a:latin typeface="Arial" pitchFamily="34" charset="0"/>
                <a:ea typeface="宋体" pitchFamily="2" charset="-122"/>
                <a:cs typeface="Arial" pitchFamily="34" charset="0"/>
              </a:rPr>
              <a:t>Host at cis.poly.edu wants IP address for </a:t>
            </a:r>
            <a:r>
              <a:rPr lang="en-US" altLang="zh-CN" sz="2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gaia.cs.umass.edu</a:t>
            </a:r>
          </a:p>
          <a:p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22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iterated query:</a:t>
            </a:r>
            <a:endParaRPr lang="en-US" altLang="zh-CN" sz="2200" dirty="0">
              <a:solidFill>
                <a:srgbClr val="FF000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Char char="r"/>
            </a:pPr>
            <a:r>
              <a:rPr lang="en-US" altLang="zh-CN" sz="2200" dirty="0">
                <a:latin typeface="Arial" pitchFamily="34" charset="0"/>
                <a:ea typeface="宋体" pitchFamily="2" charset="-122"/>
                <a:cs typeface="Arial" pitchFamily="34" charset="0"/>
              </a:rPr>
              <a:t>contacted server replies with name of server to contact</a:t>
            </a:r>
          </a:p>
          <a:p>
            <a:pPr>
              <a:buFont typeface="ZapfDingbats" pitchFamily="82" charset="2"/>
              <a:buChar char="r"/>
            </a:pPr>
            <a:r>
              <a:rPr lang="en-US" altLang="zh-CN" sz="2200" dirty="0">
                <a:latin typeface="Arial" pitchFamily="34" charset="0"/>
                <a:ea typeface="宋体" pitchFamily="2" charset="-122"/>
                <a:cs typeface="Arial" pitchFamily="34" charset="0"/>
              </a:rPr>
              <a:t>“I don’t know this name, but ask this server”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891550"/>
              </p:ext>
            </p:extLst>
          </p:nvPr>
        </p:nvGraphicFramePr>
        <p:xfrm>
          <a:off x="4650502" y="395665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Clip" r:id="rId4" imgW="1307263" imgH="1084139" progId="">
                  <p:embed/>
                </p:oleObj>
              </mc:Choice>
              <mc:Fallback>
                <p:oleObj name="Clip" r:id="rId4" imgW="1307263" imgH="1084139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502" y="3956653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70225" y="4549951"/>
            <a:ext cx="15872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Arial" pitchFamily="34" charset="0"/>
                <a:ea typeface="宋体" pitchFamily="2" charset="-122"/>
                <a:cs typeface="Arial" pitchFamily="34" charset="0"/>
              </a:rPr>
              <a:t>requesting host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cis.poly.edu</a:t>
            </a:r>
            <a:endParaRPr lang="en-US" altLang="zh-CN" sz="14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757189" y="4673062"/>
            <a:ext cx="17748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gaia.cs.umass.edu</a:t>
            </a:r>
            <a:endParaRPr lang="en-US" altLang="zh-CN" sz="14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592570"/>
              </p:ext>
            </p:extLst>
          </p:nvPr>
        </p:nvGraphicFramePr>
        <p:xfrm>
          <a:off x="5998553" y="450532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8553" y="4505325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863227" y="2051127"/>
            <a:ext cx="369887" cy="657225"/>
            <a:chOff x="4180" y="783"/>
            <a:chExt cx="150" cy="307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415272" y="826748"/>
            <a:ext cx="20113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itchFamily="34" charset="0"/>
                <a:ea typeface="宋体" pitchFamily="2" charset="-122"/>
                <a:cs typeface="Arial" pitchFamily="34" charset="0"/>
              </a:rPr>
              <a:t>root DNS server</a:t>
            </a:r>
            <a:endParaRPr lang="en-US" altLang="zh-CN" sz="14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4912439" y="273851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5026739" y="1043065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5312489" y="2205115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 flipV="1">
            <a:off x="5312489" y="2376565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5236289" y="1271665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102939" y="2767090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817063" y="2884571"/>
            <a:ext cx="1876425" cy="554038"/>
            <a:chOff x="2838" y="2132"/>
            <a:chExt cx="1182" cy="349"/>
          </a:xfrm>
        </p:grpSpPr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858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itchFamily="34" charset="0"/>
                  <a:ea typeface="宋体" pitchFamily="2" charset="-122"/>
                  <a:cs typeface="Arial" pitchFamily="34" charset="0"/>
                </a:rPr>
                <a:t>local DNS server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Arial" pitchFamily="34" charset="0"/>
                  <a:ea typeface="宋体" pitchFamily="2" charset="-122"/>
                  <a:cs typeface="Arial" pitchFamily="34" charset="0"/>
                </a:rPr>
                <a:t>dns.poly.edu</a:t>
              </a:r>
              <a:endParaRPr lang="en-US" altLang="zh-CN" sz="14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629849" y="3594177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172774" y="1260552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2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610924" y="1498677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3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925249" y="1908252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4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955412" y="2395615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5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552312" y="3435427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6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977652" y="842955"/>
            <a:ext cx="369887" cy="657225"/>
            <a:chOff x="4180" y="783"/>
            <a:chExt cx="150" cy="307"/>
          </a:xfrm>
        </p:grpSpPr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8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6806327" y="2060652"/>
            <a:ext cx="369887" cy="657225"/>
            <a:chOff x="4180" y="783"/>
            <a:chExt cx="150" cy="307"/>
          </a:xfrm>
        </p:grpSpPr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7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6861309" y="3427287"/>
            <a:ext cx="369887" cy="657225"/>
            <a:chOff x="4180" y="783"/>
            <a:chExt cx="150" cy="307"/>
          </a:xfrm>
        </p:grpSpPr>
        <p:sp>
          <p:nvSpPr>
            <p:cNvPr id="53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6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2000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</p:grp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5774557" y="4008513"/>
            <a:ext cx="2135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Arial" pitchFamily="34" charset="0"/>
                <a:ea typeface="宋体" pitchFamily="2" charset="-122"/>
                <a:cs typeface="Arial" pitchFamily="34" charset="0"/>
              </a:rPr>
              <a:t>authoritative DNS 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Arial" pitchFamily="34" charset="0"/>
                <a:ea typeface="宋体" pitchFamily="2" charset="-122"/>
                <a:cs typeface="Arial" pitchFamily="34" charset="0"/>
              </a:rPr>
              <a:t>dns.cs.umass.edu</a:t>
            </a:r>
            <a:endParaRPr lang="en-US" altLang="zh-CN" sz="14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5925249" y="346559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7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3" name="Text Box 62"/>
          <p:cNvSpPr txBox="1">
            <a:spLocks noChangeArrowheads="1"/>
          </p:cNvSpPr>
          <p:nvPr/>
        </p:nvSpPr>
        <p:spPr bwMode="auto">
          <a:xfrm>
            <a:off x="5182299" y="3613227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8</a:t>
            </a:r>
            <a:endParaRPr lang="en-US" altLang="zh-CN" sz="20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5245814" y="2536902"/>
            <a:ext cx="1604978" cy="122655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 flipH="1" flipV="1">
            <a:off x="5206126" y="2652790"/>
            <a:ext cx="1592262" cy="117482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65"/>
          <p:cNvSpPr txBox="1">
            <a:spLocks noChangeArrowheads="1"/>
          </p:cNvSpPr>
          <p:nvPr/>
        </p:nvSpPr>
        <p:spPr bwMode="auto">
          <a:xfrm>
            <a:off x="6177677" y="1674890"/>
            <a:ext cx="20113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itchFamily="34" charset="0"/>
                <a:ea typeface="宋体" pitchFamily="2" charset="-122"/>
                <a:cs typeface="Arial" pitchFamily="34" charset="0"/>
              </a:rPr>
              <a:t>TLD DNS server</a:t>
            </a:r>
            <a:endParaRPr lang="en-US" altLang="zh-CN" sz="14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/>
      <p:bldP spid="29" grpId="0"/>
      <p:bldP spid="30" grpId="0"/>
      <p:bldP spid="31" grpId="0"/>
      <p:bldP spid="32" grpId="0"/>
      <p:bldP spid="33" grpId="0"/>
      <p:bldP spid="62" grpId="0"/>
      <p:bldP spid="63" grpId="0"/>
      <p:bldP spid="64" grpId="0" animBg="1"/>
      <p:bldP spid="65" grpId="0" animBg="1"/>
    </p:bld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712</TotalTime>
  <Words>875</Words>
  <Application>Microsoft Office PowerPoint</Application>
  <PresentationFormat>全屏显示(16:9)</PresentationFormat>
  <Paragraphs>160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Clip</vt:lpstr>
      <vt:lpstr>DNS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81</cp:revision>
  <dcterms:created xsi:type="dcterms:W3CDTF">2014-09-21T01:22:00Z</dcterms:created>
  <dcterms:modified xsi:type="dcterms:W3CDTF">2017-02-15T18:27:53Z</dcterms:modified>
</cp:coreProperties>
</file>