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0" r:id="rId2"/>
    <p:sldId id="272" r:id="rId3"/>
    <p:sldId id="274" r:id="rId4"/>
    <p:sldId id="276" r:id="rId5"/>
    <p:sldId id="277" r:id="rId6"/>
    <p:sldId id="278" r:id="rId7"/>
    <p:sldId id="279" r:id="rId8"/>
    <p:sldId id="280" r:id="rId9"/>
    <p:sldId id="291" r:id="rId10"/>
    <p:sldId id="281" r:id="rId11"/>
    <p:sldId id="283" r:id="rId12"/>
    <p:sldId id="284" r:id="rId13"/>
    <p:sldId id="285" r:id="rId14"/>
    <p:sldId id="298" r:id="rId15"/>
    <p:sldId id="299" r:id="rId16"/>
    <p:sldId id="300" r:id="rId17"/>
    <p:sldId id="301" r:id="rId18"/>
    <p:sldId id="302" r:id="rId19"/>
    <p:sldId id="303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4" autoAdjust="0"/>
    <p:restoredTop sz="94660"/>
  </p:normalViewPr>
  <p:slideViewPr>
    <p:cSldViewPr>
      <p:cViewPr varScale="1">
        <p:scale>
          <a:sx n="120" d="100"/>
          <a:sy n="120" d="100"/>
        </p:scale>
        <p:origin x="379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9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0" name="内容占位符 12"/>
          <p:cNvSpPr>
            <a:spLocks noGrp="1"/>
          </p:cNvSpPr>
          <p:nvPr>
            <p:ph sz="quarter" idx="17" hasCustomPrompt="1"/>
          </p:nvPr>
        </p:nvSpPr>
        <p:spPr>
          <a:xfrm>
            <a:off x="1475656" y="1400568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451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285852" y="378619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4678" y="1428742"/>
            <a:ext cx="2948338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sz="4400">
                <a:latin typeface="Arial" pitchFamily="34" charset="0"/>
                <a:ea typeface="宋体" charset="-122"/>
                <a:cs typeface="Arial" pitchFamily="34" charset="0"/>
              </a:rPr>
              <a:t>P2P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应用</a:t>
            </a:r>
            <a:endParaRPr lang="en-US" altLang="zh-CN" sz="4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P2P Applications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357158" y="1347614"/>
            <a:ext cx="7488832" cy="34045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File sharing (Napster, Gnutella, 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Kazaa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, …)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Multiplayer games (Unreal Tournament, DOOM, …)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Collaborative applications (ICQ, shared whiteboard, …)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Distributed computation (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Seti@home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, …)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Ad-hoc networks (…)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…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P2P Challenges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59060" y="1285866"/>
            <a:ext cx="5184576" cy="2860898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Decentralization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Scalability and Performance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Anonymity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Fairness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Dynamism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Security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Transparency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Fault Resilience and Robustness</a:t>
            </a:r>
          </a:p>
        </p:txBody>
      </p:sp>
    </p:spTree>
    <p:extLst>
      <p:ext uri="{BB962C8B-B14F-4D97-AF65-F5344CB8AC3E}">
        <p14:creationId xmlns:p14="http://schemas.microsoft.com/office/powerpoint/2010/main" val="203939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Popular file sharing P2P Systems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357158" y="1419622"/>
            <a:ext cx="7488832" cy="34045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Napster, Gnutella, 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Kazaa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Freenet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BitTorrent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, …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Large scale sharing of files.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User A makes files (music, video, etc.) on their computer available to others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User B connects to the network, searches for files and downloads files </a:t>
            </a:r>
            <a:r>
              <a:rPr lang="en-US" altLang="zh-CN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directly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from user A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Issues of copyright infringement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1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Research Areas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714348" y="1310386"/>
            <a:ext cx="7488832" cy="340450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Peer discovery and group management</a:t>
            </a:r>
          </a:p>
          <a:p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Data placement and searching </a:t>
            </a:r>
          </a:p>
          <a:p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Reliable and efficient file exchange</a:t>
            </a:r>
          </a:p>
          <a:p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Security/privacy/anonymity/trust</a:t>
            </a:r>
          </a:p>
          <a:p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7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344543" cy="431800"/>
          </a:xfrm>
        </p:spPr>
        <p:txBody>
          <a:bodyPr/>
          <a:lstStyle/>
          <a:p>
            <a:r>
              <a:rPr lang="fr-FR" altLang="zh-CN" dirty="0"/>
              <a:t>File Distribution: Server-Client vs P2P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2492" y="1147780"/>
            <a:ext cx="6193631" cy="8572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i="1" u="sng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Question</a:t>
            </a:r>
            <a:r>
              <a:rPr lang="en-US" altLang="zh-CN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: How much time to distribute file from one server to </a:t>
            </a:r>
            <a:r>
              <a:rPr lang="en-US" altLang="zh-CN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  peers</a:t>
            </a:r>
            <a:r>
              <a:rPr lang="en-US" altLang="zh-CN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?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183623" y="3251614"/>
            <a:ext cx="2831306" cy="1609725"/>
          </a:xfrm>
          <a:custGeom>
            <a:avLst/>
            <a:gdLst>
              <a:gd name="T0" fmla="*/ 2040439684 w 1292"/>
              <a:gd name="T1" fmla="*/ 20472793 h 1255"/>
              <a:gd name="T2" fmla="*/ 298809437 w 1292"/>
              <a:gd name="T3" fmla="*/ 459190231 h 1255"/>
              <a:gd name="T4" fmla="*/ 247585896 w 1292"/>
              <a:gd name="T5" fmla="*/ 1529660147 h 1255"/>
              <a:gd name="T6" fmla="*/ 452483072 w 1292"/>
              <a:gd name="T7" fmla="*/ 2147483647 h 1255"/>
              <a:gd name="T8" fmla="*/ 20916661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01528213 h 1255"/>
              <a:gd name="T18" fmla="*/ 2147483647 w 1292"/>
              <a:gd name="T19" fmla="*/ 617128777 h 1255"/>
              <a:gd name="T20" fmla="*/ 2147483647 w 1292"/>
              <a:gd name="T21" fmla="*/ 336349984 h 1255"/>
              <a:gd name="T22" fmla="*/ 2040439684 w 1292"/>
              <a:gd name="T23" fmla="*/ 20472793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68070" y="2613439"/>
            <a:ext cx="403622" cy="664369"/>
            <a:chOff x="4180" y="783"/>
            <a:chExt cx="150" cy="307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</p:grp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768095" y="3265901"/>
            <a:ext cx="602456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038366" y="3017061"/>
            <a:ext cx="33855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</a:t>
            </a: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2796794" y="2340786"/>
          <a:ext cx="410766" cy="35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794" y="2340786"/>
                        <a:ext cx="410766" cy="350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067067" y="2638442"/>
            <a:ext cx="1714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2914667" y="2631298"/>
            <a:ext cx="1714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542126" y="2807511"/>
            <a:ext cx="4572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98023" y="2833704"/>
            <a:ext cx="4572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1</a:t>
            </a: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3864786" y="2315782"/>
          <a:ext cx="42981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786" y="2315782"/>
                        <a:ext cx="42981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3701669" y="2659874"/>
            <a:ext cx="238125" cy="782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3844544" y="2719405"/>
            <a:ext cx="247650" cy="789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945748" y="2946813"/>
            <a:ext cx="4572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758694" y="2833704"/>
            <a:ext cx="4572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396745" y="4433905"/>
            <a:ext cx="84535" cy="9286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924192" y="4669649"/>
            <a:ext cx="84534" cy="9286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278998" y="4825620"/>
            <a:ext cx="84534" cy="9286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818351" y="4913726"/>
            <a:ext cx="84535" cy="9286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494626" y="4979211"/>
            <a:ext cx="84535" cy="9286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947063" y="4794664"/>
            <a:ext cx="84535" cy="9286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107798" y="4289839"/>
            <a:ext cx="84534" cy="9286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489863" y="3217086"/>
            <a:ext cx="84535" cy="9286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164948" y="3843355"/>
            <a:ext cx="84534" cy="9286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/>
        </p:nvGraphicFramePr>
        <p:xfrm>
          <a:off x="1038242" y="3777870"/>
          <a:ext cx="42505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42" y="3777870"/>
                        <a:ext cx="42505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477837" y="406244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1482599" y="3935023"/>
            <a:ext cx="75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600472" y="4046941"/>
            <a:ext cx="4572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i="1" baseline="-250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</a:t>
            </a:r>
            <a:endParaRPr lang="en-US" altLang="zh-CN" sz="1350" i="1" baseline="-250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1579976" y="3611182"/>
            <a:ext cx="4572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1485916" y="2325307"/>
            <a:ext cx="8798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Server</a:t>
            </a:r>
            <a:endParaRPr lang="en-US" altLang="zh-CN" sz="1350" baseline="-250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874186" y="3775489"/>
            <a:ext cx="18662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Network (with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abundant bandwidth)</a:t>
            </a:r>
          </a:p>
        </p:txBody>
      </p:sp>
      <p:sp>
        <p:nvSpPr>
          <p:cNvPr id="43" name="AutoShape 42"/>
          <p:cNvSpPr>
            <a:spLocks noChangeArrowheads="1"/>
          </p:cNvSpPr>
          <p:nvPr/>
        </p:nvSpPr>
        <p:spPr bwMode="auto">
          <a:xfrm>
            <a:off x="1078723" y="2609867"/>
            <a:ext cx="395288" cy="619125"/>
          </a:xfrm>
          <a:prstGeom prst="can">
            <a:avLst>
              <a:gd name="adj" fmla="val 3915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457217" y="3250423"/>
            <a:ext cx="1244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File, size </a:t>
            </a: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</a:t>
            </a:r>
            <a:endParaRPr lang="en-US" altLang="zh-CN" sz="1350" i="1" baseline="-250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017310" y="1952642"/>
            <a:ext cx="19431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i="1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500" i="1" baseline="-25000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</a:t>
            </a:r>
            <a:r>
              <a:rPr lang="en-US" altLang="zh-CN" sz="1500" i="1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:</a:t>
            </a:r>
            <a:r>
              <a:rPr lang="en-US" altLang="zh-CN" sz="15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server upload bandwidth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5037551" y="2491995"/>
            <a:ext cx="19431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i="1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500" i="1" baseline="-25000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</a:t>
            </a:r>
            <a:r>
              <a:rPr lang="en-US" altLang="zh-CN" sz="1500" i="1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:</a:t>
            </a:r>
            <a:r>
              <a:rPr lang="en-US" altLang="zh-CN" sz="15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peer i upload bandwidth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5057792" y="3050398"/>
            <a:ext cx="19431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i="1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</a:t>
            </a:r>
            <a:r>
              <a:rPr lang="en-US" altLang="zh-CN" sz="1500" i="1" baseline="-25000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</a:t>
            </a:r>
            <a:r>
              <a:rPr lang="en-US" altLang="zh-CN" sz="1500" i="1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:</a:t>
            </a:r>
            <a:r>
              <a:rPr lang="en-US" altLang="zh-CN" sz="15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peer i download bandwidth</a:t>
            </a:r>
          </a:p>
        </p:txBody>
      </p:sp>
    </p:spTree>
    <p:extLst>
      <p:ext uri="{BB962C8B-B14F-4D97-AF65-F5344CB8AC3E}">
        <p14:creationId xmlns:p14="http://schemas.microsoft.com/office/powerpoint/2010/main" val="293023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272535" cy="431800"/>
          </a:xfrm>
        </p:spPr>
        <p:txBody>
          <a:bodyPr/>
          <a:lstStyle/>
          <a:p>
            <a:r>
              <a:rPr lang="en-US" altLang="zh-CN" dirty="0"/>
              <a:t>File distribution time: server-client</a:t>
            </a:r>
            <a:endParaRPr lang="zh-CN" altLang="en-US" dirty="0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524394" y="1760011"/>
            <a:ext cx="1872854" cy="1258490"/>
          </a:xfrm>
          <a:custGeom>
            <a:avLst/>
            <a:gdLst>
              <a:gd name="T0" fmla="*/ 892807915 w 1292"/>
              <a:gd name="T1" fmla="*/ 12513371 h 1255"/>
              <a:gd name="T2" fmla="*/ 130746059 w 1292"/>
              <a:gd name="T3" fmla="*/ 280666364 h 1255"/>
              <a:gd name="T4" fmla="*/ 108331711 w 1292"/>
              <a:gd name="T5" fmla="*/ 934956945 h 1255"/>
              <a:gd name="T6" fmla="*/ 197987079 w 1292"/>
              <a:gd name="T7" fmla="*/ 1481986177 h 1255"/>
              <a:gd name="T8" fmla="*/ 915220300 w 1292"/>
              <a:gd name="T9" fmla="*/ 1557069047 h 1255"/>
              <a:gd name="T10" fmla="*/ 2147483647 w 1292"/>
              <a:gd name="T11" fmla="*/ 2018290669 h 1255"/>
              <a:gd name="T12" fmla="*/ 2147483647 w 1292"/>
              <a:gd name="T13" fmla="*/ 2147483647 h 1255"/>
              <a:gd name="T14" fmla="*/ 2147483647 w 1292"/>
              <a:gd name="T15" fmla="*/ 1825220624 h 1255"/>
              <a:gd name="T16" fmla="*/ 2147483647 w 1292"/>
              <a:gd name="T17" fmla="*/ 795516948 h 1255"/>
              <a:gd name="T18" fmla="*/ 2147483647 w 1292"/>
              <a:gd name="T19" fmla="*/ 377200802 h 1255"/>
              <a:gd name="T20" fmla="*/ 2147483647 w 1292"/>
              <a:gd name="T21" fmla="*/ 205583495 h 1255"/>
              <a:gd name="T22" fmla="*/ 892807915 w 1292"/>
              <a:gd name="T23" fmla="*/ 1251337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17201" y="1261138"/>
            <a:ext cx="266700" cy="519113"/>
            <a:chOff x="4180" y="783"/>
            <a:chExt cx="150" cy="307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</p:grp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249360" y="1771917"/>
            <a:ext cx="398859" cy="1821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427954" y="1576654"/>
            <a:ext cx="33855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4929207" y="1048017"/>
          <a:ext cx="272654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207" y="1048017"/>
                        <a:ext cx="272654" cy="273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108992" y="1281380"/>
            <a:ext cx="113109" cy="535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5007788" y="1275426"/>
            <a:ext cx="113110" cy="521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373311" y="1370675"/>
            <a:ext cx="4167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129232" y="1433779"/>
            <a:ext cx="30241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1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5636438" y="1028967"/>
          <a:ext cx="284560" cy="28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438" y="1028967"/>
                        <a:ext cx="284560" cy="286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5528092" y="1298048"/>
            <a:ext cx="158353" cy="610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5623342" y="1344482"/>
            <a:ext cx="164306" cy="616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690017" y="1521885"/>
            <a:ext cx="30241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822051" y="1433779"/>
            <a:ext cx="3845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664888" y="2683936"/>
            <a:ext cx="55960" cy="7262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013742" y="2868482"/>
            <a:ext cx="55959" cy="7262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249486" y="2989925"/>
            <a:ext cx="54769" cy="7262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353195" y="2966113"/>
            <a:ext cx="55960" cy="7262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459160" y="2572017"/>
            <a:ext cx="55959" cy="7262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050776" y="1733816"/>
            <a:ext cx="55960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497260" y="2223163"/>
            <a:ext cx="55959" cy="7262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/>
        </p:nvGraphicFramePr>
        <p:xfrm>
          <a:off x="3765966" y="2171967"/>
          <a:ext cx="280988" cy="282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966" y="2171967"/>
                        <a:ext cx="280988" cy="282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029094" y="2305317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4056480" y="2392232"/>
            <a:ext cx="4976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108906" y="1983864"/>
            <a:ext cx="3857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i="1" baseline="-250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</a:t>
            </a:r>
            <a:endParaRPr lang="en-US" altLang="zh-CN" sz="1350" i="1" baseline="-250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145092" y="2344593"/>
            <a:ext cx="3964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</a:t>
            </a:r>
            <a:r>
              <a:rPr lang="en-US" altLang="zh-CN" sz="1350" i="1" baseline="-250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</a:t>
            </a:r>
            <a:endParaRPr lang="en-US" altLang="zh-CN" sz="1350" i="1" baseline="-250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980279" y="994438"/>
            <a:ext cx="7584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Server</a:t>
            </a:r>
            <a:endParaRPr lang="en-US" altLang="zh-CN" sz="1350" baseline="-250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586307" y="1992182"/>
            <a:ext cx="18662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Network (with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abundant bandwidth)</a:t>
            </a:r>
          </a:p>
        </p:txBody>
      </p: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3793351" y="1258757"/>
            <a:ext cx="260747" cy="483394"/>
          </a:xfrm>
          <a:prstGeom prst="can">
            <a:avLst>
              <a:gd name="adj" fmla="val 4634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3754060" y="1394488"/>
            <a:ext cx="3083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solidFill>
                  <a:schemeClr val="bg1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</a:t>
            </a:r>
            <a:endParaRPr lang="en-US" altLang="zh-CN" sz="1350" i="1" baseline="-25000">
              <a:solidFill>
                <a:schemeClr val="bg1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2" name="Rectangle 41"/>
          <p:cNvSpPr txBox="1">
            <a:spLocks noChangeArrowheads="1"/>
          </p:cNvSpPr>
          <p:nvPr/>
        </p:nvSpPr>
        <p:spPr>
          <a:xfrm>
            <a:off x="285720" y="1233754"/>
            <a:ext cx="3245693" cy="34861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server sequentially sends N copies:</a:t>
            </a:r>
          </a:p>
          <a:p>
            <a:pPr lvl="1"/>
            <a:r>
              <a:rPr lang="en-US" altLang="zh-CN" sz="1800" i="1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NF/u</a:t>
            </a:r>
            <a:r>
              <a:rPr lang="en-US" altLang="zh-CN" sz="1800" i="1" baseline="-25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</a:t>
            </a:r>
            <a:r>
              <a:rPr lang="en-US" altLang="zh-CN" sz="1800" baseline="-25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time </a:t>
            </a:r>
          </a:p>
          <a:p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client </a:t>
            </a:r>
            <a:r>
              <a:rPr lang="en-US" altLang="zh-CN" sz="18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takes F/d</a:t>
            </a:r>
            <a:r>
              <a:rPr lang="en-US" altLang="zh-CN" sz="1800" baseline="-25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 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time to download</a:t>
            </a: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3908842" y="4023388"/>
            <a:ext cx="322659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549273" y="4465111"/>
            <a:ext cx="244169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increases linearly in N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(for large N)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17929" y="3058982"/>
            <a:ext cx="6276975" cy="1348979"/>
            <a:chOff x="209" y="2550"/>
            <a:chExt cx="5272" cy="1133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566" y="2550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942" y="2593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grpSp>
          <p:nvGrpSpPr>
            <p:cNvPr id="48" name="Group 47"/>
            <p:cNvGrpSpPr>
              <a:grpSpLocks/>
            </p:cNvGrpSpPr>
            <p:nvPr/>
          </p:nvGrpSpPr>
          <p:grpSpPr bwMode="auto">
            <a:xfrm>
              <a:off x="2473" y="3048"/>
              <a:ext cx="2801" cy="471"/>
              <a:chOff x="693" y="3074"/>
              <a:chExt cx="2801" cy="471"/>
            </a:xfrm>
          </p:grpSpPr>
          <p:sp>
            <p:nvSpPr>
              <p:cNvPr id="51" name="Text Box 48"/>
              <p:cNvSpPr txBox="1">
                <a:spLocks noChangeArrowheads="1"/>
              </p:cNvSpPr>
              <p:nvPr/>
            </p:nvSpPr>
            <p:spPr bwMode="auto">
              <a:xfrm>
                <a:off x="693" y="3074"/>
                <a:ext cx="2801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80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= d</a:t>
                </a:r>
                <a:r>
                  <a:rPr lang="en-US" altLang="zh-CN" sz="1800" baseline="-2500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cs</a:t>
                </a:r>
                <a:r>
                  <a:rPr lang="en-US" altLang="zh-CN" sz="180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 = max </a:t>
                </a:r>
                <a:r>
                  <a:rPr lang="en-US" altLang="zh-CN" sz="210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{</a:t>
                </a:r>
                <a:r>
                  <a:rPr lang="en-US" altLang="zh-CN" sz="180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 </a:t>
                </a:r>
                <a:r>
                  <a:rPr lang="en-US" altLang="zh-CN" sz="1800" i="1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NF/u</a:t>
                </a:r>
                <a:r>
                  <a:rPr lang="en-US" altLang="zh-CN" sz="1800" i="1" baseline="-2500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s</a:t>
                </a:r>
                <a:r>
                  <a:rPr lang="en-US" altLang="zh-CN" sz="1800" i="1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, F/min(d</a:t>
                </a:r>
                <a:r>
                  <a:rPr lang="en-US" altLang="zh-CN" sz="1800" i="1" baseline="-2500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i</a:t>
                </a:r>
                <a:r>
                  <a:rPr lang="en-US" altLang="zh-CN" sz="1800" i="1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)</a:t>
                </a:r>
                <a:r>
                  <a:rPr lang="en-US" altLang="zh-CN" sz="180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 </a:t>
                </a:r>
                <a:r>
                  <a:rPr lang="en-US" altLang="zh-CN" sz="210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}</a:t>
                </a:r>
              </a:p>
            </p:txBody>
          </p: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2863" y="3274"/>
                <a:ext cx="191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500" i="1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i</a:t>
                </a:r>
              </a:p>
            </p:txBody>
          </p:sp>
        </p:grp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421" y="2888"/>
              <a:ext cx="2115" cy="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altLang="zh-CN" sz="1800" dirty="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Time to  distribute </a:t>
              </a:r>
              <a:r>
                <a:rPr lang="en-US" altLang="zh-CN" sz="1800" i="1" dirty="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F</a:t>
              </a:r>
              <a:r>
                <a:rPr lang="en-US" altLang="zh-CN" sz="1800" dirty="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dirty="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to </a:t>
              </a:r>
              <a:r>
                <a:rPr lang="en-US" altLang="zh-CN" sz="1800" i="1" dirty="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N</a:t>
              </a:r>
              <a:r>
                <a:rPr lang="en-US" altLang="zh-CN" sz="1800" dirty="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 clients using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dirty="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client/server approach </a:t>
              </a:r>
              <a:endParaRPr lang="en-US" altLang="zh-CN" sz="2100" dirty="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209" y="2740"/>
              <a:ext cx="5272" cy="943"/>
            </a:xfrm>
            <a:prstGeom prst="rect">
              <a:avLst/>
            </a:prstGeom>
            <a:noFill/>
            <a:ln w="9525" algn="ctr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7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File distribution time: P2P</a:t>
            </a:r>
            <a:endParaRPr lang="zh-CN" altLang="en-US" dirty="0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668980" y="1937976"/>
            <a:ext cx="1872854" cy="1258490"/>
          </a:xfrm>
          <a:custGeom>
            <a:avLst/>
            <a:gdLst>
              <a:gd name="T0" fmla="*/ 892807915 w 1292"/>
              <a:gd name="T1" fmla="*/ 12513371 h 1255"/>
              <a:gd name="T2" fmla="*/ 130746059 w 1292"/>
              <a:gd name="T3" fmla="*/ 280666364 h 1255"/>
              <a:gd name="T4" fmla="*/ 108331711 w 1292"/>
              <a:gd name="T5" fmla="*/ 934956945 h 1255"/>
              <a:gd name="T6" fmla="*/ 197987079 w 1292"/>
              <a:gd name="T7" fmla="*/ 1481986177 h 1255"/>
              <a:gd name="T8" fmla="*/ 915220300 w 1292"/>
              <a:gd name="T9" fmla="*/ 1557069047 h 1255"/>
              <a:gd name="T10" fmla="*/ 2147483647 w 1292"/>
              <a:gd name="T11" fmla="*/ 2018290669 h 1255"/>
              <a:gd name="T12" fmla="*/ 2147483647 w 1292"/>
              <a:gd name="T13" fmla="*/ 2147483647 h 1255"/>
              <a:gd name="T14" fmla="*/ 2147483647 w 1292"/>
              <a:gd name="T15" fmla="*/ 1825220624 h 1255"/>
              <a:gd name="T16" fmla="*/ 2147483647 w 1292"/>
              <a:gd name="T17" fmla="*/ 795516948 h 1255"/>
              <a:gd name="T18" fmla="*/ 2147483647 w 1292"/>
              <a:gd name="T19" fmla="*/ 377200802 h 1255"/>
              <a:gd name="T20" fmla="*/ 2147483647 w 1292"/>
              <a:gd name="T21" fmla="*/ 205583495 h 1255"/>
              <a:gd name="T22" fmla="*/ 892807915 w 1292"/>
              <a:gd name="T23" fmla="*/ 1251337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61787" y="1439103"/>
            <a:ext cx="266700" cy="519113"/>
            <a:chOff x="4180" y="783"/>
            <a:chExt cx="150" cy="307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</p:grp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393946" y="1949882"/>
            <a:ext cx="398859" cy="1821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572540" y="1754619"/>
            <a:ext cx="33855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5073793" y="1225982"/>
          <a:ext cx="272654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793" y="1225982"/>
                        <a:ext cx="272654" cy="273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253578" y="1459345"/>
            <a:ext cx="113109" cy="535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5152374" y="1453391"/>
            <a:ext cx="113110" cy="521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517897" y="1548640"/>
            <a:ext cx="4167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273818" y="1611744"/>
            <a:ext cx="30241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1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5781024" y="1206932"/>
          <a:ext cx="284560" cy="28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024" y="1206932"/>
                        <a:ext cx="284560" cy="286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5672678" y="1476013"/>
            <a:ext cx="158353" cy="610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5767928" y="1522447"/>
            <a:ext cx="164306" cy="616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834603" y="1699850"/>
            <a:ext cx="30241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966637" y="1611744"/>
            <a:ext cx="3845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i="1" baseline="-25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809474" y="2861901"/>
            <a:ext cx="55960" cy="7262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158328" y="3046447"/>
            <a:ext cx="55959" cy="7262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394072" y="3167890"/>
            <a:ext cx="54769" cy="7262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50068" y="3236947"/>
            <a:ext cx="55960" cy="7262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197743" y="3288144"/>
            <a:ext cx="55960" cy="7262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497781" y="3144078"/>
            <a:ext cx="55960" cy="7262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603746" y="2749982"/>
            <a:ext cx="55959" cy="7262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195362" y="1911781"/>
            <a:ext cx="55960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641846" y="2401128"/>
            <a:ext cx="55959" cy="7262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910552" y="2349932"/>
          <a:ext cx="280988" cy="282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552" y="2349932"/>
                        <a:ext cx="280988" cy="282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4173680" y="2483282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4201066" y="2570197"/>
            <a:ext cx="4976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209939" y="2180202"/>
            <a:ext cx="3857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350" i="1" baseline="-250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</a:t>
            </a:r>
            <a:endParaRPr lang="en-US" altLang="zh-CN" sz="1350" i="1" baseline="-250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276781" y="2536657"/>
            <a:ext cx="3964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</a:t>
            </a:r>
            <a:r>
              <a:rPr lang="en-US" altLang="zh-CN" sz="1350" i="1" baseline="-250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</a:t>
            </a:r>
            <a:endParaRPr lang="en-US" altLang="zh-CN" sz="1350" i="1" baseline="-250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124865" y="1172403"/>
            <a:ext cx="7584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Server</a:t>
            </a:r>
            <a:endParaRPr lang="en-US" altLang="zh-CN" sz="1350" baseline="-250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730893" y="2170147"/>
            <a:ext cx="18662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Network (with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abundant bandwidth)</a:t>
            </a:r>
          </a:p>
        </p:txBody>
      </p:sp>
      <p:sp>
        <p:nvSpPr>
          <p:cNvPr id="42" name="AutoShape 41"/>
          <p:cNvSpPr>
            <a:spLocks noChangeArrowheads="1"/>
          </p:cNvSpPr>
          <p:nvPr/>
        </p:nvSpPr>
        <p:spPr bwMode="auto">
          <a:xfrm>
            <a:off x="3937937" y="1436722"/>
            <a:ext cx="260747" cy="483394"/>
          </a:xfrm>
          <a:prstGeom prst="can">
            <a:avLst>
              <a:gd name="adj" fmla="val 4634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3898646" y="1572453"/>
            <a:ext cx="3083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>
                <a:solidFill>
                  <a:schemeClr val="bg1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</a:t>
            </a:r>
            <a:endParaRPr lang="en-US" altLang="zh-CN" sz="1350" i="1" baseline="-25000">
              <a:solidFill>
                <a:schemeClr val="bg1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4" name="Rectangle 43"/>
          <p:cNvSpPr txBox="1">
            <a:spLocks noChangeArrowheads="1"/>
          </p:cNvSpPr>
          <p:nvPr/>
        </p:nvSpPr>
        <p:spPr>
          <a:xfrm>
            <a:off x="214282" y="1411719"/>
            <a:ext cx="3365277" cy="21240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server must send one copy: F</a:t>
            </a:r>
            <a:r>
              <a:rPr lang="en-US" altLang="zh-CN" sz="1800" i="1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/u</a:t>
            </a:r>
            <a:r>
              <a:rPr lang="en-US" altLang="zh-CN" sz="1800" i="1" baseline="-25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</a:t>
            </a:r>
            <a:r>
              <a:rPr lang="en-US" altLang="zh-CN" sz="1800" baseline="-25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time </a:t>
            </a:r>
          </a:p>
          <a:p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client </a:t>
            </a:r>
            <a:r>
              <a:rPr lang="en-US" altLang="zh-CN" sz="18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takes F/d</a:t>
            </a:r>
            <a:r>
              <a:rPr lang="en-US" altLang="zh-CN" sz="1800" baseline="-25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 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time to download</a:t>
            </a:r>
          </a:p>
          <a:p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NF bits must be downloaded (aggregate)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74662" y="3267091"/>
            <a:ext cx="4754165" cy="82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75000"/>
              </a:lnSpc>
              <a:buFont typeface="ZapfDingbats" pitchFamily="82" charset="2"/>
              <a:buChar char="r"/>
            </a:pP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fastest possible upload rate: u</a:t>
            </a:r>
            <a:r>
              <a:rPr lang="en-US" altLang="zh-CN" sz="1800" baseline="-25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+ </a:t>
            </a:r>
            <a:r>
              <a:rPr lang="en-US" altLang="zh-CN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</a:t>
            </a:r>
            <a:r>
              <a:rPr lang="en-US" altLang="zh-CN" sz="1800" baseline="-25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</a:t>
            </a: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1029747" y="3821921"/>
            <a:ext cx="5567363" cy="821531"/>
            <a:chOff x="454" y="3185"/>
            <a:chExt cx="4676" cy="690"/>
          </a:xfrm>
        </p:grpSpPr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619" y="3303"/>
              <a:ext cx="451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d</a:t>
              </a:r>
              <a:r>
                <a:rPr lang="en-US" altLang="zh-CN" sz="1800" baseline="-250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P2P</a:t>
              </a:r>
              <a:r>
                <a:rPr lang="en-US" altLang="zh-CN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 = max </a:t>
              </a:r>
              <a:r>
                <a:rPr lang="en-US" altLang="zh-CN" sz="21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{</a:t>
              </a:r>
              <a:r>
                <a:rPr lang="en-US" altLang="zh-CN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 </a:t>
              </a:r>
              <a:r>
                <a:rPr lang="en-US" altLang="zh-CN" sz="1800" i="1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F/u</a:t>
              </a:r>
              <a:r>
                <a:rPr lang="en-US" altLang="zh-CN" sz="1800" i="1" baseline="-250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s</a:t>
              </a:r>
              <a:r>
                <a:rPr lang="en-US" altLang="zh-CN" sz="1800" i="1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, F/min(d</a:t>
              </a:r>
              <a:r>
                <a:rPr lang="en-US" altLang="zh-CN" sz="1800" i="1" baseline="-250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i</a:t>
              </a:r>
              <a:r>
                <a:rPr lang="en-US" altLang="zh-CN" sz="1800" i="1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)</a:t>
              </a:r>
              <a:r>
                <a:rPr lang="en-US" altLang="zh-CN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 , NF/(u</a:t>
              </a:r>
              <a:r>
                <a:rPr lang="en-US" altLang="zh-CN" sz="1800" baseline="-250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s</a:t>
              </a:r>
              <a:r>
                <a:rPr lang="en-US" altLang="zh-CN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 + </a:t>
              </a:r>
              <a:r>
                <a:rPr lang="en-US" altLang="zh-CN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S</a:t>
              </a:r>
              <a:r>
                <a:rPr lang="en-US" altLang="zh-CN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u</a:t>
              </a:r>
              <a:r>
                <a:rPr lang="en-US" altLang="zh-CN" sz="1800" baseline="-250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i</a:t>
              </a:r>
              <a:r>
                <a:rPr lang="en-US" altLang="zh-CN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)</a:t>
              </a:r>
              <a:r>
                <a:rPr lang="en-US" altLang="zh-CN" sz="1800" baseline="-250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 </a:t>
              </a:r>
              <a:r>
                <a:rPr lang="en-US" altLang="zh-CN" sz="21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}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013" y="3535"/>
              <a:ext cx="19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500" i="1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i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921" y="3559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l-GR" altLang="zh-CN" sz="1200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54" y="3185"/>
              <a:ext cx="4302" cy="690"/>
            </a:xfrm>
            <a:prstGeom prst="rect">
              <a:avLst/>
            </a:prstGeom>
            <a:noFill/>
            <a:ln w="9525" algn="ctr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Server-client vs. P2P: example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717203"/>
              </p:ext>
            </p:extLst>
          </p:nvPr>
        </p:nvGraphicFramePr>
        <p:xfrm>
          <a:off x="1412774" y="1514491"/>
          <a:ext cx="4907756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Chart" r:id="rId3" imgW="7724851" imgH="5286451" progId="Excel.Chart.8">
                  <p:embed/>
                </p:oleObj>
              </mc:Choice>
              <mc:Fallback>
                <p:oleObj name="Chart" r:id="rId3" imgW="7724851" imgH="5286451" progId="Excel.Char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774" y="1514491"/>
                        <a:ext cx="4907756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5288" y="1084048"/>
            <a:ext cx="598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Client upload rate = u,  F/u = 1 hour,  u</a:t>
            </a:r>
            <a:r>
              <a:rPr lang="en-US" altLang="zh-CN" sz="1800" baseline="-25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= 10u,  </a:t>
            </a:r>
            <a:r>
              <a:rPr lang="en-US" altLang="zh-CN" sz="18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</a:t>
            </a:r>
            <a:r>
              <a:rPr lang="en-US" altLang="zh-CN" sz="1800" baseline="-250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min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≥ u</a:t>
            </a:r>
            <a:r>
              <a:rPr lang="en-US" altLang="zh-CN" sz="1800" baseline="-25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0876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P2P Review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200166"/>
            <a:ext cx="6373416" cy="3657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000" b="1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Two key functions of P2P systems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Sharing content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Finding content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Sharing content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Direct transfer between peers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All systems do this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Structured vs. unstructured placement of data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Automatic replication of data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Finding content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Centralized (Napster)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Decentralized (Gnutella)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Probabilistic guarantees (DHTs)</a:t>
            </a:r>
          </a:p>
        </p:txBody>
      </p:sp>
    </p:spTree>
    <p:extLst>
      <p:ext uri="{BB962C8B-B14F-4D97-AF65-F5344CB8AC3E}">
        <p14:creationId xmlns:p14="http://schemas.microsoft.com/office/powerpoint/2010/main" val="382687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Issues with P2P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1472" y="1320418"/>
            <a:ext cx="612068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Free Riding (Free Loading)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Two types of free riding   </a:t>
            </a:r>
            <a:r>
              <a:rPr lang="zh-CN" altLang="en-US" sz="20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（自私）</a:t>
            </a:r>
            <a:endParaRPr lang="en-US" altLang="zh-CN" sz="20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lvl="2"/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Downloading but not sharing any data</a:t>
            </a:r>
          </a:p>
          <a:p>
            <a:pPr lvl="2"/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Not sharing any interesting data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On Gnutella</a:t>
            </a:r>
          </a:p>
          <a:p>
            <a:pPr lvl="2"/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15% of users contribute 94% of content</a:t>
            </a:r>
          </a:p>
          <a:p>
            <a:pPr lvl="2"/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63% of users never responded to a query</a:t>
            </a:r>
          </a:p>
          <a:p>
            <a:pPr lvl="3"/>
            <a:r>
              <a:rPr lang="en-US" altLang="zh-CN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Didn’t have “interesting” data</a:t>
            </a:r>
          </a:p>
          <a:p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No ranking: what is a trusted source?</a:t>
            </a:r>
          </a:p>
        </p:txBody>
      </p:sp>
    </p:spTree>
    <p:extLst>
      <p:ext uri="{BB962C8B-B14F-4D97-AF65-F5344CB8AC3E}">
        <p14:creationId xmlns:p14="http://schemas.microsoft.com/office/powerpoint/2010/main" val="257223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2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What is P2P?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142844" y="1359584"/>
            <a:ext cx="4315698" cy="1224136"/>
          </a:xfrm>
        </p:spPr>
        <p:txBody>
          <a:bodyPr/>
          <a:lstStyle/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“the 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sharing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of computer resources and services by 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direct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exchange of information”</a:t>
            </a:r>
          </a:p>
          <a:p>
            <a:endParaRPr lang="zh-CN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743123" y="1276152"/>
            <a:ext cx="3900843" cy="3867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“P2P is a class of applications that 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take advantage of resources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– storage, cycles, content, human presence – available at the edges of the Internet. Because accessing these 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decentralized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resources means operating in an environment of unstable and unpredictable IP addresses P2P nodes must operate outside the DNS system and have significant, or  total 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autonomy from central servers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”</a:t>
            </a:r>
          </a:p>
          <a:p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42844" y="2443840"/>
            <a:ext cx="4814921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“A 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distributed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network architecture may be called a P2P network if the participants share a part of their own resources. These 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shared resources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are necessary to provide the service offered by the network. The participants of such a network are </a:t>
            </a:r>
            <a:r>
              <a:rPr lang="en-US" altLang="zh-CN" sz="1800" u="sng" dirty="0">
                <a:latin typeface="Arial" pitchFamily="34" charset="0"/>
                <a:ea typeface="宋体" pitchFamily="2" charset="-122"/>
                <a:cs typeface="Arial" pitchFamily="34" charset="0"/>
              </a:rPr>
              <a:t>both resource providers and resource consumers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”</a:t>
            </a:r>
          </a:p>
          <a:p>
            <a:endParaRPr lang="zh-CN" alt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allAtOnce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What is P2P?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1557288"/>
            <a:ext cx="5868516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Various definitions seem to agree on:</a:t>
            </a:r>
          </a:p>
          <a:p>
            <a:pPr marL="742950" lvl="1" indent="-285750">
              <a:spcBef>
                <a:spcPct val="20000"/>
              </a:spcBef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sharing of resources</a:t>
            </a:r>
          </a:p>
          <a:p>
            <a:pPr marL="742950" lvl="1" indent="-285750">
              <a:spcBef>
                <a:spcPct val="20000"/>
              </a:spcBef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direct communication between equals (peers)</a:t>
            </a:r>
          </a:p>
          <a:p>
            <a:pPr marL="742950" lvl="1" indent="-285750">
              <a:spcBef>
                <a:spcPct val="20000"/>
              </a:spcBef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no centralized control</a:t>
            </a:r>
          </a:p>
        </p:txBody>
      </p:sp>
    </p:spTree>
    <p:extLst>
      <p:ext uri="{BB962C8B-B14F-4D97-AF65-F5344CB8AC3E}">
        <p14:creationId xmlns:p14="http://schemas.microsoft.com/office/powerpoint/2010/main" val="111204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Client/Server Architecture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-32" y="1454979"/>
            <a:ext cx="3384376" cy="34765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Well known, powerful, reliable server is a data source</a:t>
            </a:r>
          </a:p>
          <a:p>
            <a:pPr>
              <a:lnSpc>
                <a:spcPct val="80000"/>
              </a:lnSpc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Clients request data from server</a:t>
            </a:r>
          </a:p>
          <a:p>
            <a:pPr>
              <a:lnSpc>
                <a:spcPct val="80000"/>
              </a:lnSpc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Very successful model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WWW (HTTP), FTP, Web services, etc.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143240" y="1357304"/>
            <a:ext cx="4587338" cy="2740876"/>
            <a:chOff x="1008" y="864"/>
            <a:chExt cx="3763" cy="224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680" y="1585"/>
              <a:ext cx="1565" cy="1399"/>
              <a:chOff x="1920" y="2160"/>
              <a:chExt cx="1056" cy="100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2112" y="2352"/>
                <a:ext cx="144" cy="38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2352" y="2160"/>
                <a:ext cx="144" cy="38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144" cy="38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144" cy="38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44" cy="38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9" name="Oval 11"/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144" cy="38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0" name="Oval 12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144" cy="38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>
                <a:off x="1920" y="2447"/>
                <a:ext cx="144" cy="38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2" name="Oval 14"/>
              <p:cNvSpPr>
                <a:spLocks noChangeArrowheads="1"/>
              </p:cNvSpPr>
              <p:nvPr/>
            </p:nvSpPr>
            <p:spPr bwMode="auto">
              <a:xfrm>
                <a:off x="2352" y="2495"/>
                <a:ext cx="144" cy="38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3" name="Oval 15"/>
              <p:cNvSpPr>
                <a:spLocks noChangeArrowheads="1"/>
              </p:cNvSpPr>
              <p:nvPr/>
            </p:nvSpPr>
            <p:spPr bwMode="auto">
              <a:xfrm>
                <a:off x="2064" y="2687"/>
                <a:ext cx="144" cy="38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8" name="computr2"/>
            <p:cNvSpPr>
              <a:spLocks noEditPoints="1" noChangeArrowheads="1"/>
            </p:cNvSpPr>
            <p:nvPr/>
          </p:nvSpPr>
          <p:spPr bwMode="auto">
            <a:xfrm>
              <a:off x="4060" y="2473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" name="computr2"/>
            <p:cNvSpPr>
              <a:spLocks noEditPoints="1" noChangeArrowheads="1"/>
            </p:cNvSpPr>
            <p:nvPr/>
          </p:nvSpPr>
          <p:spPr bwMode="auto">
            <a:xfrm>
              <a:off x="1069" y="1408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computr2"/>
            <p:cNvSpPr>
              <a:spLocks noEditPoints="1" noChangeArrowheads="1"/>
            </p:cNvSpPr>
            <p:nvPr/>
          </p:nvSpPr>
          <p:spPr bwMode="auto">
            <a:xfrm>
              <a:off x="1030" y="2474"/>
              <a:ext cx="426" cy="3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898 h 21600"/>
                <a:gd name="T32" fmla="*/ 15566 w 21600"/>
                <a:gd name="T33" fmla="*/ 9753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1" name="computr2"/>
            <p:cNvSpPr>
              <a:spLocks noEditPoints="1" noChangeArrowheads="1"/>
            </p:cNvSpPr>
            <p:nvPr/>
          </p:nvSpPr>
          <p:spPr bwMode="auto">
            <a:xfrm>
              <a:off x="2304" y="864"/>
              <a:ext cx="816" cy="522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 w 21600"/>
                <a:gd name="T11" fmla="*/ 0 h 21600"/>
                <a:gd name="T12" fmla="*/ 0 w 21600"/>
                <a:gd name="T13" fmla="*/ 0 h 21600"/>
                <a:gd name="T14" fmla="*/ 1 w 21600"/>
                <a:gd name="T15" fmla="*/ 0 h 21600"/>
                <a:gd name="T16" fmla="*/ 1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94 w 21600"/>
                <a:gd name="T31" fmla="*/ 1903 h 21600"/>
                <a:gd name="T32" fmla="*/ 15565 w 21600"/>
                <a:gd name="T33" fmla="*/ 9766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2" name="computr2"/>
            <p:cNvSpPr>
              <a:spLocks noEditPoints="1" noChangeArrowheads="1"/>
            </p:cNvSpPr>
            <p:nvPr/>
          </p:nvSpPr>
          <p:spPr bwMode="auto">
            <a:xfrm>
              <a:off x="4072" y="1352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V="1">
              <a:off x="2740" y="1365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1396" y="1611"/>
              <a:ext cx="60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1388" y="2410"/>
              <a:ext cx="707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 flipV="1">
              <a:off x="3492" y="2471"/>
              <a:ext cx="6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V="1">
              <a:off x="3439" y="1588"/>
              <a:ext cx="691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024" y="912"/>
              <a:ext cx="77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Server</a:t>
              </a: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008" y="1680"/>
              <a:ext cx="6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Client</a:t>
              </a: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1008" y="2784"/>
              <a:ext cx="6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Client</a:t>
              </a: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4080" y="2784"/>
              <a:ext cx="6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Client</a:t>
              </a: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4080" y="1633"/>
              <a:ext cx="6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Client</a:t>
              </a: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400" y="2113"/>
              <a:ext cx="89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32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Client/Server Limitations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500034" y="1357304"/>
            <a:ext cx="7488832" cy="340450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Scalability</a:t>
            </a:r>
            <a:r>
              <a:rPr lang="zh-CN" altLang="en-US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（可扩展性）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is hard to achieve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Presents a single point of failure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Requires administration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Unused resources at the network edge</a:t>
            </a:r>
          </a:p>
          <a:p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i="1" dirty="0">
                <a:latin typeface="Arial" pitchFamily="34" charset="0"/>
                <a:ea typeface="宋体" pitchFamily="2" charset="-122"/>
                <a:cs typeface="Arial" pitchFamily="34" charset="0"/>
              </a:rPr>
              <a:t>P2P systems try to address these limitations</a:t>
            </a:r>
          </a:p>
          <a:p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2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P2P Architecture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-32" y="1357304"/>
            <a:ext cx="4320480" cy="34045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All nodes are both clients and servers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Provide and consume data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Any node can initiate a connection</a:t>
            </a:r>
          </a:p>
          <a:p>
            <a:pPr lvl="2">
              <a:lnSpc>
                <a:spcPct val="80000"/>
              </a:lnSpc>
            </a:pP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No centralized data source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“The ultimate form of democracy on the Internet” 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“The ultimate threat to copy-right protection on the Internet”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714744" y="928676"/>
            <a:ext cx="3941772" cy="2231317"/>
            <a:chOff x="1008" y="624"/>
            <a:chExt cx="3456" cy="2047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680" y="1104"/>
              <a:ext cx="1580" cy="1461"/>
              <a:chOff x="1920" y="2160"/>
              <a:chExt cx="1066" cy="1053"/>
            </a:xfrm>
          </p:grpSpPr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2112" y="2352"/>
                <a:ext cx="154" cy="429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2352" y="2160"/>
                <a:ext cx="154" cy="429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154" cy="429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154" cy="429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4" cy="429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8" name="Oval 12"/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154" cy="429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154" cy="429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154" cy="429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2352" y="2496"/>
                <a:ext cx="154" cy="429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auto">
              <a:xfrm>
                <a:off x="2064" y="2688"/>
                <a:ext cx="154" cy="429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7" name="computr2"/>
            <p:cNvSpPr>
              <a:spLocks noEditPoints="1" noChangeArrowheads="1"/>
            </p:cNvSpPr>
            <p:nvPr/>
          </p:nvSpPr>
          <p:spPr bwMode="auto">
            <a:xfrm>
              <a:off x="3889" y="1993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" name="computr2"/>
            <p:cNvSpPr>
              <a:spLocks noEditPoints="1" noChangeArrowheads="1"/>
            </p:cNvSpPr>
            <p:nvPr/>
          </p:nvSpPr>
          <p:spPr bwMode="auto">
            <a:xfrm>
              <a:off x="1069" y="928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" name="computr2"/>
            <p:cNvSpPr>
              <a:spLocks noEditPoints="1" noChangeArrowheads="1"/>
            </p:cNvSpPr>
            <p:nvPr/>
          </p:nvSpPr>
          <p:spPr bwMode="auto">
            <a:xfrm>
              <a:off x="1030" y="1994"/>
              <a:ext cx="426" cy="3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898 h 21600"/>
                <a:gd name="T32" fmla="*/ 15566 w 21600"/>
                <a:gd name="T33" fmla="*/ 9753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computr2"/>
            <p:cNvSpPr>
              <a:spLocks noEditPoints="1" noChangeArrowheads="1"/>
            </p:cNvSpPr>
            <p:nvPr/>
          </p:nvSpPr>
          <p:spPr bwMode="auto">
            <a:xfrm>
              <a:off x="2541" y="624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1" name="computr2"/>
            <p:cNvSpPr>
              <a:spLocks noEditPoints="1" noChangeArrowheads="1"/>
            </p:cNvSpPr>
            <p:nvPr/>
          </p:nvSpPr>
          <p:spPr bwMode="auto">
            <a:xfrm>
              <a:off x="3889" y="821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V="1">
              <a:off x="2740" y="885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H="1" flipV="1">
              <a:off x="1396" y="1131"/>
              <a:ext cx="60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1388" y="1930"/>
              <a:ext cx="707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 flipV="1">
              <a:off x="3276" y="1869"/>
              <a:ext cx="6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V="1">
              <a:off x="3263" y="1166"/>
              <a:ext cx="691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2928" y="768"/>
              <a:ext cx="70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Node</a:t>
              </a: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1008" y="1201"/>
              <a:ext cx="70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Node</a:t>
              </a: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1008" y="2304"/>
              <a:ext cx="70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Node</a:t>
              </a: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3690" y="2304"/>
              <a:ext cx="70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Node</a:t>
              </a: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3764" y="1152"/>
              <a:ext cx="70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Node</a:t>
              </a:r>
            </a:p>
          </p:txBody>
        </p: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2400" y="1632"/>
              <a:ext cx="92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66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P2P Network Characteristics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85720" y="1238948"/>
            <a:ext cx="7072362" cy="340450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Clients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are also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servers</a:t>
            </a:r>
            <a:r>
              <a:rPr lang="en-US" altLang="zh-CN" dirty="0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and</a:t>
            </a:r>
            <a:r>
              <a:rPr lang="en-US" altLang="zh-CN" dirty="0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routers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Nodes contribute content, storage, memory, CPU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Nodes are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autonomous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(no administrative authority)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Network is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dynamic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: nodes enter and leave the network “frequently”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Nodes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collaborate directly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with each other (not through well-known servers)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Nodes have widely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varying capabilities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1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P2P Goals and Benefits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142844" y="1112210"/>
            <a:ext cx="6929486" cy="3888432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Arial" pitchFamily="34" charset="0"/>
                <a:ea typeface="宋体" pitchFamily="2" charset="-122"/>
                <a:cs typeface="Arial" pitchFamily="34" charset="0"/>
              </a:rPr>
              <a:t>Efficient use of resources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Unused bandwidth, storage, processing power at the “edge of the network”</a:t>
            </a:r>
          </a:p>
          <a:p>
            <a:r>
              <a:rPr lang="en-US" altLang="zh-CN" b="1" dirty="0">
                <a:latin typeface="Arial" pitchFamily="34" charset="0"/>
                <a:ea typeface="宋体" pitchFamily="2" charset="-122"/>
                <a:cs typeface="Arial" pitchFamily="34" charset="0"/>
              </a:rPr>
              <a:t>Scalability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No central information, communication and computation bottleneck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Aggregate resources grow naturally with utilization</a:t>
            </a:r>
          </a:p>
          <a:p>
            <a:r>
              <a:rPr lang="en-US" altLang="zh-CN" b="1" dirty="0">
                <a:latin typeface="Arial" pitchFamily="34" charset="0"/>
                <a:ea typeface="宋体" pitchFamily="2" charset="-122"/>
                <a:cs typeface="Arial" pitchFamily="34" charset="0"/>
              </a:rPr>
              <a:t>Reliability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Replicas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Geographic distribution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No single point of failure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0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P2P Goals and Benefits (cont.)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85720" y="1326524"/>
            <a:ext cx="6715172" cy="38884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Ease of administration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Nodes self-organize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Built-in fault tolerance, replication, and load balancing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Increased autonomy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Anonymity – Privacy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not easy in a centralized system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Dynamism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highly dynamic environment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ad-hoc communication and collaboration</a:t>
            </a:r>
          </a:p>
          <a:p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5068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915</Words>
  <Application>Microsoft Office PowerPoint</Application>
  <PresentationFormat>全屏显示(16:9)</PresentationFormat>
  <Paragraphs>190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ZapfDingbats</vt:lpstr>
      <vt:lpstr>微软雅黑</vt:lpstr>
      <vt:lpstr>Arial</vt:lpstr>
      <vt:lpstr>Calibri</vt:lpstr>
      <vt:lpstr>Comic Sans MS</vt:lpstr>
      <vt:lpstr>Wingdings</vt:lpstr>
      <vt:lpstr>主题1</vt:lpstr>
      <vt:lpstr>Clip</vt:lpstr>
      <vt:lpstr>Chart</vt:lpstr>
      <vt:lpstr>P2P应用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卢 睿博</cp:lastModifiedBy>
  <cp:revision>88</cp:revision>
  <dcterms:created xsi:type="dcterms:W3CDTF">2014-09-21T01:22:00Z</dcterms:created>
  <dcterms:modified xsi:type="dcterms:W3CDTF">2020-03-04T05:55:33Z</dcterms:modified>
</cp:coreProperties>
</file>