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0" r:id="rId2"/>
    <p:sldId id="329" r:id="rId3"/>
    <p:sldId id="330" r:id="rId4"/>
    <p:sldId id="331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3" r:id="rId15"/>
    <p:sldId id="344" r:id="rId16"/>
    <p:sldId id="345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4" autoAdjust="0"/>
    <p:restoredTop sz="94660"/>
  </p:normalViewPr>
  <p:slideViewPr>
    <p:cSldViewPr>
      <p:cViewPr varScale="1">
        <p:scale>
          <a:sx n="106" d="100"/>
          <a:sy n="106" d="100"/>
        </p:scale>
        <p:origin x="91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0" name="内容占位符 12"/>
          <p:cNvSpPr>
            <a:spLocks noGrp="1"/>
          </p:cNvSpPr>
          <p:nvPr>
            <p:ph sz="quarter" idx="17" hasCustomPrompt="1"/>
          </p:nvPr>
        </p:nvSpPr>
        <p:spPr>
          <a:xfrm>
            <a:off x="1475656" y="1400568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285852" y="3919538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02" y="1428742"/>
            <a:ext cx="3734156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>
                <a:latin typeface="Arial" pitchFamily="34" charset="0"/>
                <a:ea typeface="宋体" charset="-122"/>
                <a:cs typeface="Arial" pitchFamily="34" charset="0"/>
              </a:rPr>
              <a:t>BitTorrent</a:t>
            </a:r>
            <a:endParaRPr lang="en-US" altLang="zh-CN" sz="44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Piece Selection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0034" y="1357304"/>
            <a:ext cx="6215106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order 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in which pieces are selected by different peers is critical for good performance</a:t>
            </a:r>
          </a:p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If an inefficient policy is used, then peers may end up in a situation </a:t>
            </a:r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where each has all identical set of easily available pieces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, and 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none of the missing ones. </a:t>
            </a:r>
          </a:p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If the original seed is prematurely taken down, then the file cannot be completely downloaded! What are 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“good policies?”</a:t>
            </a:r>
            <a:endParaRPr lang="en-US" altLang="zh-CN" sz="2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7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Chunk Selection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8662" y="1388284"/>
            <a:ext cx="4799434" cy="339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Strict Priority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First Priority</a:t>
            </a:r>
          </a:p>
          <a:p>
            <a:r>
              <a:rPr lang="en-US" altLang="zh-CN" sz="2000" b="1" dirty="0">
                <a:solidFill>
                  <a:srgbClr val="FF0B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Rarest First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General rule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Random First Piece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Special case, at the beginning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Endgame Mode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Special case</a:t>
            </a:r>
          </a:p>
        </p:txBody>
      </p:sp>
    </p:spTree>
    <p:extLst>
      <p:ext uri="{BB962C8B-B14F-4D97-AF65-F5344CB8AC3E}">
        <p14:creationId xmlns:p14="http://schemas.microsoft.com/office/powerpoint/2010/main" val="21222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Sending Chunks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1428742"/>
            <a:ext cx="6161485" cy="277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2000" b="1" u="sng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tit-for-tat</a:t>
            </a:r>
          </a:p>
          <a:p>
            <a:pPr>
              <a:spcAft>
                <a:spcPts val="600"/>
              </a:spcAft>
              <a:buFont typeface="ZapfDingbats" pitchFamily="82" charset="2"/>
              <a:buChar char="r"/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Alice sends chunks to four neighbors currently sending her chunks </a:t>
            </a:r>
            <a:r>
              <a:rPr lang="en-US" altLang="zh-CN" sz="2000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at the highest rate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</a:t>
            </a:r>
          </a:p>
          <a:p>
            <a:pPr lvl="1">
              <a:spcAft>
                <a:spcPts val="600"/>
              </a:spcAft>
              <a:buSzPct val="75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re-evaluate top 4 every 10 </a:t>
            </a:r>
            <a:r>
              <a:rPr lang="en-US" altLang="zh-CN" sz="2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secs</a:t>
            </a:r>
            <a:endParaRPr lang="en-US" altLang="zh-CN" sz="2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pPr>
              <a:spcAft>
                <a:spcPts val="600"/>
              </a:spcAft>
              <a:buFont typeface="ZapfDingbats" pitchFamily="82" charset="2"/>
              <a:buChar char="r"/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every 30 </a:t>
            </a:r>
            <a:r>
              <a:rPr lang="en-US" altLang="zh-CN" sz="20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secs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: randomly select another peer, starts sending chunks</a:t>
            </a:r>
          </a:p>
          <a:p>
            <a:pPr lvl="1">
              <a:spcAft>
                <a:spcPts val="600"/>
              </a:spcAft>
              <a:buSzPct val="75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newly chosen peer may join top 4</a:t>
            </a:r>
          </a:p>
          <a:p>
            <a:pPr lvl="1">
              <a:spcAft>
                <a:spcPts val="600"/>
              </a:spcAft>
              <a:buSzPct val="75000"/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optimistically </a:t>
            </a:r>
            <a:r>
              <a:rPr lang="en-US" altLang="zh-CN" sz="2000" dirty="0" err="1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unchoke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”</a:t>
            </a:r>
          </a:p>
          <a:p>
            <a:pPr>
              <a:spcAft>
                <a:spcPts val="600"/>
              </a:spcAft>
              <a:buFont typeface="ZapfDingbats" pitchFamily="82" charset="2"/>
              <a:buChar char="r"/>
            </a:pPr>
            <a:endParaRPr lang="zh-CN" altLang="en-US" sz="20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Choking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2910" y="1457340"/>
            <a:ext cx="577215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Choking</a:t>
            </a:r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is a </a:t>
            </a:r>
            <a:r>
              <a:rPr lang="en-US" altLang="zh-CN" sz="2400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temporary refusal</a:t>
            </a:r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to upload. It is one of </a:t>
            </a:r>
            <a:r>
              <a:rPr lang="en-US" altLang="zh-CN" sz="2400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BitTorrent’s</a:t>
            </a:r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most powerful idea to deal with </a:t>
            </a:r>
            <a:r>
              <a:rPr lang="en-US" altLang="zh-CN" sz="24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free riders (those who only download but never upload)</a:t>
            </a:r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.</a:t>
            </a:r>
          </a:p>
          <a:p>
            <a:r>
              <a:rPr lang="en-US" altLang="zh-CN" sz="2400" i="1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Tit-for-tat strategy</a:t>
            </a:r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is based on game-theoretic concepts.</a:t>
            </a:r>
          </a:p>
        </p:txBody>
      </p:sp>
    </p:spTree>
    <p:extLst>
      <p:ext uri="{BB962C8B-B14F-4D97-AF65-F5344CB8AC3E}">
        <p14:creationId xmlns:p14="http://schemas.microsoft.com/office/powerpoint/2010/main" val="154031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r>
              <a:rPr lang="en-US" altLang="zh-CN" dirty="0"/>
              <a:t>:  Tit-for-tat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66362" y="3517124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Clip" r:id="rId3" imgW="1307263" imgH="1084139" progId="">
                  <p:embed/>
                </p:oleObj>
              </mc:Choice>
              <mc:Fallback>
                <p:oleObj name="Clip" r:id="rId3" imgW="1307263" imgH="1084139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62" y="3517124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04262" y="285989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62" y="285989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04387" y="270749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387" y="270749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437662" y="406004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Clip" r:id="rId7" imgW="1307263" imgH="1084139" progId="">
                  <p:embed/>
                </p:oleObj>
              </mc:Choice>
              <mc:Fallback>
                <p:oleObj name="Clip" r:id="rId7" imgW="1307263" imgH="1084139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662" y="406004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980587" y="4717274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Clip" r:id="rId8" imgW="1307263" imgH="1084139" progId="">
                  <p:embed/>
                </p:oleObj>
              </mc:Choice>
              <mc:Fallback>
                <p:oleObj name="Clip" r:id="rId8" imgW="1307263" imgH="1084139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587" y="4717274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009412" y="305039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Clip" r:id="rId9" imgW="1307263" imgH="1084139" progId="">
                  <p:embed/>
                </p:oleObj>
              </mc:Choice>
              <mc:Fallback>
                <p:oleObj name="Clip" r:id="rId9" imgW="1307263" imgH="1084139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412" y="305039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780812" y="242174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Clip" r:id="rId10" imgW="1307263" imgH="1084139" progId="">
                  <p:embed/>
                </p:oleObj>
              </mc:Choice>
              <mc:Fallback>
                <p:oleObj name="Clip" r:id="rId10" imgW="1307263" imgH="1084139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812" y="242174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580912" y="2164574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Clip" r:id="rId11" imgW="1307263" imgH="1084139" progId="">
                  <p:embed/>
                </p:oleObj>
              </mc:Choice>
              <mc:Fallback>
                <p:oleObj name="Clip" r:id="rId11" imgW="1307263" imgH="1084139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912" y="2164574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047637" y="280274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Clip" r:id="rId12" imgW="1307263" imgH="1084139" progId="">
                  <p:embed/>
                </p:oleObj>
              </mc:Choice>
              <mc:Fallback>
                <p:oleObj name="Clip" r:id="rId12" imgW="1307263" imgH="1084139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637" y="280274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4914287" y="3469499"/>
          <a:ext cx="463153" cy="35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Clip" r:id="rId13" imgW="1307263" imgH="1084139" progId="">
                  <p:embed/>
                </p:oleObj>
              </mc:Choice>
              <mc:Fallback>
                <p:oleObj name="Clip" r:id="rId13" imgW="1307263" imgH="1084139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287" y="3469499"/>
                        <a:ext cx="463153" cy="35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Alic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31" y="3950511"/>
            <a:ext cx="421481" cy="52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2274671" y="3081355"/>
            <a:ext cx="34290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1388846" y="3205180"/>
            <a:ext cx="1104900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903196" y="3871930"/>
            <a:ext cx="7239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255621" y="3910030"/>
            <a:ext cx="447675" cy="781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417796" y="2547955"/>
            <a:ext cx="314325" cy="485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 flipV="1">
            <a:off x="4160621" y="2747980"/>
            <a:ext cx="5715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4493996" y="2986105"/>
            <a:ext cx="59055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493996" y="3338530"/>
            <a:ext cx="447675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22" descr="Bo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38" y="3521887"/>
            <a:ext cx="507206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2931896" y="3186130"/>
            <a:ext cx="1076325" cy="36195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2941421" y="3252805"/>
            <a:ext cx="1047750" cy="352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969996" y="3329005"/>
            <a:ext cx="1028700" cy="3619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zh-CN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8114" y="1192369"/>
            <a:ext cx="3885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(1) Alice “optimistically </a:t>
            </a:r>
            <a:r>
              <a:rPr lang="en-US" altLang="zh-CN" sz="1800" dirty="0" err="1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unchokes</a:t>
            </a:r>
            <a:r>
              <a:rPr lang="en-US" altLang="zh-CN" sz="18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” Bob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78599" y="1449544"/>
            <a:ext cx="69080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(2) Alice becomes one of Bob’s top-four providers; Bob reciprocates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80694" y="1716244"/>
            <a:ext cx="5048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(3) Bob becomes one of Alice’s top-four providers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978763" y="4168713"/>
            <a:ext cx="2743200" cy="7848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With higher upload rate, </a:t>
            </a:r>
            <a:br>
              <a:rPr lang="en-US" altLang="zh-CN" sz="15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</a:br>
            <a:r>
              <a:rPr lang="en-US" altLang="zh-CN" sz="15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can find better trading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partners &amp; get file faster!</a:t>
            </a:r>
            <a:endParaRPr lang="en-US" altLang="zh-CN" sz="15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7" grpId="0"/>
      <p:bldP spid="28" grpId="0"/>
      <p:bldP spid="29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Upload-Only mode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1472" y="1347614"/>
            <a:ext cx="6072230" cy="308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Once download is complete, a peer has no download rates to use for comparison nor has any need to use them. The question is, which nodes to upload to?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Policy: Upload to those with the best upload rate. This ensures that pieces get replicated faster, and new seeders are created fast</a:t>
            </a:r>
          </a:p>
        </p:txBody>
      </p:sp>
    </p:spTree>
    <p:extLst>
      <p:ext uri="{BB962C8B-B14F-4D97-AF65-F5344CB8AC3E}">
        <p14:creationId xmlns:p14="http://schemas.microsoft.com/office/powerpoint/2010/main" val="388766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Questions about BT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1268512"/>
            <a:ext cx="5983482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Which features contribute to the efficiency of </a:t>
            </a:r>
            <a:r>
              <a:rPr lang="en-US" altLang="zh-TW" sz="2000" dirty="0" err="1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BitTorrent</a:t>
            </a:r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?</a:t>
            </a:r>
          </a:p>
          <a:p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What is the effect of </a:t>
            </a:r>
            <a:r>
              <a:rPr lang="en-US" altLang="zh-TW" sz="2000" dirty="0">
                <a:solidFill>
                  <a:srgbClr val="0000FF"/>
                </a:solidFill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bandwidth constraints</a:t>
            </a:r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?</a:t>
            </a:r>
          </a:p>
          <a:p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Is the </a:t>
            </a:r>
            <a:r>
              <a:rPr lang="en-US" altLang="zh-TW" sz="2000" dirty="0">
                <a:solidFill>
                  <a:srgbClr val="0000FF"/>
                </a:solidFill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Rarest First</a:t>
            </a:r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 policy really necessary?</a:t>
            </a:r>
          </a:p>
          <a:p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Must nodes </a:t>
            </a:r>
            <a:r>
              <a:rPr lang="en-US" altLang="zh-TW" sz="2000" dirty="0">
                <a:solidFill>
                  <a:srgbClr val="0000FF"/>
                </a:solidFill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perform seeding</a:t>
            </a:r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 after downloading is complete?</a:t>
            </a:r>
          </a:p>
          <a:p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How serious is the </a:t>
            </a:r>
            <a:r>
              <a:rPr lang="en-US" altLang="zh-TW" sz="2000" dirty="0">
                <a:solidFill>
                  <a:srgbClr val="0000FF"/>
                </a:solidFill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Last Piece Problem</a:t>
            </a:r>
            <a:r>
              <a:rPr lang="en-US" altLang="zh-TW" sz="2000" dirty="0">
                <a:latin typeface="Arial" pitchFamily="34" charset="0"/>
                <a:ea typeface="PMingLiU" panose="02020500000000000000" pitchFamily="18" charset="-120"/>
                <a:cs typeface="Arial" pitchFamily="34" charset="0"/>
              </a:rPr>
              <a:t>? </a:t>
            </a:r>
          </a:p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Does the </a:t>
            </a:r>
            <a:r>
              <a:rPr lang="en-US" altLang="zh-CN" sz="2000" dirty="0">
                <a:solidFill>
                  <a:srgbClr val="0000FF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incentive mechanism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affect the performance much?</a:t>
            </a:r>
            <a:endParaRPr lang="en-US" altLang="zh-TW" sz="2000" dirty="0">
              <a:latin typeface="Arial" pitchFamily="34" charset="0"/>
              <a:ea typeface="PMingLiU" panose="02020500000000000000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File distribution: </a:t>
            </a:r>
            <a:r>
              <a:rPr lang="en-US" altLang="zh-CN" dirty="0" err="1"/>
              <a:t>BitTorrent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785786" y="1357304"/>
            <a:ext cx="588287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Aft>
                <a:spcPts val="600"/>
              </a:spcAft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Efficient content distribution system using </a:t>
            </a:r>
            <a:r>
              <a:rPr lang="en-US" altLang="zh-CN" i="1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file swarming</a:t>
            </a: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. Usually does not perform all the functions of a typical  p2p system, like </a:t>
            </a:r>
            <a:r>
              <a:rPr lang="en-US" altLang="zh-CN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searching</a:t>
            </a: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.</a:t>
            </a:r>
          </a:p>
          <a:p>
            <a:pPr>
              <a:spcAft>
                <a:spcPts val="600"/>
              </a:spcAft>
              <a:buFont typeface="ZapfDingbats" pitchFamily="82" charset="2"/>
              <a:buChar char="r"/>
            </a:pPr>
            <a:r>
              <a:rPr lang="en-US" altLang="zh-CN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CacheLogic</a:t>
            </a: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estimated (around 2003 or so) that </a:t>
            </a:r>
            <a:r>
              <a:rPr lang="en-US" altLang="zh-CN" dirty="0" err="1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BitTorrent</a:t>
            </a: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Traffic accounts for roughly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35%</a:t>
            </a: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of all traffic on the Internet.</a:t>
            </a:r>
          </a:p>
          <a:p>
            <a:pPr>
              <a:spcAft>
                <a:spcPts val="600"/>
              </a:spcAft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Author: Bram Cohen</a:t>
            </a:r>
          </a:p>
          <a:p>
            <a:pPr>
              <a:spcAft>
                <a:spcPts val="600"/>
              </a:spcAft>
              <a:buFont typeface="ZapfDingbats" pitchFamily="82" charset="2"/>
              <a:buChar char="r"/>
            </a:pPr>
            <a:endParaRPr lang="en-US" altLang="zh-CN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File distribution: </a:t>
            </a:r>
            <a:r>
              <a:rPr lang="en-US" altLang="zh-CN" dirty="0" err="1"/>
              <a:t>BitTorrent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73945" y="1203598"/>
            <a:ext cx="24032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u="sng" dirty="0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tracker: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tracks peers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participating in torrent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16029" y="1221458"/>
            <a:ext cx="2172390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zh-CN" sz="1800" i="1" u="sng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torrent:</a:t>
            </a:r>
            <a:r>
              <a:rPr lang="en-US" altLang="zh-CN" sz="18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group of </a:t>
            </a:r>
          </a:p>
          <a:p>
            <a:pPr>
              <a:lnSpc>
                <a:spcPct val="75000"/>
              </a:lnSpc>
            </a:pPr>
            <a:r>
              <a:rPr lang="en-US" altLang="zh-CN" sz="18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peers exchanging  </a:t>
            </a:r>
          </a:p>
          <a:p>
            <a:pPr>
              <a:lnSpc>
                <a:spcPct val="75000"/>
              </a:lnSpc>
            </a:pPr>
            <a:r>
              <a:rPr lang="en-US" altLang="zh-CN" sz="18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chunks of a file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14414" y="1823914"/>
            <a:ext cx="4056459" cy="2897981"/>
            <a:chOff x="846" y="1309"/>
            <a:chExt cx="3407" cy="279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431" y="1325"/>
              <a:ext cx="339" cy="558"/>
              <a:chOff x="4180" y="783"/>
              <a:chExt cx="150" cy="307"/>
            </a:xfrm>
          </p:grpSpPr>
          <p:sp>
            <p:nvSpPr>
              <p:cNvPr id="37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40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</p:grpSp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1398" y="254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5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546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"/>
            <p:cNvGraphicFramePr>
              <a:graphicFrameLocks noChangeAspect="1"/>
            </p:cNvGraphicFramePr>
            <p:nvPr/>
          </p:nvGraphicFramePr>
          <p:xfrm>
            <a:off x="2583" y="3755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6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" y="3755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826" y="3267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" y="3267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3296" y="3553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3553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3754" y="3862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9"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862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3961" y="2633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Clip" r:id="rId9" imgW="1307263" imgH="1084139" progId="">
                    <p:embed/>
                  </p:oleObj>
                </mc:Choice>
                <mc:Fallback>
                  <p:oleObj name="Clip" r:id="rId9" imgW="1307263" imgH="1084139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2633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2189" y="1451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Clip" r:id="rId10" imgW="1307263" imgH="1084139" progId="">
                    <p:embed/>
                  </p:oleObj>
                </mc:Choice>
                <mc:Fallback>
                  <p:oleObj name="Clip" r:id="rId10" imgW="1307263" imgH="1084139" progId="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451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3973" y="1903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" name="Clip" r:id="rId11" imgW="1307263" imgH="1084139" progId="">
                    <p:embed/>
                  </p:oleObj>
                </mc:Choice>
                <mc:Fallback>
                  <p:oleObj name="Clip" r:id="rId11" imgW="1307263" imgH="1084139" progId="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1903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3289" y="1391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3" name="Clip" r:id="rId12" imgW="1307263" imgH="1084139" progId="">
                    <p:embed/>
                  </p:oleObj>
                </mc:Choice>
                <mc:Fallback>
                  <p:oleObj name="Clip" r:id="rId12" imgW="1307263" imgH="1084139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1391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1541" y="1892"/>
              <a:ext cx="1" cy="6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1636" y="1656"/>
              <a:ext cx="615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V="1">
              <a:off x="1661" y="2020"/>
              <a:ext cx="236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1635" y="2760"/>
              <a:ext cx="1736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2409" y="1665"/>
              <a:ext cx="1594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H="1">
              <a:off x="2007" y="1671"/>
              <a:ext cx="323" cy="1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 flipV="1">
              <a:off x="3561" y="1592"/>
              <a:ext cx="489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2780" y="2137"/>
              <a:ext cx="1278" cy="1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2835" y="3715"/>
              <a:ext cx="466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H="1">
              <a:off x="2086" y="1624"/>
              <a:ext cx="1294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V="1">
              <a:off x="2094" y="2792"/>
              <a:ext cx="1893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506" y="1608"/>
              <a:ext cx="607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3545" y="3731"/>
              <a:ext cx="237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2843" y="3944"/>
              <a:ext cx="93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846" y="2049"/>
              <a:ext cx="699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obtain list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of peers</a:t>
              </a:r>
              <a:r>
                <a:rPr lang="en-US" altLang="zh-CN" sz="135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2730" y="2539"/>
              <a:ext cx="58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trading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chunks</a:t>
              </a: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 flipH="1">
              <a:off x="3892" y="2871"/>
              <a:ext cx="214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4" name="Picture 41" descr="Ali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" y="2742"/>
              <a:ext cx="35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1760" y="3471"/>
              <a:ext cx="428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>
                  <a:latin typeface="Arial" pitchFamily="34" charset="0"/>
                  <a:ea typeface="宋体" panose="02010600030101010101" pitchFamily="2" charset="-122"/>
                  <a:cs typeface="Arial" pitchFamily="34" charset="0"/>
                </a:rPr>
                <a:t>peer</a:t>
              </a:r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1178" y="1309"/>
              <a:ext cx="218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4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BitTorrent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282" y="1300163"/>
            <a:ext cx="5774325" cy="328850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file divided into 256KB </a:t>
            </a:r>
            <a:r>
              <a:rPr lang="en-US" altLang="zh-CN" sz="1800" i="1" dirty="0">
                <a:solidFill>
                  <a:srgbClr val="FF33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chunks</a:t>
            </a:r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.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peer joining torrent: 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has no chunks, but will accumulate them over time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registers with tracker to get list of peers, connects to subset of peers (“neighbors”)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while downloading,  peer uploads chunks to other peers. 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peers may come and go</a:t>
            </a:r>
          </a:p>
          <a:p>
            <a:r>
              <a:rPr lang="en-US" altLang="zh-CN" sz="18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once peer has entire file, it may (selfishly) leave or (altruistically) remain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500694" y="1338269"/>
            <a:ext cx="2221706" cy="2162175"/>
            <a:chOff x="2195" y="208"/>
            <a:chExt cx="3140" cy="2776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513" y="208"/>
              <a:ext cx="339" cy="558"/>
              <a:chOff x="4180" y="783"/>
              <a:chExt cx="150" cy="307"/>
            </a:xfrm>
          </p:grpSpPr>
          <p:sp>
            <p:nvSpPr>
              <p:cNvPr id="32" name="AutoShape 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5" name="AutoShape 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1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zh-CN" altLang="en-US" sz="1800">
                  <a:latin typeface="Arial" pitchFamily="34" charset="0"/>
                  <a:ea typeface="宋体" panose="02010600030101010101" pitchFamily="2" charset="-122"/>
                  <a:cs typeface="Arial" pitchFamily="34" charset="0"/>
                </a:endParaRPr>
              </a:p>
            </p:txBody>
          </p:sp>
        </p:grpSp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2480" y="1429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1429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3665" y="2638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0" name="Clip" r:id="rId5" imgW="1307263" imgH="1084139" progId="">
                    <p:embed/>
                  </p:oleObj>
                </mc:Choice>
                <mc:Fallback>
                  <p:oleObj name="Clip" r:id="rId5" imgW="1307263" imgH="1084139" progId="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638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2908" y="2150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Clip" r:id="rId6" imgW="1307263" imgH="1084139" progId="">
                    <p:embed/>
                  </p:oleObj>
                </mc:Choice>
                <mc:Fallback>
                  <p:oleObj name="Clip" r:id="rId6" imgW="1307263" imgH="1084139" progId="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8" y="2150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4378" y="243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2"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8" y="2436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4836" y="2745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Clip" r:id="rId8" imgW="1307263" imgH="1084139" progId="">
                    <p:embed/>
                  </p:oleObj>
                </mc:Choice>
                <mc:Fallback>
                  <p:oleObj name="Clip" r:id="rId8" imgW="1307263" imgH="1084139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745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5043" y="151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Clip" r:id="rId9" imgW="1307263" imgH="1084139" progId="">
                    <p:embed/>
                  </p:oleObj>
                </mc:Choice>
                <mc:Fallback>
                  <p:oleObj name="Clip" r:id="rId9" imgW="1307263" imgH="1084139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" y="1516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3271" y="334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name="Clip" r:id="rId10" imgW="1307263" imgH="1084139" progId="">
                    <p:embed/>
                  </p:oleObj>
                </mc:Choice>
                <mc:Fallback>
                  <p:oleObj name="Clip" r:id="rId10" imgW="1307263" imgH="1084139" progId="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334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055" y="786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Clip" r:id="rId11" imgW="1307263" imgH="1084139" progId="">
                    <p:embed/>
                  </p:oleObj>
                </mc:Choice>
                <mc:Fallback>
                  <p:oleObj name="Clip" r:id="rId11" imgW="1307263" imgH="1084139" progId="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786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4371" y="274"/>
            <a:ext cx="2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Clip" r:id="rId12" imgW="1307263" imgH="1084139" progId="">
                    <p:embed/>
                  </p:oleObj>
                </mc:Choice>
                <mc:Fallback>
                  <p:oleObj name="Clip" r:id="rId12" imgW="1307263" imgH="1084139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74"/>
                          <a:ext cx="28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623" y="775"/>
              <a:ext cx="0" cy="6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2718" y="539"/>
              <a:ext cx="615" cy="9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V="1">
              <a:off x="2743" y="903"/>
              <a:ext cx="2360" cy="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2717" y="1643"/>
              <a:ext cx="1736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3491" y="548"/>
              <a:ext cx="1594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3089" y="554"/>
              <a:ext cx="323" cy="1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H="1" flipV="1">
              <a:off x="4643" y="475"/>
              <a:ext cx="489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H="1">
              <a:off x="3862" y="1020"/>
              <a:ext cx="1278" cy="1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3917" y="2598"/>
              <a:ext cx="466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 flipH="1">
              <a:off x="3168" y="507"/>
              <a:ext cx="1294" cy="1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V="1">
              <a:off x="3176" y="1675"/>
              <a:ext cx="1893" cy="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4588" y="491"/>
              <a:ext cx="607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627" y="2614"/>
              <a:ext cx="237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3925" y="2827"/>
              <a:ext cx="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4974" y="1754"/>
              <a:ext cx="214" cy="9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38" descr="Alic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" y="1625"/>
              <a:ext cx="354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626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File sharing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2217" y="1354946"/>
            <a:ext cx="6090047" cy="32885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To share a file or group of files, a peer first creates a </a:t>
            </a:r>
            <a:r>
              <a:rPr lang="en-US" altLang="zh-CN" sz="2000" i="1" dirty="0">
                <a:solidFill>
                  <a:srgbClr val="FF0000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.torrent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file, a small file that contains:</a:t>
            </a:r>
          </a:p>
          <a:p>
            <a:pPr lvl="1"/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metadata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about the files to be shared, and 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Information about the </a:t>
            </a:r>
            <a:r>
              <a:rPr lang="en-US" altLang="zh-CN" sz="2000" dirty="0">
                <a:solidFill>
                  <a:schemeClr val="accent2"/>
                </a:solidFill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tracker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, the computer that coordinates the file distribution. </a:t>
            </a:r>
          </a:p>
          <a:p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Peers first obtain a </a:t>
            </a:r>
            <a:r>
              <a:rPr lang="en-US" altLang="zh-CN" sz="2000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.torrent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 file, and then connect to the specified </a:t>
            </a:r>
            <a:r>
              <a:rPr lang="en-US" altLang="zh-CN" sz="2000" i="1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tracker</a:t>
            </a:r>
            <a:r>
              <a:rPr lang="en-US" altLang="zh-CN" sz="20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, which tells them from which other peers to download the pieces of the file.</a:t>
            </a:r>
          </a:p>
        </p:txBody>
      </p:sp>
    </p:spTree>
    <p:extLst>
      <p:ext uri="{BB962C8B-B14F-4D97-AF65-F5344CB8AC3E}">
        <p14:creationId xmlns:p14="http://schemas.microsoft.com/office/powerpoint/2010/main" val="236460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The .torrent file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57224" y="1714494"/>
            <a:ext cx="6059016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The URL of the tracker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Pieces &lt;hash1, hash 2,…, hash n&gt; 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Piece length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Name of the file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Length of the file</a:t>
            </a:r>
          </a:p>
        </p:txBody>
      </p:sp>
    </p:spTree>
    <p:extLst>
      <p:ext uri="{BB962C8B-B14F-4D97-AF65-F5344CB8AC3E}">
        <p14:creationId xmlns:p14="http://schemas.microsoft.com/office/powerpoint/2010/main" val="14950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The Tracker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66877" y="1347614"/>
            <a:ext cx="60579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IP address, port, peer id</a:t>
            </a:r>
          </a:p>
          <a:p>
            <a:r>
              <a:rPr lang="en-US" altLang="zh-CN" sz="24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State information (Completed or Downloading)</a:t>
            </a:r>
          </a:p>
          <a:p>
            <a:r>
              <a:rPr lang="en-US" altLang="zh-CN" sz="240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Returns a random list of peers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  <a:p>
            <a:endParaRPr lang="zh-CN" altLang="en-US" sz="2400" dirty="0"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9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Pulling Chunks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786" y="1482383"/>
            <a:ext cx="5829300" cy="18751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at any given time, different peers have different subsets of file chunks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periodically, a peer (Alice) asks each neighbor for list of chunks that they have.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Alice sends requests for her missing chunks</a:t>
            </a:r>
          </a:p>
        </p:txBody>
      </p:sp>
    </p:spTree>
    <p:extLst>
      <p:ext uri="{BB962C8B-B14F-4D97-AF65-F5344CB8AC3E}">
        <p14:creationId xmlns:p14="http://schemas.microsoft.com/office/powerpoint/2010/main" val="150813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BT: Pipelining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2910" y="1357304"/>
            <a:ext cx="6172200" cy="325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When transferring data over TCP, always have several requests pending at once, to avoid a delay between pieces being sent. At any point in time, some number, typically 5, are requested simultaneously.</a:t>
            </a:r>
          </a:p>
          <a:p>
            <a:r>
              <a:rPr lang="en-US" altLang="zh-CN" sz="2400" dirty="0"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Every time a piece or a sub-piece arrives, a new request is sent out.</a:t>
            </a:r>
          </a:p>
        </p:txBody>
      </p:sp>
    </p:spTree>
    <p:extLst>
      <p:ext uri="{BB962C8B-B14F-4D97-AF65-F5344CB8AC3E}">
        <p14:creationId xmlns:p14="http://schemas.microsoft.com/office/powerpoint/2010/main" val="300282102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744</Words>
  <Application>Microsoft Office PowerPoint</Application>
  <PresentationFormat>全屏显示(16:9)</PresentationFormat>
  <Paragraphs>85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ZapfDingbats</vt:lpstr>
      <vt:lpstr>Arial</vt:lpstr>
      <vt:lpstr>Calibri</vt:lpstr>
      <vt:lpstr>Comic Sans MS</vt:lpstr>
      <vt:lpstr>Wingdings</vt:lpstr>
      <vt:lpstr>主题1</vt:lpstr>
      <vt:lpstr>Clip</vt:lpstr>
      <vt:lpstr>BitTorrent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卢 睿博</cp:lastModifiedBy>
  <cp:revision>88</cp:revision>
  <dcterms:created xsi:type="dcterms:W3CDTF">2014-09-21T01:22:00Z</dcterms:created>
  <dcterms:modified xsi:type="dcterms:W3CDTF">2020-03-04T06:16:48Z</dcterms:modified>
</cp:coreProperties>
</file>