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70" r:id="rId2"/>
    <p:sldId id="272" r:id="rId3"/>
    <p:sldId id="274" r:id="rId4"/>
    <p:sldId id="273" r:id="rId5"/>
    <p:sldId id="275" r:id="rId6"/>
    <p:sldId id="276" r:id="rId7"/>
    <p:sldId id="278" r:id="rId8"/>
    <p:sldId id="279" r:id="rId9"/>
    <p:sldId id="280" r:id="rId10"/>
    <p:sldId id="271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91" y="3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97B78-8FD8-4EA1-B4F3-8FA737F0915D}" type="datetimeFigureOut">
              <a:rPr lang="zh-CN" altLang="en-US" smtClean="0"/>
              <a:pPr/>
              <a:t>2020/3/4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9441C-7691-47BC-A742-C8FC6EC9B8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175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TITL</a:t>
            </a:r>
            <a:endParaRPr lang="zh-CN" alt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5"/>
          </p:nvPr>
        </p:nvSpPr>
        <p:spPr>
          <a:xfrm>
            <a:off x="2268538" y="1943100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9" name="内容占位符 17"/>
          <p:cNvSpPr>
            <a:spLocks noGrp="1"/>
          </p:cNvSpPr>
          <p:nvPr>
            <p:ph sz="quarter" idx="16"/>
          </p:nvPr>
        </p:nvSpPr>
        <p:spPr>
          <a:xfrm>
            <a:off x="2267744" y="3276744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563888" y="4803998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TITL</a:t>
            </a:r>
            <a:endParaRPr lang="zh-CN" alt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5"/>
          </p:nvPr>
        </p:nvSpPr>
        <p:spPr>
          <a:xfrm>
            <a:off x="2268538" y="1943100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内容占位符 17"/>
          <p:cNvSpPr>
            <a:spLocks noGrp="1"/>
          </p:cNvSpPr>
          <p:nvPr>
            <p:ph sz="quarter" idx="16"/>
          </p:nvPr>
        </p:nvSpPr>
        <p:spPr>
          <a:xfrm>
            <a:off x="2267744" y="3276744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53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TITL</a:t>
            </a:r>
            <a:endParaRPr lang="zh-CN" alt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15" hasCustomPrompt="1"/>
          </p:nvPr>
        </p:nvSpPr>
        <p:spPr>
          <a:xfrm>
            <a:off x="971600" y="1059582"/>
            <a:ext cx="7488832" cy="3404504"/>
          </a:xfrm>
        </p:spPr>
        <p:txBody>
          <a:bodyPr/>
          <a:lstStyle>
            <a:lvl1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0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1800">
                <a:latin typeface="Comic Sans MS" panose="030F0702030302020204" pitchFamily="66" charset="0"/>
              </a:defRPr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400">
                <a:latin typeface="Comic Sans MS" panose="030F0702030302020204" pitchFamily="66" charset="0"/>
              </a:defRPr>
            </a:lvl3pPr>
          </a:lstStyle>
          <a:p>
            <a:pPr lvl="0"/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en-US" altLang="zh-CN" dirty="0"/>
              <a:t>title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657814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TITL</a:t>
            </a:r>
            <a:endParaRPr lang="zh-CN" alt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15" hasCustomPrompt="1"/>
          </p:nvPr>
        </p:nvSpPr>
        <p:spPr>
          <a:xfrm>
            <a:off x="971600" y="1220862"/>
            <a:ext cx="3384376" cy="3243224"/>
          </a:xfrm>
        </p:spPr>
        <p:txBody>
          <a:bodyPr/>
          <a:lstStyle>
            <a:lvl1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0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1800">
                <a:latin typeface="Comic Sans MS" panose="030F0702030302020204" pitchFamily="66" charset="0"/>
              </a:defRPr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400">
                <a:latin typeface="Comic Sans MS" panose="030F0702030302020204" pitchFamily="66" charset="0"/>
              </a:defRPr>
            </a:lvl3pPr>
          </a:lstStyle>
          <a:p>
            <a:pPr lvl="0"/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en-US" altLang="zh-CN" dirty="0"/>
              <a:t>title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12"/>
          <p:cNvSpPr>
            <a:spLocks noGrp="1"/>
          </p:cNvSpPr>
          <p:nvPr>
            <p:ph sz="quarter" idx="16" hasCustomPrompt="1"/>
          </p:nvPr>
        </p:nvSpPr>
        <p:spPr>
          <a:xfrm>
            <a:off x="4716016" y="1249006"/>
            <a:ext cx="3384376" cy="3243224"/>
          </a:xfrm>
        </p:spPr>
        <p:txBody>
          <a:bodyPr/>
          <a:lstStyle>
            <a:lvl1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0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1800">
                <a:latin typeface="Comic Sans MS" panose="030F0702030302020204" pitchFamily="66" charset="0"/>
              </a:defRPr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600">
                <a:latin typeface="Comic Sans MS" panose="030F0702030302020204" pitchFamily="66" charset="0"/>
              </a:defRPr>
            </a:lvl3pPr>
          </a:lstStyle>
          <a:p>
            <a:pPr lvl="0"/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en-US" altLang="zh-CN" dirty="0"/>
              <a:t>title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02341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网络P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1995686"/>
            <a:ext cx="8229600" cy="857250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331640" y="1394606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13" name="六边形 12"/>
          <p:cNvSpPr/>
          <p:nvPr userDrawn="1"/>
        </p:nvSpPr>
        <p:spPr>
          <a:xfrm>
            <a:off x="611560" y="1373967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六边形 15"/>
          <p:cNvSpPr/>
          <p:nvPr userDrawn="1"/>
        </p:nvSpPr>
        <p:spPr>
          <a:xfrm>
            <a:off x="613141" y="3839939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六边形 16"/>
          <p:cNvSpPr/>
          <p:nvPr userDrawn="1"/>
        </p:nvSpPr>
        <p:spPr>
          <a:xfrm>
            <a:off x="611561" y="2656561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TITL</a:t>
            </a:r>
            <a:endParaRPr lang="zh-CN" altLang="en-US" dirty="0"/>
          </a:p>
        </p:txBody>
      </p:sp>
      <p:sp>
        <p:nvSpPr>
          <p:cNvPr id="20" name="内容占位符 6"/>
          <p:cNvSpPr>
            <a:spLocks noGrp="1"/>
          </p:cNvSpPr>
          <p:nvPr>
            <p:ph sz="quarter" idx="15"/>
          </p:nvPr>
        </p:nvSpPr>
        <p:spPr>
          <a:xfrm>
            <a:off x="1331640" y="2664234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21" name="内容占位符 6"/>
          <p:cNvSpPr>
            <a:spLocks noGrp="1"/>
          </p:cNvSpPr>
          <p:nvPr>
            <p:ph sz="quarter" idx="16"/>
          </p:nvPr>
        </p:nvSpPr>
        <p:spPr>
          <a:xfrm>
            <a:off x="1357290" y="3786196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259632" y="1659069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13" name="六边形 12"/>
          <p:cNvSpPr/>
          <p:nvPr userDrawn="1"/>
        </p:nvSpPr>
        <p:spPr>
          <a:xfrm>
            <a:off x="657614" y="1659069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六边形 16"/>
          <p:cNvSpPr/>
          <p:nvPr userDrawn="1"/>
        </p:nvSpPr>
        <p:spPr>
          <a:xfrm>
            <a:off x="690960" y="3215630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TITL</a:t>
            </a:r>
            <a:endParaRPr lang="zh-CN" altLang="en-US" dirty="0"/>
          </a:p>
        </p:txBody>
      </p:sp>
      <p:sp>
        <p:nvSpPr>
          <p:cNvPr id="18" name="内容占位符 6"/>
          <p:cNvSpPr>
            <a:spLocks noGrp="1"/>
          </p:cNvSpPr>
          <p:nvPr>
            <p:ph sz="quarter" idx="15"/>
          </p:nvPr>
        </p:nvSpPr>
        <p:spPr>
          <a:xfrm>
            <a:off x="1223925" y="3240124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464904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TITL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9241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73" r:id="rId9"/>
    <p:sldLayoutId id="2147483668" r:id="rId10"/>
    <p:sldLayoutId id="2147483669" r:id="rId11"/>
    <p:sldLayoutId id="2147483670" r:id="rId12"/>
    <p:sldLayoutId id="2147483671" r:id="rId13"/>
    <p:sldLayoutId id="2147483674" r:id="rId14"/>
    <p:sldLayoutId id="2147483675" r:id="rId15"/>
    <p:sldLayoutId id="2147483676" r:id="rId1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00364" y="1500180"/>
            <a:ext cx="4448536" cy="1865362"/>
          </a:xfrm>
        </p:spPr>
        <p:txBody>
          <a:bodyPr>
            <a:noAutofit/>
          </a:bodyPr>
          <a:lstStyle/>
          <a:p>
            <a:pPr algn="l"/>
            <a:r>
              <a:rPr lang="en-US" altLang="zh-CN" sz="4400">
                <a:latin typeface="Arial" pitchFamily="34" charset="0"/>
                <a:ea typeface="宋体" charset="-122"/>
                <a:cs typeface="Arial" pitchFamily="34" charset="0"/>
              </a:rPr>
              <a:t>Socket 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编程</a:t>
            </a:r>
            <a:endParaRPr lang="en-US" altLang="zh-CN" sz="44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134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Summary</a:t>
            </a:r>
            <a:endParaRPr lang="zh-CN" altLang="en-US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1434429" y="1714494"/>
            <a:ext cx="5448669" cy="106045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Arial" pitchFamily="34" charset="0"/>
                <a:ea typeface="宋体" pitchFamily="2" charset="-122"/>
                <a:cs typeface="Arial" pitchFamily="34" charset="0"/>
              </a:rPr>
              <a:t>Socket programming with TCP</a:t>
            </a:r>
            <a:endParaRPr lang="zh-CN" altLang="en-US" sz="2800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50" y="1797345"/>
            <a:ext cx="489706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48" y="2723968"/>
            <a:ext cx="489706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1434429" y="2723968"/>
            <a:ext cx="5448669" cy="106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latin typeface="Arial" pitchFamily="34" charset="0"/>
                <a:ea typeface="宋体" pitchFamily="2" charset="-122"/>
                <a:cs typeface="Arial" pitchFamily="34" charset="0"/>
              </a:rPr>
              <a:t>Socket programming with UDP</a:t>
            </a:r>
            <a:endParaRPr lang="zh-CN" altLang="en-US" sz="2800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378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Socket programming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71406" y="1954184"/>
            <a:ext cx="3600400" cy="3188480"/>
          </a:xfrm>
        </p:spPr>
        <p:txBody>
          <a:bodyPr>
            <a:normAutofit fontScale="92500" lnSpcReduction="20000"/>
          </a:bodyPr>
          <a:lstStyle/>
          <a:p>
            <a:pPr>
              <a:buFont typeface="ZapfDingbats" pitchFamily="82" charset="2"/>
              <a:buNone/>
            </a:pPr>
            <a:r>
              <a:rPr lang="en-US" altLang="zh-CN" sz="2200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Socket API</a:t>
            </a:r>
            <a:endParaRPr lang="en-US" altLang="zh-CN" sz="22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r>
              <a:rPr lang="en-US" altLang="zh-CN" sz="2200" dirty="0">
                <a:latin typeface="Arial" pitchFamily="34" charset="0"/>
                <a:ea typeface="宋体" pitchFamily="2" charset="-122"/>
                <a:cs typeface="Arial" pitchFamily="34" charset="0"/>
              </a:rPr>
              <a:t>introduced in BSD4.1 UNIX, 1981</a:t>
            </a:r>
          </a:p>
          <a:p>
            <a:r>
              <a:rPr lang="en-US" altLang="zh-CN" sz="2200" dirty="0">
                <a:latin typeface="Arial" pitchFamily="34" charset="0"/>
                <a:ea typeface="宋体" pitchFamily="2" charset="-122"/>
                <a:cs typeface="Arial" pitchFamily="34" charset="0"/>
              </a:rPr>
              <a:t>explicitly created, used, released by apps </a:t>
            </a:r>
          </a:p>
          <a:p>
            <a:r>
              <a:rPr lang="en-US" altLang="zh-CN" sz="2200" dirty="0">
                <a:latin typeface="Arial" pitchFamily="34" charset="0"/>
                <a:ea typeface="宋体" pitchFamily="2" charset="-122"/>
                <a:cs typeface="Arial" pitchFamily="34" charset="0"/>
              </a:rPr>
              <a:t>client/server paradigm </a:t>
            </a:r>
          </a:p>
          <a:p>
            <a:r>
              <a:rPr lang="en-US" altLang="zh-CN" sz="2200" dirty="0">
                <a:latin typeface="Arial" pitchFamily="34" charset="0"/>
                <a:ea typeface="宋体" pitchFamily="2" charset="-122"/>
                <a:cs typeface="Arial" pitchFamily="34" charset="0"/>
              </a:rPr>
              <a:t>two types of transport service via socket API: </a:t>
            </a:r>
          </a:p>
          <a:p>
            <a:pPr lvl="1"/>
            <a:r>
              <a:rPr lang="en-US" altLang="zh-CN" sz="1900" dirty="0">
                <a:latin typeface="Arial" pitchFamily="34" charset="0"/>
                <a:ea typeface="宋体" pitchFamily="2" charset="-122"/>
                <a:cs typeface="Arial" pitchFamily="34" charset="0"/>
              </a:rPr>
              <a:t>unreliable datagram </a:t>
            </a:r>
          </a:p>
          <a:p>
            <a:pPr lvl="1"/>
            <a:r>
              <a:rPr lang="en-US" altLang="zh-CN" sz="1900" dirty="0">
                <a:latin typeface="Arial" pitchFamily="34" charset="0"/>
                <a:ea typeface="宋体" pitchFamily="2" charset="-122"/>
                <a:cs typeface="Arial" pitchFamily="34" charset="0"/>
              </a:rPr>
              <a:t>reliable, byte stream-oriented </a:t>
            </a:r>
          </a:p>
          <a:p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4"/>
          <p:cNvGrpSpPr>
            <a:grpSpLocks/>
          </p:cNvGrpSpPr>
          <p:nvPr/>
        </p:nvGrpSpPr>
        <p:grpSpPr bwMode="auto">
          <a:xfrm>
            <a:off x="3786182" y="1907551"/>
            <a:ext cx="3172469" cy="3235967"/>
            <a:chOff x="3198" y="1266"/>
            <a:chExt cx="2103" cy="2474"/>
          </a:xfrm>
        </p:grpSpPr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3223" y="1740"/>
              <a:ext cx="2078" cy="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a </a:t>
              </a:r>
              <a:r>
                <a:rPr kumimoji="0" lang="en-US" altLang="zh-CN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host-local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, 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application-created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, 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OS-controlled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interface (a “door”) into which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application process can 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both send and 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receive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messages to/from another application process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3198" y="1392"/>
              <a:ext cx="2076" cy="2196"/>
            </a:xfrm>
            <a:prstGeom prst="rect">
              <a:avLst/>
            </a:prstGeom>
            <a:noFill/>
            <a:ln w="28575">
              <a:solidFill>
                <a:srgbClr val="3333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4" name="Group 7"/>
            <p:cNvGrpSpPr>
              <a:grpSpLocks/>
            </p:cNvGrpSpPr>
            <p:nvPr/>
          </p:nvGrpSpPr>
          <p:grpSpPr bwMode="auto">
            <a:xfrm>
              <a:off x="3306" y="1266"/>
              <a:ext cx="678" cy="306"/>
              <a:chOff x="138" y="3924"/>
              <a:chExt cx="678" cy="306"/>
            </a:xfrm>
          </p:grpSpPr>
          <p:sp>
            <p:nvSpPr>
              <p:cNvPr id="15" name="Rectangle 8"/>
              <p:cNvSpPr>
                <a:spLocks noChangeArrowheads="1"/>
              </p:cNvSpPr>
              <p:nvPr/>
            </p:nvSpPr>
            <p:spPr bwMode="auto">
              <a:xfrm>
                <a:off x="138" y="3924"/>
                <a:ext cx="678" cy="25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" name="Text Box 9"/>
              <p:cNvSpPr txBox="1">
                <a:spLocks noChangeArrowheads="1"/>
              </p:cNvSpPr>
              <p:nvPr/>
            </p:nvSpPr>
            <p:spPr bwMode="auto">
              <a:xfrm>
                <a:off x="181" y="3924"/>
                <a:ext cx="613" cy="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socket</a:t>
                </a:r>
                <a:endPara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164364" y="1131505"/>
            <a:ext cx="7590948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zh-CN" sz="2000" u="sng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Goal:</a:t>
            </a:r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 learn how to build client/server application that communicate using sockets</a:t>
            </a:r>
            <a:endParaRPr lang="en-US" altLang="zh-CN" sz="1800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922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 descr="32c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1214414" y="282562"/>
            <a:ext cx="6883425" cy="431800"/>
          </a:xfrm>
        </p:spPr>
        <p:txBody>
          <a:bodyPr/>
          <a:lstStyle/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Socket-programming using TCP</a:t>
            </a:r>
            <a:endParaRPr lang="zh-CN" altLang="en-US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57252" y="1071552"/>
            <a:ext cx="777240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r>
              <a:rPr kumimoji="0" lang="en-US" altLang="zh-CN" sz="2000" b="0" i="0" u="sng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Socket: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 a door between application process and end-end-transport protocol (UCP or TCP)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r>
              <a:rPr kumimoji="0" lang="en-US" altLang="zh-CN" sz="2000" b="0" i="0" u="sng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TCP service: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 reliable transfer of 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bytes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from one process to another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1086408"/>
              </p:ext>
            </p:extLst>
          </p:nvPr>
        </p:nvGraphicFramePr>
        <p:xfrm>
          <a:off x="1926013" y="2338758"/>
          <a:ext cx="112395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Clip" r:id="rId4" imgW="1307263" imgH="1084139" progId="">
                  <p:embed/>
                </p:oleObj>
              </mc:Choice>
              <mc:Fallback>
                <p:oleObj name="Clip" r:id="rId4" imgW="1307263" imgH="1084139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6013" y="2338758"/>
                        <a:ext cx="1123950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2014914" y="2694359"/>
            <a:ext cx="1044575" cy="1570038"/>
            <a:chOff x="678" y="2269"/>
            <a:chExt cx="658" cy="989"/>
          </a:xfrm>
        </p:grpSpPr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678" y="2280"/>
              <a:ext cx="642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721" y="2269"/>
              <a:ext cx="57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Arial" pitchFamily="34" charset="0"/>
                  <a:ea typeface="宋体" pitchFamily="2" charset="-122"/>
                  <a:cs typeface="Arial" pitchFamily="34" charset="0"/>
                </a:rPr>
                <a:t>process</a:t>
              </a:r>
            </a:p>
          </p:txBody>
        </p:sp>
        <p:grpSp>
          <p:nvGrpSpPr>
            <p:cNvPr id="11" name="Group 8"/>
            <p:cNvGrpSpPr>
              <a:grpSpLocks/>
            </p:cNvGrpSpPr>
            <p:nvPr/>
          </p:nvGrpSpPr>
          <p:grpSpPr bwMode="auto">
            <a:xfrm>
              <a:off x="679" y="2628"/>
              <a:ext cx="657" cy="630"/>
              <a:chOff x="667" y="2610"/>
              <a:chExt cx="657" cy="630"/>
            </a:xfrm>
          </p:grpSpPr>
          <p:sp>
            <p:nvSpPr>
              <p:cNvPr id="15" name="Text Box 9"/>
              <p:cNvSpPr txBox="1">
                <a:spLocks noChangeArrowheads="1"/>
              </p:cNvSpPr>
              <p:nvPr/>
            </p:nvSpPr>
            <p:spPr bwMode="auto">
              <a:xfrm>
                <a:off x="667" y="2685"/>
                <a:ext cx="657" cy="5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latin typeface="Arial" pitchFamily="34" charset="0"/>
                    <a:ea typeface="宋体" pitchFamily="2" charset="-122"/>
                    <a:cs typeface="Arial" pitchFamily="34" charset="0"/>
                  </a:rPr>
                  <a:t>TCP with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latin typeface="Arial" pitchFamily="34" charset="0"/>
                    <a:ea typeface="宋体" pitchFamily="2" charset="-122"/>
                    <a:cs typeface="Arial" pitchFamily="34" charset="0"/>
                  </a:rPr>
                  <a:t>buffers,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latin typeface="Arial" pitchFamily="34" charset="0"/>
                    <a:ea typeface="宋体" pitchFamily="2" charset="-122"/>
                    <a:cs typeface="Arial" pitchFamily="34" charset="0"/>
                  </a:rPr>
                  <a:t>variables</a:t>
                </a:r>
              </a:p>
            </p:txBody>
          </p:sp>
          <p:sp>
            <p:nvSpPr>
              <p:cNvPr id="16" name="Rectangle 10"/>
              <p:cNvSpPr>
                <a:spLocks noChangeArrowheads="1"/>
              </p:cNvSpPr>
              <p:nvPr/>
            </p:nvSpPr>
            <p:spPr bwMode="auto">
              <a:xfrm>
                <a:off x="672" y="2610"/>
                <a:ext cx="642" cy="63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 sz="2000"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764" y="2509"/>
              <a:ext cx="496" cy="213"/>
              <a:chOff x="920" y="3745"/>
              <a:chExt cx="496" cy="213"/>
            </a:xfrm>
          </p:grpSpPr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924" y="3774"/>
                <a:ext cx="492" cy="15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 sz="2000"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14" name="Text Box 13"/>
              <p:cNvSpPr txBox="1">
                <a:spLocks noChangeArrowheads="1"/>
              </p:cNvSpPr>
              <p:nvPr/>
            </p:nvSpPr>
            <p:spPr bwMode="auto">
              <a:xfrm>
                <a:off x="920" y="3745"/>
                <a:ext cx="49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chemeClr val="bg1"/>
                    </a:solidFill>
                    <a:latin typeface="Arial" pitchFamily="34" charset="0"/>
                    <a:ea typeface="宋体" pitchFamily="2" charset="-122"/>
                    <a:cs typeface="Arial" pitchFamily="34" charset="0"/>
                  </a:rPr>
                  <a:t>socket</a:t>
                </a:r>
                <a:endParaRPr lang="en-US" altLang="zh-CN" sz="2000"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</p:grpSp>
      </p:grp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601235" y="2550451"/>
            <a:ext cx="119936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Arial" pitchFamily="34" charset="0"/>
                <a:ea typeface="宋体" pitchFamily="2" charset="-122"/>
                <a:cs typeface="Arial" pitchFamily="34" charset="0"/>
              </a:rPr>
              <a:t>controlled by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Arial" pitchFamily="34" charset="0"/>
                <a:ea typeface="宋体" pitchFamily="2" charset="-122"/>
                <a:cs typeface="Arial" pitchFamily="34" charset="0"/>
              </a:rPr>
              <a:t>application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Arial" pitchFamily="34" charset="0"/>
                <a:ea typeface="宋体" pitchFamily="2" charset="-122"/>
                <a:cs typeface="Arial" pitchFamily="34" charset="0"/>
              </a:rPr>
              <a:t>developer</a:t>
            </a:r>
            <a:endParaRPr lang="en-US" altLang="zh-CN" sz="200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572660" y="3417226"/>
            <a:ext cx="119936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Arial" pitchFamily="34" charset="0"/>
                <a:ea typeface="宋体" pitchFamily="2" charset="-122"/>
                <a:cs typeface="Arial" pitchFamily="34" charset="0"/>
              </a:rPr>
              <a:t>controlled by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Arial" pitchFamily="34" charset="0"/>
                <a:ea typeface="宋体" pitchFamily="2" charset="-122"/>
                <a:cs typeface="Arial" pitchFamily="34" charset="0"/>
              </a:rPr>
              <a:t>operating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Arial" pitchFamily="34" charset="0"/>
                <a:ea typeface="宋体" pitchFamily="2" charset="-122"/>
                <a:cs typeface="Arial" pitchFamily="34" charset="0"/>
              </a:rPr>
              <a:t>system</a:t>
            </a:r>
            <a:endParaRPr lang="en-US" altLang="zh-CN" sz="200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V="1">
            <a:off x="1795838" y="2721345"/>
            <a:ext cx="0" cy="485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H="1" flipV="1">
            <a:off x="1786313" y="3302370"/>
            <a:ext cx="0" cy="1000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2048202" y="4453992"/>
            <a:ext cx="8899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itchFamily="34" charset="0"/>
                <a:ea typeface="宋体" pitchFamily="2" charset="-122"/>
                <a:cs typeface="Arial" pitchFamily="34" charset="0"/>
              </a:rPr>
              <a:t>host or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itchFamily="34" charset="0"/>
                <a:ea typeface="宋体" pitchFamily="2" charset="-122"/>
                <a:cs typeface="Arial" pitchFamily="34" charset="0"/>
              </a:rPr>
              <a:t>server</a:t>
            </a:r>
            <a:endParaRPr lang="en-US" altLang="zh-CN" sz="200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graphicFrame>
        <p:nvGraphicFramePr>
          <p:cNvPr id="22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463738"/>
              </p:ext>
            </p:extLst>
          </p:nvPr>
        </p:nvGraphicFramePr>
        <p:xfrm>
          <a:off x="5583613" y="2233983"/>
          <a:ext cx="112395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Clip" r:id="rId6" imgW="1307263" imgH="1084139" progId="">
                  <p:embed/>
                </p:oleObj>
              </mc:Choice>
              <mc:Fallback>
                <p:oleObj name="Clip" r:id="rId6" imgW="1307263" imgH="1084139" progId="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3613" y="2233983"/>
                        <a:ext cx="1123950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5672514" y="2589584"/>
            <a:ext cx="1044575" cy="1570038"/>
            <a:chOff x="678" y="2269"/>
            <a:chExt cx="658" cy="989"/>
          </a:xfrm>
        </p:grpSpPr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678" y="2280"/>
              <a:ext cx="642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721" y="2269"/>
              <a:ext cx="57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Arial" pitchFamily="34" charset="0"/>
                  <a:ea typeface="宋体" pitchFamily="2" charset="-122"/>
                  <a:cs typeface="Arial" pitchFamily="34" charset="0"/>
                </a:rPr>
                <a:t>process</a:t>
              </a:r>
            </a:p>
          </p:txBody>
        </p:sp>
        <p:grpSp>
          <p:nvGrpSpPr>
            <p:cNvPr id="26" name="Group 23"/>
            <p:cNvGrpSpPr>
              <a:grpSpLocks/>
            </p:cNvGrpSpPr>
            <p:nvPr/>
          </p:nvGrpSpPr>
          <p:grpSpPr bwMode="auto">
            <a:xfrm>
              <a:off x="679" y="2628"/>
              <a:ext cx="657" cy="630"/>
              <a:chOff x="667" y="2610"/>
              <a:chExt cx="657" cy="630"/>
            </a:xfrm>
          </p:grpSpPr>
          <p:sp>
            <p:nvSpPr>
              <p:cNvPr id="30" name="Text Box 24"/>
              <p:cNvSpPr txBox="1">
                <a:spLocks noChangeArrowheads="1"/>
              </p:cNvSpPr>
              <p:nvPr/>
            </p:nvSpPr>
            <p:spPr bwMode="auto">
              <a:xfrm>
                <a:off x="667" y="2685"/>
                <a:ext cx="657" cy="5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latin typeface="Arial" pitchFamily="34" charset="0"/>
                    <a:ea typeface="宋体" pitchFamily="2" charset="-122"/>
                    <a:cs typeface="Arial" pitchFamily="34" charset="0"/>
                  </a:rPr>
                  <a:t>TCP with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latin typeface="Arial" pitchFamily="34" charset="0"/>
                    <a:ea typeface="宋体" pitchFamily="2" charset="-122"/>
                    <a:cs typeface="Arial" pitchFamily="34" charset="0"/>
                  </a:rPr>
                  <a:t>buffers,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latin typeface="Arial" pitchFamily="34" charset="0"/>
                    <a:ea typeface="宋体" pitchFamily="2" charset="-122"/>
                    <a:cs typeface="Arial" pitchFamily="34" charset="0"/>
                  </a:rPr>
                  <a:t>variables</a:t>
                </a:r>
              </a:p>
            </p:txBody>
          </p:sp>
          <p:sp>
            <p:nvSpPr>
              <p:cNvPr id="31" name="Rectangle 25"/>
              <p:cNvSpPr>
                <a:spLocks noChangeArrowheads="1"/>
              </p:cNvSpPr>
              <p:nvPr/>
            </p:nvSpPr>
            <p:spPr bwMode="auto">
              <a:xfrm>
                <a:off x="672" y="2610"/>
                <a:ext cx="642" cy="63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 sz="2000"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</p:grpSp>
        <p:grpSp>
          <p:nvGrpSpPr>
            <p:cNvPr id="27" name="Group 26"/>
            <p:cNvGrpSpPr>
              <a:grpSpLocks/>
            </p:cNvGrpSpPr>
            <p:nvPr/>
          </p:nvGrpSpPr>
          <p:grpSpPr bwMode="auto">
            <a:xfrm>
              <a:off x="764" y="2509"/>
              <a:ext cx="496" cy="213"/>
              <a:chOff x="920" y="3745"/>
              <a:chExt cx="496" cy="213"/>
            </a:xfrm>
          </p:grpSpPr>
          <p:sp>
            <p:nvSpPr>
              <p:cNvPr id="28" name="Rectangle 27"/>
              <p:cNvSpPr>
                <a:spLocks noChangeArrowheads="1"/>
              </p:cNvSpPr>
              <p:nvPr/>
            </p:nvSpPr>
            <p:spPr bwMode="auto">
              <a:xfrm>
                <a:off x="924" y="3774"/>
                <a:ext cx="492" cy="15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 sz="2000"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29" name="Text Box 28"/>
              <p:cNvSpPr txBox="1">
                <a:spLocks noChangeArrowheads="1"/>
              </p:cNvSpPr>
              <p:nvPr/>
            </p:nvSpPr>
            <p:spPr bwMode="auto">
              <a:xfrm>
                <a:off x="920" y="3745"/>
                <a:ext cx="49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chemeClr val="bg1"/>
                    </a:solidFill>
                    <a:latin typeface="Arial" pitchFamily="34" charset="0"/>
                    <a:ea typeface="宋体" pitchFamily="2" charset="-122"/>
                    <a:cs typeface="Arial" pitchFamily="34" charset="0"/>
                  </a:rPr>
                  <a:t>socket</a:t>
                </a:r>
                <a:endParaRPr lang="en-US" altLang="zh-CN" sz="2000"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</p:grpSp>
      </p:grp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6971088" y="2388526"/>
            <a:ext cx="119936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Arial" pitchFamily="34" charset="0"/>
                <a:ea typeface="宋体" pitchFamily="2" charset="-122"/>
                <a:cs typeface="Arial" pitchFamily="34" charset="0"/>
              </a:rPr>
              <a:t>controlled by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Arial" pitchFamily="34" charset="0"/>
                <a:ea typeface="宋体" pitchFamily="2" charset="-122"/>
                <a:cs typeface="Arial" pitchFamily="34" charset="0"/>
              </a:rPr>
              <a:t>application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Arial" pitchFamily="34" charset="0"/>
                <a:ea typeface="宋体" pitchFamily="2" charset="-122"/>
                <a:cs typeface="Arial" pitchFamily="34" charset="0"/>
              </a:rPr>
              <a:t>developer</a:t>
            </a:r>
            <a:endParaRPr lang="en-US" altLang="zh-CN" sz="200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6975851" y="3302926"/>
            <a:ext cx="119936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Arial" pitchFamily="34" charset="0"/>
                <a:ea typeface="宋体" pitchFamily="2" charset="-122"/>
                <a:cs typeface="Arial" pitchFamily="34" charset="0"/>
              </a:rPr>
              <a:t>controlled by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Arial" pitchFamily="34" charset="0"/>
                <a:ea typeface="宋体" pitchFamily="2" charset="-122"/>
                <a:cs typeface="Arial" pitchFamily="34" charset="0"/>
              </a:rPr>
              <a:t>operating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Arial" pitchFamily="34" charset="0"/>
                <a:ea typeface="宋体" pitchFamily="2" charset="-122"/>
                <a:cs typeface="Arial" pitchFamily="34" charset="0"/>
              </a:rPr>
              <a:t>system</a:t>
            </a:r>
            <a:endParaRPr lang="en-US" altLang="zh-CN" sz="200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 flipV="1">
            <a:off x="6882188" y="2587995"/>
            <a:ext cx="0" cy="485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 flipH="1" flipV="1">
            <a:off x="6872663" y="3169020"/>
            <a:ext cx="0" cy="1000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 Box 33"/>
          <p:cNvSpPr txBox="1">
            <a:spLocks noChangeArrowheads="1"/>
          </p:cNvSpPr>
          <p:nvPr/>
        </p:nvSpPr>
        <p:spPr bwMode="auto">
          <a:xfrm>
            <a:off x="5705802" y="4349217"/>
            <a:ext cx="8899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itchFamily="34" charset="0"/>
                <a:ea typeface="宋体" pitchFamily="2" charset="-122"/>
                <a:cs typeface="Arial" pitchFamily="34" charset="0"/>
              </a:rPr>
              <a:t>host or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itchFamily="34" charset="0"/>
                <a:ea typeface="宋体" pitchFamily="2" charset="-122"/>
                <a:cs typeface="Arial" pitchFamily="34" charset="0"/>
              </a:rPr>
              <a:t>server</a:t>
            </a:r>
            <a:endParaRPr lang="en-US" altLang="zh-CN" sz="200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37" name="Freeform 34"/>
          <p:cNvSpPr>
            <a:spLocks/>
          </p:cNvSpPr>
          <p:nvPr/>
        </p:nvSpPr>
        <p:spPr bwMode="auto">
          <a:xfrm>
            <a:off x="3450013" y="3054720"/>
            <a:ext cx="1798638" cy="1674813"/>
          </a:xfrm>
          <a:custGeom>
            <a:avLst/>
            <a:gdLst>
              <a:gd name="T0" fmla="*/ 463191048 w 1292"/>
              <a:gd name="T1" fmla="*/ 12467015 h 1255"/>
              <a:gd name="T2" fmla="*/ 67831758 w 1292"/>
              <a:gd name="T3" fmla="*/ 279604333 h 1255"/>
              <a:gd name="T4" fmla="*/ 56203262 w 1292"/>
              <a:gd name="T5" fmla="*/ 931422866 h 1255"/>
              <a:gd name="T6" fmla="*/ 102715877 w 1292"/>
              <a:gd name="T7" fmla="*/ 1476385786 h 1255"/>
              <a:gd name="T8" fmla="*/ 474819545 w 1292"/>
              <a:gd name="T9" fmla="*/ 1551183840 h 1255"/>
              <a:gd name="T10" fmla="*/ 1253910889 w 1292"/>
              <a:gd name="T11" fmla="*/ 2010662936 h 1255"/>
              <a:gd name="T12" fmla="*/ 1928348723 w 1292"/>
              <a:gd name="T13" fmla="*/ 2147483647 h 1255"/>
              <a:gd name="T14" fmla="*/ 2147483647 w 1292"/>
              <a:gd name="T15" fmla="*/ 1818322414 h 1255"/>
              <a:gd name="T16" fmla="*/ 2147483647 w 1292"/>
              <a:gd name="T17" fmla="*/ 792510861 h 1255"/>
              <a:gd name="T18" fmla="*/ 2147483647 w 1292"/>
              <a:gd name="T19" fmla="*/ 375774677 h 1255"/>
              <a:gd name="T20" fmla="*/ 1451591154 w 1292"/>
              <a:gd name="T21" fmla="*/ 204806280 h 1255"/>
              <a:gd name="T22" fmla="*/ 463191048 w 1292"/>
              <a:gd name="T23" fmla="*/ 12467015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zh-CN" altLang="en-US" sz="200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38" name="Text Box 35"/>
          <p:cNvSpPr txBox="1">
            <a:spLocks noChangeArrowheads="1"/>
          </p:cNvSpPr>
          <p:nvPr/>
        </p:nvSpPr>
        <p:spPr bwMode="auto">
          <a:xfrm>
            <a:off x="3833613" y="3678091"/>
            <a:ext cx="9541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itchFamily="34" charset="0"/>
                <a:ea typeface="宋体" pitchFamily="2" charset="-122"/>
                <a:cs typeface="Arial" pitchFamily="34" charset="0"/>
              </a:rPr>
              <a:t>internet</a:t>
            </a:r>
            <a:endParaRPr lang="en-US" altLang="zh-CN" sz="200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 flipH="1">
            <a:off x="3081713" y="3559545"/>
            <a:ext cx="2533650" cy="95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207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Socket programming </a:t>
            </a:r>
            <a:r>
              <a:rPr lang="en-US" altLang="zh-CN" i="1" dirty="0">
                <a:solidFill>
                  <a:srgbClr val="FF0000"/>
                </a:solidFill>
                <a:ea typeface="宋体" pitchFamily="2" charset="-122"/>
              </a:rPr>
              <a:t>with TCP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71406" y="1131590"/>
            <a:ext cx="3672408" cy="3816424"/>
          </a:xfrm>
        </p:spPr>
        <p:txBody>
          <a:bodyPr>
            <a:normAutofit fontScale="92500" lnSpcReduction="20000"/>
          </a:bodyPr>
          <a:lstStyle/>
          <a:p>
            <a:pPr>
              <a:buFont typeface="ZapfDingbats" pitchFamily="8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Client must contact server</a:t>
            </a:r>
            <a:endParaRPr lang="en-US" altLang="zh-CN" sz="24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server process must first be running</a:t>
            </a:r>
          </a:p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server must have created socket (door) that welcomes client’s contact</a:t>
            </a:r>
            <a:endParaRPr lang="en-US" altLang="zh-CN" sz="24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>
              <a:spcBef>
                <a:spcPct val="50000"/>
              </a:spcBef>
              <a:buFont typeface="ZapfDingbats" pitchFamily="8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Client contacts server by:</a:t>
            </a:r>
            <a:endParaRPr lang="en-US" altLang="zh-CN" sz="24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creating client-local TCP socket</a:t>
            </a:r>
          </a:p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specifying IP address, port number of server process</a:t>
            </a:r>
          </a:p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When </a:t>
            </a:r>
            <a:r>
              <a:rPr lang="en-US" altLang="zh-CN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client creates socket</a:t>
            </a: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: client TCP establishes connection to server TCP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6"/>
          </p:nvPr>
        </p:nvSpPr>
        <p:spPr>
          <a:xfrm>
            <a:off x="3292386" y="1142990"/>
            <a:ext cx="3851382" cy="222707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When contacted by client, </a:t>
            </a:r>
            <a:r>
              <a:rPr lang="en-US" altLang="zh-CN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server TCP creates new socket</a:t>
            </a: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 for server process to communicate with client</a:t>
            </a:r>
          </a:p>
          <a:p>
            <a:pPr lvl="1"/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allows server to talk with multiple clients</a:t>
            </a:r>
          </a:p>
          <a:p>
            <a:pPr lvl="1"/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source port numbers used to distinguish clients</a:t>
            </a:r>
            <a:endParaRPr lang="en-US" altLang="zh-CN" i="1" dirty="0">
              <a:solidFill>
                <a:srgbClr val="0070C0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" name="Group 5"/>
          <p:cNvGrpSpPr>
            <a:grpSpLocks/>
          </p:cNvGrpSpPr>
          <p:nvPr/>
        </p:nvGrpSpPr>
        <p:grpSpPr bwMode="auto">
          <a:xfrm>
            <a:off x="3635896" y="3390453"/>
            <a:ext cx="3600400" cy="1235973"/>
            <a:chOff x="2940" y="2805"/>
            <a:chExt cx="2287" cy="1039"/>
          </a:xfrm>
        </p:grpSpPr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2961" y="3068"/>
              <a:ext cx="2266" cy="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TCP provides reliable, in-order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transfer of bytes (“pipe”) 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between client and server</a:t>
              </a: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2940" y="3024"/>
              <a:ext cx="126" cy="388"/>
            </a:xfrm>
            <a:prstGeom prst="rect">
              <a:avLst/>
            </a:prstGeom>
            <a:noFill/>
            <a:ln w="28575">
              <a:solidFill>
                <a:srgbClr val="3333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5" name="Group 8"/>
            <p:cNvGrpSpPr>
              <a:grpSpLocks/>
            </p:cNvGrpSpPr>
            <p:nvPr/>
          </p:nvGrpSpPr>
          <p:grpSpPr bwMode="auto">
            <a:xfrm>
              <a:off x="3006" y="2805"/>
              <a:ext cx="1642" cy="517"/>
              <a:chOff x="96" y="3759"/>
              <a:chExt cx="1642" cy="517"/>
            </a:xfrm>
          </p:grpSpPr>
          <p:sp>
            <p:nvSpPr>
              <p:cNvPr id="16" name="Rectangle 9"/>
              <p:cNvSpPr>
                <a:spLocks noChangeArrowheads="1"/>
              </p:cNvSpPr>
              <p:nvPr/>
            </p:nvSpPr>
            <p:spPr bwMode="auto">
              <a:xfrm>
                <a:off x="96" y="3888"/>
                <a:ext cx="126" cy="3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" name="Text Box 10"/>
              <p:cNvSpPr txBox="1">
                <a:spLocks noChangeArrowheads="1"/>
              </p:cNvSpPr>
              <p:nvPr/>
            </p:nvSpPr>
            <p:spPr bwMode="auto">
              <a:xfrm>
                <a:off x="156" y="3759"/>
                <a:ext cx="1582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application viewpoint</a:t>
                </a:r>
                <a:endPara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3495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矩形 107"/>
          <p:cNvSpPr/>
          <p:nvPr/>
        </p:nvSpPr>
        <p:spPr>
          <a:xfrm>
            <a:off x="1142976" y="214296"/>
            <a:ext cx="2014222" cy="1400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3143240" y="354000"/>
            <a:ext cx="6162204" cy="431800"/>
          </a:xfrm>
        </p:spPr>
        <p:txBody>
          <a:bodyPr/>
          <a:lstStyle/>
          <a:p>
            <a:r>
              <a:rPr lang="en-US" altLang="zh-CN" sz="2400" dirty="0">
                <a:ea typeface="宋体" pitchFamily="2" charset="-122"/>
              </a:rPr>
              <a:t>Client/server socket interaction: TCP</a:t>
            </a:r>
            <a:endParaRPr lang="zh-CN" altLang="en-US" sz="2400" dirty="0"/>
          </a:p>
        </p:txBody>
      </p:sp>
      <p:grpSp>
        <p:nvGrpSpPr>
          <p:cNvPr id="73" name="Group 3"/>
          <p:cNvGrpSpPr>
            <a:grpSpLocks/>
          </p:cNvGrpSpPr>
          <p:nvPr/>
        </p:nvGrpSpPr>
        <p:grpSpPr bwMode="auto">
          <a:xfrm>
            <a:off x="1509228" y="1821377"/>
            <a:ext cx="2127250" cy="927100"/>
            <a:chOff x="827" y="2027"/>
            <a:chExt cx="1334" cy="584"/>
          </a:xfrm>
        </p:grpSpPr>
        <p:sp>
          <p:nvSpPr>
            <p:cNvPr id="74" name="Text Box 4"/>
            <p:cNvSpPr txBox="1">
              <a:spLocks noChangeArrowheads="1"/>
            </p:cNvSpPr>
            <p:nvPr/>
          </p:nvSpPr>
          <p:spPr bwMode="auto">
            <a:xfrm>
              <a:off x="827" y="2027"/>
              <a:ext cx="1059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>
                  <a:solidFill>
                    <a:srgbClr val="000000"/>
                  </a:solidFill>
                  <a:latin typeface="Arial" pitchFamily="34" charset="0"/>
                </a:rPr>
                <a:t>wait for incoming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>
                  <a:solidFill>
                    <a:srgbClr val="000000"/>
                  </a:solidFill>
                  <a:latin typeface="Arial" pitchFamily="34" charset="0"/>
                </a:rPr>
                <a:t>connection request</a:t>
              </a:r>
              <a:endParaRPr lang="en-US" altLang="zh-CN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5" name="Text Box 5"/>
            <p:cNvSpPr txBox="1">
              <a:spLocks noChangeArrowheads="1"/>
            </p:cNvSpPr>
            <p:nvPr/>
          </p:nvSpPr>
          <p:spPr bwMode="auto">
            <a:xfrm>
              <a:off x="828" y="2285"/>
              <a:ext cx="133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 err="1">
                  <a:solidFill>
                    <a:srgbClr val="FF0000"/>
                  </a:solidFill>
                  <a:latin typeface="Arial" pitchFamily="34" charset="0"/>
                </a:rPr>
                <a:t>connectionSocket</a:t>
              </a:r>
              <a:r>
                <a:rPr lang="en-US" altLang="zh-CN" sz="1400" dirty="0">
                  <a:solidFill>
                    <a:srgbClr val="FF0000"/>
                  </a:solidFill>
                  <a:latin typeface="Arial" pitchFamily="34" charset="0"/>
                </a:rPr>
                <a:t> =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 err="1">
                  <a:solidFill>
                    <a:srgbClr val="FF0000"/>
                  </a:solidFill>
                  <a:latin typeface="Arial" pitchFamily="34" charset="0"/>
                </a:rPr>
                <a:t>welcomeSocket.accept</a:t>
              </a:r>
              <a:r>
                <a:rPr lang="en-US" altLang="zh-CN" sz="1400" dirty="0">
                  <a:solidFill>
                    <a:srgbClr val="FF0000"/>
                  </a:solidFill>
                  <a:latin typeface="Arial" pitchFamily="34" charset="0"/>
                </a:rPr>
                <a:t>()</a:t>
              </a:r>
              <a:endParaRPr lang="en-US" altLang="zh-CN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76" name="Group 6"/>
          <p:cNvGrpSpPr>
            <a:grpSpLocks/>
          </p:cNvGrpSpPr>
          <p:nvPr/>
        </p:nvGrpSpPr>
        <p:grpSpPr bwMode="auto">
          <a:xfrm>
            <a:off x="1501873" y="484702"/>
            <a:ext cx="1642479" cy="1414462"/>
            <a:chOff x="821" y="1185"/>
            <a:chExt cx="1030" cy="891"/>
          </a:xfrm>
        </p:grpSpPr>
        <p:grpSp>
          <p:nvGrpSpPr>
            <p:cNvPr id="77" name="Group 7"/>
            <p:cNvGrpSpPr>
              <a:grpSpLocks/>
            </p:cNvGrpSpPr>
            <p:nvPr/>
          </p:nvGrpSpPr>
          <p:grpSpPr bwMode="auto">
            <a:xfrm>
              <a:off x="821" y="1185"/>
              <a:ext cx="1030" cy="712"/>
              <a:chOff x="329" y="1209"/>
              <a:chExt cx="1030" cy="712"/>
            </a:xfrm>
          </p:grpSpPr>
          <p:sp>
            <p:nvSpPr>
              <p:cNvPr id="79" name="Text Box 8"/>
              <p:cNvSpPr txBox="1">
                <a:spLocks noChangeArrowheads="1"/>
              </p:cNvSpPr>
              <p:nvPr/>
            </p:nvSpPr>
            <p:spPr bwMode="auto">
              <a:xfrm>
                <a:off x="329" y="1209"/>
                <a:ext cx="997" cy="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</a:rPr>
                  <a:t>create socket,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</a:rPr>
                  <a:t>port=</a:t>
                </a:r>
                <a:r>
                  <a:rPr kumimoji="0" lang="en-US" altLang="zh-CN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49" charset="0"/>
                  </a:rPr>
                  <a:t>x</a:t>
                </a:r>
                <a: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</a:rPr>
                  <a:t>, for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</a:rPr>
                  <a:t>incoming request:</a:t>
                </a:r>
                <a:endPara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80" name="Text Box 9"/>
              <p:cNvSpPr txBox="1">
                <a:spLocks noChangeArrowheads="1"/>
              </p:cNvSpPr>
              <p:nvPr/>
            </p:nvSpPr>
            <p:spPr bwMode="auto">
              <a:xfrm>
                <a:off x="333" y="1595"/>
                <a:ext cx="1026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marL="0" marR="0" lvl="0" indent="0" algn="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itchFamily="34" charset="0"/>
                  </a:rPr>
                  <a:t>welcomeSocket</a:t>
                </a:r>
                <a: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itchFamily="34" charset="0"/>
                  </a:rPr>
                  <a:t> = </a:t>
                </a:r>
              </a:p>
              <a:p>
                <a:pPr marL="0" marR="0" lvl="0" indent="0" algn="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itchFamily="34" charset="0"/>
                  </a:rPr>
                  <a:t>ServerSocket</a:t>
                </a:r>
                <a: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itchFamily="34" charset="0"/>
                  </a:rPr>
                  <a:t>()</a:t>
                </a:r>
                <a:endPara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</p:grpSp>
        <p:sp>
          <p:nvSpPr>
            <p:cNvPr id="78" name="Line 10"/>
            <p:cNvSpPr>
              <a:spLocks noChangeShapeType="1"/>
            </p:cNvSpPr>
            <p:nvPr/>
          </p:nvSpPr>
          <p:spPr bwMode="auto">
            <a:xfrm>
              <a:off x="1284" y="1872"/>
              <a:ext cx="0" cy="204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</p:grpSp>
      <p:grpSp>
        <p:nvGrpSpPr>
          <p:cNvPr id="81" name="Group 11"/>
          <p:cNvGrpSpPr>
            <a:grpSpLocks/>
          </p:cNvGrpSpPr>
          <p:nvPr/>
        </p:nvGrpSpPr>
        <p:grpSpPr bwMode="auto">
          <a:xfrm>
            <a:off x="5286634" y="1753114"/>
            <a:ext cx="2315418" cy="909638"/>
            <a:chOff x="3333" y="1156"/>
            <a:chExt cx="1452" cy="573"/>
          </a:xfrm>
        </p:grpSpPr>
        <p:sp>
          <p:nvSpPr>
            <p:cNvPr id="82" name="Text Box 12"/>
            <p:cNvSpPr txBox="1">
              <a:spLocks noChangeArrowheads="1"/>
            </p:cNvSpPr>
            <p:nvPr/>
          </p:nvSpPr>
          <p:spPr bwMode="auto">
            <a:xfrm>
              <a:off x="3335" y="1156"/>
              <a:ext cx="145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solidFill>
                    <a:srgbClr val="000000"/>
                  </a:solidFill>
                  <a:latin typeface="Arial" pitchFamily="34" charset="0"/>
                </a:rPr>
                <a:t>create socket,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solidFill>
                    <a:srgbClr val="000000"/>
                  </a:solidFill>
                  <a:latin typeface="Arial" pitchFamily="34" charset="0"/>
                </a:rPr>
                <a:t>connect to </a:t>
              </a:r>
              <a:r>
                <a:rPr lang="en-US" altLang="zh-CN" sz="1400" b="1" dirty="0" err="1">
                  <a:solidFill>
                    <a:srgbClr val="000000"/>
                  </a:solidFill>
                  <a:latin typeface="Courier New" pitchFamily="49" charset="0"/>
                </a:rPr>
                <a:t>hostid</a:t>
              </a:r>
              <a:r>
                <a:rPr lang="en-US" altLang="zh-CN" sz="1400" dirty="0">
                  <a:solidFill>
                    <a:srgbClr val="000000"/>
                  </a:solidFill>
                  <a:latin typeface="Arial" pitchFamily="34" charset="0"/>
                </a:rPr>
                <a:t>, port=</a:t>
              </a:r>
              <a:r>
                <a:rPr lang="en-US" altLang="zh-CN" sz="1400" b="1" dirty="0">
                  <a:solidFill>
                    <a:srgbClr val="000000"/>
                  </a:solidFill>
                  <a:latin typeface="Courier New" pitchFamily="49" charset="0"/>
                </a:rPr>
                <a:t>x</a:t>
              </a:r>
              <a:endParaRPr lang="en-US" altLang="zh-CN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3" name="Text Box 13"/>
            <p:cNvSpPr txBox="1">
              <a:spLocks noChangeArrowheads="1"/>
            </p:cNvSpPr>
            <p:nvPr/>
          </p:nvSpPr>
          <p:spPr bwMode="auto">
            <a:xfrm>
              <a:off x="3333" y="1403"/>
              <a:ext cx="84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>
                  <a:solidFill>
                    <a:srgbClr val="FF0000"/>
                  </a:solidFill>
                  <a:latin typeface="Arial" pitchFamily="34" charset="0"/>
                </a:rPr>
                <a:t>clientSocket = </a:t>
              </a:r>
            </a:p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>
                  <a:solidFill>
                    <a:srgbClr val="FF0000"/>
                  </a:solidFill>
                  <a:latin typeface="Arial" pitchFamily="34" charset="0"/>
                </a:rPr>
                <a:t>Socket()</a:t>
              </a:r>
              <a:endParaRPr lang="en-US" altLang="zh-CN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84" name="Group 14"/>
          <p:cNvGrpSpPr>
            <a:grpSpLocks/>
          </p:cNvGrpSpPr>
          <p:nvPr/>
        </p:nvGrpSpPr>
        <p:grpSpPr bwMode="auto">
          <a:xfrm>
            <a:off x="1457771" y="1727714"/>
            <a:ext cx="5464832" cy="3352800"/>
            <a:chOff x="804" y="1968"/>
            <a:chExt cx="3427" cy="2112"/>
          </a:xfrm>
        </p:grpSpPr>
        <p:sp>
          <p:nvSpPr>
            <p:cNvPr id="85" name="Text Box 15"/>
            <p:cNvSpPr txBox="1">
              <a:spLocks noChangeArrowheads="1"/>
            </p:cNvSpPr>
            <p:nvPr/>
          </p:nvSpPr>
          <p:spPr bwMode="auto">
            <a:xfrm>
              <a:off x="839" y="3641"/>
              <a:ext cx="99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rPr>
                <a:t>close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</a:rPr>
                <a:t>connectionSocket</a:t>
              </a: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86" name="Line 16"/>
            <p:cNvSpPr>
              <a:spLocks noChangeShapeType="1"/>
            </p:cNvSpPr>
            <p:nvPr/>
          </p:nvSpPr>
          <p:spPr bwMode="auto">
            <a:xfrm>
              <a:off x="1290" y="3564"/>
              <a:ext cx="0" cy="204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87" name="Freeform 17"/>
            <p:cNvSpPr>
              <a:spLocks/>
            </p:cNvSpPr>
            <p:nvPr/>
          </p:nvSpPr>
          <p:spPr bwMode="auto">
            <a:xfrm>
              <a:off x="804" y="1968"/>
              <a:ext cx="492" cy="2112"/>
            </a:xfrm>
            <a:custGeom>
              <a:avLst/>
              <a:gdLst>
                <a:gd name="T0" fmla="*/ 492 w 492"/>
                <a:gd name="T1" fmla="*/ 1968 h 2112"/>
                <a:gd name="T2" fmla="*/ 492 w 492"/>
                <a:gd name="T3" fmla="*/ 2112 h 2112"/>
                <a:gd name="T4" fmla="*/ 0 w 492"/>
                <a:gd name="T5" fmla="*/ 2112 h 2112"/>
                <a:gd name="T6" fmla="*/ 0 w 492"/>
                <a:gd name="T7" fmla="*/ 0 h 2112"/>
                <a:gd name="T8" fmla="*/ 402 w 492"/>
                <a:gd name="T9" fmla="*/ 0 h 2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2"/>
                <a:gd name="T16" fmla="*/ 0 h 2112"/>
                <a:gd name="T17" fmla="*/ 492 w 492"/>
                <a:gd name="T18" fmla="*/ 2112 h 21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2" h="2112">
                  <a:moveTo>
                    <a:pt x="492" y="1968"/>
                  </a:moveTo>
                  <a:lnTo>
                    <a:pt x="492" y="2112"/>
                  </a:lnTo>
                  <a:lnTo>
                    <a:pt x="0" y="2112"/>
                  </a:lnTo>
                  <a:lnTo>
                    <a:pt x="0" y="0"/>
                  </a:lnTo>
                  <a:lnTo>
                    <a:pt x="402" y="0"/>
                  </a:lnTo>
                </a:path>
              </a:pathLst>
            </a:cu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grpSp>
          <p:nvGrpSpPr>
            <p:cNvPr id="88" name="Group 18"/>
            <p:cNvGrpSpPr>
              <a:grpSpLocks/>
            </p:cNvGrpSpPr>
            <p:nvPr/>
          </p:nvGrpSpPr>
          <p:grpSpPr bwMode="auto">
            <a:xfrm>
              <a:off x="3365" y="3377"/>
              <a:ext cx="866" cy="692"/>
              <a:chOff x="3365" y="3377"/>
              <a:chExt cx="866" cy="692"/>
            </a:xfrm>
          </p:grpSpPr>
          <p:sp>
            <p:nvSpPr>
              <p:cNvPr id="89" name="Text Box 19"/>
              <p:cNvSpPr txBox="1">
                <a:spLocks noChangeArrowheads="1"/>
              </p:cNvSpPr>
              <p:nvPr/>
            </p:nvSpPr>
            <p:spPr bwMode="auto">
              <a:xfrm>
                <a:off x="3365" y="3377"/>
                <a:ext cx="866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</a:rPr>
                  <a:t>read reply from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itchFamily="34" charset="0"/>
                  </a:rPr>
                  <a:t>clientSocket</a:t>
                </a:r>
                <a:endPara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90" name="Text Box 20"/>
              <p:cNvSpPr txBox="1">
                <a:spLocks noChangeArrowheads="1"/>
              </p:cNvSpPr>
              <p:nvPr/>
            </p:nvSpPr>
            <p:spPr bwMode="auto">
              <a:xfrm>
                <a:off x="3389" y="3743"/>
                <a:ext cx="719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</a:rPr>
                  <a:t>close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itchFamily="34" charset="0"/>
                  </a:rPr>
                  <a:t>clientSocket</a:t>
                </a:r>
                <a:endPara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91" name="Line 21"/>
              <p:cNvSpPr>
                <a:spLocks noChangeShapeType="1"/>
              </p:cNvSpPr>
              <p:nvPr/>
            </p:nvSpPr>
            <p:spPr bwMode="auto">
              <a:xfrm>
                <a:off x="3816" y="3690"/>
                <a:ext cx="0" cy="204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</p:grpSp>
      </p:grpSp>
      <p:grpSp>
        <p:nvGrpSpPr>
          <p:cNvPr id="92" name="Group 24"/>
          <p:cNvGrpSpPr>
            <a:grpSpLocks/>
          </p:cNvGrpSpPr>
          <p:nvPr/>
        </p:nvGrpSpPr>
        <p:grpSpPr bwMode="auto">
          <a:xfrm>
            <a:off x="3121411" y="2613539"/>
            <a:ext cx="4059954" cy="1371600"/>
            <a:chOff x="1848" y="2526"/>
            <a:chExt cx="2546" cy="864"/>
          </a:xfrm>
        </p:grpSpPr>
        <p:sp>
          <p:nvSpPr>
            <p:cNvPr id="93" name="Line 25"/>
            <p:cNvSpPr>
              <a:spLocks noChangeShapeType="1"/>
            </p:cNvSpPr>
            <p:nvPr/>
          </p:nvSpPr>
          <p:spPr bwMode="auto">
            <a:xfrm flipH="1">
              <a:off x="3792" y="2964"/>
              <a:ext cx="6" cy="426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grpSp>
          <p:nvGrpSpPr>
            <p:cNvPr id="94" name="Group 26"/>
            <p:cNvGrpSpPr>
              <a:grpSpLocks/>
            </p:cNvGrpSpPr>
            <p:nvPr/>
          </p:nvGrpSpPr>
          <p:grpSpPr bwMode="auto">
            <a:xfrm>
              <a:off x="1848" y="2526"/>
              <a:ext cx="2546" cy="516"/>
              <a:chOff x="1848" y="2526"/>
              <a:chExt cx="2546" cy="516"/>
            </a:xfrm>
          </p:grpSpPr>
          <p:sp>
            <p:nvSpPr>
              <p:cNvPr id="95" name="Text Box 27"/>
              <p:cNvSpPr txBox="1">
                <a:spLocks noChangeArrowheads="1"/>
              </p:cNvSpPr>
              <p:nvPr/>
            </p:nvSpPr>
            <p:spPr bwMode="auto">
              <a:xfrm>
                <a:off x="3335" y="2675"/>
                <a:ext cx="1059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</a:rPr>
                  <a:t>send request using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itchFamily="34" charset="0"/>
                  </a:rPr>
                  <a:t>clientSocket</a:t>
                </a:r>
                <a:endPara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96" name="Line 28"/>
              <p:cNvSpPr>
                <a:spLocks noChangeShapeType="1"/>
              </p:cNvSpPr>
              <p:nvPr/>
            </p:nvSpPr>
            <p:spPr bwMode="auto">
              <a:xfrm>
                <a:off x="3792" y="2526"/>
                <a:ext cx="0" cy="204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97" name="Line 29"/>
              <p:cNvSpPr>
                <a:spLocks noChangeShapeType="1"/>
              </p:cNvSpPr>
              <p:nvPr/>
            </p:nvSpPr>
            <p:spPr bwMode="auto">
              <a:xfrm flipH="1">
                <a:off x="1848" y="2790"/>
                <a:ext cx="1518" cy="25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</p:grpSp>
      </p:grpSp>
      <p:grpSp>
        <p:nvGrpSpPr>
          <p:cNvPr id="98" name="Group 30"/>
          <p:cNvGrpSpPr>
            <a:grpSpLocks/>
          </p:cNvGrpSpPr>
          <p:nvPr/>
        </p:nvGrpSpPr>
        <p:grpSpPr bwMode="auto">
          <a:xfrm>
            <a:off x="1490799" y="2708789"/>
            <a:ext cx="4115766" cy="1487488"/>
            <a:chOff x="821" y="2586"/>
            <a:chExt cx="2581" cy="937"/>
          </a:xfrm>
        </p:grpSpPr>
        <p:sp>
          <p:nvSpPr>
            <p:cNvPr id="99" name="Text Box 31"/>
            <p:cNvSpPr txBox="1">
              <a:spLocks noChangeArrowheads="1"/>
            </p:cNvSpPr>
            <p:nvPr/>
          </p:nvSpPr>
          <p:spPr bwMode="auto">
            <a:xfrm>
              <a:off x="821" y="2789"/>
              <a:ext cx="99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rPr>
                <a:t>read request from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</a:rPr>
                <a:t>connectionSocket</a:t>
              </a:r>
              <a:endPara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00" name="Text Box 32"/>
            <p:cNvSpPr txBox="1">
              <a:spLocks noChangeArrowheads="1"/>
            </p:cNvSpPr>
            <p:nvPr/>
          </p:nvSpPr>
          <p:spPr bwMode="auto">
            <a:xfrm>
              <a:off x="851" y="3197"/>
              <a:ext cx="99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rPr>
                <a:t>write reply to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</a:rPr>
                <a:t>connectionSocket</a:t>
              </a:r>
              <a:endPara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01" name="Line 33"/>
            <p:cNvSpPr>
              <a:spLocks noChangeShapeType="1"/>
            </p:cNvSpPr>
            <p:nvPr/>
          </p:nvSpPr>
          <p:spPr bwMode="auto">
            <a:xfrm>
              <a:off x="1278" y="2586"/>
              <a:ext cx="0" cy="24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02" name="Line 34"/>
            <p:cNvSpPr>
              <a:spLocks noChangeShapeType="1"/>
            </p:cNvSpPr>
            <p:nvPr/>
          </p:nvSpPr>
          <p:spPr bwMode="auto">
            <a:xfrm flipH="1">
              <a:off x="1284" y="3090"/>
              <a:ext cx="6" cy="156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03" name="Line 35"/>
            <p:cNvSpPr>
              <a:spLocks noChangeShapeType="1"/>
            </p:cNvSpPr>
            <p:nvPr/>
          </p:nvSpPr>
          <p:spPr bwMode="auto">
            <a:xfrm>
              <a:off x="1866" y="3306"/>
              <a:ext cx="1536" cy="1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</p:grpSp>
      <p:grpSp>
        <p:nvGrpSpPr>
          <p:cNvPr id="104" name="Group 36"/>
          <p:cNvGrpSpPr>
            <a:grpSpLocks/>
          </p:cNvGrpSpPr>
          <p:nvPr/>
        </p:nvGrpSpPr>
        <p:grpSpPr bwMode="auto">
          <a:xfrm>
            <a:off x="3120168" y="1645164"/>
            <a:ext cx="2210171" cy="641350"/>
            <a:chOff x="1842" y="1916"/>
            <a:chExt cx="1386" cy="404"/>
          </a:xfrm>
        </p:grpSpPr>
        <p:sp>
          <p:nvSpPr>
            <p:cNvPr id="105" name="Line 37"/>
            <p:cNvSpPr>
              <a:spLocks noChangeShapeType="1"/>
            </p:cNvSpPr>
            <p:nvPr/>
          </p:nvSpPr>
          <p:spPr bwMode="auto">
            <a:xfrm>
              <a:off x="1842" y="2130"/>
              <a:ext cx="138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06" name="Text Box 38"/>
            <p:cNvSpPr txBox="1">
              <a:spLocks noChangeArrowheads="1"/>
            </p:cNvSpPr>
            <p:nvPr/>
          </p:nvSpPr>
          <p:spPr bwMode="auto">
            <a:xfrm>
              <a:off x="1887" y="1916"/>
              <a:ext cx="124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mic Sans MS" pitchFamily="66" charset="0"/>
                </a:rPr>
                <a:t>TCP 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mic Sans MS" pitchFamily="66" charset="0"/>
                </a:rPr>
                <a:t>connection setup</a:t>
              </a: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79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Stream jargon</a:t>
            </a:r>
          </a:p>
          <a:p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5"/>
          </p:nvPr>
        </p:nvSpPr>
        <p:spPr>
          <a:xfrm>
            <a:off x="3357554" y="1357304"/>
            <a:ext cx="3786214" cy="3404504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A </a:t>
            </a:r>
            <a:r>
              <a:rPr lang="en-US" altLang="zh-CN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stream</a:t>
            </a: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 is a sequence of characters that flow into or out of a process.</a:t>
            </a:r>
          </a:p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An </a:t>
            </a:r>
            <a:r>
              <a:rPr lang="en-US" altLang="zh-CN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input stream</a:t>
            </a: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 is attached to some input source for the process, e.g., keyboard or socket.</a:t>
            </a:r>
          </a:p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An </a:t>
            </a:r>
            <a:r>
              <a:rPr lang="en-US" altLang="zh-CN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output stream</a:t>
            </a: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 is attached to an output source, e.g., monitor or socket.</a:t>
            </a:r>
          </a:p>
          <a:p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9751871"/>
              </p:ext>
            </p:extLst>
          </p:nvPr>
        </p:nvGraphicFramePr>
        <p:xfrm>
          <a:off x="357158" y="983330"/>
          <a:ext cx="3077543" cy="401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VISIO" r:id="rId3" imgW="4992624" imgH="5675376" progId="">
                  <p:embed/>
                </p:oleObj>
              </mc:Choice>
              <mc:Fallback>
                <p:oleObj name="VISIO" r:id="rId3" imgW="4992624" imgH="5675376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983330"/>
                        <a:ext cx="3077543" cy="4017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8725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Socket programming with </a:t>
            </a:r>
            <a:r>
              <a:rPr lang="en-US" altLang="zh-CN" i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UDP</a:t>
            </a:r>
            <a:endParaRPr lang="zh-CN" altLang="en-US" i="1" dirty="0">
              <a:solidFill>
                <a:srgbClr val="FF0000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142844" y="1381824"/>
            <a:ext cx="3929090" cy="3404504"/>
          </a:xfrm>
        </p:spPr>
        <p:txBody>
          <a:bodyPr>
            <a:normAutofit fontScale="92500" lnSpcReduction="10000"/>
          </a:bodyPr>
          <a:lstStyle/>
          <a:p>
            <a:pPr>
              <a:buFont typeface="ZapfDingbats" pitchFamily="8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UDP: no “connection” between client and server</a:t>
            </a:r>
            <a:endParaRPr lang="en-US" altLang="zh-CN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no handshaking</a:t>
            </a:r>
          </a:p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sender explicitly attaches IP address and port of destination to each packet</a:t>
            </a:r>
          </a:p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server must extract IP address, port of sender from received packet</a:t>
            </a:r>
          </a:p>
          <a:p>
            <a:pPr>
              <a:spcBef>
                <a:spcPct val="50000"/>
              </a:spcBef>
              <a:buFont typeface="ZapfDingbats" pitchFamily="8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UDP: transmitted data may be received out of order, or lost</a:t>
            </a:r>
            <a:endParaRPr lang="en-US" altLang="zh-CN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4"/>
          <p:cNvGrpSpPr>
            <a:grpSpLocks/>
          </p:cNvGrpSpPr>
          <p:nvPr/>
        </p:nvGrpSpPr>
        <p:grpSpPr bwMode="auto">
          <a:xfrm>
            <a:off x="3643306" y="1415285"/>
            <a:ext cx="3544652" cy="1799407"/>
            <a:chOff x="2940" y="2911"/>
            <a:chExt cx="2540" cy="1084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2940" y="3024"/>
              <a:ext cx="132" cy="278"/>
            </a:xfrm>
            <a:prstGeom prst="rect">
              <a:avLst/>
            </a:prstGeom>
            <a:noFill/>
            <a:ln w="28575">
              <a:solidFill>
                <a:srgbClr val="3333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3" name="Group 6"/>
            <p:cNvGrpSpPr>
              <a:grpSpLocks/>
            </p:cNvGrpSpPr>
            <p:nvPr/>
          </p:nvGrpSpPr>
          <p:grpSpPr bwMode="auto">
            <a:xfrm>
              <a:off x="2940" y="2911"/>
              <a:ext cx="1689" cy="301"/>
              <a:chOff x="30" y="3865"/>
              <a:chExt cx="1689" cy="301"/>
            </a:xfrm>
          </p:grpSpPr>
          <p:sp>
            <p:nvSpPr>
              <p:cNvPr id="15" name="Rectangle 7"/>
              <p:cNvSpPr>
                <a:spLocks noChangeArrowheads="1"/>
              </p:cNvSpPr>
              <p:nvPr/>
            </p:nvSpPr>
            <p:spPr bwMode="auto">
              <a:xfrm>
                <a:off x="96" y="3888"/>
                <a:ext cx="132" cy="2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" name="Text Box 8"/>
              <p:cNvSpPr txBox="1">
                <a:spLocks noChangeArrowheads="1"/>
              </p:cNvSpPr>
              <p:nvPr/>
            </p:nvSpPr>
            <p:spPr bwMode="auto">
              <a:xfrm>
                <a:off x="30" y="3865"/>
                <a:ext cx="1689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application viewpoint</a:t>
                </a:r>
                <a:endPara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2940" y="3272"/>
              <a:ext cx="2540" cy="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UDP provides </a:t>
              </a:r>
              <a:r>
                <a:rPr kumimoji="0" lang="en-US" altLang="zh-CN" sz="1800" b="0" i="1" u="sng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unreliable</a:t>
              </a:r>
              <a:r>
                <a:rPr kumimoji="0" lang="en-US" altLang="zh-CN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transfer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of groups of bytes (“datagrams”)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between client and server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3511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1142976" y="282562"/>
            <a:ext cx="6954863" cy="431800"/>
          </a:xfrm>
        </p:spPr>
        <p:txBody>
          <a:bodyPr/>
          <a:lstStyle/>
          <a:p>
            <a:r>
              <a:rPr lang="en-US" altLang="zh-CN" sz="2800" dirty="0">
                <a:latin typeface="Arial" pitchFamily="34" charset="0"/>
                <a:ea typeface="宋体" pitchFamily="2" charset="-122"/>
                <a:cs typeface="Arial" pitchFamily="34" charset="0"/>
              </a:rPr>
              <a:t>Client/server socket interaction: UDP</a:t>
            </a:r>
            <a:endParaRPr lang="zh-CN" altLang="en-US" sz="2800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825432" y="1068475"/>
            <a:ext cx="25266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Arial" pitchFamily="34" charset="0"/>
                <a:ea typeface="宋体" pitchFamily="2" charset="-122"/>
                <a:cs typeface="Arial" pitchFamily="34" charset="0"/>
              </a:rPr>
              <a:t>Server </a:t>
            </a:r>
            <a:r>
              <a:rPr lang="en-US" altLang="zh-CN" sz="1400" dirty="0">
                <a:latin typeface="Arial" pitchFamily="34" charset="0"/>
                <a:ea typeface="宋体" pitchFamily="2" charset="-122"/>
                <a:cs typeface="Arial" pitchFamily="34" charset="0"/>
              </a:rPr>
              <a:t>(running </a:t>
            </a:r>
            <a:r>
              <a:rPr lang="en-US" altLang="zh-CN" sz="1400">
                <a:latin typeface="Arial" pitchFamily="34" charset="0"/>
                <a:ea typeface="宋体" pitchFamily="2" charset="-122"/>
                <a:cs typeface="Arial" pitchFamily="34" charset="0"/>
              </a:rPr>
              <a:t>on </a:t>
            </a:r>
            <a:r>
              <a:rPr lang="en-US" altLang="zh-CN" sz="1400" b="1">
                <a:latin typeface="Arial" pitchFamily="34" charset="0"/>
                <a:ea typeface="宋体" pitchFamily="2" charset="-122"/>
                <a:cs typeface="Arial" pitchFamily="34" charset="0"/>
              </a:rPr>
              <a:t>host id</a:t>
            </a:r>
            <a:r>
              <a:rPr lang="en-US" altLang="zh-CN" sz="1400" dirty="0">
                <a:latin typeface="Arial" pitchFamily="34" charset="0"/>
                <a:ea typeface="宋体" pitchFamily="2" charset="-122"/>
                <a:cs typeface="Arial" pitchFamily="34" charset="0"/>
              </a:rPr>
              <a:t>)</a:t>
            </a:r>
            <a:endParaRPr lang="en-US" altLang="zh-CN" sz="1800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4872010" y="3023983"/>
            <a:ext cx="1754187" cy="1941513"/>
            <a:chOff x="3485" y="2478"/>
            <a:chExt cx="1105" cy="1223"/>
          </a:xfrm>
        </p:grpSpPr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3485" y="3005"/>
              <a:ext cx="1105" cy="696"/>
              <a:chOff x="3485" y="3005"/>
              <a:chExt cx="1105" cy="696"/>
            </a:xfrm>
          </p:grpSpPr>
          <p:sp>
            <p:nvSpPr>
              <p:cNvPr id="9" name="Text Box 6"/>
              <p:cNvSpPr txBox="1">
                <a:spLocks noChangeArrowheads="1"/>
              </p:cNvSpPr>
              <p:nvPr/>
            </p:nvSpPr>
            <p:spPr bwMode="auto">
              <a:xfrm>
                <a:off x="3509" y="3371"/>
                <a:ext cx="725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Arial" pitchFamily="34" charset="0"/>
                    <a:ea typeface="宋体" pitchFamily="2" charset="-122"/>
                    <a:cs typeface="Arial" pitchFamily="34" charset="0"/>
                  </a:rPr>
                  <a:t>close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solidFill>
                      <a:srgbClr val="FF0000"/>
                    </a:solidFill>
                    <a:latin typeface="Arial" pitchFamily="34" charset="0"/>
                    <a:ea typeface="宋体" pitchFamily="2" charset="-122"/>
                    <a:cs typeface="Arial" pitchFamily="34" charset="0"/>
                  </a:rPr>
                  <a:t>clientSocket</a:t>
                </a:r>
                <a:endParaRPr lang="en-US" altLang="zh-CN"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10" name="Line 7"/>
              <p:cNvSpPr>
                <a:spLocks noChangeShapeType="1"/>
              </p:cNvSpPr>
              <p:nvPr/>
            </p:nvSpPr>
            <p:spPr bwMode="auto">
              <a:xfrm>
                <a:off x="3936" y="3318"/>
                <a:ext cx="0" cy="20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" name="Text Box 8"/>
              <p:cNvSpPr txBox="1">
                <a:spLocks noChangeArrowheads="1"/>
              </p:cNvSpPr>
              <p:nvPr/>
            </p:nvSpPr>
            <p:spPr bwMode="auto">
              <a:xfrm>
                <a:off x="3485" y="3005"/>
                <a:ext cx="1105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Arial" pitchFamily="34" charset="0"/>
                    <a:ea typeface="宋体" pitchFamily="2" charset="-122"/>
                    <a:cs typeface="Arial" pitchFamily="34" charset="0"/>
                  </a:rPr>
                  <a:t>read datagram from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solidFill>
                      <a:srgbClr val="FF0000"/>
                    </a:solidFill>
                    <a:latin typeface="Arial" pitchFamily="34" charset="0"/>
                    <a:ea typeface="宋体" pitchFamily="2" charset="-122"/>
                    <a:cs typeface="Arial" pitchFamily="34" charset="0"/>
                  </a:rPr>
                  <a:t>clientSocket</a:t>
                </a:r>
                <a:endParaRPr lang="en-US" altLang="zh-CN"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</p:grp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3864" y="2478"/>
              <a:ext cx="0" cy="5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2214535" y="1000114"/>
            <a:ext cx="5072064" cy="2143126"/>
            <a:chOff x="1811" y="1308"/>
            <a:chExt cx="3195" cy="1350"/>
          </a:xfrm>
        </p:grpSpPr>
        <p:grpSp>
          <p:nvGrpSpPr>
            <p:cNvPr id="13" name="Group 11"/>
            <p:cNvGrpSpPr>
              <a:grpSpLocks/>
            </p:cNvGrpSpPr>
            <p:nvPr/>
          </p:nvGrpSpPr>
          <p:grpSpPr bwMode="auto">
            <a:xfrm>
              <a:off x="3389" y="1342"/>
              <a:ext cx="1039" cy="469"/>
              <a:chOff x="3233" y="1852"/>
              <a:chExt cx="1039" cy="469"/>
            </a:xfrm>
          </p:grpSpPr>
          <p:sp>
            <p:nvSpPr>
              <p:cNvPr id="18" name="Text Box 12"/>
              <p:cNvSpPr txBox="1">
                <a:spLocks noChangeArrowheads="1"/>
              </p:cNvSpPr>
              <p:nvPr/>
            </p:nvSpPr>
            <p:spPr bwMode="auto">
              <a:xfrm>
                <a:off x="3233" y="1852"/>
                <a:ext cx="818" cy="4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Arial" pitchFamily="34" charset="0"/>
                    <a:ea typeface="宋体" pitchFamily="2" charset="-122"/>
                    <a:cs typeface="Arial" pitchFamily="34" charset="0"/>
                  </a:rPr>
                  <a:t>create socket,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19" name="Text Box 13"/>
              <p:cNvSpPr txBox="1">
                <a:spLocks noChangeArrowheads="1"/>
              </p:cNvSpPr>
              <p:nvPr/>
            </p:nvSpPr>
            <p:spPr bwMode="auto">
              <a:xfrm>
                <a:off x="3241" y="1991"/>
                <a:ext cx="103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solidFill>
                      <a:srgbClr val="FF0000"/>
                    </a:solidFill>
                    <a:latin typeface="Arial" pitchFamily="34" charset="0"/>
                    <a:ea typeface="宋体" pitchFamily="2" charset="-122"/>
                    <a:cs typeface="Arial" pitchFamily="34" charset="0"/>
                  </a:rPr>
                  <a:t>clientSocket = 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solidFill>
                      <a:srgbClr val="FF0000"/>
                    </a:solidFill>
                    <a:latin typeface="Arial" pitchFamily="34" charset="0"/>
                    <a:ea typeface="宋体" pitchFamily="2" charset="-122"/>
                    <a:cs typeface="Arial" pitchFamily="34" charset="0"/>
                  </a:rPr>
                  <a:t>DatagramSocket()</a:t>
                </a:r>
                <a:endParaRPr lang="en-US" altLang="zh-CN"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</p:grp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4229" y="1308"/>
              <a:ext cx="48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latin typeface="Arial" pitchFamily="34" charset="0"/>
                  <a:ea typeface="宋体" pitchFamily="2" charset="-122"/>
                  <a:cs typeface="Arial" pitchFamily="34" charset="0"/>
                </a:rPr>
                <a:t>Client</a:t>
              </a: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3389" y="2058"/>
              <a:ext cx="1617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dirty="0">
                  <a:latin typeface="Arial" pitchFamily="34" charset="0"/>
                  <a:ea typeface="宋体" pitchFamily="2" charset="-122"/>
                  <a:cs typeface="Arial" pitchFamily="34" charset="0"/>
                </a:rPr>
                <a:t>Create datagram with server IP and port=x; send datagram via </a:t>
              </a:r>
              <a:r>
                <a:rPr lang="en-US" altLang="zh-CN" sz="1400" dirty="0" err="1">
                  <a:solidFill>
                    <a:srgbClr val="FF0000"/>
                  </a:solidFill>
                  <a:latin typeface="Arial" pitchFamily="34" charset="0"/>
                  <a:ea typeface="宋体" pitchFamily="2" charset="-122"/>
                  <a:cs typeface="Arial" pitchFamily="34" charset="0"/>
                </a:rPr>
                <a:t>clientSocket</a:t>
              </a:r>
              <a:endParaRPr lang="en-US" altLang="zh-CN" dirty="0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3828" y="1830"/>
              <a:ext cx="0" cy="20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H="1">
              <a:off x="1811" y="2406"/>
              <a:ext cx="1518" cy="25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642910" y="1277733"/>
            <a:ext cx="12987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Arial" pitchFamily="34" charset="0"/>
                <a:ea typeface="宋体" pitchFamily="2" charset="-122"/>
                <a:cs typeface="Arial" pitchFamily="34" charset="0"/>
              </a:rPr>
              <a:t>create socket,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Arial" pitchFamily="34" charset="0"/>
                <a:ea typeface="宋体" pitchFamily="2" charset="-122"/>
                <a:cs typeface="Arial" pitchFamily="34" charset="0"/>
              </a:rPr>
              <a:t>port= x.</a:t>
            </a:r>
            <a:endParaRPr lang="en-US" altLang="zh-CN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42910" y="1722233"/>
            <a:ext cx="16369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serverSocket =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DatagramSocket()</a:t>
            </a:r>
            <a:endParaRPr lang="en-US" altLang="zh-CN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grpSp>
        <p:nvGrpSpPr>
          <p:cNvPr id="22" name="Group 20"/>
          <p:cNvGrpSpPr>
            <a:grpSpLocks/>
          </p:cNvGrpSpPr>
          <p:nvPr/>
        </p:nvGrpSpPr>
        <p:grpSpPr bwMode="auto">
          <a:xfrm>
            <a:off x="744510" y="2236583"/>
            <a:ext cx="1754187" cy="1065213"/>
            <a:chOff x="885" y="1982"/>
            <a:chExt cx="1105" cy="671"/>
          </a:xfrm>
        </p:grpSpPr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1276" y="1982"/>
              <a:ext cx="0" cy="36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885" y="2323"/>
              <a:ext cx="110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 pitchFamily="34" charset="0"/>
                  <a:ea typeface="宋体" pitchFamily="2" charset="-122"/>
                  <a:cs typeface="Arial" pitchFamily="34" charset="0"/>
                </a:rPr>
                <a:t>read datagram from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FF0000"/>
                  </a:solidFill>
                  <a:latin typeface="Arial" pitchFamily="34" charset="0"/>
                  <a:ea typeface="宋体" pitchFamily="2" charset="-122"/>
                  <a:cs typeface="Arial" pitchFamily="34" charset="0"/>
                </a:rPr>
                <a:t>serverSocket</a:t>
              </a:r>
              <a:endParaRPr lang="en-US" altLang="zh-CN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</p:grpSp>
      <p:grpSp>
        <p:nvGrpSpPr>
          <p:cNvPr id="25" name="Group 23"/>
          <p:cNvGrpSpPr>
            <a:grpSpLocks/>
          </p:cNvGrpSpPr>
          <p:nvPr/>
        </p:nvGrpSpPr>
        <p:grpSpPr bwMode="auto">
          <a:xfrm>
            <a:off x="766735" y="3319260"/>
            <a:ext cx="3973512" cy="1373188"/>
            <a:chOff x="899" y="2664"/>
            <a:chExt cx="2503" cy="865"/>
          </a:xfrm>
        </p:grpSpPr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899" y="2792"/>
              <a:ext cx="843" cy="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 pitchFamily="34" charset="0"/>
                  <a:ea typeface="宋体" pitchFamily="2" charset="-122"/>
                  <a:cs typeface="Arial" pitchFamily="34" charset="0"/>
                </a:rPr>
                <a:t>write reply to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FF0000"/>
                  </a:solidFill>
                  <a:latin typeface="Arial" pitchFamily="34" charset="0"/>
                  <a:ea typeface="宋体" pitchFamily="2" charset="-122"/>
                  <a:cs typeface="Arial" pitchFamily="34" charset="0"/>
                </a:rPr>
                <a:t>serverSocket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 pitchFamily="34" charset="0"/>
                  <a:ea typeface="宋体" pitchFamily="2" charset="-122"/>
                  <a:cs typeface="Arial" pitchFamily="34" charset="0"/>
                </a:rPr>
                <a:t>specifying </a:t>
              </a:r>
              <a:br>
                <a:rPr lang="en-US" altLang="zh-CN" sz="1400">
                  <a:latin typeface="Arial" pitchFamily="34" charset="0"/>
                  <a:ea typeface="宋体" pitchFamily="2" charset="-122"/>
                  <a:cs typeface="Arial" pitchFamily="34" charset="0"/>
                </a:rPr>
              </a:br>
              <a:r>
                <a:rPr lang="en-US" altLang="zh-CN" sz="1400">
                  <a:latin typeface="Arial" pitchFamily="34" charset="0"/>
                  <a:ea typeface="宋体" pitchFamily="2" charset="-122"/>
                  <a:cs typeface="Arial" pitchFamily="34" charset="0"/>
                </a:rPr>
                <a:t>client address,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 pitchFamily="34" charset="0"/>
                  <a:ea typeface="宋体" pitchFamily="2" charset="-122"/>
                  <a:cs typeface="Arial" pitchFamily="34" charset="0"/>
                </a:rPr>
                <a:t>port number</a:t>
              </a:r>
              <a:endParaRPr lang="en-US" altLang="zh-CN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1302" y="2664"/>
              <a:ext cx="0" cy="19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1866" y="2970"/>
              <a:ext cx="1536" cy="1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271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Example: Java client (UDP)</a:t>
            </a:r>
            <a:endParaRPr lang="zh-CN" altLang="en-US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-573435" y="517073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zh-CN" altLang="en-US" sz="2000">
              <a:ea typeface="宋体" pitchFamily="2" charset="-122"/>
            </a:endParaRPr>
          </a:p>
        </p:txBody>
      </p:sp>
      <p:graphicFrame>
        <p:nvGraphicFramePr>
          <p:cNvPr id="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3302026"/>
              </p:ext>
            </p:extLst>
          </p:nvPr>
        </p:nvGraphicFramePr>
        <p:xfrm>
          <a:off x="2016482" y="868404"/>
          <a:ext cx="3633218" cy="4007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VISIO" r:id="rId3" imgW="4803648" imgH="5675376" progId="">
                  <p:embed/>
                </p:oleObj>
              </mc:Choice>
              <mc:Fallback>
                <p:oleObj name="VISIO" r:id="rId3" imgW="4803648" imgH="5675376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482" y="868404"/>
                        <a:ext cx="3633218" cy="40076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144274" y="2284332"/>
            <a:ext cx="2181703" cy="111128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zh-CN" sz="1400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Output: </a:t>
            </a:r>
            <a:r>
              <a:rPr lang="en-US" altLang="zh-CN" sz="1600" dirty="0">
                <a:latin typeface="Arial" pitchFamily="34" charset="0"/>
                <a:ea typeface="宋体" pitchFamily="2" charset="-122"/>
                <a:cs typeface="Arial" pitchFamily="34" charset="0"/>
              </a:rPr>
              <a:t>sends packet (recall</a:t>
            </a:r>
          </a:p>
          <a:p>
            <a:r>
              <a:rPr lang="en-US" altLang="zh-CN" sz="1600" dirty="0">
                <a:latin typeface="Arial" pitchFamily="34" charset="0"/>
                <a:ea typeface="宋体" pitchFamily="2" charset="-122"/>
                <a:cs typeface="Arial" pitchFamily="34" charset="0"/>
              </a:rPr>
              <a:t>that TCP sent “byte stream”)</a:t>
            </a: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4747751" y="1763892"/>
            <a:ext cx="2181703" cy="111128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zh-CN" sz="1400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Input: </a:t>
            </a:r>
            <a:r>
              <a:rPr lang="en-US" altLang="zh-CN" sz="1600" dirty="0">
                <a:latin typeface="Arial" pitchFamily="34" charset="0"/>
                <a:ea typeface="宋体" pitchFamily="2" charset="-122"/>
                <a:cs typeface="Arial" pitchFamily="34" charset="0"/>
              </a:rPr>
              <a:t>receives packet (recall that TCP received “byte stream”)</a:t>
            </a:r>
          </a:p>
        </p:txBody>
      </p:sp>
      <p:sp>
        <p:nvSpPr>
          <p:cNvPr id="9" name="Line 17"/>
          <p:cNvSpPr>
            <a:spLocks noChangeShapeType="1"/>
          </p:cNvSpPr>
          <p:nvPr/>
        </p:nvSpPr>
        <p:spPr bwMode="auto">
          <a:xfrm>
            <a:off x="2109326" y="2600505"/>
            <a:ext cx="951324" cy="45200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 flipH="1">
            <a:off x="4203238" y="1976616"/>
            <a:ext cx="575552" cy="813939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2221611" y="1932398"/>
            <a:ext cx="1224136" cy="64633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zh-CN" sz="1800" dirty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Client</a:t>
            </a:r>
          </a:p>
          <a:p>
            <a:r>
              <a:rPr lang="en-US" altLang="zh-CN" sz="1800" dirty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process</a:t>
            </a:r>
          </a:p>
        </p:txBody>
      </p: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2866563" y="3773666"/>
            <a:ext cx="1623593" cy="525703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zh-CN" altLang="en-US" sz="200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2903076" y="3733692"/>
            <a:ext cx="1539559" cy="603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client UDP socket</a:t>
            </a:r>
            <a:endParaRPr lang="en-US" altLang="zh-CN" sz="160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V="1">
            <a:off x="4050838" y="4253091"/>
            <a:ext cx="0" cy="29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6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228320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568</Words>
  <Application>Microsoft Office PowerPoint</Application>
  <PresentationFormat>全屏显示(16:9)</PresentationFormat>
  <Paragraphs>134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ZapfDingbats</vt:lpstr>
      <vt:lpstr>微软雅黑</vt:lpstr>
      <vt:lpstr>Arial</vt:lpstr>
      <vt:lpstr>Calibri</vt:lpstr>
      <vt:lpstr>Comic Sans MS</vt:lpstr>
      <vt:lpstr>Courier New</vt:lpstr>
      <vt:lpstr>Times New Roman</vt:lpstr>
      <vt:lpstr>Wingdings</vt:lpstr>
      <vt:lpstr>主题1</vt:lpstr>
      <vt:lpstr>Clip</vt:lpstr>
      <vt:lpstr>VISIO</vt:lpstr>
      <vt:lpstr>Socket 编程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dutphonelab</dc:creator>
  <cp:lastModifiedBy>卢 睿博</cp:lastModifiedBy>
  <cp:revision>70</cp:revision>
  <dcterms:created xsi:type="dcterms:W3CDTF">2014-09-21T01:22:00Z</dcterms:created>
  <dcterms:modified xsi:type="dcterms:W3CDTF">2020-03-04T11:42:13Z</dcterms:modified>
</cp:coreProperties>
</file>