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70" r:id="rId2"/>
    <p:sldId id="272" r:id="rId3"/>
    <p:sldId id="273" r:id="rId4"/>
    <p:sldId id="274" r:id="rId5"/>
    <p:sldId id="275" r:id="rId6"/>
    <p:sldId id="271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1" autoAdjust="0"/>
    <p:restoredTop sz="94660"/>
  </p:normalViewPr>
  <p:slideViewPr>
    <p:cSldViewPr>
      <p:cViewPr varScale="1">
        <p:scale>
          <a:sx n="92" d="100"/>
          <a:sy n="92" d="100"/>
        </p:scale>
        <p:origin x="546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97B78-8FD8-4EA1-B4F3-8FA737F0915D}" type="datetimeFigureOut">
              <a:rPr lang="zh-CN" altLang="en-US" smtClean="0"/>
              <a:t>2017/2/16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9441C-7691-47BC-A742-C8FC6EC9B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175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255027" y="1189567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186632" y="1563599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5"/>
          </p:nvPr>
        </p:nvSpPr>
        <p:spPr>
          <a:xfrm>
            <a:off x="2268538" y="1943100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9" name="内容占位符 17"/>
          <p:cNvSpPr>
            <a:spLocks noGrp="1"/>
          </p:cNvSpPr>
          <p:nvPr>
            <p:ph sz="quarter" idx="16"/>
          </p:nvPr>
        </p:nvSpPr>
        <p:spPr>
          <a:xfrm>
            <a:off x="2267744" y="3276744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5"/>
          </p:nvPr>
        </p:nvSpPr>
        <p:spPr>
          <a:xfrm>
            <a:off x="2268538" y="1943100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内容占位符 17"/>
          <p:cNvSpPr>
            <a:spLocks noGrp="1"/>
          </p:cNvSpPr>
          <p:nvPr>
            <p:ph sz="quarter" idx="16"/>
          </p:nvPr>
        </p:nvSpPr>
        <p:spPr>
          <a:xfrm>
            <a:off x="2267744" y="3276744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13" name="直接连接符 12"/>
          <p:cNvCxnSpPr/>
          <p:nvPr userDrawn="1"/>
        </p:nvCxnSpPr>
        <p:spPr>
          <a:xfrm>
            <a:off x="1255027" y="1189567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186632" y="1563599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53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15" hasCustomPrompt="1"/>
          </p:nvPr>
        </p:nvSpPr>
        <p:spPr>
          <a:xfrm>
            <a:off x="971600" y="1059582"/>
            <a:ext cx="7488832" cy="3404504"/>
          </a:xfrm>
        </p:spPr>
        <p:txBody>
          <a:bodyPr/>
          <a:lstStyle>
            <a:lvl1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781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15" hasCustomPrompt="1"/>
          </p:nvPr>
        </p:nvSpPr>
        <p:spPr>
          <a:xfrm>
            <a:off x="971600" y="1220862"/>
            <a:ext cx="3384376" cy="3243224"/>
          </a:xfrm>
        </p:spPr>
        <p:txBody>
          <a:bodyPr/>
          <a:lstStyle>
            <a:lvl1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内容占位符 12"/>
          <p:cNvSpPr>
            <a:spLocks noGrp="1"/>
          </p:cNvSpPr>
          <p:nvPr>
            <p:ph sz="quarter" idx="16" hasCustomPrompt="1"/>
          </p:nvPr>
        </p:nvSpPr>
        <p:spPr>
          <a:xfrm>
            <a:off x="4716016" y="1249006"/>
            <a:ext cx="3384376" cy="3243224"/>
          </a:xfrm>
        </p:spPr>
        <p:txBody>
          <a:bodyPr/>
          <a:lstStyle>
            <a:lvl1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2341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网络P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1995686"/>
            <a:ext cx="8229600" cy="857250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331640" y="1394606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13" name="六边形 12"/>
          <p:cNvSpPr/>
          <p:nvPr userDrawn="1"/>
        </p:nvSpPr>
        <p:spPr>
          <a:xfrm>
            <a:off x="611560" y="1373967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六边形 15"/>
          <p:cNvSpPr/>
          <p:nvPr userDrawn="1"/>
        </p:nvSpPr>
        <p:spPr>
          <a:xfrm>
            <a:off x="613141" y="3839939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六边形 16"/>
          <p:cNvSpPr/>
          <p:nvPr userDrawn="1"/>
        </p:nvSpPr>
        <p:spPr>
          <a:xfrm>
            <a:off x="611561" y="2656561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20" name="内容占位符 6"/>
          <p:cNvSpPr>
            <a:spLocks noGrp="1"/>
          </p:cNvSpPr>
          <p:nvPr>
            <p:ph sz="quarter" idx="15"/>
          </p:nvPr>
        </p:nvSpPr>
        <p:spPr>
          <a:xfrm>
            <a:off x="1331640" y="2664234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21" name="内容占位符 6"/>
          <p:cNvSpPr>
            <a:spLocks noGrp="1"/>
          </p:cNvSpPr>
          <p:nvPr>
            <p:ph sz="quarter" idx="16"/>
          </p:nvPr>
        </p:nvSpPr>
        <p:spPr>
          <a:xfrm>
            <a:off x="1331640" y="3952397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259632" y="1659069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13" name="六边形 12"/>
          <p:cNvSpPr/>
          <p:nvPr userDrawn="1"/>
        </p:nvSpPr>
        <p:spPr>
          <a:xfrm>
            <a:off x="657614" y="1659069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六边形 16"/>
          <p:cNvSpPr/>
          <p:nvPr userDrawn="1"/>
        </p:nvSpPr>
        <p:spPr>
          <a:xfrm>
            <a:off x="690960" y="3215630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6"/>
          <p:cNvSpPr>
            <a:spLocks noGrp="1"/>
          </p:cNvSpPr>
          <p:nvPr>
            <p:ph sz="quarter" idx="15"/>
          </p:nvPr>
        </p:nvSpPr>
        <p:spPr>
          <a:xfrm>
            <a:off x="1223925" y="3240124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464904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9241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563888" y="480399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73" r:id="rId9"/>
    <p:sldLayoutId id="2147483668" r:id="rId10"/>
    <p:sldLayoutId id="2147483669" r:id="rId11"/>
    <p:sldLayoutId id="2147483670" r:id="rId12"/>
    <p:sldLayoutId id="2147483671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1760" y="1347614"/>
            <a:ext cx="8229600" cy="1865362"/>
          </a:xfrm>
        </p:spPr>
        <p:txBody>
          <a:bodyPr>
            <a:noAutofit/>
          </a:bodyPr>
          <a:lstStyle/>
          <a:p>
            <a:pPr algn="l"/>
            <a:r>
              <a:rPr lang="zh-CN" altLang="en-US" b="1" smtClean="0">
                <a:ea typeface="宋体" charset="-122"/>
              </a:rPr>
              <a:t>传输层</a:t>
            </a:r>
            <a:r>
              <a:rPr lang="zh-CN" altLang="en-US" b="1" dirty="0" smtClean="0">
                <a:ea typeface="宋体" charset="-122"/>
              </a:rPr>
              <a:t>服务</a:t>
            </a:r>
            <a:endParaRPr lang="en-US" altLang="zh-CN" b="1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913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Transport services and protocols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899592" y="1163266"/>
            <a:ext cx="4248472" cy="396044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ea typeface="宋体" pitchFamily="2" charset="-122"/>
              </a:rPr>
              <a:t>provide</a:t>
            </a:r>
            <a:r>
              <a:rPr lang="en-US" altLang="zh-CN" sz="2000" i="1" dirty="0">
                <a:solidFill>
                  <a:srgbClr val="FF0000"/>
                </a:solidFill>
                <a:ea typeface="宋体" pitchFamily="2" charset="-122"/>
              </a:rPr>
              <a:t> logical communication</a:t>
            </a:r>
            <a:r>
              <a:rPr lang="en-US" altLang="zh-CN" sz="2000" dirty="0">
                <a:ea typeface="宋体" pitchFamily="2" charset="-122"/>
              </a:rPr>
              <a:t> between app processes running on different hosts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ea typeface="宋体" pitchFamily="2" charset="-122"/>
              </a:rPr>
              <a:t>transport protocols run in end systems 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itchFamily="2" charset="-122"/>
              </a:rPr>
              <a:t>send side: breaks app messages into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segments</a:t>
            </a:r>
            <a:r>
              <a:rPr lang="en-US" altLang="zh-CN" dirty="0">
                <a:ea typeface="宋体" pitchFamily="2" charset="-122"/>
              </a:rPr>
              <a:t>, passes to  network layer</a:t>
            </a:r>
          </a:p>
          <a:p>
            <a:pPr lvl="1">
              <a:lnSpc>
                <a:spcPct val="120000"/>
              </a:lnSpc>
            </a:pPr>
            <a:r>
              <a:rPr lang="en-US" altLang="zh-CN" dirty="0" err="1">
                <a:ea typeface="宋体" pitchFamily="2" charset="-122"/>
              </a:rPr>
              <a:t>rcv</a:t>
            </a:r>
            <a:r>
              <a:rPr lang="en-US" altLang="zh-CN" dirty="0">
                <a:ea typeface="宋体" pitchFamily="2" charset="-122"/>
              </a:rPr>
              <a:t> side: reassembles segments into messages, passes to app layer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ea typeface="宋体" pitchFamily="2" charset="-122"/>
              </a:rPr>
              <a:t>more than one transport protocol available to apps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itchFamily="2" charset="-122"/>
              </a:rPr>
              <a:t>Internet: TCP and UDP</a:t>
            </a:r>
          </a:p>
          <a:p>
            <a:endParaRPr lang="zh-CN" altLang="en-US" dirty="0"/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987574"/>
            <a:ext cx="3528169" cy="4044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492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Transport vs. network layer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755576" y="1491630"/>
            <a:ext cx="3384376" cy="3243224"/>
          </a:xfrm>
        </p:spPr>
        <p:txBody>
          <a:bodyPr>
            <a:normAutofit/>
          </a:bodyPr>
          <a:lstStyle/>
          <a:p>
            <a:r>
              <a:rPr lang="en-US" altLang="zh-CN" sz="2000" i="1" dirty="0">
                <a:solidFill>
                  <a:srgbClr val="0070C0"/>
                </a:solidFill>
                <a:ea typeface="宋体" pitchFamily="2" charset="-122"/>
              </a:rPr>
              <a:t>network layer: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</a:t>
            </a:r>
            <a:r>
              <a:rPr lang="en-US" altLang="zh-CN" sz="2000" dirty="0">
                <a:ea typeface="宋体" pitchFamily="2" charset="-122"/>
              </a:rPr>
              <a:t>logical communication between hosts</a:t>
            </a:r>
          </a:p>
          <a:p>
            <a:r>
              <a:rPr lang="en-US" altLang="zh-CN" sz="2000" i="1" dirty="0">
                <a:solidFill>
                  <a:srgbClr val="0070C0"/>
                </a:solidFill>
                <a:ea typeface="宋体" pitchFamily="2" charset="-122"/>
              </a:rPr>
              <a:t>transport layer: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 </a:t>
            </a:r>
            <a:r>
              <a:rPr lang="en-US" altLang="zh-CN" sz="2000" dirty="0">
                <a:ea typeface="宋体" pitchFamily="2" charset="-122"/>
              </a:rPr>
              <a:t>logical communication between processes </a:t>
            </a:r>
          </a:p>
          <a:p>
            <a:pPr lvl="1"/>
            <a:r>
              <a:rPr lang="en-US" altLang="zh-CN" sz="1800" dirty="0">
                <a:ea typeface="宋体" pitchFamily="2" charset="-122"/>
              </a:rPr>
              <a:t>relies on, enhances, network layer services</a:t>
            </a:r>
            <a:endParaRPr lang="en-US" altLang="zh-CN" sz="1600" dirty="0">
              <a:ea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6"/>
          </p:nvPr>
        </p:nvSpPr>
        <p:spPr>
          <a:xfrm>
            <a:off x="4716016" y="1249006"/>
            <a:ext cx="3528392" cy="3627000"/>
          </a:xfrm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>
              <a:buFont typeface="ZapfDingbats" pitchFamily="82" charset="2"/>
              <a:buNone/>
            </a:pPr>
            <a:r>
              <a:rPr lang="en-US" altLang="zh-CN" sz="2200" u="sng" dirty="0">
                <a:solidFill>
                  <a:srgbClr val="FF0000"/>
                </a:solidFill>
                <a:ea typeface="宋体" pitchFamily="2" charset="-122"/>
              </a:rPr>
              <a:t>Household analogy:</a:t>
            </a:r>
            <a:endParaRPr lang="en-US" altLang="zh-CN" sz="2200" dirty="0">
              <a:ea typeface="宋体" pitchFamily="2" charset="-122"/>
            </a:endParaRPr>
          </a:p>
          <a:p>
            <a:pPr>
              <a:buFont typeface="ZapfDingbats" pitchFamily="82" charset="2"/>
              <a:buNone/>
            </a:pPr>
            <a:r>
              <a:rPr lang="en-US" altLang="zh-CN" sz="2200" i="1" dirty="0">
                <a:ea typeface="宋体" pitchFamily="2" charset="-122"/>
              </a:rPr>
              <a:t>12 kids sending letters to 12 kids</a:t>
            </a:r>
            <a:endParaRPr lang="en-US" altLang="zh-CN" sz="2200" dirty="0">
              <a:ea typeface="宋体" pitchFamily="2" charset="-122"/>
            </a:endParaRPr>
          </a:p>
          <a:p>
            <a:r>
              <a:rPr lang="en-US" altLang="zh-CN" sz="2200" dirty="0">
                <a:ea typeface="宋体" pitchFamily="2" charset="-122"/>
              </a:rPr>
              <a:t>processes = kids</a:t>
            </a:r>
          </a:p>
          <a:p>
            <a:r>
              <a:rPr lang="en-US" altLang="zh-CN" sz="2200" dirty="0">
                <a:ea typeface="宋体" pitchFamily="2" charset="-122"/>
              </a:rPr>
              <a:t>app messages = letters in envelopes</a:t>
            </a:r>
          </a:p>
          <a:p>
            <a:r>
              <a:rPr lang="en-US" altLang="zh-CN" sz="2200" dirty="0">
                <a:ea typeface="宋体" pitchFamily="2" charset="-122"/>
              </a:rPr>
              <a:t>hosts = houses</a:t>
            </a:r>
          </a:p>
          <a:p>
            <a:r>
              <a:rPr lang="en-US" altLang="zh-CN" sz="2200" dirty="0">
                <a:ea typeface="宋体" pitchFamily="2" charset="-122"/>
              </a:rPr>
              <a:t>transport protocol = Ann and Bill</a:t>
            </a:r>
          </a:p>
          <a:p>
            <a:r>
              <a:rPr lang="en-US" altLang="zh-CN" sz="2200" dirty="0">
                <a:ea typeface="宋体" pitchFamily="2" charset="-122"/>
              </a:rPr>
              <a:t>network-layer protocol = postal service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349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Internet transport-layer protocols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71600" y="1059582"/>
            <a:ext cx="4248472" cy="3404504"/>
          </a:xfrm>
        </p:spPr>
        <p:txBody>
          <a:bodyPr>
            <a:normAutofit lnSpcReduction="10000"/>
          </a:bodyPr>
          <a:lstStyle/>
          <a:p>
            <a:r>
              <a:rPr lang="en-US" altLang="zh-CN" sz="2000" dirty="0">
                <a:ea typeface="宋体" pitchFamily="2" charset="-122"/>
              </a:rPr>
              <a:t>reliable, in-order delivery (TCP)</a:t>
            </a:r>
          </a:p>
          <a:p>
            <a:pPr lvl="1"/>
            <a:r>
              <a:rPr lang="en-US" altLang="zh-CN" sz="1800" dirty="0">
                <a:ea typeface="宋体" pitchFamily="2" charset="-122"/>
              </a:rPr>
              <a:t>congestion control </a:t>
            </a:r>
          </a:p>
          <a:p>
            <a:pPr lvl="1"/>
            <a:r>
              <a:rPr lang="en-US" altLang="zh-CN" sz="1800" dirty="0">
                <a:ea typeface="宋体" pitchFamily="2" charset="-122"/>
              </a:rPr>
              <a:t>flow control</a:t>
            </a:r>
          </a:p>
          <a:p>
            <a:pPr lvl="1"/>
            <a:r>
              <a:rPr lang="en-US" altLang="zh-CN" sz="1800" dirty="0">
                <a:ea typeface="宋体" pitchFamily="2" charset="-122"/>
              </a:rPr>
              <a:t>connection setup</a:t>
            </a:r>
          </a:p>
          <a:p>
            <a:r>
              <a:rPr lang="en-US" altLang="zh-CN" sz="2000" dirty="0">
                <a:ea typeface="宋体" pitchFamily="2" charset="-122"/>
              </a:rPr>
              <a:t>unreliable, unordered delivery: UDP</a:t>
            </a:r>
          </a:p>
          <a:p>
            <a:pPr lvl="1"/>
            <a:r>
              <a:rPr lang="en-US" altLang="zh-CN" sz="1800" dirty="0">
                <a:ea typeface="宋体" pitchFamily="2" charset="-122"/>
              </a:rPr>
              <a:t>no-frills extension of “best-effort” IP</a:t>
            </a:r>
          </a:p>
          <a:p>
            <a:r>
              <a:rPr lang="en-US" altLang="zh-CN" sz="2000" dirty="0">
                <a:ea typeface="宋体" pitchFamily="2" charset="-122"/>
              </a:rPr>
              <a:t>services not available: </a:t>
            </a:r>
          </a:p>
          <a:p>
            <a:pPr lvl="1"/>
            <a:r>
              <a:rPr lang="en-US" altLang="zh-CN" sz="1800" dirty="0">
                <a:ea typeface="宋体" pitchFamily="2" charset="-122"/>
              </a:rPr>
              <a:t>delay guarantees</a:t>
            </a:r>
          </a:p>
          <a:p>
            <a:pPr lvl="1"/>
            <a:r>
              <a:rPr lang="en-US" altLang="zh-CN" sz="1800" dirty="0">
                <a:ea typeface="宋体" pitchFamily="2" charset="-122"/>
              </a:rPr>
              <a:t>bandwidth guarantees</a:t>
            </a:r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7" y="959727"/>
            <a:ext cx="3601093" cy="4155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649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Internet transport-layer protocols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15566"/>
            <a:ext cx="6768752" cy="402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662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2123727" y="1921940"/>
            <a:ext cx="4751387" cy="1060450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Transport services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004791"/>
            <a:ext cx="42703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6" y="2931414"/>
            <a:ext cx="42703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2123727" y="2931414"/>
            <a:ext cx="4751387" cy="106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Internet transport-layer protocols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37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385</TotalTime>
  <Words>167</Words>
  <Application>Microsoft Office PowerPoint</Application>
  <PresentationFormat>全屏显示(16:9)</PresentationFormat>
  <Paragraphs>33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ZapfDingbats</vt:lpstr>
      <vt:lpstr>宋体</vt:lpstr>
      <vt:lpstr>Arial</vt:lpstr>
      <vt:lpstr>Calibri</vt:lpstr>
      <vt:lpstr>Comic Sans MS</vt:lpstr>
      <vt:lpstr>Wingdings</vt:lpstr>
      <vt:lpstr>主题1</vt:lpstr>
      <vt:lpstr>传输层服务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dutphonelab</dc:creator>
  <cp:lastModifiedBy>Xiangjie Kong</cp:lastModifiedBy>
  <cp:revision>50</cp:revision>
  <dcterms:created xsi:type="dcterms:W3CDTF">2014-09-21T01:22:00Z</dcterms:created>
  <dcterms:modified xsi:type="dcterms:W3CDTF">2017-02-15T18:28:47Z</dcterms:modified>
</cp:coreProperties>
</file>