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4" r:id="rId4"/>
    <p:sldId id="275" r:id="rId5"/>
    <p:sldId id="276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67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419622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smtClean="0">
                <a:ea typeface="宋体" charset="-122"/>
              </a:rPr>
              <a:t>TCP</a:t>
            </a:r>
            <a:r>
              <a:rPr lang="zh-CN" altLang="en-US" b="1" smtClean="0">
                <a:ea typeface="宋体" charset="-122"/>
              </a:rPr>
              <a:t>连接</a:t>
            </a:r>
            <a:r>
              <a:rPr lang="zh-CN" altLang="en-US" b="1" dirty="0">
                <a:ea typeface="宋体" charset="-122"/>
              </a:rPr>
              <a:t>管理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Connection Management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755576" y="1111052"/>
            <a:ext cx="3960440" cy="39809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Recall: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TCP sender, receiver establish “connection” before exchanging data segments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initialize TCP variables: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seq. #s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buffers, flow control info (e.g.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RcvWindow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i="1" dirty="0">
                <a:ea typeface="宋体" pitchFamily="2" charset="-122"/>
              </a:rPr>
              <a:t>client:</a:t>
            </a:r>
            <a:r>
              <a:rPr lang="en-US" altLang="zh-CN" sz="2000" dirty="0">
                <a:ea typeface="宋体" pitchFamily="2" charset="-122"/>
              </a:rPr>
              <a:t> connection initiator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Socket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clientSocket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= new   Socket("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hostname","port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number");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i="1" dirty="0">
                <a:ea typeface="宋体" pitchFamily="2" charset="-122"/>
              </a:rPr>
              <a:t>server:</a:t>
            </a:r>
            <a:r>
              <a:rPr lang="en-US" altLang="zh-CN" sz="2000" dirty="0">
                <a:ea typeface="宋体" pitchFamily="2" charset="-122"/>
              </a:rPr>
              <a:t> contacted by client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 Socket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connectionSocket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</a:rPr>
              <a:t>welcomeSocket.accept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</a:rPr>
              <a:t>();</a:t>
            </a:r>
            <a:endParaRPr lang="en-US" altLang="zh-CN" sz="16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716016" y="1059582"/>
            <a:ext cx="4032448" cy="40839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Three way handshake: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Step 1: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client host sends TCP SYN segment to server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specifies initial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no data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Step 2: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server host receives SYN, replies with SYNACK segment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>
                <a:ea typeface="宋体" pitchFamily="2" charset="-122"/>
              </a:rPr>
              <a:t>server allocates buffers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specifies server initial seq. #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Step 3:</a:t>
            </a:r>
            <a:r>
              <a:rPr lang="en-US" altLang="zh-CN" sz="2000" dirty="0">
                <a:ea typeface="宋体" pitchFamily="2" charset="-122"/>
              </a:rPr>
              <a:t> client receives SYNACK, replies with ACK segment, which may contain data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Three way handshake</a:t>
            </a:r>
            <a:endParaRPr lang="zh-CN" altLang="en-US" dirty="0"/>
          </a:p>
        </p:txBody>
      </p:sp>
      <p:sp>
        <p:nvSpPr>
          <p:cNvPr id="286" name="Line 5"/>
          <p:cNvSpPr>
            <a:spLocks noChangeShapeType="1"/>
          </p:cNvSpPr>
          <p:nvPr/>
        </p:nvSpPr>
        <p:spPr bwMode="auto">
          <a:xfrm flipH="1">
            <a:off x="3234432" y="1563638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" name="Group 102"/>
          <p:cNvGrpSpPr>
            <a:grpSpLocks/>
          </p:cNvGrpSpPr>
          <p:nvPr/>
        </p:nvGrpSpPr>
        <p:grpSpPr bwMode="auto">
          <a:xfrm>
            <a:off x="1248470" y="1603275"/>
            <a:ext cx="4494212" cy="955675"/>
            <a:chOff x="810" y="1363"/>
            <a:chExt cx="2831" cy="602"/>
          </a:xfrm>
        </p:grpSpPr>
        <p:sp>
          <p:nvSpPr>
            <p:cNvPr id="288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90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SYNbit=1, Seq=x</a:t>
              </a:r>
            </a:p>
          </p:txBody>
        </p:sp>
        <p:sp>
          <p:nvSpPr>
            <p:cNvPr id="291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send TCP SYN msg</a:t>
              </a:r>
            </a:p>
          </p:txBody>
        </p:sp>
      </p:grpSp>
      <p:sp>
        <p:nvSpPr>
          <p:cNvPr id="292" name="Line 22"/>
          <p:cNvSpPr>
            <a:spLocks noChangeShapeType="1"/>
          </p:cNvSpPr>
          <p:nvPr/>
        </p:nvSpPr>
        <p:spPr bwMode="auto">
          <a:xfrm flipH="1">
            <a:off x="5823645" y="1563638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94" name="Group 109"/>
          <p:cNvGrpSpPr>
            <a:grpSpLocks/>
          </p:cNvGrpSpPr>
          <p:nvPr/>
        </p:nvGrpSpPr>
        <p:grpSpPr bwMode="auto">
          <a:xfrm>
            <a:off x="3232845" y="2273200"/>
            <a:ext cx="4519612" cy="1425575"/>
            <a:chOff x="2060" y="1785"/>
            <a:chExt cx="2847" cy="898"/>
          </a:xfrm>
        </p:grpSpPr>
        <p:sp>
          <p:nvSpPr>
            <p:cNvPr id="295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6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97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SYNbit=1, Seq=y</a:t>
              </a:r>
            </a:p>
            <a:p>
              <a:pPr>
                <a:defRPr/>
              </a:pPr>
              <a:r>
                <a:rPr lang="en-US" smtClean="0"/>
                <a:t>ACKbit=1; ACKnum=x+1</a:t>
              </a:r>
            </a:p>
          </p:txBody>
        </p:sp>
        <p:sp>
          <p:nvSpPr>
            <p:cNvPr id="298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msg, acking SYN</a:t>
              </a:r>
            </a:p>
          </p:txBody>
        </p:sp>
      </p:grpSp>
      <p:grpSp>
        <p:nvGrpSpPr>
          <p:cNvPr id="299" name="Group 110"/>
          <p:cNvGrpSpPr>
            <a:grpSpLocks/>
          </p:cNvGrpSpPr>
          <p:nvPr/>
        </p:nvGrpSpPr>
        <p:grpSpPr bwMode="auto">
          <a:xfrm>
            <a:off x="950020" y="3371750"/>
            <a:ext cx="6630987" cy="1373188"/>
            <a:chOff x="622" y="2477"/>
            <a:chExt cx="4177" cy="865"/>
          </a:xfrm>
        </p:grpSpPr>
        <p:sp>
          <p:nvSpPr>
            <p:cNvPr id="300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1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2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ACKbit=1, ACKnum=y+1</a:t>
              </a:r>
            </a:p>
          </p:txBody>
        </p:sp>
        <p:sp>
          <p:nvSpPr>
            <p:cNvPr id="303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/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/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/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/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/>
                <a:t>client-to-server data</a:t>
              </a:r>
            </a:p>
          </p:txBody>
        </p:sp>
        <p:sp>
          <p:nvSpPr>
            <p:cNvPr id="304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indicates client is live</a:t>
              </a:r>
            </a:p>
          </p:txBody>
        </p:sp>
      </p:grpSp>
      <p:grpSp>
        <p:nvGrpSpPr>
          <p:cNvPr id="315" name="Group 113"/>
          <p:cNvGrpSpPr>
            <a:grpSpLocks/>
          </p:cNvGrpSpPr>
          <p:nvPr/>
        </p:nvGrpSpPr>
        <p:grpSpPr bwMode="auto">
          <a:xfrm>
            <a:off x="1796158" y="977801"/>
            <a:ext cx="5521325" cy="649288"/>
            <a:chOff x="1162" y="1018"/>
            <a:chExt cx="3478" cy="409"/>
          </a:xfrm>
        </p:grpSpPr>
        <p:sp>
          <p:nvSpPr>
            <p:cNvPr id="316" name="Text Box 114"/>
            <p:cNvSpPr txBox="1">
              <a:spLocks noChangeArrowheads="1"/>
            </p:cNvSpPr>
            <p:nvPr/>
          </p:nvSpPr>
          <p:spPr bwMode="auto">
            <a:xfrm>
              <a:off x="1162" y="1018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 i="1" dirty="0">
                  <a:solidFill>
                    <a:srgbClr val="000099"/>
                  </a:solidFill>
                </a:rPr>
                <a:t>client state</a:t>
              </a:r>
            </a:p>
            <a:p>
              <a:pPr algn="r"/>
              <a:endParaRPr lang="en-US" altLang="zh-CN" i="1" dirty="0">
                <a:solidFill>
                  <a:srgbClr val="000099"/>
                </a:solidFill>
              </a:endParaRPr>
            </a:p>
          </p:txBody>
        </p:sp>
        <p:sp>
          <p:nvSpPr>
            <p:cNvPr id="318" name="Text Box 116"/>
            <p:cNvSpPr txBox="1">
              <a:spLocks noChangeArrowheads="1"/>
            </p:cNvSpPr>
            <p:nvPr/>
          </p:nvSpPr>
          <p:spPr bwMode="auto">
            <a:xfrm>
              <a:off x="3860" y="1035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 i="1" dirty="0">
                  <a:solidFill>
                    <a:srgbClr val="000099"/>
                  </a:solidFill>
                </a:rPr>
                <a:t>server state</a:t>
              </a:r>
            </a:p>
            <a:p>
              <a:pPr algn="r"/>
              <a:endParaRPr lang="en-US" altLang="zh-CN" i="1" dirty="0">
                <a:solidFill>
                  <a:srgbClr val="000099"/>
                </a:solidFill>
              </a:endParaRPr>
            </a:p>
          </p:txBody>
        </p:sp>
        <p:grpSp>
          <p:nvGrpSpPr>
            <p:cNvPr id="320" name="Group 118"/>
            <p:cNvGrpSpPr>
              <a:grpSpLocks/>
            </p:cNvGrpSpPr>
            <p:nvPr/>
          </p:nvGrpSpPr>
          <p:grpSpPr bwMode="auto">
            <a:xfrm>
              <a:off x="1822" y="1049"/>
              <a:ext cx="404" cy="378"/>
              <a:chOff x="-266" y="1473"/>
              <a:chExt cx="981" cy="1105"/>
            </a:xfrm>
          </p:grpSpPr>
          <p:pic>
            <p:nvPicPr>
              <p:cNvPr id="354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5" name="Freeform 120"/>
              <p:cNvSpPr>
                <a:spLocks/>
              </p:cNvSpPr>
              <p:nvPr/>
            </p:nvSpPr>
            <p:spPr bwMode="auto">
              <a:xfrm flipH="1">
                <a:off x="138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1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322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24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327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2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353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328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329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351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330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31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332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349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333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4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6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347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335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36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39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41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42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43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45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8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Connection Management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75606"/>
            <a:ext cx="3600400" cy="340450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Closing a connection: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client closes socket:</a:t>
            </a: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clientSocket.close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();</a:t>
            </a:r>
            <a:r>
              <a:rPr lang="en-US" altLang="zh-CN" sz="2000" dirty="0">
                <a:ea typeface="宋体" pitchFamily="2" charset="-122"/>
              </a:rPr>
              <a:t> </a:t>
            </a:r>
            <a:endParaRPr lang="en-US" altLang="zh-CN" sz="2800" u="sng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Step 1: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client</a:t>
            </a:r>
            <a:r>
              <a:rPr lang="en-US" altLang="zh-CN" dirty="0">
                <a:ea typeface="宋体" pitchFamily="2" charset="-122"/>
              </a:rPr>
              <a:t> end system sends TCP FIN control segment to server</a:t>
            </a: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Step 2: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server</a:t>
            </a:r>
            <a:r>
              <a:rPr lang="en-US" altLang="zh-CN" dirty="0">
                <a:ea typeface="宋体" pitchFamily="2" charset="-122"/>
              </a:rPr>
              <a:t> receives FIN, replies with ACK. Closes connection, sends FIN. 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3797710" cy="37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Connection Management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75606"/>
            <a:ext cx="3744416" cy="352239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600" u="sng" dirty="0">
                <a:solidFill>
                  <a:srgbClr val="FF0000"/>
                </a:solidFill>
                <a:ea typeface="宋体" pitchFamily="2" charset="-122"/>
              </a:rPr>
              <a:t>Step 3: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client</a:t>
            </a:r>
            <a:r>
              <a:rPr lang="en-US" altLang="zh-CN" sz="2200" dirty="0">
                <a:ea typeface="宋体" pitchFamily="2" charset="-122"/>
              </a:rPr>
              <a:t> receives FIN, replies with ACK. </a:t>
            </a:r>
          </a:p>
          <a:p>
            <a:pPr lvl="1">
              <a:spcBef>
                <a:spcPct val="60000"/>
              </a:spcBef>
            </a:pPr>
            <a:r>
              <a:rPr lang="en-US" altLang="zh-CN" sz="2200" dirty="0">
                <a:ea typeface="宋体" pitchFamily="2" charset="-122"/>
              </a:rPr>
              <a:t>Enters “timed wait” - will respond with ACK to received FINs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600" u="sng" dirty="0">
                <a:solidFill>
                  <a:srgbClr val="FF0000"/>
                </a:solidFill>
                <a:ea typeface="宋体" pitchFamily="2" charset="-122"/>
              </a:rPr>
              <a:t>Step 4: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server</a:t>
            </a:r>
            <a:r>
              <a:rPr lang="en-US" altLang="zh-CN" sz="2200" dirty="0">
                <a:ea typeface="宋体" pitchFamily="2" charset="-122"/>
              </a:rPr>
              <a:t>, receives ACK.  Connection closed.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zh-CN" sz="2600" u="sng" dirty="0">
                <a:solidFill>
                  <a:srgbClr val="FF0000"/>
                </a:solidFill>
                <a:ea typeface="宋体" pitchFamily="2" charset="-122"/>
              </a:rPr>
              <a:t>Note: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with small modification, can handle simultaneous FINs.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3797710" cy="37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95735" y="1984843"/>
            <a:ext cx="4751387" cy="106045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Three way handshake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769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sz="quarter" idx="15"/>
          </p:nvPr>
        </p:nvSpPr>
        <p:spPr>
          <a:xfrm>
            <a:off x="2195735" y="3082819"/>
            <a:ext cx="4751387" cy="1060450"/>
          </a:xfrm>
        </p:spPr>
        <p:txBody>
          <a:bodyPr/>
          <a:lstStyle/>
          <a:p>
            <a:r>
              <a:rPr lang="en-US" altLang="zh-CN" dirty="0"/>
              <a:t>Closing a connection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5670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524</TotalTime>
  <Words>296</Words>
  <Application>Microsoft Office PowerPoint</Application>
  <PresentationFormat>全屏显示(16:9)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ＭＳ Ｐゴシック</vt:lpstr>
      <vt:lpstr>ＭＳ Ｐゴシック</vt:lpstr>
      <vt:lpstr>ZapfDingbats</vt:lpstr>
      <vt:lpstr>宋体</vt:lpstr>
      <vt:lpstr>Arial</vt:lpstr>
      <vt:lpstr>Calibri</vt:lpstr>
      <vt:lpstr>Comic Sans MS</vt:lpstr>
      <vt:lpstr>Courier New</vt:lpstr>
      <vt:lpstr>Tahoma</vt:lpstr>
      <vt:lpstr>Wingdings</vt:lpstr>
      <vt:lpstr>主题1</vt:lpstr>
      <vt:lpstr>TCP连接管理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54</cp:revision>
  <dcterms:created xsi:type="dcterms:W3CDTF">2014-09-21T01:22:00Z</dcterms:created>
  <dcterms:modified xsi:type="dcterms:W3CDTF">2017-02-15T18:31:41Z</dcterms:modified>
</cp:coreProperties>
</file>