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58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635646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smtClean="0">
                <a:ea typeface="宋体" charset="-122"/>
              </a:rPr>
              <a:t>拥塞控制</a:t>
            </a:r>
            <a:r>
              <a:rPr lang="zh-CN" altLang="zh-CN" b="1" dirty="0">
                <a:ea typeface="宋体" charset="-122"/>
              </a:rPr>
              <a:t/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416551" cy="4318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Approaches towards congestion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612032"/>
            <a:ext cx="3384376" cy="2468400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End-end congestion control: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no explicit feedback from network</a:t>
            </a:r>
          </a:p>
          <a:p>
            <a:r>
              <a:rPr lang="en-US" altLang="zh-CN" dirty="0">
                <a:ea typeface="宋体" pitchFamily="2" charset="-122"/>
              </a:rPr>
              <a:t>congestion inferred from end-system observed loss, delay</a:t>
            </a:r>
          </a:p>
          <a:p>
            <a:r>
              <a:rPr lang="en-US" altLang="zh-CN" dirty="0">
                <a:ea typeface="宋体" pitchFamily="2" charset="-122"/>
              </a:rPr>
              <a:t>approach taken by TCP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716016" y="1563638"/>
            <a:ext cx="4427984" cy="309634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Network-assisted congestion control: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routers provide feedback to end systems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single bit indicating congestion (SNA, </a:t>
            </a:r>
            <a:r>
              <a:rPr lang="en-US" altLang="zh-CN" dirty="0" err="1">
                <a:ea typeface="宋体" pitchFamily="2" charset="-122"/>
              </a:rPr>
              <a:t>DECbit</a:t>
            </a:r>
            <a:r>
              <a:rPr lang="en-US" altLang="zh-CN" dirty="0">
                <a:ea typeface="宋体" pitchFamily="2" charset="-122"/>
              </a:rPr>
              <a:t>, TCP/IP ECN, ATM)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explicit rate sender should send at</a:t>
            </a:r>
            <a:endParaRPr lang="en-US" altLang="zh-CN" sz="18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7448" y="915566"/>
            <a:ext cx="7477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Two broad approaches towards congestion control: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auto">
          <a:xfrm>
            <a:off x="2411760" y="4299942"/>
            <a:ext cx="376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 i="1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Open loop: no need for </a:t>
            </a:r>
            <a:r>
              <a:rPr lang="en-US" altLang="zh-CN" sz="1400" i="1" dirty="0" err="1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cong</a:t>
            </a:r>
            <a:r>
              <a:rPr lang="en-US" altLang="zh-CN" sz="1400" i="1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control in circuit switching. Why?</a:t>
            </a:r>
          </a:p>
        </p:txBody>
      </p:sp>
    </p:spTree>
    <p:extLst>
      <p:ext uri="{BB962C8B-B14F-4D97-AF65-F5344CB8AC3E}">
        <p14:creationId xmlns:p14="http://schemas.microsoft.com/office/powerpoint/2010/main" val="15034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What’s Congestion?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Cost of 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Congestion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ea typeface="宋体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Principles of Congestion Control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187624" y="1275606"/>
            <a:ext cx="5544616" cy="340450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Congestion: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informally: “too many sources sending too much data too fast for </a:t>
            </a:r>
            <a:r>
              <a:rPr lang="en-US" altLang="zh-CN" sz="2000" i="1" dirty="0">
                <a:solidFill>
                  <a:srgbClr val="0070C0"/>
                </a:solidFill>
                <a:ea typeface="宋体" pitchFamily="2" charset="-122"/>
              </a:rPr>
              <a:t>network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to handle”</a:t>
            </a:r>
          </a:p>
          <a:p>
            <a:r>
              <a:rPr lang="en-US" altLang="zh-CN" sz="2000" dirty="0">
                <a:ea typeface="宋体" pitchFamily="2" charset="-122"/>
              </a:rPr>
              <a:t>different from flow control!</a:t>
            </a:r>
          </a:p>
          <a:p>
            <a:r>
              <a:rPr lang="en-US" altLang="zh-CN" sz="2000" dirty="0">
                <a:ea typeface="宋体" pitchFamily="2" charset="-122"/>
              </a:rPr>
              <a:t>manifestations: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lost packets (buffer overflow at routers)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long delays (queueing in router buffers)</a:t>
            </a:r>
          </a:p>
          <a:p>
            <a:r>
              <a:rPr lang="en-US" altLang="zh-CN" sz="2000" dirty="0">
                <a:ea typeface="宋体" pitchFamily="2" charset="-122"/>
              </a:rPr>
              <a:t>a top-10 problem!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Principles of Congestion Control</a:t>
            </a:r>
            <a:endParaRPr lang="zh-CN" altLang="en-US" dirty="0"/>
          </a:p>
        </p:txBody>
      </p:sp>
      <p:pic>
        <p:nvPicPr>
          <p:cNvPr id="5" name="Picture 4" descr="6-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22" y="987574"/>
            <a:ext cx="4462338" cy="40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Causes/costs of congestion: scenario 1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220862"/>
            <a:ext cx="3096344" cy="14949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two senders, two receivers</a:t>
            </a:r>
          </a:p>
          <a:p>
            <a:r>
              <a:rPr lang="en-US" altLang="zh-CN" dirty="0">
                <a:ea typeface="宋体" pitchFamily="2" charset="-122"/>
              </a:rPr>
              <a:t>one router, infinite buffers </a:t>
            </a:r>
          </a:p>
          <a:p>
            <a:r>
              <a:rPr lang="en-US" altLang="zh-CN" dirty="0">
                <a:ea typeface="宋体" pitchFamily="2" charset="-122"/>
              </a:rPr>
              <a:t>no retransmission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5876204" y="3075806"/>
            <a:ext cx="3581216" cy="145454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large delays when congested</a:t>
            </a:r>
          </a:p>
          <a:p>
            <a:r>
              <a:rPr lang="en-US" altLang="zh-CN" sz="2000" dirty="0">
                <a:ea typeface="宋体" pitchFamily="2" charset="-122"/>
              </a:rPr>
              <a:t>maximum achievable throughput</a:t>
            </a:r>
          </a:p>
          <a:p>
            <a:endParaRPr lang="zh-CN" altLang="en-US" dirty="0"/>
          </a:p>
        </p:txBody>
      </p:sp>
      <p:pic>
        <p:nvPicPr>
          <p:cNvPr id="6" name="Picture 6" descr="congestion_per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16" y="3075806"/>
            <a:ext cx="5112568" cy="186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43"/>
          <p:cNvGrpSpPr>
            <a:grpSpLocks/>
          </p:cNvGrpSpPr>
          <p:nvPr/>
        </p:nvGrpSpPr>
        <p:grpSpPr bwMode="auto">
          <a:xfrm>
            <a:off x="4089435" y="990301"/>
            <a:ext cx="4705349" cy="1822229"/>
            <a:chOff x="1448" y="2704"/>
            <a:chExt cx="3359" cy="161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24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23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sz="1000">
                  <a:solidFill>
                    <a:schemeClr val="tx2"/>
                  </a:solidFill>
                  <a:latin typeface="Arial" pitchFamily="34" charset="0"/>
                  <a:ea typeface="宋体" pitchFamily="2" charset="-122"/>
                </a:rPr>
                <a:t>unlimited shared output link buffers</a:t>
              </a:r>
              <a:endParaRPr lang="en-US" altLang="zh-CN" sz="2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190" name="Group 25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99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0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1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2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3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4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5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6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7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8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9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0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1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2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3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4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5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6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7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8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19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0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1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2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3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4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5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6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7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8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29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0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1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2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3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4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5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6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37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91" name="Group 65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93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7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2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altLang="zh-CN" sz="100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Host A</a:t>
                </a:r>
                <a:endParaRPr lang="en-US" altLang="zh-CN" sz="2000">
                  <a:solidFill>
                    <a:schemeClr val="tx2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0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solidFill>
                    <a:srgbClr val="FF0000"/>
                  </a:solidFill>
                  <a:latin typeface="Symbol" pitchFamily="18" charset="2"/>
                  <a:ea typeface="宋体" pitchFamily="2" charset="-122"/>
                </a:rPr>
                <a:t>l</a:t>
              </a:r>
              <a:r>
                <a:rPr lang="en-US" altLang="zh-CN" sz="1200" baseline="-25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in </a:t>
              </a:r>
              <a:r>
                <a:rPr lang="en-US" altLang="zh-CN" sz="12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: </a:t>
              </a:r>
              <a:r>
                <a:rPr lang="en-US" altLang="zh-CN" sz="1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original data</a:t>
              </a:r>
              <a:endParaRPr lang="en-US" altLang="zh-CN" sz="2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75"/>
            <p:cNvGrpSpPr>
              <a:grpSpLocks/>
            </p:cNvGrpSpPr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151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2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3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4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5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6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7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8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9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0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1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2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3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4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5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6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7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8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9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0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1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2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3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4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5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6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7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8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9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1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2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3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4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5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6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7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8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9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43" name="Group 116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1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47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altLang="zh-CN" sz="100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Host B</a:t>
                </a:r>
                <a:endParaRPr lang="en-US" altLang="zh-CN" sz="2000">
                  <a:solidFill>
                    <a:schemeClr val="tx2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3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103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4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5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6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7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8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9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1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2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3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4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5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6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7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8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9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0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2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4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5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6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7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8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9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0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1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2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4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5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6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7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8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9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0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1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9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97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8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9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58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9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5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6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7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8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9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5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6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7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8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9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0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1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4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5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6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7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8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9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0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1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2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3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4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6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1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52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4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en-US" altLang="zh-CN" sz="1400">
                  <a:solidFill>
                    <a:srgbClr val="FF0000"/>
                  </a:solidFill>
                  <a:latin typeface="Symbol" pitchFamily="18" charset="2"/>
                  <a:ea typeface="宋体" pitchFamily="2" charset="-122"/>
                </a:rPr>
                <a:t>l</a:t>
              </a:r>
              <a:r>
                <a:rPr lang="en-US" altLang="zh-CN" sz="1200" baseline="-25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out</a:t>
              </a:r>
              <a:endParaRPr lang="en-US" altLang="zh-CN" sz="20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36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41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8 w 855"/>
                  <a:gd name="T3" fmla="*/ 0 h 390"/>
                  <a:gd name="T4" fmla="*/ 8 w 855"/>
                  <a:gd name="T5" fmla="*/ 217 h 390"/>
                  <a:gd name="T6" fmla="*/ 1 w 855"/>
                  <a:gd name="T7" fmla="*/ 217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3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0 h 1501"/>
                <a:gd name="T4" fmla="*/ 0 w 6225"/>
                <a:gd name="T5" fmla="*/ 0 h 1501"/>
                <a:gd name="T6" fmla="*/ 0 w 6225"/>
                <a:gd name="T7" fmla="*/ 0 h 1501"/>
                <a:gd name="T8" fmla="*/ 0 w 6225"/>
                <a:gd name="T9" fmla="*/ 0 h 1501"/>
                <a:gd name="T10" fmla="*/ 0 w 6225"/>
                <a:gd name="T11" fmla="*/ 0 h 1501"/>
                <a:gd name="T12" fmla="*/ 0 w 6225"/>
                <a:gd name="T13" fmla="*/ 0 h 1501"/>
                <a:gd name="T14" fmla="*/ 0 w 6225"/>
                <a:gd name="T15" fmla="*/ 0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25"/>
                <a:gd name="T25" fmla="*/ 0 h 1501"/>
                <a:gd name="T26" fmla="*/ 6225 w 6225"/>
                <a:gd name="T27" fmla="*/ 1501 h 15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>
                <a:gd name="T0" fmla="*/ 0 w 5400"/>
                <a:gd name="T1" fmla="*/ 0 h 2010"/>
                <a:gd name="T2" fmla="*/ 0 w 5400"/>
                <a:gd name="T3" fmla="*/ 0 h 2010"/>
                <a:gd name="T4" fmla="*/ 0 w 5400"/>
                <a:gd name="T5" fmla="*/ 0 h 2010"/>
                <a:gd name="T6" fmla="*/ 0 w 5400"/>
                <a:gd name="T7" fmla="*/ 0 h 2010"/>
                <a:gd name="T8" fmla="*/ 0 w 5400"/>
                <a:gd name="T9" fmla="*/ 0 h 2010"/>
                <a:gd name="T10" fmla="*/ 0 w 5400"/>
                <a:gd name="T11" fmla="*/ 0 h 2010"/>
                <a:gd name="T12" fmla="*/ 0 w 5400"/>
                <a:gd name="T13" fmla="*/ 0 h 2010"/>
                <a:gd name="T14" fmla="*/ 0 w 5400"/>
                <a:gd name="T15" fmla="*/ 0 h 2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00"/>
                <a:gd name="T25" fmla="*/ 0 h 2010"/>
                <a:gd name="T26" fmla="*/ 5400 w 5400"/>
                <a:gd name="T27" fmla="*/ 2010 h 2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Causes/costs of congestion: scenario 2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86409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one router, </a:t>
            </a:r>
            <a:r>
              <a:rPr lang="en-US" altLang="zh-CN" sz="2000" i="1" dirty="0">
                <a:solidFill>
                  <a:srgbClr val="0070C0"/>
                </a:solidFill>
                <a:ea typeface="宋体" pitchFamily="2" charset="-122"/>
              </a:rPr>
              <a:t>finite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buffers </a:t>
            </a:r>
          </a:p>
          <a:p>
            <a:r>
              <a:rPr lang="en-US" altLang="zh-CN" sz="2000" dirty="0">
                <a:ea typeface="宋体" pitchFamily="2" charset="-122"/>
              </a:rPr>
              <a:t>sender retransmission of lost packet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09068"/>
            <a:ext cx="5940896" cy="300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Causes/costs of congestion: scenario 2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959818"/>
            <a:ext cx="6480720" cy="417646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ea typeface="宋体" pitchFamily="2" charset="-122"/>
              </a:rPr>
              <a:t>always:                   (</a:t>
            </a:r>
            <a:r>
              <a:rPr lang="en-US" altLang="zh-CN" dirty="0" err="1" smtClean="0">
                <a:ea typeface="宋体" pitchFamily="2" charset="-122"/>
              </a:rPr>
              <a:t>goodput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“perfect” retransmission only when loss: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retransmission of delayed (not lost) packet makes larger (than perfect case) for same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buClr>
                <a:schemeClr val="accent2"/>
              </a:buClr>
              <a:buSzPct val="85000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“costs” of congestion: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>
              <a:buSzPct val="100000"/>
              <a:buFont typeface="ZapfDingbats" pitchFamily="82" charset="2"/>
              <a:buChar char="r"/>
            </a:pPr>
            <a:r>
              <a:rPr lang="en-US" altLang="zh-CN" dirty="0">
                <a:ea typeface="宋体" pitchFamily="2" charset="-122"/>
              </a:rPr>
              <a:t>more work (</a:t>
            </a:r>
            <a:r>
              <a:rPr lang="en-US" altLang="zh-CN" dirty="0" err="1">
                <a:ea typeface="宋体" pitchFamily="2" charset="-122"/>
              </a:rPr>
              <a:t>retrans</a:t>
            </a:r>
            <a:r>
              <a:rPr lang="en-US" altLang="zh-CN" dirty="0">
                <a:ea typeface="宋体" pitchFamily="2" charset="-122"/>
              </a:rPr>
              <a:t>) for given “</a:t>
            </a:r>
            <a:r>
              <a:rPr lang="en-US" altLang="zh-CN" dirty="0" err="1">
                <a:ea typeface="宋体" pitchFamily="2" charset="-122"/>
              </a:rPr>
              <a:t>goodput</a:t>
            </a:r>
            <a:r>
              <a:rPr lang="en-US" altLang="zh-CN" dirty="0">
                <a:ea typeface="宋体" pitchFamily="2" charset="-122"/>
              </a:rPr>
              <a:t>”</a:t>
            </a:r>
          </a:p>
          <a:p>
            <a:pPr>
              <a:buSzPct val="100000"/>
              <a:buFont typeface="ZapfDingbats" pitchFamily="82" charset="2"/>
              <a:buChar char="r"/>
            </a:pPr>
            <a:r>
              <a:rPr lang="en-US" altLang="zh-CN" dirty="0">
                <a:ea typeface="宋体" pitchFamily="2" charset="-122"/>
              </a:rPr>
              <a:t>unneeded retransmissions: link carries multiple copies of </a:t>
            </a:r>
            <a:r>
              <a:rPr lang="en-US" altLang="zh-CN" dirty="0" err="1">
                <a:ea typeface="宋体" pitchFamily="2" charset="-122"/>
              </a:rPr>
              <a:t>pkt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9" y="2217346"/>
            <a:ext cx="6336704" cy="212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43558"/>
            <a:ext cx="1075432" cy="58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53821"/>
            <a:ext cx="1075432" cy="58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7809"/>
            <a:ext cx="623406" cy="55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5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Causes/costs of congestion: scenario 3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054374"/>
            <a:ext cx="5595270" cy="29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1259632" y="1059582"/>
            <a:ext cx="3096344" cy="9627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four senders</a:t>
            </a:r>
          </a:p>
          <a:p>
            <a:r>
              <a:rPr lang="en-US" altLang="zh-CN" dirty="0" err="1">
                <a:ea typeface="宋体" pitchFamily="2" charset="-122"/>
              </a:rPr>
              <a:t>multihop</a:t>
            </a:r>
            <a:r>
              <a:rPr lang="en-US" altLang="zh-CN" dirty="0">
                <a:ea typeface="宋体" pitchFamily="2" charset="-122"/>
              </a:rPr>
              <a:t> paths</a:t>
            </a:r>
          </a:p>
          <a:p>
            <a:r>
              <a:rPr lang="en-US" altLang="zh-CN" dirty="0">
                <a:ea typeface="宋体" pitchFamily="2" charset="-122"/>
              </a:rPr>
              <a:t>timeout/retransmit</a:t>
            </a:r>
          </a:p>
          <a:p>
            <a:endParaRPr lang="zh-CN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16016" y="987574"/>
            <a:ext cx="30243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400" i="1" u="sng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Q: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what happens as      and     increase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?</a:t>
            </a:r>
            <a:endParaRPr lang="en-US" altLang="zh-CN" sz="20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7574"/>
            <a:ext cx="576064" cy="63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40" y="1305361"/>
            <a:ext cx="576064" cy="6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5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Causes/costs of congestion: scenario 3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1043608" y="3579862"/>
            <a:ext cx="6264695" cy="125073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2"/>
              </a:buClr>
              <a:buSzPct val="85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Another “cost” of congestion: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>
              <a:buSzPct val="100000"/>
            </a:pPr>
            <a:r>
              <a:rPr lang="en-US" altLang="zh-CN" dirty="0">
                <a:ea typeface="宋体" pitchFamily="2" charset="-122"/>
              </a:rPr>
              <a:t>when packet dropped, any “upstream transmission capacity used for that packet was wasted!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31590"/>
            <a:ext cx="3674986" cy="234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31590"/>
            <a:ext cx="334178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8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Question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51670"/>
            <a:ext cx="5760639" cy="2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417</TotalTime>
  <Words>304</Words>
  <Application>Microsoft Office PowerPoint</Application>
  <PresentationFormat>全屏显示(16:9)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ZapfDingbats</vt:lpstr>
      <vt:lpstr>宋体</vt:lpstr>
      <vt:lpstr>Arial</vt:lpstr>
      <vt:lpstr>Calibri</vt:lpstr>
      <vt:lpstr>Comic Sans MS</vt:lpstr>
      <vt:lpstr>Symbol</vt:lpstr>
      <vt:lpstr>Wingdings</vt:lpstr>
      <vt:lpstr>主题1</vt:lpstr>
      <vt:lpstr>拥塞控制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57</cp:revision>
  <dcterms:created xsi:type="dcterms:W3CDTF">2014-09-21T01:22:00Z</dcterms:created>
  <dcterms:modified xsi:type="dcterms:W3CDTF">2017-02-15T18:31:57Z</dcterms:modified>
</cp:coreProperties>
</file>