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0" r:id="rId2"/>
    <p:sldId id="274" r:id="rId3"/>
    <p:sldId id="273" r:id="rId4"/>
    <p:sldId id="276" r:id="rId5"/>
    <p:sldId id="275" r:id="rId6"/>
    <p:sldId id="277" r:id="rId7"/>
    <p:sldId id="279" r:id="rId8"/>
    <p:sldId id="280" r:id="rId9"/>
    <p:sldId id="282" r:id="rId10"/>
    <p:sldId id="283" r:id="rId11"/>
    <p:sldId id="284" r:id="rId12"/>
    <p:sldId id="285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1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0" name="内容占位符 12"/>
          <p:cNvSpPr>
            <a:spLocks noGrp="1"/>
          </p:cNvSpPr>
          <p:nvPr>
            <p:ph sz="quarter" idx="17" hasCustomPrompt="1"/>
          </p:nvPr>
        </p:nvSpPr>
        <p:spPr>
          <a:xfrm>
            <a:off x="1547664" y="1482083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89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5" r:id="rId14"/>
    <p:sldLayoutId id="2147483676" r:id="rId15"/>
    <p:sldLayoutId id="2147483677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1635646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 smtClean="0">
                <a:ea typeface="宋体" charset="-122"/>
              </a:rPr>
              <a:t> TCP</a:t>
            </a:r>
            <a:r>
              <a:rPr lang="zh-CN" altLang="zh-CN" b="1" smtClean="0">
                <a:ea typeface="宋体" charset="-122"/>
              </a:rPr>
              <a:t>拥塞控制</a:t>
            </a:r>
            <a:r>
              <a:rPr lang="zh-CN" altLang="zh-CN" b="1" dirty="0">
                <a:ea typeface="宋体" charset="-122"/>
              </a:rPr>
              <a:t>机制</a:t>
            </a:r>
            <a:r>
              <a:rPr lang="zh-CN" altLang="zh-CN" dirty="0"/>
              <a:t/>
            </a:r>
            <a:br>
              <a:rPr lang="zh-CN" altLang="zh-CN" dirty="0"/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sender congestion control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11550"/>
            <a:ext cx="6408712" cy="385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52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Congestion Window Trace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5386164" cy="380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9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1594964" y="1869978"/>
            <a:ext cx="5353300" cy="10604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1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Principles of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TCP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congestion control</a:t>
            </a:r>
            <a:endParaRPr lang="en-US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41986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868609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594964" y="2879452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Congestion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adjustment</a:t>
            </a:r>
            <a:endParaRPr lang="en-US" altLang="zh-CN" sz="21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Congestion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131590"/>
            <a:ext cx="7488832" cy="38164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Challenge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determining the available capacity in the first place (Without additional protocols or APIs)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adjusting to changes in the available capacity (Adjustments must be made quickly since a large window may already be out on the network)</a:t>
            </a:r>
          </a:p>
          <a:p>
            <a:r>
              <a:rPr lang="en-US" altLang="zh-CN" dirty="0">
                <a:ea typeface="宋体" pitchFamily="2" charset="-122"/>
              </a:rPr>
              <a:t>Implementation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increase </a:t>
            </a:r>
            <a:r>
              <a:rPr lang="en-US" altLang="zh-CN" dirty="0" err="1">
                <a:ea typeface="宋体" pitchFamily="2" charset="-122"/>
              </a:rPr>
              <a:t>CongestionWindow</a:t>
            </a:r>
            <a:r>
              <a:rPr lang="en-US" altLang="zh-CN" dirty="0">
                <a:ea typeface="宋体" pitchFamily="2" charset="-122"/>
              </a:rPr>
              <a:t> when congestion goes down (slowly)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decrease </a:t>
            </a:r>
            <a:r>
              <a:rPr lang="en-US" altLang="zh-CN" dirty="0" err="1">
                <a:ea typeface="宋体" pitchFamily="2" charset="-122"/>
              </a:rPr>
              <a:t>CongestionWindow</a:t>
            </a:r>
            <a:r>
              <a:rPr lang="en-US" altLang="zh-CN" dirty="0">
                <a:ea typeface="宋体" pitchFamily="2" charset="-122"/>
              </a:rPr>
              <a:t> when congestion goes up (quickly)</a:t>
            </a:r>
          </a:p>
          <a:p>
            <a:r>
              <a:rPr lang="en-US" altLang="zh-CN" dirty="0">
                <a:ea typeface="宋体" pitchFamily="2" charset="-122"/>
              </a:rPr>
              <a:t>Question: how does the source determine whether or not the network is congested?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5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Congestion Control: details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55576" y="1275606"/>
            <a:ext cx="4032448" cy="36004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sender limits transmission: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LastByteSent-LastByteAcked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                 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CongWin</a:t>
            </a:r>
            <a:endParaRPr lang="en-US" altLang="zh-CN" sz="2000" b="1" dirty="0" smtClean="0">
              <a:solidFill>
                <a:srgbClr val="FF0000"/>
              </a:solidFill>
              <a:latin typeface="Courier New" pitchFamily="49" charset="0"/>
              <a:ea typeface="宋体" pitchFamily="2" charset="-122"/>
              <a:sym typeface="Symbol" pitchFamily="18" charset="2"/>
            </a:endParaRPr>
          </a:p>
          <a:p>
            <a:r>
              <a:rPr lang="en-US" altLang="zh-CN" dirty="0" smtClean="0">
                <a:ea typeface="宋体" pitchFamily="2" charset="-122"/>
              </a:rPr>
              <a:t>Roughly,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CongWin</a:t>
            </a:r>
            <a:r>
              <a:rPr lang="en-US" altLang="zh-CN" dirty="0">
                <a:ea typeface="宋体" pitchFamily="2" charset="-122"/>
              </a:rPr>
              <a:t> is dynamic, function of perceived network congestion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4860032" y="1275606"/>
            <a:ext cx="3600400" cy="3482984"/>
          </a:xfrm>
        </p:spPr>
        <p:txBody>
          <a:bodyPr>
            <a:normAutofit fontScale="850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How does  sender perceive congestion?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loss event = timeout </a:t>
            </a:r>
            <a:r>
              <a:rPr lang="en-US" altLang="zh-CN" i="1" dirty="0">
                <a:ea typeface="宋体" pitchFamily="2" charset="-122"/>
              </a:rPr>
              <a:t>or</a:t>
            </a:r>
            <a:r>
              <a:rPr lang="en-US" altLang="zh-CN" dirty="0">
                <a:ea typeface="宋体" pitchFamily="2" charset="-122"/>
              </a:rPr>
              <a:t> 3 duplicate </a:t>
            </a:r>
            <a:r>
              <a:rPr lang="en-US" altLang="zh-CN" dirty="0" err="1">
                <a:ea typeface="宋体" pitchFamily="2" charset="-122"/>
              </a:rPr>
              <a:t>acks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TCP sender reduces rate (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CongWin</a:t>
            </a:r>
            <a:r>
              <a:rPr lang="en-US" altLang="zh-CN" dirty="0">
                <a:ea typeface="宋体" pitchFamily="2" charset="-122"/>
              </a:rPr>
              <a:t>) after loss event</a:t>
            </a:r>
          </a:p>
          <a:p>
            <a:pPr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three mechanisms: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sz="2100" dirty="0">
                <a:ea typeface="宋体" pitchFamily="2" charset="-122"/>
              </a:rPr>
              <a:t>AIMD</a:t>
            </a:r>
          </a:p>
          <a:p>
            <a:pPr lvl="1"/>
            <a:r>
              <a:rPr lang="en-US" altLang="zh-CN" sz="2100" dirty="0">
                <a:ea typeface="宋体" pitchFamily="2" charset="-122"/>
              </a:rPr>
              <a:t>slow start</a:t>
            </a:r>
          </a:p>
          <a:p>
            <a:pPr lvl="1"/>
            <a:r>
              <a:rPr lang="en-US" altLang="zh-CN" sz="2100" dirty="0">
                <a:ea typeface="宋体" pitchFamily="2" charset="-122"/>
              </a:rPr>
              <a:t>conservative after timeout events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59" y="2643758"/>
            <a:ext cx="3744416" cy="80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87624" y="267494"/>
            <a:ext cx="8064623" cy="431800"/>
          </a:xfrm>
        </p:spPr>
        <p:txBody>
          <a:bodyPr/>
          <a:lstStyle/>
          <a:p>
            <a:r>
              <a:rPr lang="en-US" altLang="zh-CN" sz="2600" dirty="0">
                <a:ea typeface="宋体" pitchFamily="2" charset="-122"/>
              </a:rPr>
              <a:t>TCP congestion control: </a:t>
            </a:r>
            <a:r>
              <a:rPr lang="en-US" altLang="zh-CN" sz="2000" dirty="0">
                <a:ea typeface="宋体" pitchFamily="2" charset="-122"/>
              </a:rPr>
              <a:t>additive increase, multiplicative decrease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1052364"/>
            <a:ext cx="7488832" cy="1584176"/>
          </a:xfrm>
        </p:spPr>
        <p:txBody>
          <a:bodyPr>
            <a:normAutofit fontScale="77500" lnSpcReduction="20000"/>
          </a:bodyPr>
          <a:lstStyle/>
          <a:p>
            <a:pPr>
              <a:buSzPct val="85000"/>
              <a:buFont typeface="ZapfDingbats" pitchFamily="82" charset="2"/>
              <a:buChar char="r"/>
            </a:pP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Approach:</a:t>
            </a:r>
            <a:r>
              <a:rPr lang="en-US" altLang="zh-CN" u="sng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increase transmission rate (window size), probing for usable bandwidth, until loss occurs</a:t>
            </a:r>
          </a:p>
          <a:p>
            <a:pPr lvl="1">
              <a:buSzPct val="75000"/>
              <a:buFont typeface="ZapfDingbats" pitchFamily="82" charset="2"/>
              <a:buChar char="m"/>
            </a:pPr>
            <a:r>
              <a:rPr lang="en-US" altLang="zh-CN" sz="2400" i="1" dirty="0">
                <a:solidFill>
                  <a:srgbClr val="FF0000"/>
                </a:solidFill>
                <a:ea typeface="宋体" pitchFamily="2" charset="-122"/>
              </a:rPr>
              <a:t>additive increase:</a:t>
            </a:r>
            <a:r>
              <a:rPr lang="en-US" altLang="zh-CN" sz="2400" dirty="0">
                <a:ea typeface="宋体" pitchFamily="2" charset="-122"/>
              </a:rPr>
              <a:t> increase  </a:t>
            </a:r>
            <a:r>
              <a:rPr lang="en-US" altLang="zh-CN" sz="2400" b="1" dirty="0" err="1">
                <a:ea typeface="宋体" pitchFamily="2" charset="-122"/>
              </a:rPr>
              <a:t>CongWin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99FF"/>
                </a:solidFill>
                <a:ea typeface="宋体" pitchFamily="2" charset="-122"/>
              </a:rPr>
              <a:t>(</a:t>
            </a:r>
            <a:r>
              <a:rPr lang="en-US" altLang="zh-CN" b="1" dirty="0">
                <a:solidFill>
                  <a:srgbClr val="0099FF"/>
                </a:solidFill>
                <a:ea typeface="宋体" pitchFamily="2" charset="-122"/>
              </a:rPr>
              <a:t>congestion window</a:t>
            </a:r>
            <a:r>
              <a:rPr lang="en-US" altLang="zh-CN" dirty="0">
                <a:solidFill>
                  <a:srgbClr val="0099FF"/>
                </a:solidFill>
                <a:ea typeface="宋体" pitchFamily="2" charset="-122"/>
              </a:rPr>
              <a:t>)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by 1 MSS </a:t>
            </a:r>
            <a:r>
              <a:rPr lang="en-US" altLang="zh-CN" sz="2400" b="1" dirty="0">
                <a:solidFill>
                  <a:srgbClr val="0099FF"/>
                </a:solidFill>
                <a:ea typeface="宋体" pitchFamily="2" charset="-122"/>
              </a:rPr>
              <a:t>(</a:t>
            </a:r>
            <a:r>
              <a:rPr lang="en-US" altLang="zh-CN" b="1" dirty="0">
                <a:solidFill>
                  <a:srgbClr val="0099FF"/>
                </a:solidFill>
                <a:ea typeface="宋体" pitchFamily="2" charset="-122"/>
              </a:rPr>
              <a:t>Maximum Segment Size</a:t>
            </a:r>
            <a:r>
              <a:rPr lang="en-US" altLang="zh-CN" dirty="0">
                <a:solidFill>
                  <a:srgbClr val="0099FF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099FF"/>
                </a:solidFill>
                <a:ea typeface="宋体" pitchFamily="2" charset="-122"/>
              </a:rPr>
              <a:t>) </a:t>
            </a:r>
            <a:r>
              <a:rPr lang="en-US" altLang="zh-CN" sz="2400" dirty="0" smtClean="0">
                <a:ea typeface="宋体" pitchFamily="2" charset="-122"/>
              </a:rPr>
              <a:t>every </a:t>
            </a:r>
            <a:r>
              <a:rPr lang="en-US" altLang="zh-CN" sz="2400" dirty="0">
                <a:ea typeface="宋体" pitchFamily="2" charset="-122"/>
              </a:rPr>
              <a:t>RTT until loss detected </a:t>
            </a:r>
            <a:r>
              <a:rPr lang="en-US" altLang="zh-CN" dirty="0">
                <a:solidFill>
                  <a:srgbClr val="0099FF"/>
                </a:solidFill>
                <a:ea typeface="宋体" pitchFamily="2" charset="-122"/>
              </a:rPr>
              <a:t>MSS=MTU-IP-TCP </a:t>
            </a:r>
            <a:endParaRPr lang="en-US" altLang="zh-CN" sz="2400" i="1" dirty="0">
              <a:solidFill>
                <a:srgbClr val="0099FF"/>
              </a:solidFill>
              <a:ea typeface="宋体" pitchFamily="2" charset="-122"/>
            </a:endParaRPr>
          </a:p>
          <a:p>
            <a:pPr lvl="1">
              <a:buSzPct val="75000"/>
              <a:buFont typeface="ZapfDingbats" pitchFamily="82" charset="2"/>
              <a:buChar char="m"/>
            </a:pPr>
            <a:r>
              <a:rPr lang="en-US" altLang="zh-CN" sz="2400" i="1" dirty="0">
                <a:solidFill>
                  <a:srgbClr val="FF0000"/>
                </a:solidFill>
                <a:ea typeface="宋体" pitchFamily="2" charset="-122"/>
              </a:rPr>
              <a:t>multiplicative decrease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:</a:t>
            </a:r>
            <a:r>
              <a:rPr lang="en-US" altLang="zh-CN" sz="2400" dirty="0">
                <a:ea typeface="宋体" pitchFamily="2" charset="-122"/>
              </a:rPr>
              <a:t> cut </a:t>
            </a:r>
            <a:r>
              <a:rPr lang="en-US" altLang="zh-CN" sz="2400" b="1" dirty="0" err="1">
                <a:ea typeface="宋体" pitchFamily="2" charset="-122"/>
              </a:rPr>
              <a:t>CongWin</a:t>
            </a:r>
            <a:r>
              <a:rPr lang="en-US" altLang="zh-CN" sz="2400" dirty="0">
                <a:ea typeface="宋体" pitchFamily="2" charset="-122"/>
              </a:rPr>
              <a:t> in half after loss 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12059"/>
            <a:ext cx="5688632" cy="249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228184" y="3377182"/>
            <a:ext cx="2076209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19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Saw tooth</a:t>
            </a:r>
          </a:p>
          <a:p>
            <a:r>
              <a:rPr lang="en-US" altLang="zh-CN" sz="19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behavior: probing</a:t>
            </a:r>
          </a:p>
          <a:p>
            <a:r>
              <a:rPr lang="en-US" altLang="zh-CN" sz="19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for bandwidth</a:t>
            </a:r>
          </a:p>
        </p:txBody>
      </p:sp>
    </p:spTree>
    <p:extLst>
      <p:ext uri="{BB962C8B-B14F-4D97-AF65-F5344CB8AC3E}">
        <p14:creationId xmlns:p14="http://schemas.microsoft.com/office/powerpoint/2010/main" val="16124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Slow Start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1491630"/>
            <a:ext cx="3384376" cy="32432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When connection begins,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CongWin</a:t>
            </a:r>
            <a:r>
              <a:rPr lang="en-US" altLang="zh-CN" dirty="0">
                <a:ea typeface="宋体" pitchFamily="2" charset="-122"/>
              </a:rPr>
              <a:t> = 1 MSS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Example: MSS = 500 bytes &amp; RTT = 200 </a:t>
            </a:r>
            <a:r>
              <a:rPr lang="en-US" altLang="zh-CN" dirty="0" err="1">
                <a:ea typeface="宋体" pitchFamily="2" charset="-122"/>
              </a:rPr>
              <a:t>msec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initial rate = 20 kbps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available bandwidth may be &gt;&gt; MSS/RTT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desirable to quickly ramp up to respectable rate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4788024" y="1491630"/>
            <a:ext cx="3168352" cy="3243224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When connection begins, increase rate exponentially fast until first loss event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5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Slow Start (more)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203598"/>
            <a:ext cx="3888432" cy="36551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When connection begins, increase rate exponentially until first loss event:</a:t>
            </a:r>
          </a:p>
          <a:p>
            <a:pPr lvl="1">
              <a:lnSpc>
                <a:spcPct val="120000"/>
              </a:lnSpc>
            </a:pPr>
            <a:r>
              <a:rPr lang="en-US" altLang="zh-CN" sz="2100" dirty="0">
                <a:ea typeface="宋体" pitchFamily="2" charset="-122"/>
              </a:rPr>
              <a:t>double </a:t>
            </a:r>
            <a:r>
              <a:rPr lang="en-US" altLang="zh-CN" sz="2100" b="1" dirty="0" err="1">
                <a:latin typeface="Courier New" pitchFamily="49" charset="0"/>
                <a:ea typeface="宋体" pitchFamily="2" charset="-122"/>
              </a:rPr>
              <a:t>CongWin</a:t>
            </a:r>
            <a:r>
              <a:rPr lang="en-US" altLang="zh-CN" sz="2100" dirty="0">
                <a:ea typeface="宋体" pitchFamily="2" charset="-122"/>
              </a:rPr>
              <a:t> every RTT</a:t>
            </a:r>
          </a:p>
          <a:p>
            <a:pPr lvl="1">
              <a:lnSpc>
                <a:spcPct val="120000"/>
              </a:lnSpc>
            </a:pPr>
            <a:r>
              <a:rPr lang="en-US" altLang="zh-CN" sz="2100" dirty="0">
                <a:ea typeface="宋体" pitchFamily="2" charset="-122"/>
              </a:rPr>
              <a:t>done by incrementing </a:t>
            </a:r>
            <a:r>
              <a:rPr lang="en-US" altLang="zh-CN" sz="2100" b="1" dirty="0" err="1">
                <a:latin typeface="Courier New" pitchFamily="49" charset="0"/>
                <a:ea typeface="宋体" pitchFamily="2" charset="-122"/>
              </a:rPr>
              <a:t>CongWin</a:t>
            </a:r>
            <a:r>
              <a:rPr lang="en-US" altLang="zh-CN" sz="2100" dirty="0">
                <a:ea typeface="宋体" pitchFamily="2" charset="-122"/>
              </a:rPr>
              <a:t> for every ACK received</a:t>
            </a:r>
          </a:p>
          <a:p>
            <a:pPr>
              <a:lnSpc>
                <a:spcPct val="120000"/>
              </a:lnSpc>
            </a:pPr>
            <a:r>
              <a:rPr lang="en-US" altLang="zh-CN" u="sng" dirty="0">
                <a:solidFill>
                  <a:srgbClr val="FF0000"/>
                </a:solidFill>
                <a:ea typeface="宋体" pitchFamily="2" charset="-122"/>
              </a:rPr>
              <a:t>Summary:</a:t>
            </a:r>
            <a:r>
              <a:rPr lang="en-US" altLang="zh-CN" dirty="0">
                <a:ea typeface="宋体" pitchFamily="2" charset="-122"/>
              </a:rPr>
              <a:t> initial rate is slow but ramps up exponentially fast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82810"/>
            <a:ext cx="3119026" cy="416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3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Refinement: inferring 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220862"/>
            <a:ext cx="3672408" cy="358313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After 3 dup ACKs:</a:t>
            </a:r>
          </a:p>
          <a:p>
            <a:pPr lvl="1">
              <a:lnSpc>
                <a:spcPct val="120000"/>
              </a:lnSpc>
            </a:pPr>
            <a:r>
              <a:rPr lang="en-US" altLang="zh-CN" sz="2100" b="1" dirty="0" err="1">
                <a:latin typeface="Courier New" pitchFamily="49" charset="0"/>
                <a:ea typeface="宋体" pitchFamily="2" charset="-122"/>
              </a:rPr>
              <a:t>CongWin</a:t>
            </a:r>
            <a:r>
              <a:rPr lang="en-US" altLang="zh-CN" sz="2100" dirty="0">
                <a:ea typeface="宋体" pitchFamily="2" charset="-122"/>
              </a:rPr>
              <a:t> is cut in half</a:t>
            </a:r>
          </a:p>
          <a:p>
            <a:pPr lvl="1">
              <a:lnSpc>
                <a:spcPct val="120000"/>
              </a:lnSpc>
            </a:pPr>
            <a:r>
              <a:rPr lang="en-US" altLang="zh-CN" sz="2100" dirty="0">
                <a:ea typeface="宋体" pitchFamily="2" charset="-122"/>
              </a:rPr>
              <a:t>window then grows linearly</a:t>
            </a:r>
          </a:p>
          <a:p>
            <a:pPr>
              <a:lnSpc>
                <a:spcPct val="120000"/>
              </a:lnSpc>
            </a:pPr>
            <a:r>
              <a:rPr lang="en-US" altLang="zh-CN" u="sng" dirty="0">
                <a:ea typeface="宋体" pitchFamily="2" charset="-122"/>
              </a:rPr>
              <a:t>But</a:t>
            </a:r>
            <a:r>
              <a:rPr lang="en-US" altLang="zh-CN" dirty="0">
                <a:ea typeface="宋体" pitchFamily="2" charset="-122"/>
              </a:rPr>
              <a:t> after timeout event:</a:t>
            </a:r>
          </a:p>
          <a:p>
            <a:pPr lvl="1">
              <a:lnSpc>
                <a:spcPct val="120000"/>
              </a:lnSpc>
            </a:pPr>
            <a:r>
              <a:rPr lang="en-US" altLang="zh-CN" sz="2100" b="1" dirty="0" err="1">
                <a:latin typeface="Courier New" pitchFamily="49" charset="0"/>
                <a:ea typeface="宋体" pitchFamily="2" charset="-122"/>
              </a:rPr>
              <a:t>CongWin</a:t>
            </a:r>
            <a:r>
              <a:rPr lang="en-US" altLang="zh-CN" sz="2100" dirty="0">
                <a:ea typeface="宋体" pitchFamily="2" charset="-122"/>
              </a:rPr>
              <a:t> instead set to 1 MSS; </a:t>
            </a:r>
          </a:p>
          <a:p>
            <a:pPr lvl="1">
              <a:lnSpc>
                <a:spcPct val="120000"/>
              </a:lnSpc>
            </a:pPr>
            <a:r>
              <a:rPr lang="en-US" altLang="zh-CN" sz="2100" dirty="0">
                <a:ea typeface="宋体" pitchFamily="2" charset="-122"/>
              </a:rPr>
              <a:t>window then grows exponentially</a:t>
            </a:r>
          </a:p>
          <a:p>
            <a:pPr lvl="1">
              <a:lnSpc>
                <a:spcPct val="120000"/>
              </a:lnSpc>
            </a:pPr>
            <a:r>
              <a:rPr lang="en-US" altLang="zh-CN" sz="2100" dirty="0">
                <a:ea typeface="宋体" pitchFamily="2" charset="-122"/>
              </a:rPr>
              <a:t>to a threshold, then grows linearly</a:t>
            </a:r>
          </a:p>
          <a:p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860032" y="1707654"/>
            <a:ext cx="3636714" cy="218521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>
              <a:buClr>
                <a:schemeClr val="tx2">
                  <a:lumMod val="60000"/>
                  <a:lumOff val="40000"/>
                </a:schemeClr>
              </a:buClr>
              <a:buFontTx/>
              <a:buChar char="•"/>
            </a:pPr>
            <a:endParaRPr lang="zh-CN" altLang="en-US" sz="20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algn="l">
              <a:buClr>
                <a:schemeClr val="tx2">
                  <a:lumMod val="60000"/>
                  <a:lumOff val="40000"/>
                </a:schemeClr>
              </a:buClr>
              <a:buSzPct val="85000"/>
              <a:buFont typeface="Wingdings" pitchFamily="2" charset="2"/>
              <a:buChar char="q"/>
            </a:pPr>
            <a:r>
              <a:rPr lang="zh-CN" altLang="en-US" sz="20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3 dup ACKs indicates </a:t>
            </a:r>
            <a:br>
              <a:rPr lang="en-US" altLang="zh-CN" sz="20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network capable of </a:t>
            </a:r>
            <a:br>
              <a:rPr lang="en-US" altLang="zh-CN" sz="20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delivering some segments</a:t>
            </a:r>
          </a:p>
          <a:p>
            <a:pPr algn="l">
              <a:buClr>
                <a:schemeClr val="tx2">
                  <a:lumMod val="60000"/>
                  <a:lumOff val="40000"/>
                </a:schemeClr>
              </a:buClr>
              <a:buSzPct val="85000"/>
              <a:buFont typeface="Wingdings" pitchFamily="2" charset="2"/>
              <a:buChar char="q"/>
            </a:pPr>
            <a:r>
              <a:rPr lang="en-US" altLang="zh-CN" sz="20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timeout indicates a “more alarming” congestion scenario</a:t>
            </a:r>
          </a:p>
          <a:p>
            <a:pPr algn="l"/>
            <a:endParaRPr lang="zh-CN" altLang="en-US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301089" y="1522988"/>
            <a:ext cx="13773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Philosophy: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7613"/>
            <a:ext cx="6115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Refinement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755576" y="1203598"/>
            <a:ext cx="3600400" cy="358313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Q:</a:t>
            </a:r>
            <a:r>
              <a:rPr lang="en-US" altLang="zh-CN" dirty="0">
                <a:ea typeface="宋体" pitchFamily="2" charset="-122"/>
              </a:rPr>
              <a:t> When should the exponential increase switch to linear? </a:t>
            </a:r>
          </a:p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A:</a:t>
            </a:r>
            <a:r>
              <a:rPr lang="en-US" altLang="zh-CN" dirty="0">
                <a:ea typeface="宋体" pitchFamily="2" charset="-122"/>
              </a:rPr>
              <a:t> When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CongWin</a:t>
            </a:r>
            <a:r>
              <a:rPr lang="en-US" altLang="zh-CN" dirty="0">
                <a:ea typeface="宋体" pitchFamily="2" charset="-122"/>
              </a:rPr>
              <a:t> gets to 1/2 of its value before timeout.</a:t>
            </a:r>
          </a:p>
          <a:p>
            <a:pPr>
              <a:lnSpc>
                <a:spcPct val="110000"/>
              </a:lnSpc>
              <a:buFont typeface="ZapfDingbats" pitchFamily="82" charset="2"/>
              <a:buNone/>
            </a:pPr>
            <a:r>
              <a:rPr lang="en-US" altLang="zh-CN" sz="2800" u="sng" dirty="0">
                <a:solidFill>
                  <a:srgbClr val="FF0000"/>
                </a:solidFill>
                <a:ea typeface="宋体" pitchFamily="2" charset="-122"/>
              </a:rPr>
              <a:t>Implementation: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Variable Threshold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itchFamily="2" charset="-122"/>
              </a:rPr>
              <a:t>At loss event, Threshold is set to 1/2 of </a:t>
            </a:r>
            <a:r>
              <a:rPr lang="en-US" altLang="zh-CN" dirty="0" err="1">
                <a:ea typeface="宋体" pitchFamily="2" charset="-122"/>
              </a:rPr>
              <a:t>CongWin</a:t>
            </a:r>
            <a:r>
              <a:rPr lang="en-US" altLang="zh-CN" dirty="0">
                <a:ea typeface="宋体" pitchFamily="2" charset="-122"/>
              </a:rPr>
              <a:t> just before loss event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0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TCP Congestion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347614"/>
            <a:ext cx="7488832" cy="3404504"/>
          </a:xfrm>
        </p:spPr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zh-CN" sz="2000" dirty="0">
                <a:ea typeface="宋体" pitchFamily="2" charset="-122"/>
              </a:rPr>
              <a:t>When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CongWin</a:t>
            </a:r>
            <a:r>
              <a:rPr lang="en-US" altLang="zh-CN" sz="2000" dirty="0">
                <a:ea typeface="宋体" pitchFamily="2" charset="-122"/>
              </a:rPr>
              <a:t> is below 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Threshold</a:t>
            </a:r>
            <a:r>
              <a:rPr lang="en-US" altLang="zh-CN" sz="2000" dirty="0">
                <a:ea typeface="宋体" pitchFamily="2" charset="-122"/>
              </a:rPr>
              <a:t>, sender in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slow-start</a:t>
            </a:r>
            <a:r>
              <a:rPr lang="en-US" altLang="zh-CN" sz="2000" dirty="0">
                <a:ea typeface="宋体" pitchFamily="2" charset="-122"/>
              </a:rPr>
              <a:t> phase, window grows exponentially.</a:t>
            </a:r>
          </a:p>
          <a:p>
            <a:pPr>
              <a:spcBef>
                <a:spcPct val="70000"/>
              </a:spcBef>
            </a:pPr>
            <a:r>
              <a:rPr lang="en-US" altLang="zh-CN" sz="2000" dirty="0">
                <a:ea typeface="宋体" pitchFamily="2" charset="-122"/>
              </a:rPr>
              <a:t>When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CongWin</a:t>
            </a:r>
            <a:r>
              <a:rPr lang="en-US" altLang="zh-CN" sz="2000" dirty="0">
                <a:ea typeface="宋体" pitchFamily="2" charset="-122"/>
              </a:rPr>
              <a:t> is above 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Threshold</a:t>
            </a:r>
            <a:r>
              <a:rPr lang="en-US" altLang="zh-CN" sz="2000" dirty="0">
                <a:ea typeface="宋体" pitchFamily="2" charset="-122"/>
              </a:rPr>
              <a:t>, sender is in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congestion-avoidance</a:t>
            </a:r>
            <a:r>
              <a:rPr lang="en-US" altLang="zh-CN" sz="2000" dirty="0">
                <a:ea typeface="宋体" pitchFamily="2" charset="-122"/>
              </a:rPr>
              <a:t> phase, window grows linearly.</a:t>
            </a:r>
          </a:p>
          <a:p>
            <a:pPr>
              <a:spcBef>
                <a:spcPct val="70000"/>
              </a:spcBef>
            </a:pPr>
            <a:r>
              <a:rPr lang="en-US" altLang="zh-CN" sz="2000" dirty="0">
                <a:ea typeface="宋体" pitchFamily="2" charset="-122"/>
              </a:rPr>
              <a:t>When a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triple duplicate ACK</a:t>
            </a:r>
            <a:r>
              <a:rPr lang="en-US" altLang="zh-CN" sz="2000" dirty="0">
                <a:ea typeface="宋体" pitchFamily="2" charset="-122"/>
              </a:rPr>
              <a:t> occurs, 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Threshold</a:t>
            </a:r>
            <a:r>
              <a:rPr lang="en-US" altLang="zh-CN" sz="2000" dirty="0">
                <a:ea typeface="宋体" pitchFamily="2" charset="-122"/>
              </a:rPr>
              <a:t> set to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CongWin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/2</a:t>
            </a:r>
            <a:r>
              <a:rPr lang="en-US" altLang="zh-CN" sz="2000" dirty="0">
                <a:ea typeface="宋体" pitchFamily="2" charset="-122"/>
              </a:rPr>
              <a:t> and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CongWin</a:t>
            </a:r>
            <a:r>
              <a:rPr lang="en-US" altLang="zh-CN" sz="2000" dirty="0">
                <a:ea typeface="宋体" pitchFamily="2" charset="-122"/>
              </a:rPr>
              <a:t> set to 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Threshold</a:t>
            </a:r>
            <a:r>
              <a:rPr lang="en-US" altLang="zh-CN" sz="2000" dirty="0">
                <a:ea typeface="宋体" pitchFamily="2" charset="-122"/>
              </a:rPr>
              <a:t>.</a:t>
            </a:r>
          </a:p>
          <a:p>
            <a:pPr>
              <a:spcBef>
                <a:spcPct val="70000"/>
              </a:spcBef>
            </a:pPr>
            <a:r>
              <a:rPr lang="en-US" altLang="zh-CN" sz="2000" dirty="0">
                <a:ea typeface="宋体" pitchFamily="2" charset="-122"/>
              </a:rPr>
              <a:t>When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timeout</a:t>
            </a:r>
            <a:r>
              <a:rPr lang="en-US" altLang="zh-CN" sz="2000" dirty="0">
                <a:ea typeface="宋体" pitchFamily="2" charset="-122"/>
              </a:rPr>
              <a:t> occurs, 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Threshold</a:t>
            </a:r>
            <a:r>
              <a:rPr lang="en-US" altLang="zh-CN" sz="2000" dirty="0">
                <a:ea typeface="宋体" pitchFamily="2" charset="-122"/>
              </a:rPr>
              <a:t> set to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CongWin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/2</a:t>
            </a:r>
            <a:r>
              <a:rPr lang="en-US" altLang="zh-CN" sz="2000" dirty="0">
                <a:ea typeface="宋体" pitchFamily="2" charset="-122"/>
              </a:rPr>
              <a:t> and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CongWin</a:t>
            </a:r>
            <a:r>
              <a:rPr lang="en-US" altLang="zh-CN" sz="2000" dirty="0">
                <a:ea typeface="宋体" pitchFamily="2" charset="-122"/>
              </a:rPr>
              <a:t> is set to 1 MSS.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41580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408</TotalTime>
  <Words>476</Words>
  <Application>Microsoft Office PowerPoint</Application>
  <PresentationFormat>全屏显示(16:9)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ZapfDingbats</vt:lpstr>
      <vt:lpstr>宋体</vt:lpstr>
      <vt:lpstr>Arial</vt:lpstr>
      <vt:lpstr>Calibri</vt:lpstr>
      <vt:lpstr>Comic Sans MS</vt:lpstr>
      <vt:lpstr>Courier New</vt:lpstr>
      <vt:lpstr>Symbol</vt:lpstr>
      <vt:lpstr>Wingdings</vt:lpstr>
      <vt:lpstr>主题1</vt:lpstr>
      <vt:lpstr> TCP拥塞控制机制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61</cp:revision>
  <dcterms:created xsi:type="dcterms:W3CDTF">2014-09-21T01:22:00Z</dcterms:created>
  <dcterms:modified xsi:type="dcterms:W3CDTF">2017-02-15T18:32:12Z</dcterms:modified>
</cp:coreProperties>
</file>