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70" r:id="rId2"/>
    <p:sldId id="272" r:id="rId3"/>
    <p:sldId id="274" r:id="rId4"/>
    <p:sldId id="273" r:id="rId5"/>
    <p:sldId id="275" r:id="rId6"/>
    <p:sldId id="271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4660"/>
  </p:normalViewPr>
  <p:slideViewPr>
    <p:cSldViewPr>
      <p:cViewPr varScale="1">
        <p:scale>
          <a:sx n="107" d="100"/>
          <a:sy n="107" d="100"/>
        </p:scale>
        <p:origin x="77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TITL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TITL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3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TITL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059582"/>
            <a:ext cx="7488832" cy="340450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en-US" altLang="zh-CN" dirty="0"/>
              <a:t>title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65781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TITL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220862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en-US" altLang="zh-CN" dirty="0"/>
              <a:t>title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12"/>
          <p:cNvSpPr>
            <a:spLocks noGrp="1"/>
          </p:cNvSpPr>
          <p:nvPr>
            <p:ph sz="quarter" idx="16" hasCustomPrompt="1"/>
          </p:nvPr>
        </p:nvSpPr>
        <p:spPr>
          <a:xfrm>
            <a:off x="4716016" y="1249006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en-US" altLang="zh-CN" dirty="0"/>
              <a:t>title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0234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TITL</a:t>
            </a:r>
            <a:endParaRPr lang="zh-CN" altLang="en-US" dirty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331640" y="3952397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TITL</a:t>
            </a:r>
            <a:endParaRPr lang="zh-CN" altLang="en-US" dirty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TITL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63888" y="4803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1347614"/>
            <a:ext cx="8229600" cy="1865362"/>
          </a:xfrm>
        </p:spPr>
        <p:txBody>
          <a:bodyPr>
            <a:noAutofit/>
          </a:bodyPr>
          <a:lstStyle/>
          <a:p>
            <a:pPr algn="l"/>
            <a:r>
              <a:rPr lang="en-US" altLang="zh-CN" b="1">
                <a:ea typeface="宋体" charset="-122"/>
              </a:rPr>
              <a:t>UDP</a:t>
            </a: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13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1331913" y="267494"/>
            <a:ext cx="8064623" cy="4318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UDP: User Datagram Protocol </a:t>
            </a:r>
            <a:r>
              <a:rPr lang="en-US" altLang="zh-CN" sz="2400" dirty="0">
                <a:ea typeface="宋体" pitchFamily="2" charset="-122"/>
              </a:rPr>
              <a:t>[RFC 768]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755576" y="1272580"/>
            <a:ext cx="3816424" cy="366991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200" dirty="0">
                <a:ea typeface="宋体" pitchFamily="2" charset="-122"/>
              </a:rPr>
              <a:t>“no frills,” “bare bones” Internet transport protocol</a:t>
            </a:r>
          </a:p>
          <a:p>
            <a:r>
              <a:rPr lang="en-US" altLang="zh-CN" sz="2200" dirty="0">
                <a:ea typeface="宋体" pitchFamily="2" charset="-122"/>
              </a:rPr>
              <a:t>“best effort” service, UDP segments may be:</a:t>
            </a:r>
          </a:p>
          <a:p>
            <a:pPr lvl="1"/>
            <a:r>
              <a:rPr lang="en-US" altLang="zh-CN" sz="2200" dirty="0">
                <a:ea typeface="宋体" pitchFamily="2" charset="-122"/>
              </a:rPr>
              <a:t>lost</a:t>
            </a:r>
          </a:p>
          <a:p>
            <a:pPr lvl="1"/>
            <a:r>
              <a:rPr lang="en-US" altLang="zh-CN" sz="2200" dirty="0">
                <a:ea typeface="宋体" pitchFamily="2" charset="-122"/>
              </a:rPr>
              <a:t>delivered out of order to app</a:t>
            </a:r>
          </a:p>
          <a:p>
            <a:r>
              <a:rPr lang="en-US" altLang="zh-CN" sz="2200" i="1" dirty="0">
                <a:solidFill>
                  <a:srgbClr val="FF0000"/>
                </a:solidFill>
                <a:ea typeface="宋体" pitchFamily="2" charset="-122"/>
              </a:rPr>
              <a:t>connectionless:</a:t>
            </a:r>
            <a:endParaRPr lang="en-US" altLang="zh-CN" sz="2200" dirty="0">
              <a:ea typeface="宋体" pitchFamily="2" charset="-122"/>
            </a:endParaRPr>
          </a:p>
          <a:p>
            <a:pPr lvl="1"/>
            <a:r>
              <a:rPr lang="en-US" altLang="zh-CN" sz="2200" dirty="0">
                <a:ea typeface="宋体" pitchFamily="2" charset="-122"/>
              </a:rPr>
              <a:t>no handshaking between UDP sender, receiver</a:t>
            </a:r>
          </a:p>
          <a:p>
            <a:pPr lvl="1"/>
            <a:r>
              <a:rPr lang="en-US" altLang="zh-CN" sz="2200" dirty="0">
                <a:ea typeface="宋体" pitchFamily="2" charset="-122"/>
              </a:rPr>
              <a:t>each UDP segment handled independently of others</a:t>
            </a:r>
          </a:p>
          <a:p>
            <a:endParaRPr lang="zh-CN" altLang="en-US" dirty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4940424" y="1272580"/>
            <a:ext cx="3664024" cy="3243386"/>
          </a:xfrm>
          <a:prstGeom prst="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Why is there a UDP?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no connection establishment (which can add delay)</a:t>
            </a:r>
          </a:p>
          <a:p>
            <a:r>
              <a:rPr lang="en-US" altLang="zh-CN" sz="2000" dirty="0">
                <a:ea typeface="宋体" pitchFamily="2" charset="-122"/>
              </a:rPr>
              <a:t>simple: no connection state at sender, receiver</a:t>
            </a:r>
          </a:p>
          <a:p>
            <a:r>
              <a:rPr lang="en-US" altLang="zh-CN" sz="2000" dirty="0">
                <a:ea typeface="宋体" pitchFamily="2" charset="-122"/>
              </a:rPr>
              <a:t>small segment header</a:t>
            </a:r>
          </a:p>
          <a:p>
            <a:r>
              <a:rPr lang="en-US" altLang="zh-CN" sz="2000" dirty="0">
                <a:ea typeface="宋体" pitchFamily="2" charset="-122"/>
              </a:rPr>
              <a:t>no congestion control: UDP can blast away as fast as desired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92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UDP: more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99592" y="1203598"/>
            <a:ext cx="4320480" cy="3816424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>
                <a:ea typeface="宋体" pitchFamily="2" charset="-122"/>
              </a:rPr>
              <a:t>often used for streaming multimedia apps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loss tolerant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rate sensitive</a:t>
            </a:r>
          </a:p>
          <a:p>
            <a:r>
              <a:rPr lang="en-US" altLang="zh-CN" dirty="0">
                <a:ea typeface="宋体" pitchFamily="2" charset="-122"/>
              </a:rPr>
              <a:t>other UDP uses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DNS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SNMP</a:t>
            </a:r>
            <a:endParaRPr lang="en-US" altLang="zh-CN" sz="18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reliable transfer over UDP: add reliability at application layer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application-specific error recovery!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059582"/>
            <a:ext cx="4680520" cy="3926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62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UDP checksum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899592" y="1851670"/>
            <a:ext cx="3528392" cy="295519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 typeface="ZapfDingbats" pitchFamily="82" charset="2"/>
              <a:buNone/>
            </a:pPr>
            <a:r>
              <a:rPr lang="en-US" altLang="zh-CN" sz="2800" u="sng" dirty="0">
                <a:solidFill>
                  <a:srgbClr val="FF0000"/>
                </a:solidFill>
                <a:ea typeface="宋体" pitchFamily="2" charset="-122"/>
              </a:rPr>
              <a:t>Sender:</a:t>
            </a:r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itchFamily="2" charset="-122"/>
              </a:rPr>
              <a:t>treat segment contents as sequence of 16-bit integers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itchFamily="2" charset="-122"/>
              </a:rPr>
              <a:t>checksum: addition (1’s complement sum) of segment contents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itchFamily="2" charset="-122"/>
              </a:rPr>
              <a:t>sender puts checksum value into UDP checksum field</a:t>
            </a:r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6"/>
          </p:nvPr>
        </p:nvSpPr>
        <p:spPr>
          <a:xfrm>
            <a:off x="5004048" y="1851670"/>
            <a:ext cx="3456384" cy="3174876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sz="2200" u="sng" dirty="0">
                <a:solidFill>
                  <a:srgbClr val="FF0000"/>
                </a:solidFill>
                <a:ea typeface="宋体" pitchFamily="2" charset="-122"/>
              </a:rPr>
              <a:t>Receiver:</a:t>
            </a:r>
            <a:endParaRPr lang="en-US" altLang="zh-CN" sz="2200" dirty="0">
              <a:ea typeface="宋体" pitchFamily="2" charset="-122"/>
            </a:endParaRPr>
          </a:p>
          <a:p>
            <a:r>
              <a:rPr lang="en-US" altLang="zh-CN" sz="1900" dirty="0">
                <a:ea typeface="宋体" pitchFamily="2" charset="-122"/>
              </a:rPr>
              <a:t>compute checksum of received segment</a:t>
            </a:r>
          </a:p>
          <a:p>
            <a:r>
              <a:rPr lang="en-US" altLang="zh-CN" sz="1900" dirty="0">
                <a:ea typeface="宋体" pitchFamily="2" charset="-122"/>
              </a:rPr>
              <a:t>check if computed checksum equals checksum field value:</a:t>
            </a:r>
          </a:p>
          <a:p>
            <a:pPr lvl="1"/>
            <a:r>
              <a:rPr lang="en-US" altLang="zh-CN" sz="1900" dirty="0">
                <a:ea typeface="宋体" pitchFamily="2" charset="-122"/>
              </a:rPr>
              <a:t>NO - error detected</a:t>
            </a:r>
          </a:p>
          <a:p>
            <a:pPr lvl="1"/>
            <a:r>
              <a:rPr lang="en-US" altLang="zh-CN" sz="1900" dirty="0">
                <a:ea typeface="宋体" pitchFamily="2" charset="-122"/>
              </a:rPr>
              <a:t>YES - </a:t>
            </a:r>
            <a:r>
              <a:rPr lang="zh-CN" altLang="en-US" sz="1900" dirty="0">
                <a:solidFill>
                  <a:srgbClr val="FF0000"/>
                </a:solidFill>
                <a:ea typeface="宋体" pitchFamily="2" charset="-122"/>
              </a:rPr>
              <a:t>（</a:t>
            </a:r>
            <a:r>
              <a:rPr lang="en-US" altLang="zh-CN" sz="1900" dirty="0">
                <a:solidFill>
                  <a:srgbClr val="FF0000"/>
                </a:solidFill>
                <a:ea typeface="宋体" pitchFamily="2" charset="-122"/>
              </a:rPr>
              <a:t>maybe</a:t>
            </a:r>
            <a:r>
              <a:rPr lang="zh-CN" altLang="en-US" sz="1900" dirty="0">
                <a:solidFill>
                  <a:srgbClr val="FF0000"/>
                </a:solidFill>
                <a:ea typeface="宋体" pitchFamily="2" charset="-122"/>
              </a:rPr>
              <a:t>）</a:t>
            </a:r>
            <a:r>
              <a:rPr lang="en-US" altLang="zh-CN" sz="1900" dirty="0">
                <a:ea typeface="宋体" pitchFamily="2" charset="-122"/>
              </a:rPr>
              <a:t>no error detected. ….</a:t>
            </a:r>
          </a:p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59632" y="993015"/>
            <a:ext cx="720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u="sng" dirty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Goal:</a:t>
            </a:r>
            <a:r>
              <a:rPr lang="en-US" altLang="zh-CN" sz="24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detect “errors” (e.g., flipped bits) in transmitted segment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349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Internet Checksum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71600" y="1220862"/>
            <a:ext cx="6840760" cy="163892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Note</a:t>
            </a:r>
          </a:p>
          <a:p>
            <a:pPr lvl="1"/>
            <a:r>
              <a:rPr lang="en-US" altLang="en-US" sz="1800" dirty="0"/>
              <a:t>When adding numbers, a carryout from the most significant bit needs to be added to the result</a:t>
            </a:r>
          </a:p>
          <a:p>
            <a:pPr>
              <a:lnSpc>
                <a:spcPct val="130000"/>
              </a:lnSpc>
            </a:pPr>
            <a:r>
              <a:rPr lang="en-US" altLang="en-US" sz="2000" dirty="0"/>
              <a:t>Example: add two 16-bit integers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6084"/>
            <a:ext cx="6408711" cy="1976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872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2123727" y="1921940"/>
            <a:ext cx="4751387" cy="106045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What’s UDP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04791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6" y="2931414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2123727" y="2931414"/>
            <a:ext cx="4751387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UDP checksum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378548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237</Words>
  <Application>Microsoft Office PowerPoint</Application>
  <PresentationFormat>全屏显示(16:9)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ZapfDingbats</vt:lpstr>
      <vt:lpstr>Arial</vt:lpstr>
      <vt:lpstr>Calibri</vt:lpstr>
      <vt:lpstr>Comic Sans MS</vt:lpstr>
      <vt:lpstr>Wingdings</vt:lpstr>
      <vt:lpstr>主题1</vt:lpstr>
      <vt:lpstr>UDP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卢 睿博</cp:lastModifiedBy>
  <cp:revision>51</cp:revision>
  <dcterms:created xsi:type="dcterms:W3CDTF">2014-09-21T01:22:00Z</dcterms:created>
  <dcterms:modified xsi:type="dcterms:W3CDTF">2020-03-05T13:26:57Z</dcterms:modified>
</cp:coreProperties>
</file>