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70" r:id="rId2"/>
    <p:sldId id="278" r:id="rId3"/>
    <p:sldId id="275" r:id="rId4"/>
    <p:sldId id="27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8" r:id="rId13"/>
    <p:sldId id="287" r:id="rId14"/>
    <p:sldId id="289" r:id="rId15"/>
    <p:sldId id="292" r:id="rId16"/>
    <p:sldId id="293" r:id="rId17"/>
    <p:sldId id="294" r:id="rId18"/>
    <p:sldId id="295" r:id="rId19"/>
    <p:sldId id="296" r:id="rId20"/>
    <p:sldId id="297" r:id="rId21"/>
    <p:sldId id="271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1" autoAdjust="0"/>
    <p:restoredTop sz="94660"/>
  </p:normalViewPr>
  <p:slideViewPr>
    <p:cSldViewPr>
      <p:cViewPr varScale="1">
        <p:scale>
          <a:sx n="92" d="100"/>
          <a:sy n="92" d="100"/>
        </p:scale>
        <p:origin x="40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0713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768" y="1419622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en-US" b="1" smtClean="0">
                <a:ea typeface="宋体" charset="-122"/>
              </a:rPr>
              <a:t>可靠数据</a:t>
            </a:r>
            <a:r>
              <a:rPr lang="zh-CN" altLang="en-US" b="1" dirty="0" smtClean="0">
                <a:ea typeface="宋体" charset="-122"/>
              </a:rPr>
              <a:t>传输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rdt2.0: operation with no errors</a:t>
            </a:r>
            <a:endParaRPr lang="zh-CN" altLang="en-US" dirty="0"/>
          </a:p>
        </p:txBody>
      </p:sp>
      <p:sp>
        <p:nvSpPr>
          <p:cNvPr id="50" name="Oval 3"/>
          <p:cNvSpPr>
            <a:spLocks noChangeArrowheads="1"/>
          </p:cNvSpPr>
          <p:nvPr/>
        </p:nvSpPr>
        <p:spPr bwMode="auto">
          <a:xfrm>
            <a:off x="875482" y="1873374"/>
            <a:ext cx="985837" cy="72151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833661" y="2005533"/>
            <a:ext cx="136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 dirty="0">
                <a:latin typeface="Arial" pitchFamily="34" charset="0"/>
                <a:ea typeface="宋体" pitchFamily="2" charset="-122"/>
              </a:rPr>
              <a:t>Wait for call from above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1183456" y="1275606"/>
            <a:ext cx="36433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snkpkt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make_pkt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(data, checksum)</a:t>
            </a:r>
          </a:p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udt_send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sndpkt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)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Line 6"/>
          <p:cNvSpPr>
            <a:spLocks noChangeShapeType="1"/>
          </p:cNvSpPr>
          <p:nvPr/>
        </p:nvSpPr>
        <p:spPr bwMode="auto">
          <a:xfrm>
            <a:off x="1288231" y="1367359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5710859" y="4202237"/>
            <a:ext cx="2143125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 dirty="0">
                <a:latin typeface="Arial" pitchFamily="34" charset="0"/>
                <a:ea typeface="宋体" pitchFamily="2" charset="-122"/>
              </a:rPr>
              <a:t>extract(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rcvpkt,data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)</a:t>
            </a:r>
          </a:p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deliver_data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(data)</a:t>
            </a:r>
          </a:p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udt_send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(ACK)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5688633" y="3802187"/>
            <a:ext cx="2157412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rdt_rcv(rcvpkt) &amp;&amp; </a:t>
            </a:r>
          </a:p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   notcorrupt(rcvpkt)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Line 9"/>
          <p:cNvSpPr>
            <a:spLocks noChangeShapeType="1"/>
          </p:cNvSpPr>
          <p:nvPr/>
        </p:nvSpPr>
        <p:spPr bwMode="auto">
          <a:xfrm>
            <a:off x="5810871" y="4243909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7" name="Freeform 10"/>
          <p:cNvSpPr>
            <a:spLocks/>
          </p:cNvSpPr>
          <p:nvPr/>
        </p:nvSpPr>
        <p:spPr bwMode="auto">
          <a:xfrm flipV="1">
            <a:off x="1235844" y="1700734"/>
            <a:ext cx="1800225" cy="18573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58" name="Freeform 11"/>
          <p:cNvSpPr>
            <a:spLocks/>
          </p:cNvSpPr>
          <p:nvPr/>
        </p:nvSpPr>
        <p:spPr bwMode="auto">
          <a:xfrm>
            <a:off x="1283469" y="2571080"/>
            <a:ext cx="1800225" cy="18573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59" name="Text Box 12"/>
          <p:cNvSpPr txBox="1">
            <a:spLocks noChangeArrowheads="1"/>
          </p:cNvSpPr>
          <p:nvPr/>
        </p:nvSpPr>
        <p:spPr bwMode="auto">
          <a:xfrm>
            <a:off x="1250131" y="2835399"/>
            <a:ext cx="3548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rdt_rcv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rcvpkt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) &amp;&amp;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isACK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rcvpkt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)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>
            <a:off x="1351731" y="3078287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61" name="Freeform 14"/>
          <p:cNvSpPr>
            <a:spLocks/>
          </p:cNvSpPr>
          <p:nvPr/>
        </p:nvSpPr>
        <p:spPr bwMode="auto">
          <a:xfrm>
            <a:off x="3431357" y="1930525"/>
            <a:ext cx="466725" cy="67032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62" name="Text Box 15"/>
          <p:cNvSpPr txBox="1">
            <a:spLocks noChangeArrowheads="1"/>
          </p:cNvSpPr>
          <p:nvPr/>
        </p:nvSpPr>
        <p:spPr bwMode="auto">
          <a:xfrm>
            <a:off x="3740919" y="2166268"/>
            <a:ext cx="17637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udt_send(sndpkt)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3715519" y="1660253"/>
            <a:ext cx="2085975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rdt_rcv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rcvpkt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) &amp;&amp;</a:t>
            </a:r>
          </a:p>
          <a:p>
            <a:pPr algn="l"/>
            <a:r>
              <a:rPr lang="en-US" altLang="zh-CN" sz="1400" dirty="0">
                <a:latin typeface="Arial" pitchFamily="34" charset="0"/>
                <a:ea typeface="宋体" pitchFamily="2" charset="-122"/>
              </a:rPr>
              <a:t>  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isNAK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rcvpkt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)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4" name="Line 17"/>
          <p:cNvSpPr>
            <a:spLocks noChangeShapeType="1"/>
          </p:cNvSpPr>
          <p:nvPr/>
        </p:nvSpPr>
        <p:spPr bwMode="auto">
          <a:xfrm>
            <a:off x="3834581" y="216626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65" name="Group 18"/>
          <p:cNvGrpSpPr>
            <a:grpSpLocks/>
          </p:cNvGrpSpPr>
          <p:nvPr/>
        </p:nvGrpSpPr>
        <p:grpSpPr bwMode="auto">
          <a:xfrm>
            <a:off x="5964858" y="1980530"/>
            <a:ext cx="1924050" cy="644129"/>
            <a:chOff x="2222" y="2660"/>
            <a:chExt cx="1212" cy="541"/>
          </a:xfrm>
        </p:grpSpPr>
        <p:sp>
          <p:nvSpPr>
            <p:cNvPr id="66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zh-CN" sz="1400">
                  <a:latin typeface="Arial" pitchFamily="34" charset="0"/>
                  <a:ea typeface="宋体" pitchFamily="2" charset="-122"/>
                </a:rPr>
                <a:t>udt_send(NAK)</a:t>
              </a:r>
              <a:endParaRPr lang="en-US" altLang="zh-CN" sz="1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zh-CN" sz="1400">
                  <a:latin typeface="Arial" pitchFamily="34" charset="0"/>
                  <a:ea typeface="宋体" pitchFamily="2" charset="-122"/>
                </a:rPr>
                <a:t>rdt_rcv(rcvpkt) &amp;&amp; </a:t>
              </a:r>
            </a:p>
            <a:p>
              <a:pPr algn="l"/>
              <a:r>
                <a:rPr lang="en-US" altLang="zh-CN" sz="1400">
                  <a:latin typeface="Arial" pitchFamily="34" charset="0"/>
                  <a:ea typeface="宋体" pitchFamily="2" charset="-122"/>
                </a:rPr>
                <a:t>  corrupt(rcvpkt)</a:t>
              </a:r>
              <a:endParaRPr lang="en-US" altLang="zh-CN" sz="1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69" name="Group 22"/>
          <p:cNvGrpSpPr>
            <a:grpSpLocks/>
          </p:cNvGrpSpPr>
          <p:nvPr/>
        </p:nvGrpSpPr>
        <p:grpSpPr bwMode="auto">
          <a:xfrm>
            <a:off x="2510606" y="1882899"/>
            <a:ext cx="1192213" cy="721519"/>
            <a:chOff x="1565" y="2116"/>
            <a:chExt cx="751" cy="606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1639" y="2129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 sz="1400" dirty="0">
                  <a:latin typeface="Arial" pitchFamily="34" charset="0"/>
                  <a:ea typeface="宋体" pitchFamily="2" charset="-122"/>
                </a:rPr>
                <a:t>Wait for ACK or NAK</a:t>
              </a:r>
              <a:endParaRPr lang="en-US" altLang="zh-CN" sz="140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2" name="Freeform 25"/>
          <p:cNvSpPr>
            <a:spLocks/>
          </p:cNvSpPr>
          <p:nvPr/>
        </p:nvSpPr>
        <p:spPr bwMode="auto">
          <a:xfrm>
            <a:off x="6063283" y="2577034"/>
            <a:ext cx="1257300" cy="352425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73" name="Oval 26"/>
          <p:cNvSpPr>
            <a:spLocks noChangeArrowheads="1"/>
          </p:cNvSpPr>
          <p:nvPr/>
        </p:nvSpPr>
        <p:spPr bwMode="auto">
          <a:xfrm>
            <a:off x="6155359" y="2892549"/>
            <a:ext cx="985837" cy="72151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6112694" y="3050654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 dirty="0">
                <a:latin typeface="Arial" pitchFamily="34" charset="0"/>
                <a:ea typeface="宋体" pitchFamily="2" charset="-122"/>
              </a:rPr>
              <a:t>Wait for call from below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Freeform 28"/>
          <p:cNvSpPr>
            <a:spLocks/>
          </p:cNvSpPr>
          <p:nvPr/>
        </p:nvSpPr>
        <p:spPr bwMode="auto">
          <a:xfrm flipV="1">
            <a:off x="6075983" y="3564062"/>
            <a:ext cx="1257300" cy="352425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grpSp>
        <p:nvGrpSpPr>
          <p:cNvPr id="76" name="Group 32"/>
          <p:cNvGrpSpPr>
            <a:grpSpLocks/>
          </p:cNvGrpSpPr>
          <p:nvPr/>
        </p:nvGrpSpPr>
        <p:grpSpPr bwMode="auto">
          <a:xfrm>
            <a:off x="5725146" y="2838971"/>
            <a:ext cx="1414463" cy="775097"/>
            <a:chOff x="3990" y="2203"/>
            <a:chExt cx="891" cy="651"/>
          </a:xfrm>
        </p:grpSpPr>
        <p:sp>
          <p:nvSpPr>
            <p:cNvPr id="77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78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</p:grpSp>
      <p:sp>
        <p:nvSpPr>
          <p:cNvPr id="79" name="Text Box 35"/>
          <p:cNvSpPr txBox="1">
            <a:spLocks noChangeArrowheads="1"/>
          </p:cNvSpPr>
          <p:nvPr/>
        </p:nvSpPr>
        <p:spPr bwMode="auto">
          <a:xfrm>
            <a:off x="1208857" y="1059582"/>
            <a:ext cx="2255837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rdt_send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(data)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" name="Line 36"/>
          <p:cNvSpPr>
            <a:spLocks noChangeShapeType="1"/>
          </p:cNvSpPr>
          <p:nvPr/>
        </p:nvSpPr>
        <p:spPr bwMode="auto">
          <a:xfrm>
            <a:off x="1189806" y="1250231"/>
            <a:ext cx="12700" cy="56078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1" name="Freeform 37"/>
          <p:cNvSpPr>
            <a:spLocks/>
          </p:cNvSpPr>
          <p:nvPr/>
        </p:nvSpPr>
        <p:spPr bwMode="auto">
          <a:xfrm>
            <a:off x="1189806" y="1788393"/>
            <a:ext cx="5739459" cy="2276921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82" name="Oval 41"/>
          <p:cNvSpPr>
            <a:spLocks noChangeArrowheads="1"/>
          </p:cNvSpPr>
          <p:nvPr/>
        </p:nvSpPr>
        <p:spPr bwMode="auto">
          <a:xfrm>
            <a:off x="2510607" y="1882899"/>
            <a:ext cx="985837" cy="72151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83" name="Line 42"/>
          <p:cNvSpPr>
            <a:spLocks noChangeShapeType="1"/>
          </p:cNvSpPr>
          <p:nvPr/>
        </p:nvSpPr>
        <p:spPr bwMode="auto">
          <a:xfrm flipH="1">
            <a:off x="5652120" y="3942556"/>
            <a:ext cx="12700" cy="8953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4" name="Freeform 43"/>
          <p:cNvSpPr>
            <a:spLocks/>
          </p:cNvSpPr>
          <p:nvPr/>
        </p:nvSpPr>
        <p:spPr bwMode="auto">
          <a:xfrm>
            <a:off x="1334268" y="3180556"/>
            <a:ext cx="5721203" cy="169545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85" name="Oval 47"/>
          <p:cNvSpPr>
            <a:spLocks noChangeArrowheads="1"/>
          </p:cNvSpPr>
          <p:nvPr/>
        </p:nvSpPr>
        <p:spPr bwMode="auto">
          <a:xfrm>
            <a:off x="2507432" y="1886472"/>
            <a:ext cx="985837" cy="72151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86" name="Text Box 48"/>
          <p:cNvSpPr txBox="1">
            <a:spLocks noChangeArrowheads="1"/>
          </p:cNvSpPr>
          <p:nvPr/>
        </p:nvSpPr>
        <p:spPr bwMode="auto">
          <a:xfrm>
            <a:off x="1588268" y="3106861"/>
            <a:ext cx="308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>
                <a:latin typeface="Symbol" pitchFamily="18" charset="2"/>
                <a:ea typeface="宋体" pitchFamily="2" charset="-12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38157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rdt2.0: error scenario</a:t>
            </a:r>
            <a:endParaRPr lang="zh-CN" alt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672779" y="1851248"/>
            <a:ext cx="985837" cy="72151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1178" y="1970534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 dirty="0">
                <a:latin typeface="Arial" pitchFamily="34" charset="0"/>
                <a:ea typeface="宋体" pitchFamily="2" charset="-122"/>
              </a:rPr>
              <a:t>Wait for call from above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80753" y="1311895"/>
            <a:ext cx="364331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snkpkt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 = 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make_pkt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(data, checksum)</a:t>
            </a:r>
          </a:p>
          <a:p>
            <a:pPr algn="l"/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udt_send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1400" dirty="0" err="1">
                <a:latin typeface="Arial" pitchFamily="34" charset="0"/>
                <a:ea typeface="宋体" pitchFamily="2" charset="-122"/>
              </a:rPr>
              <a:t>sndpkt</a:t>
            </a:r>
            <a:r>
              <a:rPr lang="en-US" altLang="zh-CN" sz="1400" dirty="0">
                <a:latin typeface="Arial" pitchFamily="34" charset="0"/>
                <a:ea typeface="宋体" pitchFamily="2" charset="-122"/>
              </a:rPr>
              <a:t>)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085528" y="134523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295704" y="4180111"/>
            <a:ext cx="2143125" cy="464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extract(rcvpkt,data)</a:t>
            </a:r>
          </a:p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deliver_data(data)</a:t>
            </a:r>
          </a:p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udt_send(ACK)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273478" y="3780061"/>
            <a:ext cx="2157412" cy="52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rdt_rcv(rcvpkt) &amp;&amp; </a:t>
            </a:r>
          </a:p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   notcorrupt(rcvpkt)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6395716" y="422178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1033141" y="1678608"/>
            <a:ext cx="1800225" cy="18573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1080766" y="2548954"/>
            <a:ext cx="1800225" cy="185738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047428" y="2813273"/>
            <a:ext cx="35480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rdt_rcv(rcvpkt) &amp;&amp; isACK(rcvpkt)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1149028" y="3056161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228654" y="1908399"/>
            <a:ext cx="466725" cy="67032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538216" y="2144142"/>
            <a:ext cx="1763713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udt_send(sndpkt)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512816" y="1638127"/>
            <a:ext cx="2085975" cy="473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rdt_rcv(rcvpkt) &amp;&amp;</a:t>
            </a:r>
          </a:p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   isNAK(rcvpkt)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631878" y="2144142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549703" y="1958404"/>
            <a:ext cx="1924050" cy="644129"/>
            <a:chOff x="2222" y="2660"/>
            <a:chExt cx="1212" cy="541"/>
          </a:xfrm>
        </p:grpSpPr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zh-CN" sz="1400">
                  <a:latin typeface="Arial" pitchFamily="34" charset="0"/>
                  <a:ea typeface="宋体" pitchFamily="2" charset="-122"/>
                </a:rPr>
                <a:t>udt_send(NAK)</a:t>
              </a:r>
              <a:endParaRPr lang="en-US" altLang="zh-CN" sz="1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l"/>
              <a:r>
                <a:rPr lang="en-US" altLang="zh-CN" sz="1400">
                  <a:latin typeface="Arial" pitchFamily="34" charset="0"/>
                  <a:ea typeface="宋体" pitchFamily="2" charset="-122"/>
                </a:rPr>
                <a:t>rdt_rcv(rcvpkt) &amp;&amp; </a:t>
              </a:r>
            </a:p>
            <a:p>
              <a:pPr algn="l"/>
              <a:r>
                <a:rPr lang="en-US" altLang="zh-CN" sz="1400">
                  <a:latin typeface="Arial" pitchFamily="34" charset="0"/>
                  <a:ea typeface="宋体" pitchFamily="2" charset="-122"/>
                </a:rPr>
                <a:t>  corrupt(rcvpkt)</a:t>
              </a:r>
              <a:endParaRPr lang="en-US" altLang="zh-CN" sz="14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2307904" y="1851248"/>
            <a:ext cx="1184276" cy="731044"/>
            <a:chOff x="1565" y="2108"/>
            <a:chExt cx="746" cy="614"/>
          </a:xfrm>
        </p:grpSpPr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634" y="2108"/>
              <a:ext cx="6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 sz="1400" dirty="0">
                  <a:latin typeface="Arial" pitchFamily="34" charset="0"/>
                  <a:ea typeface="宋体" pitchFamily="2" charset="-122"/>
                </a:rPr>
                <a:t>Wait for ACK or NAK</a:t>
              </a:r>
              <a:endParaRPr lang="en-US" altLang="zh-CN" sz="1400" dirty="0"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6" name="Freeform 25"/>
          <p:cNvSpPr>
            <a:spLocks/>
          </p:cNvSpPr>
          <p:nvPr/>
        </p:nvSpPr>
        <p:spPr bwMode="auto">
          <a:xfrm>
            <a:off x="6648128" y="2554908"/>
            <a:ext cx="1257300" cy="352425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6740204" y="2870423"/>
            <a:ext cx="985837" cy="721519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684218" y="3050654"/>
            <a:ext cx="120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 dirty="0">
                <a:latin typeface="Arial" pitchFamily="34" charset="0"/>
                <a:ea typeface="宋体" pitchFamily="2" charset="-122"/>
              </a:rPr>
              <a:t>Wait for call from below</a:t>
            </a:r>
            <a:endParaRPr lang="en-US" altLang="zh-CN" sz="14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 flipV="1">
            <a:off x="6660828" y="3541936"/>
            <a:ext cx="1257300" cy="352425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25115" y="1819102"/>
            <a:ext cx="1333500" cy="753665"/>
            <a:chOff x="220" y="1365"/>
            <a:chExt cx="840" cy="633"/>
          </a:xfrm>
        </p:grpSpPr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</p:grp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6309991" y="2816845"/>
            <a:ext cx="1414463" cy="775097"/>
            <a:chOff x="3990" y="2203"/>
            <a:chExt cx="891" cy="651"/>
          </a:xfrm>
        </p:grpSpPr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006154" y="1094011"/>
            <a:ext cx="2255837" cy="321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400">
                <a:latin typeface="Arial" pitchFamily="34" charset="0"/>
                <a:ea typeface="宋体" pitchFamily="2" charset="-122"/>
              </a:rPr>
              <a:t>rdt_send(data)</a:t>
            </a:r>
            <a:endParaRPr lang="en-US" altLang="zh-CN" sz="1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987103" y="1218877"/>
            <a:ext cx="12700" cy="560785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980753" y="1761952"/>
            <a:ext cx="6946900" cy="427434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323528" y="1819102"/>
            <a:ext cx="1333500" cy="753665"/>
            <a:chOff x="220" y="1365"/>
            <a:chExt cx="840" cy="633"/>
          </a:xfrm>
        </p:grpSpPr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</p:grp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2307904" y="1860773"/>
            <a:ext cx="985837" cy="721519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H="1">
            <a:off x="6236965" y="3980656"/>
            <a:ext cx="12700" cy="89535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1131565" y="3108548"/>
            <a:ext cx="6594476" cy="1767458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323528" y="1819102"/>
            <a:ext cx="1333500" cy="753665"/>
            <a:chOff x="220" y="1365"/>
            <a:chExt cx="840" cy="633"/>
          </a:xfrm>
        </p:grpSpPr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</p:grp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2304729" y="1864346"/>
            <a:ext cx="985837" cy="721519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6529065" y="2064370"/>
            <a:ext cx="0" cy="61317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0" name="Freeform 49"/>
          <p:cNvSpPr>
            <a:spLocks/>
          </p:cNvSpPr>
          <p:nvPr/>
        </p:nvSpPr>
        <p:spPr bwMode="auto">
          <a:xfrm>
            <a:off x="3563888" y="1856011"/>
            <a:ext cx="4363765" cy="785812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>
            <a:off x="3563888" y="1793131"/>
            <a:ext cx="0" cy="63460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600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3512817" y="2427734"/>
            <a:ext cx="4179888" cy="1579736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1410965" y="3095451"/>
            <a:ext cx="30809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 sz="1400">
                <a:latin typeface="Symbol" pitchFamily="18" charset="2"/>
                <a:ea typeface="宋体" pitchFamily="2" charset="-12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80869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43" grpId="0" animBg="1"/>
      <p:bldP spid="44" grpId="0" animBg="1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611560" y="1226817"/>
            <a:ext cx="2880320" cy="324322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What happens if ACK/NAK corrupted?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sender doesn’t know what happened at receiver!</a:t>
            </a:r>
          </a:p>
          <a:p>
            <a:r>
              <a:rPr lang="en-US" altLang="zh-CN" sz="2000" dirty="0">
                <a:ea typeface="宋体" pitchFamily="2" charset="-122"/>
              </a:rPr>
              <a:t>can’t just retransmit: possible duplicate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707904" y="1161662"/>
            <a:ext cx="3744416" cy="2273152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Handling duplicates: </a:t>
            </a:r>
          </a:p>
          <a:p>
            <a:r>
              <a:rPr lang="en-US" altLang="zh-CN" sz="2600" dirty="0">
                <a:ea typeface="宋体" pitchFamily="2" charset="-122"/>
              </a:rPr>
              <a:t>sender retransmits current </a:t>
            </a:r>
            <a:r>
              <a:rPr lang="en-US" altLang="zh-CN" sz="2600" dirty="0" err="1">
                <a:ea typeface="宋体" pitchFamily="2" charset="-122"/>
              </a:rPr>
              <a:t>pkt</a:t>
            </a:r>
            <a:r>
              <a:rPr lang="en-US" altLang="zh-CN" sz="2600" dirty="0">
                <a:ea typeface="宋体" pitchFamily="2" charset="-122"/>
              </a:rPr>
              <a:t> if ACK/NAK garbled</a:t>
            </a:r>
          </a:p>
          <a:p>
            <a:r>
              <a:rPr lang="en-US" altLang="zh-CN" sz="2600" dirty="0">
                <a:ea typeface="宋体" pitchFamily="2" charset="-122"/>
              </a:rPr>
              <a:t>sender adds </a:t>
            </a:r>
            <a:r>
              <a:rPr lang="en-US" altLang="zh-CN" sz="2600" i="1" dirty="0">
                <a:solidFill>
                  <a:srgbClr val="0070C0"/>
                </a:solidFill>
                <a:ea typeface="宋体" pitchFamily="2" charset="-122"/>
              </a:rPr>
              <a:t>sequence number</a:t>
            </a:r>
            <a:r>
              <a:rPr lang="en-US" altLang="zh-CN" sz="2600" dirty="0">
                <a:ea typeface="宋体" pitchFamily="2" charset="-122"/>
              </a:rPr>
              <a:t> to each </a:t>
            </a:r>
            <a:r>
              <a:rPr lang="en-US" altLang="zh-CN" sz="2600" dirty="0" err="1">
                <a:ea typeface="宋体" pitchFamily="2" charset="-122"/>
              </a:rPr>
              <a:t>pkt</a:t>
            </a:r>
            <a:endParaRPr lang="en-US" altLang="zh-CN" sz="2600" dirty="0">
              <a:ea typeface="宋体" pitchFamily="2" charset="-122"/>
            </a:endParaRPr>
          </a:p>
          <a:p>
            <a:r>
              <a:rPr lang="en-US" altLang="zh-CN" sz="2600" dirty="0">
                <a:ea typeface="宋体" pitchFamily="2" charset="-122"/>
              </a:rPr>
              <a:t>receiver discards (doesn’t deliver up) duplicate </a:t>
            </a:r>
            <a:r>
              <a:rPr lang="en-US" altLang="zh-CN" sz="2600" dirty="0" err="1">
                <a:ea typeface="宋体" pitchFamily="2" charset="-122"/>
              </a:rPr>
              <a:t>pkt</a:t>
            </a:r>
            <a:endParaRPr lang="en-US" altLang="zh-CN" sz="2600" dirty="0">
              <a:ea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6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59043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rdt2.0 has a fatal flaw!</a:t>
            </a:r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47249" y="3553495"/>
            <a:ext cx="292900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l"/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Sender sends one packet, </a:t>
            </a:r>
          </a:p>
          <a:p>
            <a:pPr algn="l"/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then waits for receiver </a:t>
            </a:r>
          </a:p>
          <a:p>
            <a:pPr algn="l"/>
            <a:r>
              <a:rPr lang="en-US" altLang="zh-CN" sz="18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response</a:t>
            </a:r>
            <a:endParaRPr lang="en-US" altLang="zh-CN" sz="200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859937" y="3421732"/>
            <a:ext cx="3016319" cy="105509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3950425" y="3258226"/>
            <a:ext cx="1700213" cy="369888"/>
            <a:chOff x="2943" y="2669"/>
            <a:chExt cx="1071" cy="233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2976" y="2712"/>
              <a:ext cx="1038" cy="1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943" y="2669"/>
              <a:ext cx="97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宋体" pitchFamily="2" charset="-122"/>
                  <a:cs typeface="Arial" panose="020B0604020202020204" pitchFamily="34" charset="0"/>
                </a:rPr>
                <a:t>stop and wait</a:t>
              </a:r>
              <a:endParaRPr lang="en-US" altLang="zh-CN" sz="200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63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056511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rdt2.1: sender, handles garbled ACK/NAKs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7574"/>
            <a:ext cx="6768752" cy="399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70458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rdt2.1: receiver, handles garbled ACK/NAKs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43558"/>
            <a:ext cx="7433180" cy="419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760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rdt2.2: a NAK-free protocol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5"/>
          </p:nvPr>
        </p:nvSpPr>
        <p:spPr>
          <a:xfrm>
            <a:off x="683568" y="1471502"/>
            <a:ext cx="6264696" cy="3404504"/>
          </a:xfrm>
        </p:spPr>
        <p:txBody>
          <a:bodyPr/>
          <a:lstStyle/>
          <a:p>
            <a:r>
              <a:rPr lang="en-US" altLang="zh-CN" sz="2000" dirty="0">
                <a:ea typeface="宋体" pitchFamily="2" charset="-122"/>
              </a:rPr>
              <a:t>same functionality as rdt2.1, using ACKs only</a:t>
            </a:r>
          </a:p>
          <a:p>
            <a:r>
              <a:rPr lang="en-US" altLang="zh-CN" sz="2000" dirty="0">
                <a:ea typeface="宋体" pitchFamily="2" charset="-122"/>
              </a:rPr>
              <a:t>instead of NAK, receiver sends ACK for last </a:t>
            </a:r>
            <a:r>
              <a:rPr lang="en-US" altLang="zh-CN" sz="2000" dirty="0" err="1">
                <a:ea typeface="宋体" pitchFamily="2" charset="-122"/>
              </a:rPr>
              <a:t>pkt</a:t>
            </a:r>
            <a:r>
              <a:rPr lang="en-US" altLang="zh-CN" sz="2000" dirty="0">
                <a:ea typeface="宋体" pitchFamily="2" charset="-122"/>
              </a:rPr>
              <a:t> received OK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receiver must </a:t>
            </a:r>
            <a:r>
              <a:rPr lang="en-US" altLang="zh-CN" i="1" dirty="0">
                <a:ea typeface="宋体" pitchFamily="2" charset="-122"/>
              </a:rPr>
              <a:t>explicitly</a:t>
            </a:r>
            <a:r>
              <a:rPr lang="en-US" altLang="zh-CN" dirty="0">
                <a:ea typeface="宋体" pitchFamily="2" charset="-122"/>
              </a:rPr>
              <a:t> include </a:t>
            </a:r>
            <a:r>
              <a:rPr lang="en-US" altLang="zh-CN" dirty="0" err="1">
                <a:ea typeface="宋体" pitchFamily="2" charset="-122"/>
              </a:rPr>
              <a:t>seq</a:t>
            </a:r>
            <a:r>
              <a:rPr lang="en-US" altLang="zh-CN" dirty="0">
                <a:ea typeface="宋体" pitchFamily="2" charset="-122"/>
              </a:rPr>
              <a:t> # of </a:t>
            </a:r>
            <a:r>
              <a:rPr lang="en-US" altLang="zh-CN" dirty="0" err="1">
                <a:ea typeface="宋体" pitchFamily="2" charset="-122"/>
              </a:rPr>
              <a:t>pkt</a:t>
            </a:r>
            <a:r>
              <a:rPr lang="en-US" altLang="zh-CN" dirty="0">
                <a:ea typeface="宋体" pitchFamily="2" charset="-122"/>
              </a:rPr>
              <a:t> being </a:t>
            </a:r>
            <a:r>
              <a:rPr lang="en-US" altLang="zh-CN" dirty="0" err="1">
                <a:ea typeface="宋体" pitchFamily="2" charset="-122"/>
              </a:rPr>
              <a:t>ACKed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r>
              <a:rPr lang="en-US" altLang="zh-CN" sz="2000" dirty="0">
                <a:ea typeface="宋体" pitchFamily="2" charset="-122"/>
              </a:rPr>
              <a:t>duplicate ACK at sender results in same action as NAK: </a:t>
            </a:r>
            <a:r>
              <a:rPr lang="en-US" altLang="zh-CN" sz="2000" i="1" dirty="0">
                <a:ea typeface="宋体" pitchFamily="2" charset="-122"/>
              </a:rPr>
              <a:t>retransmit current </a:t>
            </a:r>
            <a:r>
              <a:rPr lang="en-US" altLang="zh-CN" sz="2000" i="1" dirty="0" err="1">
                <a:ea typeface="宋体" pitchFamily="2" charset="-122"/>
              </a:rPr>
              <a:t>pkt</a:t>
            </a:r>
            <a:endParaRPr lang="en-US" altLang="zh-CN" sz="2000" dirty="0">
              <a:ea typeface="宋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3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rdt2.2: sender, receiver fragments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843558"/>
            <a:ext cx="6897725" cy="429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84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488559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rdt3.0: channels with errors </a:t>
            </a:r>
            <a:r>
              <a:rPr lang="en-US" altLang="zh-CN" i="1" dirty="0">
                <a:ea typeface="宋体" pitchFamily="2" charset="-122"/>
              </a:rPr>
              <a:t>and</a:t>
            </a:r>
            <a:r>
              <a:rPr lang="en-US" altLang="zh-CN" dirty="0">
                <a:ea typeface="宋体" pitchFamily="2" charset="-122"/>
              </a:rPr>
              <a:t> loss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467544" y="1203598"/>
            <a:ext cx="3384376" cy="324322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200" u="sng" dirty="0">
                <a:solidFill>
                  <a:srgbClr val="FF0000"/>
                </a:solidFill>
                <a:ea typeface="宋体" pitchFamily="2" charset="-122"/>
              </a:rPr>
              <a:t>New assumption:</a:t>
            </a:r>
            <a:r>
              <a:rPr lang="en-US" altLang="zh-CN" sz="2200" dirty="0">
                <a:ea typeface="宋体" pitchFamily="2" charset="-122"/>
              </a:rPr>
              <a:t> underlying channel can also lose packets (data or ACKs)</a:t>
            </a:r>
          </a:p>
          <a:p>
            <a:pPr lvl="1"/>
            <a:r>
              <a:rPr lang="en-US" altLang="zh-CN" sz="1900" dirty="0">
                <a:ea typeface="宋体" pitchFamily="2" charset="-122"/>
              </a:rPr>
              <a:t>checksum, seq. #, ACKs, retransmissions will be of help, but not enough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635896" y="1131590"/>
            <a:ext cx="3744416" cy="3816424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800" u="sng" dirty="0">
                <a:solidFill>
                  <a:srgbClr val="FF0000"/>
                </a:solidFill>
                <a:ea typeface="宋体" pitchFamily="2" charset="-122"/>
              </a:rPr>
              <a:t>Approach:</a:t>
            </a:r>
            <a:r>
              <a:rPr lang="en-US" altLang="zh-CN" sz="2800" dirty="0">
                <a:ea typeface="宋体" pitchFamily="2" charset="-122"/>
              </a:rPr>
              <a:t> sender waits “reasonable” amount of time for ACK </a:t>
            </a:r>
          </a:p>
          <a:p>
            <a:r>
              <a:rPr lang="en-US" altLang="zh-CN" dirty="0">
                <a:ea typeface="宋体" pitchFamily="2" charset="-122"/>
              </a:rPr>
              <a:t>retransmits if no ACK received in this time</a:t>
            </a:r>
          </a:p>
          <a:p>
            <a:r>
              <a:rPr lang="en-US" altLang="zh-CN" dirty="0">
                <a:ea typeface="宋体" pitchFamily="2" charset="-122"/>
              </a:rPr>
              <a:t>if </a:t>
            </a:r>
            <a:r>
              <a:rPr lang="en-US" altLang="zh-CN" dirty="0" err="1">
                <a:ea typeface="宋体" pitchFamily="2" charset="-122"/>
              </a:rPr>
              <a:t>pkt</a:t>
            </a:r>
            <a:r>
              <a:rPr lang="en-US" altLang="zh-CN" dirty="0">
                <a:ea typeface="宋体" pitchFamily="2" charset="-122"/>
              </a:rPr>
              <a:t> (or ACK) just delayed (not lost):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retransmission will be  duplicate, but use of seq. #’s already handles this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receiver must specify </a:t>
            </a:r>
            <a:r>
              <a:rPr lang="en-US" altLang="zh-CN" sz="2400" dirty="0" err="1">
                <a:ea typeface="宋体" pitchFamily="2" charset="-122"/>
              </a:rPr>
              <a:t>seq</a:t>
            </a:r>
            <a:r>
              <a:rPr lang="en-US" altLang="zh-CN" sz="2400" dirty="0">
                <a:ea typeface="宋体" pitchFamily="2" charset="-122"/>
              </a:rPr>
              <a:t> # of </a:t>
            </a:r>
            <a:r>
              <a:rPr lang="en-US" altLang="zh-CN" sz="2400" dirty="0" err="1">
                <a:ea typeface="宋体" pitchFamily="2" charset="-122"/>
              </a:rPr>
              <a:t>pkt</a:t>
            </a:r>
            <a:r>
              <a:rPr lang="en-US" altLang="zh-CN" sz="2400" dirty="0">
                <a:ea typeface="宋体" pitchFamily="2" charset="-122"/>
              </a:rPr>
              <a:t> being </a:t>
            </a:r>
            <a:r>
              <a:rPr lang="en-US" altLang="zh-CN" sz="2400" dirty="0" err="1">
                <a:ea typeface="宋体" pitchFamily="2" charset="-122"/>
              </a:rPr>
              <a:t>ACKed</a:t>
            </a:r>
            <a:endParaRPr lang="en-US" altLang="zh-CN" sz="2400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requires countdown timer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79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rdt3.0 sender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843558"/>
            <a:ext cx="6805265" cy="432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11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rdt3.0 in action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82787"/>
            <a:ext cx="6844969" cy="3693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Principles of Reliable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036860"/>
            <a:ext cx="6912768" cy="396044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ea typeface="宋体" pitchFamily="2" charset="-122"/>
              </a:rPr>
              <a:t>important in app., transport, link layers</a:t>
            </a:r>
          </a:p>
          <a:p>
            <a:r>
              <a:rPr lang="en-US" altLang="zh-CN" sz="1800" dirty="0">
                <a:ea typeface="宋体" pitchFamily="2" charset="-122"/>
              </a:rPr>
              <a:t>top-10 list of important networking topics</a:t>
            </a:r>
            <a:r>
              <a:rPr lang="en-US" altLang="zh-CN" sz="1800" dirty="0" smtClean="0">
                <a:ea typeface="宋体" pitchFamily="2" charset="-122"/>
              </a:rPr>
              <a:t>!</a:t>
            </a: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1800" dirty="0">
                <a:ea typeface="宋体" pitchFamily="2" charset="-122"/>
              </a:rPr>
              <a:t>characteristics of unreliable channel will determine complexity of reliable data transfer protocol (</a:t>
            </a:r>
            <a:r>
              <a:rPr lang="en-US" altLang="zh-CN" sz="1800" dirty="0" err="1">
                <a:ea typeface="宋体" pitchFamily="2" charset="-122"/>
              </a:rPr>
              <a:t>rdt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5" name="Picture 5" descr="rdt_serv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4" y="1707654"/>
            <a:ext cx="5931950" cy="261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7864" y="2499741"/>
            <a:ext cx="3600400" cy="1826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8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rdt3.0 in action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03598"/>
            <a:ext cx="6478057" cy="3549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80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1921940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How to handle bit errors?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04791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sz="quarter" idx="15"/>
          </p:nvPr>
        </p:nvSpPr>
        <p:spPr>
          <a:xfrm>
            <a:off x="2123727" y="2920256"/>
            <a:ext cx="4751387" cy="1060450"/>
          </a:xfrm>
        </p:spPr>
        <p:txBody>
          <a:bodyPr/>
          <a:lstStyle/>
          <a:p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How to handle packet loss?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003107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Principles of Reliable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036860"/>
            <a:ext cx="6912768" cy="396044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ea typeface="宋体" pitchFamily="2" charset="-122"/>
              </a:rPr>
              <a:t>important in app., transport, link layers</a:t>
            </a:r>
          </a:p>
          <a:p>
            <a:r>
              <a:rPr lang="en-US" altLang="zh-CN" sz="1800" dirty="0">
                <a:ea typeface="宋体" pitchFamily="2" charset="-122"/>
              </a:rPr>
              <a:t>top-10 list of important networking topics</a:t>
            </a:r>
            <a:r>
              <a:rPr lang="en-US" altLang="zh-CN" sz="1800" dirty="0" smtClean="0">
                <a:ea typeface="宋体" pitchFamily="2" charset="-122"/>
              </a:rPr>
              <a:t>!</a:t>
            </a: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1800" dirty="0">
                <a:ea typeface="宋体" pitchFamily="2" charset="-122"/>
              </a:rPr>
              <a:t>characteristics of unreliable channel will determine complexity of reliable data transfer protocol (</a:t>
            </a:r>
            <a:r>
              <a:rPr lang="en-US" altLang="zh-CN" sz="1800" dirty="0" err="1">
                <a:ea typeface="宋体" pitchFamily="2" charset="-122"/>
              </a:rPr>
              <a:t>rdt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5" name="Picture 5" descr="rdt_serv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4" y="1707654"/>
            <a:ext cx="5931950" cy="261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347864" y="2715766"/>
            <a:ext cx="3600400" cy="936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69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Principles of Reliable data transfer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036860"/>
            <a:ext cx="6912768" cy="396044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ea typeface="宋体" pitchFamily="2" charset="-122"/>
              </a:rPr>
              <a:t>important in app., transport, link layers</a:t>
            </a:r>
          </a:p>
          <a:p>
            <a:r>
              <a:rPr lang="en-US" altLang="zh-CN" sz="1800" dirty="0">
                <a:ea typeface="宋体" pitchFamily="2" charset="-122"/>
              </a:rPr>
              <a:t>top-10 list of important networking topics</a:t>
            </a:r>
            <a:r>
              <a:rPr lang="en-US" altLang="zh-CN" sz="1800" dirty="0" smtClean="0">
                <a:ea typeface="宋体" pitchFamily="2" charset="-122"/>
              </a:rPr>
              <a:t>!</a:t>
            </a: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dirty="0">
              <a:ea typeface="宋体" pitchFamily="2" charset="-122"/>
            </a:endParaRPr>
          </a:p>
          <a:p>
            <a:pPr marL="0" indent="0">
              <a:buNone/>
            </a:pPr>
            <a:endParaRPr lang="en-US" altLang="zh-CN" sz="1800" dirty="0" smtClean="0">
              <a:ea typeface="宋体" pitchFamily="2" charset="-122"/>
            </a:endParaRPr>
          </a:p>
          <a:p>
            <a:endParaRPr lang="en-US" altLang="zh-CN" sz="1800" dirty="0">
              <a:ea typeface="宋体" pitchFamily="2" charset="-122"/>
            </a:endParaRPr>
          </a:p>
          <a:p>
            <a:r>
              <a:rPr lang="en-US" altLang="zh-CN" sz="1800" dirty="0">
                <a:ea typeface="宋体" pitchFamily="2" charset="-122"/>
              </a:rPr>
              <a:t>characteristics of unreliable channel will determine complexity of reliable data transfer protocol (</a:t>
            </a:r>
            <a:r>
              <a:rPr lang="en-US" altLang="zh-CN" sz="1800" dirty="0" err="1">
                <a:ea typeface="宋体" pitchFamily="2" charset="-122"/>
              </a:rPr>
              <a:t>rdt</a:t>
            </a:r>
            <a:r>
              <a:rPr lang="en-US" altLang="zh-CN" sz="1800" dirty="0">
                <a:ea typeface="宋体" pitchFamily="2" charset="-122"/>
              </a:rPr>
              <a:t>)</a:t>
            </a:r>
          </a:p>
          <a:p>
            <a:endParaRPr lang="zh-CN" altLang="en-US" dirty="0"/>
          </a:p>
        </p:txBody>
      </p:sp>
      <p:pic>
        <p:nvPicPr>
          <p:cNvPr id="5" name="Picture 5" descr="rdt_servi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04" y="1707654"/>
            <a:ext cx="5931950" cy="2618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98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552455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Reliable data transfer: getting started</a:t>
            </a:r>
            <a:endParaRPr lang="zh-CN" altLang="en-US" dirty="0"/>
          </a:p>
        </p:txBody>
      </p:sp>
      <p:pic>
        <p:nvPicPr>
          <p:cNvPr id="4" name="Picture 3" descr="rdt_par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70" y="1919219"/>
            <a:ext cx="4925327" cy="196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7583" y="2318557"/>
            <a:ext cx="14401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send</a:t>
            </a:r>
          </a:p>
          <a:p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side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932024" y="2355726"/>
            <a:ext cx="10397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receive</a:t>
            </a:r>
          </a:p>
          <a:p>
            <a:r>
              <a:rPr lang="en-US" altLang="zh-CN" sz="1800" dirty="0">
                <a:solidFill>
                  <a:schemeClr val="accent2"/>
                </a:solidFill>
                <a:ea typeface="宋体" pitchFamily="2" charset="-122"/>
              </a:rPr>
              <a:t>side</a:t>
            </a:r>
            <a:endParaRPr lang="en-US" altLang="zh-CN" sz="1800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04870" y="1042318"/>
            <a:ext cx="3272199" cy="1038714"/>
            <a:chOff x="143" y="920"/>
            <a:chExt cx="2498" cy="892"/>
          </a:xfrm>
        </p:grpSpPr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err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rdt_send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():</a:t>
              </a:r>
              <a:r>
                <a:rPr lang="en-US" altLang="zh-CN" sz="140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1400" dirty="0">
                  <a:ea typeface="宋体" pitchFamily="2" charset="-122"/>
                </a:rPr>
                <a:t>called from above, (e.g., by app.). Passed data to </a:t>
              </a:r>
            </a:p>
            <a:p>
              <a:r>
                <a:rPr lang="en-US" altLang="zh-CN" sz="1400" dirty="0">
                  <a:ea typeface="宋体" pitchFamily="2" charset="-122"/>
                </a:rPr>
                <a:t>deliver to receiver upper layer</a:t>
              </a:r>
              <a:endParaRPr lang="en-US" altLang="zh-CN" sz="1800" dirty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4" name="Group 8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25" name="Line 9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ea typeface="宋体" pitchFamily="2" charset="-122"/>
                </a:endParaRPr>
              </a:p>
            </p:txBody>
          </p:sp>
        </p:grpSp>
      </p:grp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988705" y="3445043"/>
            <a:ext cx="3104528" cy="1362438"/>
            <a:chOff x="174" y="2760"/>
            <a:chExt cx="2370" cy="1170"/>
          </a:xfrm>
        </p:grpSpPr>
        <p:sp>
          <p:nvSpPr>
            <p:cNvPr id="19" name="Text Box 12"/>
            <p:cNvSpPr txBox="1">
              <a:spLocks noChangeArrowheads="1"/>
            </p:cNvSpPr>
            <p:nvPr/>
          </p:nvSpPr>
          <p:spPr bwMode="auto">
            <a:xfrm>
              <a:off x="233" y="3356"/>
              <a:ext cx="2144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err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udt_send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():</a:t>
              </a:r>
              <a:r>
                <a:rPr lang="en-US" altLang="zh-CN" sz="140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1400" dirty="0">
                  <a:ea typeface="宋体" pitchFamily="2" charset="-122"/>
                </a:rPr>
                <a:t>called by </a:t>
              </a:r>
              <a:r>
                <a:rPr lang="en-US" altLang="zh-CN" sz="1400" dirty="0" err="1">
                  <a:ea typeface="宋体" pitchFamily="2" charset="-122"/>
                </a:rPr>
                <a:t>rdt</a:t>
              </a:r>
              <a:r>
                <a:rPr lang="en-US" altLang="zh-CN" sz="1400" dirty="0">
                  <a:ea typeface="宋体" pitchFamily="2" charset="-122"/>
                </a:rPr>
                <a:t>,</a:t>
              </a:r>
            </a:p>
            <a:p>
              <a:r>
                <a:rPr lang="en-US" altLang="zh-CN" sz="1400" dirty="0">
                  <a:ea typeface="宋体" pitchFamily="2" charset="-122"/>
                </a:rPr>
                <a:t>to transfer packet over </a:t>
              </a:r>
            </a:p>
            <a:p>
              <a:r>
                <a:rPr lang="en-US" altLang="zh-CN" sz="1400" dirty="0">
                  <a:ea typeface="宋体" pitchFamily="2" charset="-122"/>
                </a:rPr>
                <a:t>unreliable channel to receiver</a:t>
              </a:r>
              <a:endParaRPr lang="en-US" altLang="zh-CN" sz="1800" dirty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74" y="2760"/>
              <a:ext cx="2370" cy="1170"/>
              <a:chOff x="174" y="2760"/>
              <a:chExt cx="2370" cy="1170"/>
            </a:xfrm>
          </p:grpSpPr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V="1">
                <a:off x="882" y="2760"/>
                <a:ext cx="228" cy="60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22" name="Rectangle 15"/>
              <p:cNvSpPr>
                <a:spLocks noChangeArrowheads="1"/>
              </p:cNvSpPr>
              <p:nvPr/>
            </p:nvSpPr>
            <p:spPr bwMode="auto">
              <a:xfrm>
                <a:off x="174" y="337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ea typeface="宋体" pitchFamily="2" charset="-122"/>
                </a:endParaRPr>
              </a:p>
            </p:txBody>
          </p:sp>
        </p:grpSp>
      </p:grpSp>
      <p:grpSp>
        <p:nvGrpSpPr>
          <p:cNvPr id="9" name="Group 16"/>
          <p:cNvGrpSpPr>
            <a:grpSpLocks/>
          </p:cNvGrpSpPr>
          <p:nvPr/>
        </p:nvGrpSpPr>
        <p:grpSpPr bwMode="auto">
          <a:xfrm>
            <a:off x="4725084" y="3534707"/>
            <a:ext cx="3272199" cy="1208727"/>
            <a:chOff x="3101" y="2748"/>
            <a:chExt cx="2498" cy="1038"/>
          </a:xfrm>
        </p:grpSpPr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err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rdt_rcv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():</a:t>
              </a:r>
              <a:r>
                <a:rPr lang="en-US" altLang="zh-CN" sz="140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1400" dirty="0">
                  <a:ea typeface="宋体" pitchFamily="2" charset="-122"/>
                </a:rPr>
                <a:t>called when packet arrives on </a:t>
              </a:r>
              <a:r>
                <a:rPr lang="en-US" altLang="zh-CN" sz="1400" dirty="0" err="1">
                  <a:ea typeface="宋体" pitchFamily="2" charset="-122"/>
                </a:rPr>
                <a:t>rcv</a:t>
              </a:r>
              <a:r>
                <a:rPr lang="en-US" altLang="zh-CN" sz="1400" dirty="0">
                  <a:ea typeface="宋体" pitchFamily="2" charset="-122"/>
                </a:rPr>
                <a:t>-side of channel</a:t>
              </a:r>
              <a:endParaRPr lang="en-US" altLang="zh-CN" sz="1800" dirty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6" name="Group 18"/>
            <p:cNvGrpSpPr>
              <a:grpSpLocks/>
            </p:cNvGrpSpPr>
            <p:nvPr/>
          </p:nvGrpSpPr>
          <p:grpSpPr bwMode="auto">
            <a:xfrm>
              <a:off x="3162" y="2748"/>
              <a:ext cx="2370" cy="1038"/>
              <a:chOff x="3162" y="2748"/>
              <a:chExt cx="2370" cy="1038"/>
            </a:xfrm>
          </p:grpSpPr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ea typeface="宋体" pitchFamily="2" charset="-122"/>
                </a:endParaRPr>
              </a:p>
            </p:txBody>
          </p:sp>
        </p:grpSp>
      </p:grpSp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808920" y="1023686"/>
            <a:ext cx="3104528" cy="989805"/>
            <a:chOff x="3138" y="926"/>
            <a:chExt cx="2370" cy="850"/>
          </a:xfrm>
        </p:grpSpPr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3215" y="926"/>
              <a:ext cx="207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r>
                <a:rPr lang="en-US" altLang="zh-CN" sz="1400" b="1" dirty="0" err="1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deliver_data</a:t>
              </a:r>
              <a:r>
                <a:rPr lang="en-US" altLang="zh-CN" sz="1400" b="1" dirty="0">
                  <a:solidFill>
                    <a:srgbClr val="FF0000"/>
                  </a:solidFill>
                  <a:latin typeface="Courier New" pitchFamily="49" charset="0"/>
                  <a:ea typeface="宋体" pitchFamily="2" charset="-122"/>
                </a:rPr>
                <a:t>():</a:t>
              </a:r>
              <a:r>
                <a:rPr lang="en-US" altLang="zh-CN" sz="1400" dirty="0">
                  <a:latin typeface="Times New Roman" pitchFamily="18" charset="0"/>
                  <a:ea typeface="宋体" pitchFamily="2" charset="-122"/>
                </a:rPr>
                <a:t> </a:t>
              </a:r>
              <a:r>
                <a:rPr lang="en-US" altLang="zh-CN" sz="1400" dirty="0">
                  <a:ea typeface="宋体" pitchFamily="2" charset="-122"/>
                </a:rPr>
                <a:t>called by </a:t>
              </a:r>
              <a:r>
                <a:rPr lang="en-US" altLang="zh-CN" sz="1400" b="1" dirty="0" err="1">
                  <a:latin typeface="Courier New" pitchFamily="49" charset="0"/>
                  <a:ea typeface="宋体" pitchFamily="2" charset="-122"/>
                </a:rPr>
                <a:t>rdt</a:t>
              </a:r>
              <a:r>
                <a:rPr lang="en-US" altLang="zh-CN" sz="1400" dirty="0">
                  <a:ea typeface="宋体" pitchFamily="2" charset="-122"/>
                </a:rPr>
                <a:t> to deliver data to upper</a:t>
              </a:r>
              <a:endParaRPr lang="en-US" altLang="zh-CN" sz="1800" dirty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" name="Group 23"/>
            <p:cNvGrpSpPr>
              <a:grpSpLocks/>
            </p:cNvGrpSpPr>
            <p:nvPr/>
          </p:nvGrpSpPr>
          <p:grpSpPr bwMode="auto">
            <a:xfrm>
              <a:off x="3138" y="942"/>
              <a:ext cx="2370" cy="834"/>
              <a:chOff x="3138" y="942"/>
              <a:chExt cx="2370" cy="834"/>
            </a:xfrm>
          </p:grpSpPr>
          <p:sp>
            <p:nvSpPr>
              <p:cNvPr id="13" name="Line 24"/>
              <p:cNvSpPr>
                <a:spLocks noChangeShapeType="1"/>
              </p:cNvSpPr>
              <p:nvPr/>
            </p:nvSpPr>
            <p:spPr bwMode="auto">
              <a:xfrm flipH="1">
                <a:off x="4560" y="1344"/>
                <a:ext cx="150" cy="43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/>
            </p:nvSpPr>
            <p:spPr bwMode="auto">
              <a:xfrm>
                <a:off x="3138" y="942"/>
                <a:ext cx="2370" cy="396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4572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2pPr>
                <a:lvl3pPr marL="9144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3pPr>
                <a:lvl4pPr marL="13716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4pPr>
                <a:lvl5pPr marL="1828800"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kern="12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9pPr>
              </a:lstStyle>
              <a:p>
                <a:endParaRPr lang="zh-CN" altLang="en-US" sz="1200"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8191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768479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Reliable data transfer: getting started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971600" y="1059582"/>
            <a:ext cx="6624736" cy="1656184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We’ll: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incrementally develop sender, receiver sides of reliable data transfer protocol (</a:t>
            </a:r>
            <a:r>
              <a:rPr lang="en-US" altLang="zh-CN" sz="2000" dirty="0" err="1">
                <a:ea typeface="宋体" pitchFamily="2" charset="-122"/>
              </a:rPr>
              <a:t>rdt</a:t>
            </a:r>
            <a:r>
              <a:rPr lang="en-US" altLang="zh-CN" sz="2000" dirty="0">
                <a:ea typeface="宋体" pitchFamily="2" charset="-122"/>
              </a:rPr>
              <a:t>)</a:t>
            </a:r>
          </a:p>
          <a:p>
            <a:r>
              <a:rPr lang="en-US" altLang="zh-CN" sz="2000" dirty="0">
                <a:ea typeface="宋体" pitchFamily="2" charset="-122"/>
              </a:rPr>
              <a:t>consider only unidirectional data transfer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but control info will flow on both directions!</a:t>
            </a:r>
          </a:p>
          <a:p>
            <a:r>
              <a:rPr lang="en-US" altLang="zh-CN" sz="2000" dirty="0">
                <a:ea typeface="宋体" pitchFamily="2" charset="-122"/>
              </a:rPr>
              <a:t>use finite state machines (FSM)  to specify sender, receiver</a:t>
            </a:r>
          </a:p>
          <a:p>
            <a:endParaRPr lang="zh-CN" alt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214092" y="3362438"/>
            <a:ext cx="917575" cy="942975"/>
            <a:chOff x="670" y="3294"/>
            <a:chExt cx="578" cy="594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70" y="3425"/>
              <a:ext cx="47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 sz="1800">
                  <a:ea typeface="宋体" pitchFamily="2" charset="-122"/>
                </a:rPr>
                <a:t>state</a:t>
              </a:r>
            </a:p>
            <a:p>
              <a:r>
                <a:rPr lang="en-US" altLang="zh-CN" sz="1800">
                  <a:ea typeface="宋体" pitchFamily="2" charset="-122"/>
                </a:rPr>
                <a:t>1</a:t>
              </a:r>
            </a:p>
          </p:txBody>
        </p:sp>
      </p:grpSp>
      <p:sp>
        <p:nvSpPr>
          <p:cNvPr id="8" name="Freeform 8"/>
          <p:cNvSpPr>
            <a:spLocks/>
          </p:cNvSpPr>
          <p:nvPr/>
        </p:nvSpPr>
        <p:spPr bwMode="auto">
          <a:xfrm>
            <a:off x="4131668" y="3381488"/>
            <a:ext cx="3516312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7540029" y="3481500"/>
            <a:ext cx="917575" cy="942975"/>
            <a:chOff x="670" y="3294"/>
            <a:chExt cx="578" cy="594"/>
          </a:xfrm>
        </p:grpSpPr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70" y="3425"/>
              <a:ext cx="47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 sz="1800">
                  <a:ea typeface="宋体" pitchFamily="2" charset="-122"/>
                </a:rPr>
                <a:t>state</a:t>
              </a:r>
            </a:p>
            <a:p>
              <a:r>
                <a:rPr lang="en-US" altLang="zh-CN" sz="1800"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260255" y="2756013"/>
            <a:ext cx="30315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event causing state transition</a:t>
            </a:r>
            <a:endParaRPr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4171355" y="3051288"/>
            <a:ext cx="32993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  <a:ea typeface="宋体" pitchFamily="2" charset="-122"/>
              </a:rPr>
              <a:t>actions taken on state transition</a:t>
            </a:r>
            <a:endParaRPr lang="en-US" altLang="zh-CN" sz="200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255493" y="3095738"/>
            <a:ext cx="321516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95536" y="3300525"/>
            <a:ext cx="2497758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state:</a:t>
            </a:r>
            <a:r>
              <a:rPr lang="en-US" altLang="zh-CN" dirty="0">
                <a:ea typeface="宋体" pitchFamily="2" charset="-122"/>
              </a:rPr>
              <a:t> when in this “state” next state uniquely determined by next event</a:t>
            </a:r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3531592" y="4305413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 flipH="1" flipV="1">
            <a:off x="8262804" y="4305412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endParaRPr lang="zh-CN" altLang="en-US" sz="1400">
              <a:ea typeface="宋体" pitchFamily="2" charset="-122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4055467" y="4048238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731739" y="3851388"/>
            <a:ext cx="942975" cy="642938"/>
            <a:chOff x="3516" y="3260"/>
            <a:chExt cx="594" cy="405"/>
          </a:xfrm>
        </p:grpSpPr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3564" y="3260"/>
              <a:ext cx="4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event</a:t>
              </a:r>
              <a:endParaRPr lang="en-US" altLang="zh-CN" sz="2000"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3532" y="3452"/>
              <a:ext cx="54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>
                  <a:solidFill>
                    <a:srgbClr val="FF0000"/>
                  </a:solidFill>
                  <a:ea typeface="宋体" pitchFamily="2" charset="-122"/>
                </a:rPr>
                <a:t>actions</a:t>
              </a:r>
              <a:endParaRPr lang="en-US" altLang="zh-CN" sz="200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62484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7812087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Rdt1.0: reliable transfer over a reliable channel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827584" y="1059582"/>
            <a:ext cx="7488832" cy="201622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2900" dirty="0">
                <a:ea typeface="宋体" pitchFamily="2" charset="-122"/>
              </a:rPr>
              <a:t>underlying channel perfectly reliable</a:t>
            </a:r>
          </a:p>
          <a:p>
            <a:pPr lvl="1"/>
            <a:r>
              <a:rPr lang="en-US" altLang="zh-CN" sz="2900" dirty="0">
                <a:ea typeface="宋体" pitchFamily="2" charset="-122"/>
              </a:rPr>
              <a:t>no bit errors</a:t>
            </a:r>
          </a:p>
          <a:p>
            <a:pPr lvl="1"/>
            <a:r>
              <a:rPr lang="en-US" altLang="zh-CN" sz="2900" dirty="0">
                <a:ea typeface="宋体" pitchFamily="2" charset="-122"/>
              </a:rPr>
              <a:t>no loss of packets</a:t>
            </a:r>
          </a:p>
          <a:p>
            <a:r>
              <a:rPr lang="en-US" altLang="zh-CN" sz="2900" dirty="0">
                <a:ea typeface="宋体" pitchFamily="2" charset="-122"/>
              </a:rPr>
              <a:t>separate FSMs for sender, receiver:</a:t>
            </a:r>
          </a:p>
          <a:p>
            <a:pPr lvl="1"/>
            <a:r>
              <a:rPr lang="en-US" altLang="zh-CN" sz="2900" dirty="0">
                <a:ea typeface="宋体" pitchFamily="2" charset="-122"/>
              </a:rPr>
              <a:t>sender sends data into underlying channel</a:t>
            </a:r>
          </a:p>
          <a:p>
            <a:pPr lvl="1"/>
            <a:r>
              <a:rPr lang="en-US" altLang="zh-CN" sz="2900" dirty="0">
                <a:ea typeface="宋体" pitchFamily="2" charset="-122"/>
              </a:rPr>
              <a:t>receiver read data from underlying channel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47814"/>
            <a:ext cx="6828876" cy="162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Rdt2.0: channel with bit errors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1203598"/>
            <a:ext cx="6984776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>
                <a:ea typeface="宋体" pitchFamily="2" charset="-122"/>
              </a:rPr>
              <a:t>underlying channel may flip bits in packet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checksum to detect bit errors</a:t>
            </a:r>
          </a:p>
          <a:p>
            <a:r>
              <a:rPr lang="en-US" altLang="zh-CN" sz="2200" i="1" dirty="0">
                <a:ea typeface="宋体" pitchFamily="2" charset="-122"/>
              </a:rPr>
              <a:t>the</a:t>
            </a:r>
            <a:r>
              <a:rPr lang="en-US" altLang="zh-CN" sz="2200" dirty="0">
                <a:ea typeface="宋体" pitchFamily="2" charset="-122"/>
              </a:rPr>
              <a:t> question: how to recover from errors:</a:t>
            </a:r>
          </a:p>
          <a:p>
            <a:pPr lvl="1"/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acknowledgements (ACKs): </a:t>
            </a:r>
            <a:r>
              <a:rPr lang="en-US" altLang="zh-CN" sz="2200" dirty="0">
                <a:ea typeface="宋体" pitchFamily="2" charset="-122"/>
              </a:rPr>
              <a:t>receiver explicitly tells sender that </a:t>
            </a:r>
            <a:r>
              <a:rPr lang="en-US" altLang="zh-CN" sz="2200" dirty="0" err="1">
                <a:ea typeface="宋体" pitchFamily="2" charset="-122"/>
              </a:rPr>
              <a:t>pkt</a:t>
            </a:r>
            <a:r>
              <a:rPr lang="en-US" altLang="zh-CN" sz="2200" dirty="0">
                <a:ea typeface="宋体" pitchFamily="2" charset="-122"/>
              </a:rPr>
              <a:t> received OK</a:t>
            </a:r>
          </a:p>
          <a:p>
            <a:pPr lvl="1"/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negative acknowledgements (NAKs):</a:t>
            </a:r>
            <a:r>
              <a:rPr lang="en-US" altLang="zh-CN" sz="2200" dirty="0">
                <a:ea typeface="宋体" pitchFamily="2" charset="-122"/>
              </a:rPr>
              <a:t> receiver explicitly tells sender that </a:t>
            </a:r>
            <a:r>
              <a:rPr lang="en-US" altLang="zh-CN" sz="2200" dirty="0" err="1">
                <a:ea typeface="宋体" pitchFamily="2" charset="-122"/>
              </a:rPr>
              <a:t>pkt</a:t>
            </a:r>
            <a:r>
              <a:rPr lang="en-US" altLang="zh-CN" sz="2200" dirty="0">
                <a:ea typeface="宋体" pitchFamily="2" charset="-122"/>
              </a:rPr>
              <a:t> had errors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sender retransmits </a:t>
            </a:r>
            <a:r>
              <a:rPr lang="en-US" altLang="zh-CN" sz="2200" dirty="0" err="1">
                <a:ea typeface="宋体" pitchFamily="2" charset="-122"/>
              </a:rPr>
              <a:t>pkt</a:t>
            </a:r>
            <a:r>
              <a:rPr lang="en-US" altLang="zh-CN" sz="2200" dirty="0">
                <a:ea typeface="宋体" pitchFamily="2" charset="-122"/>
              </a:rPr>
              <a:t> on receipt of NAK</a:t>
            </a:r>
          </a:p>
          <a:p>
            <a:r>
              <a:rPr lang="en-US" altLang="zh-CN" sz="2200" dirty="0">
                <a:ea typeface="宋体" pitchFamily="2" charset="-122"/>
              </a:rPr>
              <a:t>new mechanisms in </a:t>
            </a: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rdt2.0</a:t>
            </a:r>
            <a:r>
              <a:rPr lang="en-US" altLang="zh-CN" sz="2200" dirty="0">
                <a:ea typeface="宋体" pitchFamily="2" charset="-122"/>
              </a:rPr>
              <a:t> (beyond </a:t>
            </a:r>
            <a:r>
              <a:rPr lang="en-US" altLang="zh-CN" sz="2200" b="1" dirty="0">
                <a:latin typeface="Courier New" pitchFamily="49" charset="0"/>
                <a:ea typeface="宋体" pitchFamily="2" charset="-122"/>
              </a:rPr>
              <a:t>rdt1.0</a:t>
            </a:r>
            <a:r>
              <a:rPr lang="en-US" altLang="zh-CN" sz="2200" dirty="0">
                <a:ea typeface="宋体" pitchFamily="2" charset="-122"/>
              </a:rPr>
              <a:t>):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error detection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receiver feedback: control </a:t>
            </a:r>
            <a:r>
              <a:rPr lang="en-US" altLang="zh-CN" sz="2200" dirty="0" err="1">
                <a:ea typeface="宋体" pitchFamily="2" charset="-122"/>
              </a:rPr>
              <a:t>msgs</a:t>
            </a:r>
            <a:r>
              <a:rPr lang="en-US" altLang="zh-CN" sz="2200" dirty="0">
                <a:ea typeface="宋体" pitchFamily="2" charset="-122"/>
              </a:rPr>
              <a:t> (ACK,NAK) </a:t>
            </a:r>
            <a:r>
              <a:rPr lang="en-US" altLang="zh-CN" sz="2200" dirty="0" err="1">
                <a:ea typeface="宋体" pitchFamily="2" charset="-122"/>
              </a:rPr>
              <a:t>rcvr</a:t>
            </a:r>
            <a:r>
              <a:rPr lang="en-US" altLang="zh-CN" sz="2200" dirty="0">
                <a:ea typeface="宋体" pitchFamily="2" charset="-122"/>
              </a:rPr>
              <a:t>-&gt;sender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56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rdt2.0: FSM specification</a:t>
            </a:r>
            <a:endParaRPr lang="zh-CN" altLang="en-U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7614"/>
            <a:ext cx="4721052" cy="318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17269"/>
            <a:ext cx="2059490" cy="429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286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437</TotalTime>
  <Words>751</Words>
  <Application>Microsoft Office PowerPoint</Application>
  <PresentationFormat>全屏显示(16:9)</PresentationFormat>
  <Paragraphs>157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ZapfDingbats</vt:lpstr>
      <vt:lpstr>宋体</vt:lpstr>
      <vt:lpstr>Arial</vt:lpstr>
      <vt:lpstr>Calibri</vt:lpstr>
      <vt:lpstr>Comic Sans MS</vt:lpstr>
      <vt:lpstr>Courier New</vt:lpstr>
      <vt:lpstr>Symbol</vt:lpstr>
      <vt:lpstr>Times New Roman</vt:lpstr>
      <vt:lpstr>Wingdings</vt:lpstr>
      <vt:lpstr>主题1</vt:lpstr>
      <vt:lpstr>可靠数据传输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82</cp:revision>
  <dcterms:created xsi:type="dcterms:W3CDTF">2014-09-21T01:22:00Z</dcterms:created>
  <dcterms:modified xsi:type="dcterms:W3CDTF">2017-02-15T18:29:27Z</dcterms:modified>
</cp:coreProperties>
</file>