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0" r:id="rId2"/>
    <p:sldId id="272" r:id="rId3"/>
    <p:sldId id="274" r:id="rId4"/>
    <p:sldId id="275" r:id="rId5"/>
    <p:sldId id="276" r:id="rId6"/>
    <p:sldId id="277" r:id="rId7"/>
    <p:sldId id="278" r:id="rId8"/>
    <p:sldId id="271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92" d="100"/>
          <a:sy n="92" d="100"/>
        </p:scale>
        <p:origin x="63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220862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12"/>
          <p:cNvSpPr>
            <a:spLocks noGrp="1"/>
          </p:cNvSpPr>
          <p:nvPr>
            <p:ph sz="quarter" idx="16" hasCustomPrompt="1"/>
          </p:nvPr>
        </p:nvSpPr>
        <p:spPr>
          <a:xfrm>
            <a:off x="4716016" y="1249006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341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744" y="1347614"/>
            <a:ext cx="8229600" cy="1865362"/>
          </a:xfrm>
        </p:spPr>
        <p:txBody>
          <a:bodyPr>
            <a:noAutofit/>
          </a:bodyPr>
          <a:lstStyle/>
          <a:p>
            <a:pPr algn="l"/>
            <a:r>
              <a:rPr lang="en-US" altLang="zh-CN" b="1" smtClean="0">
                <a:ea typeface="宋体" charset="-122"/>
              </a:rPr>
              <a:t>TCP</a:t>
            </a:r>
            <a:r>
              <a:rPr lang="zh-CN" altLang="en-US" b="1" smtClean="0">
                <a:ea typeface="宋体" charset="-122"/>
              </a:rPr>
              <a:t>报文</a:t>
            </a:r>
            <a:r>
              <a:rPr lang="zh-CN" altLang="en-US" b="1" dirty="0" smtClean="0">
                <a:ea typeface="宋体" charset="-122"/>
              </a:rPr>
              <a:t>段格式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8712695" cy="431800"/>
          </a:xfrm>
        </p:spPr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TCP: Overview   RFCs: 793, 1122, 1323, 2018, 2581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971600" y="1059582"/>
            <a:ext cx="3528392" cy="3243224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point-to-point: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one sender, one receiver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reliable, in-order 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byte steam:</a:t>
            </a:r>
            <a:endParaRPr lang="en-US" altLang="zh-CN" i="1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no “message boundaries”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pipelined: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TCP congestion and flow control set window size</a:t>
            </a:r>
          </a:p>
          <a:p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send &amp; receive buffers</a:t>
            </a:r>
            <a:endParaRPr lang="en-US" altLang="zh-CN" i="1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>
          <a:xfrm>
            <a:off x="4716016" y="1059582"/>
            <a:ext cx="3960440" cy="324322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full duplex data: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bi-directional data flow in same connection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MSS: maximum segment size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connection-oriented: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handshaking (exchange of control </a:t>
            </a:r>
            <a:r>
              <a:rPr lang="en-US" altLang="zh-CN" dirty="0" err="1">
                <a:ea typeface="宋体" pitchFamily="2" charset="-122"/>
              </a:rPr>
              <a:t>msgs</a:t>
            </a:r>
            <a:r>
              <a:rPr lang="en-US" altLang="zh-CN" dirty="0">
                <a:ea typeface="宋体" pitchFamily="2" charset="-122"/>
              </a:rPr>
              <a:t>) </a:t>
            </a:r>
            <a:r>
              <a:rPr lang="en-US" altLang="zh-CN" dirty="0" err="1">
                <a:ea typeface="宋体" pitchFamily="2" charset="-122"/>
              </a:rPr>
              <a:t>init’s</a:t>
            </a:r>
            <a:r>
              <a:rPr lang="en-US" altLang="zh-CN" dirty="0">
                <a:ea typeface="宋体" pitchFamily="2" charset="-122"/>
              </a:rPr>
              <a:t> sender, receiver state before data exchange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flow controlled: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sender will not overwhelm receiver</a:t>
            </a:r>
          </a:p>
          <a:p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201229"/>
              </p:ext>
            </p:extLst>
          </p:nvPr>
        </p:nvGraphicFramePr>
        <p:xfrm>
          <a:off x="-7448" y="3939902"/>
          <a:ext cx="6026151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VISIO" r:id="rId3" imgW="6602760" imgH="1123200" progId="Visio.Drawing.11">
                  <p:embed/>
                </p:oleObj>
              </mc:Choice>
              <mc:Fallback>
                <p:oleObj name="VISIO" r:id="rId3" imgW="6602760" imgH="112320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448" y="3939902"/>
                        <a:ext cx="6026151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7416551" cy="431800"/>
          </a:xfrm>
        </p:spPr>
        <p:txBody>
          <a:bodyPr/>
          <a:lstStyle/>
          <a:p>
            <a:r>
              <a:rPr lang="en-US" altLang="en-US" sz="2800" dirty="0">
                <a:ea typeface="宋体" pitchFamily="2" charset="-122"/>
              </a:rPr>
              <a:t>TCP segment structure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7574"/>
            <a:ext cx="6298563" cy="386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64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7200527" cy="431800"/>
          </a:xfrm>
        </p:spPr>
        <p:txBody>
          <a:bodyPr/>
          <a:lstStyle/>
          <a:p>
            <a:r>
              <a:rPr lang="en-US" altLang="en-US" sz="2800" dirty="0">
                <a:ea typeface="宋体" pitchFamily="2" charset="-122"/>
              </a:rPr>
              <a:t>TCP segment structure - Control field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7654"/>
            <a:ext cx="7087641" cy="207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73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TCP segment structure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9582"/>
            <a:ext cx="6031411" cy="362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94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TCP seq. #’s and ACKs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1115616" y="1275606"/>
            <a:ext cx="5184576" cy="3672408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000" u="sng" dirty="0">
                <a:solidFill>
                  <a:srgbClr val="FF0000"/>
                </a:solidFill>
                <a:ea typeface="宋体" pitchFamily="2" charset="-122"/>
              </a:rPr>
              <a:t>Seq. #’s:</a:t>
            </a:r>
            <a:endParaRPr lang="en-US" altLang="zh-CN" sz="2000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byte stream “number” of first byte in segment’s data</a:t>
            </a:r>
            <a:endParaRPr lang="en-US" altLang="zh-CN" sz="1800" dirty="0">
              <a:ea typeface="宋体" pitchFamily="2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000" u="sng" dirty="0">
                <a:solidFill>
                  <a:srgbClr val="FF0000"/>
                </a:solidFill>
                <a:ea typeface="宋体" pitchFamily="2" charset="-122"/>
              </a:rPr>
              <a:t>ACKs:</a:t>
            </a:r>
            <a:endParaRPr lang="en-US" altLang="zh-CN" sz="2000" dirty="0">
              <a:ea typeface="宋体" pitchFamily="2" charset="-122"/>
            </a:endParaRPr>
          </a:p>
          <a:p>
            <a:pPr lvl="1"/>
            <a:r>
              <a:rPr lang="en-US" altLang="zh-CN" dirty="0" err="1">
                <a:ea typeface="宋体" pitchFamily="2" charset="-122"/>
              </a:rPr>
              <a:t>seq</a:t>
            </a:r>
            <a:r>
              <a:rPr lang="en-US" altLang="zh-CN" dirty="0">
                <a:ea typeface="宋体" pitchFamily="2" charset="-122"/>
              </a:rPr>
              <a:t> # of next byte expected from other side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cumulative ACK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Q:</a:t>
            </a:r>
            <a:r>
              <a:rPr lang="en-US" altLang="zh-CN" sz="2000" dirty="0">
                <a:ea typeface="宋体" pitchFamily="2" charset="-122"/>
              </a:rPr>
              <a:t> how receiver handles out-of-order segments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A: TCP spec doesn’t say, - up to </a:t>
            </a:r>
            <a:r>
              <a:rPr lang="en-US" altLang="zh-CN" dirty="0" err="1">
                <a:ea typeface="宋体" pitchFamily="2" charset="-122"/>
              </a:rPr>
              <a:t>implementor</a:t>
            </a:r>
            <a:endParaRPr lang="en-US" altLang="zh-CN" dirty="0">
              <a:ea typeface="宋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47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TCP seq. </a:t>
            </a:r>
            <a:r>
              <a:rPr lang="en-US" altLang="zh-CN" dirty="0" smtClean="0">
                <a:ea typeface="宋体" pitchFamily="2" charset="-122"/>
              </a:rPr>
              <a:t>#’s and </a:t>
            </a:r>
            <a:r>
              <a:rPr lang="en-US" altLang="zh-CN" dirty="0">
                <a:ea typeface="宋体" pitchFamily="2" charset="-122"/>
              </a:rPr>
              <a:t>ACKs</a:t>
            </a:r>
            <a:endParaRPr lang="zh-CN" altLang="en-US" dirty="0"/>
          </a:p>
        </p:txBody>
      </p:sp>
      <p:sp>
        <p:nvSpPr>
          <p:cNvPr id="154" name="Line 3"/>
          <p:cNvSpPr>
            <a:spLocks noChangeShapeType="1"/>
          </p:cNvSpPr>
          <p:nvPr/>
        </p:nvSpPr>
        <p:spPr bwMode="auto">
          <a:xfrm>
            <a:off x="2547342" y="3917280"/>
            <a:ext cx="2590800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55" name="Line 4"/>
          <p:cNvSpPr>
            <a:spLocks noChangeShapeType="1"/>
          </p:cNvSpPr>
          <p:nvPr/>
        </p:nvSpPr>
        <p:spPr bwMode="auto">
          <a:xfrm>
            <a:off x="2561630" y="2148805"/>
            <a:ext cx="2586037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56" name="Text Box 7"/>
          <p:cNvSpPr txBox="1">
            <a:spLocks noChangeArrowheads="1"/>
          </p:cNvSpPr>
          <p:nvPr/>
        </p:nvSpPr>
        <p:spPr bwMode="auto">
          <a:xfrm>
            <a:off x="1752005" y="1755105"/>
            <a:ext cx="80962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zh-CN" dirty="0"/>
              <a:t>User</a:t>
            </a:r>
          </a:p>
          <a:p>
            <a:pPr algn="r">
              <a:lnSpc>
                <a:spcPct val="90000"/>
              </a:lnSpc>
            </a:pPr>
            <a:r>
              <a:rPr lang="en-US" altLang="zh-CN" dirty="0"/>
              <a:t>types</a:t>
            </a:r>
          </a:p>
          <a:p>
            <a:pPr algn="r">
              <a:lnSpc>
                <a:spcPct val="90000"/>
              </a:lnSpc>
            </a:pPr>
            <a:r>
              <a:rPr lang="ja-JP" altLang="en-US" dirty="0"/>
              <a:t>‘</a:t>
            </a:r>
            <a:r>
              <a:rPr lang="en-US" altLang="ja-JP" dirty="0"/>
              <a:t>C</a:t>
            </a:r>
            <a:r>
              <a:rPr lang="ja-JP" altLang="en-US" dirty="0"/>
              <a:t>’</a:t>
            </a:r>
            <a:endParaRPr lang="en-US" altLang="zh-CN" sz="1000" dirty="0"/>
          </a:p>
        </p:txBody>
      </p:sp>
      <p:sp>
        <p:nvSpPr>
          <p:cNvPr id="157" name="Text Box 8"/>
          <p:cNvSpPr txBox="1">
            <a:spLocks noChangeArrowheads="1"/>
          </p:cNvSpPr>
          <p:nvPr/>
        </p:nvSpPr>
        <p:spPr bwMode="auto">
          <a:xfrm>
            <a:off x="1501180" y="3368005"/>
            <a:ext cx="1084262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zh-CN"/>
              <a:t>host ACKs</a:t>
            </a:r>
          </a:p>
          <a:p>
            <a:pPr algn="r">
              <a:lnSpc>
                <a:spcPct val="90000"/>
              </a:lnSpc>
            </a:pPr>
            <a:r>
              <a:rPr lang="en-US" altLang="zh-CN"/>
              <a:t>receipt </a:t>
            </a:r>
          </a:p>
          <a:p>
            <a:pPr algn="r">
              <a:lnSpc>
                <a:spcPct val="90000"/>
              </a:lnSpc>
            </a:pPr>
            <a:r>
              <a:rPr lang="en-US" altLang="zh-CN"/>
              <a:t>of echoed</a:t>
            </a:r>
          </a:p>
          <a:p>
            <a:pPr algn="r">
              <a:lnSpc>
                <a:spcPct val="90000"/>
              </a:lnSpc>
            </a:pPr>
            <a:r>
              <a:rPr lang="ja-JP" altLang="en-US"/>
              <a:t>‘</a:t>
            </a:r>
            <a:r>
              <a:rPr lang="en-US" altLang="ja-JP"/>
              <a:t>C</a:t>
            </a:r>
            <a:r>
              <a:rPr lang="ja-JP" altLang="en-US"/>
              <a:t>’</a:t>
            </a:r>
            <a:endParaRPr lang="en-US" altLang="zh-CN" sz="1000"/>
          </a:p>
        </p:txBody>
      </p:sp>
      <p:sp>
        <p:nvSpPr>
          <p:cNvPr id="158" name="Text Box 9"/>
          <p:cNvSpPr txBox="1">
            <a:spLocks noChangeArrowheads="1"/>
          </p:cNvSpPr>
          <p:nvPr/>
        </p:nvSpPr>
        <p:spPr bwMode="auto">
          <a:xfrm>
            <a:off x="5161955" y="2490118"/>
            <a:ext cx="11382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/>
              <a:t>host ACKs</a:t>
            </a:r>
          </a:p>
          <a:p>
            <a:pPr algn="l"/>
            <a:r>
              <a:rPr lang="en-US" altLang="zh-CN"/>
              <a:t>receipt of</a:t>
            </a:r>
          </a:p>
          <a:p>
            <a:pPr algn="l"/>
            <a:r>
              <a:rPr lang="ja-JP" altLang="en-US"/>
              <a:t>‘</a:t>
            </a:r>
            <a:r>
              <a:rPr lang="en-US" altLang="ja-JP"/>
              <a:t>C</a:t>
            </a:r>
            <a:r>
              <a:rPr lang="ja-JP" altLang="en-US"/>
              <a:t>’</a:t>
            </a:r>
            <a:r>
              <a:rPr lang="en-US" altLang="ja-JP"/>
              <a:t>, echoes</a:t>
            </a:r>
          </a:p>
          <a:p>
            <a:pPr algn="l"/>
            <a:r>
              <a:rPr lang="en-US" altLang="zh-CN"/>
              <a:t>back </a:t>
            </a:r>
            <a:r>
              <a:rPr lang="ja-JP" altLang="en-US"/>
              <a:t>‘</a:t>
            </a:r>
            <a:r>
              <a:rPr lang="en-US" altLang="ja-JP"/>
              <a:t>C</a:t>
            </a:r>
            <a:r>
              <a:rPr lang="ja-JP" altLang="en-US"/>
              <a:t>’</a:t>
            </a:r>
            <a:endParaRPr lang="en-US" altLang="zh-CN"/>
          </a:p>
        </p:txBody>
      </p:sp>
      <p:sp>
        <p:nvSpPr>
          <p:cNvPr id="159" name="Line 10"/>
          <p:cNvSpPr>
            <a:spLocks noChangeShapeType="1"/>
          </p:cNvSpPr>
          <p:nvPr/>
        </p:nvSpPr>
        <p:spPr bwMode="auto">
          <a:xfrm flipH="1">
            <a:off x="2552105" y="2921918"/>
            <a:ext cx="2554287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60" name="Text Box 11"/>
          <p:cNvSpPr txBox="1">
            <a:spLocks noChangeArrowheads="1"/>
          </p:cNvSpPr>
          <p:nvPr/>
        </p:nvSpPr>
        <p:spPr bwMode="auto">
          <a:xfrm>
            <a:off x="2745780" y="4587974"/>
            <a:ext cx="2379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800" dirty="0">
                <a:solidFill>
                  <a:srgbClr val="000099"/>
                </a:solidFill>
              </a:rPr>
              <a:t>simple telnet scenario</a:t>
            </a:r>
            <a:endParaRPr lang="en-US" altLang="zh-CN" sz="1000" dirty="0">
              <a:solidFill>
                <a:srgbClr val="000099"/>
              </a:solidFill>
            </a:endParaRPr>
          </a:p>
        </p:txBody>
      </p:sp>
      <p:sp>
        <p:nvSpPr>
          <p:cNvPr id="161" name="Text Box 13"/>
          <p:cNvSpPr txBox="1">
            <a:spLocks noChangeArrowheads="1"/>
          </p:cNvSpPr>
          <p:nvPr/>
        </p:nvSpPr>
        <p:spPr bwMode="auto">
          <a:xfrm>
            <a:off x="4736505" y="864518"/>
            <a:ext cx="773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Host B</a:t>
            </a:r>
          </a:p>
        </p:txBody>
      </p:sp>
      <p:sp>
        <p:nvSpPr>
          <p:cNvPr id="162" name="Text Box 17"/>
          <p:cNvSpPr txBox="1">
            <a:spLocks noChangeArrowheads="1"/>
          </p:cNvSpPr>
          <p:nvPr/>
        </p:nvSpPr>
        <p:spPr bwMode="auto">
          <a:xfrm>
            <a:off x="2166342" y="870868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Host A</a:t>
            </a:r>
          </a:p>
        </p:txBody>
      </p:sp>
      <p:sp>
        <p:nvSpPr>
          <p:cNvPr id="163" name="Rectangle 18"/>
          <p:cNvSpPr>
            <a:spLocks noChangeArrowheads="1"/>
          </p:cNvSpPr>
          <p:nvPr/>
        </p:nvSpPr>
        <p:spPr bwMode="auto">
          <a:xfrm>
            <a:off x="3374430" y="2240880"/>
            <a:ext cx="814387" cy="379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zh-CN" altLang="zh-CN"/>
          </a:p>
        </p:txBody>
      </p:sp>
      <p:sp>
        <p:nvSpPr>
          <p:cNvPr id="164" name="Text Box 19"/>
          <p:cNvSpPr txBox="1">
            <a:spLocks noChangeArrowheads="1"/>
          </p:cNvSpPr>
          <p:nvPr/>
        </p:nvSpPr>
        <p:spPr bwMode="auto">
          <a:xfrm>
            <a:off x="2639989" y="2293268"/>
            <a:ext cx="24753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400" dirty="0" err="1"/>
              <a:t>s</a:t>
            </a:r>
            <a:r>
              <a:rPr lang="en-US" altLang="zh-CN" sz="1400" dirty="0" err="1" smtClean="0"/>
              <a:t>eq</a:t>
            </a:r>
            <a:r>
              <a:rPr lang="en-US" altLang="zh-CN" sz="1400" dirty="0" smtClean="0"/>
              <a:t>=42</a:t>
            </a:r>
            <a:r>
              <a:rPr lang="en-US" altLang="zh-CN" sz="1400" dirty="0"/>
              <a:t>, </a:t>
            </a:r>
            <a:r>
              <a:rPr lang="en-US" altLang="zh-CN" sz="1400" dirty="0" err="1" smtClean="0"/>
              <a:t>ack</a:t>
            </a:r>
            <a:r>
              <a:rPr lang="en-US" altLang="zh-CN" sz="1400" dirty="0" smtClean="0"/>
              <a:t>=79</a:t>
            </a:r>
            <a:r>
              <a:rPr lang="en-US" altLang="zh-CN" sz="1400" dirty="0"/>
              <a:t>, data = </a:t>
            </a:r>
            <a:r>
              <a:rPr lang="ja-JP" altLang="en-US" sz="1400" dirty="0"/>
              <a:t>‘</a:t>
            </a:r>
            <a:r>
              <a:rPr lang="en-US" altLang="ja-JP" sz="1400" dirty="0"/>
              <a:t>C</a:t>
            </a:r>
            <a:r>
              <a:rPr lang="ja-JP" altLang="en-US" sz="1400" dirty="0"/>
              <a:t>’</a:t>
            </a:r>
            <a:endParaRPr lang="en-US" altLang="zh-CN" sz="1400" dirty="0"/>
          </a:p>
        </p:txBody>
      </p:sp>
      <p:sp>
        <p:nvSpPr>
          <p:cNvPr id="165" name="Rectangle 20"/>
          <p:cNvSpPr>
            <a:spLocks noChangeArrowheads="1"/>
          </p:cNvSpPr>
          <p:nvPr/>
        </p:nvSpPr>
        <p:spPr bwMode="auto">
          <a:xfrm>
            <a:off x="3409355" y="3199730"/>
            <a:ext cx="823912" cy="246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zh-CN" altLang="zh-CN"/>
          </a:p>
        </p:txBody>
      </p:sp>
      <p:sp>
        <p:nvSpPr>
          <p:cNvPr id="166" name="Text Box 21"/>
          <p:cNvSpPr txBox="1">
            <a:spLocks noChangeArrowheads="1"/>
          </p:cNvSpPr>
          <p:nvPr/>
        </p:nvSpPr>
        <p:spPr bwMode="auto">
          <a:xfrm>
            <a:off x="2664153" y="3188618"/>
            <a:ext cx="24286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400" dirty="0" err="1" smtClean="0">
                <a:latin typeface="Arial" panose="020B0604020202020204" pitchFamily="34" charset="0"/>
              </a:rPr>
              <a:t>seq</a:t>
            </a:r>
            <a:r>
              <a:rPr lang="en-US" altLang="zh-CN" sz="1400" dirty="0" smtClean="0">
                <a:latin typeface="Arial" panose="020B0604020202020204" pitchFamily="34" charset="0"/>
              </a:rPr>
              <a:t>=79</a:t>
            </a:r>
            <a:r>
              <a:rPr lang="en-US" altLang="zh-CN" sz="1400" dirty="0">
                <a:latin typeface="Arial" panose="020B0604020202020204" pitchFamily="34" charset="0"/>
              </a:rPr>
              <a:t>, </a:t>
            </a:r>
            <a:r>
              <a:rPr lang="en-US" altLang="zh-CN" sz="1400" dirty="0" err="1" smtClean="0">
                <a:latin typeface="Arial" panose="020B0604020202020204" pitchFamily="34" charset="0"/>
              </a:rPr>
              <a:t>ack</a:t>
            </a:r>
            <a:r>
              <a:rPr lang="en-US" altLang="zh-CN" sz="1400" dirty="0" smtClean="0">
                <a:latin typeface="Arial" panose="020B0604020202020204" pitchFamily="34" charset="0"/>
              </a:rPr>
              <a:t>=43</a:t>
            </a:r>
            <a:r>
              <a:rPr lang="en-US" altLang="zh-CN" sz="1400" dirty="0">
                <a:latin typeface="Arial" panose="020B0604020202020204" pitchFamily="34" charset="0"/>
              </a:rPr>
              <a:t>, data = </a:t>
            </a:r>
            <a:r>
              <a:rPr lang="ja-JP" altLang="en-US" sz="1400" dirty="0">
                <a:latin typeface="Arial" panose="020B0604020202020204" pitchFamily="34" charset="0"/>
              </a:rPr>
              <a:t>‘</a:t>
            </a:r>
            <a:r>
              <a:rPr lang="en-US" altLang="ja-JP" sz="1400" dirty="0">
                <a:latin typeface="Arial" panose="020B0604020202020204" pitchFamily="34" charset="0"/>
              </a:rPr>
              <a:t>C</a:t>
            </a:r>
            <a:r>
              <a:rPr lang="ja-JP" altLang="en-US" sz="1400" dirty="0">
                <a:latin typeface="Arial" panose="020B0604020202020204" pitchFamily="34" charset="0"/>
              </a:rPr>
              <a:t>’</a:t>
            </a:r>
            <a:endParaRPr lang="en-US" altLang="zh-CN" sz="1000" dirty="0">
              <a:latin typeface="Times New Roman" panose="02020603050405020304" pitchFamily="18" charset="0"/>
            </a:endParaRPr>
          </a:p>
        </p:txBody>
      </p:sp>
      <p:sp>
        <p:nvSpPr>
          <p:cNvPr id="167" name="Rectangle 22"/>
          <p:cNvSpPr>
            <a:spLocks noChangeArrowheads="1"/>
          </p:cNvSpPr>
          <p:nvPr/>
        </p:nvSpPr>
        <p:spPr bwMode="auto">
          <a:xfrm>
            <a:off x="3476030" y="4047455"/>
            <a:ext cx="958850" cy="357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zh-CN" altLang="zh-CN"/>
          </a:p>
        </p:txBody>
      </p:sp>
      <p:sp>
        <p:nvSpPr>
          <p:cNvPr id="168" name="Text Box 23"/>
          <p:cNvSpPr txBox="1">
            <a:spLocks noChangeArrowheads="1"/>
          </p:cNvSpPr>
          <p:nvPr/>
        </p:nvSpPr>
        <p:spPr bwMode="auto">
          <a:xfrm>
            <a:off x="3155355" y="4061743"/>
            <a:ext cx="14574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sz="1400" dirty="0" err="1">
                <a:latin typeface="Arial" panose="020B0604020202020204" pitchFamily="34" charset="0"/>
              </a:rPr>
              <a:t>s</a:t>
            </a:r>
            <a:r>
              <a:rPr lang="en-US" altLang="zh-CN" sz="1400" dirty="0" err="1" smtClean="0">
                <a:latin typeface="Arial" panose="020B0604020202020204" pitchFamily="34" charset="0"/>
              </a:rPr>
              <a:t>eq</a:t>
            </a:r>
            <a:r>
              <a:rPr lang="en-US" altLang="zh-CN" sz="1400" dirty="0" smtClean="0">
                <a:latin typeface="Arial" panose="020B0604020202020204" pitchFamily="34" charset="0"/>
              </a:rPr>
              <a:t>=43</a:t>
            </a:r>
            <a:r>
              <a:rPr lang="en-US" altLang="zh-CN" sz="1400" dirty="0">
                <a:latin typeface="Arial" panose="020B0604020202020204" pitchFamily="34" charset="0"/>
              </a:rPr>
              <a:t>, </a:t>
            </a:r>
            <a:r>
              <a:rPr lang="en-US" altLang="zh-CN" sz="1400" dirty="0" err="1" smtClean="0">
                <a:latin typeface="Arial" panose="020B0604020202020204" pitchFamily="34" charset="0"/>
              </a:rPr>
              <a:t>ack</a:t>
            </a:r>
            <a:r>
              <a:rPr lang="en-US" altLang="zh-CN" sz="1400" dirty="0" smtClean="0">
                <a:latin typeface="Arial" panose="020B0604020202020204" pitchFamily="34" charset="0"/>
              </a:rPr>
              <a:t>=80</a:t>
            </a:r>
            <a:endParaRPr lang="en-US" altLang="zh-CN" sz="1000" dirty="0">
              <a:latin typeface="Times New Roman" panose="02020603050405020304" pitchFamily="18" charset="0"/>
            </a:endParaRPr>
          </a:p>
        </p:txBody>
      </p:sp>
      <p:sp>
        <p:nvSpPr>
          <p:cNvPr id="169" name="Line 24"/>
          <p:cNvSpPr>
            <a:spLocks noChangeShapeType="1"/>
          </p:cNvSpPr>
          <p:nvPr/>
        </p:nvSpPr>
        <p:spPr bwMode="auto">
          <a:xfrm>
            <a:off x="2539405" y="1907505"/>
            <a:ext cx="0" cy="2587625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0" name="Line 25"/>
          <p:cNvSpPr>
            <a:spLocks noChangeShapeType="1"/>
          </p:cNvSpPr>
          <p:nvPr/>
        </p:nvSpPr>
        <p:spPr bwMode="auto">
          <a:xfrm>
            <a:off x="5201642" y="1959893"/>
            <a:ext cx="0" cy="2587625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171" name="Group 27"/>
          <p:cNvGrpSpPr>
            <a:grpSpLocks/>
          </p:cNvGrpSpPr>
          <p:nvPr/>
        </p:nvGrpSpPr>
        <p:grpSpPr bwMode="auto">
          <a:xfrm>
            <a:off x="2031405" y="1086768"/>
            <a:ext cx="755650" cy="782637"/>
            <a:chOff x="-44" y="1473"/>
            <a:chExt cx="981" cy="1105"/>
          </a:xfrm>
        </p:grpSpPr>
        <p:pic>
          <p:nvPicPr>
            <p:cNvPr id="175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6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72" name="Group 30"/>
          <p:cNvGrpSpPr>
            <a:grpSpLocks/>
          </p:cNvGrpSpPr>
          <p:nvPr/>
        </p:nvGrpSpPr>
        <p:grpSpPr bwMode="auto">
          <a:xfrm flipH="1">
            <a:off x="4893667" y="1126455"/>
            <a:ext cx="788988" cy="862013"/>
            <a:chOff x="-44" y="1473"/>
            <a:chExt cx="981" cy="1105"/>
          </a:xfrm>
        </p:grpSpPr>
        <p:pic>
          <p:nvPicPr>
            <p:cNvPr id="173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92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2123727" y="1921940"/>
            <a:ext cx="4751387" cy="106045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TCP segment structure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04791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6" y="2931414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123727" y="2931414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TCP seq. # and ACK #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3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418</TotalTime>
  <Words>216</Words>
  <Application>Microsoft Office PowerPoint</Application>
  <PresentationFormat>全屏显示(16:9)</PresentationFormat>
  <Paragraphs>48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ＭＳ Ｐゴシック</vt:lpstr>
      <vt:lpstr>ＭＳ Ｐゴシック</vt:lpstr>
      <vt:lpstr>ZapfDingbats</vt:lpstr>
      <vt:lpstr>宋体</vt:lpstr>
      <vt:lpstr>Arial</vt:lpstr>
      <vt:lpstr>Calibri</vt:lpstr>
      <vt:lpstr>Comic Sans MS</vt:lpstr>
      <vt:lpstr>Tahoma</vt:lpstr>
      <vt:lpstr>Times New Roman</vt:lpstr>
      <vt:lpstr>Wingdings</vt:lpstr>
      <vt:lpstr>主题1</vt:lpstr>
      <vt:lpstr>VISIO</vt:lpstr>
      <vt:lpstr>TCP报文段格式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59</cp:revision>
  <dcterms:created xsi:type="dcterms:W3CDTF">2014-09-21T01:22:00Z</dcterms:created>
  <dcterms:modified xsi:type="dcterms:W3CDTF">2017-02-15T18:30:53Z</dcterms:modified>
</cp:coreProperties>
</file>