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72" r:id="rId3"/>
    <p:sldId id="275" r:id="rId4"/>
    <p:sldId id="276" r:id="rId5"/>
    <p:sldId id="277" r:id="rId6"/>
    <p:sldId id="279" r:id="rId7"/>
    <p:sldId id="278" r:id="rId8"/>
    <p:sldId id="280" r:id="rId9"/>
    <p:sldId id="281" r:id="rId10"/>
    <p:sldId id="27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347614"/>
            <a:ext cx="8229600" cy="1865362"/>
          </a:xfrm>
        </p:spPr>
        <p:txBody>
          <a:bodyPr>
            <a:noAutofit/>
          </a:bodyPr>
          <a:lstStyle/>
          <a:p>
            <a:pPr fontAlgn="base" hangingPunct="0"/>
            <a:r>
              <a:rPr lang="en-US" altLang="zh-CN" b="1" smtClean="0">
                <a:ea typeface="宋体" charset="-122"/>
              </a:rPr>
              <a:t>TCP</a:t>
            </a:r>
            <a:r>
              <a:rPr lang="zh-CN" altLang="zh-CN" b="1" smtClean="0">
                <a:ea typeface="宋体" charset="-122"/>
              </a:rPr>
              <a:t>可靠</a:t>
            </a:r>
            <a:r>
              <a:rPr lang="zh-CN" altLang="zh-CN" b="1" dirty="0">
                <a:ea typeface="宋体" charset="-122"/>
              </a:rPr>
              <a:t>数据传输</a:t>
            </a: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TCP </a:t>
            </a: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sender/receiver </a:t>
            </a:r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events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Fast </a:t>
            </a: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retransmission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reliable data transfer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899592" y="1419622"/>
            <a:ext cx="3384376" cy="3243224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TCP creates </a:t>
            </a:r>
            <a:r>
              <a:rPr lang="en-US" altLang="zh-CN" sz="2000" dirty="0" err="1">
                <a:ea typeface="宋体" pitchFamily="2" charset="-122"/>
              </a:rPr>
              <a:t>rdt</a:t>
            </a:r>
            <a:r>
              <a:rPr lang="en-US" altLang="zh-CN" sz="2000" dirty="0">
                <a:ea typeface="宋体" pitchFamily="2" charset="-122"/>
              </a:rPr>
              <a:t> service on top of IP’s unreliable </a:t>
            </a:r>
            <a:r>
              <a:rPr lang="en-US" altLang="zh-CN" sz="2000" dirty="0" smtClean="0">
                <a:ea typeface="宋体" pitchFamily="2" charset="-122"/>
              </a:rPr>
              <a:t>service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Pipelined segments</a:t>
            </a:r>
          </a:p>
          <a:p>
            <a:r>
              <a:rPr lang="en-US" altLang="zh-CN" sz="2000" dirty="0">
                <a:ea typeface="宋体" pitchFamily="2" charset="-122"/>
              </a:rPr>
              <a:t>Cumulative </a:t>
            </a:r>
            <a:r>
              <a:rPr lang="en-US" altLang="zh-CN" sz="2000" dirty="0" err="1">
                <a:ea typeface="宋体" pitchFamily="2" charset="-122"/>
              </a:rPr>
              <a:t>acks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TCP uses single retransmission timer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4355976" y="1419622"/>
            <a:ext cx="3384376" cy="324322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itchFamily="2" charset="-122"/>
              </a:rPr>
              <a:t>Retransmissions are triggered by: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timeout events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duplicate </a:t>
            </a:r>
            <a:r>
              <a:rPr lang="en-US" altLang="zh-CN" dirty="0" err="1">
                <a:ea typeface="宋体" pitchFamily="2" charset="-122"/>
              </a:rPr>
              <a:t>acks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Initially consider simplified TCP sender: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ignore </a:t>
            </a:r>
            <a:r>
              <a:rPr lang="en-US" altLang="zh-CN" dirty="0">
                <a:ea typeface="宋体" pitchFamily="2" charset="-122"/>
              </a:rPr>
              <a:t>duplicate </a:t>
            </a:r>
            <a:r>
              <a:rPr lang="en-US" altLang="zh-CN" dirty="0" err="1">
                <a:ea typeface="宋体" pitchFamily="2" charset="-122"/>
              </a:rPr>
              <a:t>acks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ignore flow control, congestion control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sender events: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275606"/>
            <a:ext cx="3384376" cy="3384376"/>
          </a:xfrm>
        </p:spPr>
        <p:txBody>
          <a:bodyPr>
            <a:normAutofit fontScale="70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900" u="sng" dirty="0">
                <a:solidFill>
                  <a:srgbClr val="FF0000"/>
                </a:solidFill>
                <a:ea typeface="宋体" pitchFamily="2" charset="-122"/>
              </a:rPr>
              <a:t>data rcvd from app:</a:t>
            </a:r>
            <a:endParaRPr lang="en-US" altLang="zh-CN" sz="2900" dirty="0">
              <a:ea typeface="宋体" pitchFamily="2" charset="-122"/>
            </a:endParaRPr>
          </a:p>
          <a:p>
            <a:r>
              <a:rPr lang="en-US" altLang="zh-CN" sz="2900" dirty="0">
                <a:ea typeface="宋体" pitchFamily="2" charset="-122"/>
              </a:rPr>
              <a:t>Create segment with </a:t>
            </a:r>
            <a:r>
              <a:rPr lang="en-US" altLang="zh-CN" sz="2900" dirty="0" err="1">
                <a:ea typeface="宋体" pitchFamily="2" charset="-122"/>
              </a:rPr>
              <a:t>seq</a:t>
            </a:r>
            <a:r>
              <a:rPr lang="en-US" altLang="zh-CN" sz="2900" dirty="0">
                <a:ea typeface="宋体" pitchFamily="2" charset="-122"/>
              </a:rPr>
              <a:t> #</a:t>
            </a:r>
          </a:p>
          <a:p>
            <a:r>
              <a:rPr lang="en-US" altLang="zh-CN" sz="2900" dirty="0" err="1">
                <a:ea typeface="宋体" pitchFamily="2" charset="-122"/>
              </a:rPr>
              <a:t>seq</a:t>
            </a:r>
            <a:r>
              <a:rPr lang="en-US" altLang="zh-CN" sz="2900" dirty="0">
                <a:ea typeface="宋体" pitchFamily="2" charset="-122"/>
              </a:rPr>
              <a:t> # is byte-stream number of first data byte in </a:t>
            </a:r>
            <a:r>
              <a:rPr lang="en-US" altLang="zh-CN" sz="2900" dirty="0" smtClean="0">
                <a:ea typeface="宋体" pitchFamily="2" charset="-122"/>
              </a:rPr>
              <a:t>segment</a:t>
            </a:r>
            <a:endParaRPr lang="en-US" altLang="zh-CN" sz="2900" dirty="0">
              <a:ea typeface="宋体" pitchFamily="2" charset="-122"/>
            </a:endParaRPr>
          </a:p>
          <a:p>
            <a:r>
              <a:rPr lang="en-US" altLang="zh-CN" sz="2900" dirty="0">
                <a:ea typeface="宋体" pitchFamily="2" charset="-122"/>
              </a:rPr>
              <a:t>start timer if not already running (think of timer as for oldest </a:t>
            </a:r>
            <a:r>
              <a:rPr lang="en-US" altLang="zh-CN" sz="2900" dirty="0" err="1">
                <a:ea typeface="宋体" pitchFamily="2" charset="-122"/>
              </a:rPr>
              <a:t>unacked</a:t>
            </a:r>
            <a:r>
              <a:rPr lang="en-US" altLang="zh-CN" sz="2900" dirty="0">
                <a:ea typeface="宋体" pitchFamily="2" charset="-122"/>
              </a:rPr>
              <a:t> segment)</a:t>
            </a:r>
          </a:p>
          <a:p>
            <a:r>
              <a:rPr lang="en-US" altLang="zh-CN" sz="2900" dirty="0">
                <a:ea typeface="宋体" pitchFamily="2" charset="-122"/>
              </a:rPr>
              <a:t>expiration interval: </a:t>
            </a:r>
            <a:r>
              <a:rPr lang="en-US" altLang="zh-CN" sz="2900" b="1" dirty="0" err="1">
                <a:latin typeface="Courier New" pitchFamily="49" charset="0"/>
                <a:ea typeface="宋体" pitchFamily="2" charset="-122"/>
              </a:rPr>
              <a:t>TimeOutInterval</a:t>
            </a:r>
            <a:r>
              <a:rPr lang="en-US" altLang="zh-CN" sz="2900" dirty="0">
                <a:latin typeface="Courier New" pitchFamily="49" charset="0"/>
                <a:ea typeface="宋体" pitchFamily="2" charset="-122"/>
              </a:rPr>
              <a:t> </a:t>
            </a:r>
            <a:endParaRPr lang="en-US" altLang="zh-CN" sz="2900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384376" cy="3528392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timeout:</a:t>
            </a:r>
          </a:p>
          <a:p>
            <a:r>
              <a:rPr lang="en-US" altLang="zh-CN" dirty="0">
                <a:ea typeface="宋体" pitchFamily="2" charset="-122"/>
              </a:rPr>
              <a:t>retransmit segment that caused timeout</a:t>
            </a:r>
          </a:p>
          <a:p>
            <a:r>
              <a:rPr lang="en-US" altLang="zh-CN" dirty="0">
                <a:ea typeface="宋体" pitchFamily="2" charset="-122"/>
              </a:rPr>
              <a:t>restart timer</a:t>
            </a: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u="sng" dirty="0" err="1">
                <a:solidFill>
                  <a:srgbClr val="FF0000"/>
                </a:solidFill>
                <a:ea typeface="宋体" pitchFamily="2" charset="-122"/>
              </a:rPr>
              <a:t>Ack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 rcvd: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If acknowledges previously </a:t>
            </a:r>
            <a:r>
              <a:rPr lang="en-US" altLang="zh-CN" dirty="0" err="1">
                <a:ea typeface="宋体" pitchFamily="2" charset="-122"/>
              </a:rPr>
              <a:t>unacked</a:t>
            </a:r>
            <a:r>
              <a:rPr lang="en-US" altLang="zh-CN" dirty="0">
                <a:ea typeface="宋体" pitchFamily="2" charset="-122"/>
              </a:rPr>
              <a:t> segments</a:t>
            </a:r>
          </a:p>
          <a:p>
            <a:pPr lvl="1"/>
            <a:r>
              <a:rPr lang="en-US" altLang="zh-CN" sz="2100" dirty="0">
                <a:ea typeface="宋体" pitchFamily="2" charset="-122"/>
              </a:rPr>
              <a:t>update what is known to be </a:t>
            </a:r>
            <a:r>
              <a:rPr lang="en-US" altLang="zh-CN" sz="2100" dirty="0" err="1">
                <a:ea typeface="宋体" pitchFamily="2" charset="-122"/>
              </a:rPr>
              <a:t>acked</a:t>
            </a:r>
            <a:endParaRPr lang="en-US" altLang="zh-CN" sz="2100" dirty="0">
              <a:ea typeface="宋体" pitchFamily="2" charset="-122"/>
            </a:endParaRPr>
          </a:p>
          <a:p>
            <a:pPr lvl="1"/>
            <a:r>
              <a:rPr lang="en-US" altLang="zh-CN" sz="2100" dirty="0">
                <a:ea typeface="宋体" pitchFamily="2" charset="-122"/>
              </a:rPr>
              <a:t>start timer if there are  outstanding segments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0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</a:t>
            </a:r>
            <a:r>
              <a:rPr lang="en-US" altLang="zh-CN" dirty="0" smtClean="0">
                <a:ea typeface="宋体" pitchFamily="2" charset="-122"/>
              </a:rPr>
              <a:t>sender </a:t>
            </a:r>
            <a:r>
              <a:rPr lang="en-US" altLang="zh-CN" sz="2000" dirty="0" smtClean="0">
                <a:ea typeface="宋体" pitchFamily="2" charset="-122"/>
              </a:rPr>
              <a:t>(simplified</a:t>
            </a:r>
            <a:r>
              <a:rPr lang="en-US" altLang="zh-CN" sz="2000" dirty="0"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15616" y="742295"/>
            <a:ext cx="5832648" cy="44012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zh-CN" altLang="en-US" sz="1200" dirty="0"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sz="1400" dirty="0" err="1">
                <a:ea typeface="宋体" pitchFamily="2" charset="-122"/>
              </a:rPr>
              <a:t>NextSeqNum</a:t>
            </a:r>
            <a:r>
              <a:rPr lang="en-US" altLang="zh-CN" sz="1400" dirty="0">
                <a:ea typeface="宋体" pitchFamily="2" charset="-122"/>
              </a:rPr>
              <a:t> = </a:t>
            </a:r>
            <a:r>
              <a:rPr lang="en-US" altLang="zh-CN" sz="1400" dirty="0" err="1">
                <a:ea typeface="宋体" pitchFamily="2" charset="-122"/>
              </a:rPr>
              <a:t>InitialSeqNum</a:t>
            </a:r>
            <a:endParaRPr lang="en-US" altLang="zh-CN" sz="1400" dirty="0">
              <a:ea typeface="宋体" pitchFamily="2" charset="-122"/>
            </a:endParaRPr>
          </a:p>
          <a:p>
            <a:pPr algn="l"/>
            <a:r>
              <a:rPr lang="en-US" altLang="zh-CN" sz="1400" dirty="0">
                <a:ea typeface="宋体" pitchFamily="2" charset="-122"/>
              </a:rPr>
              <a:t>       </a:t>
            </a:r>
            <a:r>
              <a:rPr lang="en-US" altLang="zh-CN" sz="1400" dirty="0" err="1">
                <a:ea typeface="宋体" pitchFamily="2" charset="-122"/>
              </a:rPr>
              <a:t>SendBase</a:t>
            </a:r>
            <a:r>
              <a:rPr lang="en-US" altLang="zh-CN" sz="1400" dirty="0">
                <a:ea typeface="宋体" pitchFamily="2" charset="-122"/>
              </a:rPr>
              <a:t> = </a:t>
            </a:r>
            <a:r>
              <a:rPr lang="en-US" altLang="zh-CN" sz="1400" dirty="0" err="1" smtClean="0">
                <a:ea typeface="宋体" pitchFamily="2" charset="-122"/>
              </a:rPr>
              <a:t>InitialSeqNum</a:t>
            </a:r>
            <a:endParaRPr lang="en-US" altLang="zh-CN" sz="1400" dirty="0">
              <a:ea typeface="宋体" pitchFamily="2" charset="-122"/>
            </a:endParaRPr>
          </a:p>
          <a:p>
            <a:pPr algn="l"/>
            <a:r>
              <a:rPr lang="en-US" altLang="zh-CN" sz="1400" dirty="0">
                <a:ea typeface="宋体" pitchFamily="2" charset="-122"/>
              </a:rPr>
              <a:t>        </a:t>
            </a:r>
            <a:r>
              <a:rPr lang="en-US" altLang="zh-CN" sz="1400" dirty="0">
                <a:solidFill>
                  <a:schemeClr val="accent2"/>
                </a:solidFill>
                <a:ea typeface="宋体" pitchFamily="2" charset="-122"/>
              </a:rPr>
              <a:t>loop (forever) {</a:t>
            </a:r>
            <a:r>
              <a:rPr lang="en-US" altLang="zh-CN" sz="1400" dirty="0">
                <a:ea typeface="宋体" pitchFamily="2" charset="-122"/>
              </a:rPr>
              <a:t> 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</a:t>
            </a:r>
            <a:r>
              <a:rPr lang="en-US" altLang="zh-CN" sz="1400" dirty="0">
                <a:solidFill>
                  <a:srgbClr val="FF0000"/>
                </a:solidFill>
                <a:ea typeface="宋体" pitchFamily="2" charset="-122"/>
              </a:rPr>
              <a:t>switch(event)</a:t>
            </a:r>
            <a:r>
              <a:rPr lang="en-US" altLang="zh-CN" sz="1400" dirty="0">
                <a:ea typeface="宋体" pitchFamily="2" charset="-122"/>
              </a:rPr>
              <a:t> 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</a:t>
            </a:r>
            <a:r>
              <a:rPr lang="en-US" altLang="zh-CN" sz="1400" dirty="0">
                <a:solidFill>
                  <a:srgbClr val="FF0000"/>
                </a:solidFill>
                <a:ea typeface="宋体" pitchFamily="2" charset="-122"/>
              </a:rPr>
              <a:t>event:</a:t>
            </a:r>
            <a:r>
              <a:rPr lang="en-US" altLang="zh-CN" sz="1400" dirty="0">
                <a:ea typeface="宋体" pitchFamily="2" charset="-122"/>
              </a:rPr>
              <a:t> data received from application above 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     create TCP segment with sequence number </a:t>
            </a:r>
            <a:r>
              <a:rPr lang="en-US" altLang="zh-CN" sz="1400" dirty="0" err="1" smtClean="0">
                <a:ea typeface="宋体" pitchFamily="2" charset="-122"/>
              </a:rPr>
              <a:t>extSeqNum</a:t>
            </a:r>
            <a:r>
              <a:rPr lang="en-US" altLang="zh-CN" sz="1400" dirty="0" smtClean="0">
                <a:ea typeface="宋体" pitchFamily="2" charset="-122"/>
              </a:rPr>
              <a:t> </a:t>
            </a:r>
            <a:endParaRPr lang="en-US" altLang="zh-CN" sz="1400" dirty="0">
              <a:ea typeface="宋体" pitchFamily="2" charset="-122"/>
            </a:endParaRP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     if (timer currently not running)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           start timer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     pass segment to IP 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     </a:t>
            </a:r>
            <a:r>
              <a:rPr lang="en-US" altLang="zh-CN" sz="1400" dirty="0" err="1">
                <a:ea typeface="宋体" pitchFamily="2" charset="-122"/>
              </a:rPr>
              <a:t>NextSeqNum</a:t>
            </a:r>
            <a:r>
              <a:rPr lang="en-US" altLang="zh-CN" sz="1400" dirty="0">
                <a:ea typeface="宋体" pitchFamily="2" charset="-122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ea typeface="宋体" pitchFamily="2" charset="-122"/>
              </a:rPr>
              <a:t>NextSeqNum</a:t>
            </a:r>
            <a:r>
              <a:rPr lang="en-US" altLang="zh-CN" sz="1400" dirty="0">
                <a:solidFill>
                  <a:srgbClr val="FF0000"/>
                </a:solidFill>
                <a:ea typeface="宋体" pitchFamily="2" charset="-122"/>
              </a:rPr>
              <a:t> + length(data)</a:t>
            </a:r>
            <a:r>
              <a:rPr lang="en-US" altLang="zh-CN" sz="1400" dirty="0">
                <a:ea typeface="宋体" pitchFamily="2" charset="-122"/>
              </a:rPr>
              <a:t> 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</a:t>
            </a:r>
            <a:r>
              <a:rPr lang="en-US" altLang="zh-CN" sz="1400" dirty="0">
                <a:solidFill>
                  <a:srgbClr val="FF0000"/>
                </a:solidFill>
                <a:ea typeface="宋体" pitchFamily="2" charset="-122"/>
              </a:rPr>
              <a:t>event:</a:t>
            </a:r>
            <a:r>
              <a:rPr lang="en-US" altLang="zh-CN" sz="1400" dirty="0">
                <a:ea typeface="宋体" pitchFamily="2" charset="-122"/>
              </a:rPr>
              <a:t> timer timeout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     retransmit not-yet-acknowledged segment with </a:t>
            </a:r>
            <a:endParaRPr lang="en-US" altLang="zh-CN" sz="1400" dirty="0" smtClean="0">
              <a:ea typeface="宋体" pitchFamily="2" charset="-122"/>
            </a:endParaRPr>
          </a:p>
          <a:p>
            <a:pPr algn="l"/>
            <a:r>
              <a:rPr lang="en-US" altLang="zh-CN" sz="1400" dirty="0" smtClean="0">
                <a:ea typeface="宋体" pitchFamily="2" charset="-122"/>
              </a:rPr>
              <a:t>                         smallest sequence number</a:t>
            </a:r>
          </a:p>
          <a:p>
            <a:pPr algn="l"/>
            <a:r>
              <a:rPr lang="en-US" altLang="zh-CN" sz="1400" dirty="0" smtClean="0">
                <a:ea typeface="宋体" pitchFamily="2" charset="-122"/>
              </a:rPr>
              <a:t>                 start timer</a:t>
            </a:r>
          </a:p>
          <a:p>
            <a:pPr algn="l"/>
            <a:r>
              <a:rPr lang="en-US" altLang="zh-CN" sz="1400" dirty="0" smtClean="0">
                <a:ea typeface="宋体" pitchFamily="2" charset="-122"/>
              </a:rPr>
              <a:t>            </a:t>
            </a:r>
            <a:r>
              <a:rPr lang="en-US" altLang="zh-CN" sz="1400" dirty="0">
                <a:solidFill>
                  <a:srgbClr val="FF0000"/>
                </a:solidFill>
                <a:ea typeface="宋体" pitchFamily="2" charset="-122"/>
              </a:rPr>
              <a:t>event:</a:t>
            </a:r>
            <a:r>
              <a:rPr lang="en-US" altLang="zh-CN" sz="1400" dirty="0">
                <a:ea typeface="宋体" pitchFamily="2" charset="-122"/>
              </a:rPr>
              <a:t> ACK received, with ACK field value of y 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     if (y &gt; </a:t>
            </a:r>
            <a:r>
              <a:rPr lang="en-US" altLang="zh-CN" sz="1400" dirty="0" err="1">
                <a:ea typeface="宋体" pitchFamily="2" charset="-122"/>
              </a:rPr>
              <a:t>SendBase</a:t>
            </a:r>
            <a:r>
              <a:rPr lang="en-US" altLang="zh-CN" sz="1400" dirty="0">
                <a:ea typeface="宋体" pitchFamily="2" charset="-122"/>
              </a:rPr>
              <a:t>) { 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           </a:t>
            </a:r>
            <a:r>
              <a:rPr lang="en-US" altLang="zh-CN" sz="1400" dirty="0" err="1">
                <a:ea typeface="宋体" pitchFamily="2" charset="-122"/>
              </a:rPr>
              <a:t>SendBase</a:t>
            </a:r>
            <a:r>
              <a:rPr lang="en-US" altLang="zh-CN" sz="1400" dirty="0">
                <a:ea typeface="宋体" pitchFamily="2" charset="-122"/>
              </a:rPr>
              <a:t> = y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          if (there are currently </a:t>
            </a:r>
            <a:r>
              <a:rPr lang="en-US" altLang="zh-CN" sz="1400" dirty="0" smtClean="0">
                <a:ea typeface="宋体" pitchFamily="2" charset="-122"/>
              </a:rPr>
              <a:t>not-yet-</a:t>
            </a:r>
            <a:r>
              <a:rPr lang="en-US" altLang="zh-CN" sz="1400" dirty="0" err="1" smtClean="0">
                <a:ea typeface="宋体" pitchFamily="2" charset="-122"/>
              </a:rPr>
              <a:t>knowledgedsegments</a:t>
            </a:r>
            <a:r>
              <a:rPr lang="en-US" altLang="zh-CN" sz="1400" dirty="0">
                <a:ea typeface="宋体" pitchFamily="2" charset="-122"/>
              </a:rPr>
              <a:t>)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                      start timer </a:t>
            </a:r>
            <a:r>
              <a:rPr lang="en-US" altLang="zh-CN" sz="1400" dirty="0" smtClean="0">
                <a:ea typeface="宋体" pitchFamily="2" charset="-122"/>
              </a:rPr>
              <a:t>                      </a:t>
            </a:r>
            <a:r>
              <a:rPr lang="en-US" altLang="zh-CN" sz="1400" dirty="0">
                <a:ea typeface="宋体" pitchFamily="2" charset="-122"/>
              </a:rPr>
              <a:t>} 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</a:t>
            </a:r>
            <a:r>
              <a:rPr lang="en-US" altLang="zh-CN" sz="1400" dirty="0">
                <a:solidFill>
                  <a:schemeClr val="accent2"/>
                </a:solidFill>
                <a:ea typeface="宋体" pitchFamily="2" charset="-122"/>
              </a:rPr>
              <a:t>}  /* end of loop forever */</a:t>
            </a:r>
            <a:r>
              <a:rPr lang="en-US" altLang="zh-CN" sz="1400" dirty="0">
                <a:ea typeface="宋体" pitchFamily="2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7020272" y="9155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u="sng" dirty="0">
                <a:ea typeface="宋体" pitchFamily="2" charset="-122"/>
              </a:rPr>
              <a:t>Comment:</a:t>
            </a:r>
            <a:endParaRPr lang="en-US" altLang="zh-CN" dirty="0"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 SendBase-1: last </a:t>
            </a:r>
          </a:p>
          <a:p>
            <a:r>
              <a:rPr lang="en-US" altLang="zh-CN" dirty="0">
                <a:ea typeface="宋体" pitchFamily="2" charset="-122"/>
              </a:rPr>
              <a:t>cumulatively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 err="1">
                <a:ea typeface="宋体" pitchFamily="2" charset="-122"/>
              </a:rPr>
              <a:t>ack’ed</a:t>
            </a:r>
            <a:r>
              <a:rPr lang="en-US" altLang="zh-CN" dirty="0">
                <a:ea typeface="宋体" pitchFamily="2" charset="-122"/>
              </a:rPr>
              <a:t> byte</a:t>
            </a:r>
          </a:p>
          <a:p>
            <a:r>
              <a:rPr lang="en-US" altLang="zh-CN" u="sng" dirty="0">
                <a:ea typeface="宋体" pitchFamily="2" charset="-122"/>
              </a:rPr>
              <a:t>Example:</a:t>
            </a:r>
            <a:endParaRPr lang="en-US" altLang="zh-CN" dirty="0"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 SendBase-1 = 71;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y= 73, so the </a:t>
            </a:r>
            <a:r>
              <a:rPr lang="en-US" altLang="zh-CN" dirty="0" err="1">
                <a:ea typeface="宋体" pitchFamily="2" charset="-122"/>
              </a:rPr>
              <a:t>rcvr</a:t>
            </a:r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wants 73+ ;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y &gt; </a:t>
            </a:r>
            <a:r>
              <a:rPr lang="en-US" altLang="zh-CN" dirty="0" err="1">
                <a:ea typeface="宋体" pitchFamily="2" charset="-122"/>
              </a:rPr>
              <a:t>SendBase</a:t>
            </a:r>
            <a:r>
              <a:rPr lang="en-US" altLang="zh-CN" dirty="0">
                <a:ea typeface="宋体" pitchFamily="2" charset="-122"/>
              </a:rPr>
              <a:t>, so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that new data is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 err="1">
                <a:ea typeface="宋体" pitchFamily="2" charset="-122"/>
              </a:rPr>
              <a:t>acked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7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TCP: retransmission scenarios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3185"/>
            <a:ext cx="5904657" cy="370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1203598"/>
            <a:ext cx="2645406" cy="35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0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812087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ACK generation </a:t>
            </a:r>
            <a:r>
              <a:rPr lang="en-US" altLang="zh-CN" sz="2400" dirty="0">
                <a:ea typeface="宋体" pitchFamily="2" charset="-122"/>
              </a:rPr>
              <a:t>[RFC 1122, RFC 2581]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43558"/>
            <a:ext cx="7015311" cy="444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4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Fast  Retransmit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347614"/>
            <a:ext cx="3600400" cy="352839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Time-out period  often relatively long:</a:t>
            </a:r>
          </a:p>
          <a:p>
            <a:pPr lvl="1"/>
            <a:r>
              <a:rPr lang="en-US" altLang="zh-CN" sz="2100" dirty="0">
                <a:ea typeface="宋体" pitchFamily="2" charset="-122"/>
              </a:rPr>
              <a:t>long delay before resending lost </a:t>
            </a:r>
            <a:r>
              <a:rPr lang="en-US" altLang="zh-CN" sz="2100" dirty="0" smtClean="0">
                <a:ea typeface="宋体" pitchFamily="2" charset="-122"/>
              </a:rPr>
              <a:t>packet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Detect lost segments via duplicate ACKs.</a:t>
            </a:r>
          </a:p>
          <a:p>
            <a:pPr lvl="1"/>
            <a:r>
              <a:rPr lang="en-US" altLang="zh-CN" sz="2100" dirty="0">
                <a:ea typeface="宋体" pitchFamily="2" charset="-122"/>
              </a:rPr>
              <a:t>Sender often sends many segments back-to-back</a:t>
            </a:r>
          </a:p>
          <a:p>
            <a:pPr lvl="1"/>
            <a:r>
              <a:rPr lang="en-US" altLang="zh-CN" sz="2100" dirty="0">
                <a:ea typeface="宋体" pitchFamily="2" charset="-122"/>
              </a:rPr>
              <a:t>If segment is lost, there will likely be many duplicate ACKs.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4716016" y="1347614"/>
            <a:ext cx="3384376" cy="3243224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If sender receives 3 ACKs for the same data, it supposes that segment after </a:t>
            </a:r>
            <a:r>
              <a:rPr lang="en-US" altLang="zh-CN" sz="2000" dirty="0" err="1">
                <a:ea typeface="宋体" pitchFamily="2" charset="-122"/>
              </a:rPr>
              <a:t>ACKed</a:t>
            </a:r>
            <a:r>
              <a:rPr lang="en-US" altLang="zh-CN" sz="2000" dirty="0">
                <a:ea typeface="宋体" pitchFamily="2" charset="-122"/>
              </a:rPr>
              <a:t> data was lost:</a:t>
            </a:r>
          </a:p>
          <a:p>
            <a:pPr lvl="1"/>
            <a:r>
              <a:rPr lang="en-US" altLang="zh-CN" sz="1800" u="sng" dirty="0">
                <a:solidFill>
                  <a:srgbClr val="FF0000"/>
                </a:solidFill>
                <a:ea typeface="宋体" pitchFamily="2" charset="-122"/>
              </a:rPr>
              <a:t>fast retransmit: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resend segment before timer expires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8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Fast  Retransmit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03465"/>
            <a:ext cx="4824536" cy="424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4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Fast retransmit algorithm: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1590"/>
            <a:ext cx="6860629" cy="377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415</TotalTime>
  <Words>351</Words>
  <Application>Microsoft Office PowerPoint</Application>
  <PresentationFormat>全屏显示(16:9)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ZapfDingbats</vt:lpstr>
      <vt:lpstr>宋体</vt:lpstr>
      <vt:lpstr>Arial</vt:lpstr>
      <vt:lpstr>Calibri</vt:lpstr>
      <vt:lpstr>Comic Sans MS</vt:lpstr>
      <vt:lpstr>Courier New</vt:lpstr>
      <vt:lpstr>Wingdings</vt:lpstr>
      <vt:lpstr>主题1</vt:lpstr>
      <vt:lpstr>TCP可靠数据传输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55</cp:revision>
  <dcterms:created xsi:type="dcterms:W3CDTF">2014-09-21T01:22:00Z</dcterms:created>
  <dcterms:modified xsi:type="dcterms:W3CDTF">2017-02-15T18:31:09Z</dcterms:modified>
</cp:coreProperties>
</file>