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0" r:id="rId2"/>
    <p:sldId id="272" r:id="rId3"/>
    <p:sldId id="273" r:id="rId4"/>
    <p:sldId id="274" r:id="rId5"/>
    <p:sldId id="271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1" autoAdjust="0"/>
    <p:restoredTop sz="94660"/>
  </p:normalViewPr>
  <p:slideViewPr>
    <p:cSldViewPr>
      <p:cViewPr varScale="1">
        <p:scale>
          <a:sx n="92" d="100"/>
          <a:sy n="92" d="100"/>
        </p:scale>
        <p:origin x="63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97B78-8FD8-4EA1-B4F3-8FA737F0915D}" type="datetimeFigureOut">
              <a:rPr lang="zh-CN" altLang="en-US" smtClean="0"/>
              <a:t>2017/2/16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9441C-7691-47BC-A742-C8FC6EC9B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17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6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5"/>
          </p:nvPr>
        </p:nvSpPr>
        <p:spPr>
          <a:xfrm>
            <a:off x="2268538" y="1943100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9" name="内容占位符 17"/>
          <p:cNvSpPr>
            <a:spLocks noGrp="1"/>
          </p:cNvSpPr>
          <p:nvPr>
            <p:ph sz="quarter" idx="16"/>
          </p:nvPr>
        </p:nvSpPr>
        <p:spPr>
          <a:xfrm>
            <a:off x="2267744" y="3276744"/>
            <a:ext cx="4751387" cy="10604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Comic Sans MS" panose="030F0702030302020204" pitchFamily="66" charset="0"/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13" name="直接连接符 12"/>
          <p:cNvCxnSpPr/>
          <p:nvPr userDrawn="1"/>
        </p:nvCxnSpPr>
        <p:spPr>
          <a:xfrm>
            <a:off x="1255027" y="1189567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/>
        </p:nvCxnSpPr>
        <p:spPr>
          <a:xfrm>
            <a:off x="1186632" y="1563599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535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059582"/>
            <a:ext cx="7488832" cy="340450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5781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15" hasCustomPrompt="1"/>
          </p:nvPr>
        </p:nvSpPr>
        <p:spPr>
          <a:xfrm>
            <a:off x="971600" y="1220862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9" name="内容占位符 12"/>
          <p:cNvSpPr>
            <a:spLocks noGrp="1"/>
          </p:cNvSpPr>
          <p:nvPr>
            <p:ph sz="quarter" idx="16" hasCustomPrompt="1"/>
          </p:nvPr>
        </p:nvSpPr>
        <p:spPr>
          <a:xfrm>
            <a:off x="4716016" y="1249006"/>
            <a:ext cx="3384376" cy="3243224"/>
          </a:xfrm>
        </p:spPr>
        <p:txBody>
          <a:bodyPr/>
          <a:lstStyle>
            <a:lvl1pPr marL="342900" indent="-3429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n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</a:lstStyle>
          <a:p>
            <a:pPr lvl="0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title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2341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网络PP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712" y="1995686"/>
            <a:ext cx="8229600" cy="857250"/>
          </a:xfr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331640" y="1394606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11560" y="1373967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六边形 15"/>
          <p:cNvSpPr/>
          <p:nvPr userDrawn="1"/>
        </p:nvSpPr>
        <p:spPr>
          <a:xfrm>
            <a:off x="613141" y="383993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7" name="六边形 16"/>
          <p:cNvSpPr/>
          <p:nvPr userDrawn="1"/>
        </p:nvSpPr>
        <p:spPr>
          <a:xfrm>
            <a:off x="611561" y="2656561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20" name="内容占位符 6"/>
          <p:cNvSpPr>
            <a:spLocks noGrp="1"/>
          </p:cNvSpPr>
          <p:nvPr>
            <p:ph sz="quarter" idx="15"/>
          </p:nvPr>
        </p:nvSpPr>
        <p:spPr>
          <a:xfrm>
            <a:off x="1331640" y="266423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21" name="内容占位符 6"/>
          <p:cNvSpPr>
            <a:spLocks noGrp="1"/>
          </p:cNvSpPr>
          <p:nvPr>
            <p:ph sz="quarter" idx="16"/>
          </p:nvPr>
        </p:nvSpPr>
        <p:spPr>
          <a:xfrm>
            <a:off x="1331640" y="3952397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1259632" y="1659069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  <p:sp>
        <p:nvSpPr>
          <p:cNvPr id="13" name="六边形 12"/>
          <p:cNvSpPr/>
          <p:nvPr userDrawn="1"/>
        </p:nvSpPr>
        <p:spPr>
          <a:xfrm>
            <a:off x="657614" y="1659069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六边形 16"/>
          <p:cNvSpPr/>
          <p:nvPr userDrawn="1"/>
        </p:nvSpPr>
        <p:spPr>
          <a:xfrm>
            <a:off x="690960" y="3215630"/>
            <a:ext cx="427443" cy="336617"/>
          </a:xfrm>
          <a:prstGeom prst="hexagon">
            <a:avLst>
              <a:gd name="adj" fmla="val 33092"/>
              <a:gd name="vf" fmla="val 115470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  <p:sp>
        <p:nvSpPr>
          <p:cNvPr id="18" name="内容占位符 6"/>
          <p:cNvSpPr>
            <a:spLocks noGrp="1"/>
          </p:cNvSpPr>
          <p:nvPr>
            <p:ph sz="quarter" idx="15"/>
          </p:nvPr>
        </p:nvSpPr>
        <p:spPr>
          <a:xfrm>
            <a:off x="1223925" y="3240124"/>
            <a:ext cx="6696150" cy="1223962"/>
          </a:xfrm>
        </p:spPr>
        <p:txBody>
          <a:bodyPr/>
          <a:lstStyle>
            <a:lvl1pPr marL="0" indent="0">
              <a:buNone/>
              <a:defRPr sz="1800">
                <a:latin typeface="Comic Sans MS" panose="030F0702030302020204" pitchFamily="66" charset="0"/>
              </a:defRPr>
            </a:lvl1pPr>
            <a:lvl2pPr marL="742950" indent="-285750">
              <a:buClr>
                <a:schemeClr val="tx2">
                  <a:lumMod val="40000"/>
                  <a:lumOff val="60000"/>
                </a:schemeClr>
              </a:buClr>
              <a:buSzPct val="75000"/>
              <a:buFont typeface="Wingdings" panose="05000000000000000000" pitchFamily="2" charset="2"/>
              <a:buChar char="u"/>
              <a:defRPr sz="1800">
                <a:latin typeface="Comic Sans MS" panose="030F0702030302020204" pitchFamily="66" charset="0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3464904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网络PPT1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>
            <a:off x="527473" y="1220862"/>
            <a:ext cx="0" cy="324322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/>
        </p:nvCxnSpPr>
        <p:spPr>
          <a:xfrm>
            <a:off x="459078" y="1594894"/>
            <a:ext cx="0" cy="3241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占位符 18"/>
          <p:cNvSpPr>
            <a:spLocks noGrp="1"/>
          </p:cNvSpPr>
          <p:nvPr>
            <p:ph type="body" sz="quarter" idx="14" hasCustomPrompt="1"/>
          </p:nvPr>
        </p:nvSpPr>
        <p:spPr>
          <a:xfrm>
            <a:off x="1331913" y="267494"/>
            <a:ext cx="5904383" cy="431800"/>
          </a:xfrm>
          <a:noFill/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zh-CN" dirty="0" smtClean="0"/>
              <a:t>TITL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241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3563888" y="480399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73" r:id="rId9"/>
    <p:sldLayoutId id="2147483668" r:id="rId10"/>
    <p:sldLayoutId id="2147483669" r:id="rId11"/>
    <p:sldLayoutId id="2147483670" r:id="rId12"/>
    <p:sldLayoutId id="2147483671" r:id="rId13"/>
    <p:sldLayoutId id="2147483674" r:id="rId14"/>
    <p:sldLayoutId id="2147483675" r:id="rId15"/>
    <p:sldLayoutId id="2147483676" r:id="rId16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67744" y="1635646"/>
            <a:ext cx="8229600" cy="1865362"/>
          </a:xfrm>
        </p:spPr>
        <p:txBody>
          <a:bodyPr>
            <a:noAutofit/>
          </a:bodyPr>
          <a:lstStyle/>
          <a:p>
            <a:pPr algn="l"/>
            <a:r>
              <a:rPr lang="en-US" altLang="zh-CN" b="1" smtClean="0">
                <a:ea typeface="宋体" charset="-122"/>
              </a:rPr>
              <a:t>TCP</a:t>
            </a:r>
            <a:r>
              <a:rPr lang="zh-CN" altLang="zh-CN" b="1" smtClean="0">
                <a:ea typeface="宋体" charset="-122"/>
              </a:rPr>
              <a:t>流量控制</a:t>
            </a:r>
            <a:r>
              <a:rPr lang="zh-CN" altLang="zh-CN" b="1" dirty="0">
                <a:ea typeface="宋体" charset="-122"/>
              </a:rPr>
              <a:t/>
            </a:r>
            <a:br>
              <a:rPr lang="zh-CN" altLang="zh-CN" b="1" dirty="0">
                <a:ea typeface="宋体" charset="-122"/>
              </a:rPr>
            </a:br>
            <a:endParaRPr lang="en-US" altLang="zh-CN" b="1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91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Flow Control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958280" y="1139000"/>
            <a:ext cx="3816424" cy="38164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宋体" pitchFamily="2" charset="-122"/>
              </a:rPr>
              <a:t>receive side of TCP connection has a receive buffer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 smtClean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pPr>
              <a:lnSpc>
                <a:spcPct val="120000"/>
              </a:lnSpc>
              <a:buSzPct val="100000"/>
            </a:pPr>
            <a:r>
              <a:rPr lang="en-US" altLang="zh-CN" dirty="0">
                <a:ea typeface="宋体" pitchFamily="2" charset="-122"/>
              </a:rPr>
              <a:t>app process may be slow at reading from buffer</a:t>
            </a:r>
          </a:p>
          <a:p>
            <a:endParaRPr lang="zh-CN" altLang="en-US" dirty="0"/>
          </a:p>
        </p:txBody>
      </p:sp>
      <p:pic>
        <p:nvPicPr>
          <p:cNvPr id="5" name="Picture 5" descr="rcvw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8" y="2283718"/>
            <a:ext cx="439248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5318659" y="3088010"/>
            <a:ext cx="3112020" cy="28956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speed-matching service: matching the send rate to the receiving app’s drain rate</a:t>
            </a:r>
          </a:p>
        </p:txBody>
      </p:sp>
      <p:grpSp>
        <p:nvGrpSpPr>
          <p:cNvPr id="7" name="Group 8"/>
          <p:cNvGrpSpPr>
            <a:grpSpLocks/>
          </p:cNvGrpSpPr>
          <p:nvPr/>
        </p:nvGrpSpPr>
        <p:grpSpPr bwMode="auto">
          <a:xfrm>
            <a:off x="5353051" y="1114012"/>
            <a:ext cx="2891358" cy="1658938"/>
            <a:chOff x="564" y="803"/>
            <a:chExt cx="1926" cy="1045"/>
          </a:xfrm>
        </p:grpSpPr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564" y="948"/>
              <a:ext cx="1926" cy="90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endParaRPr lang="zh-CN" altLang="en-US" sz="1400">
                <a:ea typeface="宋体" pitchFamily="2" charset="-122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618" y="1043"/>
              <a:ext cx="1809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Comic Sans MS" pitchFamily="66" charset="0"/>
                </a:defRPr>
              </a:lvl9pPr>
            </a:lstStyle>
            <a:p>
              <a:r>
                <a:rPr lang="en-US" altLang="zh-CN" sz="1800" dirty="0">
                  <a:ea typeface="宋体" pitchFamily="2" charset="-122"/>
                </a:rPr>
                <a:t>sender won’t overflow</a:t>
              </a:r>
            </a:p>
            <a:p>
              <a:r>
                <a:rPr lang="en-US" altLang="zh-CN" sz="1800" dirty="0">
                  <a:ea typeface="宋体" pitchFamily="2" charset="-122"/>
                </a:rPr>
                <a:t>receiver’s buffer by</a:t>
              </a:r>
            </a:p>
            <a:p>
              <a:r>
                <a:rPr lang="en-US" altLang="zh-CN" sz="1800" dirty="0">
                  <a:ea typeface="宋体" pitchFamily="2" charset="-122"/>
                </a:rPr>
                <a:t>transmitting too much,</a:t>
              </a:r>
            </a:p>
            <a:p>
              <a:r>
                <a:rPr lang="en-US" altLang="zh-CN" sz="1800" dirty="0">
                  <a:ea typeface="宋体" pitchFamily="2" charset="-122"/>
                </a:rPr>
                <a:t> too fast</a:t>
              </a:r>
              <a:endParaRPr lang="en-US" altLang="zh-CN" sz="900" dirty="0"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10" name="Group 11"/>
            <p:cNvGrpSpPr>
              <a:grpSpLocks/>
            </p:cNvGrpSpPr>
            <p:nvPr/>
          </p:nvGrpSpPr>
          <p:grpSpPr bwMode="auto">
            <a:xfrm>
              <a:off x="604" y="803"/>
              <a:ext cx="1172" cy="252"/>
              <a:chOff x="3448" y="305"/>
              <a:chExt cx="1172" cy="252"/>
            </a:xfrm>
          </p:grpSpPr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3486" y="330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endParaRPr lang="zh-CN" altLang="en-US" sz="1400">
                  <a:ea typeface="宋体" pitchFamily="2" charset="-122"/>
                </a:endParaRPr>
              </a:p>
            </p:txBody>
          </p:sp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3448" y="305"/>
                <a:ext cx="10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Comic Sans MS" pitchFamily="66" charset="0"/>
                  </a:defRPr>
                </a:lvl9pPr>
              </a:lstStyle>
              <a:p>
                <a:r>
                  <a:rPr lang="en-US" altLang="zh-CN" sz="2000">
                    <a:solidFill>
                      <a:srgbClr val="FF0000"/>
                    </a:solidFill>
                    <a:ea typeface="宋体" pitchFamily="2" charset="-122"/>
                  </a:rPr>
                  <a:t>flow control</a:t>
                </a:r>
                <a:endParaRPr lang="en-US" altLang="zh-CN" sz="900">
                  <a:latin typeface="Times New Roman" pitchFamily="18" charset="0"/>
                  <a:ea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492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TCP Flow control: how it works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5"/>
          </p:nvPr>
        </p:nvSpPr>
        <p:spPr>
          <a:xfrm>
            <a:off x="1043608" y="2715766"/>
            <a:ext cx="3384376" cy="2180368"/>
          </a:xfrm>
        </p:spPr>
        <p:txBody>
          <a:bodyPr>
            <a:normAutofit fontScale="850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zh-CN" dirty="0">
                <a:ea typeface="宋体" pitchFamily="2" charset="-122"/>
              </a:rPr>
              <a:t>(Suppose TCP receiver discards out-of-order segments)</a:t>
            </a:r>
          </a:p>
          <a:p>
            <a:r>
              <a:rPr lang="en-US" altLang="zh-CN" dirty="0">
                <a:ea typeface="宋体" pitchFamily="2" charset="-122"/>
              </a:rPr>
              <a:t>spare room in buffer</a:t>
            </a:r>
            <a:endParaRPr lang="en-US" altLang="zh-CN" dirty="0">
              <a:latin typeface="Courier New" pitchFamily="49" charset="0"/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100" b="1" dirty="0">
                <a:latin typeface="Courier New" pitchFamily="49" charset="0"/>
                <a:ea typeface="宋体" pitchFamily="2" charset="-122"/>
              </a:rPr>
              <a:t>= </a:t>
            </a:r>
            <a:r>
              <a:rPr lang="en-US" altLang="zh-CN" sz="2100" b="1" dirty="0" err="1">
                <a:latin typeface="Courier New" pitchFamily="49" charset="0"/>
                <a:ea typeface="宋体" pitchFamily="2" charset="-122"/>
              </a:rPr>
              <a:t>RcvWindow</a:t>
            </a:r>
            <a:endParaRPr lang="en-US" altLang="zh-CN" sz="2100" dirty="0">
              <a:ea typeface="宋体" pitchFamily="2" charset="-122"/>
            </a:endParaRPr>
          </a:p>
          <a:p>
            <a:pPr>
              <a:buFont typeface="ZapfDingbats" pitchFamily="82" charset="2"/>
              <a:buNone/>
            </a:pPr>
            <a:r>
              <a:rPr lang="en-US" altLang="zh-CN" sz="2100" b="1" dirty="0">
                <a:latin typeface="Courier New" pitchFamily="49" charset="0"/>
                <a:ea typeface="宋体" pitchFamily="2" charset="-122"/>
              </a:rPr>
              <a:t>= </a:t>
            </a:r>
            <a:r>
              <a:rPr lang="en-US" altLang="zh-CN" sz="2100" b="1" dirty="0" err="1">
                <a:latin typeface="Courier New" pitchFamily="49" charset="0"/>
                <a:ea typeface="宋体" pitchFamily="2" charset="-122"/>
              </a:rPr>
              <a:t>RcvBuffer</a:t>
            </a:r>
            <a:r>
              <a:rPr lang="en-US" altLang="zh-CN" sz="2100" b="1" dirty="0">
                <a:latin typeface="Courier New" pitchFamily="49" charset="0"/>
                <a:ea typeface="宋体" pitchFamily="2" charset="-122"/>
              </a:rPr>
              <a:t>-[</a:t>
            </a:r>
            <a:r>
              <a:rPr lang="en-US" altLang="zh-CN" sz="2100" b="1" dirty="0" err="1">
                <a:latin typeface="Courier New" pitchFamily="49" charset="0"/>
                <a:ea typeface="宋体" pitchFamily="2" charset="-122"/>
              </a:rPr>
              <a:t>LastByteRcvd</a:t>
            </a:r>
            <a:r>
              <a:rPr lang="en-US" altLang="zh-CN" sz="2100" b="1" dirty="0">
                <a:latin typeface="Courier New" pitchFamily="49" charset="0"/>
                <a:ea typeface="宋体" pitchFamily="2" charset="-122"/>
              </a:rPr>
              <a:t> - </a:t>
            </a:r>
            <a:r>
              <a:rPr lang="en-US" altLang="zh-CN" sz="2100" b="1" dirty="0" err="1">
                <a:latin typeface="Courier New" pitchFamily="49" charset="0"/>
                <a:ea typeface="宋体" pitchFamily="2" charset="-122"/>
              </a:rPr>
              <a:t>LastByteRead</a:t>
            </a:r>
            <a:r>
              <a:rPr lang="en-US" altLang="zh-CN" sz="2100" b="1" dirty="0">
                <a:latin typeface="Courier New" pitchFamily="49" charset="0"/>
                <a:ea typeface="宋体" pitchFamily="2" charset="-122"/>
              </a:rPr>
              <a:t>]</a:t>
            </a:r>
          </a:p>
          <a:p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>
          <a:xfrm>
            <a:off x="4810679" y="1347614"/>
            <a:ext cx="3384376" cy="3243224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err="1">
                <a:ea typeface="宋体" pitchFamily="2" charset="-122"/>
              </a:rPr>
              <a:t>Rcvr</a:t>
            </a:r>
            <a:r>
              <a:rPr lang="en-US" altLang="zh-CN" dirty="0">
                <a:ea typeface="宋体" pitchFamily="2" charset="-122"/>
              </a:rPr>
              <a:t> advertises spare room by including value of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RcvWindow</a:t>
            </a:r>
            <a:r>
              <a:rPr lang="en-US" altLang="zh-CN" dirty="0">
                <a:ea typeface="宋体" pitchFamily="2" charset="-122"/>
              </a:rPr>
              <a:t> in segments</a:t>
            </a:r>
          </a:p>
          <a:p>
            <a:r>
              <a:rPr lang="en-US" altLang="zh-CN" dirty="0">
                <a:ea typeface="宋体" pitchFamily="2" charset="-122"/>
              </a:rPr>
              <a:t>Sender limits </a:t>
            </a:r>
            <a:r>
              <a:rPr lang="en-US" altLang="zh-CN" dirty="0" err="1">
                <a:ea typeface="宋体" pitchFamily="2" charset="-122"/>
              </a:rPr>
              <a:t>unACKed</a:t>
            </a:r>
            <a:r>
              <a:rPr lang="en-US" altLang="zh-CN" dirty="0">
                <a:ea typeface="宋体" pitchFamily="2" charset="-122"/>
              </a:rPr>
              <a:t> data to </a:t>
            </a:r>
            <a:r>
              <a:rPr lang="en-US" altLang="zh-CN" b="1" dirty="0" err="1">
                <a:latin typeface="Courier New" pitchFamily="49" charset="0"/>
                <a:ea typeface="宋体" pitchFamily="2" charset="-122"/>
              </a:rPr>
              <a:t>RcvWindow</a:t>
            </a:r>
            <a:endParaRPr lang="en-US" altLang="zh-CN" dirty="0">
              <a:latin typeface="Courier New" pitchFamily="49" charset="0"/>
              <a:ea typeface="宋体" pitchFamily="2" charset="-122"/>
            </a:endParaRPr>
          </a:p>
          <a:p>
            <a:pPr lvl="1"/>
            <a:r>
              <a:rPr lang="en-US" altLang="zh-CN" sz="2100" dirty="0">
                <a:ea typeface="宋体" pitchFamily="2" charset="-122"/>
              </a:rPr>
              <a:t>guarantees receive buffer doesn’t overflow</a:t>
            </a:r>
          </a:p>
          <a:p>
            <a:pPr lvl="1"/>
            <a:r>
              <a:rPr lang="en-US" altLang="zh-CN" sz="2100" dirty="0" err="1">
                <a:ea typeface="宋体" pitchFamily="2" charset="-122"/>
              </a:rPr>
              <a:t>LastByteSent</a:t>
            </a:r>
            <a:r>
              <a:rPr lang="en-US" altLang="zh-CN" sz="2100" dirty="0">
                <a:ea typeface="宋体" pitchFamily="2" charset="-122"/>
              </a:rPr>
              <a:t> – </a:t>
            </a:r>
            <a:r>
              <a:rPr lang="en-US" altLang="zh-CN" sz="2100" dirty="0" err="1">
                <a:ea typeface="宋体" pitchFamily="2" charset="-122"/>
              </a:rPr>
              <a:t>LastByteAcked</a:t>
            </a:r>
            <a:r>
              <a:rPr lang="en-US" altLang="zh-CN" sz="2100" dirty="0">
                <a:ea typeface="宋体" pitchFamily="2" charset="-122"/>
              </a:rPr>
              <a:t> &lt;= </a:t>
            </a:r>
            <a:r>
              <a:rPr lang="en-US" altLang="zh-CN" sz="2100" dirty="0" err="1">
                <a:ea typeface="宋体" pitchFamily="2" charset="-122"/>
              </a:rPr>
              <a:t>RcvWindow</a:t>
            </a:r>
            <a:endParaRPr lang="en-US" altLang="zh-CN" sz="2100" dirty="0">
              <a:latin typeface="Courier New" pitchFamily="49" charset="0"/>
              <a:ea typeface="宋体" pitchFamily="2" charset="-122"/>
            </a:endParaRPr>
          </a:p>
          <a:p>
            <a:endParaRPr lang="zh-CN" altLang="en-US" dirty="0"/>
          </a:p>
        </p:txBody>
      </p:sp>
      <p:pic>
        <p:nvPicPr>
          <p:cNvPr id="6" name="Picture 1029" descr="rcvw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099303"/>
            <a:ext cx="4055103" cy="1480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34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sz="3200" dirty="0">
                <a:ea typeface="宋体" pitchFamily="2" charset="-122"/>
              </a:rPr>
              <a:t>TCP segment structure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771550"/>
            <a:ext cx="7211908" cy="42588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94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5"/>
          </p:nvPr>
        </p:nvSpPr>
        <p:spPr>
          <a:xfrm>
            <a:off x="2114186" y="2427734"/>
            <a:ext cx="4751387" cy="106045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  <a:ea typeface="宋体" pitchFamily="2" charset="-122"/>
                <a:cs typeface="Arial" panose="020B0604020202020204" pitchFamily="34" charset="0"/>
              </a:rPr>
              <a:t>TCP Flow Control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107" y="2510585"/>
            <a:ext cx="427037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内容占位符 4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3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384</TotalTime>
  <Words>114</Words>
  <Application>Microsoft Office PowerPoint</Application>
  <PresentationFormat>全屏显示(16:9)</PresentationFormat>
  <Paragraphs>29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ZapfDingbats</vt:lpstr>
      <vt:lpstr>宋体</vt:lpstr>
      <vt:lpstr>Arial</vt:lpstr>
      <vt:lpstr>Calibri</vt:lpstr>
      <vt:lpstr>Comic Sans MS</vt:lpstr>
      <vt:lpstr>Courier New</vt:lpstr>
      <vt:lpstr>Times New Roman</vt:lpstr>
      <vt:lpstr>Wingdings</vt:lpstr>
      <vt:lpstr>主题1</vt:lpstr>
      <vt:lpstr>TCP流量控制 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dutphonelab</dc:creator>
  <cp:lastModifiedBy>Xiangjie Kong</cp:lastModifiedBy>
  <cp:revision>48</cp:revision>
  <dcterms:created xsi:type="dcterms:W3CDTF">2014-09-21T01:22:00Z</dcterms:created>
  <dcterms:modified xsi:type="dcterms:W3CDTF">2017-02-15T18:31:26Z</dcterms:modified>
</cp:coreProperties>
</file>