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72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7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6.wmf"/><Relationship Id="rId21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1707654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>
                <a:ea typeface="宋体" charset="-122"/>
              </a:rPr>
              <a:t>网络层</a:t>
            </a:r>
            <a:r>
              <a:rPr lang="zh-CN" altLang="zh-CN" b="1" dirty="0">
                <a:ea typeface="宋体" charset="-122"/>
              </a:rPr>
              <a:t>的</a:t>
            </a:r>
            <a:r>
              <a:rPr lang="zh-CN" altLang="zh-CN" b="1" dirty="0" smtClean="0">
                <a:ea typeface="宋体" charset="-122"/>
              </a:rPr>
              <a:t>功能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zh-CN" altLang="zh-CN" b="1" dirty="0" smtClean="0">
                <a:ea typeface="宋体" charset="-122"/>
              </a:rPr>
              <a:t>与</a:t>
            </a:r>
            <a:r>
              <a:rPr lang="zh-CN" altLang="zh-CN" b="1" dirty="0">
                <a:ea typeface="宋体" charset="-122"/>
              </a:rPr>
              <a:t>服务模型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6408713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Two Key Network-Layer Functions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Network layer service 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Network layer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99592" y="967582"/>
            <a:ext cx="3600400" cy="40839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transport segment </a:t>
            </a:r>
            <a:r>
              <a:rPr lang="en-US" altLang="zh-CN" dirty="0">
                <a:ea typeface="宋体" pitchFamily="2" charset="-122"/>
              </a:rPr>
              <a:t>from sending to receiving host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on sending side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encapsulates segments</a:t>
            </a:r>
            <a:r>
              <a:rPr lang="en-US" altLang="zh-CN" dirty="0">
                <a:ea typeface="宋体" pitchFamily="2" charset="-122"/>
              </a:rPr>
              <a:t> into datagrams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on </a:t>
            </a:r>
            <a:r>
              <a:rPr lang="en-US" altLang="zh-CN" dirty="0" err="1">
                <a:ea typeface="宋体" pitchFamily="2" charset="-122"/>
              </a:rPr>
              <a:t>rcving</a:t>
            </a:r>
            <a:r>
              <a:rPr lang="en-US" altLang="zh-CN" dirty="0">
                <a:ea typeface="宋体" pitchFamily="2" charset="-122"/>
              </a:rPr>
              <a:t> side,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delivers segments to transport layer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network layer protocols in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every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host, router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router examines header fields in all IP datagrams passing through it</a:t>
            </a:r>
          </a:p>
          <a:p>
            <a:endParaRPr lang="zh-CN" altLang="en-US" dirty="0"/>
          </a:p>
        </p:txBody>
      </p:sp>
      <p:sp>
        <p:nvSpPr>
          <p:cNvPr id="5" name="Freeform 684"/>
          <p:cNvSpPr>
            <a:spLocks/>
          </p:cNvSpPr>
          <p:nvPr/>
        </p:nvSpPr>
        <p:spPr bwMode="auto">
          <a:xfrm>
            <a:off x="6550389" y="2744788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Freeform 685"/>
          <p:cNvSpPr>
            <a:spLocks/>
          </p:cNvSpPr>
          <p:nvPr/>
        </p:nvSpPr>
        <p:spPr bwMode="auto">
          <a:xfrm>
            <a:off x="6569439" y="1219200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Freeform 686"/>
          <p:cNvSpPr>
            <a:spLocks/>
          </p:cNvSpPr>
          <p:nvPr/>
        </p:nvSpPr>
        <p:spPr bwMode="auto">
          <a:xfrm>
            <a:off x="4829539" y="927100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8" name="Group 687"/>
          <p:cNvGrpSpPr>
            <a:grpSpLocks/>
          </p:cNvGrpSpPr>
          <p:nvPr/>
        </p:nvGrpSpPr>
        <p:grpSpPr bwMode="auto">
          <a:xfrm>
            <a:off x="4916852" y="2262188"/>
            <a:ext cx="1458912" cy="933450"/>
            <a:chOff x="2889" y="1631"/>
            <a:chExt cx="980" cy="743"/>
          </a:xfrm>
        </p:grpSpPr>
        <p:sp>
          <p:nvSpPr>
            <p:cNvPr id="9" name="Rectangle 688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" name="AutoShape 689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1" name="Group 690"/>
          <p:cNvGrpSpPr>
            <a:grpSpLocks/>
          </p:cNvGrpSpPr>
          <p:nvPr/>
        </p:nvGrpSpPr>
        <p:grpSpPr bwMode="auto">
          <a:xfrm>
            <a:off x="5618527" y="1119188"/>
            <a:ext cx="336550" cy="531812"/>
            <a:chOff x="3796" y="1043"/>
            <a:chExt cx="865" cy="1237"/>
          </a:xfrm>
        </p:grpSpPr>
        <p:sp>
          <p:nvSpPr>
            <p:cNvPr id="12" name="Line 69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" name="Line 69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" name="Line 69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" name="Line 69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6" name="Line 69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7" name="Line 69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" name="Line 69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9" name="Line 69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" name="Line 69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1" name="Line 70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2" name="Line 70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3" name="Line 70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4" name="Line 70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5" name="Line 70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6" name="Line 70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27" name="Group 70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8" name="Line 70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9" name="Line 70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" name="Line 70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1" name="Line 71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28" name="Group 71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" name="Line 71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" name="Line 71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6" name="Line 71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7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29" name="Group 71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0" name="Line 71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1" name="Line 71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2" name="Line 71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3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sp>
        <p:nvSpPr>
          <p:cNvPr id="42" name="Oval 721"/>
          <p:cNvSpPr>
            <a:spLocks noChangeArrowheads="1"/>
          </p:cNvSpPr>
          <p:nvPr/>
        </p:nvSpPr>
        <p:spPr bwMode="auto">
          <a:xfrm>
            <a:off x="6675802" y="29400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3" name="Line 722"/>
          <p:cNvSpPr>
            <a:spLocks noChangeShapeType="1"/>
          </p:cNvSpPr>
          <p:nvPr/>
        </p:nvSpPr>
        <p:spPr bwMode="auto">
          <a:xfrm>
            <a:off x="6675802" y="29321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4" name="Line 723"/>
          <p:cNvSpPr>
            <a:spLocks noChangeShapeType="1"/>
          </p:cNvSpPr>
          <p:nvPr/>
        </p:nvSpPr>
        <p:spPr bwMode="auto">
          <a:xfrm>
            <a:off x="7034577" y="29321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Rectangle 724"/>
          <p:cNvSpPr>
            <a:spLocks noChangeArrowheads="1"/>
          </p:cNvSpPr>
          <p:nvPr/>
        </p:nvSpPr>
        <p:spPr bwMode="auto">
          <a:xfrm>
            <a:off x="6675802" y="29321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Oval 725"/>
          <p:cNvSpPr>
            <a:spLocks noChangeArrowheads="1"/>
          </p:cNvSpPr>
          <p:nvPr/>
        </p:nvSpPr>
        <p:spPr bwMode="auto">
          <a:xfrm>
            <a:off x="6672627" y="28638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47" name="Group 726"/>
          <p:cNvGrpSpPr>
            <a:grpSpLocks/>
          </p:cNvGrpSpPr>
          <p:nvPr/>
        </p:nvGrpSpPr>
        <p:grpSpPr bwMode="auto">
          <a:xfrm>
            <a:off x="6758352" y="2887663"/>
            <a:ext cx="179387" cy="65087"/>
            <a:chOff x="2848" y="848"/>
            <a:chExt cx="140" cy="98"/>
          </a:xfrm>
        </p:grpSpPr>
        <p:sp>
          <p:nvSpPr>
            <p:cNvPr id="48" name="Line 72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9" name="Line 72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0" name="Line 72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51" name="Group 730"/>
          <p:cNvGrpSpPr>
            <a:grpSpLocks/>
          </p:cNvGrpSpPr>
          <p:nvPr/>
        </p:nvGrpSpPr>
        <p:grpSpPr bwMode="auto">
          <a:xfrm flipV="1">
            <a:off x="6758352" y="2887663"/>
            <a:ext cx="179387" cy="65087"/>
            <a:chOff x="2848" y="848"/>
            <a:chExt cx="140" cy="98"/>
          </a:xfrm>
        </p:grpSpPr>
        <p:sp>
          <p:nvSpPr>
            <p:cNvPr id="52" name="Line 7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3" name="Line 7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4" name="Line 7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55" name="Oval 734"/>
          <p:cNvSpPr>
            <a:spLocks noChangeArrowheads="1"/>
          </p:cNvSpPr>
          <p:nvPr/>
        </p:nvSpPr>
        <p:spPr bwMode="auto">
          <a:xfrm>
            <a:off x="7031402" y="32194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6" name="Line 735"/>
          <p:cNvSpPr>
            <a:spLocks noChangeShapeType="1"/>
          </p:cNvSpPr>
          <p:nvPr/>
        </p:nvSpPr>
        <p:spPr bwMode="auto">
          <a:xfrm>
            <a:off x="7031402" y="32115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7" name="Line 736"/>
          <p:cNvSpPr>
            <a:spLocks noChangeShapeType="1"/>
          </p:cNvSpPr>
          <p:nvPr/>
        </p:nvSpPr>
        <p:spPr bwMode="auto">
          <a:xfrm>
            <a:off x="7390177" y="32115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8" name="Rectangle 737"/>
          <p:cNvSpPr>
            <a:spLocks noChangeArrowheads="1"/>
          </p:cNvSpPr>
          <p:nvPr/>
        </p:nvSpPr>
        <p:spPr bwMode="auto">
          <a:xfrm>
            <a:off x="7031402" y="32115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" name="Oval 738"/>
          <p:cNvSpPr>
            <a:spLocks noChangeArrowheads="1"/>
          </p:cNvSpPr>
          <p:nvPr/>
        </p:nvSpPr>
        <p:spPr bwMode="auto">
          <a:xfrm>
            <a:off x="7028227" y="31432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60" name="Group 739"/>
          <p:cNvGrpSpPr>
            <a:grpSpLocks/>
          </p:cNvGrpSpPr>
          <p:nvPr/>
        </p:nvGrpSpPr>
        <p:grpSpPr bwMode="auto">
          <a:xfrm>
            <a:off x="7113952" y="3167063"/>
            <a:ext cx="179387" cy="65087"/>
            <a:chOff x="2848" y="848"/>
            <a:chExt cx="140" cy="98"/>
          </a:xfrm>
        </p:grpSpPr>
        <p:sp>
          <p:nvSpPr>
            <p:cNvPr id="61" name="Line 74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2" name="Line 74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3" name="Line 74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64" name="Group 743"/>
          <p:cNvGrpSpPr>
            <a:grpSpLocks/>
          </p:cNvGrpSpPr>
          <p:nvPr/>
        </p:nvGrpSpPr>
        <p:grpSpPr bwMode="auto">
          <a:xfrm flipV="1">
            <a:off x="7113952" y="3167063"/>
            <a:ext cx="179387" cy="65087"/>
            <a:chOff x="2848" y="848"/>
            <a:chExt cx="140" cy="98"/>
          </a:xfrm>
        </p:grpSpPr>
        <p:sp>
          <p:nvSpPr>
            <p:cNvPr id="65" name="Line 7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6" name="Line 7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7" name="Line 7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68" name="Oval 747"/>
          <p:cNvSpPr>
            <a:spLocks noChangeArrowheads="1"/>
          </p:cNvSpPr>
          <p:nvPr/>
        </p:nvSpPr>
        <p:spPr bwMode="auto">
          <a:xfrm>
            <a:off x="7310802" y="29527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9" name="Line 748"/>
          <p:cNvSpPr>
            <a:spLocks noChangeShapeType="1"/>
          </p:cNvSpPr>
          <p:nvPr/>
        </p:nvSpPr>
        <p:spPr bwMode="auto">
          <a:xfrm>
            <a:off x="7310802" y="29448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0" name="Line 749"/>
          <p:cNvSpPr>
            <a:spLocks noChangeShapeType="1"/>
          </p:cNvSpPr>
          <p:nvPr/>
        </p:nvSpPr>
        <p:spPr bwMode="auto">
          <a:xfrm>
            <a:off x="7669577" y="29448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1" name="Rectangle 750"/>
          <p:cNvSpPr>
            <a:spLocks noChangeArrowheads="1"/>
          </p:cNvSpPr>
          <p:nvPr/>
        </p:nvSpPr>
        <p:spPr bwMode="auto">
          <a:xfrm>
            <a:off x="7310802" y="29448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" name="Oval 751"/>
          <p:cNvSpPr>
            <a:spLocks noChangeArrowheads="1"/>
          </p:cNvSpPr>
          <p:nvPr/>
        </p:nvSpPr>
        <p:spPr bwMode="auto">
          <a:xfrm>
            <a:off x="7307627" y="28765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73" name="Group 752"/>
          <p:cNvGrpSpPr>
            <a:grpSpLocks/>
          </p:cNvGrpSpPr>
          <p:nvPr/>
        </p:nvGrpSpPr>
        <p:grpSpPr bwMode="auto">
          <a:xfrm>
            <a:off x="7393352" y="2900363"/>
            <a:ext cx="179387" cy="65087"/>
            <a:chOff x="2848" y="848"/>
            <a:chExt cx="140" cy="98"/>
          </a:xfrm>
        </p:grpSpPr>
        <p:sp>
          <p:nvSpPr>
            <p:cNvPr id="74" name="Line 75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75" name="Line 75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76" name="Line 75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77" name="Group 756"/>
          <p:cNvGrpSpPr>
            <a:grpSpLocks/>
          </p:cNvGrpSpPr>
          <p:nvPr/>
        </p:nvGrpSpPr>
        <p:grpSpPr bwMode="auto">
          <a:xfrm flipV="1">
            <a:off x="7393352" y="2900363"/>
            <a:ext cx="179387" cy="65087"/>
            <a:chOff x="2848" y="848"/>
            <a:chExt cx="140" cy="98"/>
          </a:xfrm>
        </p:grpSpPr>
        <p:sp>
          <p:nvSpPr>
            <p:cNvPr id="78" name="Line 7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79" name="Line 7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80" name="Line 7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81" name="Oval 760"/>
          <p:cNvSpPr>
            <a:spLocks noChangeArrowheads="1"/>
          </p:cNvSpPr>
          <p:nvPr/>
        </p:nvSpPr>
        <p:spPr bwMode="auto">
          <a:xfrm>
            <a:off x="6775814" y="17907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2" name="Line 761"/>
          <p:cNvSpPr>
            <a:spLocks noChangeShapeType="1"/>
          </p:cNvSpPr>
          <p:nvPr/>
        </p:nvSpPr>
        <p:spPr bwMode="auto">
          <a:xfrm>
            <a:off x="6775814" y="1782763"/>
            <a:ext cx="0" cy="555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3" name="Line 762"/>
          <p:cNvSpPr>
            <a:spLocks noChangeShapeType="1"/>
          </p:cNvSpPr>
          <p:nvPr/>
        </p:nvSpPr>
        <p:spPr bwMode="auto">
          <a:xfrm>
            <a:off x="7123477" y="1782763"/>
            <a:ext cx="0" cy="5556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4" name="Rectangle 763"/>
          <p:cNvSpPr>
            <a:spLocks noChangeArrowheads="1"/>
          </p:cNvSpPr>
          <p:nvPr/>
        </p:nvSpPr>
        <p:spPr bwMode="auto">
          <a:xfrm>
            <a:off x="6775814" y="17827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Oval 764"/>
          <p:cNvSpPr>
            <a:spLocks noChangeArrowheads="1"/>
          </p:cNvSpPr>
          <p:nvPr/>
        </p:nvSpPr>
        <p:spPr bwMode="auto">
          <a:xfrm>
            <a:off x="6772639" y="17192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86" name="Group 765"/>
          <p:cNvGrpSpPr>
            <a:grpSpLocks/>
          </p:cNvGrpSpPr>
          <p:nvPr/>
        </p:nvGrpSpPr>
        <p:grpSpPr bwMode="auto">
          <a:xfrm>
            <a:off x="6856777" y="1741488"/>
            <a:ext cx="171450" cy="61912"/>
            <a:chOff x="2848" y="848"/>
            <a:chExt cx="140" cy="98"/>
          </a:xfrm>
        </p:grpSpPr>
        <p:sp>
          <p:nvSpPr>
            <p:cNvPr id="87" name="Line 76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88" name="Line 76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89" name="Line 76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90" name="Group 769"/>
          <p:cNvGrpSpPr>
            <a:grpSpLocks/>
          </p:cNvGrpSpPr>
          <p:nvPr/>
        </p:nvGrpSpPr>
        <p:grpSpPr bwMode="auto">
          <a:xfrm flipV="1">
            <a:off x="6856777" y="1741488"/>
            <a:ext cx="171450" cy="60325"/>
            <a:chOff x="2848" y="848"/>
            <a:chExt cx="140" cy="98"/>
          </a:xfrm>
        </p:grpSpPr>
        <p:sp>
          <p:nvSpPr>
            <p:cNvPr id="91" name="Line 7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2" name="Line 7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3" name="Line 7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94" name="Oval 773"/>
          <p:cNvSpPr>
            <a:spLocks noChangeArrowheads="1"/>
          </p:cNvSpPr>
          <p:nvPr/>
        </p:nvSpPr>
        <p:spPr bwMode="auto">
          <a:xfrm>
            <a:off x="6774227" y="20510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5" name="Line 774"/>
          <p:cNvSpPr>
            <a:spLocks noChangeShapeType="1"/>
          </p:cNvSpPr>
          <p:nvPr/>
        </p:nvSpPr>
        <p:spPr bwMode="auto">
          <a:xfrm>
            <a:off x="6774227" y="20431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6" name="Line 775"/>
          <p:cNvSpPr>
            <a:spLocks noChangeShapeType="1"/>
          </p:cNvSpPr>
          <p:nvPr/>
        </p:nvSpPr>
        <p:spPr bwMode="auto">
          <a:xfrm>
            <a:off x="7133002" y="20431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7" name="Rectangle 776"/>
          <p:cNvSpPr>
            <a:spLocks noChangeArrowheads="1"/>
          </p:cNvSpPr>
          <p:nvPr/>
        </p:nvSpPr>
        <p:spPr bwMode="auto">
          <a:xfrm>
            <a:off x="6774227" y="20431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Oval 777"/>
          <p:cNvSpPr>
            <a:spLocks noChangeArrowheads="1"/>
          </p:cNvSpPr>
          <p:nvPr/>
        </p:nvSpPr>
        <p:spPr bwMode="auto">
          <a:xfrm>
            <a:off x="6771052" y="19748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99" name="Group 778"/>
          <p:cNvGrpSpPr>
            <a:grpSpLocks/>
          </p:cNvGrpSpPr>
          <p:nvPr/>
        </p:nvGrpSpPr>
        <p:grpSpPr bwMode="auto">
          <a:xfrm>
            <a:off x="6856777" y="1998663"/>
            <a:ext cx="179387" cy="65087"/>
            <a:chOff x="2848" y="848"/>
            <a:chExt cx="140" cy="98"/>
          </a:xfrm>
        </p:grpSpPr>
        <p:sp>
          <p:nvSpPr>
            <p:cNvPr id="100" name="Line 7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1" name="Line 7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2" name="Line 7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03" name="Group 782"/>
          <p:cNvGrpSpPr>
            <a:grpSpLocks/>
          </p:cNvGrpSpPr>
          <p:nvPr/>
        </p:nvGrpSpPr>
        <p:grpSpPr bwMode="auto">
          <a:xfrm flipV="1">
            <a:off x="6856777" y="1998663"/>
            <a:ext cx="179387" cy="65087"/>
            <a:chOff x="2848" y="848"/>
            <a:chExt cx="140" cy="98"/>
          </a:xfrm>
        </p:grpSpPr>
        <p:sp>
          <p:nvSpPr>
            <p:cNvPr id="104" name="Line 7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5" name="Line 7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6" name="Line 7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07" name="Oval 786"/>
          <p:cNvSpPr>
            <a:spLocks noChangeArrowheads="1"/>
          </p:cNvSpPr>
          <p:nvPr/>
        </p:nvSpPr>
        <p:spPr bwMode="auto">
          <a:xfrm>
            <a:off x="7250477" y="16922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8" name="Line 787"/>
          <p:cNvSpPr>
            <a:spLocks noChangeShapeType="1"/>
          </p:cNvSpPr>
          <p:nvPr/>
        </p:nvSpPr>
        <p:spPr bwMode="auto">
          <a:xfrm>
            <a:off x="7250477" y="1685925"/>
            <a:ext cx="0" cy="52388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9" name="Line 788"/>
          <p:cNvSpPr>
            <a:spLocks noChangeShapeType="1"/>
          </p:cNvSpPr>
          <p:nvPr/>
        </p:nvSpPr>
        <p:spPr bwMode="auto">
          <a:xfrm>
            <a:off x="7580677" y="1685925"/>
            <a:ext cx="0" cy="52388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0" name="Rectangle 789"/>
          <p:cNvSpPr>
            <a:spLocks noChangeArrowheads="1"/>
          </p:cNvSpPr>
          <p:nvPr/>
        </p:nvSpPr>
        <p:spPr bwMode="auto">
          <a:xfrm>
            <a:off x="7250477" y="16859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11" name="Oval 790"/>
          <p:cNvSpPr>
            <a:spLocks noChangeArrowheads="1"/>
          </p:cNvSpPr>
          <p:nvPr/>
        </p:nvSpPr>
        <p:spPr bwMode="auto">
          <a:xfrm>
            <a:off x="7247302" y="16240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12" name="Group 791"/>
          <p:cNvGrpSpPr>
            <a:grpSpLocks/>
          </p:cNvGrpSpPr>
          <p:nvPr/>
        </p:nvGrpSpPr>
        <p:grpSpPr bwMode="auto">
          <a:xfrm>
            <a:off x="7326677" y="1646238"/>
            <a:ext cx="163512" cy="57150"/>
            <a:chOff x="2848" y="848"/>
            <a:chExt cx="140" cy="98"/>
          </a:xfrm>
        </p:grpSpPr>
        <p:sp>
          <p:nvSpPr>
            <p:cNvPr id="113" name="Line 79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4" name="Line 79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5" name="Line 79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16" name="Group 795"/>
          <p:cNvGrpSpPr>
            <a:grpSpLocks/>
          </p:cNvGrpSpPr>
          <p:nvPr/>
        </p:nvGrpSpPr>
        <p:grpSpPr bwMode="auto">
          <a:xfrm flipV="1">
            <a:off x="7326677" y="1644650"/>
            <a:ext cx="163512" cy="58738"/>
            <a:chOff x="2848" y="848"/>
            <a:chExt cx="140" cy="98"/>
          </a:xfrm>
        </p:grpSpPr>
        <p:sp>
          <p:nvSpPr>
            <p:cNvPr id="117" name="Line 7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8" name="Line 7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9" name="Line 7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20" name="Oval 799"/>
          <p:cNvSpPr>
            <a:spLocks noChangeArrowheads="1"/>
          </p:cNvSpPr>
          <p:nvPr/>
        </p:nvSpPr>
        <p:spPr bwMode="auto">
          <a:xfrm>
            <a:off x="7336202" y="20510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1" name="Line 800"/>
          <p:cNvSpPr>
            <a:spLocks noChangeShapeType="1"/>
          </p:cNvSpPr>
          <p:nvPr/>
        </p:nvSpPr>
        <p:spPr bwMode="auto">
          <a:xfrm>
            <a:off x="7336202" y="20431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2" name="Line 801"/>
          <p:cNvSpPr>
            <a:spLocks noChangeShapeType="1"/>
          </p:cNvSpPr>
          <p:nvPr/>
        </p:nvSpPr>
        <p:spPr bwMode="auto">
          <a:xfrm>
            <a:off x="7694977" y="2043113"/>
            <a:ext cx="0" cy="58737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3" name="Rectangle 802"/>
          <p:cNvSpPr>
            <a:spLocks noChangeArrowheads="1"/>
          </p:cNvSpPr>
          <p:nvPr/>
        </p:nvSpPr>
        <p:spPr bwMode="auto">
          <a:xfrm>
            <a:off x="7336202" y="20431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" name="Oval 803"/>
          <p:cNvSpPr>
            <a:spLocks noChangeArrowheads="1"/>
          </p:cNvSpPr>
          <p:nvPr/>
        </p:nvSpPr>
        <p:spPr bwMode="auto">
          <a:xfrm>
            <a:off x="7333027" y="19748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25" name="Group 804"/>
          <p:cNvGrpSpPr>
            <a:grpSpLocks/>
          </p:cNvGrpSpPr>
          <p:nvPr/>
        </p:nvGrpSpPr>
        <p:grpSpPr bwMode="auto">
          <a:xfrm>
            <a:off x="7418752" y="1998663"/>
            <a:ext cx="179387" cy="65087"/>
            <a:chOff x="2848" y="848"/>
            <a:chExt cx="140" cy="98"/>
          </a:xfrm>
        </p:grpSpPr>
        <p:sp>
          <p:nvSpPr>
            <p:cNvPr id="126" name="Line 8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7" name="Line 8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8" name="Line 8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29" name="Group 808"/>
          <p:cNvGrpSpPr>
            <a:grpSpLocks/>
          </p:cNvGrpSpPr>
          <p:nvPr/>
        </p:nvGrpSpPr>
        <p:grpSpPr bwMode="auto">
          <a:xfrm flipV="1">
            <a:off x="7418752" y="1998663"/>
            <a:ext cx="179387" cy="65087"/>
            <a:chOff x="2848" y="848"/>
            <a:chExt cx="140" cy="98"/>
          </a:xfrm>
        </p:grpSpPr>
        <p:sp>
          <p:nvSpPr>
            <p:cNvPr id="130" name="Line 8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1" name="Line 8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2" name="Line 8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33" name="Oval 812"/>
          <p:cNvSpPr>
            <a:spLocks noChangeArrowheads="1"/>
          </p:cNvSpPr>
          <p:nvPr/>
        </p:nvSpPr>
        <p:spPr bwMode="auto">
          <a:xfrm>
            <a:off x="5926502" y="17859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34" name="Line 813"/>
          <p:cNvSpPr>
            <a:spLocks noChangeShapeType="1"/>
          </p:cNvSpPr>
          <p:nvPr/>
        </p:nvSpPr>
        <p:spPr bwMode="auto">
          <a:xfrm>
            <a:off x="5926502" y="1778000"/>
            <a:ext cx="0" cy="53975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35" name="Line 814"/>
          <p:cNvSpPr>
            <a:spLocks noChangeShapeType="1"/>
          </p:cNvSpPr>
          <p:nvPr/>
        </p:nvSpPr>
        <p:spPr bwMode="auto">
          <a:xfrm>
            <a:off x="6272577" y="1778000"/>
            <a:ext cx="0" cy="53975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36" name="Rectangle 815"/>
          <p:cNvSpPr>
            <a:spLocks noChangeArrowheads="1"/>
          </p:cNvSpPr>
          <p:nvPr/>
        </p:nvSpPr>
        <p:spPr bwMode="auto">
          <a:xfrm>
            <a:off x="5926502" y="17780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" name="Oval 816"/>
          <p:cNvSpPr>
            <a:spLocks noChangeArrowheads="1"/>
          </p:cNvSpPr>
          <p:nvPr/>
        </p:nvSpPr>
        <p:spPr bwMode="auto">
          <a:xfrm>
            <a:off x="5923327" y="17145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38" name="Group 817"/>
          <p:cNvGrpSpPr>
            <a:grpSpLocks/>
          </p:cNvGrpSpPr>
          <p:nvPr/>
        </p:nvGrpSpPr>
        <p:grpSpPr bwMode="auto">
          <a:xfrm>
            <a:off x="6007464" y="1736725"/>
            <a:ext cx="171450" cy="60325"/>
            <a:chOff x="2848" y="848"/>
            <a:chExt cx="140" cy="98"/>
          </a:xfrm>
        </p:grpSpPr>
        <p:sp>
          <p:nvSpPr>
            <p:cNvPr id="139" name="Line 8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0" name="Line 8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1" name="Line 8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42" name="Group 821"/>
          <p:cNvGrpSpPr>
            <a:grpSpLocks/>
          </p:cNvGrpSpPr>
          <p:nvPr/>
        </p:nvGrpSpPr>
        <p:grpSpPr bwMode="auto">
          <a:xfrm flipV="1">
            <a:off x="6007464" y="1736725"/>
            <a:ext cx="171450" cy="58738"/>
            <a:chOff x="2848" y="848"/>
            <a:chExt cx="140" cy="98"/>
          </a:xfrm>
        </p:grpSpPr>
        <p:sp>
          <p:nvSpPr>
            <p:cNvPr id="143" name="Line 8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4" name="Line 8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5" name="Line 8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46" name="Oval 825"/>
          <p:cNvSpPr>
            <a:spLocks noChangeArrowheads="1"/>
          </p:cNvSpPr>
          <p:nvPr/>
        </p:nvSpPr>
        <p:spPr bwMode="auto">
          <a:xfrm>
            <a:off x="5620114" y="29352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7" name="Line 826"/>
          <p:cNvSpPr>
            <a:spLocks noChangeShapeType="1"/>
          </p:cNvSpPr>
          <p:nvPr/>
        </p:nvSpPr>
        <p:spPr bwMode="auto">
          <a:xfrm>
            <a:off x="5620114" y="2927350"/>
            <a:ext cx="0" cy="53975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8" name="Line 827"/>
          <p:cNvSpPr>
            <a:spLocks noChangeShapeType="1"/>
          </p:cNvSpPr>
          <p:nvPr/>
        </p:nvSpPr>
        <p:spPr bwMode="auto">
          <a:xfrm>
            <a:off x="5966189" y="2927350"/>
            <a:ext cx="0" cy="53975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9" name="Rectangle 828"/>
          <p:cNvSpPr>
            <a:spLocks noChangeArrowheads="1"/>
          </p:cNvSpPr>
          <p:nvPr/>
        </p:nvSpPr>
        <p:spPr bwMode="auto">
          <a:xfrm>
            <a:off x="5620114" y="29273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0" name="Oval 829"/>
          <p:cNvSpPr>
            <a:spLocks noChangeArrowheads="1"/>
          </p:cNvSpPr>
          <p:nvPr/>
        </p:nvSpPr>
        <p:spPr bwMode="auto">
          <a:xfrm>
            <a:off x="5616939" y="28638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51" name="Group 830"/>
          <p:cNvGrpSpPr>
            <a:grpSpLocks/>
          </p:cNvGrpSpPr>
          <p:nvPr/>
        </p:nvGrpSpPr>
        <p:grpSpPr bwMode="auto">
          <a:xfrm>
            <a:off x="5701077" y="2886075"/>
            <a:ext cx="171450" cy="60325"/>
            <a:chOff x="2848" y="848"/>
            <a:chExt cx="140" cy="98"/>
          </a:xfrm>
        </p:grpSpPr>
        <p:sp>
          <p:nvSpPr>
            <p:cNvPr id="152" name="Line 8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3" name="Line 8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4" name="Line 8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55" name="Group 834"/>
          <p:cNvGrpSpPr>
            <a:grpSpLocks/>
          </p:cNvGrpSpPr>
          <p:nvPr/>
        </p:nvGrpSpPr>
        <p:grpSpPr bwMode="auto">
          <a:xfrm flipV="1">
            <a:off x="5701077" y="2886075"/>
            <a:ext cx="171450" cy="58738"/>
            <a:chOff x="2848" y="848"/>
            <a:chExt cx="140" cy="98"/>
          </a:xfrm>
        </p:grpSpPr>
        <p:sp>
          <p:nvSpPr>
            <p:cNvPr id="156" name="Line 8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7" name="Line 8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8" name="Line 8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59" name="Line 838"/>
          <p:cNvSpPr>
            <a:spLocks noChangeShapeType="1"/>
          </p:cNvSpPr>
          <p:nvPr/>
        </p:nvSpPr>
        <p:spPr bwMode="auto">
          <a:xfrm flipV="1">
            <a:off x="6818677" y="3292475"/>
            <a:ext cx="227012" cy="43656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0" name="Line 839"/>
          <p:cNvSpPr>
            <a:spLocks noChangeShapeType="1"/>
          </p:cNvSpPr>
          <p:nvPr/>
        </p:nvSpPr>
        <p:spPr bwMode="auto">
          <a:xfrm>
            <a:off x="6942502" y="3030538"/>
            <a:ext cx="163512" cy="1206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1" name="Line 840"/>
          <p:cNvSpPr>
            <a:spLocks noChangeShapeType="1"/>
          </p:cNvSpPr>
          <p:nvPr/>
        </p:nvSpPr>
        <p:spPr bwMode="auto">
          <a:xfrm>
            <a:off x="7039339" y="2951163"/>
            <a:ext cx="279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2" name="Line 841"/>
          <p:cNvSpPr>
            <a:spLocks noChangeShapeType="1"/>
          </p:cNvSpPr>
          <p:nvPr/>
        </p:nvSpPr>
        <p:spPr bwMode="auto">
          <a:xfrm flipV="1">
            <a:off x="7275877" y="3036888"/>
            <a:ext cx="134937" cy="1047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3" name="Line 842"/>
          <p:cNvSpPr>
            <a:spLocks noChangeShapeType="1"/>
          </p:cNvSpPr>
          <p:nvPr/>
        </p:nvSpPr>
        <p:spPr bwMode="auto">
          <a:xfrm>
            <a:off x="5974127" y="2957513"/>
            <a:ext cx="6794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4" name="Line 843"/>
          <p:cNvSpPr>
            <a:spLocks noChangeShapeType="1"/>
          </p:cNvSpPr>
          <p:nvPr/>
        </p:nvSpPr>
        <p:spPr bwMode="auto">
          <a:xfrm>
            <a:off x="6269402" y="1804988"/>
            <a:ext cx="509587" cy="31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5" name="Line 844"/>
          <p:cNvSpPr>
            <a:spLocks noChangeShapeType="1"/>
          </p:cNvSpPr>
          <p:nvPr/>
        </p:nvSpPr>
        <p:spPr bwMode="auto">
          <a:xfrm>
            <a:off x="5836014" y="1633538"/>
            <a:ext cx="152400" cy="825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6" name="Freeform 845"/>
          <p:cNvSpPr>
            <a:spLocks/>
          </p:cNvSpPr>
          <p:nvPr/>
        </p:nvSpPr>
        <p:spPr bwMode="auto">
          <a:xfrm>
            <a:off x="5156564" y="3640138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7" name="Line 846"/>
          <p:cNvSpPr>
            <a:spLocks noChangeShapeType="1"/>
          </p:cNvSpPr>
          <p:nvPr/>
        </p:nvSpPr>
        <p:spPr bwMode="auto">
          <a:xfrm rot="16200000">
            <a:off x="7391764" y="4376738"/>
            <a:ext cx="523875" cy="1397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8" name="Line 847"/>
          <p:cNvSpPr>
            <a:spLocks noChangeShapeType="1"/>
          </p:cNvSpPr>
          <p:nvPr/>
        </p:nvSpPr>
        <p:spPr bwMode="auto">
          <a:xfrm rot="5400000" flipV="1">
            <a:off x="7537814" y="4657725"/>
            <a:ext cx="3175" cy="857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9" name="Line 848"/>
          <p:cNvSpPr>
            <a:spLocks noChangeShapeType="1"/>
          </p:cNvSpPr>
          <p:nvPr/>
        </p:nvSpPr>
        <p:spPr bwMode="auto">
          <a:xfrm rot="16200000">
            <a:off x="7723552" y="4333875"/>
            <a:ext cx="0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0" name="Group 849"/>
          <p:cNvGrpSpPr>
            <a:grpSpLocks/>
          </p:cNvGrpSpPr>
          <p:nvPr/>
        </p:nvGrpSpPr>
        <p:grpSpPr bwMode="auto">
          <a:xfrm>
            <a:off x="7302864" y="4043363"/>
            <a:ext cx="501650" cy="234950"/>
            <a:chOff x="4701" y="2996"/>
            <a:chExt cx="316" cy="148"/>
          </a:xfrm>
        </p:grpSpPr>
        <p:sp>
          <p:nvSpPr>
            <p:cNvPr id="171" name="Oval 85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72" name="Line 85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73" name="Line 85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74" name="Rectangle 85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5" name="Oval 85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76" name="Group 85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81" name="Line 8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82" name="Line 8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83" name="Line 8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177" name="Group 85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78" name="Line 8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79" name="Line 8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80" name="Line 8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184" name="Group 863"/>
          <p:cNvGrpSpPr>
            <a:grpSpLocks/>
          </p:cNvGrpSpPr>
          <p:nvPr/>
        </p:nvGrpSpPr>
        <p:grpSpPr bwMode="auto">
          <a:xfrm>
            <a:off x="6486889" y="3767138"/>
            <a:ext cx="501650" cy="234950"/>
            <a:chOff x="3600" y="219"/>
            <a:chExt cx="360" cy="175"/>
          </a:xfrm>
        </p:grpSpPr>
        <p:sp>
          <p:nvSpPr>
            <p:cNvPr id="185" name="Oval 8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6" name="Line 8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7" name="Line 8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8" name="Rectangle 8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9" name="Oval 8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90" name="Group 8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5" name="Line 8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6" name="Line 8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7" name="Line 8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191" name="Group 8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2" name="Line 8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3" name="Line 8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4" name="Line 8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198" name="Group 877"/>
          <p:cNvGrpSpPr>
            <a:grpSpLocks/>
          </p:cNvGrpSpPr>
          <p:nvPr/>
        </p:nvGrpSpPr>
        <p:grpSpPr bwMode="auto">
          <a:xfrm>
            <a:off x="5821727" y="4071938"/>
            <a:ext cx="501650" cy="234950"/>
            <a:chOff x="3600" y="219"/>
            <a:chExt cx="360" cy="175"/>
          </a:xfrm>
        </p:grpSpPr>
        <p:sp>
          <p:nvSpPr>
            <p:cNvPr id="199" name="Oval 8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0" name="Line 8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1" name="Line 8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" name="Rectangle 8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3" name="Oval 8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204" name="Group 8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9" name="Line 8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10" name="Line 8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11" name="Line 8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205" name="Group 8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6" name="Line 8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07" name="Line 8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08" name="Line 8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sp>
        <p:nvSpPr>
          <p:cNvPr id="212" name="Line 891"/>
          <p:cNvSpPr>
            <a:spLocks noChangeShapeType="1"/>
          </p:cNvSpPr>
          <p:nvPr/>
        </p:nvSpPr>
        <p:spPr bwMode="auto">
          <a:xfrm>
            <a:off x="6936152" y="3978275"/>
            <a:ext cx="358775" cy="1206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3" name="Line 892"/>
          <p:cNvSpPr>
            <a:spLocks noChangeShapeType="1"/>
          </p:cNvSpPr>
          <p:nvPr/>
        </p:nvSpPr>
        <p:spPr bwMode="auto">
          <a:xfrm flipV="1">
            <a:off x="6283689" y="3990975"/>
            <a:ext cx="277813" cy="1095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4" name="Line 893"/>
          <p:cNvSpPr>
            <a:spLocks noChangeShapeType="1"/>
          </p:cNvSpPr>
          <p:nvPr/>
        </p:nvSpPr>
        <p:spPr bwMode="auto">
          <a:xfrm flipV="1">
            <a:off x="6326552" y="4194175"/>
            <a:ext cx="9715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5" name="Line 894"/>
          <p:cNvSpPr>
            <a:spLocks noChangeShapeType="1"/>
          </p:cNvSpPr>
          <p:nvPr/>
        </p:nvSpPr>
        <p:spPr bwMode="auto">
          <a:xfrm flipH="1">
            <a:off x="5621702" y="3940175"/>
            <a:ext cx="254000" cy="4699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6" name="Line 895"/>
          <p:cNvSpPr>
            <a:spLocks noChangeShapeType="1"/>
          </p:cNvSpPr>
          <p:nvPr/>
        </p:nvSpPr>
        <p:spPr bwMode="auto">
          <a:xfrm>
            <a:off x="5647102" y="3990975"/>
            <a:ext cx="1968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7" name="Line 896"/>
          <p:cNvSpPr>
            <a:spLocks noChangeShapeType="1"/>
          </p:cNvSpPr>
          <p:nvPr/>
        </p:nvSpPr>
        <p:spPr bwMode="auto">
          <a:xfrm>
            <a:off x="5507402" y="4327525"/>
            <a:ext cx="15398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8" name="Line 897"/>
          <p:cNvSpPr>
            <a:spLocks noChangeShapeType="1"/>
          </p:cNvSpPr>
          <p:nvPr/>
        </p:nvSpPr>
        <p:spPr bwMode="auto">
          <a:xfrm>
            <a:off x="5759814" y="4406900"/>
            <a:ext cx="49053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9" name="Line 898"/>
          <p:cNvSpPr>
            <a:spLocks noChangeShapeType="1"/>
          </p:cNvSpPr>
          <p:nvPr/>
        </p:nvSpPr>
        <p:spPr bwMode="auto">
          <a:xfrm flipH="1">
            <a:off x="5999527" y="4314825"/>
            <a:ext cx="53975" cy="857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20" name="Line 899"/>
          <p:cNvSpPr>
            <a:spLocks noChangeShapeType="1"/>
          </p:cNvSpPr>
          <p:nvPr/>
        </p:nvSpPr>
        <p:spPr bwMode="auto">
          <a:xfrm>
            <a:off x="5812202" y="4403725"/>
            <a:ext cx="1587" cy="825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21" name="Line 900"/>
          <p:cNvSpPr>
            <a:spLocks noChangeShapeType="1"/>
          </p:cNvSpPr>
          <p:nvPr/>
        </p:nvSpPr>
        <p:spPr bwMode="auto">
          <a:xfrm flipH="1" flipV="1">
            <a:off x="6209077" y="4411663"/>
            <a:ext cx="0" cy="76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22" name="Line 901"/>
          <p:cNvSpPr>
            <a:spLocks noChangeShapeType="1"/>
          </p:cNvSpPr>
          <p:nvPr/>
        </p:nvSpPr>
        <p:spPr bwMode="auto">
          <a:xfrm>
            <a:off x="6290039" y="4270375"/>
            <a:ext cx="503238" cy="2698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23" name="Line 902"/>
          <p:cNvSpPr>
            <a:spLocks noChangeShapeType="1"/>
          </p:cNvSpPr>
          <p:nvPr/>
        </p:nvSpPr>
        <p:spPr bwMode="auto">
          <a:xfrm>
            <a:off x="5739177" y="4205288"/>
            <a:ext cx="8096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24" name="Group 903"/>
          <p:cNvGrpSpPr>
            <a:grpSpLocks/>
          </p:cNvGrpSpPr>
          <p:nvPr/>
        </p:nvGrpSpPr>
        <p:grpSpPr bwMode="auto">
          <a:xfrm>
            <a:off x="4924789" y="965200"/>
            <a:ext cx="3021013" cy="3981450"/>
            <a:chOff x="-1203" y="1352"/>
            <a:chExt cx="1903" cy="2508"/>
          </a:xfrm>
        </p:grpSpPr>
        <p:grpSp>
          <p:nvGrpSpPr>
            <p:cNvPr id="225" name="Group 904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62" name="Picture 905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3" name="Line 906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64" name="Line 907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pic>
          <p:nvPicPr>
            <p:cNvPr id="226" name="Picture 908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7" name="Group 909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60" name="Object 9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8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" name="Object 9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9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8" name="Group 912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58" name="Object 9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0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9" name="Object 9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1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9" name="Object 915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" name="Group 916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50" name="AutoShape 9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1" name="Rectangle 9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2" name="Rectangle 9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3" name="AutoShape 9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4" name="Line 9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5" name="Line 9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6" name="Rectangle 9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57" name="Rectangle 9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231" name="Object 925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" name="Object 926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" name="Object 927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" name="Object 928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929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48" name="Object 9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7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9" name="Object 9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8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6" name="Group 932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46" name="Object 9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9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7" name="Object 9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7" name="Group 935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8" name="AutoShape 93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39" name="Rectangle 93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40" name="Rectangle 93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41" name="AutoShape 93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42" name="Line 94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43" name="Line 94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44" name="Rectangle 94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45" name="Rectangle 94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sp>
        <p:nvSpPr>
          <p:cNvPr id="265" name="Line 944"/>
          <p:cNvSpPr>
            <a:spLocks noChangeShapeType="1"/>
          </p:cNvSpPr>
          <p:nvPr/>
        </p:nvSpPr>
        <p:spPr bwMode="auto">
          <a:xfrm flipH="1">
            <a:off x="5828077" y="2727325"/>
            <a:ext cx="3175" cy="14446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66" name="Line 945"/>
          <p:cNvSpPr>
            <a:spLocks noChangeShapeType="1"/>
          </p:cNvSpPr>
          <p:nvPr/>
        </p:nvSpPr>
        <p:spPr bwMode="auto">
          <a:xfrm flipV="1">
            <a:off x="7125064" y="1709738"/>
            <a:ext cx="123825" cy="8731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67" name="Line 946"/>
          <p:cNvSpPr>
            <a:spLocks noChangeShapeType="1"/>
          </p:cNvSpPr>
          <p:nvPr/>
        </p:nvSpPr>
        <p:spPr bwMode="auto">
          <a:xfrm>
            <a:off x="6952027" y="1882775"/>
            <a:ext cx="0" cy="825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68" name="Line 947"/>
          <p:cNvSpPr>
            <a:spLocks noChangeShapeType="1"/>
          </p:cNvSpPr>
          <p:nvPr/>
        </p:nvSpPr>
        <p:spPr bwMode="auto">
          <a:xfrm flipV="1">
            <a:off x="7123477" y="1779588"/>
            <a:ext cx="263525" cy="2889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69" name="Line 948"/>
          <p:cNvSpPr>
            <a:spLocks noChangeShapeType="1"/>
          </p:cNvSpPr>
          <p:nvPr/>
        </p:nvSpPr>
        <p:spPr bwMode="auto">
          <a:xfrm>
            <a:off x="7488602" y="1778000"/>
            <a:ext cx="0" cy="1968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70" name="Line 949"/>
          <p:cNvSpPr>
            <a:spLocks noChangeShapeType="1"/>
          </p:cNvSpPr>
          <p:nvPr/>
        </p:nvSpPr>
        <p:spPr bwMode="auto">
          <a:xfrm>
            <a:off x="7142527" y="2084388"/>
            <a:ext cx="1889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71" name="Line 950"/>
          <p:cNvSpPr>
            <a:spLocks noChangeShapeType="1"/>
          </p:cNvSpPr>
          <p:nvPr/>
        </p:nvSpPr>
        <p:spPr bwMode="auto">
          <a:xfrm flipV="1">
            <a:off x="5437552" y="2951163"/>
            <a:ext cx="168275" cy="31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72" name="Line 951"/>
          <p:cNvSpPr>
            <a:spLocks noChangeShapeType="1"/>
          </p:cNvSpPr>
          <p:nvPr/>
        </p:nvSpPr>
        <p:spPr bwMode="auto">
          <a:xfrm flipV="1">
            <a:off x="7556864" y="1477963"/>
            <a:ext cx="238125" cy="1682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73" name="Line 952"/>
          <p:cNvSpPr>
            <a:spLocks noChangeShapeType="1"/>
          </p:cNvSpPr>
          <p:nvPr/>
        </p:nvSpPr>
        <p:spPr bwMode="auto">
          <a:xfrm>
            <a:off x="7696564" y="2074863"/>
            <a:ext cx="177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74" name="Line 953"/>
          <p:cNvSpPr>
            <a:spLocks noChangeShapeType="1"/>
          </p:cNvSpPr>
          <p:nvPr/>
        </p:nvSpPr>
        <p:spPr bwMode="auto">
          <a:xfrm flipH="1">
            <a:off x="6842489" y="2151063"/>
            <a:ext cx="98425" cy="7048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75" name="Line 954"/>
          <p:cNvSpPr>
            <a:spLocks noChangeShapeType="1"/>
          </p:cNvSpPr>
          <p:nvPr/>
        </p:nvSpPr>
        <p:spPr bwMode="auto">
          <a:xfrm flipH="1">
            <a:off x="7433039" y="2151063"/>
            <a:ext cx="111125" cy="7270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76" name="Group 955"/>
          <p:cNvGrpSpPr>
            <a:grpSpLocks/>
          </p:cNvGrpSpPr>
          <p:nvPr/>
        </p:nvGrpSpPr>
        <p:grpSpPr bwMode="auto">
          <a:xfrm>
            <a:off x="6485302" y="3768725"/>
            <a:ext cx="501650" cy="234950"/>
            <a:chOff x="4701" y="2996"/>
            <a:chExt cx="316" cy="148"/>
          </a:xfrm>
        </p:grpSpPr>
        <p:sp>
          <p:nvSpPr>
            <p:cNvPr id="277" name="Oval 956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78" name="Line 957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79" name="Line 958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80" name="Rectangle 959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1" name="Oval 960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282" name="Group 961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87" name="Line 9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88" name="Line 9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89" name="Line 9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283" name="Group 965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84" name="Line 9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85" name="Line 9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86" name="Line 9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290" name="Group 969"/>
          <p:cNvGrpSpPr>
            <a:grpSpLocks/>
          </p:cNvGrpSpPr>
          <p:nvPr/>
        </p:nvGrpSpPr>
        <p:grpSpPr bwMode="auto">
          <a:xfrm>
            <a:off x="5820139" y="4070350"/>
            <a:ext cx="501650" cy="234950"/>
            <a:chOff x="4701" y="2996"/>
            <a:chExt cx="316" cy="148"/>
          </a:xfrm>
        </p:grpSpPr>
        <p:sp>
          <p:nvSpPr>
            <p:cNvPr id="291" name="Oval 970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92" name="Line 971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93" name="Line 972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94" name="Rectangle 973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95" name="Oval 974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296" name="Group 975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01" name="Line 9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02" name="Line 9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03" name="Line 9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297" name="Group 979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98" name="Line 9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99" name="Line 9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00" name="Line 9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304" name="Group 983"/>
          <p:cNvGrpSpPr>
            <a:grpSpLocks/>
          </p:cNvGrpSpPr>
          <p:nvPr/>
        </p:nvGrpSpPr>
        <p:grpSpPr bwMode="auto">
          <a:xfrm>
            <a:off x="6650402" y="4256088"/>
            <a:ext cx="290512" cy="404812"/>
            <a:chOff x="4290" y="3130"/>
            <a:chExt cx="183" cy="255"/>
          </a:xfrm>
        </p:grpSpPr>
        <p:pic>
          <p:nvPicPr>
            <p:cNvPr id="305" name="Picture 984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98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07" name="Freeform 98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08" name="Freeform 98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09" name="Freeform 98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0" name="Freeform 98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1" name="Freeform 99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2" name="Freeform 99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3" name="Freeform 99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4" name="Freeform 99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5" name="Freeform 99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6" name="Freeform 99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7" name="Freeform 99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8" name="Freeform 99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9" name="Freeform 99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0" name="Freeform 99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1" name="Freeform 100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2" name="Freeform 100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323" name="Group 1002"/>
          <p:cNvGrpSpPr>
            <a:grpSpLocks/>
          </p:cNvGrpSpPr>
          <p:nvPr/>
        </p:nvGrpSpPr>
        <p:grpSpPr bwMode="auto">
          <a:xfrm>
            <a:off x="5207364" y="2717800"/>
            <a:ext cx="290513" cy="404813"/>
            <a:chOff x="4290" y="3130"/>
            <a:chExt cx="183" cy="255"/>
          </a:xfrm>
        </p:grpSpPr>
        <p:pic>
          <p:nvPicPr>
            <p:cNvPr id="324" name="Picture 1003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" name="Freeform 100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6" name="Freeform 100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7" name="Freeform 100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8" name="Freeform 100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9" name="Freeform 100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0" name="Freeform 100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1" name="Freeform 101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2" name="Freeform 101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3" name="Freeform 101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4" name="Freeform 101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5" name="Freeform 101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6" name="Freeform 101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7" name="Freeform 101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8" name="Freeform 101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9" name="Freeform 101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40" name="Freeform 101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41" name="Freeform 102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342" name="Group 1046"/>
          <p:cNvGrpSpPr>
            <a:grpSpLocks/>
          </p:cNvGrpSpPr>
          <p:nvPr/>
        </p:nvGrpSpPr>
        <p:grpSpPr bwMode="auto">
          <a:xfrm>
            <a:off x="5213714" y="455613"/>
            <a:ext cx="1047750" cy="996950"/>
            <a:chOff x="3402" y="719"/>
            <a:chExt cx="660" cy="628"/>
          </a:xfrm>
        </p:grpSpPr>
        <p:sp>
          <p:nvSpPr>
            <p:cNvPr id="343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344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45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46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47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48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application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transport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49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0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1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2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353" name="Group 1047"/>
          <p:cNvGrpSpPr>
            <a:grpSpLocks/>
          </p:cNvGrpSpPr>
          <p:nvPr/>
        </p:nvGrpSpPr>
        <p:grpSpPr bwMode="auto">
          <a:xfrm>
            <a:off x="7909289" y="3462338"/>
            <a:ext cx="1047750" cy="996950"/>
            <a:chOff x="3402" y="719"/>
            <a:chExt cx="660" cy="628"/>
          </a:xfrm>
        </p:grpSpPr>
        <p:sp>
          <p:nvSpPr>
            <p:cNvPr id="354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355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56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7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8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59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application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transport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  <a:endParaRPr kumimoji="0" lang="en-US" altLang="zh-CN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60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61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62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63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364" name="Group 1278"/>
          <p:cNvGrpSpPr>
            <a:grpSpLocks/>
          </p:cNvGrpSpPr>
          <p:nvPr/>
        </p:nvGrpSpPr>
        <p:grpSpPr bwMode="auto">
          <a:xfrm>
            <a:off x="5645514" y="1136650"/>
            <a:ext cx="2546350" cy="3429000"/>
            <a:chOff x="3674" y="1148"/>
            <a:chExt cx="1604" cy="2160"/>
          </a:xfrm>
        </p:grpSpPr>
        <p:grpSp>
          <p:nvGrpSpPr>
            <p:cNvPr id="365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586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87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88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89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90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91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92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593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04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605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606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94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01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602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603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95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96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97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98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99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600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66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565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66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67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68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69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0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71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572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83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84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85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73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80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81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82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74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5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6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7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8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9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67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544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5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6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7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8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9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50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551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62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63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64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52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59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60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61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53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4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5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6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7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8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68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523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24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25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26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27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28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29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530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41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42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43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31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38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39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40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32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33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34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35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36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37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69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502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03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04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05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06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07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08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509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20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21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22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10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17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18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19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11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12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13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14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15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16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70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81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82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83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84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85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86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87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488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99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00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501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89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96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97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98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490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91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92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93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94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95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71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60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61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62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63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64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65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66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467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78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79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80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68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75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76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77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469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70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71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72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73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74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72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39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40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41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42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43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44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45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446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57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58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59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47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54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55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56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448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49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50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51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52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53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73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8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19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20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21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22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23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24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425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6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37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38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26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3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34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35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427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28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29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30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31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32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74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397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98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99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0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1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2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03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404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5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16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17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05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2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13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414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406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7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8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09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10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11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grpSp>
          <p:nvGrpSpPr>
            <p:cNvPr id="375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376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77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78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79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80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81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82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grpSp>
            <p:nvGrpSpPr>
              <p:cNvPr id="383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394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395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396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84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391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392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393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sp>
            <p:nvSpPr>
              <p:cNvPr id="385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86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87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88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89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90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itchFamily="66" charset="0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physical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607" name="Rectangle 1280"/>
          <p:cNvSpPr>
            <a:spLocks noChangeArrowheads="1"/>
          </p:cNvSpPr>
          <p:nvPr/>
        </p:nvSpPr>
        <p:spPr bwMode="auto">
          <a:xfrm>
            <a:off x="5534389" y="173038"/>
            <a:ext cx="388938" cy="13811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08" name="Rectangle 1281"/>
          <p:cNvSpPr>
            <a:spLocks noChangeArrowheads="1"/>
          </p:cNvSpPr>
          <p:nvPr/>
        </p:nvSpPr>
        <p:spPr bwMode="auto">
          <a:xfrm>
            <a:off x="5464539" y="823913"/>
            <a:ext cx="596900" cy="13811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09" name="Rectangle 1282"/>
          <p:cNvSpPr>
            <a:spLocks noChangeArrowheads="1"/>
          </p:cNvSpPr>
          <p:nvPr/>
        </p:nvSpPr>
        <p:spPr bwMode="auto">
          <a:xfrm>
            <a:off x="8290289" y="3802063"/>
            <a:ext cx="388938" cy="13811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7" grpId="1" animBg="1"/>
      <p:bldP spid="607" grpId="2" animBg="1"/>
      <p:bldP spid="608" grpId="0" animBg="1"/>
      <p:bldP spid="608" grpId="1" animBg="1"/>
      <p:bldP spid="608" grpId="2" animBg="1"/>
      <p:bldP spid="609" grpId="0" animBg="1"/>
      <p:bldP spid="609" grpId="1" animBg="1"/>
      <p:bldP spid="60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Network layer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421523"/>
              </p:ext>
            </p:extLst>
          </p:nvPr>
        </p:nvGraphicFramePr>
        <p:xfrm>
          <a:off x="611560" y="1131590"/>
          <a:ext cx="8215148" cy="342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7506614" imgH="2800502" progId="Visio.Drawing.11">
                  <p:embed/>
                </p:oleObj>
              </mc:Choice>
              <mc:Fallback>
                <p:oleObj name="Visio" r:id="rId3" imgW="7506614" imgH="280050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31590"/>
                        <a:ext cx="8215148" cy="342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Two Key Network-Layer Functions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419622"/>
            <a:ext cx="3384376" cy="3243224"/>
          </a:xfrm>
        </p:spPr>
        <p:txBody>
          <a:bodyPr>
            <a:normAutofit fontScale="92500"/>
          </a:bodyPr>
          <a:lstStyle/>
          <a:p>
            <a:r>
              <a:rPr lang="en-US" altLang="zh-CN" i="1" dirty="0">
                <a:solidFill>
                  <a:srgbClr val="0070C0"/>
                </a:solidFill>
                <a:ea typeface="宋体" pitchFamily="2" charset="-122"/>
              </a:rPr>
              <a:t>forwarding: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move packets from router’s input to appropriate router output</a:t>
            </a:r>
          </a:p>
          <a:p>
            <a:pPr>
              <a:spcBef>
                <a:spcPct val="70000"/>
              </a:spcBef>
            </a:pPr>
            <a:r>
              <a:rPr lang="en-US" altLang="zh-CN" i="1" dirty="0">
                <a:solidFill>
                  <a:srgbClr val="0070C0"/>
                </a:solidFill>
                <a:ea typeface="宋体" pitchFamily="2" charset="-122"/>
              </a:rPr>
              <a:t>routing: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determine route taken by packets from source to </a:t>
            </a:r>
            <a:r>
              <a:rPr lang="en-US" altLang="zh-CN" dirty="0" err="1">
                <a:ea typeface="宋体" pitchFamily="2" charset="-122"/>
              </a:rPr>
              <a:t>dest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spcBef>
                <a:spcPct val="70000"/>
              </a:spcBef>
            </a:pPr>
            <a:r>
              <a:rPr lang="en-US" altLang="zh-CN" i="1" dirty="0">
                <a:ea typeface="宋体" pitchFamily="2" charset="-122"/>
              </a:rPr>
              <a:t>routing algorithms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499992" y="1563638"/>
            <a:ext cx="3096344" cy="2955192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pitchFamily="2" charset="-122"/>
              </a:rPr>
              <a:t>analogy:</a:t>
            </a:r>
          </a:p>
          <a:p>
            <a:pPr>
              <a:spcBef>
                <a:spcPct val="70000"/>
              </a:spcBef>
            </a:pP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routing:</a:t>
            </a:r>
            <a:r>
              <a:rPr lang="en-US" altLang="zh-CN" sz="2200" dirty="0">
                <a:ea typeface="宋体" pitchFamily="2" charset="-122"/>
              </a:rPr>
              <a:t> process of planning trip from source to </a:t>
            </a:r>
            <a:r>
              <a:rPr lang="en-US" altLang="zh-CN" sz="2200" dirty="0" err="1">
                <a:ea typeface="宋体" pitchFamily="2" charset="-122"/>
              </a:rPr>
              <a:t>dest</a:t>
            </a:r>
            <a:endParaRPr lang="en-US" altLang="zh-CN" sz="2200" dirty="0">
              <a:ea typeface="宋体" pitchFamily="2" charset="-122"/>
            </a:endParaRPr>
          </a:p>
          <a:p>
            <a:pPr>
              <a:spcBef>
                <a:spcPct val="70000"/>
              </a:spcBef>
            </a:pP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forwarding:</a:t>
            </a:r>
            <a:r>
              <a:rPr lang="en-US" altLang="zh-CN" sz="2200" dirty="0">
                <a:ea typeface="宋体" pitchFamily="2" charset="-122"/>
              </a:rPr>
              <a:t> process of getting through single </a:t>
            </a:r>
            <a:r>
              <a:rPr lang="en-US" altLang="zh-CN" sz="2200" dirty="0" smtClean="0">
                <a:ea typeface="宋体" pitchFamily="2" charset="-122"/>
              </a:rPr>
              <a:t>interchange</a:t>
            </a:r>
            <a:endParaRPr lang="zh-CN" altLang="en-US" sz="2200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92060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Interplay between routing and forwarding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1006748"/>
            <a:ext cx="4223047" cy="399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Connection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75606"/>
            <a:ext cx="7272808" cy="34045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3</a:t>
            </a:r>
            <a:r>
              <a:rPr lang="en-US" altLang="zh-CN" sz="2000" baseline="30000" dirty="0">
                <a:ea typeface="宋体" pitchFamily="2" charset="-122"/>
              </a:rPr>
              <a:t>rd</a:t>
            </a:r>
            <a:r>
              <a:rPr lang="en-US" altLang="zh-CN" sz="2000" dirty="0">
                <a:ea typeface="宋体" pitchFamily="2" charset="-122"/>
              </a:rPr>
              <a:t> important function in </a:t>
            </a:r>
            <a:r>
              <a:rPr lang="en-US" altLang="zh-CN" sz="2000" i="1" dirty="0">
                <a:ea typeface="宋体" pitchFamily="2" charset="-122"/>
              </a:rPr>
              <a:t>some</a:t>
            </a:r>
            <a:r>
              <a:rPr lang="en-US" altLang="zh-CN" sz="2000" dirty="0">
                <a:ea typeface="宋体" pitchFamily="2" charset="-122"/>
              </a:rPr>
              <a:t> network architectures: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ATM, frame relay, X.25</a:t>
            </a:r>
          </a:p>
          <a:p>
            <a:r>
              <a:rPr lang="en-US" altLang="zh-CN" sz="2000" dirty="0">
                <a:ea typeface="宋体" pitchFamily="2" charset="-122"/>
              </a:rPr>
              <a:t>before datagrams flow, two end hosts </a:t>
            </a:r>
            <a:r>
              <a:rPr lang="en-US" altLang="zh-CN" sz="2000" i="1" dirty="0"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intervening routers establish virtual connection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routers get involved</a:t>
            </a:r>
          </a:p>
          <a:p>
            <a:r>
              <a:rPr lang="en-US" altLang="zh-CN" sz="2000" dirty="0">
                <a:ea typeface="宋体" pitchFamily="2" charset="-122"/>
              </a:rPr>
              <a:t>network vs transport layer connection service: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network:</a:t>
            </a:r>
            <a:r>
              <a:rPr lang="en-US" altLang="zh-CN" dirty="0">
                <a:ea typeface="宋体" pitchFamily="2" charset="-122"/>
              </a:rPr>
              <a:t> between two hosts (may also involve intervening routers in case of VCs)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transport:</a:t>
            </a:r>
            <a:r>
              <a:rPr lang="en-US" altLang="zh-CN" dirty="0">
                <a:ea typeface="宋体" pitchFamily="2" charset="-122"/>
              </a:rPr>
              <a:t> between two processes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Network service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2194501"/>
            <a:ext cx="3168352" cy="2948999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Example services for individual datagrams:</a:t>
            </a:r>
          </a:p>
          <a:p>
            <a:r>
              <a:rPr lang="en-US" altLang="zh-CN" sz="2000" dirty="0">
                <a:ea typeface="宋体" pitchFamily="2" charset="-122"/>
              </a:rPr>
              <a:t>guaranteed delivery</a:t>
            </a:r>
          </a:p>
          <a:p>
            <a:r>
              <a:rPr lang="en-US" altLang="zh-CN" sz="2000" dirty="0">
                <a:ea typeface="宋体" pitchFamily="2" charset="-122"/>
              </a:rPr>
              <a:t>guaranteed delivery with less than 40 </a:t>
            </a:r>
            <a:r>
              <a:rPr lang="en-US" altLang="zh-CN" sz="2000" dirty="0" err="1">
                <a:ea typeface="宋体" pitchFamily="2" charset="-122"/>
              </a:rPr>
              <a:t>msec</a:t>
            </a:r>
            <a:r>
              <a:rPr lang="en-US" altLang="zh-CN" sz="2000" dirty="0">
                <a:ea typeface="宋体" pitchFamily="2" charset="-122"/>
              </a:rPr>
              <a:t> delay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427984" y="2067694"/>
            <a:ext cx="3384376" cy="324322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Example services for a flow of datagrams:</a:t>
            </a:r>
          </a:p>
          <a:p>
            <a:r>
              <a:rPr lang="en-US" altLang="zh-CN" sz="2000" dirty="0">
                <a:ea typeface="宋体" pitchFamily="2" charset="-122"/>
              </a:rPr>
              <a:t>in-order datagram delivery</a:t>
            </a:r>
          </a:p>
          <a:p>
            <a:r>
              <a:rPr lang="en-US" altLang="zh-CN" sz="2000" dirty="0">
                <a:ea typeface="宋体" pitchFamily="2" charset="-122"/>
              </a:rPr>
              <a:t>guaranteed minimum bandwidth to flow</a:t>
            </a:r>
          </a:p>
          <a:p>
            <a:r>
              <a:rPr lang="en-US" altLang="zh-CN" sz="2000" dirty="0">
                <a:ea typeface="宋体" pitchFamily="2" charset="-122"/>
              </a:rPr>
              <a:t>restrictions on changes in inter-packet spacing</a:t>
            </a:r>
          </a:p>
          <a:p>
            <a:endParaRPr lang="zh-CN" altLang="en-U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115616" y="1082229"/>
            <a:ext cx="75549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Q:</a:t>
            </a:r>
            <a:r>
              <a:rPr lang="en-US" altLang="zh-CN" sz="22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What </a:t>
            </a:r>
            <a:r>
              <a:rPr lang="en-US" altLang="zh-CN" sz="2200" i="1" dirty="0">
                <a:solidFill>
                  <a:srgbClr val="0070C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service model</a:t>
            </a:r>
            <a:r>
              <a:rPr lang="en-US" altLang="zh-CN" sz="2200" dirty="0">
                <a:solidFill>
                  <a:srgbClr val="0070C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 “channel” transporting datagrams from sender to receiver?</a:t>
            </a:r>
          </a:p>
        </p:txBody>
      </p:sp>
    </p:spTree>
    <p:extLst>
      <p:ext uri="{BB962C8B-B14F-4D97-AF65-F5344CB8AC3E}">
        <p14:creationId xmlns:p14="http://schemas.microsoft.com/office/powerpoint/2010/main" val="14643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Network layer service models:</a:t>
            </a:r>
            <a:endParaRPr lang="zh-CN" altLang="en-US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43393" y="1178453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Network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Architecture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Internet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ATM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ATM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ATM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ATM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00743" y="1178453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Service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best effort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CBR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VBR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ABR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</a:rPr>
              <a:t>UBR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434243" y="1473728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Bandwidth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constant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rate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guaranteed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rate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guaranteed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minimum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none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543405" y="1996016"/>
            <a:ext cx="8582026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619029" y="2738966"/>
            <a:ext cx="8506402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543407" y="3348566"/>
            <a:ext cx="8582023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543405" y="3977216"/>
            <a:ext cx="85820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543406" y="4558241"/>
            <a:ext cx="8582024" cy="4762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834418" y="1473728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Loss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558318" y="1483253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Order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415568" y="1483253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Timing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415693" y="1197503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Congestion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feedback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 (inferred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via loss)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congestion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congestion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smtClean="0">
              <a:solidFill>
                <a:srgbClr val="00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no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805843" y="104669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Guarantees ?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3524730" y="1472140"/>
            <a:ext cx="37338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Internet Network layer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3600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>
                <a:ea typeface="宋体" pitchFamily="2" charset="-122"/>
              </a:rPr>
              <a:t>Host, router network layer functions: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0" y="1491630"/>
            <a:ext cx="6326410" cy="345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1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393</TotalTime>
  <Words>359</Words>
  <Application>Microsoft Office PowerPoint</Application>
  <PresentationFormat>全屏显示(16:9)</PresentationFormat>
  <Paragraphs>174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Clip</vt:lpstr>
      <vt:lpstr>Visio</vt:lpstr>
      <vt:lpstr>网络层的功能 与服务模型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50</cp:revision>
  <dcterms:created xsi:type="dcterms:W3CDTF">2014-09-21T01:22:00Z</dcterms:created>
  <dcterms:modified xsi:type="dcterms:W3CDTF">2017-02-16T16:35:00Z</dcterms:modified>
</cp:coreProperties>
</file>