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0" r:id="rId2"/>
    <p:sldId id="272" r:id="rId3"/>
    <p:sldId id="276" r:id="rId4"/>
    <p:sldId id="277" r:id="rId5"/>
    <p:sldId id="27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92" r:id="rId16"/>
    <p:sldId id="274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1635646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b="1" dirty="0" smtClean="0"/>
              <a:t>Internet</a:t>
            </a:r>
            <a:r>
              <a:rPr lang="zh-CN" altLang="zh-CN" b="1" dirty="0"/>
              <a:t>路由协议</a:t>
            </a:r>
            <a:r>
              <a:rPr lang="zh-CN" altLang="zh-CN" dirty="0"/>
              <a:t/>
            </a:r>
            <a:br>
              <a:rPr lang="zh-CN" altLang="zh-CN" dirty="0"/>
            </a:b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Hierarchical OSPF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7573"/>
            <a:ext cx="6249888" cy="404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79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99592" y="1347614"/>
            <a:ext cx="6984776" cy="3404504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two-level hierarchy:</a:t>
            </a:r>
            <a:r>
              <a:rPr lang="en-US" altLang="zh-CN" sz="2000" dirty="0">
                <a:ea typeface="宋体" pitchFamily="2" charset="-122"/>
              </a:rPr>
              <a:t> local area, backbone.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Link-state advertisements only in area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each nodes has detailed area topology; only know direction (shortest path) to nets in other areas.</a:t>
            </a:r>
          </a:p>
          <a:p>
            <a:r>
              <a:rPr lang="en-US" altLang="zh-CN" sz="2000" i="1" u="sng" dirty="0">
                <a:solidFill>
                  <a:srgbClr val="FF0000"/>
                </a:solidFill>
                <a:ea typeface="宋体" pitchFamily="2" charset="-122"/>
              </a:rPr>
              <a:t>area border routers: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“summarize” distances  to nets in own area, advertise to other Area Border routers.</a:t>
            </a:r>
          </a:p>
          <a:p>
            <a:r>
              <a:rPr lang="en-US" altLang="zh-CN" sz="2000" i="1" u="sng" dirty="0">
                <a:solidFill>
                  <a:srgbClr val="FF0000"/>
                </a:solidFill>
                <a:ea typeface="宋体" pitchFamily="2" charset="-122"/>
              </a:rPr>
              <a:t>backbone routers:</a:t>
            </a:r>
            <a:r>
              <a:rPr lang="en-US" altLang="zh-CN" sz="2000" dirty="0">
                <a:ea typeface="宋体" pitchFamily="2" charset="-122"/>
              </a:rPr>
              <a:t> run OSPF routing limited to backbone.</a:t>
            </a:r>
          </a:p>
          <a:p>
            <a:r>
              <a:rPr lang="en-US" altLang="zh-CN" sz="2000" i="1" u="sng" dirty="0">
                <a:solidFill>
                  <a:srgbClr val="FF0000"/>
                </a:solidFill>
                <a:ea typeface="宋体" pitchFamily="2" charset="-122"/>
              </a:rPr>
              <a:t>boundary routers:</a:t>
            </a:r>
            <a:r>
              <a:rPr lang="en-US" altLang="zh-CN" sz="2000" dirty="0">
                <a:ea typeface="宋体" pitchFamily="2" charset="-122"/>
              </a:rPr>
              <a:t> connect to other AS’s.</a:t>
            </a:r>
          </a:p>
          <a:p>
            <a:endParaRPr lang="zh-CN" altLang="en-US" sz="2000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Hierarchical OSPF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66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Internet inter-AS routing: BGP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275606"/>
            <a:ext cx="6624736" cy="3404504"/>
          </a:xfrm>
        </p:spPr>
        <p:txBody>
          <a:bodyPr>
            <a:normAutofit lnSpcReduction="10000"/>
          </a:bodyPr>
          <a:lstStyle/>
          <a:p>
            <a:pPr marL="381000" indent="-381000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BGP (Border Gateway Protocol):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the</a:t>
            </a:r>
            <a:r>
              <a:rPr lang="en-US" altLang="zh-CN" sz="2000" dirty="0">
                <a:ea typeface="宋体" pitchFamily="2" charset="-122"/>
              </a:rPr>
              <a:t> de facto standard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BGP provides each AS a means to:</a:t>
            </a:r>
          </a:p>
          <a:p>
            <a:pPr marL="800100" lvl="1" indent="-3429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Obtain subnet reachability information from neighboring ASs.</a:t>
            </a:r>
          </a:p>
          <a:p>
            <a:pPr marL="800100" lvl="1" indent="-3429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Propagate reachability information to all AS-internal routers.</a:t>
            </a:r>
          </a:p>
          <a:p>
            <a:pPr marL="800100" lvl="1" indent="-3429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Determine “good” routes to subnets based on reachability information and policy.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allows subnet to advertise its existence to rest of Internet: </a:t>
            </a:r>
            <a:r>
              <a:rPr lang="en-US" altLang="zh-CN" sz="2000" i="1" dirty="0">
                <a:solidFill>
                  <a:srgbClr val="0070C0"/>
                </a:solidFill>
                <a:ea typeface="宋体" pitchFamily="2" charset="-122"/>
              </a:rPr>
              <a:t>“I am here”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8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BGP basics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7560840" cy="340450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pairs of routers (BGP peers) exchange routing info over semi-permanent TCP connections: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BGP sessions</a:t>
            </a:r>
          </a:p>
          <a:p>
            <a:pPr lvl="1">
              <a:lnSpc>
                <a:spcPct val="80000"/>
              </a:lnSpc>
            </a:pPr>
            <a:r>
              <a:rPr lang="en-US" altLang="zh-CN">
                <a:ea typeface="宋体" pitchFamily="2" charset="-122"/>
              </a:rPr>
              <a:t>BGP </a:t>
            </a:r>
            <a:r>
              <a:rPr lang="en-US" altLang="zh-CN" smtClean="0">
                <a:ea typeface="宋体" pitchFamily="2" charset="-122"/>
              </a:rPr>
              <a:t>sessions need </a:t>
            </a:r>
            <a:r>
              <a:rPr lang="en-US" altLang="zh-CN" dirty="0">
                <a:ea typeface="宋体" pitchFamily="2" charset="-122"/>
              </a:rPr>
              <a:t>not correspond to physical links.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when AS2 advertises a prefix to AS1: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AS2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promises</a:t>
            </a:r>
            <a:r>
              <a:rPr lang="en-US" altLang="zh-CN" dirty="0">
                <a:ea typeface="宋体" pitchFamily="2" charset="-122"/>
              </a:rPr>
              <a:t> it will forward datagrams towards that prefix.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AS2 can aggregate prefixes in its advertisement</a:t>
            </a: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33" y="2908904"/>
            <a:ext cx="6189687" cy="223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9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Distributing reachability info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987574"/>
            <a:ext cx="7488832" cy="21602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using </a:t>
            </a:r>
            <a:r>
              <a:rPr lang="en-US" altLang="zh-CN" sz="2000" dirty="0" err="1">
                <a:ea typeface="宋体" pitchFamily="2" charset="-122"/>
              </a:rPr>
              <a:t>eBGP</a:t>
            </a:r>
            <a:r>
              <a:rPr lang="en-US" altLang="zh-CN" sz="2000" dirty="0">
                <a:ea typeface="宋体" pitchFamily="2" charset="-122"/>
              </a:rPr>
              <a:t> session between 3a and 1c, AS3 sends prefix reachability info to AS1.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1c can then use </a:t>
            </a:r>
            <a:r>
              <a:rPr lang="en-US" altLang="zh-CN" dirty="0" err="1">
                <a:ea typeface="宋体" pitchFamily="2" charset="-122"/>
              </a:rPr>
              <a:t>iBGP</a:t>
            </a:r>
            <a:r>
              <a:rPr lang="en-US" altLang="zh-CN" dirty="0">
                <a:ea typeface="宋体" pitchFamily="2" charset="-122"/>
              </a:rPr>
              <a:t> do distribute new prefix info to all routers in AS1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1b can then re-advertise new reachability info to AS2 over 1b-to-2a </a:t>
            </a:r>
            <a:r>
              <a:rPr lang="en-US" altLang="zh-CN" dirty="0" err="1">
                <a:ea typeface="宋体" pitchFamily="2" charset="-122"/>
              </a:rPr>
              <a:t>eBGP</a:t>
            </a:r>
            <a:r>
              <a:rPr lang="en-US" altLang="zh-CN" dirty="0">
                <a:ea typeface="宋体" pitchFamily="2" charset="-122"/>
              </a:rPr>
              <a:t> session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when router learns of new prefix, it creates entry for prefix in its forwarding table.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33" y="3116660"/>
            <a:ext cx="5613623" cy="202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3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812087" cy="431800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Why different Intra- and Inter-AS routing ?</a:t>
            </a:r>
            <a:r>
              <a:rPr lang="en-US" altLang="zh-CN" dirty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275606"/>
            <a:ext cx="7488832" cy="3404504"/>
          </a:xfrm>
        </p:spPr>
        <p:txBody>
          <a:bodyPr>
            <a:normAutofit fontScale="925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Policy:</a:t>
            </a:r>
            <a:r>
              <a:rPr lang="en-US" altLang="zh-CN" sz="2200" dirty="0">
                <a:ea typeface="宋体" pitchFamily="2" charset="-122"/>
              </a:rPr>
              <a:t> </a:t>
            </a:r>
          </a:p>
          <a:p>
            <a:r>
              <a:rPr lang="en-US" altLang="zh-CN" sz="2200" dirty="0">
                <a:ea typeface="宋体" pitchFamily="2" charset="-122"/>
              </a:rPr>
              <a:t>Inter-AS: admin wants control over how its traffic routed, who routes through its net. </a:t>
            </a:r>
          </a:p>
          <a:p>
            <a:r>
              <a:rPr lang="en-US" altLang="zh-CN" sz="2200" dirty="0">
                <a:ea typeface="宋体" pitchFamily="2" charset="-122"/>
              </a:rPr>
              <a:t>Intra-AS: single admin, so no policy decisions needed</a:t>
            </a:r>
          </a:p>
          <a:p>
            <a:pPr>
              <a:buFont typeface="ZapfDingbats" pitchFamily="82" charset="2"/>
              <a:buNone/>
            </a:pP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Scale:</a:t>
            </a:r>
            <a:endParaRPr lang="en-US" altLang="zh-CN" sz="2200" dirty="0">
              <a:ea typeface="宋体" pitchFamily="2" charset="-122"/>
            </a:endParaRPr>
          </a:p>
          <a:p>
            <a:r>
              <a:rPr lang="en-US" altLang="zh-CN" sz="2200" dirty="0">
                <a:ea typeface="宋体" pitchFamily="2" charset="-122"/>
              </a:rPr>
              <a:t>hierarchical routing saves table size, reduced update traffic</a:t>
            </a:r>
          </a:p>
          <a:p>
            <a:pPr>
              <a:buFont typeface="ZapfDingbats" pitchFamily="82" charset="2"/>
              <a:buNone/>
            </a:pP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Performance:</a:t>
            </a:r>
            <a:r>
              <a:rPr lang="en-US" altLang="zh-CN" sz="2200" dirty="0">
                <a:ea typeface="宋体" pitchFamily="2" charset="-122"/>
              </a:rPr>
              <a:t> </a:t>
            </a:r>
          </a:p>
          <a:p>
            <a:r>
              <a:rPr lang="en-US" altLang="zh-CN" sz="2200" dirty="0">
                <a:ea typeface="宋体" pitchFamily="2" charset="-122"/>
              </a:rPr>
              <a:t>Intra-AS: can focus on performance</a:t>
            </a:r>
          </a:p>
          <a:p>
            <a:r>
              <a:rPr lang="en-US" altLang="zh-CN" sz="2200" dirty="0">
                <a:ea typeface="宋体" pitchFamily="2" charset="-122"/>
              </a:rPr>
              <a:t>Inter-AS: policy may dominate over performance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6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416767" y="1754458"/>
            <a:ext cx="4751387" cy="106045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RIP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688" y="1837309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684" y="2607596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416765" y="2607596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OSPF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416766" y="3412380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BGP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687" y="349523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RIP ( Routing Information Protocol)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71600" y="1111462"/>
            <a:ext cx="7488832" cy="3404504"/>
          </a:xfrm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distance vector algorithm</a:t>
            </a:r>
          </a:p>
          <a:p>
            <a:r>
              <a:rPr lang="en-US" altLang="zh-CN" sz="2000" dirty="0">
                <a:ea typeface="宋体" pitchFamily="2" charset="-122"/>
              </a:rPr>
              <a:t>included in BSD-UNIX Distribution in 1982</a:t>
            </a:r>
          </a:p>
          <a:p>
            <a:r>
              <a:rPr lang="en-US" altLang="zh-CN" sz="2000" dirty="0">
                <a:ea typeface="宋体" pitchFamily="2" charset="-122"/>
              </a:rPr>
              <a:t>distance metric: # of hops (max = 15 hops)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6" y="2283718"/>
            <a:ext cx="7155135" cy="271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RIP: Example 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43558"/>
            <a:ext cx="6961731" cy="40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16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5904383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RIP: Example 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15566"/>
            <a:ext cx="6343322" cy="4196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31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RIP advertisements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687526"/>
            <a:ext cx="6408712" cy="3404504"/>
          </a:xfrm>
        </p:spPr>
        <p:txBody>
          <a:bodyPr/>
          <a:lstStyle/>
          <a:p>
            <a:r>
              <a:rPr lang="en-US" altLang="zh-CN" sz="2000" i="1" u="sng" dirty="0">
                <a:ea typeface="宋体" pitchFamily="2" charset="-122"/>
              </a:rPr>
              <a:t>distance vectors:</a:t>
            </a:r>
            <a:r>
              <a:rPr lang="en-US" altLang="zh-CN" sz="2000" dirty="0">
                <a:ea typeface="宋体" pitchFamily="2" charset="-122"/>
              </a:rPr>
              <a:t> exchanged among neighbors every 30 sec via Response Message (also called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advertisement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each advertisement: list of up to 25 destination subnets within AS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52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RIP: Link Failure and Recovery</a:t>
            </a:r>
            <a:r>
              <a:rPr lang="en-US" altLang="zh-CN" dirty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11560" y="1347614"/>
            <a:ext cx="7488832" cy="3404504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If no advertisement heard after 180 sec --&gt; neighbor/link declared dead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routes via neighbor invalidated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new advertisements sent to neighbors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neighbors in turn send out new advertisements (if tables changed)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link failure info quickly (?) propagates to entire net</a:t>
            </a:r>
          </a:p>
          <a:p>
            <a:pPr lvl="1"/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poison reverse</a:t>
            </a:r>
            <a:r>
              <a:rPr lang="en-US" altLang="zh-CN" dirty="0">
                <a:ea typeface="宋体" pitchFamily="2" charset="-122"/>
              </a:rPr>
              <a:t> used to prevent </a:t>
            </a:r>
            <a:r>
              <a:rPr lang="en-US" altLang="zh-CN" dirty="0" err="1">
                <a:ea typeface="宋体" pitchFamily="2" charset="-122"/>
              </a:rPr>
              <a:t>ping-pong</a:t>
            </a:r>
            <a:r>
              <a:rPr lang="en-US" altLang="zh-CN" dirty="0">
                <a:ea typeface="宋体" pitchFamily="2" charset="-122"/>
              </a:rPr>
              <a:t> loops (infinite distance = 16 hops)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9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RIP Table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7488832" cy="13681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RIP routing tables managed by </a:t>
            </a:r>
            <a:r>
              <a:rPr lang="en-US" altLang="zh-CN" b="1" dirty="0">
                <a:ea typeface="宋体" pitchFamily="2" charset="-122"/>
              </a:rPr>
              <a:t>application-level</a:t>
            </a:r>
            <a:r>
              <a:rPr lang="en-US" altLang="zh-CN" dirty="0">
                <a:ea typeface="宋体" pitchFamily="2" charset="-122"/>
              </a:rPr>
              <a:t> process called route-d (daemon)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advertisements sent in UDP packets, periodically repeated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2283718"/>
            <a:ext cx="6507881" cy="278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49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OSPF (Open Shortest Path First)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131590"/>
            <a:ext cx="7488832" cy="367240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宋体" pitchFamily="2" charset="-122"/>
              </a:rPr>
              <a:t>“open”: publicly available</a:t>
            </a:r>
          </a:p>
          <a:p>
            <a:r>
              <a:rPr lang="en-US" altLang="zh-CN" sz="2000" dirty="0">
                <a:ea typeface="宋体" pitchFamily="2" charset="-122"/>
              </a:rPr>
              <a:t>uses Link State algorithm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LS packet dissemination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topology map at each node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route computation using </a:t>
            </a:r>
            <a:r>
              <a:rPr lang="en-US" altLang="zh-CN" dirty="0" err="1">
                <a:ea typeface="宋体" pitchFamily="2" charset="-122"/>
              </a:rPr>
              <a:t>Dijkstra’s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algorithm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OSPF advertisement carries one entry per neighbor router</a:t>
            </a:r>
          </a:p>
          <a:p>
            <a:r>
              <a:rPr lang="en-US" altLang="zh-CN" sz="2000" dirty="0">
                <a:ea typeface="宋体" pitchFamily="2" charset="-122"/>
              </a:rPr>
              <a:t>advertisements disseminated to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entire</a:t>
            </a:r>
            <a:r>
              <a:rPr lang="en-US" altLang="zh-CN" sz="2000" dirty="0">
                <a:ea typeface="宋体" pitchFamily="2" charset="-122"/>
              </a:rPr>
              <a:t> AS (via flooding)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carried in OSPF messages directly over IP (rather than TCP or UDP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37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992615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OSPF “advanced” features (not in RIP)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255478"/>
            <a:ext cx="7488832" cy="3404504"/>
          </a:xfrm>
        </p:spPr>
        <p:txBody>
          <a:bodyPr>
            <a:normAutofit fontScale="92500"/>
          </a:bodyPr>
          <a:lstStyle/>
          <a:p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security:</a:t>
            </a:r>
            <a:r>
              <a:rPr lang="en-US" altLang="zh-CN" sz="2200" dirty="0">
                <a:ea typeface="宋体" pitchFamily="2" charset="-122"/>
              </a:rPr>
              <a:t> all OSPF messages authenticated (to prevent malicious intrusion) </a:t>
            </a:r>
          </a:p>
          <a:p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multi</a:t>
            </a:r>
            <a:r>
              <a:rPr lang="en-US" altLang="zh-CN" sz="2200" dirty="0">
                <a:ea typeface="宋体" pitchFamily="2" charset="-122"/>
              </a:rPr>
              <a:t>ple same-cost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path</a:t>
            </a:r>
            <a:r>
              <a:rPr lang="en-US" altLang="zh-CN" sz="2200" dirty="0">
                <a:ea typeface="宋体" pitchFamily="2" charset="-122"/>
              </a:rPr>
              <a:t>s allowed (only one path in RIP)</a:t>
            </a:r>
          </a:p>
          <a:p>
            <a:r>
              <a:rPr lang="en-US" altLang="zh-CN" sz="2200" dirty="0">
                <a:ea typeface="宋体" pitchFamily="2" charset="-122"/>
              </a:rPr>
              <a:t>For each link, multiple cost metrics for different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TOS </a:t>
            </a:r>
            <a:r>
              <a:rPr lang="en-US" altLang="zh-CN" sz="2200" dirty="0">
                <a:ea typeface="宋体" pitchFamily="2" charset="-122"/>
              </a:rPr>
              <a:t>(e.g., satellite link cost set “low” for best effort; high for real time)</a:t>
            </a:r>
          </a:p>
          <a:p>
            <a:r>
              <a:rPr lang="en-US" altLang="zh-CN" sz="2200" dirty="0">
                <a:ea typeface="宋体" pitchFamily="2" charset="-122"/>
              </a:rPr>
              <a:t>integrated </a:t>
            </a:r>
            <a:r>
              <a:rPr lang="en-US" altLang="zh-CN" sz="2200" dirty="0" err="1">
                <a:ea typeface="宋体" pitchFamily="2" charset="-122"/>
              </a:rPr>
              <a:t>uni</a:t>
            </a:r>
            <a:r>
              <a:rPr lang="en-US" altLang="zh-CN" sz="2200" dirty="0">
                <a:ea typeface="宋体" pitchFamily="2" charset="-122"/>
              </a:rPr>
              <a:t>- and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multicast</a:t>
            </a:r>
            <a:r>
              <a:rPr lang="en-US" altLang="zh-CN" sz="2200" dirty="0">
                <a:ea typeface="宋体" pitchFamily="2" charset="-122"/>
              </a:rPr>
              <a:t> support: 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Multicast OSPF (MOSPF) uses same topology data base as OSPF</a:t>
            </a:r>
          </a:p>
          <a:p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hierarchical</a:t>
            </a:r>
            <a:r>
              <a:rPr lang="en-US" altLang="zh-CN" sz="2200" dirty="0">
                <a:ea typeface="宋体" pitchFamily="2" charset="-122"/>
              </a:rPr>
              <a:t> OSPF in large domains.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56822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408</TotalTime>
  <Words>624</Words>
  <Application>Microsoft Office PowerPoint</Application>
  <PresentationFormat>全屏显示(16:9)</PresentationFormat>
  <Paragraphs>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ZapfDingbats</vt:lpstr>
      <vt:lpstr>宋体</vt:lpstr>
      <vt:lpstr>Arial</vt:lpstr>
      <vt:lpstr>Calibri</vt:lpstr>
      <vt:lpstr>Comic Sans MS</vt:lpstr>
      <vt:lpstr>Wingdings</vt:lpstr>
      <vt:lpstr>主题1</vt:lpstr>
      <vt:lpstr>Internet路由协议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61</cp:revision>
  <dcterms:created xsi:type="dcterms:W3CDTF">2014-09-21T01:22:00Z</dcterms:created>
  <dcterms:modified xsi:type="dcterms:W3CDTF">2017-02-16T16:43:21Z</dcterms:modified>
</cp:coreProperties>
</file>