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5" r:id="rId4"/>
    <p:sldId id="276" r:id="rId5"/>
    <p:sldId id="277" r:id="rId6"/>
    <p:sldId id="27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广播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Broadcast Routing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7488832" cy="40839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deliver </a:t>
            </a:r>
            <a:r>
              <a:rPr lang="en-US" altLang="zh-CN" smtClean="0">
                <a:ea typeface="宋体" pitchFamily="2" charset="-122"/>
              </a:rPr>
              <a:t>packets from </a:t>
            </a:r>
            <a:r>
              <a:rPr lang="en-US" altLang="zh-CN" dirty="0">
                <a:ea typeface="宋体" pitchFamily="2" charset="-122"/>
              </a:rPr>
              <a:t>source to all other nodes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source duplication is inefficient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source duplication: how does source determine recipient addresses?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8" y="1608026"/>
            <a:ext cx="5544617" cy="276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In-network duplication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275606"/>
            <a:ext cx="7488832" cy="34045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flooding: when node receives </a:t>
            </a:r>
            <a:r>
              <a:rPr lang="en-US" altLang="zh-CN" dirty="0" err="1">
                <a:ea typeface="宋体" pitchFamily="2" charset="-122"/>
              </a:rPr>
              <a:t>brdcst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pckt</a:t>
            </a:r>
            <a:r>
              <a:rPr lang="en-US" altLang="zh-CN" dirty="0">
                <a:ea typeface="宋体" pitchFamily="2" charset="-122"/>
              </a:rPr>
              <a:t>, sends copy to all neighbors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Problems: cycles &amp; broadcast storm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controlled flooding: node only </a:t>
            </a:r>
            <a:r>
              <a:rPr lang="en-US" altLang="zh-CN" dirty="0" err="1">
                <a:ea typeface="宋体" pitchFamily="2" charset="-122"/>
              </a:rPr>
              <a:t>brdcsts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 if it hasn’t </a:t>
            </a:r>
            <a:r>
              <a:rPr lang="en-US" altLang="zh-CN" dirty="0" err="1">
                <a:ea typeface="宋体" pitchFamily="2" charset="-122"/>
              </a:rPr>
              <a:t>brdcst</a:t>
            </a:r>
            <a:r>
              <a:rPr lang="en-US" altLang="zh-CN" dirty="0">
                <a:ea typeface="宋体" pitchFamily="2" charset="-122"/>
              </a:rPr>
              <a:t> same packet before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Node keeps track of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pckt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ids already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brdcsted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Or reverse path forwarding (RPF): only forward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pckt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if it arrived on shortest path between node and source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spanning tree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No redundant packets received by any node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65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First construct a spanning tree</a:t>
            </a:r>
          </a:p>
          <a:p>
            <a:r>
              <a:rPr lang="en-US" altLang="zh-CN" dirty="0">
                <a:ea typeface="宋体" pitchFamily="2" charset="-122"/>
              </a:rPr>
              <a:t>Nodes forward copies only along spanning tree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7694"/>
            <a:ext cx="7115175" cy="285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Spanning Tree: Creation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Center node</a:t>
            </a:r>
          </a:p>
          <a:p>
            <a:r>
              <a:rPr lang="en-US" altLang="zh-CN" sz="2000" dirty="0">
                <a:ea typeface="宋体" pitchFamily="2" charset="-122"/>
              </a:rPr>
              <a:t>Each node sends unicast join message to center node</a:t>
            </a:r>
          </a:p>
          <a:p>
            <a:pPr lvl="1"/>
            <a:r>
              <a:rPr lang="en-US" altLang="zh-CN" sz="1800" dirty="0">
                <a:solidFill>
                  <a:srgbClr val="0070C0"/>
                </a:solidFill>
                <a:ea typeface="宋体" pitchFamily="2" charset="-122"/>
              </a:rPr>
              <a:t>Message forwarded until it arrives at a node already belonging to spanning tree</a:t>
            </a:r>
          </a:p>
          <a:p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078162" y="3392487"/>
            <a:ext cx="338138" cy="677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433762" y="4092575"/>
            <a:ext cx="342900" cy="757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660650" y="4165600"/>
            <a:ext cx="601662" cy="19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04962" y="4438650"/>
            <a:ext cx="735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039937" y="3625850"/>
            <a:ext cx="271463" cy="7191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211387" y="3384550"/>
            <a:ext cx="669925" cy="19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3812" y="2928937"/>
            <a:ext cx="442913" cy="409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111375" y="2714625"/>
            <a:ext cx="501650" cy="336550"/>
            <a:chOff x="2089" y="1715"/>
            <a:chExt cx="316" cy="212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2138" y="1715"/>
              <a:ext cx="210" cy="212"/>
              <a:chOff x="2951" y="2459"/>
              <a:chExt cx="213" cy="212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2951" y="2459"/>
                <a:ext cx="21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A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822575" y="3222625"/>
            <a:ext cx="501650" cy="336550"/>
            <a:chOff x="2089" y="1715"/>
            <a:chExt cx="316" cy="212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2144" y="1715"/>
              <a:ext cx="197" cy="212"/>
              <a:chOff x="2957" y="2459"/>
              <a:chExt cx="200" cy="212"/>
            </a:xfrm>
          </p:grpSpPr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2957" y="2459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B</a:t>
                </a:r>
                <a:endPara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575050" y="4730750"/>
            <a:ext cx="501650" cy="336550"/>
            <a:chOff x="2089" y="1715"/>
            <a:chExt cx="316" cy="212"/>
          </a:xfrm>
        </p:grpSpPr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2141" y="1715"/>
              <a:ext cx="203" cy="212"/>
              <a:chOff x="2954" y="2459"/>
              <a:chExt cx="206" cy="212"/>
            </a:xfrm>
          </p:grpSpPr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37" name="Text Box 37"/>
              <p:cNvSpPr txBox="1">
                <a:spLocks noChangeArrowheads="1"/>
              </p:cNvSpPr>
              <p:nvPr/>
            </p:nvSpPr>
            <p:spPr bwMode="auto">
              <a:xfrm>
                <a:off x="2954" y="2459"/>
                <a:ext cx="2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G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3238500" y="4003675"/>
            <a:ext cx="501650" cy="336550"/>
            <a:chOff x="2089" y="1715"/>
            <a:chExt cx="316" cy="212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2139" y="1715"/>
              <a:ext cx="208" cy="212"/>
              <a:chOff x="2952" y="2459"/>
              <a:chExt cx="211" cy="212"/>
            </a:xfrm>
          </p:grpSpPr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46" name="Text Box 46"/>
              <p:cNvSpPr txBox="1">
                <a:spLocks noChangeArrowheads="1"/>
              </p:cNvSpPr>
              <p:nvPr/>
            </p:nvSpPr>
            <p:spPr bwMode="auto">
              <a:xfrm>
                <a:off x="2952" y="2459"/>
                <a:ext cx="2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2187575" y="4265612"/>
            <a:ext cx="501650" cy="336550"/>
            <a:chOff x="2089" y="1715"/>
            <a:chExt cx="316" cy="212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2144" y="1715"/>
              <a:ext cx="197" cy="212"/>
              <a:chOff x="2957" y="2459"/>
              <a:chExt cx="200" cy="212"/>
            </a:xfrm>
          </p:grpSpPr>
          <p:sp>
            <p:nvSpPr>
              <p:cNvPr id="5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55" name="Text Box 55"/>
              <p:cNvSpPr txBox="1">
                <a:spLocks noChangeArrowheads="1"/>
              </p:cNvSpPr>
              <p:nvPr/>
            </p:nvSpPr>
            <p:spPr bwMode="auto">
              <a:xfrm>
                <a:off x="2957" y="2459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E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1595437" y="2990850"/>
            <a:ext cx="674688" cy="1385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1755775" y="3416300"/>
            <a:ext cx="501650" cy="336550"/>
            <a:chOff x="2089" y="1715"/>
            <a:chExt cx="316" cy="212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63" name="Group 63"/>
            <p:cNvGrpSpPr>
              <a:grpSpLocks/>
            </p:cNvGrpSpPr>
            <p:nvPr/>
          </p:nvGrpSpPr>
          <p:grpSpPr bwMode="auto">
            <a:xfrm>
              <a:off x="2151" y="1715"/>
              <a:ext cx="182" cy="212"/>
              <a:chOff x="2964" y="2459"/>
              <a:chExt cx="185" cy="212"/>
            </a:xfrm>
          </p:grpSpPr>
          <p:sp>
            <p:nvSpPr>
              <p:cNvPr id="64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65" name="Text Box 65"/>
              <p:cNvSpPr txBox="1">
                <a:spLocks noChangeArrowheads="1"/>
              </p:cNvSpPr>
              <p:nvPr/>
            </p:nvSpPr>
            <p:spPr bwMode="auto">
              <a:xfrm>
                <a:off x="2964" y="245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c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1225550" y="4271962"/>
            <a:ext cx="501650" cy="336550"/>
            <a:chOff x="2089" y="1715"/>
            <a:chExt cx="316" cy="212"/>
          </a:xfrm>
        </p:grpSpPr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Oval 71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72" name="Group 72"/>
            <p:cNvGrpSpPr>
              <a:grpSpLocks/>
            </p:cNvGrpSpPr>
            <p:nvPr/>
          </p:nvGrpSpPr>
          <p:grpSpPr bwMode="auto">
            <a:xfrm>
              <a:off x="2145" y="1715"/>
              <a:ext cx="194" cy="212"/>
              <a:chOff x="2958" y="2459"/>
              <a:chExt cx="197" cy="212"/>
            </a:xfrm>
          </p:grpSpPr>
          <p:sp>
            <p:nvSpPr>
              <p:cNvPr id="73" name="Rectangle 7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2958" y="2459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F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75" name="Line 75"/>
          <p:cNvSpPr>
            <a:spLocks noChangeShapeType="1"/>
          </p:cNvSpPr>
          <p:nvPr/>
        </p:nvSpPr>
        <p:spPr bwMode="auto">
          <a:xfrm>
            <a:off x="1755775" y="4508500"/>
            <a:ext cx="401637" cy="1587"/>
          </a:xfrm>
          <a:prstGeom prst="line">
            <a:avLst/>
          </a:prstGeom>
          <a:noFill/>
          <a:ln w="38100">
            <a:pattFill prst="pct50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1781175" y="448786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solidFill>
                  <a:srgbClr val="80808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7" name="Freeform 77"/>
          <p:cNvSpPr>
            <a:spLocks/>
          </p:cNvSpPr>
          <p:nvPr/>
        </p:nvSpPr>
        <p:spPr bwMode="auto">
          <a:xfrm>
            <a:off x="2640012" y="3529012"/>
            <a:ext cx="628650" cy="738188"/>
          </a:xfrm>
          <a:custGeom>
            <a:avLst/>
            <a:gdLst>
              <a:gd name="T0" fmla="*/ 2147483647 w 396"/>
              <a:gd name="T1" fmla="*/ 0 h 465"/>
              <a:gd name="T2" fmla="*/ 2147483647 w 396"/>
              <a:gd name="T3" fmla="*/ 2147483647 h 465"/>
              <a:gd name="T4" fmla="*/ 0 w 396"/>
              <a:gd name="T5" fmla="*/ 2147483647 h 465"/>
              <a:gd name="T6" fmla="*/ 0 60000 65536"/>
              <a:gd name="T7" fmla="*/ 0 60000 65536"/>
              <a:gd name="T8" fmla="*/ 0 60000 65536"/>
              <a:gd name="T9" fmla="*/ 0 w 396"/>
              <a:gd name="T10" fmla="*/ 0 h 465"/>
              <a:gd name="T11" fmla="*/ 396 w 396"/>
              <a:gd name="T12" fmla="*/ 465 h 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465">
                <a:moveTo>
                  <a:pt x="246" y="0"/>
                </a:moveTo>
                <a:lnTo>
                  <a:pt x="396" y="321"/>
                </a:lnTo>
                <a:lnTo>
                  <a:pt x="0" y="465"/>
                </a:lnTo>
              </a:path>
            </a:pathLst>
          </a:custGeom>
          <a:noFill/>
          <a:ln w="38100">
            <a:pattFill prst="pct50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8" name="Text Box 78"/>
          <p:cNvSpPr txBox="1">
            <a:spLocks noChangeArrowheads="1"/>
          </p:cNvSpPr>
          <p:nvPr/>
        </p:nvSpPr>
        <p:spPr bwMode="auto">
          <a:xfrm>
            <a:off x="2786062" y="387826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solidFill>
                  <a:srgbClr val="80808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527300" y="2989262"/>
            <a:ext cx="273050" cy="273050"/>
          </a:xfrm>
          <a:prstGeom prst="line">
            <a:avLst/>
          </a:prstGeom>
          <a:noFill/>
          <a:ln w="38100">
            <a:pattFill prst="pct50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0" name="Text Box 80"/>
          <p:cNvSpPr txBox="1">
            <a:spLocks noChangeArrowheads="1"/>
          </p:cNvSpPr>
          <p:nvPr/>
        </p:nvSpPr>
        <p:spPr bwMode="auto">
          <a:xfrm>
            <a:off x="2414587" y="30067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solidFill>
                  <a:srgbClr val="80808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>
            <a:off x="2146300" y="3722687"/>
            <a:ext cx="206375" cy="511175"/>
          </a:xfrm>
          <a:prstGeom prst="line">
            <a:avLst/>
          </a:prstGeom>
          <a:noFill/>
          <a:ln w="38100">
            <a:pattFill prst="pct50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 flipH="1" flipV="1">
            <a:off x="3462337" y="4333875"/>
            <a:ext cx="165100" cy="384175"/>
          </a:xfrm>
          <a:prstGeom prst="line">
            <a:avLst/>
          </a:prstGeom>
          <a:noFill/>
          <a:ln w="38100">
            <a:pattFill prst="pct50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2176462" y="37496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solidFill>
                  <a:srgbClr val="80808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4" name="Text Box 84"/>
          <p:cNvSpPr txBox="1">
            <a:spLocks noChangeArrowheads="1"/>
          </p:cNvSpPr>
          <p:nvPr/>
        </p:nvSpPr>
        <p:spPr bwMode="auto">
          <a:xfrm>
            <a:off x="3314700" y="4445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smtClean="0">
                <a:solidFill>
                  <a:srgbClr val="80808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5" name="Text Box 85"/>
          <p:cNvSpPr txBox="1">
            <a:spLocks noChangeArrowheads="1"/>
          </p:cNvSpPr>
          <p:nvPr/>
        </p:nvSpPr>
        <p:spPr bwMode="auto">
          <a:xfrm>
            <a:off x="2659951" y="2547938"/>
            <a:ext cx="30305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Both"/>
            </a:pP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</a:rPr>
              <a:t>Stepwise construction of spanning tree</a:t>
            </a:r>
            <a:endParaRPr lang="en-US" altLang="zh-CN" sz="1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>
            <a:off x="6896100" y="3394075"/>
            <a:ext cx="338137" cy="67786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7251700" y="4094162"/>
            <a:ext cx="342900" cy="7572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6478587" y="4167187"/>
            <a:ext cx="601663" cy="1936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89" name="Line 89"/>
          <p:cNvSpPr>
            <a:spLocks noChangeShapeType="1"/>
          </p:cNvSpPr>
          <p:nvPr/>
        </p:nvSpPr>
        <p:spPr bwMode="auto">
          <a:xfrm flipH="1">
            <a:off x="5422900" y="4440237"/>
            <a:ext cx="735012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0" name="Line 90"/>
          <p:cNvSpPr>
            <a:spLocks noChangeShapeType="1"/>
          </p:cNvSpPr>
          <p:nvPr/>
        </p:nvSpPr>
        <p:spPr bwMode="auto">
          <a:xfrm flipH="1" flipV="1">
            <a:off x="5857875" y="3627437"/>
            <a:ext cx="271462" cy="7191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V="1">
            <a:off x="6029325" y="3386137"/>
            <a:ext cx="669925" cy="19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92" name="Line 92"/>
          <p:cNvSpPr>
            <a:spLocks noChangeShapeType="1"/>
          </p:cNvSpPr>
          <p:nvPr/>
        </p:nvSpPr>
        <p:spPr bwMode="auto">
          <a:xfrm>
            <a:off x="6381750" y="2930525"/>
            <a:ext cx="442912" cy="4095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93" name="Group 93"/>
          <p:cNvGrpSpPr>
            <a:grpSpLocks/>
          </p:cNvGrpSpPr>
          <p:nvPr/>
        </p:nvGrpSpPr>
        <p:grpSpPr bwMode="auto">
          <a:xfrm>
            <a:off x="5929312" y="2716212"/>
            <a:ext cx="501650" cy="336550"/>
            <a:chOff x="2089" y="1715"/>
            <a:chExt cx="316" cy="212"/>
          </a:xfrm>
        </p:grpSpPr>
        <p:sp>
          <p:nvSpPr>
            <p:cNvPr id="94" name="Oval 94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5" name="Line 95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6" name="Line 96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8" name="Oval 98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99" name="Group 99"/>
            <p:cNvGrpSpPr>
              <a:grpSpLocks/>
            </p:cNvGrpSpPr>
            <p:nvPr/>
          </p:nvGrpSpPr>
          <p:grpSpPr bwMode="auto">
            <a:xfrm>
              <a:off x="2138" y="1715"/>
              <a:ext cx="210" cy="212"/>
              <a:chOff x="2951" y="2459"/>
              <a:chExt cx="213" cy="212"/>
            </a:xfrm>
          </p:grpSpPr>
          <p:sp>
            <p:nvSpPr>
              <p:cNvPr id="100" name="Rectangle 10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01" name="Text Box 101"/>
              <p:cNvSpPr txBox="1">
                <a:spLocks noChangeArrowheads="1"/>
              </p:cNvSpPr>
              <p:nvPr/>
            </p:nvSpPr>
            <p:spPr bwMode="auto">
              <a:xfrm>
                <a:off x="2951" y="2459"/>
                <a:ext cx="21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A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2" name="Group 102"/>
          <p:cNvGrpSpPr>
            <a:grpSpLocks/>
          </p:cNvGrpSpPr>
          <p:nvPr/>
        </p:nvGrpSpPr>
        <p:grpSpPr bwMode="auto">
          <a:xfrm>
            <a:off x="6640512" y="3224212"/>
            <a:ext cx="501650" cy="336550"/>
            <a:chOff x="2089" y="1715"/>
            <a:chExt cx="316" cy="212"/>
          </a:xfrm>
        </p:grpSpPr>
        <p:sp>
          <p:nvSpPr>
            <p:cNvPr id="103" name="Oval 103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08" name="Group 108"/>
            <p:cNvGrpSpPr>
              <a:grpSpLocks/>
            </p:cNvGrpSpPr>
            <p:nvPr/>
          </p:nvGrpSpPr>
          <p:grpSpPr bwMode="auto">
            <a:xfrm>
              <a:off x="2144" y="1715"/>
              <a:ext cx="197" cy="212"/>
              <a:chOff x="2957" y="2459"/>
              <a:chExt cx="200" cy="212"/>
            </a:xfrm>
          </p:grpSpPr>
          <p:sp>
            <p:nvSpPr>
              <p:cNvPr id="109" name="Rectangle 10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10" name="Text Box 110"/>
              <p:cNvSpPr txBox="1">
                <a:spLocks noChangeArrowheads="1"/>
              </p:cNvSpPr>
              <p:nvPr/>
            </p:nvSpPr>
            <p:spPr bwMode="auto">
              <a:xfrm>
                <a:off x="2957" y="2459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B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11" name="Group 111"/>
          <p:cNvGrpSpPr>
            <a:grpSpLocks/>
          </p:cNvGrpSpPr>
          <p:nvPr/>
        </p:nvGrpSpPr>
        <p:grpSpPr bwMode="auto">
          <a:xfrm>
            <a:off x="7392987" y="4732337"/>
            <a:ext cx="501650" cy="336550"/>
            <a:chOff x="2089" y="1715"/>
            <a:chExt cx="316" cy="212"/>
          </a:xfrm>
        </p:grpSpPr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6" name="Oval 116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17" name="Group 117"/>
            <p:cNvGrpSpPr>
              <a:grpSpLocks/>
            </p:cNvGrpSpPr>
            <p:nvPr/>
          </p:nvGrpSpPr>
          <p:grpSpPr bwMode="auto">
            <a:xfrm>
              <a:off x="2141" y="1715"/>
              <a:ext cx="203" cy="212"/>
              <a:chOff x="2954" y="2459"/>
              <a:chExt cx="206" cy="212"/>
            </a:xfrm>
          </p:grpSpPr>
          <p:sp>
            <p:nvSpPr>
              <p:cNvPr id="118" name="Rectangle 11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19" name="Text Box 119"/>
              <p:cNvSpPr txBox="1">
                <a:spLocks noChangeArrowheads="1"/>
              </p:cNvSpPr>
              <p:nvPr/>
            </p:nvSpPr>
            <p:spPr bwMode="auto">
              <a:xfrm>
                <a:off x="2954" y="2459"/>
                <a:ext cx="2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G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7056437" y="4005262"/>
            <a:ext cx="501650" cy="336550"/>
            <a:chOff x="2089" y="1715"/>
            <a:chExt cx="316" cy="212"/>
          </a:xfrm>
        </p:grpSpPr>
        <p:sp>
          <p:nvSpPr>
            <p:cNvPr id="121" name="Oval 121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2" name="Line 122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3" name="Line 123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5" name="Oval 125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26" name="Group 126"/>
            <p:cNvGrpSpPr>
              <a:grpSpLocks/>
            </p:cNvGrpSpPr>
            <p:nvPr/>
          </p:nvGrpSpPr>
          <p:grpSpPr bwMode="auto">
            <a:xfrm>
              <a:off x="2139" y="1715"/>
              <a:ext cx="208" cy="212"/>
              <a:chOff x="2952" y="2459"/>
              <a:chExt cx="211" cy="212"/>
            </a:xfrm>
          </p:grpSpPr>
          <p:sp>
            <p:nvSpPr>
              <p:cNvPr id="127" name="Rectangle 12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28" name="Text Box 128"/>
              <p:cNvSpPr txBox="1">
                <a:spLocks noChangeArrowheads="1"/>
              </p:cNvSpPr>
              <p:nvPr/>
            </p:nvSpPr>
            <p:spPr bwMode="auto">
              <a:xfrm>
                <a:off x="2952" y="2459"/>
                <a:ext cx="21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D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9" name="Group 129"/>
          <p:cNvGrpSpPr>
            <a:grpSpLocks/>
          </p:cNvGrpSpPr>
          <p:nvPr/>
        </p:nvGrpSpPr>
        <p:grpSpPr bwMode="auto">
          <a:xfrm>
            <a:off x="6005512" y="4267200"/>
            <a:ext cx="501650" cy="336550"/>
            <a:chOff x="2089" y="1715"/>
            <a:chExt cx="316" cy="212"/>
          </a:xfrm>
        </p:grpSpPr>
        <p:sp>
          <p:nvSpPr>
            <p:cNvPr id="130" name="Oval 13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1" name="Line 13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2" name="Line 13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4" name="Oval 13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35" name="Group 135"/>
            <p:cNvGrpSpPr>
              <a:grpSpLocks/>
            </p:cNvGrpSpPr>
            <p:nvPr/>
          </p:nvGrpSpPr>
          <p:grpSpPr bwMode="auto">
            <a:xfrm>
              <a:off x="2144" y="1715"/>
              <a:ext cx="197" cy="212"/>
              <a:chOff x="2957" y="2459"/>
              <a:chExt cx="200" cy="212"/>
            </a:xfrm>
          </p:grpSpPr>
          <p:sp>
            <p:nvSpPr>
              <p:cNvPr id="136" name="Rectangle 1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37" name="Text Box 137"/>
              <p:cNvSpPr txBox="1">
                <a:spLocks noChangeArrowheads="1"/>
              </p:cNvSpPr>
              <p:nvPr/>
            </p:nvSpPr>
            <p:spPr bwMode="auto">
              <a:xfrm>
                <a:off x="2957" y="2459"/>
                <a:ext cx="2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E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138" name="Line 138"/>
          <p:cNvSpPr>
            <a:spLocks noChangeShapeType="1"/>
          </p:cNvSpPr>
          <p:nvPr/>
        </p:nvSpPr>
        <p:spPr bwMode="auto">
          <a:xfrm flipH="1">
            <a:off x="5413375" y="2992437"/>
            <a:ext cx="674687" cy="1385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39" name="Group 139"/>
          <p:cNvGrpSpPr>
            <a:grpSpLocks/>
          </p:cNvGrpSpPr>
          <p:nvPr/>
        </p:nvGrpSpPr>
        <p:grpSpPr bwMode="auto">
          <a:xfrm>
            <a:off x="5573712" y="3417887"/>
            <a:ext cx="501650" cy="336550"/>
            <a:chOff x="2089" y="1715"/>
            <a:chExt cx="316" cy="212"/>
          </a:xfrm>
        </p:grpSpPr>
        <p:sp>
          <p:nvSpPr>
            <p:cNvPr id="140" name="Oval 140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1" name="Line 141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4" name="Oval 144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45" name="Group 145"/>
            <p:cNvGrpSpPr>
              <a:grpSpLocks/>
            </p:cNvGrpSpPr>
            <p:nvPr/>
          </p:nvGrpSpPr>
          <p:grpSpPr bwMode="auto">
            <a:xfrm>
              <a:off x="2151" y="1715"/>
              <a:ext cx="182" cy="212"/>
              <a:chOff x="2964" y="2459"/>
              <a:chExt cx="185" cy="212"/>
            </a:xfrm>
          </p:grpSpPr>
          <p:sp>
            <p:nvSpPr>
              <p:cNvPr id="146" name="Rectangle 1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47" name="Text Box 147"/>
              <p:cNvSpPr txBox="1">
                <a:spLocks noChangeArrowheads="1"/>
              </p:cNvSpPr>
              <p:nvPr/>
            </p:nvSpPr>
            <p:spPr bwMode="auto">
              <a:xfrm>
                <a:off x="2964" y="245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c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48" name="Group 148"/>
          <p:cNvGrpSpPr>
            <a:grpSpLocks/>
          </p:cNvGrpSpPr>
          <p:nvPr/>
        </p:nvGrpSpPr>
        <p:grpSpPr bwMode="auto">
          <a:xfrm>
            <a:off x="5043487" y="4273550"/>
            <a:ext cx="501650" cy="336550"/>
            <a:chOff x="2089" y="1715"/>
            <a:chExt cx="316" cy="212"/>
          </a:xfrm>
        </p:grpSpPr>
        <p:sp>
          <p:nvSpPr>
            <p:cNvPr id="149" name="Oval 149"/>
            <p:cNvSpPr>
              <a:spLocks noChangeArrowheads="1"/>
            </p:cNvSpPr>
            <p:nvPr/>
          </p:nvSpPr>
          <p:spPr bwMode="auto">
            <a:xfrm>
              <a:off x="2092" y="179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>
              <a:off x="2092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>
              <a:off x="2405" y="179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2092" y="179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3" name="Oval 153"/>
            <p:cNvSpPr>
              <a:spLocks noChangeArrowheads="1"/>
            </p:cNvSpPr>
            <p:nvPr/>
          </p:nvSpPr>
          <p:spPr bwMode="auto">
            <a:xfrm>
              <a:off x="2089" y="173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pitchFamily="82" charset="2"/>
                <a:buChar char="r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pitchFamily="82" charset="2"/>
                <a:buChar char="m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54" name="Group 154"/>
            <p:cNvGrpSpPr>
              <a:grpSpLocks/>
            </p:cNvGrpSpPr>
            <p:nvPr/>
          </p:nvGrpSpPr>
          <p:grpSpPr bwMode="auto">
            <a:xfrm>
              <a:off x="2145" y="1715"/>
              <a:ext cx="194" cy="212"/>
              <a:chOff x="2958" y="2459"/>
              <a:chExt cx="197" cy="212"/>
            </a:xfrm>
          </p:grpSpPr>
          <p:sp>
            <p:nvSpPr>
              <p:cNvPr id="155" name="Rectangle 1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56" name="Text Box 156"/>
              <p:cNvSpPr txBox="1">
                <a:spLocks noChangeArrowheads="1"/>
              </p:cNvSpPr>
              <p:nvPr/>
            </p:nvSpPr>
            <p:spPr bwMode="auto">
              <a:xfrm>
                <a:off x="2958" y="2459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ZapfDingbats" pitchFamily="82" charset="2"/>
                  <a:buChar char="r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pitchFamily="82" charset="2"/>
                  <a:buChar char="m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itchFamily="66" charset="0"/>
                  </a:rPr>
                  <a:t>F</a:t>
                </a:r>
                <a:endPara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  <p:sp>
        <p:nvSpPr>
          <p:cNvPr id="157" name="Text Box 157"/>
          <p:cNvSpPr txBox="1">
            <a:spLocks noChangeArrowheads="1"/>
          </p:cNvSpPr>
          <p:nvPr/>
        </p:nvSpPr>
        <p:spPr bwMode="auto">
          <a:xfrm>
            <a:off x="6488558" y="2593976"/>
            <a:ext cx="30305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</a:rPr>
              <a:t>(b) Constructed spanning tree</a:t>
            </a:r>
            <a:endParaRPr lang="en-US" altLang="zh-CN" sz="1600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8" name="Line 161"/>
          <p:cNvSpPr>
            <a:spLocks noChangeShapeType="1"/>
          </p:cNvSpPr>
          <p:nvPr/>
        </p:nvSpPr>
        <p:spPr bwMode="auto">
          <a:xfrm>
            <a:off x="6375400" y="2919412"/>
            <a:ext cx="373062" cy="347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9" name="Line 162"/>
          <p:cNvSpPr>
            <a:spLocks noChangeShapeType="1"/>
          </p:cNvSpPr>
          <p:nvPr/>
        </p:nvSpPr>
        <p:spPr bwMode="auto">
          <a:xfrm>
            <a:off x="5884862" y="3678237"/>
            <a:ext cx="246063" cy="682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0" name="Line 163"/>
          <p:cNvSpPr>
            <a:spLocks noChangeShapeType="1"/>
          </p:cNvSpPr>
          <p:nvPr/>
        </p:nvSpPr>
        <p:spPr bwMode="auto">
          <a:xfrm>
            <a:off x="6942137" y="3460750"/>
            <a:ext cx="307975" cy="642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1" name="Line 164"/>
          <p:cNvSpPr>
            <a:spLocks noChangeShapeType="1"/>
          </p:cNvSpPr>
          <p:nvPr/>
        </p:nvSpPr>
        <p:spPr bwMode="auto">
          <a:xfrm>
            <a:off x="7327900" y="4244975"/>
            <a:ext cx="219075" cy="528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2" name="Line 165"/>
          <p:cNvSpPr>
            <a:spLocks noChangeShapeType="1"/>
          </p:cNvSpPr>
          <p:nvPr/>
        </p:nvSpPr>
        <p:spPr bwMode="auto">
          <a:xfrm flipV="1">
            <a:off x="5537200" y="4438650"/>
            <a:ext cx="503237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3" name="Line 166"/>
          <p:cNvSpPr>
            <a:spLocks noChangeShapeType="1"/>
          </p:cNvSpPr>
          <p:nvPr/>
        </p:nvSpPr>
        <p:spPr bwMode="auto">
          <a:xfrm flipV="1">
            <a:off x="6503987" y="4168775"/>
            <a:ext cx="642938" cy="206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2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 animBg="1"/>
      <p:bldP spid="83" grpId="0"/>
      <p:bldP spid="84" grpId="0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Broadcast Routing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Spanning Tree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374</TotalTime>
  <Words>175</Words>
  <Application>Microsoft Office PowerPoint</Application>
  <PresentationFormat>全屏显示(16:9)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Comic Sans MS</vt:lpstr>
      <vt:lpstr>Times New Roman</vt:lpstr>
      <vt:lpstr>Wingdings</vt:lpstr>
      <vt:lpstr>主题1</vt:lpstr>
      <vt:lpstr>广播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56</cp:revision>
  <dcterms:created xsi:type="dcterms:W3CDTF">2014-09-21T01:22:00Z</dcterms:created>
  <dcterms:modified xsi:type="dcterms:W3CDTF">2017-02-16T16:43:41Z</dcterms:modified>
</cp:coreProperties>
</file>