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0" r:id="rId2"/>
    <p:sldId id="272" r:id="rId3"/>
    <p:sldId id="275" r:id="rId4"/>
    <p:sldId id="276" r:id="rId5"/>
    <p:sldId id="277" r:id="rId6"/>
    <p:sldId id="278" r:id="rId7"/>
    <p:sldId id="280" r:id="rId8"/>
    <p:sldId id="281" r:id="rId9"/>
    <p:sldId id="27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1635646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/>
              <a:t>组播</a:t>
            </a:r>
            <a:r>
              <a:rPr lang="zh-CN" altLang="zh-CN" dirty="0"/>
              <a:t/>
            </a:r>
            <a:br>
              <a:rPr lang="zh-CN" altLang="zh-CN" dirty="0"/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560567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Multicast Routing: Problem Statement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15841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b="1" i="1" u="sng" dirty="0">
                <a:solidFill>
                  <a:srgbClr val="FF0000"/>
                </a:solidFill>
                <a:ea typeface="宋体" pitchFamily="2" charset="-122"/>
              </a:rPr>
              <a:t>Goal: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>
                <a:ea typeface="宋体" pitchFamily="2" charset="-122"/>
              </a:rPr>
              <a:t>find </a:t>
            </a:r>
            <a:r>
              <a:rPr lang="en-US" altLang="zh-CN" sz="2000" smtClean="0">
                <a:ea typeface="宋体" pitchFamily="2" charset="-122"/>
              </a:rPr>
              <a:t>a tree </a:t>
            </a:r>
            <a:r>
              <a:rPr lang="en-US" altLang="zh-CN" sz="2000" dirty="0">
                <a:ea typeface="宋体" pitchFamily="2" charset="-122"/>
              </a:rPr>
              <a:t>(or trees) connecting routers having local </a:t>
            </a:r>
            <a:r>
              <a:rPr lang="en-US" altLang="zh-CN" sz="2000" dirty="0" err="1">
                <a:ea typeface="宋体" pitchFamily="2" charset="-122"/>
              </a:rPr>
              <a:t>mcast</a:t>
            </a:r>
            <a:r>
              <a:rPr lang="en-US" altLang="zh-CN" sz="2000" dirty="0">
                <a:ea typeface="宋体" pitchFamily="2" charset="-122"/>
              </a:rPr>
              <a:t> group members </a:t>
            </a:r>
          </a:p>
          <a:p>
            <a:pPr lvl="1"/>
            <a:r>
              <a:rPr lang="en-US" altLang="zh-CN" i="1" u="sng" dirty="0">
                <a:solidFill>
                  <a:srgbClr val="FF0000"/>
                </a:solidFill>
                <a:ea typeface="宋体" pitchFamily="2" charset="-122"/>
              </a:rPr>
              <a:t>tree:</a:t>
            </a:r>
            <a:r>
              <a:rPr lang="en-US" altLang="zh-CN" dirty="0">
                <a:ea typeface="宋体" pitchFamily="2" charset="-122"/>
              </a:rPr>
              <a:t> not all paths between routers used</a:t>
            </a:r>
          </a:p>
          <a:p>
            <a:pPr lvl="1"/>
            <a:r>
              <a:rPr lang="en-US" altLang="zh-CN" i="1" u="sng" dirty="0">
                <a:solidFill>
                  <a:srgbClr val="FF0000"/>
                </a:solidFill>
                <a:ea typeface="宋体" pitchFamily="2" charset="-122"/>
              </a:rPr>
              <a:t>source-based:</a:t>
            </a:r>
            <a:r>
              <a:rPr lang="en-US" altLang="zh-CN" dirty="0">
                <a:ea typeface="宋体" pitchFamily="2" charset="-122"/>
              </a:rPr>
              <a:t> different tree from each sender to </a:t>
            </a:r>
            <a:r>
              <a:rPr lang="en-US" altLang="zh-CN" dirty="0" err="1">
                <a:ea typeface="宋体" pitchFamily="2" charset="-122"/>
              </a:rPr>
              <a:t>rcvrs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i="1" u="sng" dirty="0">
                <a:solidFill>
                  <a:srgbClr val="FF0000"/>
                </a:solidFill>
                <a:ea typeface="宋体" pitchFamily="2" charset="-122"/>
              </a:rPr>
              <a:t>shared-tree:</a:t>
            </a:r>
            <a:r>
              <a:rPr lang="en-US" altLang="zh-CN" dirty="0">
                <a:ea typeface="宋体" pitchFamily="2" charset="-122"/>
              </a:rPr>
              <a:t> same tree used by all group members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676070"/>
            <a:ext cx="4836641" cy="246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Approaches for building </a:t>
            </a:r>
            <a:r>
              <a:rPr lang="en-US" altLang="zh-CN" dirty="0" err="1">
                <a:ea typeface="宋体" pitchFamily="2" charset="-122"/>
              </a:rPr>
              <a:t>mcast</a:t>
            </a:r>
            <a:r>
              <a:rPr lang="en-US" altLang="zh-CN" dirty="0">
                <a:ea typeface="宋体" pitchFamily="2" charset="-122"/>
              </a:rPr>
              <a:t>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203598"/>
            <a:ext cx="7488832" cy="367240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Approaches: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source-based tree:</a:t>
            </a:r>
            <a:r>
              <a:rPr lang="en-US" altLang="zh-CN" dirty="0">
                <a:ea typeface="宋体" pitchFamily="2" charset="-122"/>
              </a:rPr>
              <a:t> one tree per source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shortest path trees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reverse path forwarding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group-shared tree:</a:t>
            </a:r>
            <a:r>
              <a:rPr lang="en-US" altLang="zh-CN" dirty="0">
                <a:ea typeface="宋体" pitchFamily="2" charset="-122"/>
              </a:rPr>
              <a:t> group uses one tree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minimal spanning (Steiner)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center-based </a:t>
            </a:r>
            <a:r>
              <a:rPr lang="en-US" altLang="zh-CN" dirty="0" smtClean="0">
                <a:ea typeface="宋体" pitchFamily="2" charset="-122"/>
              </a:rPr>
              <a:t>trees</a:t>
            </a: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8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Shortest Path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2000" dirty="0" err="1">
                <a:ea typeface="宋体" pitchFamily="2" charset="-122"/>
              </a:rPr>
              <a:t>mcast</a:t>
            </a:r>
            <a:r>
              <a:rPr lang="en-US" altLang="zh-CN" sz="2000" dirty="0">
                <a:ea typeface="宋体" pitchFamily="2" charset="-122"/>
              </a:rPr>
              <a:t> forwarding tree: tree of shortest path routes from source to all receivers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Dijkstra’s</a:t>
            </a:r>
            <a:r>
              <a:rPr lang="en-US" altLang="zh-CN" dirty="0">
                <a:ea typeface="宋体" pitchFamily="2" charset="-122"/>
              </a:rPr>
              <a:t> algorithm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478"/>
            <a:ext cx="7056784" cy="288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3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Reverse Path Forwarding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275606"/>
            <a:ext cx="6768753" cy="151216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pitchFamily="2" charset="-122"/>
              </a:rPr>
              <a:t>rely on router’s knowledge of unicast shortest path from it  to sender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pitchFamily="2" charset="-122"/>
              </a:rPr>
              <a:t>each router has simple forwarding behavior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68400" y="2763366"/>
            <a:ext cx="6683375" cy="1752600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000" b="1" i="1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if </a:t>
            </a:r>
            <a:r>
              <a:rPr lang="en-US" altLang="zh-CN" sz="20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mcast</a:t>
            </a:r>
            <a:r>
              <a:rPr lang="en-US" altLang="zh-CN" sz="20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datagram received on incoming link on shortest path back to center)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b="1" i="1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then</a:t>
            </a:r>
            <a:r>
              <a:rPr lang="en-US" altLang="zh-CN" sz="20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flood datagram onto all outgoing links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</a:t>
            </a:r>
            <a:r>
              <a:rPr lang="en-US" altLang="zh-CN" sz="2000" b="1" i="1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else</a:t>
            </a:r>
            <a:r>
              <a:rPr lang="en-US" altLang="zh-CN" sz="20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ignore datagram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6651" y="2661766"/>
            <a:ext cx="6603702" cy="16584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Reverse Path Forwarding: example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31590"/>
            <a:ext cx="6768802" cy="275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1480" y="3936181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result is a source-specific </a:t>
            </a:r>
            <a:r>
              <a:rPr lang="en-US" altLang="zh-CN" sz="2000" i="1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reverse</a:t>
            </a: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SPT</a:t>
            </a:r>
          </a:p>
          <a:p>
            <a:pPr lvl="1">
              <a:buClrTx/>
              <a:buSzTx/>
              <a:buFontTx/>
              <a:buChar char="–"/>
            </a:pP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may be a bad choice with asymmetric links</a:t>
            </a:r>
          </a:p>
        </p:txBody>
      </p:sp>
    </p:spTree>
    <p:extLst>
      <p:ext uri="{BB962C8B-B14F-4D97-AF65-F5344CB8AC3E}">
        <p14:creationId xmlns:p14="http://schemas.microsoft.com/office/powerpoint/2010/main" val="29838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Shared-Tree: Steiner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347614"/>
            <a:ext cx="7488832" cy="3404504"/>
          </a:xfrm>
        </p:spPr>
        <p:txBody>
          <a:bodyPr/>
          <a:lstStyle/>
          <a:p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Steiner Tree:</a:t>
            </a:r>
            <a:r>
              <a:rPr lang="en-US" altLang="zh-CN" sz="2200" dirty="0">
                <a:ea typeface="宋体" pitchFamily="2" charset="-122"/>
              </a:rPr>
              <a:t> minimum cost tree connecting all routers with attached group members</a:t>
            </a:r>
          </a:p>
          <a:p>
            <a:r>
              <a:rPr lang="en-US" altLang="zh-CN" sz="2200" dirty="0">
                <a:ea typeface="宋体" pitchFamily="2" charset="-122"/>
              </a:rPr>
              <a:t>problem is NP-complete</a:t>
            </a:r>
          </a:p>
          <a:p>
            <a:r>
              <a:rPr lang="en-US" altLang="zh-CN" sz="2200" dirty="0">
                <a:ea typeface="宋体" pitchFamily="2" charset="-122"/>
              </a:rPr>
              <a:t>excellent heuristics exists</a:t>
            </a:r>
          </a:p>
          <a:p>
            <a:r>
              <a:rPr lang="en-US" altLang="zh-CN" sz="2200" dirty="0">
                <a:ea typeface="宋体" pitchFamily="2" charset="-122"/>
              </a:rPr>
              <a:t>not used in practice: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computational complexity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information about entire network needed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monolithic: rerun whenever a router needs to join/leave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8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Center-based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275606"/>
            <a:ext cx="7488832" cy="37444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single delivery tree shared by all</a:t>
            </a:r>
          </a:p>
          <a:p>
            <a:r>
              <a:rPr lang="en-US" altLang="zh-CN" dirty="0">
                <a:ea typeface="宋体" pitchFamily="2" charset="-122"/>
              </a:rPr>
              <a:t>one router identified as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“center”</a:t>
            </a:r>
            <a:r>
              <a:rPr lang="en-US" altLang="zh-CN" dirty="0">
                <a:ea typeface="宋体" pitchFamily="2" charset="-122"/>
              </a:rPr>
              <a:t> of tree</a:t>
            </a:r>
          </a:p>
          <a:p>
            <a:r>
              <a:rPr lang="en-US" altLang="zh-CN" dirty="0">
                <a:ea typeface="宋体" pitchFamily="2" charset="-122"/>
              </a:rPr>
              <a:t>to join: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edge router sends unicast </a:t>
            </a:r>
            <a:r>
              <a:rPr lang="en-US" altLang="zh-CN" sz="2200" i="1" dirty="0">
                <a:ea typeface="宋体" pitchFamily="2" charset="-122"/>
              </a:rPr>
              <a:t>join-</a:t>
            </a:r>
            <a:r>
              <a:rPr lang="en-US" altLang="zh-CN" sz="2200" i="1" dirty="0" err="1">
                <a:ea typeface="宋体" pitchFamily="2" charset="-122"/>
              </a:rPr>
              <a:t>msg</a:t>
            </a:r>
            <a:r>
              <a:rPr lang="en-US" altLang="zh-CN" sz="2200" dirty="0">
                <a:ea typeface="宋体" pitchFamily="2" charset="-122"/>
              </a:rPr>
              <a:t> addressed to center router</a:t>
            </a:r>
          </a:p>
          <a:p>
            <a:pPr lvl="1"/>
            <a:r>
              <a:rPr lang="en-US" altLang="zh-CN" sz="2200" i="1" dirty="0">
                <a:ea typeface="宋体" pitchFamily="2" charset="-122"/>
              </a:rPr>
              <a:t>join-</a:t>
            </a:r>
            <a:r>
              <a:rPr lang="en-US" altLang="zh-CN" sz="2200" i="1" dirty="0" err="1">
                <a:ea typeface="宋体" pitchFamily="2" charset="-122"/>
              </a:rPr>
              <a:t>msg</a:t>
            </a:r>
            <a:r>
              <a:rPr lang="en-US" altLang="zh-CN" sz="2200" i="1" dirty="0"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“processed” by intermediate routers and forwarded towards center</a:t>
            </a:r>
          </a:p>
          <a:p>
            <a:pPr lvl="1"/>
            <a:r>
              <a:rPr lang="en-US" altLang="zh-CN" sz="2200" i="1" dirty="0">
                <a:ea typeface="宋体" pitchFamily="2" charset="-122"/>
              </a:rPr>
              <a:t>join-</a:t>
            </a:r>
            <a:r>
              <a:rPr lang="en-US" altLang="zh-CN" sz="2200" i="1" dirty="0" err="1">
                <a:ea typeface="宋体" pitchFamily="2" charset="-122"/>
              </a:rPr>
              <a:t>msg</a:t>
            </a:r>
            <a:r>
              <a:rPr lang="en-US" altLang="zh-CN" sz="2200" dirty="0">
                <a:ea typeface="宋体" pitchFamily="2" charset="-122"/>
              </a:rPr>
              <a:t> either hits existing tree branch for this center, or arrives at center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path taken by </a:t>
            </a:r>
            <a:r>
              <a:rPr lang="en-US" altLang="zh-CN" sz="2200" i="1" dirty="0">
                <a:ea typeface="宋体" pitchFamily="2" charset="-122"/>
              </a:rPr>
              <a:t>join-</a:t>
            </a:r>
            <a:r>
              <a:rPr lang="en-US" altLang="zh-CN" sz="2200" i="1" dirty="0" err="1">
                <a:ea typeface="宋体" pitchFamily="2" charset="-122"/>
              </a:rPr>
              <a:t>msg</a:t>
            </a:r>
            <a:r>
              <a:rPr lang="en-US" altLang="zh-CN" sz="2200" dirty="0">
                <a:ea typeface="宋体" pitchFamily="2" charset="-122"/>
              </a:rPr>
              <a:t> becomes new branch of tree for this router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0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Multicast </a:t>
            </a: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routing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How to build multicast trees?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396</TotalTime>
  <Words>288</Words>
  <Application>Microsoft Office PowerPoint</Application>
  <PresentationFormat>全屏显示(16:9)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组播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70</cp:revision>
  <dcterms:created xsi:type="dcterms:W3CDTF">2014-09-21T01:22:00Z</dcterms:created>
  <dcterms:modified xsi:type="dcterms:W3CDTF">2017-02-16T16:44:00Z</dcterms:modified>
</cp:coreProperties>
</file>