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0" r:id="rId2"/>
    <p:sldId id="272" r:id="rId3"/>
    <p:sldId id="275" r:id="rId4"/>
    <p:sldId id="276" r:id="rId5"/>
    <p:sldId id="279" r:id="rId6"/>
    <p:sldId id="280" r:id="rId7"/>
    <p:sldId id="282" r:id="rId8"/>
    <p:sldId id="27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>
                <a:ea typeface="宋体" charset="-122"/>
              </a:rPr>
              <a:t>路由器</a:t>
            </a:r>
            <a:r>
              <a:rPr lang="zh-CN" altLang="zh-CN" b="1" dirty="0">
                <a:ea typeface="宋体" charset="-122"/>
              </a:rPr>
              <a:t/>
            </a:r>
            <a:br>
              <a:rPr lang="zh-CN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Router Architecture Overview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1080120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dirty="0">
                <a:ea typeface="宋体" pitchFamily="2" charset="-122"/>
              </a:rPr>
              <a:t>Two key router functions:</a:t>
            </a:r>
            <a:r>
              <a:rPr lang="en-US" altLang="zh-CN" sz="1700" dirty="0">
                <a:ea typeface="宋体" pitchFamily="2" charset="-122"/>
              </a:rPr>
              <a:t> </a:t>
            </a:r>
          </a:p>
          <a:p>
            <a:r>
              <a:rPr lang="en-US" altLang="zh-CN" sz="2200" dirty="0">
                <a:ea typeface="宋体" pitchFamily="2" charset="-122"/>
              </a:rPr>
              <a:t>run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routing </a:t>
            </a:r>
            <a:r>
              <a:rPr lang="en-US" altLang="zh-CN" sz="2200" dirty="0">
                <a:ea typeface="宋体" pitchFamily="2" charset="-122"/>
              </a:rPr>
              <a:t>algorithms/protocol (RIP, OSPF, BGP)</a:t>
            </a:r>
          </a:p>
          <a:p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forwarding</a:t>
            </a:r>
            <a:r>
              <a:rPr lang="en-US" altLang="zh-CN" sz="2200" i="1" dirty="0"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datagrams from incoming to outgoing link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21311"/>
            <a:ext cx="5040560" cy="277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43558"/>
            <a:ext cx="5299992" cy="265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Input Port Functions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-756592" y="2715766"/>
            <a:ext cx="3384376" cy="3243224"/>
          </a:xfrm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Physical layer: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bit-level reception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3635896" y="3291830"/>
            <a:ext cx="5508104" cy="18366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600" b="1" dirty="0">
                <a:ea typeface="宋体" pitchFamily="2" charset="-122"/>
              </a:rPr>
              <a:t>Decentralized switching</a:t>
            </a:r>
            <a:r>
              <a:rPr lang="en-US" altLang="zh-CN" sz="2600" i="1" dirty="0">
                <a:ea typeface="宋体" pitchFamily="2" charset="-122"/>
              </a:rPr>
              <a:t>:</a:t>
            </a:r>
            <a:r>
              <a:rPr lang="en-US" altLang="zh-CN" sz="2600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given datagram </a:t>
            </a:r>
            <a:r>
              <a:rPr lang="en-US" altLang="zh-CN" sz="2600" dirty="0" err="1">
                <a:ea typeface="宋体" pitchFamily="2" charset="-122"/>
              </a:rPr>
              <a:t>dest</a:t>
            </a:r>
            <a:r>
              <a:rPr lang="en-US" altLang="zh-CN" sz="2600" dirty="0">
                <a:ea typeface="宋体" pitchFamily="2" charset="-122"/>
              </a:rPr>
              <a:t>., lookup output port using forwarding table in input port memory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goal: complete input port processing at ‘line speed’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queuing: if datagrams arrive faster than forwarding rate into switch fabric</a:t>
            </a:r>
          </a:p>
          <a:p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-108520" y="3506843"/>
            <a:ext cx="3384376" cy="324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Data link layer: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e.g., Ethernet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see chapter 5</a:t>
            </a:r>
            <a:endParaRPr lang="en-US" altLang="zh-CN" sz="1800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5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Three types of switching fabrics</a:t>
            </a:r>
            <a:endParaRPr lang="zh-CN" altLang="en-US" dirty="0"/>
          </a:p>
        </p:txBody>
      </p:sp>
      <p:pic>
        <p:nvPicPr>
          <p:cNvPr id="3" name="Picture 2" descr="463 swtching metho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31590"/>
            <a:ext cx="6408712" cy="388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Output Ports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3199694"/>
            <a:ext cx="6624736" cy="1532296"/>
          </a:xfrm>
        </p:spPr>
        <p:txBody>
          <a:bodyPr>
            <a:norm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Buffering</a:t>
            </a:r>
            <a:r>
              <a:rPr lang="en-US" altLang="zh-CN" sz="2000" dirty="0">
                <a:ea typeface="宋体" pitchFamily="2" charset="-122"/>
              </a:rPr>
              <a:t> required when datagrams arrive from fabric faster than the transmission rate</a:t>
            </a:r>
          </a:p>
          <a:p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Scheduling discipline</a:t>
            </a:r>
            <a:r>
              <a:rPr lang="en-US" altLang="zh-CN" sz="2000" dirty="0">
                <a:ea typeface="宋体" pitchFamily="2" charset="-122"/>
              </a:rPr>
              <a:t> chooses among queued datagrams for transmission</a:t>
            </a:r>
          </a:p>
          <a:p>
            <a:endParaRPr lang="zh-CN" altLang="en-US" dirty="0"/>
          </a:p>
        </p:txBody>
      </p:sp>
      <p:pic>
        <p:nvPicPr>
          <p:cNvPr id="4" name="Picture 4" descr="464 Output 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05" y="1059582"/>
            <a:ext cx="4896544" cy="203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5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Output port queueing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5769" y="3435846"/>
            <a:ext cx="6552728" cy="158417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itchFamily="2" charset="-122"/>
              </a:rPr>
              <a:t>buffering when arrival rate via switch exceeds output line speed</a:t>
            </a:r>
          </a:p>
          <a:p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queueing (delay) and loss due to output port buffer overflow!</a:t>
            </a:r>
            <a:endParaRPr lang="en-US" altLang="zh-CN" sz="2000" dirty="0"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4" descr="04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9582"/>
            <a:ext cx="5560987" cy="22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1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Input Port Queuing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987574"/>
            <a:ext cx="7200800" cy="180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Fabric slower than input ports combined -&gt; queueing may occur at input queues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Head-of-the-Line (HOL) blocking:</a:t>
            </a:r>
            <a:r>
              <a:rPr lang="en-US" altLang="zh-CN" dirty="0">
                <a:ea typeface="宋体" pitchFamily="2" charset="-122"/>
              </a:rPr>
              <a:t> queued datagram at front of queue prevents others in queue from moving forward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queueing delay and loss due to input buffer overflow!</a:t>
            </a:r>
          </a:p>
          <a:p>
            <a:endParaRPr lang="zh-CN" altLang="en-US" dirty="0"/>
          </a:p>
        </p:txBody>
      </p:sp>
      <p:pic>
        <p:nvPicPr>
          <p:cNvPr id="4" name="Picture 4" descr="466 HOL Block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9782"/>
            <a:ext cx="5688632" cy="20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9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2087364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Router structure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70215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401</TotalTime>
  <Words>185</Words>
  <Application>Microsoft Office PowerPoint</Application>
  <PresentationFormat>全屏显示(16:9)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路由器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56</cp:revision>
  <dcterms:created xsi:type="dcterms:W3CDTF">2014-09-21T01:22:00Z</dcterms:created>
  <dcterms:modified xsi:type="dcterms:W3CDTF">2017-02-16T16:35:39Z</dcterms:modified>
</cp:coreProperties>
</file>