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0" r:id="rId2"/>
    <p:sldId id="275" r:id="rId3"/>
    <p:sldId id="276" r:id="rId4"/>
    <p:sldId id="278" r:id="rId5"/>
    <p:sldId id="279" r:id="rId6"/>
    <p:sldId id="280" r:id="rId7"/>
    <p:sldId id="284" r:id="rId8"/>
    <p:sldId id="27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469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7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1491630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dirty="0" smtClean="0">
                <a:ea typeface="宋体" charset="-122"/>
              </a:rPr>
              <a:t>IP</a:t>
            </a:r>
            <a:r>
              <a:rPr lang="zh-CN" altLang="zh-CN" b="1" dirty="0">
                <a:ea typeface="宋体" charset="-122"/>
              </a:rPr>
              <a:t>数据报格式</a:t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 datagram format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15566"/>
            <a:ext cx="6336704" cy="4086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346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 datagram format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53261" y="3991782"/>
            <a:ext cx="7488832" cy="81221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20 bytes </a:t>
            </a:r>
            <a:r>
              <a:rPr lang="en-US" altLang="zh-CN" dirty="0">
                <a:ea typeface="宋体" pitchFamily="2" charset="-122"/>
                <a:sym typeface="Math3"/>
              </a:rPr>
              <a:t>≤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Header Length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  <a:sym typeface="Math3"/>
              </a:rPr>
              <a:t>&lt; (2</a:t>
            </a:r>
            <a:r>
              <a:rPr lang="en-US" altLang="zh-CN" baseline="30000" dirty="0">
                <a:ea typeface="宋体" pitchFamily="2" charset="-122"/>
                <a:sym typeface="Math3"/>
              </a:rPr>
              <a:t>4</a:t>
            </a:r>
            <a:r>
              <a:rPr lang="en-US" altLang="zh-CN" dirty="0">
                <a:ea typeface="宋体" pitchFamily="2" charset="-122"/>
                <a:sym typeface="Math3"/>
              </a:rPr>
              <a:t> – 1) x 4 bytes = 60 bytes</a:t>
            </a:r>
          </a:p>
          <a:p>
            <a:r>
              <a:rPr lang="en-US" altLang="zh-CN" dirty="0">
                <a:ea typeface="宋体" pitchFamily="2" charset="-122"/>
                <a:sym typeface="Math3"/>
              </a:rPr>
              <a:t>20 bytes ≤ </a:t>
            </a:r>
            <a:r>
              <a:rPr lang="en-US" altLang="zh-CN" dirty="0">
                <a:solidFill>
                  <a:srgbClr val="0000FF"/>
                </a:solidFill>
                <a:ea typeface="宋体" pitchFamily="2" charset="-122"/>
                <a:sym typeface="Math3"/>
              </a:rPr>
              <a:t>Total Length</a:t>
            </a:r>
            <a:r>
              <a:rPr lang="en-US" altLang="zh-CN" dirty="0">
                <a:ea typeface="宋体" pitchFamily="2" charset="-122"/>
                <a:sym typeface="Math3"/>
              </a:rPr>
              <a:t> &lt; 2</a:t>
            </a:r>
            <a:r>
              <a:rPr lang="en-US" altLang="zh-CN" baseline="30000" dirty="0">
                <a:ea typeface="宋体" pitchFamily="2" charset="-122"/>
                <a:sym typeface="Math3"/>
              </a:rPr>
              <a:t>16</a:t>
            </a:r>
            <a:r>
              <a:rPr lang="en-US" altLang="zh-CN" dirty="0">
                <a:ea typeface="宋体" pitchFamily="2" charset="-122"/>
                <a:sym typeface="Math3"/>
              </a:rPr>
              <a:t> – 1 bytes =  65535 bytes</a:t>
            </a:r>
          </a:p>
          <a:p>
            <a:endParaRPr lang="zh-CN" altLang="en-US" dirty="0"/>
          </a:p>
        </p:txBody>
      </p:sp>
      <p:pic>
        <p:nvPicPr>
          <p:cNvPr id="5" name="Picture 4" descr="5-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87574"/>
            <a:ext cx="6236346" cy="285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9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 Fragmentation &amp; Reassembly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347614"/>
            <a:ext cx="4392488" cy="3644541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>
                <a:ea typeface="宋体" pitchFamily="2" charset="-122"/>
              </a:rPr>
              <a:t>network links have </a:t>
            </a:r>
            <a:r>
              <a:rPr lang="en-US" altLang="zh-CN" sz="1800" dirty="0">
                <a:solidFill>
                  <a:srgbClr val="FF0000"/>
                </a:solidFill>
                <a:ea typeface="宋体" pitchFamily="2" charset="-122"/>
              </a:rPr>
              <a:t>MTU</a:t>
            </a:r>
            <a:r>
              <a:rPr lang="en-US" altLang="zh-CN" sz="1800" dirty="0">
                <a:ea typeface="宋体" pitchFamily="2" charset="-122"/>
              </a:rPr>
              <a:t> (max. transmission size) - largest possible link-level frame.</a:t>
            </a:r>
            <a:endParaRPr lang="en-US" altLang="zh-CN" sz="20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different link types, different MTUs </a:t>
            </a:r>
          </a:p>
          <a:p>
            <a:r>
              <a:rPr lang="en-US" altLang="zh-CN" sz="1800" dirty="0">
                <a:ea typeface="宋体" pitchFamily="2" charset="-122"/>
              </a:rPr>
              <a:t>large IP datagram divided (“fragmented”) within net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one datagram becomes several datagrams</a:t>
            </a:r>
            <a:endParaRPr lang="en-US" altLang="zh-CN" sz="1600" dirty="0">
              <a:ea typeface="宋体" pitchFamily="2" charset="-122"/>
            </a:endParaRPr>
          </a:p>
          <a:p>
            <a:pPr lvl="1"/>
            <a:r>
              <a:rPr lang="en-US" altLang="zh-CN" sz="1800" dirty="0">
                <a:ea typeface="宋体" pitchFamily="2" charset="-122"/>
              </a:rPr>
              <a:t>“reassembled” only at final destination</a:t>
            </a:r>
          </a:p>
          <a:p>
            <a:pPr lvl="1"/>
            <a:r>
              <a:rPr lang="en-US" altLang="zh-CN" sz="1800" dirty="0">
                <a:ea typeface="宋体" pitchFamily="2" charset="-122"/>
              </a:rPr>
              <a:t>IP header bits used to identify, order related fragments</a:t>
            </a: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80" y="987574"/>
            <a:ext cx="4200376" cy="400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99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510221"/>
              </p:ext>
            </p:extLst>
          </p:nvPr>
        </p:nvGraphicFramePr>
        <p:xfrm>
          <a:off x="1115617" y="1302164"/>
          <a:ext cx="6768752" cy="148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Visio" r:id="rId3" imgW="6713006" imgH="1471689" progId="Visio.Drawing.11">
                  <p:embed/>
                </p:oleObj>
              </mc:Choice>
              <mc:Fallback>
                <p:oleObj name="Visio" r:id="rId3" imgW="6713006" imgH="147168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7" y="1302164"/>
                        <a:ext cx="6768752" cy="1483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 Fragmentation con.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131590"/>
            <a:ext cx="6768752" cy="38884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dirty="0">
                <a:ea typeface="宋体" pitchFamily="2" charset="-122"/>
              </a:rPr>
              <a:t>IP</a:t>
            </a:r>
            <a:r>
              <a:rPr lang="zh-CN" altLang="en-US" dirty="0">
                <a:ea typeface="宋体" pitchFamily="2" charset="-122"/>
              </a:rPr>
              <a:t>分组头中与分段有关的域（红色）</a:t>
            </a:r>
            <a:r>
              <a:rPr lang="zh-CN" altLang="en-US" dirty="0" smtClean="0">
                <a:ea typeface="宋体" pitchFamily="2" charset="-122"/>
              </a:rPr>
              <a:t>：</a:t>
            </a:r>
            <a:endParaRPr lang="en-US" altLang="zh-CN" dirty="0">
              <a:solidFill>
                <a:schemeClr val="accent2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>
              <a:solidFill>
                <a:schemeClr val="accent2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en-US" altLang="zh-CN" dirty="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buNone/>
            </a:pPr>
            <a:endParaRPr lang="zh-CN" altLang="en-US" dirty="0">
              <a:solidFill>
                <a:schemeClr val="accent2"/>
              </a:solidFill>
              <a:ea typeface="宋体" pitchFamily="2" charset="-122"/>
            </a:endParaRP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Total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Length: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本分段的长度。</a:t>
            </a:r>
            <a:endParaRPr lang="zh-CN" altLang="en-US" sz="18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Identification: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属于同一分组的分段有相同的</a:t>
            </a:r>
            <a:r>
              <a:rPr lang="en-US" altLang="zh-CN" dirty="0">
                <a:ea typeface="宋体" pitchFamily="2" charset="-122"/>
              </a:rPr>
              <a:t>Identification</a:t>
            </a:r>
            <a:r>
              <a:rPr lang="zh-CN" altLang="en-US" dirty="0">
                <a:ea typeface="宋体" pitchFamily="2" charset="-122"/>
              </a:rPr>
              <a:t>。</a:t>
            </a:r>
            <a:endParaRPr lang="zh-CN" altLang="en-US" sz="18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DF: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如果置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，则不允许分段。如果分组长度大于</a:t>
            </a:r>
            <a:r>
              <a:rPr lang="en-US" altLang="zh-CN" dirty="0">
                <a:ea typeface="宋体" pitchFamily="2" charset="-122"/>
              </a:rPr>
              <a:t>MTU, </a:t>
            </a:r>
            <a:r>
              <a:rPr lang="zh-CN" altLang="en-US" dirty="0">
                <a:ea typeface="宋体" pitchFamily="2" charset="-122"/>
              </a:rPr>
              <a:t>则抛弃。</a:t>
            </a:r>
            <a:endParaRPr lang="zh-CN" altLang="en-US" sz="18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MF: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zh-CN" altLang="en-US" dirty="0">
                <a:ea typeface="宋体" pitchFamily="2" charset="-122"/>
              </a:rPr>
              <a:t>如果置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en-US" dirty="0">
                <a:ea typeface="宋体" pitchFamily="2" charset="-122"/>
              </a:rPr>
              <a:t>，说明还有跟在后面的分段。</a:t>
            </a:r>
            <a:endParaRPr lang="zh-CN" altLang="en-US" sz="1800" dirty="0">
              <a:ea typeface="宋体" pitchFamily="2" charset="-122"/>
            </a:endParaRPr>
          </a:p>
          <a:p>
            <a:pPr>
              <a:lnSpc>
                <a:spcPct val="120000"/>
              </a:lnSpc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Fragment Offset: </a:t>
            </a:r>
            <a:r>
              <a:rPr lang="zh-CN" altLang="en-US" dirty="0">
                <a:ea typeface="宋体" pitchFamily="2" charset="-122"/>
              </a:rPr>
              <a:t>本分段中的数据相对于分段前的分组中数据的位移，单位是</a:t>
            </a:r>
            <a:r>
              <a:rPr lang="en-US" altLang="zh-CN" dirty="0">
                <a:ea typeface="宋体" pitchFamily="2" charset="-122"/>
              </a:rPr>
              <a:t>8</a:t>
            </a:r>
            <a:r>
              <a:rPr lang="zh-CN" altLang="en-US" dirty="0">
                <a:ea typeface="宋体" pitchFamily="2" charset="-122"/>
              </a:rPr>
              <a:t>个字节。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03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 Fragmentation &amp; Reassembly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7464"/>
            <a:ext cx="6878662" cy="352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4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IP Fragmentation con.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89078" y="4407383"/>
            <a:ext cx="748883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Costs of fragmentation?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4" descr="5-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059582"/>
            <a:ext cx="6264696" cy="332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5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IP datagram format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931414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931414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IP Fragmentation &amp; Reassembly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388</TotalTime>
  <Words>212</Words>
  <Application>Microsoft Office PowerPoint</Application>
  <PresentationFormat>全屏显示(16:9)</PresentationFormat>
  <Paragraphs>29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Math3</vt:lpstr>
      <vt:lpstr>ZapfDingbats</vt:lpstr>
      <vt:lpstr>宋体</vt:lpstr>
      <vt:lpstr>Arial</vt:lpstr>
      <vt:lpstr>Calibri</vt:lpstr>
      <vt:lpstr>Comic Sans MS</vt:lpstr>
      <vt:lpstr>Wingdings</vt:lpstr>
      <vt:lpstr>主题1</vt:lpstr>
      <vt:lpstr>Visio</vt:lpstr>
      <vt:lpstr>IP数据报格式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51</cp:revision>
  <dcterms:created xsi:type="dcterms:W3CDTF">2014-09-21T01:22:00Z</dcterms:created>
  <dcterms:modified xsi:type="dcterms:W3CDTF">2017-02-16T16:36:49Z</dcterms:modified>
</cp:coreProperties>
</file>