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0" r:id="rId2"/>
    <p:sldId id="272" r:id="rId3"/>
    <p:sldId id="275" r:id="rId4"/>
    <p:sldId id="276" r:id="rId5"/>
    <p:sldId id="277" r:id="rId6"/>
    <p:sldId id="278" r:id="rId7"/>
    <p:sldId id="274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1" autoAdjust="0"/>
    <p:restoredTop sz="94660"/>
  </p:normalViewPr>
  <p:slideViewPr>
    <p:cSldViewPr>
      <p:cViewPr varScale="1">
        <p:scale>
          <a:sx n="92" d="100"/>
          <a:sy n="92" d="100"/>
        </p:scale>
        <p:origin x="762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97B78-8FD8-4EA1-B4F3-8FA737F0915D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9441C-7691-47BC-A742-C8FC6EC9B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3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059582"/>
            <a:ext cx="7488832" cy="340450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781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网络P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1995686"/>
            <a:ext cx="8229600" cy="85725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331640" y="1394606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11560" y="1373967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六边形 15"/>
          <p:cNvSpPr/>
          <p:nvPr userDrawn="1"/>
        </p:nvSpPr>
        <p:spPr>
          <a:xfrm>
            <a:off x="613141" y="383993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六边形 16"/>
          <p:cNvSpPr/>
          <p:nvPr userDrawn="1"/>
        </p:nvSpPr>
        <p:spPr>
          <a:xfrm>
            <a:off x="611561" y="2656561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20" name="内容占位符 6"/>
          <p:cNvSpPr>
            <a:spLocks noGrp="1"/>
          </p:cNvSpPr>
          <p:nvPr>
            <p:ph sz="quarter" idx="15"/>
          </p:nvPr>
        </p:nvSpPr>
        <p:spPr>
          <a:xfrm>
            <a:off x="1331640" y="266423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1" name="内容占位符 6"/>
          <p:cNvSpPr>
            <a:spLocks noGrp="1"/>
          </p:cNvSpPr>
          <p:nvPr>
            <p:ph sz="quarter" idx="16"/>
          </p:nvPr>
        </p:nvSpPr>
        <p:spPr>
          <a:xfrm>
            <a:off x="1331640" y="3952397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59632" y="1659069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57614" y="165906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六边形 16"/>
          <p:cNvSpPr/>
          <p:nvPr userDrawn="1"/>
        </p:nvSpPr>
        <p:spPr>
          <a:xfrm>
            <a:off x="690960" y="3215630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6"/>
          <p:cNvSpPr>
            <a:spLocks noGrp="1"/>
          </p:cNvSpPr>
          <p:nvPr>
            <p:ph sz="quarter" idx="15"/>
          </p:nvPr>
        </p:nvSpPr>
        <p:spPr>
          <a:xfrm>
            <a:off x="1223925" y="324012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46490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24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563888" y="480399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73" r:id="rId9"/>
    <p:sldLayoutId id="2147483668" r:id="rId10"/>
    <p:sldLayoutId id="2147483669" r:id="rId11"/>
    <p:sldLayoutId id="2147483670" r:id="rId12"/>
    <p:sldLayoutId id="2147483671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67744" y="1491630"/>
            <a:ext cx="8229600" cy="1865362"/>
          </a:xfrm>
        </p:spPr>
        <p:txBody>
          <a:bodyPr>
            <a:noAutofit/>
          </a:bodyPr>
          <a:lstStyle/>
          <a:p>
            <a:pPr algn="l"/>
            <a:r>
              <a:rPr lang="en-US" altLang="zh-CN" b="1" dirty="0" smtClean="0">
                <a:ea typeface="宋体" charset="-122"/>
              </a:rPr>
              <a:t>NAT</a:t>
            </a:r>
            <a:r>
              <a:rPr lang="zh-CN" altLang="zh-CN" b="1" dirty="0">
                <a:ea typeface="宋体" charset="-122"/>
              </a:rPr>
              <a:t>技术</a:t>
            </a:r>
            <a:br>
              <a:rPr lang="zh-CN" altLang="zh-CN" b="1" dirty="0">
                <a:ea typeface="宋体" charset="-122"/>
              </a:rPr>
            </a:b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1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NAT: Network Address Translation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31590"/>
            <a:ext cx="7848872" cy="3751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49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NAT: Network Address Translation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683568" y="1347614"/>
            <a:ext cx="6624736" cy="3404504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Motivation:</a:t>
            </a:r>
            <a:r>
              <a:rPr lang="en-US" altLang="zh-CN" dirty="0">
                <a:ea typeface="宋体" pitchFamily="2" charset="-122"/>
              </a:rPr>
              <a:t> local network uses just one IP address as far as outside world is concerned: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range of addresses not needed from ISP:  just one IP address for all devices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can change addresses of devices in local network without notifying outside world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can change ISP without changing addresses of devices in local network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devices inside local net not explicitly addressable, visible by outside world (a security plus).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479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NAT: Network Address Translation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611560" y="1059582"/>
            <a:ext cx="8064896" cy="4176464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Implementation:</a:t>
            </a:r>
            <a:r>
              <a:rPr lang="en-US" altLang="zh-CN" dirty="0">
                <a:ea typeface="宋体" pitchFamily="2" charset="-122"/>
              </a:rPr>
              <a:t> NAT router must</a:t>
            </a:r>
            <a:r>
              <a:rPr lang="en-US" altLang="zh-CN" dirty="0" smtClean="0">
                <a:ea typeface="宋体" pitchFamily="2" charset="-122"/>
              </a:rPr>
              <a:t>: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200" i="1" dirty="0">
                <a:solidFill>
                  <a:srgbClr val="0070C0"/>
                </a:solidFill>
                <a:ea typeface="宋体" pitchFamily="2" charset="-122"/>
              </a:rPr>
              <a:t>outgoing datagrams:</a:t>
            </a:r>
            <a:r>
              <a:rPr lang="en-US" altLang="zh-CN" sz="2200" dirty="0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 sz="2200" i="1" dirty="0">
                <a:solidFill>
                  <a:srgbClr val="0070C0"/>
                </a:solidFill>
                <a:ea typeface="宋体" pitchFamily="2" charset="-122"/>
              </a:rPr>
              <a:t>replace</a:t>
            </a:r>
            <a:r>
              <a:rPr lang="en-US" altLang="zh-CN" sz="2200" dirty="0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 sz="2200" dirty="0">
                <a:ea typeface="宋体" pitchFamily="2" charset="-122"/>
              </a:rPr>
              <a:t>(source IP address, port #) of every outgoing datagram to (NAT IP address, new port #)</a:t>
            </a:r>
          </a:p>
          <a:p>
            <a:pPr lvl="2">
              <a:lnSpc>
                <a:spcPct val="120000"/>
              </a:lnSpc>
              <a:buFontTx/>
              <a:buNone/>
            </a:pPr>
            <a:r>
              <a:rPr lang="en-US" altLang="zh-CN" sz="2200" dirty="0">
                <a:ea typeface="宋体" pitchFamily="2" charset="-122"/>
              </a:rPr>
              <a:t>. . . remote clients/servers will respond using (NAT IP address, new port #) as destination </a:t>
            </a:r>
            <a:r>
              <a:rPr lang="en-US" altLang="zh-CN" sz="2200" dirty="0" err="1">
                <a:ea typeface="宋体" pitchFamily="2" charset="-122"/>
              </a:rPr>
              <a:t>addr</a:t>
            </a:r>
            <a:r>
              <a:rPr lang="en-US" altLang="zh-CN" sz="2200" dirty="0" smtClean="0">
                <a:ea typeface="宋体" pitchFamily="2" charset="-122"/>
              </a:rPr>
              <a:t>.</a:t>
            </a:r>
            <a:endParaRPr lang="en-US" altLang="zh-CN" sz="2200" dirty="0">
              <a:ea typeface="宋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200" i="1" dirty="0">
                <a:solidFill>
                  <a:srgbClr val="0070C0"/>
                </a:solidFill>
                <a:ea typeface="宋体" pitchFamily="2" charset="-122"/>
              </a:rPr>
              <a:t>remember (in NAT translation table) </a:t>
            </a:r>
            <a:r>
              <a:rPr lang="en-US" altLang="zh-CN" sz="2200" dirty="0">
                <a:ea typeface="宋体" pitchFamily="2" charset="-122"/>
              </a:rPr>
              <a:t>every (source IP address, port #)  to (NAT IP address, new port #) translation </a:t>
            </a:r>
            <a:r>
              <a:rPr lang="en-US" altLang="zh-CN" sz="2200" dirty="0" smtClean="0">
                <a:ea typeface="宋体" pitchFamily="2" charset="-122"/>
              </a:rPr>
              <a:t>pair</a:t>
            </a:r>
            <a:endParaRPr lang="en-US" altLang="zh-CN" sz="2200" dirty="0">
              <a:ea typeface="宋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200" i="1" dirty="0">
                <a:solidFill>
                  <a:srgbClr val="0070C0"/>
                </a:solidFill>
                <a:ea typeface="宋体" pitchFamily="2" charset="-122"/>
              </a:rPr>
              <a:t>incoming datagrams:</a:t>
            </a:r>
            <a:r>
              <a:rPr lang="en-US" altLang="zh-CN" sz="2200" dirty="0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 sz="2200" i="1" dirty="0">
                <a:solidFill>
                  <a:srgbClr val="0070C0"/>
                </a:solidFill>
                <a:ea typeface="宋体" pitchFamily="2" charset="-122"/>
              </a:rPr>
              <a:t>replace</a:t>
            </a:r>
            <a:r>
              <a:rPr lang="en-US" altLang="zh-CN" sz="2200" dirty="0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 sz="2200" dirty="0">
                <a:ea typeface="宋体" pitchFamily="2" charset="-122"/>
              </a:rPr>
              <a:t>(NAT IP address, new port #) in </a:t>
            </a:r>
            <a:r>
              <a:rPr lang="en-US" altLang="zh-CN" sz="2200" dirty="0" err="1">
                <a:ea typeface="宋体" pitchFamily="2" charset="-122"/>
              </a:rPr>
              <a:t>dest</a:t>
            </a:r>
            <a:r>
              <a:rPr lang="en-US" altLang="zh-CN" sz="2200" dirty="0">
                <a:ea typeface="宋体" pitchFamily="2" charset="-122"/>
              </a:rPr>
              <a:t> fields of every incoming datagram with corresponding (source IP address, port #) stored in NAT table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652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NAT: Network Address Translation</a:t>
            </a:r>
            <a:endParaRPr lang="zh-CN" altLang="en-US" dirty="0"/>
          </a:p>
        </p:txBody>
      </p:sp>
      <p:sp>
        <p:nvSpPr>
          <p:cNvPr id="4" name="Freeform 139"/>
          <p:cNvSpPr>
            <a:spLocks/>
          </p:cNvSpPr>
          <p:nvPr/>
        </p:nvSpPr>
        <p:spPr bwMode="auto">
          <a:xfrm>
            <a:off x="479046" y="3039815"/>
            <a:ext cx="4089400" cy="1355725"/>
          </a:xfrm>
          <a:custGeom>
            <a:avLst/>
            <a:gdLst>
              <a:gd name="T0" fmla="*/ 2147483646 w 2269"/>
              <a:gd name="T1" fmla="*/ 2147483646 h 854"/>
              <a:gd name="T2" fmla="*/ 2147483646 w 2269"/>
              <a:gd name="T3" fmla="*/ 2147483646 h 854"/>
              <a:gd name="T4" fmla="*/ 2147483646 w 2269"/>
              <a:gd name="T5" fmla="*/ 2147483646 h 854"/>
              <a:gd name="T6" fmla="*/ 2147483646 w 2269"/>
              <a:gd name="T7" fmla="*/ 2147483646 h 854"/>
              <a:gd name="T8" fmla="*/ 2147483646 w 2269"/>
              <a:gd name="T9" fmla="*/ 2147483646 h 854"/>
              <a:gd name="T10" fmla="*/ 2147483646 w 2269"/>
              <a:gd name="T11" fmla="*/ 2147483646 h 854"/>
              <a:gd name="T12" fmla="*/ 2147483646 w 2269"/>
              <a:gd name="T13" fmla="*/ 2147483646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" name="Freeform 29"/>
          <p:cNvSpPr>
            <a:spLocks/>
          </p:cNvSpPr>
          <p:nvPr/>
        </p:nvSpPr>
        <p:spPr bwMode="auto">
          <a:xfrm>
            <a:off x="4768471" y="2311153"/>
            <a:ext cx="3738562" cy="2697162"/>
          </a:xfrm>
          <a:custGeom>
            <a:avLst/>
            <a:gdLst>
              <a:gd name="T0" fmla="*/ 2147483646 w 2355"/>
              <a:gd name="T1" fmla="*/ 2147483646 h 1699"/>
              <a:gd name="T2" fmla="*/ 2147483646 w 2355"/>
              <a:gd name="T3" fmla="*/ 2147483646 h 1699"/>
              <a:gd name="T4" fmla="*/ 2147483646 w 2355"/>
              <a:gd name="T5" fmla="*/ 2147483646 h 1699"/>
              <a:gd name="T6" fmla="*/ 2147483646 w 2355"/>
              <a:gd name="T7" fmla="*/ 2147483646 h 1699"/>
              <a:gd name="T8" fmla="*/ 2147483646 w 2355"/>
              <a:gd name="T9" fmla="*/ 2147483646 h 1699"/>
              <a:gd name="T10" fmla="*/ 2147483646 w 2355"/>
              <a:gd name="T11" fmla="*/ 2147483646 h 1699"/>
              <a:gd name="T12" fmla="*/ 2147483646 w 2355"/>
              <a:gd name="T13" fmla="*/ 2147483646 h 1699"/>
              <a:gd name="T14" fmla="*/ 2147483646 w 2355"/>
              <a:gd name="T15" fmla="*/ 2147483646 h 1699"/>
              <a:gd name="T16" fmla="*/ 2147483646 w 2355"/>
              <a:gd name="T17" fmla="*/ 2147483646 h 1699"/>
              <a:gd name="T18" fmla="*/ 2147483646 w 2355"/>
              <a:gd name="T19" fmla="*/ 2147483646 h 1699"/>
              <a:gd name="T20" fmla="*/ 2147483646 w 2355"/>
              <a:gd name="T21" fmla="*/ 2147483646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graphicFrame>
        <p:nvGraphicFramePr>
          <p:cNvPr id="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780335"/>
              </p:ext>
            </p:extLst>
          </p:nvPr>
        </p:nvGraphicFramePr>
        <p:xfrm>
          <a:off x="7797421" y="2622303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7421" y="2622303"/>
                        <a:ext cx="55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791236"/>
              </p:ext>
            </p:extLst>
          </p:nvPr>
        </p:nvGraphicFramePr>
        <p:xfrm>
          <a:off x="7846633" y="3411290"/>
          <a:ext cx="5794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6633" y="3411290"/>
                        <a:ext cx="57943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315328"/>
              </p:ext>
            </p:extLst>
          </p:nvPr>
        </p:nvGraphicFramePr>
        <p:xfrm>
          <a:off x="7818058" y="4176465"/>
          <a:ext cx="5635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8058" y="4176465"/>
                        <a:ext cx="5635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32"/>
          <p:cNvSpPr>
            <a:spLocks noChangeShapeType="1"/>
          </p:cNvSpPr>
          <p:nvPr/>
        </p:nvSpPr>
        <p:spPr bwMode="auto">
          <a:xfrm>
            <a:off x="4882771" y="3633540"/>
            <a:ext cx="302577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0" name="Line 33"/>
          <p:cNvSpPr>
            <a:spLocks noChangeShapeType="1"/>
          </p:cNvSpPr>
          <p:nvPr/>
        </p:nvSpPr>
        <p:spPr bwMode="auto">
          <a:xfrm flipH="1">
            <a:off x="7718046" y="2890590"/>
            <a:ext cx="9525" cy="14922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Line 34"/>
          <p:cNvSpPr>
            <a:spLocks noChangeShapeType="1"/>
          </p:cNvSpPr>
          <p:nvPr/>
        </p:nvSpPr>
        <p:spPr bwMode="auto">
          <a:xfrm>
            <a:off x="7722808" y="2885828"/>
            <a:ext cx="133350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2" name="Line 35"/>
          <p:cNvSpPr>
            <a:spLocks noChangeShapeType="1"/>
          </p:cNvSpPr>
          <p:nvPr/>
        </p:nvSpPr>
        <p:spPr bwMode="auto">
          <a:xfrm flipV="1">
            <a:off x="7729158" y="4390778"/>
            <a:ext cx="1714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3" name="Text Box 36"/>
          <p:cNvSpPr txBox="1">
            <a:spLocks noChangeArrowheads="1"/>
          </p:cNvSpPr>
          <p:nvPr/>
        </p:nvSpPr>
        <p:spPr bwMode="auto">
          <a:xfrm>
            <a:off x="8348283" y="2620715"/>
            <a:ext cx="7216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10.0.0.1</a:t>
            </a:r>
          </a:p>
        </p:txBody>
      </p:sp>
      <p:sp>
        <p:nvSpPr>
          <p:cNvPr id="14" name="Text Box 37"/>
          <p:cNvSpPr txBox="1">
            <a:spLocks noChangeArrowheads="1"/>
          </p:cNvSpPr>
          <p:nvPr/>
        </p:nvSpPr>
        <p:spPr bwMode="auto">
          <a:xfrm>
            <a:off x="8475283" y="3389065"/>
            <a:ext cx="7473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10.0.0.2</a:t>
            </a:r>
          </a:p>
        </p:txBody>
      </p:sp>
      <p:sp>
        <p:nvSpPr>
          <p:cNvPr id="15" name="Text Box 38"/>
          <p:cNvSpPr txBox="1">
            <a:spLocks noChangeArrowheads="1"/>
          </p:cNvSpPr>
          <p:nvPr/>
        </p:nvSpPr>
        <p:spPr bwMode="auto">
          <a:xfrm>
            <a:off x="8437183" y="4284415"/>
            <a:ext cx="7473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10.0.0.3</a:t>
            </a:r>
          </a:p>
        </p:txBody>
      </p:sp>
      <p:grpSp>
        <p:nvGrpSpPr>
          <p:cNvPr id="16" name="Group 88"/>
          <p:cNvGrpSpPr>
            <a:grpSpLocks/>
          </p:cNvGrpSpPr>
          <p:nvPr/>
        </p:nvGrpSpPr>
        <p:grpSpPr bwMode="auto">
          <a:xfrm>
            <a:off x="5935283" y="2249240"/>
            <a:ext cx="1871663" cy="1033463"/>
            <a:chOff x="3550" y="2055"/>
            <a:chExt cx="1179" cy="651"/>
          </a:xfrm>
        </p:grpSpPr>
        <p:grpSp>
          <p:nvGrpSpPr>
            <p:cNvPr id="17" name="Group 50"/>
            <p:cNvGrpSpPr>
              <a:grpSpLocks/>
            </p:cNvGrpSpPr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22" name="Rectangle 40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23" name="Text Box 39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S: 10.0.0.1, 3345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D: 128.119.40.186, 80</a:t>
                </a:r>
              </a:p>
            </p:txBody>
          </p:sp>
          <p:grpSp>
            <p:nvGrpSpPr>
              <p:cNvPr id="24" name="Group 44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29" name="Freeform 43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  <p:sp>
              <p:nvSpPr>
                <p:cNvPr id="30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  <p:sp>
              <p:nvSpPr>
                <p:cNvPr id="31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25" name="Group 4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26" name="Freeform 4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  <p:sp>
              <p:nvSpPr>
                <p:cNvPr id="27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  <p:sp>
              <p:nvSpPr>
                <p:cNvPr id="28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</p:grpSp>
        </p:grpSp>
        <p:sp>
          <p:nvSpPr>
            <p:cNvPr id="18" name="Freeform 51"/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>
                <a:gd name="T0" fmla="*/ 0 w 417"/>
                <a:gd name="T1" fmla="*/ 744 h 264"/>
                <a:gd name="T2" fmla="*/ 1396 w 417"/>
                <a:gd name="T3" fmla="*/ 744 h 264"/>
                <a:gd name="T4" fmla="*/ 1396 w 417"/>
                <a:gd name="T5" fmla="*/ 0 h 264"/>
                <a:gd name="T6" fmla="*/ 0 60000 65536"/>
                <a:gd name="T7" fmla="*/ 0 60000 65536"/>
                <a:gd name="T8" fmla="*/ 0 60000 65536"/>
                <a:gd name="T9" fmla="*/ 0 w 417"/>
                <a:gd name="T10" fmla="*/ 0 h 264"/>
                <a:gd name="T11" fmla="*/ 417 w 417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grpSp>
          <p:nvGrpSpPr>
            <p:cNvPr id="19" name="Group 87"/>
            <p:cNvGrpSpPr>
              <a:grpSpLocks/>
            </p:cNvGrpSpPr>
            <p:nvPr/>
          </p:nvGrpSpPr>
          <p:grpSpPr bwMode="auto">
            <a:xfrm>
              <a:off x="4032" y="2419"/>
              <a:ext cx="218" cy="225"/>
              <a:chOff x="5140" y="403"/>
              <a:chExt cx="218" cy="225"/>
            </a:xfrm>
          </p:grpSpPr>
          <p:sp>
            <p:nvSpPr>
              <p:cNvPr id="20" name="Oval 8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21" name="Text Box 52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67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omic Sans MS" pitchFamily="66" charset="0"/>
                  </a:rPr>
                  <a:t>1</a:t>
                </a:r>
              </a:p>
            </p:txBody>
          </p:sp>
        </p:grpSp>
      </p:grpSp>
      <p:sp>
        <p:nvSpPr>
          <p:cNvPr id="32" name="Text Box 54"/>
          <p:cNvSpPr txBox="1">
            <a:spLocks noChangeArrowheads="1"/>
          </p:cNvSpPr>
          <p:nvPr/>
        </p:nvSpPr>
        <p:spPr bwMode="auto">
          <a:xfrm>
            <a:off x="4833558" y="3211265"/>
            <a:ext cx="7473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10.0.0.4</a:t>
            </a:r>
          </a:p>
        </p:txBody>
      </p:sp>
      <p:sp>
        <p:nvSpPr>
          <p:cNvPr id="33" name="Line 55"/>
          <p:cNvSpPr>
            <a:spLocks noChangeShapeType="1"/>
          </p:cNvSpPr>
          <p:nvPr/>
        </p:nvSpPr>
        <p:spPr bwMode="auto">
          <a:xfrm flipH="1">
            <a:off x="4957383" y="3462090"/>
            <a:ext cx="85725" cy="128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34" name="Text Box 56"/>
          <p:cNvSpPr txBox="1">
            <a:spLocks noChangeArrowheads="1"/>
          </p:cNvSpPr>
          <p:nvPr/>
        </p:nvSpPr>
        <p:spPr bwMode="auto">
          <a:xfrm>
            <a:off x="2995233" y="3768478"/>
            <a:ext cx="10310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138.76.29.7</a:t>
            </a:r>
          </a:p>
        </p:txBody>
      </p:sp>
      <p:sp>
        <p:nvSpPr>
          <p:cNvPr id="35" name="Line 57"/>
          <p:cNvSpPr>
            <a:spLocks noChangeShapeType="1"/>
          </p:cNvSpPr>
          <p:nvPr/>
        </p:nvSpPr>
        <p:spPr bwMode="auto">
          <a:xfrm flipH="1">
            <a:off x="4217608" y="3700215"/>
            <a:ext cx="85725" cy="128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grpSp>
        <p:nvGrpSpPr>
          <p:cNvPr id="36" name="Group 59"/>
          <p:cNvGrpSpPr>
            <a:grpSpLocks/>
          </p:cNvGrpSpPr>
          <p:nvPr/>
        </p:nvGrpSpPr>
        <p:grpSpPr bwMode="auto">
          <a:xfrm>
            <a:off x="6768722" y="930028"/>
            <a:ext cx="2063750" cy="1417637"/>
            <a:chOff x="3944" y="971"/>
            <a:chExt cx="1300" cy="893"/>
          </a:xfrm>
        </p:grpSpPr>
        <p:sp>
          <p:nvSpPr>
            <p:cNvPr id="37" name="Text Box 53"/>
            <p:cNvSpPr txBox="1">
              <a:spLocks noChangeArrowheads="1"/>
            </p:cNvSpPr>
            <p:nvPr/>
          </p:nvSpPr>
          <p:spPr bwMode="auto">
            <a:xfrm>
              <a:off x="4121" y="971"/>
              <a:ext cx="1123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pitchFamily="66" charset="0"/>
                </a:rPr>
                <a:t>1:</a:t>
              </a: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pitchFamily="66" charset="0"/>
                </a:rPr>
                <a:t> host 10.0.0.1 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pitchFamily="66" charset="0"/>
                </a:rPr>
                <a:t>sends datagram to 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pitchFamily="66" charset="0"/>
                </a:rPr>
                <a:t>128.119.40.186, 80</a:t>
              </a:r>
            </a:p>
          </p:txBody>
        </p:sp>
        <p:sp>
          <p:nvSpPr>
            <p:cNvPr id="38" name="Line 58"/>
            <p:cNvSpPr>
              <a:spLocks noChangeShapeType="1"/>
            </p:cNvSpPr>
            <p:nvPr/>
          </p:nvSpPr>
          <p:spPr bwMode="auto">
            <a:xfrm flipH="1">
              <a:off x="3944" y="1105"/>
              <a:ext cx="197" cy="75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</p:grpSp>
      <p:sp>
        <p:nvSpPr>
          <p:cNvPr id="39" name="Freeform 67"/>
          <p:cNvSpPr>
            <a:spLocks/>
          </p:cNvSpPr>
          <p:nvPr/>
        </p:nvSpPr>
        <p:spPr bwMode="auto">
          <a:xfrm>
            <a:off x="2644396" y="2015878"/>
            <a:ext cx="3862387" cy="1531937"/>
          </a:xfrm>
          <a:custGeom>
            <a:avLst/>
            <a:gdLst>
              <a:gd name="T0" fmla="*/ 0 w 2433"/>
              <a:gd name="T1" fmla="*/ 2147483646 h 965"/>
              <a:gd name="T2" fmla="*/ 2147483646 w 2433"/>
              <a:gd name="T3" fmla="*/ 2147483646 h 965"/>
              <a:gd name="T4" fmla="*/ 2147483646 w 2433"/>
              <a:gd name="T5" fmla="*/ 2147483646 h 965"/>
              <a:gd name="T6" fmla="*/ 2147483646 w 2433"/>
              <a:gd name="T7" fmla="*/ 2147483646 h 965"/>
              <a:gd name="T8" fmla="*/ 2147483646 w 2433"/>
              <a:gd name="T9" fmla="*/ 2147483646 h 965"/>
              <a:gd name="T10" fmla="*/ 2147483646 w 2433"/>
              <a:gd name="T11" fmla="*/ 2147483646 h 965"/>
              <a:gd name="T12" fmla="*/ 0 w 2433"/>
              <a:gd name="T13" fmla="*/ 2147483646 h 9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3"/>
              <a:gd name="T22" fmla="*/ 0 h 965"/>
              <a:gd name="T23" fmla="*/ 2433 w 2433"/>
              <a:gd name="T24" fmla="*/ 965 h 9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1">
            <a:gsLst>
              <a:gs pos="0">
                <a:srgbClr val="CCCCFF"/>
              </a:gs>
              <a:gs pos="100000">
                <a:srgbClr val="FFFFFF"/>
              </a:gs>
            </a:gsLst>
            <a:lin ang="5400000" scaled="1"/>
          </a:gradFill>
          <a:ln w="3175">
            <a:solidFill>
              <a:srgbClr val="CCCCFF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40" name="Rectangle 62"/>
          <p:cNvSpPr>
            <a:spLocks noChangeArrowheads="1"/>
          </p:cNvSpPr>
          <p:nvPr/>
        </p:nvSpPr>
        <p:spPr bwMode="auto">
          <a:xfrm>
            <a:off x="2644396" y="930028"/>
            <a:ext cx="3784600" cy="89535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41" name="Text Box 60"/>
          <p:cNvSpPr txBox="1">
            <a:spLocks noChangeArrowheads="1"/>
          </p:cNvSpPr>
          <p:nvPr/>
        </p:nvSpPr>
        <p:spPr bwMode="auto">
          <a:xfrm>
            <a:off x="2967311" y="812553"/>
            <a:ext cx="311495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NAT translation table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WAN side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addr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        LAN side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addr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42" name="Line 63"/>
          <p:cNvSpPr>
            <a:spLocks noChangeShapeType="1"/>
          </p:cNvSpPr>
          <p:nvPr/>
        </p:nvSpPr>
        <p:spPr bwMode="auto">
          <a:xfrm flipV="1">
            <a:off x="2644396" y="1283247"/>
            <a:ext cx="3790950" cy="111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43" name="Line 64"/>
          <p:cNvSpPr>
            <a:spLocks noChangeShapeType="1"/>
          </p:cNvSpPr>
          <p:nvPr/>
        </p:nvSpPr>
        <p:spPr bwMode="auto">
          <a:xfrm flipV="1">
            <a:off x="2669796" y="1462355"/>
            <a:ext cx="3749675" cy="111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44" name="Line 65"/>
          <p:cNvSpPr>
            <a:spLocks noChangeShapeType="1"/>
          </p:cNvSpPr>
          <p:nvPr/>
        </p:nvSpPr>
        <p:spPr bwMode="auto">
          <a:xfrm>
            <a:off x="4767987" y="1283247"/>
            <a:ext cx="3660" cy="54213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grpSp>
        <p:nvGrpSpPr>
          <p:cNvPr id="45" name="Group 10"/>
          <p:cNvGrpSpPr>
            <a:grpSpLocks/>
          </p:cNvGrpSpPr>
          <p:nvPr/>
        </p:nvGrpSpPr>
        <p:grpSpPr bwMode="auto">
          <a:xfrm>
            <a:off x="4362071" y="3493840"/>
            <a:ext cx="555625" cy="307975"/>
            <a:chOff x="3600" y="219"/>
            <a:chExt cx="360" cy="175"/>
          </a:xfrm>
        </p:grpSpPr>
        <p:sp>
          <p:nvSpPr>
            <p:cNvPr id="46" name="Oval 1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47" name="Line 1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48" name="Line 1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49" name="Rectangle 1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50" name="Oval 1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grpSp>
          <p:nvGrpSpPr>
            <p:cNvPr id="51" name="Group 1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6" name="Line 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7" name="Line 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8" name="Line 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</p:grpSp>
        <p:grpSp>
          <p:nvGrpSpPr>
            <p:cNvPr id="52" name="Group 2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3" name="Line 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4" name="Line 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5" name="Line 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</p:grpSp>
      </p:grpSp>
      <p:sp>
        <p:nvSpPr>
          <p:cNvPr id="59" name="Text Box 61"/>
          <p:cNvSpPr txBox="1">
            <a:spLocks noChangeArrowheads="1"/>
          </p:cNvSpPr>
          <p:nvPr/>
        </p:nvSpPr>
        <p:spPr bwMode="auto">
          <a:xfrm>
            <a:off x="3057602" y="1438028"/>
            <a:ext cx="29915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138.76.29.7, 5001   10.0.0.1, 3345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……                                         ……</a:t>
            </a:r>
          </a:p>
        </p:txBody>
      </p:sp>
      <p:grpSp>
        <p:nvGrpSpPr>
          <p:cNvPr id="60" name="Group 135"/>
          <p:cNvGrpSpPr>
            <a:grpSpLocks/>
          </p:cNvGrpSpPr>
          <p:nvPr/>
        </p:nvGrpSpPr>
        <p:grpSpPr bwMode="auto">
          <a:xfrm>
            <a:off x="5065333" y="2823916"/>
            <a:ext cx="2784475" cy="1592263"/>
            <a:chOff x="3002" y="2417"/>
            <a:chExt cx="1754" cy="1003"/>
          </a:xfrm>
        </p:grpSpPr>
        <p:sp>
          <p:nvSpPr>
            <p:cNvPr id="61" name="Rectangle 91"/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62" name="Text Box 92"/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rPr>
                <a:t>S: 128.119.40.186, 80 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rPr>
                <a:t>D: 10.0.0.1, 3345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grpSp>
          <p:nvGrpSpPr>
            <p:cNvPr id="63" name="Group 93"/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72" name="Freeform 94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73" name="Line 95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74" name="Line 96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</p:grpSp>
        <p:grpSp>
          <p:nvGrpSpPr>
            <p:cNvPr id="64" name="Group 97"/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69" name="Freeform 9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70" name="Line 9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71" name="Line 10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</p:grpSp>
        <p:sp>
          <p:nvSpPr>
            <p:cNvPr id="65" name="Freeform 101"/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7"/>
                <a:gd name="T13" fmla="*/ 0 h 768"/>
                <a:gd name="T14" fmla="*/ 577 w 577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grpSp>
          <p:nvGrpSpPr>
            <p:cNvPr id="66" name="Group 102"/>
            <p:cNvGrpSpPr>
              <a:grpSpLocks/>
            </p:cNvGrpSpPr>
            <p:nvPr/>
          </p:nvGrpSpPr>
          <p:grpSpPr bwMode="auto">
            <a:xfrm>
              <a:off x="4240" y="3064"/>
              <a:ext cx="218" cy="225"/>
              <a:chOff x="5140" y="403"/>
              <a:chExt cx="218" cy="225"/>
            </a:xfrm>
          </p:grpSpPr>
          <p:sp>
            <p:nvSpPr>
              <p:cNvPr id="67" name="Oval 103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68" name="Text Box 104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85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omic Sans MS" pitchFamily="66" charset="0"/>
                  </a:rPr>
                  <a:t>4</a:t>
                </a:r>
              </a:p>
            </p:txBody>
          </p:sp>
        </p:grpSp>
      </p:grpSp>
      <p:grpSp>
        <p:nvGrpSpPr>
          <p:cNvPr id="75" name="Group 108"/>
          <p:cNvGrpSpPr>
            <a:grpSpLocks/>
          </p:cNvGrpSpPr>
          <p:nvPr/>
        </p:nvGrpSpPr>
        <p:grpSpPr bwMode="auto">
          <a:xfrm>
            <a:off x="1831596" y="3030290"/>
            <a:ext cx="2497137" cy="566738"/>
            <a:chOff x="1026" y="3559"/>
            <a:chExt cx="1573" cy="357"/>
          </a:xfrm>
        </p:grpSpPr>
        <p:grpSp>
          <p:nvGrpSpPr>
            <p:cNvPr id="76" name="Group 68"/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81" name="Rectangle 69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82" name="Text Box 70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S: 138.76.29.7, 5001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D: 128.119.40.186, 80</a:t>
                </a:r>
              </a:p>
            </p:txBody>
          </p:sp>
          <p:grpSp>
            <p:nvGrpSpPr>
              <p:cNvPr id="83" name="Group 71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88" name="Freeform 72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  <p:sp>
              <p:nvSpPr>
                <p:cNvPr id="89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  <p:sp>
              <p:nvSpPr>
                <p:cNvPr id="90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84" name="Group 7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85" name="Freeform 7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  <p:sp>
              <p:nvSpPr>
                <p:cNvPr id="86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  <p:sp>
              <p:nvSpPr>
                <p:cNvPr id="87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endParaRPr>
                </a:p>
              </p:txBody>
            </p:sp>
          </p:grpSp>
        </p:grpSp>
        <p:sp>
          <p:nvSpPr>
            <p:cNvPr id="77" name="Line 79"/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grpSp>
          <p:nvGrpSpPr>
            <p:cNvPr id="78" name="Group 105"/>
            <p:cNvGrpSpPr>
              <a:grpSpLocks/>
            </p:cNvGrpSpPr>
            <p:nvPr/>
          </p:nvGrpSpPr>
          <p:grpSpPr bwMode="auto">
            <a:xfrm>
              <a:off x="1143" y="3616"/>
              <a:ext cx="218" cy="225"/>
              <a:chOff x="5140" y="403"/>
              <a:chExt cx="218" cy="225"/>
            </a:xfrm>
          </p:grpSpPr>
          <p:sp>
            <p:nvSpPr>
              <p:cNvPr id="79" name="Oval 10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80" name="Text Box 107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85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omic Sans MS" pitchFamily="66" charset="0"/>
                  </a:rPr>
                  <a:t>2</a:t>
                </a:r>
              </a:p>
            </p:txBody>
          </p:sp>
        </p:grpSp>
      </p:grpSp>
      <p:grpSp>
        <p:nvGrpSpPr>
          <p:cNvPr id="91" name="Group 112"/>
          <p:cNvGrpSpPr>
            <a:grpSpLocks/>
          </p:cNvGrpSpPr>
          <p:nvPr/>
        </p:nvGrpSpPr>
        <p:grpSpPr bwMode="auto">
          <a:xfrm>
            <a:off x="639384" y="1528516"/>
            <a:ext cx="4814888" cy="1584325"/>
            <a:chOff x="214" y="1601"/>
            <a:chExt cx="3033" cy="998"/>
          </a:xfrm>
        </p:grpSpPr>
        <p:sp>
          <p:nvSpPr>
            <p:cNvPr id="92" name="Text Box 82"/>
            <p:cNvSpPr txBox="1">
              <a:spLocks noChangeArrowheads="1"/>
            </p:cNvSpPr>
            <p:nvPr/>
          </p:nvSpPr>
          <p:spPr bwMode="auto">
            <a:xfrm>
              <a:off x="214" y="1601"/>
              <a:ext cx="1085" cy="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pitchFamily="66" charset="0"/>
                </a:rPr>
                <a:t>2:</a:t>
              </a: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pitchFamily="66" charset="0"/>
                </a:rPr>
                <a:t> NAT router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pitchFamily="66" charset="0"/>
                </a:rPr>
                <a:t>changes datagram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pitchFamily="66" charset="0"/>
                </a:rPr>
                <a:t>source </a:t>
              </a:r>
              <a:r>
                <a:rPr kumimoji="0" lang="en-US" altLang="zh-CN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pitchFamily="66" charset="0"/>
                </a:rPr>
                <a:t>addr</a:t>
              </a: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pitchFamily="66" charset="0"/>
                </a:rPr>
                <a:t> from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pitchFamily="66" charset="0"/>
                </a:rPr>
                <a:t>10.0.0.1, 3345 to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pitchFamily="66" charset="0"/>
                </a:rPr>
                <a:t>138.76.29.7, 5001,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pitchFamily="66" charset="0"/>
                </a:rPr>
                <a:t>updates table</a:t>
              </a:r>
            </a:p>
          </p:txBody>
        </p:sp>
        <p:sp>
          <p:nvSpPr>
            <p:cNvPr id="93" name="Line 83"/>
            <p:cNvSpPr>
              <a:spLocks noChangeShapeType="1"/>
            </p:cNvSpPr>
            <p:nvPr/>
          </p:nvSpPr>
          <p:spPr bwMode="auto">
            <a:xfrm>
              <a:off x="1285" y="2243"/>
              <a:ext cx="147" cy="3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94" name="Line 110"/>
            <p:cNvSpPr>
              <a:spLocks noChangeShapeType="1"/>
            </p:cNvSpPr>
            <p:nvPr/>
          </p:nvSpPr>
          <p:spPr bwMode="auto">
            <a:xfrm flipV="1">
              <a:off x="1275" y="1788"/>
              <a:ext cx="663" cy="45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95" name="Line 111"/>
            <p:cNvSpPr>
              <a:spLocks noChangeShapeType="1"/>
            </p:cNvSpPr>
            <p:nvPr/>
          </p:nvSpPr>
          <p:spPr bwMode="auto">
            <a:xfrm flipV="1">
              <a:off x="1275" y="1751"/>
              <a:ext cx="1972" cy="4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</p:grpSp>
      <p:grpSp>
        <p:nvGrpSpPr>
          <p:cNvPr id="96" name="Group 129"/>
          <p:cNvGrpSpPr>
            <a:grpSpLocks/>
          </p:cNvGrpSpPr>
          <p:nvPr/>
        </p:nvGrpSpPr>
        <p:grpSpPr bwMode="auto">
          <a:xfrm>
            <a:off x="1660146" y="4070107"/>
            <a:ext cx="2471737" cy="657225"/>
            <a:chOff x="1163" y="3752"/>
            <a:chExt cx="1557" cy="414"/>
          </a:xfrm>
        </p:grpSpPr>
        <p:sp>
          <p:nvSpPr>
            <p:cNvPr id="97" name="Rectangle 115"/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98" name="Text Box 116"/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rPr>
                <a:t>S: 128.119.40.186, 80 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rPr>
                <a:t>D: 138.76.29.7, 5001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grpSp>
          <p:nvGrpSpPr>
            <p:cNvPr id="99" name="Group 117"/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108" name="Freeform 11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109" name="Line 11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110" name="Line 12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</p:grpSp>
        <p:grpSp>
          <p:nvGrpSpPr>
            <p:cNvPr id="100" name="Group 121"/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105" name="Freeform 122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106" name="Line 123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107" name="Line 124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</p:grpSp>
        <p:sp>
          <p:nvSpPr>
            <p:cNvPr id="101" name="Line 125"/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grpSp>
          <p:nvGrpSpPr>
            <p:cNvPr id="102" name="Group 126"/>
            <p:cNvGrpSpPr>
              <a:grpSpLocks/>
            </p:cNvGrpSpPr>
            <p:nvPr/>
          </p:nvGrpSpPr>
          <p:grpSpPr bwMode="auto">
            <a:xfrm>
              <a:off x="2409" y="3818"/>
              <a:ext cx="218" cy="225"/>
              <a:chOff x="5140" y="403"/>
              <a:chExt cx="218" cy="225"/>
            </a:xfrm>
          </p:grpSpPr>
          <p:sp>
            <p:nvSpPr>
              <p:cNvPr id="103" name="Oval 127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104" name="Text Box 128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85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omic Sans MS" pitchFamily="66" charset="0"/>
                  </a:rPr>
                  <a:t>3</a:t>
                </a:r>
              </a:p>
            </p:txBody>
          </p:sp>
        </p:grpSp>
      </p:grpSp>
      <p:sp>
        <p:nvSpPr>
          <p:cNvPr id="111" name="Text Box 131"/>
          <p:cNvSpPr txBox="1">
            <a:spLocks noChangeArrowheads="1"/>
          </p:cNvSpPr>
          <p:nvPr/>
        </p:nvSpPr>
        <p:spPr bwMode="auto">
          <a:xfrm>
            <a:off x="1617283" y="4530478"/>
            <a:ext cx="31077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3: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 Reply arrives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dest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. address: 138.76.29.7, 5001</a:t>
            </a:r>
          </a:p>
        </p:txBody>
      </p:sp>
      <p:sp>
        <p:nvSpPr>
          <p:cNvPr id="112" name="Text Box 136"/>
          <p:cNvSpPr txBox="1">
            <a:spLocks noChangeArrowheads="1"/>
          </p:cNvSpPr>
          <p:nvPr/>
        </p:nvSpPr>
        <p:spPr bwMode="auto">
          <a:xfrm>
            <a:off x="4921252" y="4267093"/>
            <a:ext cx="3171061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4: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 NAT router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changes datagram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dest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addr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 from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138.76.29.7, 5001 to 10.0.0.1, 3345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 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itchFamily="66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3" name="Line 138"/>
          <p:cNvSpPr>
            <a:spLocks noChangeShapeType="1"/>
          </p:cNvSpPr>
          <p:nvPr/>
        </p:nvSpPr>
        <p:spPr bwMode="auto">
          <a:xfrm>
            <a:off x="1322008" y="3662115"/>
            <a:ext cx="302577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2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111" grpId="0"/>
      <p:bldP spid="1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NAT: Network Address Translation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71600" y="1059582"/>
            <a:ext cx="7272808" cy="396044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16-bit port-number field: 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60,000 simultaneous connections with a single LAN-side address!</a:t>
            </a:r>
          </a:p>
          <a:p>
            <a:r>
              <a:rPr lang="en-US" altLang="zh-CN" dirty="0">
                <a:ea typeface="宋体" pitchFamily="2" charset="-122"/>
              </a:rPr>
              <a:t>NAT is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controversial</a:t>
            </a:r>
            <a:r>
              <a:rPr lang="en-US" altLang="zh-CN" dirty="0">
                <a:ea typeface="宋体" pitchFamily="2" charset="-122"/>
              </a:rPr>
              <a:t>: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port # are for processes, not hosts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routers should only process up to layer 3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violates end-to-end argument</a:t>
            </a:r>
          </a:p>
          <a:p>
            <a:pPr lvl="2"/>
            <a:r>
              <a:rPr lang="en-US" altLang="zh-CN" dirty="0">
                <a:ea typeface="宋体" pitchFamily="2" charset="-122"/>
              </a:rPr>
              <a:t>NAT possibility must be taken into account by app designers, </a:t>
            </a:r>
            <a:r>
              <a:rPr lang="en-US" altLang="zh-CN" dirty="0" err="1">
                <a:ea typeface="宋体" pitchFamily="2" charset="-122"/>
              </a:rPr>
              <a:t>eg</a:t>
            </a:r>
            <a:r>
              <a:rPr lang="en-US" altLang="zh-CN" dirty="0">
                <a:ea typeface="宋体" pitchFamily="2" charset="-122"/>
              </a:rPr>
              <a:t>, P2P applications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address shortage should instead be solved by IPv6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652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2123727" y="1921940"/>
            <a:ext cx="4751387" cy="1060450"/>
          </a:xfrm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Why NAT?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04791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6" y="2931414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2123727" y="2931414"/>
            <a:ext cx="4751387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What is NAT?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16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434</TotalTime>
  <Words>397</Words>
  <Application>Microsoft Office PowerPoint</Application>
  <PresentationFormat>全屏显示(16:9)</PresentationFormat>
  <Paragraphs>64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ZapfDingbats</vt:lpstr>
      <vt:lpstr>宋体</vt:lpstr>
      <vt:lpstr>Arial</vt:lpstr>
      <vt:lpstr>Calibri</vt:lpstr>
      <vt:lpstr>Comic Sans MS</vt:lpstr>
      <vt:lpstr>Times New Roman</vt:lpstr>
      <vt:lpstr>Wingdings</vt:lpstr>
      <vt:lpstr>主题1</vt:lpstr>
      <vt:lpstr>Clip</vt:lpstr>
      <vt:lpstr>NAT技术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dutphonelab</dc:creator>
  <cp:lastModifiedBy>Xiangjie Kong</cp:lastModifiedBy>
  <cp:revision>53</cp:revision>
  <dcterms:created xsi:type="dcterms:W3CDTF">2014-09-21T01:22:00Z</dcterms:created>
  <dcterms:modified xsi:type="dcterms:W3CDTF">2017-02-16T16:39:58Z</dcterms:modified>
</cp:coreProperties>
</file>