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0" r:id="rId2"/>
    <p:sldId id="272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74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D42E84A-D0B7-492C-A3D6-46DBF63D8E21}" type="slidenum">
              <a:rPr lang="en-US" altLang="zh-CN">
                <a:latin typeface="Times New Roman" pitchFamily="18" charset="0"/>
              </a:rPr>
              <a:pPr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1446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FA2D91A-EBC0-4D19-8B2F-79A0E6A4D9D9}" type="slidenum">
              <a:rPr lang="en-US" altLang="zh-CN">
                <a:latin typeface="Times New Roman" pitchFamily="18" charset="0"/>
              </a:rPr>
              <a:pPr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967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AFCD20A-DC2E-4197-8299-0B181F2E3731}" type="slidenum">
              <a:rPr lang="en-US" altLang="zh-CN">
                <a:latin typeface="Times New Roman" pitchFamily="18" charset="0"/>
              </a:rPr>
              <a:pPr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5273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FA2D91A-EBC0-4D19-8B2F-79A0E6A4D9D9}" type="slidenum">
              <a:rPr lang="en-US" altLang="zh-CN">
                <a:latin typeface="Times New Roman" pitchFamily="18" charset="0"/>
              </a:rPr>
              <a:pPr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684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FA2D91A-EBC0-4D19-8B2F-79A0E6A4D9D9}" type="slidenum">
              <a:rPr lang="en-US" altLang="zh-CN">
                <a:latin typeface="Times New Roman" pitchFamily="18" charset="0"/>
              </a:rPr>
              <a:pPr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8848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FA2D91A-EBC0-4D19-8B2F-79A0E6A4D9D9}" type="slidenum">
              <a:rPr lang="en-US" altLang="zh-CN">
                <a:latin typeface="Times New Roman" pitchFamily="18" charset="0"/>
              </a:rPr>
              <a:pPr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733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FA2D91A-EBC0-4D19-8B2F-79A0E6A4D9D9}" type="slidenum">
              <a:rPr lang="en-US" altLang="zh-CN">
                <a:latin typeface="Times New Roman" pitchFamily="18" charset="0"/>
              </a:rPr>
              <a:pPr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6294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FA2D91A-EBC0-4D19-8B2F-79A0E6A4D9D9}" type="slidenum">
              <a:rPr lang="en-US" altLang="zh-CN">
                <a:latin typeface="Times New Roman" pitchFamily="18" charset="0"/>
              </a:rPr>
              <a:pPr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572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FA2D91A-EBC0-4D19-8B2F-79A0E6A4D9D9}" type="slidenum">
              <a:rPr lang="en-US" altLang="zh-CN">
                <a:latin typeface="Times New Roman" pitchFamily="18" charset="0"/>
              </a:rPr>
              <a:pPr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5480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FA2D91A-EBC0-4D19-8B2F-79A0E6A4D9D9}" type="slidenum">
              <a:rPr lang="en-US" altLang="zh-CN">
                <a:latin typeface="Times New Roman" pitchFamily="18" charset="0"/>
              </a:rPr>
              <a:pPr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212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Network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4-</a:t>
            </a:r>
            <a:fld id="{7D3B0139-3A8D-49F7-9096-9F8B15FC90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40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7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ea typeface="宋体" charset="-122"/>
              </a:rPr>
              <a:t>IPv6</a:t>
            </a:r>
            <a:r>
              <a:rPr lang="zh-CN" altLang="zh-CN" b="1" dirty="0">
                <a:ea typeface="宋体" charset="-122"/>
              </a:rPr>
              <a:t/>
            </a:r>
            <a:br>
              <a:rPr lang="zh-CN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610520" y="1041348"/>
            <a:ext cx="7289800" cy="3156347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618457" y="1327097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518570" y="10425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5258595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34320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2437608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1681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856535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653383" y="1053254"/>
            <a:ext cx="70852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916783" y="749644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1610520" y="1643803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1612107" y="1960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1612107" y="22784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612107" y="25963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1612107" y="291420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1612107" y="32309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1612107" y="35488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1612107" y="3865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837533" y="3124941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837533" y="1854544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4460083" y="3284485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4653758" y="2014088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7088982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5399882" y="1352101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81274" name="Rectangle 26"/>
          <p:cNvSpPr>
            <a:spLocks noChangeArrowheads="1"/>
          </p:cNvSpPr>
          <p:nvPr/>
        </p:nvSpPr>
        <p:spPr bwMode="auto">
          <a:xfrm>
            <a:off x="5598321" y="1053253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81275" name="Rectangle 27"/>
          <p:cNvSpPr>
            <a:spLocks noChangeArrowheads="1"/>
          </p:cNvSpPr>
          <p:nvPr/>
        </p:nvSpPr>
        <p:spPr bwMode="auto">
          <a:xfrm>
            <a:off x="4198145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2786857" y="1053254"/>
            <a:ext cx="100348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流量类别</a:t>
            </a:r>
          </a:p>
        </p:txBody>
      </p:sp>
      <p:sp>
        <p:nvSpPr>
          <p:cNvPr id="181277" name="Rectangle 29"/>
          <p:cNvSpPr>
            <a:spLocks noChangeArrowheads="1"/>
          </p:cNvSpPr>
          <p:nvPr/>
        </p:nvSpPr>
        <p:spPr bwMode="auto">
          <a:xfrm>
            <a:off x="4631532" y="2265310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4648996" y="3488082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2326483" y="1346147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7373146" y="136043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4336257" y="1041347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69842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81283" name="AutoShape 35"/>
          <p:cNvSpPr>
            <a:spLocks/>
          </p:cNvSpPr>
          <p:nvPr/>
        </p:nvSpPr>
        <p:spPr bwMode="auto">
          <a:xfrm>
            <a:off x="1305720" y="1066351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668334" y="1735482"/>
            <a:ext cx="657232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本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首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2518569" y="1033013"/>
            <a:ext cx="1824037" cy="3143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1324771" y="4372716"/>
            <a:ext cx="7724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流量类别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(traffic class)—— 8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位。这是为了区分不同的 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数据报的类别或优先级。目前正在进行不同的流量类别性能的实验。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195486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9" grpId="0" animBg="1"/>
      <p:bldP spid="63798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610520" y="1041348"/>
            <a:ext cx="7289800" cy="3156347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618457" y="1327097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518570" y="10425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5258595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34320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2437608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1681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856535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653383" y="1053254"/>
            <a:ext cx="70852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916783" y="749644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1610520" y="1643803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1612107" y="1960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1612107" y="22784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612107" y="25963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1612107" y="291420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1612107" y="32309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1612107" y="35488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1612107" y="3865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837533" y="3124941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837533" y="1854544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4460083" y="3284485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4653758" y="2014088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7088982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5399882" y="1352101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81274" name="Rectangle 26"/>
          <p:cNvSpPr>
            <a:spLocks noChangeArrowheads="1"/>
          </p:cNvSpPr>
          <p:nvPr/>
        </p:nvSpPr>
        <p:spPr bwMode="auto">
          <a:xfrm>
            <a:off x="5598321" y="1053253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81275" name="Rectangle 27"/>
          <p:cNvSpPr>
            <a:spLocks noChangeArrowheads="1"/>
          </p:cNvSpPr>
          <p:nvPr/>
        </p:nvSpPr>
        <p:spPr bwMode="auto">
          <a:xfrm>
            <a:off x="4198145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2786857" y="1053254"/>
            <a:ext cx="100348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流量类别</a:t>
            </a:r>
          </a:p>
        </p:txBody>
      </p:sp>
      <p:sp>
        <p:nvSpPr>
          <p:cNvPr id="181277" name="Rectangle 29"/>
          <p:cNvSpPr>
            <a:spLocks noChangeArrowheads="1"/>
          </p:cNvSpPr>
          <p:nvPr/>
        </p:nvSpPr>
        <p:spPr bwMode="auto">
          <a:xfrm>
            <a:off x="4631532" y="2265310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4648996" y="3488082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2326483" y="1346147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7373146" y="136043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4336257" y="1041347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69842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81283" name="AutoShape 35"/>
          <p:cNvSpPr>
            <a:spLocks/>
          </p:cNvSpPr>
          <p:nvPr/>
        </p:nvSpPr>
        <p:spPr bwMode="auto">
          <a:xfrm>
            <a:off x="1305720" y="1066351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668334" y="1735482"/>
            <a:ext cx="657232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本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首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4335846" y="1066351"/>
            <a:ext cx="4564474" cy="3143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755577" y="4227934"/>
            <a:ext cx="8293970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流标号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(flow label)—— 20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位。 “流”是互联网络上从特定源点到特定终点的一系列数据报， “流”所经过的路径上的路由器都保证指明的服务质量。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所有属于同一个流的数据报都具有同样的流标号。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195486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9" grpId="0" animBg="1"/>
      <p:bldP spid="63798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610520" y="1041348"/>
            <a:ext cx="7289800" cy="3156347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618457" y="1327097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518570" y="10425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5258595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34320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2437608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1681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856535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653383" y="1053254"/>
            <a:ext cx="70852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916783" y="749644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1610520" y="1643803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1612107" y="1960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1612107" y="22784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612107" y="25963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1612107" y="291420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1612107" y="32309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1612107" y="35488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1612107" y="3865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837533" y="3124941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837533" y="1854544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4460083" y="3284485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4653758" y="2014088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7088982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5399882" y="1352101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81274" name="Rectangle 26"/>
          <p:cNvSpPr>
            <a:spLocks noChangeArrowheads="1"/>
          </p:cNvSpPr>
          <p:nvPr/>
        </p:nvSpPr>
        <p:spPr bwMode="auto">
          <a:xfrm>
            <a:off x="5598321" y="1053253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81275" name="Rectangle 27"/>
          <p:cNvSpPr>
            <a:spLocks noChangeArrowheads="1"/>
          </p:cNvSpPr>
          <p:nvPr/>
        </p:nvSpPr>
        <p:spPr bwMode="auto">
          <a:xfrm>
            <a:off x="4198145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2786857" y="1053254"/>
            <a:ext cx="100348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流量类别</a:t>
            </a:r>
          </a:p>
        </p:txBody>
      </p:sp>
      <p:sp>
        <p:nvSpPr>
          <p:cNvPr id="181277" name="Rectangle 29"/>
          <p:cNvSpPr>
            <a:spLocks noChangeArrowheads="1"/>
          </p:cNvSpPr>
          <p:nvPr/>
        </p:nvSpPr>
        <p:spPr bwMode="auto">
          <a:xfrm>
            <a:off x="4631532" y="2265310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4648996" y="3488082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2326483" y="1346147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7373146" y="136043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4336257" y="1041347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69842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81283" name="AutoShape 35"/>
          <p:cNvSpPr>
            <a:spLocks/>
          </p:cNvSpPr>
          <p:nvPr/>
        </p:nvSpPr>
        <p:spPr bwMode="auto">
          <a:xfrm>
            <a:off x="1305720" y="1066351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668334" y="1735482"/>
            <a:ext cx="657232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本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首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1606425" y="1310340"/>
            <a:ext cx="3663282" cy="3143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1324771" y="4372716"/>
            <a:ext cx="7724775" cy="65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有效载荷长度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(payload length)—— 16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位。它指明 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数据报除基本首部以外的字节数（所有扩展首部都算在有效载荷之内），其最大值是 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64 KB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。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195486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9" grpId="0" animBg="1"/>
      <p:bldP spid="63798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610520" y="1041348"/>
            <a:ext cx="7289800" cy="3156347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618457" y="1327097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518570" y="10425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5258595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34320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2437608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1681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856535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653383" y="1053254"/>
            <a:ext cx="70852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916783" y="749644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1610520" y="1643803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1612107" y="1960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1612107" y="22784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612107" y="25963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1612107" y="291420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1612107" y="32309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1612107" y="35488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1612107" y="3865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837533" y="3124941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837533" y="1854544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4460083" y="3284485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4653758" y="2014088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7088982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5399882" y="1352101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81274" name="Rectangle 26"/>
          <p:cNvSpPr>
            <a:spLocks noChangeArrowheads="1"/>
          </p:cNvSpPr>
          <p:nvPr/>
        </p:nvSpPr>
        <p:spPr bwMode="auto">
          <a:xfrm>
            <a:off x="5598321" y="1053253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81275" name="Rectangle 27"/>
          <p:cNvSpPr>
            <a:spLocks noChangeArrowheads="1"/>
          </p:cNvSpPr>
          <p:nvPr/>
        </p:nvSpPr>
        <p:spPr bwMode="auto">
          <a:xfrm>
            <a:off x="4198145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2786857" y="1053254"/>
            <a:ext cx="100348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流量类别</a:t>
            </a:r>
          </a:p>
        </p:txBody>
      </p:sp>
      <p:sp>
        <p:nvSpPr>
          <p:cNvPr id="181277" name="Rectangle 29"/>
          <p:cNvSpPr>
            <a:spLocks noChangeArrowheads="1"/>
          </p:cNvSpPr>
          <p:nvPr/>
        </p:nvSpPr>
        <p:spPr bwMode="auto">
          <a:xfrm>
            <a:off x="4631532" y="2265310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4648996" y="3488082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2326483" y="1346147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7373146" y="136043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4336257" y="1041347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69842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81283" name="AutoShape 35"/>
          <p:cNvSpPr>
            <a:spLocks/>
          </p:cNvSpPr>
          <p:nvPr/>
        </p:nvSpPr>
        <p:spPr bwMode="auto">
          <a:xfrm>
            <a:off x="1305720" y="1066351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668334" y="1735482"/>
            <a:ext cx="657232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本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首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5264151" y="1310340"/>
            <a:ext cx="1831641" cy="3143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1324771" y="4372716"/>
            <a:ext cx="7724775" cy="36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下一个首部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(next header)—— 8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位。它相当于 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IPv4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的协议字段或可选字段。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195486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06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9" grpId="0" animBg="1"/>
      <p:bldP spid="63798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610520" y="1041348"/>
            <a:ext cx="7289800" cy="3156347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618457" y="1327097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518570" y="10425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5258595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34320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2437608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1681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856535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653383" y="1053254"/>
            <a:ext cx="70852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916783" y="749644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1610520" y="1643803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1612107" y="1960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1612107" y="22784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612107" y="25963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1612107" y="291420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1612107" y="32309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1612107" y="35488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1612107" y="3865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837533" y="3124941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837533" y="1854544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4460083" y="3284485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4653758" y="2014088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7088982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5399882" y="1352101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81274" name="Rectangle 26"/>
          <p:cNvSpPr>
            <a:spLocks noChangeArrowheads="1"/>
          </p:cNvSpPr>
          <p:nvPr/>
        </p:nvSpPr>
        <p:spPr bwMode="auto">
          <a:xfrm>
            <a:off x="5598321" y="1053253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81275" name="Rectangle 27"/>
          <p:cNvSpPr>
            <a:spLocks noChangeArrowheads="1"/>
          </p:cNvSpPr>
          <p:nvPr/>
        </p:nvSpPr>
        <p:spPr bwMode="auto">
          <a:xfrm>
            <a:off x="4198145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2786857" y="1053254"/>
            <a:ext cx="100348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流量类别</a:t>
            </a:r>
          </a:p>
        </p:txBody>
      </p:sp>
      <p:sp>
        <p:nvSpPr>
          <p:cNvPr id="181277" name="Rectangle 29"/>
          <p:cNvSpPr>
            <a:spLocks noChangeArrowheads="1"/>
          </p:cNvSpPr>
          <p:nvPr/>
        </p:nvSpPr>
        <p:spPr bwMode="auto">
          <a:xfrm>
            <a:off x="4631532" y="2265310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4648996" y="3488082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2326483" y="1346147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7373146" y="136043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4336257" y="1041347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69842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81283" name="AutoShape 35"/>
          <p:cNvSpPr>
            <a:spLocks/>
          </p:cNvSpPr>
          <p:nvPr/>
        </p:nvSpPr>
        <p:spPr bwMode="auto">
          <a:xfrm>
            <a:off x="1305720" y="1066351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668334" y="1735482"/>
            <a:ext cx="657232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本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首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7057670" y="1360435"/>
            <a:ext cx="1831641" cy="3143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539552" y="4372716"/>
            <a:ext cx="871296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跳数限制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(hop limit)—— 8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位。源站在数据报发出时即设定跳数限制。路由器在转发数据报时将跳数限制字段中的值减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1800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。当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跳数限制的值为零时，就要将此数据报丢弃。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195486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06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9" grpId="0" animBg="1"/>
      <p:bldP spid="63798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610520" y="1041348"/>
            <a:ext cx="7289800" cy="3156347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618457" y="1327097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518570" y="10425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5258595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34320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2437608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1681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856535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653383" y="1053254"/>
            <a:ext cx="70852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916783" y="749644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1610520" y="1643803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1612107" y="1960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1612107" y="22784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612107" y="25963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1612107" y="291420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1612107" y="32309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1612107" y="35488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1612107" y="3865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837533" y="3124941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837533" y="1854544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4460083" y="3284485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4653758" y="2014088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7088982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5399882" y="1352101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81274" name="Rectangle 26"/>
          <p:cNvSpPr>
            <a:spLocks noChangeArrowheads="1"/>
          </p:cNvSpPr>
          <p:nvPr/>
        </p:nvSpPr>
        <p:spPr bwMode="auto">
          <a:xfrm>
            <a:off x="5598321" y="1053253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81275" name="Rectangle 27"/>
          <p:cNvSpPr>
            <a:spLocks noChangeArrowheads="1"/>
          </p:cNvSpPr>
          <p:nvPr/>
        </p:nvSpPr>
        <p:spPr bwMode="auto">
          <a:xfrm>
            <a:off x="4198145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2786857" y="1053254"/>
            <a:ext cx="100348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流量类别</a:t>
            </a:r>
          </a:p>
        </p:txBody>
      </p:sp>
      <p:sp>
        <p:nvSpPr>
          <p:cNvPr id="181277" name="Rectangle 29"/>
          <p:cNvSpPr>
            <a:spLocks noChangeArrowheads="1"/>
          </p:cNvSpPr>
          <p:nvPr/>
        </p:nvSpPr>
        <p:spPr bwMode="auto">
          <a:xfrm>
            <a:off x="4631532" y="2265310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4648996" y="3488082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2326483" y="1346147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7373146" y="136043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4336257" y="1041347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69842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81283" name="AutoShape 35"/>
          <p:cNvSpPr>
            <a:spLocks/>
          </p:cNvSpPr>
          <p:nvPr/>
        </p:nvSpPr>
        <p:spPr bwMode="auto">
          <a:xfrm>
            <a:off x="1305720" y="1066351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668334" y="1735482"/>
            <a:ext cx="657232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本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首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1618456" y="1641687"/>
            <a:ext cx="7281863" cy="1272514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1324771" y="4372716"/>
            <a:ext cx="7724775" cy="36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源地址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—— 128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位。是数据报的发送站的 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地址。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195486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06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9" grpId="0" animBg="1"/>
      <p:bldP spid="63798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610520" y="1041348"/>
            <a:ext cx="7289800" cy="3156347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618457" y="1327097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518570" y="10425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5258595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34320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2437608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1681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856535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653383" y="1053254"/>
            <a:ext cx="70852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916783" y="749644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1610520" y="1643803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1612107" y="1960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1612107" y="22784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612107" y="25963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1612107" y="291420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1612107" y="32309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1612107" y="35488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1612107" y="3865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837533" y="3124941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837533" y="1854544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4460083" y="3284485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4653758" y="2014088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7088982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5399882" y="1352101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81274" name="Rectangle 26"/>
          <p:cNvSpPr>
            <a:spLocks noChangeArrowheads="1"/>
          </p:cNvSpPr>
          <p:nvPr/>
        </p:nvSpPr>
        <p:spPr bwMode="auto">
          <a:xfrm>
            <a:off x="5598321" y="1053253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81275" name="Rectangle 27"/>
          <p:cNvSpPr>
            <a:spLocks noChangeArrowheads="1"/>
          </p:cNvSpPr>
          <p:nvPr/>
        </p:nvSpPr>
        <p:spPr bwMode="auto">
          <a:xfrm>
            <a:off x="4198145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2786857" y="1053254"/>
            <a:ext cx="100348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流量类别</a:t>
            </a:r>
          </a:p>
        </p:txBody>
      </p:sp>
      <p:sp>
        <p:nvSpPr>
          <p:cNvPr id="181277" name="Rectangle 29"/>
          <p:cNvSpPr>
            <a:spLocks noChangeArrowheads="1"/>
          </p:cNvSpPr>
          <p:nvPr/>
        </p:nvSpPr>
        <p:spPr bwMode="auto">
          <a:xfrm>
            <a:off x="4631532" y="2265310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4648996" y="3488082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2326483" y="1346147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7373146" y="136043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4336257" y="1041347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69842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81283" name="AutoShape 35"/>
          <p:cNvSpPr>
            <a:spLocks/>
          </p:cNvSpPr>
          <p:nvPr/>
        </p:nvSpPr>
        <p:spPr bwMode="auto">
          <a:xfrm>
            <a:off x="1305720" y="1066351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668334" y="1735482"/>
            <a:ext cx="657232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本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首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1589322" y="2937686"/>
            <a:ext cx="7281863" cy="1272514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1324771" y="4372716"/>
            <a:ext cx="7724775" cy="36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目的地址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—— 128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位。是数据报的接收站的 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 </a:t>
            </a: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地址。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195486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9" grpId="0" animBg="1"/>
      <p:bldP spid="63798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的扩展首部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491630"/>
            <a:ext cx="7056784" cy="3404504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IPv6 </a:t>
            </a:r>
            <a:r>
              <a:rPr lang="zh-CN" altLang="en-US" sz="2000" dirty="0">
                <a:ea typeface="宋体" pitchFamily="2" charset="-122"/>
              </a:rPr>
              <a:t>把原来 </a:t>
            </a:r>
            <a:r>
              <a:rPr lang="en-US" altLang="zh-CN" sz="2000" dirty="0">
                <a:ea typeface="宋体" pitchFamily="2" charset="-122"/>
              </a:rPr>
              <a:t>IPv4 </a:t>
            </a:r>
            <a:r>
              <a:rPr lang="zh-CN" altLang="en-US" sz="2000" dirty="0">
                <a:ea typeface="宋体" pitchFamily="2" charset="-122"/>
              </a:rPr>
              <a:t>首部中选项的功能都放在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扩展首部</a:t>
            </a:r>
            <a:r>
              <a:rPr lang="zh-CN" altLang="en-US" sz="2000" dirty="0">
                <a:ea typeface="宋体" pitchFamily="2" charset="-122"/>
              </a:rPr>
              <a:t>中，并将扩展首部留给路径两端的源站和目的站的主机来处理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endParaRPr lang="zh-CN" altLang="en-US" sz="2000" dirty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数据报途中经过的路由器都不处理这些扩展首部（只有一个首部例外，即逐跳选项扩展首部）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endParaRPr lang="zh-CN" altLang="en-US" sz="2000" dirty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这样就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大大提高了路由器的处理效率</a:t>
            </a:r>
            <a:r>
              <a:rPr lang="zh-CN" altLang="en-US" sz="2000" dirty="0">
                <a:ea typeface="宋体" pitchFamily="2" charset="-122"/>
              </a:rPr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2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六种扩展首部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419622"/>
            <a:ext cx="7488832" cy="3404504"/>
          </a:xfrm>
        </p:spPr>
        <p:txBody>
          <a:bodyPr/>
          <a:lstStyle/>
          <a:p>
            <a:pPr>
              <a:buNone/>
            </a:pPr>
            <a:r>
              <a:rPr lang="zh-CN" altLang="en-US" sz="2000" dirty="0">
                <a:ea typeface="宋体" pitchFamily="2" charset="-122"/>
              </a:rPr>
              <a:t>在 </a:t>
            </a:r>
            <a:r>
              <a:rPr lang="en-US" altLang="zh-CN" sz="2000" dirty="0">
                <a:ea typeface="宋体" pitchFamily="2" charset="-122"/>
              </a:rPr>
              <a:t>RFC 2460 </a:t>
            </a:r>
            <a:r>
              <a:rPr lang="zh-CN" altLang="en-US" sz="2000" dirty="0">
                <a:ea typeface="宋体" pitchFamily="2" charset="-122"/>
              </a:rPr>
              <a:t>中定义了六种扩展首部：</a:t>
            </a:r>
          </a:p>
          <a:p>
            <a:r>
              <a:rPr lang="zh-CN" altLang="en-US" sz="2000" dirty="0">
                <a:ea typeface="宋体" pitchFamily="2" charset="-122"/>
              </a:rPr>
              <a:t> 逐跳选项</a:t>
            </a:r>
          </a:p>
          <a:p>
            <a:r>
              <a:rPr lang="zh-CN" altLang="en-US" sz="2000" dirty="0">
                <a:ea typeface="宋体" pitchFamily="2" charset="-122"/>
              </a:rPr>
              <a:t> 路由选择</a:t>
            </a:r>
          </a:p>
          <a:p>
            <a:r>
              <a:rPr lang="zh-CN" altLang="en-US" sz="2000" dirty="0">
                <a:ea typeface="宋体" pitchFamily="2" charset="-122"/>
              </a:rPr>
              <a:t> 分片</a:t>
            </a:r>
          </a:p>
          <a:p>
            <a:r>
              <a:rPr lang="zh-CN" altLang="en-US" sz="2000" dirty="0">
                <a:ea typeface="宋体" pitchFamily="2" charset="-122"/>
              </a:rPr>
              <a:t> 鉴别</a:t>
            </a:r>
          </a:p>
          <a:p>
            <a:r>
              <a:rPr lang="zh-CN" altLang="en-US" sz="2000" dirty="0">
                <a:ea typeface="宋体" pitchFamily="2" charset="-122"/>
              </a:rPr>
              <a:t> 封装安全有效载荷</a:t>
            </a:r>
          </a:p>
          <a:p>
            <a:r>
              <a:rPr lang="zh-CN" altLang="en-US" sz="2000" dirty="0">
                <a:ea typeface="宋体" pitchFamily="2" charset="-122"/>
              </a:rPr>
              <a:t> 目的站选项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93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的扩展首部 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03598"/>
            <a:ext cx="6457047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14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55576" y="1347614"/>
            <a:ext cx="6264696" cy="3404504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Initial motivation: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32-bit address space soon to be completely allocated. 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Solutions?</a:t>
            </a:r>
          </a:p>
          <a:p>
            <a:r>
              <a:rPr lang="en-US" altLang="zh-CN" dirty="0">
                <a:ea typeface="宋体" pitchFamily="2" charset="-122"/>
              </a:rPr>
              <a:t>Additional motivation: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header format helps speed processing/forwarding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header changes to facilitate </a:t>
            </a:r>
            <a:r>
              <a:rPr lang="en-US" altLang="zh-CN" dirty="0" err="1">
                <a:ea typeface="宋体" pitchFamily="2" charset="-122"/>
              </a:rPr>
              <a:t>QoS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IPv6 datagram format: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fixed-length 40 byte header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no fragmentation allowed</a:t>
            </a:r>
            <a:endParaRPr lang="en-US" altLang="zh-CN" i="1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的地址空间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1563638"/>
            <a:ext cx="6768752" cy="3404504"/>
          </a:xfrm>
        </p:spPr>
        <p:txBody>
          <a:bodyPr/>
          <a:lstStyle/>
          <a:p>
            <a:pPr>
              <a:lnSpc>
                <a:spcPct val="105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IPv6 </a:t>
            </a:r>
            <a:r>
              <a:rPr lang="zh-CN" altLang="en-US" sz="2000" dirty="0">
                <a:ea typeface="宋体" pitchFamily="2" charset="-122"/>
              </a:rPr>
              <a:t>数据报的目的地址可以是以下三种基本类型地址之一：</a:t>
            </a:r>
          </a:p>
          <a:p>
            <a:pPr>
              <a:lnSpc>
                <a:spcPct val="105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(1)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单播</a:t>
            </a:r>
            <a:r>
              <a:rPr lang="en-US" altLang="zh-CN" sz="2000" dirty="0">
                <a:ea typeface="宋体" pitchFamily="2" charset="-122"/>
              </a:rPr>
              <a:t>(unicast)     </a:t>
            </a:r>
            <a:r>
              <a:rPr lang="zh-CN" altLang="en-US" sz="2000" dirty="0">
                <a:ea typeface="宋体" pitchFamily="2" charset="-122"/>
              </a:rPr>
              <a:t>单播就是传统的点对点通信。</a:t>
            </a:r>
          </a:p>
          <a:p>
            <a:pPr>
              <a:lnSpc>
                <a:spcPct val="105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(2)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组播</a:t>
            </a:r>
            <a:r>
              <a:rPr lang="en-US" altLang="zh-CN" sz="2000" dirty="0">
                <a:ea typeface="宋体" pitchFamily="2" charset="-122"/>
              </a:rPr>
              <a:t>(multicast)   </a:t>
            </a:r>
            <a:r>
              <a:rPr lang="zh-CN" altLang="en-US" sz="2000" dirty="0">
                <a:ea typeface="宋体" pitchFamily="2" charset="-122"/>
              </a:rPr>
              <a:t>组播是一点对多点的通信。</a:t>
            </a:r>
          </a:p>
          <a:p>
            <a:pPr>
              <a:lnSpc>
                <a:spcPct val="105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(3)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任播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anycast</a:t>
            </a:r>
            <a:r>
              <a:rPr lang="en-US" altLang="zh-CN" sz="2000" dirty="0">
                <a:ea typeface="宋体" pitchFamily="2" charset="-122"/>
              </a:rPr>
              <a:t>)    </a:t>
            </a:r>
            <a:r>
              <a:rPr lang="zh-CN" altLang="en-US" sz="2000" dirty="0">
                <a:ea typeface="宋体" pitchFamily="2" charset="-122"/>
              </a:rPr>
              <a:t>这是 </a:t>
            </a:r>
            <a:r>
              <a:rPr lang="en-US" altLang="zh-CN" sz="2000" dirty="0">
                <a:ea typeface="宋体" pitchFamily="2" charset="-122"/>
              </a:rPr>
              <a:t>IPv6 </a:t>
            </a:r>
            <a:r>
              <a:rPr lang="zh-CN" altLang="en-US" sz="2000" dirty="0">
                <a:ea typeface="宋体" pitchFamily="2" charset="-122"/>
              </a:rPr>
              <a:t>增加的一种类型。任播的目的站是一组计算机，但数据报在交付时只交付其中的一个，通常是距离最近的一个。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82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8136631" cy="4318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冒号十六进制记</a:t>
            </a:r>
            <a:r>
              <a:rPr lang="zh-CN" altLang="en-US" dirty="0" smtClean="0">
                <a:ea typeface="宋体" pitchFamily="2" charset="-122"/>
              </a:rPr>
              <a:t>法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491630"/>
            <a:ext cx="7488832" cy="3404504"/>
          </a:xfrm>
        </p:spPr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每个 </a:t>
            </a:r>
            <a:r>
              <a:rPr lang="en-US" altLang="zh-CN" sz="2000" dirty="0">
                <a:ea typeface="宋体" pitchFamily="2" charset="-122"/>
              </a:rPr>
              <a:t>16 </a:t>
            </a:r>
            <a:r>
              <a:rPr lang="zh-CN" altLang="en-US" sz="2000" dirty="0">
                <a:ea typeface="宋体" pitchFamily="2" charset="-122"/>
              </a:rPr>
              <a:t>位的值用十六进制值表示，各值之间用冒号分隔。</a:t>
            </a:r>
          </a:p>
          <a:p>
            <a:pPr>
              <a:buNone/>
            </a:pPr>
            <a:r>
              <a:rPr lang="en-US" altLang="zh-CN" sz="2000" dirty="0" smtClean="0">
                <a:ea typeface="宋体" pitchFamily="2" charset="-122"/>
              </a:rPr>
              <a:t>68E6:8C64:FFFF:FFFF:0:1180:960A:FFFF</a:t>
            </a:r>
          </a:p>
          <a:p>
            <a:pPr>
              <a:buNone/>
            </a:pPr>
            <a:endParaRPr lang="en-US" altLang="zh-CN" sz="2000" dirty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零压缩</a:t>
            </a:r>
            <a:r>
              <a:rPr lang="en-US" altLang="zh-CN" sz="2000" dirty="0">
                <a:ea typeface="宋体" pitchFamily="2" charset="-122"/>
              </a:rPr>
              <a:t>(zero compression)</a:t>
            </a:r>
            <a:r>
              <a:rPr lang="zh-CN" altLang="en-US" sz="2000" dirty="0">
                <a:ea typeface="宋体" pitchFamily="2" charset="-122"/>
              </a:rPr>
              <a:t>，即一连串连续的零可以为一对冒号所取代。 </a:t>
            </a:r>
            <a:endParaRPr lang="en-US" altLang="zh-CN" sz="2000" dirty="0" smtClean="0">
              <a:ea typeface="宋体" pitchFamily="2" charset="-122"/>
            </a:endParaRPr>
          </a:p>
          <a:p>
            <a:endParaRPr lang="zh-CN" altLang="en-US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FF05:0:0:0:0:0:0:B3   </a:t>
            </a:r>
            <a:r>
              <a:rPr lang="zh-CN" altLang="en-US" sz="2000" dirty="0" smtClean="0">
                <a:ea typeface="宋体" pitchFamily="2" charset="-122"/>
              </a:rPr>
              <a:t>可以</a:t>
            </a:r>
            <a:r>
              <a:rPr lang="zh-CN" altLang="en-US" sz="2000" dirty="0">
                <a:ea typeface="宋体" pitchFamily="2" charset="-122"/>
              </a:rPr>
              <a:t>写</a:t>
            </a:r>
            <a:r>
              <a:rPr lang="zh-CN" altLang="en-US" sz="2000" dirty="0" smtClean="0">
                <a:ea typeface="宋体" pitchFamily="2" charset="-122"/>
              </a:rPr>
              <a:t>成：</a:t>
            </a:r>
            <a:r>
              <a:rPr lang="en-US" altLang="zh-CN" sz="2000" dirty="0" smtClean="0">
                <a:ea typeface="宋体" pitchFamily="2" charset="-122"/>
              </a:rPr>
              <a:t>FF05</a:t>
            </a:r>
            <a:r>
              <a:rPr lang="en-US" altLang="zh-CN" sz="2000" dirty="0">
                <a:ea typeface="宋体" pitchFamily="2" charset="-122"/>
              </a:rPr>
              <a:t>::B3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前缀为</a:t>
            </a:r>
            <a:r>
              <a:rPr lang="en-US" altLang="zh-CN" dirty="0">
                <a:ea typeface="宋体" pitchFamily="2" charset="-122"/>
              </a:rPr>
              <a:t>0000 0000</a:t>
            </a:r>
            <a:r>
              <a:rPr lang="zh-CN" altLang="en-US" dirty="0">
                <a:ea typeface="宋体" pitchFamily="2" charset="-122"/>
              </a:rPr>
              <a:t>的地址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327486"/>
            <a:ext cx="6480720" cy="3404504"/>
          </a:xfrm>
        </p:spPr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前缀为 </a:t>
            </a:r>
            <a:r>
              <a:rPr lang="en-US" altLang="zh-CN" sz="2000" dirty="0">
                <a:ea typeface="宋体" pitchFamily="2" charset="-122"/>
              </a:rPr>
              <a:t>0000 0000 </a:t>
            </a:r>
            <a:r>
              <a:rPr lang="zh-CN" altLang="en-US" sz="2000" dirty="0">
                <a:ea typeface="宋体" pitchFamily="2" charset="-122"/>
              </a:rPr>
              <a:t>是保留一小部分地址与 </a:t>
            </a:r>
            <a:r>
              <a:rPr lang="en-US" altLang="zh-CN" sz="2000" dirty="0">
                <a:ea typeface="宋体" pitchFamily="2" charset="-122"/>
              </a:rPr>
              <a:t>IPv4 </a:t>
            </a:r>
            <a:r>
              <a:rPr lang="zh-CN" altLang="en-US" sz="2000" dirty="0">
                <a:ea typeface="宋体" pitchFamily="2" charset="-122"/>
              </a:rPr>
              <a:t>兼容的，这是因为必须要考虑到在比较长的时期 </a:t>
            </a:r>
            <a:r>
              <a:rPr lang="en-US" altLang="zh-CN" sz="2000" dirty="0">
                <a:ea typeface="宋体" pitchFamily="2" charset="-122"/>
              </a:rPr>
              <a:t>IPv4</a:t>
            </a:r>
            <a:r>
              <a:rPr lang="zh-CN" altLang="en-US" sz="2000" dirty="0">
                <a:ea typeface="宋体" pitchFamily="2" charset="-122"/>
              </a:rPr>
              <a:t>和 </a:t>
            </a:r>
            <a:r>
              <a:rPr lang="en-US" altLang="zh-CN" sz="2000" dirty="0">
                <a:ea typeface="宋体" pitchFamily="2" charset="-122"/>
              </a:rPr>
              <a:t>IPv6 </a:t>
            </a:r>
            <a:r>
              <a:rPr lang="zh-CN" altLang="en-US" sz="2000" dirty="0">
                <a:ea typeface="宋体" pitchFamily="2" charset="-122"/>
              </a:rPr>
              <a:t>将会同时存在，而有的结点不支持 </a:t>
            </a:r>
            <a:r>
              <a:rPr lang="en-US" altLang="zh-CN" sz="2000" dirty="0">
                <a:ea typeface="宋体" pitchFamily="2" charset="-122"/>
              </a:rPr>
              <a:t>IPv6</a:t>
            </a:r>
            <a:r>
              <a:rPr lang="zh-CN" altLang="en-US" sz="2000" dirty="0">
                <a:ea typeface="宋体" pitchFamily="2" charset="-122"/>
              </a:rPr>
              <a:t>。“</a:t>
            </a:r>
            <a:r>
              <a:rPr lang="en-US" altLang="zh-CN" sz="2000" dirty="0">
                <a:ea typeface="宋体" pitchFamily="2" charset="-122"/>
              </a:rPr>
              <a:t>IPv4</a:t>
            </a:r>
            <a:r>
              <a:rPr lang="zh-CN" altLang="en-US" sz="2000" dirty="0">
                <a:ea typeface="宋体" pitchFamily="2" charset="-122"/>
              </a:rPr>
              <a:t>映射的</a:t>
            </a:r>
            <a:r>
              <a:rPr lang="en-US" altLang="zh-CN" sz="2000" dirty="0">
                <a:ea typeface="宋体" pitchFamily="2" charset="-122"/>
              </a:rPr>
              <a:t>IPv6</a:t>
            </a:r>
            <a:r>
              <a:rPr lang="zh-CN" altLang="en-US" sz="2000" dirty="0">
                <a:ea typeface="宋体" pitchFamily="2" charset="-122"/>
              </a:rPr>
              <a:t>地址”</a:t>
            </a:r>
          </a:p>
          <a:p>
            <a:r>
              <a:rPr lang="zh-CN" altLang="en-US" sz="2000" dirty="0">
                <a:ea typeface="宋体" pitchFamily="2" charset="-122"/>
              </a:rPr>
              <a:t>因此数据报在这两类结点之间转发时，就必须进行地址的转换。 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419718"/>
            <a:ext cx="7560840" cy="1024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4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IPv6 – </a:t>
            </a:r>
            <a:r>
              <a:rPr lang="en-US" altLang="zh-CN" dirty="0">
                <a:ea typeface="宋体" pitchFamily="2" charset="-122"/>
              </a:rPr>
              <a:t>Transition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635646"/>
            <a:ext cx="6264696" cy="3404504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RFC 2893 </a:t>
            </a:r>
            <a:r>
              <a:rPr lang="zh-CN" altLang="en-US" sz="2000" dirty="0">
                <a:ea typeface="宋体" pitchFamily="2" charset="-122"/>
              </a:rPr>
              <a:t>中提出了两种由</a:t>
            </a:r>
            <a:r>
              <a:rPr lang="en-US" altLang="zh-CN" sz="2000" dirty="0">
                <a:ea typeface="宋体" pitchFamily="2" charset="-122"/>
              </a:rPr>
              <a:t>IPv4</a:t>
            </a:r>
            <a:r>
              <a:rPr lang="zh-CN" altLang="en-US" sz="2000" dirty="0">
                <a:ea typeface="宋体" pitchFamily="2" charset="-122"/>
              </a:rPr>
              <a:t>向</a:t>
            </a:r>
            <a:r>
              <a:rPr lang="en-US" altLang="zh-CN" sz="2000" dirty="0">
                <a:ea typeface="宋体" pitchFamily="2" charset="-122"/>
              </a:rPr>
              <a:t>IPv6</a:t>
            </a:r>
            <a:r>
              <a:rPr lang="zh-CN" altLang="en-US" sz="2000" dirty="0">
                <a:ea typeface="宋体" pitchFamily="2" charset="-122"/>
              </a:rPr>
              <a:t>转变的方法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endParaRPr lang="en-US" altLang="zh-CN" sz="2000" dirty="0" smtClean="0">
              <a:ea typeface="宋体" pitchFamily="2" charset="-122"/>
            </a:endParaRPr>
          </a:p>
          <a:p>
            <a:endParaRPr lang="zh-CN" altLang="en-US" sz="2000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Dual IP Layer (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又称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Dual Stack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，双协议栈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): </a:t>
            </a:r>
            <a:r>
              <a:rPr lang="zh-CN" altLang="en-US" dirty="0">
                <a:ea typeface="宋体" pitchFamily="2" charset="-122"/>
              </a:rPr>
              <a:t>在主机和路由器上同时实现</a:t>
            </a:r>
            <a:r>
              <a:rPr lang="en-US" altLang="zh-CN" dirty="0">
                <a:ea typeface="宋体" pitchFamily="2" charset="-122"/>
              </a:rPr>
              <a:t>IPv4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两种协议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Tunneling (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隧道技术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):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把</a:t>
            </a:r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分组封装在</a:t>
            </a:r>
            <a:r>
              <a:rPr lang="en-US" altLang="zh-CN" dirty="0">
                <a:ea typeface="宋体" pitchFamily="2" charset="-122"/>
              </a:rPr>
              <a:t>IPv4</a:t>
            </a:r>
            <a:r>
              <a:rPr lang="zh-CN" altLang="en-US" dirty="0">
                <a:ea typeface="宋体" pitchFamily="2" charset="-122"/>
              </a:rPr>
              <a:t>分组中传送。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2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IPv6</a:t>
            </a:r>
            <a:r>
              <a:rPr lang="zh-CN" altLang="en-US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数据报</a:t>
            </a:r>
            <a:endParaRPr lang="zh-CN" altLang="en-US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IPv6</a:t>
            </a:r>
            <a:r>
              <a:rPr lang="zh-CN" altLang="en-US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地址空间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 – overview 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563638"/>
            <a:ext cx="6768752" cy="3404504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IPv6 </a:t>
            </a:r>
            <a:r>
              <a:rPr lang="zh-CN" altLang="en-US" sz="2000" dirty="0">
                <a:ea typeface="宋体" pitchFamily="2" charset="-122"/>
              </a:rPr>
              <a:t>把</a:t>
            </a:r>
            <a:r>
              <a:rPr lang="en-US" altLang="zh-CN" sz="2000" dirty="0">
                <a:ea typeface="宋体" pitchFamily="2" charset="-122"/>
              </a:rPr>
              <a:t>IP</a:t>
            </a:r>
            <a:r>
              <a:rPr lang="zh-CN" altLang="en-US" sz="2000" dirty="0">
                <a:ea typeface="宋体" pitchFamily="2" charset="-122"/>
              </a:rPr>
              <a:t>地址的长度增加到了</a:t>
            </a:r>
            <a:r>
              <a:rPr lang="en-US" altLang="zh-CN" sz="2000" dirty="0">
                <a:ea typeface="宋体" pitchFamily="2" charset="-122"/>
              </a:rPr>
              <a:t>16</a:t>
            </a:r>
            <a:r>
              <a:rPr lang="zh-CN" altLang="en-US" sz="2000" dirty="0">
                <a:ea typeface="宋体" pitchFamily="2" charset="-122"/>
              </a:rPr>
              <a:t>个字节</a:t>
            </a:r>
          </a:p>
          <a:p>
            <a:r>
              <a:rPr lang="en-US" altLang="zh-CN" sz="2000" dirty="0">
                <a:ea typeface="宋体" pitchFamily="2" charset="-122"/>
              </a:rPr>
              <a:t>IPv6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简化</a:t>
            </a:r>
            <a:r>
              <a:rPr lang="zh-CN" altLang="en-US" sz="2000" dirty="0">
                <a:ea typeface="宋体" pitchFamily="2" charset="-122"/>
              </a:rPr>
              <a:t>了</a:t>
            </a:r>
            <a:r>
              <a:rPr lang="en-US" altLang="zh-CN" sz="2000" dirty="0">
                <a:ea typeface="宋体" pitchFamily="2" charset="-122"/>
              </a:rPr>
              <a:t>IP</a:t>
            </a:r>
            <a:r>
              <a:rPr lang="zh-CN" altLang="en-US" sz="2000" dirty="0">
                <a:ea typeface="宋体" pitchFamily="2" charset="-122"/>
              </a:rPr>
              <a:t>分组的首部格式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IPv6</a:t>
            </a:r>
            <a:r>
              <a:rPr lang="zh-CN" altLang="en-US" sz="2000" dirty="0">
                <a:ea typeface="宋体" pitchFamily="2" charset="-122"/>
              </a:rPr>
              <a:t>增强了对进一步扩展的支持</a:t>
            </a:r>
          </a:p>
          <a:p>
            <a:r>
              <a:rPr lang="en-US" altLang="zh-CN" sz="2000" dirty="0">
                <a:ea typeface="宋体" pitchFamily="2" charset="-122"/>
              </a:rPr>
              <a:t>IPv6</a:t>
            </a:r>
            <a:r>
              <a:rPr lang="zh-CN" altLang="en-US" sz="2000" dirty="0">
                <a:ea typeface="宋体" pitchFamily="2" charset="-122"/>
              </a:rPr>
              <a:t>增强了对</a:t>
            </a:r>
            <a:r>
              <a:rPr lang="en-US" altLang="zh-CN" sz="2000" dirty="0" err="1">
                <a:ea typeface="宋体" pitchFamily="2" charset="-122"/>
              </a:rPr>
              <a:t>QoS</a:t>
            </a:r>
            <a:r>
              <a:rPr lang="en-US" altLang="zh-CN" sz="2000" dirty="0">
                <a:ea typeface="宋体" pitchFamily="2" charset="-122"/>
              </a:rPr>
              <a:t> (Quality of Service)</a:t>
            </a:r>
            <a:r>
              <a:rPr lang="zh-CN" altLang="en-US" sz="2000" dirty="0">
                <a:ea typeface="宋体" pitchFamily="2" charset="-122"/>
              </a:rPr>
              <a:t>的支持</a:t>
            </a:r>
          </a:p>
          <a:p>
            <a:r>
              <a:rPr lang="en-US" altLang="zh-CN" sz="2000" dirty="0">
                <a:ea typeface="宋体" pitchFamily="2" charset="-122"/>
              </a:rPr>
              <a:t>IPv6</a:t>
            </a:r>
            <a:r>
              <a:rPr lang="zh-CN" altLang="en-US" sz="2000" dirty="0">
                <a:ea typeface="宋体" pitchFamily="2" charset="-122"/>
              </a:rPr>
              <a:t>增强了对安全的支持</a:t>
            </a:r>
          </a:p>
          <a:p>
            <a:r>
              <a:rPr lang="en-US" altLang="zh-CN" sz="2000" dirty="0">
                <a:ea typeface="宋体" pitchFamily="2" charset="-122"/>
              </a:rPr>
              <a:t>IPv6</a:t>
            </a:r>
            <a:r>
              <a:rPr lang="zh-CN" altLang="en-US" sz="2000" dirty="0">
                <a:ea typeface="宋体" pitchFamily="2" charset="-122"/>
              </a:rPr>
              <a:t>增加了对 </a:t>
            </a:r>
            <a:r>
              <a:rPr lang="en-US" altLang="zh-CN" sz="2000" dirty="0" err="1">
                <a:ea typeface="宋体" pitchFamily="2" charset="-122"/>
              </a:rPr>
              <a:t>Anycast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通信方式的支持</a:t>
            </a:r>
          </a:p>
        </p:txBody>
      </p:sp>
    </p:spTree>
    <p:extLst>
      <p:ext uri="{BB962C8B-B14F-4D97-AF65-F5344CB8AC3E}">
        <p14:creationId xmlns:p14="http://schemas.microsoft.com/office/powerpoint/2010/main" val="408409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5904383" cy="57606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的基本首部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347614"/>
            <a:ext cx="6048672" cy="34045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ea typeface="宋体" pitchFamily="2" charset="-122"/>
              </a:rPr>
              <a:t>更</a:t>
            </a:r>
            <a:r>
              <a:rPr lang="zh-CN" altLang="en-US" sz="2000" dirty="0">
                <a:ea typeface="宋体" pitchFamily="2" charset="-122"/>
              </a:rPr>
              <a:t>大的地址空间。</a:t>
            </a:r>
            <a:r>
              <a:rPr lang="en-US" altLang="zh-CN" sz="2000" dirty="0">
                <a:ea typeface="宋体" pitchFamily="2" charset="-122"/>
              </a:rPr>
              <a:t>IPv6 </a:t>
            </a:r>
            <a:r>
              <a:rPr lang="zh-CN" altLang="en-US" sz="2000" dirty="0">
                <a:ea typeface="宋体" pitchFamily="2" charset="-122"/>
              </a:rPr>
              <a:t>将地址从 </a:t>
            </a:r>
            <a:r>
              <a:rPr lang="en-US" altLang="zh-CN" sz="2000" dirty="0">
                <a:ea typeface="宋体" pitchFamily="2" charset="-122"/>
              </a:rPr>
              <a:t>IPv4 </a:t>
            </a:r>
            <a:r>
              <a:rPr lang="zh-CN" altLang="en-US" sz="2000" dirty="0">
                <a:ea typeface="宋体" pitchFamily="2" charset="-122"/>
              </a:rPr>
              <a:t>的 </a:t>
            </a:r>
            <a:r>
              <a:rPr lang="en-US" altLang="zh-CN" sz="2000" dirty="0">
                <a:ea typeface="宋体" pitchFamily="2" charset="-122"/>
              </a:rPr>
              <a:t>32 </a:t>
            </a:r>
            <a:r>
              <a:rPr lang="zh-CN" altLang="en-US" sz="2000" dirty="0">
                <a:ea typeface="宋体" pitchFamily="2" charset="-122"/>
              </a:rPr>
              <a:t>位 增大到了 </a:t>
            </a:r>
            <a:r>
              <a:rPr lang="en-US" altLang="zh-CN" sz="2000" dirty="0">
                <a:ea typeface="宋体" pitchFamily="2" charset="-122"/>
              </a:rPr>
              <a:t>128 </a:t>
            </a:r>
            <a:r>
              <a:rPr lang="zh-CN" altLang="en-US" sz="2000" dirty="0">
                <a:ea typeface="宋体" pitchFamily="2" charset="-122"/>
              </a:rPr>
              <a:t>位。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地址空间</a:t>
            </a:r>
            <a:r>
              <a:rPr lang="en-US" altLang="zh-CN" dirty="0">
                <a:ea typeface="宋体" pitchFamily="2" charset="-122"/>
              </a:rPr>
              <a:t>&gt;3.4*10</a:t>
            </a:r>
            <a:r>
              <a:rPr lang="en-US" altLang="zh-CN" baseline="30000" dirty="0">
                <a:ea typeface="宋体" pitchFamily="2" charset="-122"/>
              </a:rPr>
              <a:t>38</a:t>
            </a:r>
            <a:r>
              <a:rPr lang="en-US" altLang="zh-CN" dirty="0">
                <a:ea typeface="宋体" pitchFamily="2" charset="-122"/>
              </a:rPr>
              <a:t>.</a:t>
            </a:r>
            <a:r>
              <a:rPr lang="zh-CN" altLang="en-US" dirty="0">
                <a:ea typeface="宋体" pitchFamily="2" charset="-122"/>
              </a:rPr>
              <a:t>如果整个地球覆盖计算机，</a:t>
            </a:r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允许每平方米拥有</a:t>
            </a:r>
            <a:r>
              <a:rPr lang="en-US" altLang="zh-CN" dirty="0">
                <a:ea typeface="宋体" pitchFamily="2" charset="-122"/>
              </a:rPr>
              <a:t>7*10</a:t>
            </a:r>
            <a:r>
              <a:rPr lang="en-US" altLang="zh-CN" baseline="30000" dirty="0">
                <a:ea typeface="宋体" pitchFamily="2" charset="-122"/>
              </a:rPr>
              <a:t>23</a:t>
            </a:r>
            <a:r>
              <a:rPr lang="zh-CN" altLang="en-US" dirty="0">
                <a:ea typeface="宋体" pitchFamily="2" charset="-122"/>
              </a:rPr>
              <a:t>个</a:t>
            </a:r>
            <a:r>
              <a:rPr lang="en-US" altLang="zh-CN" dirty="0">
                <a:ea typeface="宋体" pitchFamily="2" charset="-122"/>
              </a:rPr>
              <a:t>IP</a:t>
            </a:r>
            <a:r>
              <a:rPr lang="zh-CN" altLang="en-US" dirty="0">
                <a:ea typeface="宋体" pitchFamily="2" charset="-122"/>
              </a:rPr>
              <a:t>地址。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如果每微妙分配</a:t>
            </a:r>
            <a:r>
              <a:rPr lang="en-US" altLang="zh-CN" dirty="0">
                <a:ea typeface="宋体" pitchFamily="2" charset="-122"/>
              </a:rPr>
              <a:t>100</a:t>
            </a:r>
            <a:r>
              <a:rPr lang="zh-CN" altLang="en-US" dirty="0">
                <a:ea typeface="宋体" pitchFamily="2" charset="-122"/>
              </a:rPr>
              <a:t>万个地址，需要</a:t>
            </a:r>
            <a:r>
              <a:rPr lang="en-US" altLang="zh-CN" dirty="0">
                <a:ea typeface="宋体" pitchFamily="2" charset="-122"/>
              </a:rPr>
              <a:t>10</a:t>
            </a:r>
            <a:r>
              <a:rPr lang="en-US" altLang="zh-CN" baseline="30000" dirty="0">
                <a:ea typeface="宋体" pitchFamily="2" charset="-122"/>
              </a:rPr>
              <a:t>19</a:t>
            </a:r>
            <a:r>
              <a:rPr lang="zh-CN" altLang="en-US" dirty="0">
                <a:ea typeface="宋体" pitchFamily="2" charset="-122"/>
              </a:rPr>
              <a:t>年的时间才能将所有地址分配完毕。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“地球上的每一粒沙子都可以有一个</a:t>
            </a:r>
            <a:r>
              <a:rPr lang="en-US" altLang="zh-CN" dirty="0">
                <a:ea typeface="宋体" pitchFamily="2" charset="-122"/>
              </a:rPr>
              <a:t>IP</a:t>
            </a:r>
            <a:r>
              <a:rPr lang="zh-CN" altLang="en-US" dirty="0">
                <a:ea typeface="宋体" pitchFamily="2" charset="-122"/>
              </a:rPr>
              <a:t>地址”。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数据报的首部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755576" y="1491630"/>
            <a:ext cx="6120680" cy="34045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IPv6 </a:t>
            </a:r>
            <a:r>
              <a:rPr lang="zh-CN" altLang="en-US" sz="2000" dirty="0">
                <a:ea typeface="宋体" pitchFamily="2" charset="-122"/>
              </a:rPr>
              <a:t>将首部长度变为固定的 </a:t>
            </a:r>
            <a:r>
              <a:rPr lang="en-US" altLang="zh-CN" sz="2000" dirty="0">
                <a:ea typeface="宋体" pitchFamily="2" charset="-122"/>
              </a:rPr>
              <a:t>40 </a:t>
            </a:r>
            <a:r>
              <a:rPr lang="zh-CN" altLang="en-US" sz="2000" dirty="0">
                <a:ea typeface="宋体" pitchFamily="2" charset="-122"/>
              </a:rPr>
              <a:t>字节，称为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基本首部</a:t>
            </a:r>
            <a:r>
              <a:rPr lang="en-US" altLang="zh-CN" sz="2000" dirty="0">
                <a:ea typeface="宋体" pitchFamily="2" charset="-122"/>
              </a:rPr>
              <a:t>(base header)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将不必要的功能取消了，首部的字段数减少到只有 </a:t>
            </a:r>
            <a:r>
              <a:rPr lang="en-US" altLang="zh-CN" sz="2000" dirty="0">
                <a:ea typeface="宋体" pitchFamily="2" charset="-122"/>
              </a:rPr>
              <a:t>8 </a:t>
            </a:r>
            <a:r>
              <a:rPr lang="zh-CN" altLang="en-US" sz="2000" dirty="0">
                <a:ea typeface="宋体" pitchFamily="2" charset="-122"/>
              </a:rPr>
              <a:t>个。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取消了首部的检验和字段，加快了路由器处理数据报的速度。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在基本首部的后面允许有零个或多个扩展首部。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所有的扩展首部和数据合起来叫做数据报的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有效载荷</a:t>
            </a:r>
            <a:r>
              <a:rPr lang="en-US" altLang="zh-CN" sz="2000" dirty="0">
                <a:ea typeface="宋体" pitchFamily="2" charset="-122"/>
              </a:rPr>
              <a:t>(payload)</a:t>
            </a:r>
            <a:r>
              <a:rPr lang="zh-CN" altLang="en-US" sz="2000" dirty="0">
                <a:ea typeface="宋体" pitchFamily="2" charset="-122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净负荷</a:t>
            </a:r>
            <a:r>
              <a:rPr lang="zh-CN" altLang="en-US" sz="2000" dirty="0">
                <a:ea typeface="宋体" pitchFamily="2" charset="-122"/>
              </a:rPr>
              <a:t>。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9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数据报的一般形式 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4" y="1779662"/>
            <a:ext cx="6696794" cy="221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7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1649413" y="473869"/>
            <a:ext cx="7289800" cy="4257675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77155" name="Line 3"/>
          <p:cNvSpPr>
            <a:spLocks noChangeShapeType="1"/>
          </p:cNvSpPr>
          <p:nvPr/>
        </p:nvSpPr>
        <p:spPr bwMode="auto">
          <a:xfrm>
            <a:off x="1657350" y="75961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56" name="Line 4"/>
          <p:cNvSpPr>
            <a:spLocks noChangeShapeType="1"/>
          </p:cNvSpPr>
          <p:nvPr/>
        </p:nvSpPr>
        <p:spPr bwMode="auto">
          <a:xfrm>
            <a:off x="2557463" y="47506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5297488" y="759619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573213" y="182166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2476501" y="182166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207000" y="182166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8604250" y="182166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1768476" y="485775"/>
            <a:ext cx="6508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955676" y="182166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77164" name="Line 12"/>
          <p:cNvSpPr>
            <a:spLocks noChangeShapeType="1"/>
          </p:cNvSpPr>
          <p:nvPr/>
        </p:nvSpPr>
        <p:spPr bwMode="auto">
          <a:xfrm>
            <a:off x="1649413" y="1076325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1651000" y="139303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1651000" y="171092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1651000" y="2028825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1651000" y="234672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1651000" y="266342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1651000" y="2981325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1651000" y="329803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1876426" y="2557463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1876426" y="1287066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4498976" y="2717006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77175" name="Rectangle 23"/>
          <p:cNvSpPr>
            <a:spLocks noChangeArrowheads="1"/>
          </p:cNvSpPr>
          <p:nvPr/>
        </p:nvSpPr>
        <p:spPr bwMode="auto">
          <a:xfrm>
            <a:off x="4692651" y="1446610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>
            <a:off x="7127875" y="759619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77" name="Rectangle 25"/>
          <p:cNvSpPr>
            <a:spLocks noChangeArrowheads="1"/>
          </p:cNvSpPr>
          <p:nvPr/>
        </p:nvSpPr>
        <p:spPr bwMode="auto">
          <a:xfrm>
            <a:off x="5438776" y="784622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77178" name="Rectangle 26"/>
          <p:cNvSpPr>
            <a:spLocks noChangeArrowheads="1"/>
          </p:cNvSpPr>
          <p:nvPr/>
        </p:nvSpPr>
        <p:spPr bwMode="auto">
          <a:xfrm>
            <a:off x="5637214" y="485775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77179" name="Rectangle 27"/>
          <p:cNvSpPr>
            <a:spLocks noChangeArrowheads="1"/>
          </p:cNvSpPr>
          <p:nvPr/>
        </p:nvSpPr>
        <p:spPr bwMode="auto">
          <a:xfrm>
            <a:off x="4237038" y="182166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77180" name="Rectangle 28"/>
          <p:cNvSpPr>
            <a:spLocks noChangeArrowheads="1"/>
          </p:cNvSpPr>
          <p:nvPr/>
        </p:nvSpPr>
        <p:spPr bwMode="auto">
          <a:xfrm>
            <a:off x="2825751" y="48577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通 信 量 类</a:t>
            </a:r>
          </a:p>
        </p:txBody>
      </p:sp>
      <p:sp>
        <p:nvSpPr>
          <p:cNvPr id="177181" name="Rectangle 29"/>
          <p:cNvSpPr>
            <a:spLocks noChangeArrowheads="1"/>
          </p:cNvSpPr>
          <p:nvPr/>
        </p:nvSpPr>
        <p:spPr bwMode="auto">
          <a:xfrm>
            <a:off x="4670425" y="1697831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77182" name="Rectangle 30"/>
          <p:cNvSpPr>
            <a:spLocks noChangeArrowheads="1"/>
          </p:cNvSpPr>
          <p:nvPr/>
        </p:nvSpPr>
        <p:spPr bwMode="auto">
          <a:xfrm>
            <a:off x="4687888" y="2920604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77183" name="Rectangle 31"/>
          <p:cNvSpPr>
            <a:spLocks noChangeArrowheads="1"/>
          </p:cNvSpPr>
          <p:nvPr/>
        </p:nvSpPr>
        <p:spPr bwMode="auto">
          <a:xfrm>
            <a:off x="2365376" y="778669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77184" name="Rectangle 32"/>
          <p:cNvSpPr>
            <a:spLocks noChangeArrowheads="1"/>
          </p:cNvSpPr>
          <p:nvPr/>
        </p:nvSpPr>
        <p:spPr bwMode="auto">
          <a:xfrm>
            <a:off x="7412039" y="792956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77185" name="Line 33"/>
          <p:cNvSpPr>
            <a:spLocks noChangeShapeType="1"/>
          </p:cNvSpPr>
          <p:nvPr/>
        </p:nvSpPr>
        <p:spPr bwMode="auto">
          <a:xfrm>
            <a:off x="4375150" y="473869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7023100" y="182166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>
            <a:off x="1649414" y="3620691"/>
            <a:ext cx="730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77188" name="Rectangle 36"/>
          <p:cNvSpPr>
            <a:spLocks noChangeArrowheads="1"/>
          </p:cNvSpPr>
          <p:nvPr/>
        </p:nvSpPr>
        <p:spPr bwMode="auto">
          <a:xfrm>
            <a:off x="1665289" y="3633788"/>
            <a:ext cx="7272337" cy="1097756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77189" name="Rectangle 37"/>
          <p:cNvSpPr>
            <a:spLocks noChangeArrowheads="1"/>
          </p:cNvSpPr>
          <p:nvPr/>
        </p:nvSpPr>
        <p:spPr bwMode="auto">
          <a:xfrm>
            <a:off x="3132139" y="3717132"/>
            <a:ext cx="3145093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有效载荷（扩展首部 </a:t>
            </a: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/ 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数据）</a:t>
            </a:r>
          </a:p>
        </p:txBody>
      </p:sp>
      <p:sp>
        <p:nvSpPr>
          <p:cNvPr id="177190" name="Freeform 38"/>
          <p:cNvSpPr>
            <a:spLocks/>
          </p:cNvSpPr>
          <p:nvPr/>
        </p:nvSpPr>
        <p:spPr bwMode="auto">
          <a:xfrm>
            <a:off x="1566864" y="4119562"/>
            <a:ext cx="7577137" cy="234554"/>
          </a:xfrm>
          <a:custGeom>
            <a:avLst/>
            <a:gdLst>
              <a:gd name="T0" fmla="*/ 0 w 4778"/>
              <a:gd name="T1" fmla="*/ 2147483646 h 214"/>
              <a:gd name="T2" fmla="*/ 2147483646 w 4778"/>
              <a:gd name="T3" fmla="*/ 2147483646 h 214"/>
              <a:gd name="T4" fmla="*/ 2147483646 w 4778"/>
              <a:gd name="T5" fmla="*/ 2147483646 h 214"/>
              <a:gd name="T6" fmla="*/ 2147483646 w 4778"/>
              <a:gd name="T7" fmla="*/ 2147483646 h 214"/>
              <a:gd name="T8" fmla="*/ 2147483646 w 4778"/>
              <a:gd name="T9" fmla="*/ 2147483646 h 214"/>
              <a:gd name="T10" fmla="*/ 2147483646 w 4778"/>
              <a:gd name="T11" fmla="*/ 2147483646 h 214"/>
              <a:gd name="T12" fmla="*/ 2147483646 w 4778"/>
              <a:gd name="T13" fmla="*/ 2147483646 h 214"/>
              <a:gd name="T14" fmla="*/ 2147483646 w 4778"/>
              <a:gd name="T15" fmla="*/ 2147483646 h 214"/>
              <a:gd name="T16" fmla="*/ 2147483646 w 4778"/>
              <a:gd name="T17" fmla="*/ 2147483646 h 214"/>
              <a:gd name="T18" fmla="*/ 2147483646 w 4778"/>
              <a:gd name="T19" fmla="*/ 2147483646 h 214"/>
              <a:gd name="T20" fmla="*/ 2147483646 w 4778"/>
              <a:gd name="T21" fmla="*/ 2147483646 h 214"/>
              <a:gd name="T22" fmla="*/ 2147483646 w 4778"/>
              <a:gd name="T23" fmla="*/ 2147483646 h 214"/>
              <a:gd name="T24" fmla="*/ 2147483646 w 4778"/>
              <a:gd name="T25" fmla="*/ 2147483646 h 214"/>
              <a:gd name="T26" fmla="*/ 2147483646 w 4778"/>
              <a:gd name="T27" fmla="*/ 2147483646 h 214"/>
              <a:gd name="T28" fmla="*/ 2147483646 w 4778"/>
              <a:gd name="T29" fmla="*/ 2147483646 h 214"/>
              <a:gd name="T30" fmla="*/ 2147483646 w 4778"/>
              <a:gd name="T31" fmla="*/ 0 h 2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778"/>
              <a:gd name="T49" fmla="*/ 0 h 214"/>
              <a:gd name="T50" fmla="*/ 4778 w 4778"/>
              <a:gd name="T51" fmla="*/ 214 h 2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778" h="214">
                <a:moveTo>
                  <a:pt x="0" y="203"/>
                </a:moveTo>
                <a:lnTo>
                  <a:pt x="475" y="34"/>
                </a:lnTo>
                <a:lnTo>
                  <a:pt x="926" y="214"/>
                </a:lnTo>
                <a:lnTo>
                  <a:pt x="1265" y="113"/>
                </a:lnTo>
                <a:lnTo>
                  <a:pt x="1717" y="214"/>
                </a:lnTo>
                <a:lnTo>
                  <a:pt x="2056" y="68"/>
                </a:lnTo>
                <a:lnTo>
                  <a:pt x="2361" y="169"/>
                </a:lnTo>
                <a:lnTo>
                  <a:pt x="2677" y="68"/>
                </a:lnTo>
                <a:lnTo>
                  <a:pt x="2869" y="180"/>
                </a:lnTo>
                <a:lnTo>
                  <a:pt x="3332" y="11"/>
                </a:lnTo>
                <a:lnTo>
                  <a:pt x="3818" y="192"/>
                </a:lnTo>
                <a:lnTo>
                  <a:pt x="3908" y="11"/>
                </a:lnTo>
                <a:lnTo>
                  <a:pt x="4089" y="180"/>
                </a:lnTo>
                <a:lnTo>
                  <a:pt x="4303" y="11"/>
                </a:lnTo>
                <a:lnTo>
                  <a:pt x="4507" y="135"/>
                </a:lnTo>
                <a:lnTo>
                  <a:pt x="4778" y="0"/>
                </a:lnTo>
              </a:path>
            </a:pathLst>
          </a:cu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77191" name="AutoShape 39"/>
          <p:cNvSpPr>
            <a:spLocks/>
          </p:cNvSpPr>
          <p:nvPr/>
        </p:nvSpPr>
        <p:spPr bwMode="auto">
          <a:xfrm>
            <a:off x="1344613" y="498873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635944" name="Rectangle 40"/>
          <p:cNvSpPr>
            <a:spLocks noChangeArrowheads="1"/>
          </p:cNvSpPr>
          <p:nvPr/>
        </p:nvSpPr>
        <p:spPr bwMode="auto">
          <a:xfrm>
            <a:off x="184295" y="1707357"/>
            <a:ext cx="1118897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 </a:t>
            </a:r>
            <a:r>
              <a:rPr kumimoji="1"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基本首部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  <a:r>
              <a:rPr kumimoji="1" lang="zh-CN" altLang="en-US" sz="18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177193" name="AutoShape 41"/>
          <p:cNvSpPr>
            <a:spLocks/>
          </p:cNvSpPr>
          <p:nvPr/>
        </p:nvSpPr>
        <p:spPr bwMode="auto">
          <a:xfrm>
            <a:off x="1381125" y="3648075"/>
            <a:ext cx="228600" cy="1083469"/>
          </a:xfrm>
          <a:prstGeom prst="leftBrace">
            <a:avLst>
              <a:gd name="adj1" fmla="val 526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77194" name="Rectangle 42"/>
          <p:cNvSpPr>
            <a:spLocks noChangeArrowheads="1"/>
          </p:cNvSpPr>
          <p:nvPr/>
        </p:nvSpPr>
        <p:spPr bwMode="auto">
          <a:xfrm>
            <a:off x="-31394" y="3759994"/>
            <a:ext cx="1567738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 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有效载荷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（至 </a:t>
            </a: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64 KB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635947" name="Rectangle 43"/>
          <p:cNvSpPr>
            <a:spLocks noChangeArrowheads="1"/>
          </p:cNvSpPr>
          <p:nvPr/>
        </p:nvSpPr>
        <p:spPr bwMode="auto">
          <a:xfrm>
            <a:off x="1619250" y="465535"/>
            <a:ext cx="7327900" cy="3186113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22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6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44" grpId="0"/>
      <p:bldP spid="635947" grpId="0" animBg="1"/>
      <p:bldP spid="63594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1649413" y="473869"/>
            <a:ext cx="7289800" cy="425767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79203" name="Line 3"/>
          <p:cNvSpPr>
            <a:spLocks noChangeShapeType="1"/>
          </p:cNvSpPr>
          <p:nvPr/>
        </p:nvSpPr>
        <p:spPr bwMode="auto">
          <a:xfrm>
            <a:off x="1657350" y="75961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04" name="Line 4"/>
          <p:cNvSpPr>
            <a:spLocks noChangeShapeType="1"/>
          </p:cNvSpPr>
          <p:nvPr/>
        </p:nvSpPr>
        <p:spPr bwMode="auto">
          <a:xfrm>
            <a:off x="2557463" y="47506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5297488" y="759619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1573213" y="182166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2476501" y="182166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5207000" y="182166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8604250" y="182166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1768476" y="485775"/>
            <a:ext cx="6508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955676" y="182166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>
            <a:off x="1649413" y="1076325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13" name="Line 13"/>
          <p:cNvSpPr>
            <a:spLocks noChangeShapeType="1"/>
          </p:cNvSpPr>
          <p:nvPr/>
        </p:nvSpPr>
        <p:spPr bwMode="auto">
          <a:xfrm>
            <a:off x="1651000" y="139303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>
            <a:off x="1651000" y="171092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15" name="Line 15"/>
          <p:cNvSpPr>
            <a:spLocks noChangeShapeType="1"/>
          </p:cNvSpPr>
          <p:nvPr/>
        </p:nvSpPr>
        <p:spPr bwMode="auto">
          <a:xfrm>
            <a:off x="1651000" y="2028825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16" name="Line 16"/>
          <p:cNvSpPr>
            <a:spLocks noChangeShapeType="1"/>
          </p:cNvSpPr>
          <p:nvPr/>
        </p:nvSpPr>
        <p:spPr bwMode="auto">
          <a:xfrm>
            <a:off x="1651000" y="234672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>
            <a:off x="1651000" y="266342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>
            <a:off x="1651000" y="2981325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>
            <a:off x="1651000" y="329803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1876426" y="2557463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1876426" y="1287066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4498976" y="2717006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4692651" y="1446610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>
            <a:off x="7127875" y="759619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25" name="Rectangle 25"/>
          <p:cNvSpPr>
            <a:spLocks noChangeArrowheads="1"/>
          </p:cNvSpPr>
          <p:nvPr/>
        </p:nvSpPr>
        <p:spPr bwMode="auto">
          <a:xfrm>
            <a:off x="5438776" y="784622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79226" name="Rectangle 26"/>
          <p:cNvSpPr>
            <a:spLocks noChangeArrowheads="1"/>
          </p:cNvSpPr>
          <p:nvPr/>
        </p:nvSpPr>
        <p:spPr bwMode="auto">
          <a:xfrm>
            <a:off x="5637214" y="485775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79227" name="Rectangle 27"/>
          <p:cNvSpPr>
            <a:spLocks noChangeArrowheads="1"/>
          </p:cNvSpPr>
          <p:nvPr/>
        </p:nvSpPr>
        <p:spPr bwMode="auto">
          <a:xfrm>
            <a:off x="4237038" y="182166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2825751" y="48577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通 信 量 类</a:t>
            </a:r>
          </a:p>
        </p:txBody>
      </p:sp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4670425" y="1697831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79230" name="Rectangle 30"/>
          <p:cNvSpPr>
            <a:spLocks noChangeArrowheads="1"/>
          </p:cNvSpPr>
          <p:nvPr/>
        </p:nvSpPr>
        <p:spPr bwMode="auto">
          <a:xfrm>
            <a:off x="4687889" y="2920604"/>
            <a:ext cx="125515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t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179231" name="Rectangle 31"/>
          <p:cNvSpPr>
            <a:spLocks noChangeArrowheads="1"/>
          </p:cNvSpPr>
          <p:nvPr/>
        </p:nvSpPr>
        <p:spPr bwMode="auto">
          <a:xfrm>
            <a:off x="2365376" y="778669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79232" name="Rectangle 32"/>
          <p:cNvSpPr>
            <a:spLocks noChangeArrowheads="1"/>
          </p:cNvSpPr>
          <p:nvPr/>
        </p:nvSpPr>
        <p:spPr bwMode="auto">
          <a:xfrm>
            <a:off x="7412039" y="792956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79233" name="Line 33"/>
          <p:cNvSpPr>
            <a:spLocks noChangeShapeType="1"/>
          </p:cNvSpPr>
          <p:nvPr/>
        </p:nvSpPr>
        <p:spPr bwMode="auto">
          <a:xfrm>
            <a:off x="4375150" y="473869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7023100" y="182166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79235" name="Line 35"/>
          <p:cNvSpPr>
            <a:spLocks noChangeShapeType="1"/>
          </p:cNvSpPr>
          <p:nvPr/>
        </p:nvSpPr>
        <p:spPr bwMode="auto">
          <a:xfrm>
            <a:off x="1649414" y="3620691"/>
            <a:ext cx="730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79236" name="Rectangle 36"/>
          <p:cNvSpPr>
            <a:spLocks noChangeArrowheads="1"/>
          </p:cNvSpPr>
          <p:nvPr/>
        </p:nvSpPr>
        <p:spPr bwMode="auto">
          <a:xfrm>
            <a:off x="1665289" y="3633788"/>
            <a:ext cx="7272337" cy="109775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79237" name="Rectangle 37"/>
          <p:cNvSpPr>
            <a:spLocks noChangeArrowheads="1"/>
          </p:cNvSpPr>
          <p:nvPr/>
        </p:nvSpPr>
        <p:spPr bwMode="auto">
          <a:xfrm>
            <a:off x="4414839" y="3717131"/>
            <a:ext cx="1586974" cy="3359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扩展首部 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/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数据</a:t>
            </a:r>
          </a:p>
        </p:txBody>
      </p:sp>
      <p:sp>
        <p:nvSpPr>
          <p:cNvPr id="179238" name="Freeform 38"/>
          <p:cNvSpPr>
            <a:spLocks/>
          </p:cNvSpPr>
          <p:nvPr/>
        </p:nvSpPr>
        <p:spPr bwMode="auto">
          <a:xfrm>
            <a:off x="1566864" y="4119562"/>
            <a:ext cx="7577137" cy="234554"/>
          </a:xfrm>
          <a:custGeom>
            <a:avLst/>
            <a:gdLst>
              <a:gd name="T0" fmla="*/ 0 w 4778"/>
              <a:gd name="T1" fmla="*/ 2147483646 h 214"/>
              <a:gd name="T2" fmla="*/ 2147483646 w 4778"/>
              <a:gd name="T3" fmla="*/ 2147483646 h 214"/>
              <a:gd name="T4" fmla="*/ 2147483646 w 4778"/>
              <a:gd name="T5" fmla="*/ 2147483646 h 214"/>
              <a:gd name="T6" fmla="*/ 2147483646 w 4778"/>
              <a:gd name="T7" fmla="*/ 2147483646 h 214"/>
              <a:gd name="T8" fmla="*/ 2147483646 w 4778"/>
              <a:gd name="T9" fmla="*/ 2147483646 h 214"/>
              <a:gd name="T10" fmla="*/ 2147483646 w 4778"/>
              <a:gd name="T11" fmla="*/ 2147483646 h 214"/>
              <a:gd name="T12" fmla="*/ 2147483646 w 4778"/>
              <a:gd name="T13" fmla="*/ 2147483646 h 214"/>
              <a:gd name="T14" fmla="*/ 2147483646 w 4778"/>
              <a:gd name="T15" fmla="*/ 2147483646 h 214"/>
              <a:gd name="T16" fmla="*/ 2147483646 w 4778"/>
              <a:gd name="T17" fmla="*/ 2147483646 h 214"/>
              <a:gd name="T18" fmla="*/ 2147483646 w 4778"/>
              <a:gd name="T19" fmla="*/ 2147483646 h 214"/>
              <a:gd name="T20" fmla="*/ 2147483646 w 4778"/>
              <a:gd name="T21" fmla="*/ 2147483646 h 214"/>
              <a:gd name="T22" fmla="*/ 2147483646 w 4778"/>
              <a:gd name="T23" fmla="*/ 2147483646 h 214"/>
              <a:gd name="T24" fmla="*/ 2147483646 w 4778"/>
              <a:gd name="T25" fmla="*/ 2147483646 h 214"/>
              <a:gd name="T26" fmla="*/ 2147483646 w 4778"/>
              <a:gd name="T27" fmla="*/ 2147483646 h 214"/>
              <a:gd name="T28" fmla="*/ 2147483646 w 4778"/>
              <a:gd name="T29" fmla="*/ 2147483646 h 214"/>
              <a:gd name="T30" fmla="*/ 2147483646 w 4778"/>
              <a:gd name="T31" fmla="*/ 0 h 2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778"/>
              <a:gd name="T49" fmla="*/ 0 h 214"/>
              <a:gd name="T50" fmla="*/ 4778 w 4778"/>
              <a:gd name="T51" fmla="*/ 214 h 2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778" h="214">
                <a:moveTo>
                  <a:pt x="0" y="203"/>
                </a:moveTo>
                <a:lnTo>
                  <a:pt x="475" y="34"/>
                </a:lnTo>
                <a:lnTo>
                  <a:pt x="926" y="214"/>
                </a:lnTo>
                <a:lnTo>
                  <a:pt x="1265" y="113"/>
                </a:lnTo>
                <a:lnTo>
                  <a:pt x="1717" y="214"/>
                </a:lnTo>
                <a:lnTo>
                  <a:pt x="2056" y="68"/>
                </a:lnTo>
                <a:lnTo>
                  <a:pt x="2361" y="169"/>
                </a:lnTo>
                <a:lnTo>
                  <a:pt x="2677" y="68"/>
                </a:lnTo>
                <a:lnTo>
                  <a:pt x="2869" y="180"/>
                </a:lnTo>
                <a:lnTo>
                  <a:pt x="3332" y="11"/>
                </a:lnTo>
                <a:lnTo>
                  <a:pt x="3818" y="192"/>
                </a:lnTo>
                <a:lnTo>
                  <a:pt x="3908" y="11"/>
                </a:lnTo>
                <a:lnTo>
                  <a:pt x="4089" y="180"/>
                </a:lnTo>
                <a:lnTo>
                  <a:pt x="4303" y="11"/>
                </a:lnTo>
                <a:lnTo>
                  <a:pt x="4507" y="135"/>
                </a:lnTo>
                <a:lnTo>
                  <a:pt x="4778" y="0"/>
                </a:lnTo>
              </a:path>
            </a:pathLst>
          </a:cu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79239" name="AutoShape 39"/>
          <p:cNvSpPr>
            <a:spLocks/>
          </p:cNvSpPr>
          <p:nvPr/>
        </p:nvSpPr>
        <p:spPr bwMode="auto">
          <a:xfrm>
            <a:off x="1344613" y="498873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79240" name="Rectangle 40"/>
          <p:cNvSpPr>
            <a:spLocks noChangeArrowheads="1"/>
          </p:cNvSpPr>
          <p:nvPr/>
        </p:nvSpPr>
        <p:spPr bwMode="auto">
          <a:xfrm>
            <a:off x="184295" y="1653779"/>
            <a:ext cx="1118897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 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基本首部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179241" name="AutoShape 41"/>
          <p:cNvSpPr>
            <a:spLocks/>
          </p:cNvSpPr>
          <p:nvPr/>
        </p:nvSpPr>
        <p:spPr bwMode="auto">
          <a:xfrm>
            <a:off x="1381125" y="3648075"/>
            <a:ext cx="228600" cy="1083469"/>
          </a:xfrm>
          <a:prstGeom prst="leftBrace">
            <a:avLst>
              <a:gd name="adj1" fmla="val 526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636970" name="Rectangle 42"/>
          <p:cNvSpPr>
            <a:spLocks noChangeArrowheads="1"/>
          </p:cNvSpPr>
          <p:nvPr/>
        </p:nvSpPr>
        <p:spPr bwMode="auto">
          <a:xfrm>
            <a:off x="40043" y="3759994"/>
            <a:ext cx="1567738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 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有效载荷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（至 </a:t>
            </a: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64 KB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636971" name="Rectangle 43"/>
          <p:cNvSpPr>
            <a:spLocks noChangeArrowheads="1"/>
          </p:cNvSpPr>
          <p:nvPr/>
        </p:nvSpPr>
        <p:spPr bwMode="auto">
          <a:xfrm>
            <a:off x="1619250" y="3617119"/>
            <a:ext cx="7327900" cy="11144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79244" name="Rectangle 44"/>
          <p:cNvSpPr>
            <a:spLocks noChangeArrowheads="1"/>
          </p:cNvSpPr>
          <p:nvPr/>
        </p:nvSpPr>
        <p:spPr bwMode="auto">
          <a:xfrm>
            <a:off x="3132139" y="3717132"/>
            <a:ext cx="3145093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有效载荷（扩展首部 </a:t>
            </a: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/ 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数据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4757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6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70" grpId="0"/>
      <p:bldP spid="636971" grpId="0" animBg="1"/>
      <p:bldP spid="63697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610520" y="1041348"/>
            <a:ext cx="7289800" cy="3156347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618457" y="1327097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518570" y="10425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5258595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34320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2437608" y="749644"/>
            <a:ext cx="29655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1681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856535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653383" y="1053254"/>
            <a:ext cx="70852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 本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916783" y="749644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1610520" y="1643803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1612107" y="1960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1612107" y="22784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612107" y="25963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1612107" y="2914201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1612107" y="32309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1612107" y="3548803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1612107" y="3865510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837533" y="3124941"/>
            <a:ext cx="6850063" cy="8465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837533" y="1854544"/>
            <a:ext cx="6850063" cy="847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4460083" y="3284485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目   的</a:t>
            </a:r>
            <a:r>
              <a:rPr kumimoji="1" lang="zh-CN" altLang="en-US" sz="1600" b="1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  地   址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4653758" y="2014088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源   地   址</a:t>
            </a: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7088982" y="1327098"/>
            <a:ext cx="0" cy="316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5399882" y="1352101"/>
            <a:ext cx="143949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下 一 个 首 部</a:t>
            </a:r>
          </a:p>
        </p:txBody>
      </p:sp>
      <p:sp>
        <p:nvSpPr>
          <p:cNvPr id="181274" name="Rectangle 26"/>
          <p:cNvSpPr>
            <a:spLocks noChangeArrowheads="1"/>
          </p:cNvSpPr>
          <p:nvPr/>
        </p:nvSpPr>
        <p:spPr bwMode="auto">
          <a:xfrm>
            <a:off x="5598321" y="1053253"/>
            <a:ext cx="13753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     标     号</a:t>
            </a:r>
          </a:p>
        </p:txBody>
      </p:sp>
      <p:sp>
        <p:nvSpPr>
          <p:cNvPr id="181275" name="Rectangle 27"/>
          <p:cNvSpPr>
            <a:spLocks noChangeArrowheads="1"/>
          </p:cNvSpPr>
          <p:nvPr/>
        </p:nvSpPr>
        <p:spPr bwMode="auto">
          <a:xfrm>
            <a:off x="4198145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2786857" y="1053254"/>
            <a:ext cx="100348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流量类别</a:t>
            </a:r>
          </a:p>
        </p:txBody>
      </p:sp>
      <p:sp>
        <p:nvSpPr>
          <p:cNvPr id="181277" name="Rectangle 29"/>
          <p:cNvSpPr>
            <a:spLocks noChangeArrowheads="1"/>
          </p:cNvSpPr>
          <p:nvPr/>
        </p:nvSpPr>
        <p:spPr bwMode="auto">
          <a:xfrm>
            <a:off x="4631532" y="2265310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4648996" y="3488082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128 </a:t>
            </a: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位）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2326483" y="1346147"/>
            <a:ext cx="19909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有  效  载  荷  长  度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7373146" y="1360435"/>
            <a:ext cx="117660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跳 数 限 制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4336257" y="1041347"/>
            <a:ext cx="6350" cy="286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6984207" y="749644"/>
            <a:ext cx="4103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81283" name="AutoShape 35"/>
          <p:cNvSpPr>
            <a:spLocks/>
          </p:cNvSpPr>
          <p:nvPr/>
        </p:nvSpPr>
        <p:spPr bwMode="auto">
          <a:xfrm>
            <a:off x="1305720" y="1066351"/>
            <a:ext cx="228600" cy="3121819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668334" y="1735482"/>
            <a:ext cx="657232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本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首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40 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1580357" y="1033013"/>
            <a:ext cx="927100" cy="3143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1324771" y="4372716"/>
            <a:ext cx="7724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版本</a:t>
            </a:r>
            <a:r>
              <a:rPr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(version)—— 4 </a:t>
            </a:r>
            <a:r>
              <a:rPr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位。它指明了协议的版本，对 </a:t>
            </a:r>
            <a:r>
              <a:rPr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IPv6 </a:t>
            </a:r>
            <a:r>
              <a:rPr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该字段总是 </a:t>
            </a:r>
            <a:r>
              <a:rPr lang="en-US" altLang="zh-CN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6</a:t>
            </a:r>
            <a:r>
              <a:rPr lang="zh-CN" altLang="en-US" sz="18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。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195486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IPv6</a:t>
            </a:r>
            <a:r>
              <a:rPr lang="zh-CN" altLang="en-US" dirty="0">
                <a:ea typeface="宋体" pitchFamily="2" charset="-122"/>
              </a:rPr>
              <a:t>数据报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9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9" grpId="0" animBg="1"/>
      <p:bldP spid="637989" grpId="1" animBg="1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400</TotalTime>
  <Words>1489</Words>
  <Application>Microsoft Office PowerPoint</Application>
  <PresentationFormat>全屏显示(16:9)</PresentationFormat>
  <Paragraphs>335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ZapfDingbats</vt:lpstr>
      <vt:lpstr>宋体</vt:lpstr>
      <vt:lpstr>Arial</vt:lpstr>
      <vt:lpstr>Calibri</vt:lpstr>
      <vt:lpstr>Comic Sans MS</vt:lpstr>
      <vt:lpstr>Times New Roman</vt:lpstr>
      <vt:lpstr>Wingdings</vt:lpstr>
      <vt:lpstr>主题1</vt:lpstr>
      <vt:lpstr>IPv6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50</cp:revision>
  <dcterms:created xsi:type="dcterms:W3CDTF">2014-09-21T01:22:00Z</dcterms:created>
  <dcterms:modified xsi:type="dcterms:W3CDTF">2017-02-16T16:40:43Z</dcterms:modified>
</cp:coreProperties>
</file>