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70" r:id="rId2"/>
    <p:sldId id="279" r:id="rId3"/>
    <p:sldId id="275" r:id="rId4"/>
    <p:sldId id="276" r:id="rId5"/>
    <p:sldId id="277" r:id="rId6"/>
    <p:sldId id="280" r:id="rId7"/>
    <p:sldId id="274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762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12"/>
          <p:cNvSpPr>
            <a:spLocks noGrp="1"/>
          </p:cNvSpPr>
          <p:nvPr>
            <p:ph sz="quarter" idx="16" hasCustomPrompt="1"/>
          </p:nvPr>
        </p:nvSpPr>
        <p:spPr>
          <a:xfrm>
            <a:off x="4716016" y="1249006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34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6" y="1707654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zh-CN" altLang="zh-CN" b="1" dirty="0" smtClean="0">
                <a:ea typeface="宋体" charset="-122"/>
              </a:rPr>
              <a:t>链路</a:t>
            </a:r>
            <a:r>
              <a:rPr lang="zh-CN" altLang="zh-CN" b="1" dirty="0">
                <a:ea typeface="宋体" charset="-122"/>
              </a:rPr>
              <a:t>状态路由算法</a:t>
            </a:r>
            <a:r>
              <a:rPr lang="zh-CN" altLang="zh-CN" dirty="0"/>
              <a:t/>
            </a:r>
            <a:br>
              <a:rPr lang="zh-CN" altLang="zh-CN" dirty="0"/>
            </a:b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Routing Algorithm classification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755576" y="1203598"/>
            <a:ext cx="4176464" cy="4104456"/>
          </a:xfrm>
        </p:spPr>
        <p:txBody>
          <a:bodyPr>
            <a:normAutofit fontScale="850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Global or decentralized information?</a:t>
            </a:r>
            <a:endParaRPr lang="en-US" altLang="zh-CN" dirty="0">
              <a:ea typeface="宋体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Global:</a:t>
            </a:r>
          </a:p>
          <a:p>
            <a:r>
              <a:rPr lang="en-US" altLang="zh-CN" dirty="0">
                <a:ea typeface="宋体" pitchFamily="2" charset="-122"/>
              </a:rPr>
              <a:t>all routers have complete topology, link cost info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“link state” algorithms</a:t>
            </a:r>
          </a:p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Decentralized: </a:t>
            </a:r>
          </a:p>
          <a:p>
            <a:r>
              <a:rPr lang="en-US" altLang="zh-CN" dirty="0">
                <a:ea typeface="宋体" pitchFamily="2" charset="-122"/>
              </a:rPr>
              <a:t>router knows physically-connected neighbors, link costs to neighbors</a:t>
            </a:r>
          </a:p>
          <a:p>
            <a:r>
              <a:rPr lang="en-US" altLang="zh-CN" dirty="0">
                <a:ea typeface="宋体" pitchFamily="2" charset="-122"/>
              </a:rPr>
              <a:t>iterative process of computation, exchange of info with neighbors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“distance vector” algorithms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5148064" y="1563638"/>
            <a:ext cx="3672408" cy="3243224"/>
          </a:xfrm>
        </p:spPr>
        <p:txBody>
          <a:bodyPr>
            <a:normAutofit fontScale="925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Static or dynamic?</a:t>
            </a:r>
          </a:p>
          <a:p>
            <a:pPr>
              <a:buFont typeface="ZapfDingbats" pitchFamily="82" charset="2"/>
              <a:buNone/>
            </a:pPr>
            <a:r>
              <a:rPr lang="en-US" altLang="zh-CN" sz="2200" dirty="0">
                <a:solidFill>
                  <a:srgbClr val="0070C0"/>
                </a:solidFill>
                <a:ea typeface="宋体" pitchFamily="2" charset="-122"/>
              </a:rPr>
              <a:t>Static: </a:t>
            </a:r>
          </a:p>
          <a:p>
            <a:r>
              <a:rPr lang="en-US" altLang="zh-CN" sz="2200" dirty="0">
                <a:ea typeface="宋体" pitchFamily="2" charset="-122"/>
              </a:rPr>
              <a:t>routes change slowly over time</a:t>
            </a:r>
          </a:p>
          <a:p>
            <a:pPr>
              <a:buFont typeface="ZapfDingbats" pitchFamily="82" charset="2"/>
              <a:buNone/>
            </a:pPr>
            <a:r>
              <a:rPr lang="en-US" altLang="zh-CN" sz="2200" dirty="0">
                <a:solidFill>
                  <a:srgbClr val="0070C0"/>
                </a:solidFill>
                <a:ea typeface="宋体" pitchFamily="2" charset="-122"/>
              </a:rPr>
              <a:t>Dynamic: </a:t>
            </a:r>
          </a:p>
          <a:p>
            <a:r>
              <a:rPr lang="en-US" altLang="zh-CN" sz="2200" dirty="0">
                <a:ea typeface="宋体" pitchFamily="2" charset="-122"/>
              </a:rPr>
              <a:t>routes change more quickly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periodic update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in response to link cost changes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7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 Link-State Routing Algorithm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83568" y="1131590"/>
            <a:ext cx="4464496" cy="3943176"/>
          </a:xfrm>
        </p:spPr>
        <p:txBody>
          <a:bodyPr>
            <a:normAutofit fontScale="92500"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dirty="0" err="1">
                <a:solidFill>
                  <a:srgbClr val="FF0000"/>
                </a:solidFill>
                <a:ea typeface="宋体" pitchFamily="2" charset="-122"/>
              </a:rPr>
              <a:t>Dijkstra’s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 algorithm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net topology, link costs known to all nodes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accomplished via “link state broadcast”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all nodes </a:t>
            </a:r>
            <a:r>
              <a:rPr lang="en-US" altLang="zh-CN">
                <a:ea typeface="宋体" pitchFamily="2" charset="-122"/>
              </a:rPr>
              <a:t>have </a:t>
            </a:r>
            <a:r>
              <a:rPr lang="en-US" altLang="zh-CN" smtClean="0">
                <a:ea typeface="宋体" pitchFamily="2" charset="-122"/>
              </a:rPr>
              <a:t>same info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computes least cost paths from one node (‘source”) to all other nodes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gives </a:t>
            </a:r>
            <a:r>
              <a:rPr lang="en-US" altLang="zh-CN" dirty="0">
                <a:solidFill>
                  <a:schemeClr val="accent2"/>
                </a:solidFill>
                <a:ea typeface="宋体" pitchFamily="2" charset="-122"/>
              </a:rPr>
              <a:t>forwarding table</a:t>
            </a:r>
            <a:r>
              <a:rPr lang="en-US" altLang="zh-CN" dirty="0">
                <a:ea typeface="宋体" pitchFamily="2" charset="-122"/>
              </a:rPr>
              <a:t> for that node</a:t>
            </a:r>
          </a:p>
          <a:p>
            <a:r>
              <a:rPr lang="en-US" altLang="zh-CN" sz="2000" dirty="0">
                <a:ea typeface="宋体" pitchFamily="2" charset="-122"/>
              </a:rPr>
              <a:t>iterative: after k iterations, know least cost path to k </a:t>
            </a:r>
            <a:r>
              <a:rPr lang="en-US" altLang="zh-CN" sz="2000" dirty="0" err="1">
                <a:ea typeface="宋体" pitchFamily="2" charset="-122"/>
              </a:rPr>
              <a:t>dest</a:t>
            </a:r>
            <a:r>
              <a:rPr lang="en-US" altLang="zh-CN" sz="2000" dirty="0">
                <a:ea typeface="宋体" pitchFamily="2" charset="-122"/>
              </a:rPr>
              <a:t>.’s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>
          <a:xfrm>
            <a:off x="5148064" y="1203598"/>
            <a:ext cx="3672408" cy="3243224"/>
          </a:xfrm>
        </p:spPr>
        <p:txBody>
          <a:bodyPr>
            <a:normAutofit fontScale="77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Notation:</a:t>
            </a:r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c(</a:t>
            </a:r>
            <a:r>
              <a:rPr lang="en-US" altLang="zh-CN" sz="2800" dirty="0" err="1">
                <a:solidFill>
                  <a:schemeClr val="accent2"/>
                </a:solidFill>
                <a:ea typeface="宋体" pitchFamily="2" charset="-122"/>
              </a:rPr>
              <a:t>x,y</a:t>
            </a:r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):</a:t>
            </a:r>
            <a:r>
              <a:rPr lang="en-US" altLang="zh-CN" dirty="0">
                <a:ea typeface="宋体" pitchFamily="2" charset="-122"/>
              </a:rPr>
              <a:t> link cost from node x to y;  = ∞ if not direct neighbors</a:t>
            </a:r>
          </a:p>
          <a:p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D(v):</a:t>
            </a:r>
            <a:r>
              <a:rPr lang="en-US" altLang="zh-CN" dirty="0">
                <a:ea typeface="宋体" pitchFamily="2" charset="-122"/>
              </a:rPr>
              <a:t> current value of cost of path from source to </a:t>
            </a:r>
            <a:r>
              <a:rPr lang="en-US" altLang="zh-CN" dirty="0" err="1">
                <a:ea typeface="宋体" pitchFamily="2" charset="-122"/>
              </a:rPr>
              <a:t>dest</a:t>
            </a:r>
            <a:r>
              <a:rPr lang="en-US" altLang="zh-CN" dirty="0">
                <a:ea typeface="宋体" pitchFamily="2" charset="-122"/>
              </a:rPr>
              <a:t>. v</a:t>
            </a:r>
          </a:p>
          <a:p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p(v):</a:t>
            </a:r>
            <a:r>
              <a:rPr lang="en-US" altLang="zh-CN" dirty="0">
                <a:ea typeface="宋体" pitchFamily="2" charset="-122"/>
              </a:rPr>
              <a:t> predecessor node along path from source to v</a:t>
            </a:r>
          </a:p>
          <a:p>
            <a:r>
              <a:rPr lang="en-US" altLang="zh-CN" sz="2800" dirty="0">
                <a:solidFill>
                  <a:schemeClr val="accent2"/>
                </a:solidFill>
                <a:ea typeface="宋体" pitchFamily="2" charset="-122"/>
              </a:rPr>
              <a:t>N':</a:t>
            </a:r>
            <a:r>
              <a:rPr lang="en-US" altLang="zh-CN" dirty="0">
                <a:ea typeface="宋体" pitchFamily="2" charset="-122"/>
              </a:rPr>
              <a:t> set of nodes whose least cost path definitively known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38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Dijsktra’s</a:t>
            </a:r>
            <a:r>
              <a:rPr lang="en-US" altLang="zh-CN" dirty="0">
                <a:ea typeface="宋体" pitchFamily="2" charset="-122"/>
              </a:rPr>
              <a:t> Algorithm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43558"/>
            <a:ext cx="5803840" cy="419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83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Dijkstra’s</a:t>
            </a:r>
            <a:r>
              <a:rPr lang="en-US" altLang="zh-CN" dirty="0">
                <a:ea typeface="宋体" pitchFamily="2" charset="-122"/>
              </a:rPr>
              <a:t> algorithm: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00145" y="1128184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Step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0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1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2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3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4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12970" y="1137709"/>
            <a:ext cx="101758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N</a:t>
            </a: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'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u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ux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uxy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uxyv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uxyvw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uxyvwz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760745" y="1118659"/>
            <a:ext cx="1169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D(v),p(v)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2,u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2,u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2,u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927557" y="1123421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D(w),p(w)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5,u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4,x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3,y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3,y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318207" y="1118659"/>
            <a:ext cx="1169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D(x),p(x)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1,u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613607" y="1123421"/>
            <a:ext cx="11699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D(y),p(y)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cs typeface="Arial" pitchFamily="34" charset="0"/>
              </a:rPr>
              <a:t>∞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smtClean="0">
                <a:solidFill>
                  <a:srgbClr val="000000"/>
                </a:solidFill>
                <a:latin typeface="Arial" pitchFamily="34" charset="0"/>
              </a:rPr>
              <a:t>2,x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866145" y="1137709"/>
            <a:ext cx="116998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D(z),p(z)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∞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</a:rPr>
              <a:t>∞ 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4,y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4,y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4,y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22382" y="1479021"/>
            <a:ext cx="8505825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676968" y="1783821"/>
            <a:ext cx="8453438" cy="9525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22382" y="2067984"/>
            <a:ext cx="8505825" cy="15875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22383" y="2388659"/>
            <a:ext cx="8505824" cy="9525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665245" y="2683935"/>
            <a:ext cx="8429624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622383" y="3007783"/>
            <a:ext cx="8505824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17" name="Line 156"/>
          <p:cNvSpPr>
            <a:spLocks noChangeShapeType="1"/>
          </p:cNvSpPr>
          <p:nvPr/>
        </p:nvSpPr>
        <p:spPr bwMode="auto">
          <a:xfrm flipH="1">
            <a:off x="2501982" y="1656821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8" name="Line 157"/>
          <p:cNvSpPr>
            <a:spLocks noChangeShapeType="1"/>
          </p:cNvSpPr>
          <p:nvPr/>
        </p:nvSpPr>
        <p:spPr bwMode="auto">
          <a:xfrm flipH="1">
            <a:off x="2424195" y="1952096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19" name="Line 158"/>
          <p:cNvSpPr>
            <a:spLocks noChangeShapeType="1"/>
          </p:cNvSpPr>
          <p:nvPr/>
        </p:nvSpPr>
        <p:spPr bwMode="auto">
          <a:xfrm flipH="1">
            <a:off x="2487695" y="2314046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0" name="Line 159"/>
          <p:cNvSpPr>
            <a:spLocks noChangeShapeType="1"/>
          </p:cNvSpPr>
          <p:nvPr/>
        </p:nvSpPr>
        <p:spPr bwMode="auto">
          <a:xfrm flipH="1">
            <a:off x="2501982" y="2571221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21" name="Line 160"/>
          <p:cNvSpPr>
            <a:spLocks noChangeShapeType="1"/>
          </p:cNvSpPr>
          <p:nvPr/>
        </p:nvSpPr>
        <p:spPr bwMode="auto">
          <a:xfrm flipH="1">
            <a:off x="2514682" y="2828396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Comic Sans MS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4255" y="3245213"/>
            <a:ext cx="2907903" cy="189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96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Dijkstra’s</a:t>
            </a:r>
            <a:r>
              <a:rPr lang="en-US" altLang="zh-CN" dirty="0">
                <a:ea typeface="宋体" pitchFamily="2" charset="-122"/>
              </a:rPr>
              <a:t> algorithm: example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sz="2000" u="sng" dirty="0">
                <a:solidFill>
                  <a:srgbClr val="FF0000"/>
                </a:solidFill>
                <a:ea typeface="宋体" pitchFamily="2" charset="-122"/>
              </a:rPr>
              <a:t>Resulting shortest-path tree from u</a:t>
            </a:r>
            <a:r>
              <a:rPr lang="en-US" altLang="zh-CN" sz="2000" u="sng" dirty="0" smtClean="0">
                <a:solidFill>
                  <a:srgbClr val="FF0000"/>
                </a:solidFill>
                <a:ea typeface="宋体" pitchFamily="2" charset="-122"/>
              </a:rPr>
              <a:t>:</a:t>
            </a:r>
          </a:p>
          <a:p>
            <a:endParaRPr lang="en-US" altLang="zh-CN" sz="2000" u="sng" dirty="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2000" u="sng" dirty="0" smtClean="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2000" u="sng" dirty="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2000" u="sng" dirty="0" smtClean="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2000" u="sng" dirty="0" smtClean="0">
              <a:solidFill>
                <a:srgbClr val="FF0000"/>
              </a:solidFill>
              <a:ea typeface="宋体" pitchFamily="2" charset="-122"/>
            </a:endParaRPr>
          </a:p>
          <a:p>
            <a:endParaRPr lang="en-US" altLang="zh-CN" sz="2000" u="sng" dirty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en-US" altLang="zh-CN" sz="2000" u="sng" dirty="0" smtClean="0">
                <a:solidFill>
                  <a:srgbClr val="FF0000"/>
                </a:solidFill>
                <a:ea typeface="宋体" pitchFamily="2" charset="-122"/>
              </a:rPr>
              <a:t>Resulting </a:t>
            </a:r>
            <a:r>
              <a:rPr lang="en-US" altLang="zh-CN" sz="2000" u="sng" dirty="0">
                <a:solidFill>
                  <a:srgbClr val="FF0000"/>
                </a:solidFill>
                <a:ea typeface="宋体" pitchFamily="2" charset="-122"/>
              </a:rPr>
              <a:t>forwarding table in u:</a:t>
            </a:r>
          </a:p>
          <a:p>
            <a:endParaRPr lang="en-US" altLang="zh-CN" u="sng" dirty="0">
              <a:solidFill>
                <a:srgbClr val="FF0000"/>
              </a:solidFill>
              <a:ea typeface="宋体" pitchFamily="2" charset="-122"/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91629"/>
            <a:ext cx="3011215" cy="153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706117"/>
            <a:ext cx="2443927" cy="2437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39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6" y="2360803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123727" y="2360803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Dijsktra’s</a:t>
            </a:r>
            <a:r>
              <a:rPr lang="en-US" altLang="zh-CN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Algorithm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1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268</Words>
  <Application>Microsoft Office PowerPoint</Application>
  <PresentationFormat>全屏显示(16:9)</PresentationFormat>
  <Paragraphs>77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ZapfDingbats</vt:lpstr>
      <vt:lpstr>宋体</vt:lpstr>
      <vt:lpstr>Arial</vt:lpstr>
      <vt:lpstr>Calibri</vt:lpstr>
      <vt:lpstr>Comic Sans MS</vt:lpstr>
      <vt:lpstr>Wingdings</vt:lpstr>
      <vt:lpstr>主题1</vt:lpstr>
      <vt:lpstr>链路状态路由算法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51</cp:revision>
  <dcterms:created xsi:type="dcterms:W3CDTF">2014-09-21T01:22:00Z</dcterms:created>
  <dcterms:modified xsi:type="dcterms:W3CDTF">2017-02-16T16:42:20Z</dcterms:modified>
</cp:coreProperties>
</file>