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3"/>
  </p:notesMasterIdLst>
  <p:sldIdLst>
    <p:sldId id="270" r:id="rId3"/>
    <p:sldId id="272" r:id="rId4"/>
    <p:sldId id="280" r:id="rId5"/>
    <p:sldId id="281" r:id="rId6"/>
    <p:sldId id="282" r:id="rId7"/>
    <p:sldId id="283" r:id="rId8"/>
    <p:sldId id="284" r:id="rId9"/>
    <p:sldId id="285" r:id="rId10"/>
    <p:sldId id="292" r:id="rId11"/>
    <p:sldId id="27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660"/>
  </p:normalViewPr>
  <p:slideViewPr>
    <p:cSldViewPr>
      <p:cViewPr varScale="1">
        <p:scale>
          <a:sx n="92" d="100"/>
          <a:sy n="92" d="100"/>
        </p:scale>
        <p:origin x="108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2545138-D2AB-43F9-8642-C519E19FB624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90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98A7799-6556-461F-B858-873093D2FD61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641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0C23A0D4-0AA1-47F5-A72F-C3428F343C9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00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22C2CA1A-E832-4499-B8ED-86E9E28C7D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7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96DF84E3-CF75-47CC-8C1D-15C4336BF9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4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00150"/>
            <a:ext cx="3810000" cy="348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00150"/>
            <a:ext cx="3810000" cy="348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35243FBE-96BC-46C6-BB15-2E460154132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C91DB3EC-3E86-43D8-AC2A-CCD3F05DEAA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7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A27D26BD-215F-4155-BAD4-C73E5A402F7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92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7D3B0139-3A8D-49F7-9096-9F8B15FC90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32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C1DC2D0A-7692-4304-B269-7C93624E04D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9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47C0B376-58CA-4341-8361-818D262FDC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6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366953B1-5143-466C-AD55-D3462FA9514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1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171450"/>
            <a:ext cx="1943100" cy="451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71450"/>
            <a:ext cx="5676900" cy="451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CF74FAAA-86E0-4832-9165-B19298292C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94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145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00150"/>
            <a:ext cx="38100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00150"/>
            <a:ext cx="38100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4-</a:t>
            </a:r>
            <a:fld id="{9CFD88EC-AB22-4FD9-A335-9C7B6E3A9A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05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589713" y="4662487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49D9AE8-CE1D-4825-B6D3-0F50C43524FB}" type="slidenum">
              <a:rPr lang="en-US" altLang="zh-CN" sz="1400" smtClean="0">
                <a:solidFill>
                  <a:srgbClr val="FFFFFF"/>
                </a:solidFill>
                <a:latin typeface="Segoe"/>
                <a:ea typeface="宋体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400" smtClean="0">
              <a:solidFill>
                <a:srgbClr val="FFFFFF"/>
              </a:solidFill>
              <a:latin typeface="Segoe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2114929"/>
            <a:ext cx="7043208" cy="1142621"/>
          </a:xfrm>
        </p:spPr>
        <p:txBody>
          <a:bodyPr>
            <a:noAutofit/>
          </a:bodyPr>
          <a:lstStyle>
            <a:lvl1pPr algn="l" defTabSz="1095376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0" kern="1200" cap="none" spc="-360" dirty="0">
                <a:ln w="3175">
                  <a:noFill/>
                </a:ln>
                <a:gradFill flip="none" rotWithShape="1">
                  <a:gsLst>
                    <a:gs pos="28000">
                      <a:srgbClr val="0085C0"/>
                    </a:gs>
                    <a:gs pos="68000">
                      <a:srgbClr val="0070C0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17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3258741"/>
            <a:ext cx="7043208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0250" y="945030"/>
            <a:ext cx="7690114" cy="821858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800" b="1" i="1" u="none" strike="noStrike" kern="600" cap="none" spc="-250" normalizeH="0" baseline="0" noProof="0" dirty="0" smtClean="0">
                <a:ln w="11430"/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57000"/>
                    </a:prst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06BA0-22D2-4518-9FEE-ED3332CBE6B7}" type="datetime4">
              <a:rPr lang="zh-CN" altLang="en-US">
                <a:solidFill>
                  <a:srgbClr val="000000"/>
                </a:solidFill>
              </a:rPr>
              <a:pPr>
                <a:defRPr/>
              </a:pPr>
              <a:t>2017年2月17日星期五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138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714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00150"/>
            <a:ext cx="7772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48006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Network Layer</a:t>
            </a: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6" y="4800600"/>
            <a:ext cx="676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4-</a:t>
            </a:r>
            <a:fld id="{712C5A06-3676-4312-9F09-91B1355113B5}" type="slidenum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en-US" b="1" smtClean="0">
                <a:ea typeface="宋体" charset="-122"/>
              </a:rPr>
              <a:t>距离向量</a:t>
            </a:r>
            <a:r>
              <a:rPr lang="zh-CN" altLang="zh-CN" b="1" smtClean="0">
                <a:ea typeface="宋体" charset="-122"/>
              </a:rPr>
              <a:t>路由算法</a:t>
            </a:r>
            <a:r>
              <a:rPr lang="zh-CN" altLang="zh-CN" b="1" dirty="0">
                <a:ea typeface="宋体" charset="-122"/>
              </a:rPr>
              <a:t/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87125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95737" y="2187125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Distance vector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routing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Distance Vector Algorithm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6574" y="1275606"/>
            <a:ext cx="7488832" cy="340450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Bellman-Ford Equation (dynamic programming)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Define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(y) := cost of least-cost path from x to y</a:t>
            </a: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Then</a:t>
            </a: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sz="2000" baseline="-25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(y) = min {c(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x,v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) + d</a:t>
            </a:r>
            <a:r>
              <a:rPr lang="en-US" altLang="zh-CN" sz="2000" baseline="-25000" dirty="0">
                <a:solidFill>
                  <a:srgbClr val="FF0000"/>
                </a:solidFill>
                <a:ea typeface="宋体" pitchFamily="2" charset="-122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(y) }</a:t>
            </a:r>
          </a:p>
          <a:p>
            <a:pPr>
              <a:buFont typeface="ZapfDingbats" pitchFamily="8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where min is taken over all neighbors v of x</a:t>
            </a:r>
          </a:p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3" y="3363839"/>
            <a:ext cx="3168352" cy="5760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Bellman-Ford 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Clearly, d</a:t>
            </a:r>
            <a:r>
              <a:rPr lang="en-US" altLang="zh-CN" sz="2000" baseline="-25000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(z) = 5, d</a:t>
            </a:r>
            <a:r>
              <a:rPr lang="en-US" altLang="zh-CN" sz="2000" baseline="-25000" dirty="0"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(z) = 3, </a:t>
            </a:r>
            <a:r>
              <a:rPr lang="en-US" altLang="zh-CN" sz="2000" dirty="0" err="1">
                <a:ea typeface="宋体" pitchFamily="2" charset="-122"/>
              </a:rPr>
              <a:t>d</a:t>
            </a:r>
            <a:r>
              <a:rPr lang="en-US" altLang="zh-CN" sz="2000" baseline="-25000" dirty="0" err="1">
                <a:ea typeface="宋体" pitchFamily="2" charset="-122"/>
              </a:rPr>
              <a:t>w</a:t>
            </a:r>
            <a:r>
              <a:rPr lang="en-US" altLang="zh-CN" sz="2000" dirty="0">
                <a:ea typeface="宋体" pitchFamily="2" charset="-122"/>
              </a:rPr>
              <a:t>(z) = </a:t>
            </a:r>
            <a:r>
              <a:rPr lang="en-US" altLang="zh-CN" sz="2000" dirty="0" smtClean="0">
                <a:ea typeface="宋体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B-F equation says: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u</a:t>
            </a:r>
            <a:r>
              <a:rPr lang="en-US" altLang="zh-CN" sz="2000" dirty="0">
                <a:ea typeface="宋体" pitchFamily="2" charset="-122"/>
              </a:rPr>
              <a:t>(z) = min { c(</a:t>
            </a:r>
            <a:r>
              <a:rPr lang="en-US" altLang="zh-CN" sz="2000" dirty="0" err="1">
                <a:ea typeface="宋体" pitchFamily="2" charset="-122"/>
              </a:rPr>
              <a:t>u,v</a:t>
            </a:r>
            <a:r>
              <a:rPr lang="en-US" altLang="zh-CN" sz="2000" dirty="0">
                <a:ea typeface="宋体" pitchFamily="2" charset="-122"/>
              </a:rPr>
              <a:t>) + d</a:t>
            </a:r>
            <a:r>
              <a:rPr lang="en-US" altLang="zh-CN" sz="2000" baseline="-25000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(z),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       c(</a:t>
            </a:r>
            <a:r>
              <a:rPr lang="en-US" altLang="zh-CN" sz="2000" dirty="0" err="1">
                <a:ea typeface="宋体" pitchFamily="2" charset="-122"/>
              </a:rPr>
              <a:t>u,x</a:t>
            </a:r>
            <a:r>
              <a:rPr lang="en-US" altLang="zh-CN" sz="2000" dirty="0">
                <a:ea typeface="宋体" pitchFamily="2" charset="-122"/>
              </a:rPr>
              <a:t>) + d</a:t>
            </a:r>
            <a:r>
              <a:rPr lang="en-US" altLang="zh-CN" sz="2000" baseline="-25000" dirty="0"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(z),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       c(</a:t>
            </a:r>
            <a:r>
              <a:rPr lang="en-US" altLang="zh-CN" sz="2000" dirty="0" err="1">
                <a:ea typeface="宋体" pitchFamily="2" charset="-122"/>
              </a:rPr>
              <a:t>u,w</a:t>
            </a:r>
            <a:r>
              <a:rPr lang="en-US" altLang="zh-CN" sz="2000" dirty="0">
                <a:ea typeface="宋体" pitchFamily="2" charset="-122"/>
              </a:rPr>
              <a:t>) + </a:t>
            </a:r>
            <a:r>
              <a:rPr lang="en-US" altLang="zh-CN" sz="2000" dirty="0" err="1">
                <a:ea typeface="宋体" pitchFamily="2" charset="-122"/>
              </a:rPr>
              <a:t>d</a:t>
            </a:r>
            <a:r>
              <a:rPr lang="en-US" altLang="zh-CN" sz="2000" baseline="-25000" dirty="0" err="1">
                <a:ea typeface="宋体" pitchFamily="2" charset="-122"/>
              </a:rPr>
              <a:t>w</a:t>
            </a:r>
            <a:r>
              <a:rPr lang="en-US" altLang="zh-CN" sz="2000" dirty="0">
                <a:ea typeface="宋体" pitchFamily="2" charset="-122"/>
              </a:rPr>
              <a:t>(z)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= min {2 + 5,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       1 + 3,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       5 + 3}  = 4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4" y="1491630"/>
            <a:ext cx="35115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827584" y="4083918"/>
            <a:ext cx="46554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Node that achieves minimum is next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hop in shortest path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➜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264486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Distance Vector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1419622"/>
            <a:ext cx="7488832" cy="3404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(y)</a:t>
            </a:r>
            <a:r>
              <a:rPr lang="en-US" altLang="zh-CN" sz="2000" dirty="0">
                <a:ea typeface="宋体" pitchFamily="2" charset="-122"/>
              </a:rPr>
              <a:t> = estimate of least cost from x to </a:t>
            </a:r>
            <a:r>
              <a:rPr lang="en-US" altLang="zh-CN" sz="2000" dirty="0" smtClean="0">
                <a:ea typeface="宋体" pitchFamily="2" charset="-122"/>
              </a:rPr>
              <a:t>y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Node x knows cost to each neighbor v: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c(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x,v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Node x maintains  distance vector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= [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sz="2000" baseline="-25000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(y): y </a:t>
            </a:r>
            <a:r>
              <a:rPr lang="ru-RU" altLang="zh-CN" sz="2000" dirty="0">
                <a:solidFill>
                  <a:srgbClr val="FF0000"/>
                </a:solidFill>
              </a:rPr>
              <a:t>є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N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Node x also maintains its neighbors’ distance vectors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itchFamily="2" charset="-122"/>
              </a:rPr>
              <a:t>For each neighbor v, x maintains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baseline="-25000" dirty="0" err="1">
                <a:solidFill>
                  <a:srgbClr val="FF0000"/>
                </a:solidFill>
                <a:ea typeface="宋体" pitchFamily="2" charset="-122"/>
              </a:rPr>
              <a:t>v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= [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baseline="-25000" dirty="0" err="1">
                <a:solidFill>
                  <a:srgbClr val="FF0000"/>
                </a:solidFill>
                <a:ea typeface="宋体" pitchFamily="2" charset="-122"/>
              </a:rPr>
              <a:t>v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(y): y </a:t>
            </a:r>
            <a:r>
              <a:rPr lang="ru-RU" altLang="zh-CN" dirty="0">
                <a:solidFill>
                  <a:srgbClr val="FF0000"/>
                </a:solidFill>
              </a:rPr>
              <a:t>є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N ]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6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Distance vector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347614"/>
            <a:ext cx="6552728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Basic idea: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r>
              <a:rPr lang="en-US" altLang="zh-CN" sz="2000" dirty="0">
                <a:ea typeface="宋体" pitchFamily="2" charset="-122"/>
              </a:rPr>
              <a:t>From time-to-time, each node sends its own distance vector estimate to neighbors</a:t>
            </a:r>
          </a:p>
          <a:p>
            <a:r>
              <a:rPr lang="en-US" altLang="zh-CN" sz="2000" dirty="0">
                <a:ea typeface="宋体" pitchFamily="2" charset="-122"/>
              </a:rPr>
              <a:t>Asynchronous</a:t>
            </a:r>
          </a:p>
          <a:p>
            <a:r>
              <a:rPr lang="en-US" altLang="zh-CN" sz="2000" dirty="0">
                <a:ea typeface="宋体" pitchFamily="2" charset="-122"/>
              </a:rPr>
              <a:t>When a node x receives new DV estimate from neighbor, it updates its own DV using B-F equation: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000" i="1" baseline="-300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(y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i="1" dirty="0">
                <a:solidFill>
                  <a:srgbClr val="FF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min</a:t>
            </a:r>
            <a:r>
              <a:rPr lang="en-US" altLang="zh-CN" sz="2000" i="1" baseline="-30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{c(</a:t>
            </a:r>
            <a:r>
              <a:rPr lang="en-US" altLang="zh-CN" sz="2000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x,v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 + </a:t>
            </a:r>
            <a:r>
              <a:rPr lang="en-US" altLang="zh-CN" sz="2000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000" i="1" baseline="-30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(y)}    for each node y </a:t>
            </a:r>
            <a:r>
              <a:rPr lang="en-US" altLang="zh-CN" sz="2000" i="1" dirty="0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endParaRPr lang="en-US" altLang="zh-CN" sz="2000" i="1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Under minor, natural conditions, the estimate 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000" i="1" baseline="-30000" dirty="0" err="1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 i="1" dirty="0">
                <a:ea typeface="宋体" pitchFamily="2" charset="-122"/>
                <a:cs typeface="Times New Roman" pitchFamily="18" charset="0"/>
              </a:rPr>
              <a:t>(y) converge to the actual least cost</a:t>
            </a:r>
            <a:r>
              <a:rPr lang="en-US" altLang="zh-CN" sz="2000" i="1" dirty="0">
                <a:latin typeface="Times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(y)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4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Distance Vector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75606"/>
            <a:ext cx="4608512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Iterative, asynchronous: </a:t>
            </a:r>
            <a:r>
              <a:rPr lang="en-US" altLang="zh-CN" sz="2000" dirty="0">
                <a:ea typeface="宋体" pitchFamily="2" charset="-122"/>
              </a:rPr>
              <a:t>each local iteration caused by: </a:t>
            </a:r>
          </a:p>
          <a:p>
            <a:r>
              <a:rPr lang="en-US" altLang="zh-CN" sz="2000" dirty="0">
                <a:ea typeface="宋体" pitchFamily="2" charset="-122"/>
              </a:rPr>
              <a:t>local link cost change </a:t>
            </a:r>
          </a:p>
          <a:p>
            <a:r>
              <a:rPr lang="en-US" altLang="zh-CN" sz="2000" dirty="0">
                <a:ea typeface="宋体" pitchFamily="2" charset="-122"/>
              </a:rPr>
              <a:t>DV update message from neighbor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Distributed: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each node notifies neighbors </a:t>
            </a:r>
            <a:r>
              <a:rPr lang="en-US" altLang="zh-CN" sz="2000" i="1" dirty="0">
                <a:ea typeface="宋体" pitchFamily="2" charset="-122"/>
              </a:rPr>
              <a:t>only</a:t>
            </a:r>
            <a:r>
              <a:rPr lang="en-US" altLang="zh-CN" sz="2000" dirty="0">
                <a:ea typeface="宋体" pitchFamily="2" charset="-122"/>
              </a:rPr>
              <a:t> when its DV changes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neighbors then notify their neighbors if necessary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15566"/>
            <a:ext cx="3639266" cy="415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5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44" name="Group 2"/>
          <p:cNvGrpSpPr>
            <a:grpSpLocks/>
          </p:cNvGrpSpPr>
          <p:nvPr/>
        </p:nvGrpSpPr>
        <p:grpSpPr bwMode="auto">
          <a:xfrm>
            <a:off x="531813" y="742950"/>
            <a:ext cx="1754188" cy="1397794"/>
            <a:chOff x="239" y="192"/>
            <a:chExt cx="1105" cy="1174"/>
          </a:xfrm>
        </p:grpSpPr>
        <p:sp>
          <p:nvSpPr>
            <p:cNvPr id="26634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34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34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x   y   z</a:t>
              </a:r>
            </a:p>
          </p:txBody>
        </p:sp>
        <p:sp>
          <p:nvSpPr>
            <p:cNvPr id="26634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26634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y</a:t>
              </a:r>
            </a:p>
          </p:txBody>
        </p:sp>
        <p:sp>
          <p:nvSpPr>
            <p:cNvPr id="26634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z</a:t>
              </a:r>
            </a:p>
          </p:txBody>
        </p:sp>
        <p:sp>
          <p:nvSpPr>
            <p:cNvPr id="26634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60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0  2   7</a:t>
              </a:r>
            </a:p>
          </p:txBody>
        </p:sp>
        <p:sp>
          <p:nvSpPr>
            <p:cNvPr id="26634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634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635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635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635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635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6354" name="Text Box 16"/>
            <p:cNvSpPr txBox="1">
              <a:spLocks noChangeArrowheads="1"/>
            </p:cNvSpPr>
            <p:nvPr/>
          </p:nvSpPr>
          <p:spPr bwMode="auto">
            <a:xfrm rot="16200000">
              <a:off x="56" y="826"/>
              <a:ext cx="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from</a:t>
              </a:r>
            </a:p>
          </p:txBody>
        </p:sp>
        <p:sp>
          <p:nvSpPr>
            <p:cNvPr id="26635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cost to</a:t>
              </a:r>
            </a:p>
          </p:txBody>
        </p:sp>
      </p:grpSp>
      <p:sp>
        <p:nvSpPr>
          <p:cNvPr id="266245" name="Text Box 18"/>
          <p:cNvSpPr txBox="1">
            <a:spLocks noChangeArrowheads="1"/>
          </p:cNvSpPr>
          <p:nvPr/>
        </p:nvSpPr>
        <p:spPr bwMode="auto">
          <a:xfrm rot="-5400000">
            <a:off x="359931" y="28240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6246" name="Text Box 19"/>
          <p:cNvSpPr txBox="1">
            <a:spLocks noChangeArrowheads="1"/>
          </p:cNvSpPr>
          <p:nvPr/>
        </p:nvSpPr>
        <p:spPr bwMode="auto">
          <a:xfrm rot="-5400000">
            <a:off x="359931" y="413849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6247" name="Line 29"/>
          <p:cNvSpPr>
            <a:spLocks noChangeShapeType="1"/>
          </p:cNvSpPr>
          <p:nvPr/>
        </p:nvSpPr>
        <p:spPr bwMode="auto">
          <a:xfrm>
            <a:off x="3276600" y="1085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48" name="Line 30"/>
          <p:cNvSpPr>
            <a:spLocks noChangeShapeType="1"/>
          </p:cNvSpPr>
          <p:nvPr/>
        </p:nvSpPr>
        <p:spPr bwMode="auto">
          <a:xfrm>
            <a:off x="2971800" y="1257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49" name="Text Box 31"/>
          <p:cNvSpPr txBox="1">
            <a:spLocks noChangeArrowheads="1"/>
          </p:cNvSpPr>
          <p:nvPr/>
        </p:nvSpPr>
        <p:spPr bwMode="auto">
          <a:xfrm>
            <a:off x="3276603" y="97155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6250" name="Text Box 32"/>
          <p:cNvSpPr txBox="1">
            <a:spLocks noChangeArrowheads="1"/>
          </p:cNvSpPr>
          <p:nvPr/>
        </p:nvSpPr>
        <p:spPr bwMode="auto">
          <a:xfrm>
            <a:off x="2971800" y="125730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6251" name="Text Box 33"/>
          <p:cNvSpPr txBox="1">
            <a:spLocks noChangeArrowheads="1"/>
          </p:cNvSpPr>
          <p:nvPr/>
        </p:nvSpPr>
        <p:spPr bwMode="auto">
          <a:xfrm>
            <a:off x="2971801" y="148590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6252" name="Text Box 34"/>
          <p:cNvSpPr txBox="1">
            <a:spLocks noChangeArrowheads="1"/>
          </p:cNvSpPr>
          <p:nvPr/>
        </p:nvSpPr>
        <p:spPr bwMode="auto">
          <a:xfrm>
            <a:off x="2971800" y="17145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6253" name="Text Box 35"/>
          <p:cNvSpPr txBox="1">
            <a:spLocks noChangeArrowheads="1"/>
          </p:cNvSpPr>
          <p:nvPr/>
        </p:nvSpPr>
        <p:spPr bwMode="auto">
          <a:xfrm>
            <a:off x="3297238" y="125730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66254" name="Text Box 36"/>
          <p:cNvSpPr txBox="1">
            <a:spLocks noChangeArrowheads="1"/>
          </p:cNvSpPr>
          <p:nvPr/>
        </p:nvSpPr>
        <p:spPr bwMode="auto">
          <a:xfrm rot="-5400000">
            <a:off x="2417331" y="14524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6255" name="Text Box 37"/>
          <p:cNvSpPr txBox="1">
            <a:spLocks noChangeArrowheads="1"/>
          </p:cNvSpPr>
          <p:nvPr/>
        </p:nvSpPr>
        <p:spPr bwMode="auto">
          <a:xfrm>
            <a:off x="3276603" y="74295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6256" name="Line 38"/>
          <p:cNvSpPr>
            <a:spLocks noChangeShapeType="1"/>
          </p:cNvSpPr>
          <p:nvPr/>
        </p:nvSpPr>
        <p:spPr bwMode="auto">
          <a:xfrm>
            <a:off x="1219200" y="24003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57" name="Line 39"/>
          <p:cNvSpPr>
            <a:spLocks noChangeShapeType="1"/>
          </p:cNvSpPr>
          <p:nvPr/>
        </p:nvSpPr>
        <p:spPr bwMode="auto">
          <a:xfrm>
            <a:off x="914400" y="25717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58" name="Text Box 40"/>
          <p:cNvSpPr txBox="1">
            <a:spLocks noChangeArrowheads="1"/>
          </p:cNvSpPr>
          <p:nvPr/>
        </p:nvSpPr>
        <p:spPr bwMode="auto">
          <a:xfrm>
            <a:off x="1219203" y="228600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6259" name="Text Box 41"/>
          <p:cNvSpPr txBox="1">
            <a:spLocks noChangeArrowheads="1"/>
          </p:cNvSpPr>
          <p:nvPr/>
        </p:nvSpPr>
        <p:spPr bwMode="auto">
          <a:xfrm>
            <a:off x="914400" y="257175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6260" name="Text Box 42"/>
          <p:cNvSpPr txBox="1">
            <a:spLocks noChangeArrowheads="1"/>
          </p:cNvSpPr>
          <p:nvPr/>
        </p:nvSpPr>
        <p:spPr bwMode="auto">
          <a:xfrm>
            <a:off x="914401" y="28003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6261" name="Text Box 43"/>
          <p:cNvSpPr txBox="1">
            <a:spLocks noChangeArrowheads="1"/>
          </p:cNvSpPr>
          <p:nvPr/>
        </p:nvSpPr>
        <p:spPr bwMode="auto">
          <a:xfrm>
            <a:off x="914400" y="302895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6262" name="Text Box 44"/>
          <p:cNvSpPr txBox="1">
            <a:spLocks noChangeArrowheads="1"/>
          </p:cNvSpPr>
          <p:nvPr/>
        </p:nvSpPr>
        <p:spPr bwMode="auto">
          <a:xfrm>
            <a:off x="1524000" y="257175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63" name="Text Box 45"/>
          <p:cNvSpPr txBox="1">
            <a:spLocks noChangeArrowheads="1"/>
          </p:cNvSpPr>
          <p:nvPr/>
        </p:nvSpPr>
        <p:spPr bwMode="auto">
          <a:xfrm>
            <a:off x="1828800" y="257175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64" name="Text Box 46"/>
          <p:cNvSpPr txBox="1">
            <a:spLocks noChangeArrowheads="1"/>
          </p:cNvSpPr>
          <p:nvPr/>
        </p:nvSpPr>
        <p:spPr bwMode="auto">
          <a:xfrm>
            <a:off x="1219200" y="3086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65" name="Text Box 47"/>
          <p:cNvSpPr txBox="1">
            <a:spLocks noChangeArrowheads="1"/>
          </p:cNvSpPr>
          <p:nvPr/>
        </p:nvSpPr>
        <p:spPr bwMode="auto">
          <a:xfrm>
            <a:off x="1447800" y="3086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66" name="Text Box 48"/>
          <p:cNvSpPr txBox="1">
            <a:spLocks noChangeArrowheads="1"/>
          </p:cNvSpPr>
          <p:nvPr/>
        </p:nvSpPr>
        <p:spPr bwMode="auto">
          <a:xfrm>
            <a:off x="1828800" y="3086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67" name="Text Box 49"/>
          <p:cNvSpPr txBox="1">
            <a:spLocks noChangeArrowheads="1"/>
          </p:cNvSpPr>
          <p:nvPr/>
        </p:nvSpPr>
        <p:spPr bwMode="auto">
          <a:xfrm>
            <a:off x="1219203" y="205740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6268" name="Line 86"/>
          <p:cNvSpPr>
            <a:spLocks noChangeShapeType="1"/>
          </p:cNvSpPr>
          <p:nvPr/>
        </p:nvSpPr>
        <p:spPr bwMode="auto">
          <a:xfrm>
            <a:off x="1219200" y="37719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69" name="Line 87"/>
          <p:cNvSpPr>
            <a:spLocks noChangeShapeType="1"/>
          </p:cNvSpPr>
          <p:nvPr/>
        </p:nvSpPr>
        <p:spPr bwMode="auto">
          <a:xfrm>
            <a:off x="914400" y="39433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70" name="Text Box 88"/>
          <p:cNvSpPr txBox="1">
            <a:spLocks noChangeArrowheads="1"/>
          </p:cNvSpPr>
          <p:nvPr/>
        </p:nvSpPr>
        <p:spPr bwMode="auto">
          <a:xfrm>
            <a:off x="1219203" y="365760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6271" name="Text Box 89"/>
          <p:cNvSpPr txBox="1">
            <a:spLocks noChangeArrowheads="1"/>
          </p:cNvSpPr>
          <p:nvPr/>
        </p:nvSpPr>
        <p:spPr bwMode="auto">
          <a:xfrm>
            <a:off x="914400" y="394335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6272" name="Text Box 90"/>
          <p:cNvSpPr txBox="1">
            <a:spLocks noChangeArrowheads="1"/>
          </p:cNvSpPr>
          <p:nvPr/>
        </p:nvSpPr>
        <p:spPr bwMode="auto">
          <a:xfrm>
            <a:off x="914401" y="41719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6273" name="Text Box 91"/>
          <p:cNvSpPr txBox="1">
            <a:spLocks noChangeArrowheads="1"/>
          </p:cNvSpPr>
          <p:nvPr/>
        </p:nvSpPr>
        <p:spPr bwMode="auto">
          <a:xfrm>
            <a:off x="914400" y="440055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6274" name="Text Box 92"/>
          <p:cNvSpPr txBox="1">
            <a:spLocks noChangeArrowheads="1"/>
          </p:cNvSpPr>
          <p:nvPr/>
        </p:nvSpPr>
        <p:spPr bwMode="auto">
          <a:xfrm>
            <a:off x="1219200" y="422910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75" name="Text Box 93"/>
          <p:cNvSpPr txBox="1">
            <a:spLocks noChangeArrowheads="1"/>
          </p:cNvSpPr>
          <p:nvPr/>
        </p:nvSpPr>
        <p:spPr bwMode="auto">
          <a:xfrm>
            <a:off x="1447800" y="4229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76" name="Text Box 94"/>
          <p:cNvSpPr txBox="1">
            <a:spLocks noChangeArrowheads="1"/>
          </p:cNvSpPr>
          <p:nvPr/>
        </p:nvSpPr>
        <p:spPr bwMode="auto">
          <a:xfrm>
            <a:off x="1828800" y="4229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6277" name="Text Box 95"/>
          <p:cNvSpPr txBox="1">
            <a:spLocks noChangeArrowheads="1"/>
          </p:cNvSpPr>
          <p:nvPr/>
        </p:nvSpPr>
        <p:spPr bwMode="auto">
          <a:xfrm>
            <a:off x="1219200" y="445770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266278" name="Text Box 96"/>
          <p:cNvSpPr txBox="1">
            <a:spLocks noChangeArrowheads="1"/>
          </p:cNvSpPr>
          <p:nvPr/>
        </p:nvSpPr>
        <p:spPr bwMode="auto">
          <a:xfrm>
            <a:off x="1447800" y="4457700"/>
            <a:ext cx="288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66279" name="Text Box 97"/>
          <p:cNvSpPr txBox="1">
            <a:spLocks noChangeArrowheads="1"/>
          </p:cNvSpPr>
          <p:nvPr/>
        </p:nvSpPr>
        <p:spPr bwMode="auto">
          <a:xfrm>
            <a:off x="1828800" y="445770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66280" name="Text Box 98"/>
          <p:cNvSpPr txBox="1">
            <a:spLocks noChangeArrowheads="1"/>
          </p:cNvSpPr>
          <p:nvPr/>
        </p:nvSpPr>
        <p:spPr bwMode="auto">
          <a:xfrm>
            <a:off x="1219203" y="342900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6281" name="Text Box 99"/>
          <p:cNvSpPr txBox="1">
            <a:spLocks noChangeArrowheads="1"/>
          </p:cNvSpPr>
          <p:nvPr/>
        </p:nvSpPr>
        <p:spPr bwMode="auto">
          <a:xfrm>
            <a:off x="1219203" y="2628901"/>
            <a:ext cx="9845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2   0   1</a:t>
            </a:r>
          </a:p>
        </p:txBody>
      </p:sp>
      <p:sp>
        <p:nvSpPr>
          <p:cNvPr id="266282" name="Text Box 100"/>
          <p:cNvSpPr txBox="1">
            <a:spLocks noChangeArrowheads="1"/>
          </p:cNvSpPr>
          <p:nvPr/>
        </p:nvSpPr>
        <p:spPr bwMode="auto">
          <a:xfrm>
            <a:off x="1219200" y="394335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 ∞  ∞</a:t>
            </a:r>
          </a:p>
        </p:txBody>
      </p:sp>
      <p:sp>
        <p:nvSpPr>
          <p:cNvPr id="266283" name="Text Box 101"/>
          <p:cNvSpPr txBox="1">
            <a:spLocks noChangeArrowheads="1"/>
          </p:cNvSpPr>
          <p:nvPr/>
        </p:nvSpPr>
        <p:spPr bwMode="auto">
          <a:xfrm>
            <a:off x="3260728" y="1516857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2   0   1</a:t>
            </a:r>
          </a:p>
        </p:txBody>
      </p:sp>
      <p:sp>
        <p:nvSpPr>
          <p:cNvPr id="266284" name="Text Box 102"/>
          <p:cNvSpPr txBox="1">
            <a:spLocks noChangeArrowheads="1"/>
          </p:cNvSpPr>
          <p:nvPr/>
        </p:nvSpPr>
        <p:spPr bwMode="auto">
          <a:xfrm>
            <a:off x="3260728" y="1745457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7   1   0</a:t>
            </a:r>
          </a:p>
        </p:txBody>
      </p:sp>
      <p:sp>
        <p:nvSpPr>
          <p:cNvPr id="266285" name="Line 113"/>
          <p:cNvSpPr>
            <a:spLocks noChangeShapeType="1"/>
          </p:cNvSpPr>
          <p:nvPr/>
        </p:nvSpPr>
        <p:spPr bwMode="auto">
          <a:xfrm>
            <a:off x="2209800" y="14859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86" name="Line 114"/>
          <p:cNvSpPr>
            <a:spLocks noChangeShapeType="1"/>
          </p:cNvSpPr>
          <p:nvPr/>
        </p:nvSpPr>
        <p:spPr bwMode="auto">
          <a:xfrm>
            <a:off x="2133600" y="1543050"/>
            <a:ext cx="68580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87" name="Line 115"/>
          <p:cNvSpPr>
            <a:spLocks noChangeShapeType="1"/>
          </p:cNvSpPr>
          <p:nvPr/>
        </p:nvSpPr>
        <p:spPr bwMode="auto">
          <a:xfrm flipV="1">
            <a:off x="2133600" y="1885950"/>
            <a:ext cx="7620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88" name="Line 116"/>
          <p:cNvSpPr>
            <a:spLocks noChangeShapeType="1"/>
          </p:cNvSpPr>
          <p:nvPr/>
        </p:nvSpPr>
        <p:spPr bwMode="auto">
          <a:xfrm>
            <a:off x="2133600" y="3086100"/>
            <a:ext cx="6096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89" name="Line 117"/>
          <p:cNvSpPr>
            <a:spLocks noChangeShapeType="1"/>
          </p:cNvSpPr>
          <p:nvPr/>
        </p:nvSpPr>
        <p:spPr bwMode="auto">
          <a:xfrm flipV="1">
            <a:off x="2133600" y="1943100"/>
            <a:ext cx="83820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90" name="Line 118"/>
          <p:cNvSpPr>
            <a:spLocks noChangeShapeType="1"/>
          </p:cNvSpPr>
          <p:nvPr/>
        </p:nvSpPr>
        <p:spPr bwMode="auto">
          <a:xfrm flipV="1">
            <a:off x="2209800" y="3257550"/>
            <a:ext cx="7620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91" name="Line 123"/>
          <p:cNvSpPr>
            <a:spLocks noChangeShapeType="1"/>
          </p:cNvSpPr>
          <p:nvPr/>
        </p:nvSpPr>
        <p:spPr bwMode="auto">
          <a:xfrm>
            <a:off x="609600" y="4758929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6292" name="Text Box 124"/>
          <p:cNvSpPr txBox="1">
            <a:spLocks noChangeArrowheads="1"/>
          </p:cNvSpPr>
          <p:nvPr/>
        </p:nvSpPr>
        <p:spPr bwMode="auto">
          <a:xfrm>
            <a:off x="6069013" y="4606529"/>
            <a:ext cx="66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grpSp>
        <p:nvGrpSpPr>
          <p:cNvPr id="266293" name="Group 125"/>
          <p:cNvGrpSpPr>
            <a:grpSpLocks/>
          </p:cNvGrpSpPr>
          <p:nvPr/>
        </p:nvGrpSpPr>
        <p:grpSpPr bwMode="auto">
          <a:xfrm>
            <a:off x="6632575" y="2183607"/>
            <a:ext cx="2184400" cy="985838"/>
            <a:chOff x="2352" y="0"/>
            <a:chExt cx="1376" cy="828"/>
          </a:xfrm>
        </p:grpSpPr>
        <p:sp>
          <p:nvSpPr>
            <p:cNvPr id="266307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266308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754"/>
              <a:chOff x="-17" y="1286"/>
              <a:chExt cx="1161" cy="754"/>
            </a:xfrm>
          </p:grpSpPr>
          <p:sp>
            <p:nvSpPr>
              <p:cNvPr id="266309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10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66311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12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13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6314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66315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16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6317" name="Group 136"/>
              <p:cNvGrpSpPr>
                <a:grpSpLocks/>
              </p:cNvGrpSpPr>
              <p:nvPr/>
            </p:nvGrpSpPr>
            <p:grpSpPr bwMode="auto">
              <a:xfrm>
                <a:off x="31" y="1598"/>
                <a:ext cx="211" cy="336"/>
                <a:chOff x="2951" y="2429"/>
                <a:chExt cx="212" cy="336"/>
              </a:xfrm>
            </p:grpSpPr>
            <p:sp>
              <p:nvSpPr>
                <p:cNvPr id="26633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634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2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宋体" pitchFamily="2" charset="-122"/>
                    </a:rPr>
                    <a:t>x</a:t>
                  </a:r>
                  <a:endParaRPr lang="en-US" altLang="zh-CN" sz="240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66318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388"/>
                <a:chOff x="1740" y="2276"/>
                <a:chExt cx="316" cy="388"/>
              </a:xfrm>
            </p:grpSpPr>
            <p:sp>
              <p:nvSpPr>
                <p:cNvPr id="266331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6332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333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334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66335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266336" name="Group 145"/>
                <p:cNvGrpSpPr>
                  <a:grpSpLocks/>
                </p:cNvGrpSpPr>
                <p:nvPr/>
              </p:nvGrpSpPr>
              <p:grpSpPr bwMode="auto">
                <a:xfrm>
                  <a:off x="1791" y="2276"/>
                  <a:ext cx="220" cy="388"/>
                  <a:chOff x="2947" y="2399"/>
                  <a:chExt cx="221" cy="388"/>
                </a:xfrm>
              </p:grpSpPr>
              <p:sp>
                <p:nvSpPr>
                  <p:cNvPr id="26633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26633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7" y="2399"/>
                    <a:ext cx="221" cy="3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2400" smtClean="0">
                        <a:solidFill>
                          <a:srgbClr val="000000"/>
                        </a:solidFill>
                        <a:ea typeface="宋体" pitchFamily="2" charset="-122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266319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pitchFamily="2" charset="-122"/>
                  </a:rPr>
                  <a:t>1</a:t>
                </a:r>
                <a:endParaRPr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6320" name="Text Box 149"/>
              <p:cNvSpPr txBox="1">
                <a:spLocks noChangeArrowheads="1"/>
              </p:cNvSpPr>
              <p:nvPr/>
            </p:nvSpPr>
            <p:spPr bwMode="auto">
              <a:xfrm>
                <a:off x="191" y="1397"/>
                <a:ext cx="2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pitchFamily="2" charset="-122"/>
                  </a:rPr>
                  <a:t>2</a:t>
                </a:r>
                <a:endParaRPr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6321" name="Text Box 150"/>
              <p:cNvSpPr txBox="1">
                <a:spLocks noChangeArrowheads="1"/>
              </p:cNvSpPr>
              <p:nvPr/>
            </p:nvSpPr>
            <p:spPr bwMode="auto">
              <a:xfrm>
                <a:off x="476" y="1730"/>
                <a:ext cx="2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pitchFamily="2" charset="-122"/>
                  </a:rPr>
                  <a:t>7</a:t>
                </a:r>
                <a:endParaRPr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266322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336"/>
                <a:chOff x="1740" y="2306"/>
                <a:chExt cx="316" cy="336"/>
              </a:xfrm>
            </p:grpSpPr>
            <p:sp>
              <p:nvSpPr>
                <p:cNvPr id="266323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6324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325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3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66327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266328" name="Group 157"/>
                <p:cNvGrpSpPr>
                  <a:grpSpLocks/>
                </p:cNvGrpSpPr>
                <p:nvPr/>
              </p:nvGrpSpPr>
              <p:grpSpPr bwMode="auto">
                <a:xfrm>
                  <a:off x="1801" y="2306"/>
                  <a:ext cx="200" cy="336"/>
                  <a:chOff x="2956" y="2429"/>
                  <a:chExt cx="202" cy="336"/>
                </a:xfrm>
              </p:grpSpPr>
              <p:sp>
                <p:nvSpPr>
                  <p:cNvPr id="266329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266330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" y="2429"/>
                    <a:ext cx="20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2000" smtClean="0">
                        <a:solidFill>
                          <a:srgbClr val="000000"/>
                        </a:solidFill>
                        <a:ea typeface="宋体" pitchFamily="2" charset="-122"/>
                      </a:rPr>
                      <a:t>y</a:t>
                    </a:r>
                    <a:endParaRPr lang="en-US" altLang="zh-CN" sz="2400" smtClean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266294" name="Text Box 160"/>
          <p:cNvSpPr txBox="1">
            <a:spLocks noChangeArrowheads="1"/>
          </p:cNvSpPr>
          <p:nvPr/>
        </p:nvSpPr>
        <p:spPr bwMode="auto">
          <a:xfrm>
            <a:off x="1" y="514350"/>
            <a:ext cx="1593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u="sng" smtClean="0">
                <a:solidFill>
                  <a:srgbClr val="000000"/>
                </a:solidFill>
                <a:ea typeface="宋体" pitchFamily="2" charset="-122"/>
              </a:rPr>
              <a:t>node x table</a:t>
            </a:r>
          </a:p>
        </p:txBody>
      </p:sp>
      <p:sp>
        <p:nvSpPr>
          <p:cNvPr id="266295" name="Text Box 161"/>
          <p:cNvSpPr txBox="1">
            <a:spLocks noChangeArrowheads="1"/>
          </p:cNvSpPr>
          <p:nvPr/>
        </p:nvSpPr>
        <p:spPr bwMode="auto">
          <a:xfrm>
            <a:off x="1" y="1943100"/>
            <a:ext cx="1585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u="sng" smtClean="0">
                <a:solidFill>
                  <a:srgbClr val="000000"/>
                </a:solidFill>
                <a:ea typeface="宋体" pitchFamily="2" charset="-122"/>
              </a:rPr>
              <a:t>node y table</a:t>
            </a:r>
          </a:p>
        </p:txBody>
      </p:sp>
      <p:sp>
        <p:nvSpPr>
          <p:cNvPr id="266296" name="Text Box 162"/>
          <p:cNvSpPr txBox="1">
            <a:spLocks noChangeArrowheads="1"/>
          </p:cNvSpPr>
          <p:nvPr/>
        </p:nvSpPr>
        <p:spPr bwMode="auto">
          <a:xfrm>
            <a:off x="1" y="3257550"/>
            <a:ext cx="15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u="sng" smtClean="0">
                <a:solidFill>
                  <a:srgbClr val="000000"/>
                </a:solidFill>
                <a:ea typeface="宋体" pitchFamily="2" charset="-122"/>
              </a:rPr>
              <a:t>node z table</a:t>
            </a:r>
          </a:p>
        </p:txBody>
      </p:sp>
      <p:sp>
        <p:nvSpPr>
          <p:cNvPr id="266297" name="Oval 163"/>
          <p:cNvSpPr>
            <a:spLocks noChangeArrowheads="1"/>
          </p:cNvSpPr>
          <p:nvPr/>
        </p:nvSpPr>
        <p:spPr bwMode="auto">
          <a:xfrm>
            <a:off x="1219200" y="125730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6298" name="Oval 164"/>
          <p:cNvSpPr>
            <a:spLocks noChangeArrowheads="1"/>
          </p:cNvSpPr>
          <p:nvPr/>
        </p:nvSpPr>
        <p:spPr bwMode="auto">
          <a:xfrm>
            <a:off x="1219200" y="280035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6299" name="Oval 165"/>
          <p:cNvSpPr>
            <a:spLocks noChangeArrowheads="1"/>
          </p:cNvSpPr>
          <p:nvPr/>
        </p:nvSpPr>
        <p:spPr bwMode="auto">
          <a:xfrm>
            <a:off x="1219200" y="445770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6300" name="Oval 166"/>
          <p:cNvSpPr>
            <a:spLocks noChangeArrowheads="1"/>
          </p:cNvSpPr>
          <p:nvPr/>
        </p:nvSpPr>
        <p:spPr bwMode="auto">
          <a:xfrm>
            <a:off x="3297238" y="125730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72232" name="Rectangle 168"/>
          <p:cNvSpPr>
            <a:spLocks noChangeArrowheads="1"/>
          </p:cNvSpPr>
          <p:nvPr/>
        </p:nvSpPr>
        <p:spPr bwMode="auto">
          <a:xfrm>
            <a:off x="1569457" y="57837"/>
            <a:ext cx="4519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fr-FR" altLang="zh-CN" sz="1800" baseline="-250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(y) = min{c(x,y) + D</a:t>
            </a:r>
            <a:r>
              <a:rPr lang="fr-FR" altLang="zh-CN" sz="1800" baseline="-250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y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(y), c(x,z) + D</a:t>
            </a:r>
            <a:r>
              <a:rPr lang="fr-FR" altLang="zh-CN" sz="1800" baseline="-250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z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(y)} </a:t>
            </a:r>
            <a:b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</a:b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472233" name="Line 169"/>
          <p:cNvSpPr>
            <a:spLocks noChangeShapeType="1"/>
          </p:cNvSpPr>
          <p:nvPr/>
        </p:nvSpPr>
        <p:spPr bwMode="auto">
          <a:xfrm flipH="1">
            <a:off x="3760789" y="607220"/>
            <a:ext cx="809625" cy="72509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72234" name="Rectangle 170"/>
          <p:cNvSpPr>
            <a:spLocks noChangeArrowheads="1"/>
          </p:cNvSpPr>
          <p:nvPr/>
        </p:nvSpPr>
        <p:spPr bwMode="auto">
          <a:xfrm>
            <a:off x="6371880" y="-34826"/>
            <a:ext cx="28296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D</a:t>
            </a:r>
            <a:r>
              <a:rPr lang="fr-FR" altLang="zh-CN" sz="1800" i="1" baseline="-25000" smtClean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(z) = 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</a:rPr>
              <a:t>min{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c(x,y) + </a:t>
            </a:r>
            <a:b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      D</a:t>
            </a:r>
            <a:r>
              <a:rPr lang="fr-FR" altLang="zh-CN" sz="1800" i="1" baseline="-25000" smtClean="0">
                <a:solidFill>
                  <a:srgbClr val="000000"/>
                </a:solidFill>
                <a:ea typeface="宋体" pitchFamily="2" charset="-122"/>
              </a:rPr>
              <a:t>y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(z), c(x,z) + D</a:t>
            </a:r>
            <a:r>
              <a:rPr lang="fr-FR" altLang="zh-CN" sz="1800" i="1" baseline="-25000" smtClean="0">
                <a:solidFill>
                  <a:srgbClr val="000000"/>
                </a:solidFill>
                <a:ea typeface="宋体" pitchFamily="2" charset="-122"/>
              </a:rPr>
              <a:t>z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(z)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</a:rPr>
              <a:t>= min{2+1 , 7+0} = 3</a:t>
            </a:r>
          </a:p>
        </p:txBody>
      </p:sp>
      <p:sp>
        <p:nvSpPr>
          <p:cNvPr id="472235" name="Line 171"/>
          <p:cNvSpPr>
            <a:spLocks noChangeShapeType="1"/>
          </p:cNvSpPr>
          <p:nvPr/>
        </p:nvSpPr>
        <p:spPr bwMode="auto">
          <a:xfrm flipH="1">
            <a:off x="4179891" y="361951"/>
            <a:ext cx="2586037" cy="10001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72236" name="Text Box 172"/>
          <p:cNvSpPr txBox="1">
            <a:spLocks noChangeArrowheads="1"/>
          </p:cNvSpPr>
          <p:nvPr/>
        </p:nvSpPr>
        <p:spPr bwMode="auto">
          <a:xfrm>
            <a:off x="3922713" y="1259682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72237" name="Text Box 173"/>
          <p:cNvSpPr txBox="1">
            <a:spLocks noChangeArrowheads="1"/>
          </p:cNvSpPr>
          <p:nvPr/>
        </p:nvSpPr>
        <p:spPr bwMode="auto">
          <a:xfrm>
            <a:off x="3579813" y="1259682"/>
            <a:ext cx="34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688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232" grpId="0"/>
      <p:bldP spid="472233" grpId="0" animBg="1"/>
      <p:bldP spid="472234" grpId="0"/>
      <p:bldP spid="472235" grpId="0" animBg="1"/>
      <p:bldP spid="472236" grpId="0"/>
      <p:bldP spid="4722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92" name="Group 2"/>
          <p:cNvGrpSpPr>
            <a:grpSpLocks/>
          </p:cNvGrpSpPr>
          <p:nvPr/>
        </p:nvGrpSpPr>
        <p:grpSpPr bwMode="auto">
          <a:xfrm>
            <a:off x="531813" y="742950"/>
            <a:ext cx="1754188" cy="1397794"/>
            <a:chOff x="239" y="192"/>
            <a:chExt cx="1105" cy="1174"/>
          </a:xfrm>
        </p:grpSpPr>
        <p:sp>
          <p:nvSpPr>
            <p:cNvPr id="26844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844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844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x   y   z</a:t>
              </a:r>
            </a:p>
          </p:txBody>
        </p:sp>
        <p:sp>
          <p:nvSpPr>
            <p:cNvPr id="26845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26845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y</a:t>
              </a:r>
            </a:p>
          </p:txBody>
        </p:sp>
        <p:sp>
          <p:nvSpPr>
            <p:cNvPr id="26845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z</a:t>
              </a:r>
            </a:p>
          </p:txBody>
        </p:sp>
        <p:sp>
          <p:nvSpPr>
            <p:cNvPr id="26845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60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0  2   7</a:t>
              </a:r>
            </a:p>
          </p:txBody>
        </p:sp>
        <p:sp>
          <p:nvSpPr>
            <p:cNvPr id="26845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845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845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845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845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845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ea typeface="宋体" pitchFamily="2" charset="-122"/>
                </a:rPr>
                <a:t>∞</a:t>
              </a:r>
            </a:p>
          </p:txBody>
        </p:sp>
        <p:sp>
          <p:nvSpPr>
            <p:cNvPr id="268460" name="Text Box 16"/>
            <p:cNvSpPr txBox="1">
              <a:spLocks noChangeArrowheads="1"/>
            </p:cNvSpPr>
            <p:nvPr/>
          </p:nvSpPr>
          <p:spPr bwMode="auto">
            <a:xfrm rot="16200000">
              <a:off x="56" y="826"/>
              <a:ext cx="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from</a:t>
              </a:r>
            </a:p>
          </p:txBody>
        </p:sp>
        <p:sp>
          <p:nvSpPr>
            <p:cNvPr id="26846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smtClean="0">
                  <a:solidFill>
                    <a:srgbClr val="000000"/>
                  </a:solidFill>
                  <a:ea typeface="宋体" pitchFamily="2" charset="-122"/>
                </a:rPr>
                <a:t>cost to</a:t>
              </a:r>
            </a:p>
          </p:txBody>
        </p:sp>
      </p:grpSp>
      <p:sp>
        <p:nvSpPr>
          <p:cNvPr id="268293" name="Text Box 18"/>
          <p:cNvSpPr txBox="1">
            <a:spLocks noChangeArrowheads="1"/>
          </p:cNvSpPr>
          <p:nvPr/>
        </p:nvSpPr>
        <p:spPr bwMode="auto">
          <a:xfrm rot="-5400000">
            <a:off x="359931" y="28240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294" name="Text Box 19"/>
          <p:cNvSpPr txBox="1">
            <a:spLocks noChangeArrowheads="1"/>
          </p:cNvSpPr>
          <p:nvPr/>
        </p:nvSpPr>
        <p:spPr bwMode="auto">
          <a:xfrm rot="-5400000">
            <a:off x="359931" y="413849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295" name="Line 20"/>
          <p:cNvSpPr>
            <a:spLocks noChangeShapeType="1"/>
          </p:cNvSpPr>
          <p:nvPr/>
        </p:nvSpPr>
        <p:spPr bwMode="auto">
          <a:xfrm>
            <a:off x="5486400" y="114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296" name="Line 21"/>
          <p:cNvSpPr>
            <a:spLocks noChangeShapeType="1"/>
          </p:cNvSpPr>
          <p:nvPr/>
        </p:nvSpPr>
        <p:spPr bwMode="auto">
          <a:xfrm>
            <a:off x="5181600" y="13144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297" name="Text Box 22"/>
          <p:cNvSpPr txBox="1">
            <a:spLocks noChangeArrowheads="1"/>
          </p:cNvSpPr>
          <p:nvPr/>
        </p:nvSpPr>
        <p:spPr bwMode="auto">
          <a:xfrm>
            <a:off x="5486403" y="102870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298" name="Text Box 23"/>
          <p:cNvSpPr txBox="1">
            <a:spLocks noChangeArrowheads="1"/>
          </p:cNvSpPr>
          <p:nvPr/>
        </p:nvSpPr>
        <p:spPr bwMode="auto">
          <a:xfrm>
            <a:off x="5181600" y="131445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299" name="Text Box 24"/>
          <p:cNvSpPr txBox="1">
            <a:spLocks noChangeArrowheads="1"/>
          </p:cNvSpPr>
          <p:nvPr/>
        </p:nvSpPr>
        <p:spPr bwMode="auto">
          <a:xfrm>
            <a:off x="5181601" y="15430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00" name="Text Box 25"/>
          <p:cNvSpPr txBox="1">
            <a:spLocks noChangeArrowheads="1"/>
          </p:cNvSpPr>
          <p:nvPr/>
        </p:nvSpPr>
        <p:spPr bwMode="auto">
          <a:xfrm>
            <a:off x="5181600" y="177165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01" name="Text Box 26"/>
          <p:cNvSpPr txBox="1">
            <a:spLocks noChangeArrowheads="1"/>
          </p:cNvSpPr>
          <p:nvPr/>
        </p:nvSpPr>
        <p:spPr bwMode="auto">
          <a:xfrm>
            <a:off x="5486403" y="1314450"/>
            <a:ext cx="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0  2   3</a:t>
            </a:r>
          </a:p>
        </p:txBody>
      </p:sp>
      <p:sp>
        <p:nvSpPr>
          <p:cNvPr id="268302" name="Text Box 27"/>
          <p:cNvSpPr txBox="1">
            <a:spLocks noChangeArrowheads="1"/>
          </p:cNvSpPr>
          <p:nvPr/>
        </p:nvSpPr>
        <p:spPr bwMode="auto">
          <a:xfrm rot="-5400000">
            <a:off x="4627128" y="150959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303" name="Text Box 28"/>
          <p:cNvSpPr txBox="1">
            <a:spLocks noChangeArrowheads="1"/>
          </p:cNvSpPr>
          <p:nvPr/>
        </p:nvSpPr>
        <p:spPr bwMode="auto">
          <a:xfrm>
            <a:off x="5486403" y="80010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04" name="Line 29"/>
          <p:cNvSpPr>
            <a:spLocks noChangeShapeType="1"/>
          </p:cNvSpPr>
          <p:nvPr/>
        </p:nvSpPr>
        <p:spPr bwMode="auto">
          <a:xfrm>
            <a:off x="3276600" y="1085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05" name="Line 30"/>
          <p:cNvSpPr>
            <a:spLocks noChangeShapeType="1"/>
          </p:cNvSpPr>
          <p:nvPr/>
        </p:nvSpPr>
        <p:spPr bwMode="auto">
          <a:xfrm>
            <a:off x="2971800" y="1257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06" name="Text Box 31"/>
          <p:cNvSpPr txBox="1">
            <a:spLocks noChangeArrowheads="1"/>
          </p:cNvSpPr>
          <p:nvPr/>
        </p:nvSpPr>
        <p:spPr bwMode="auto">
          <a:xfrm>
            <a:off x="3276603" y="97155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07" name="Text Box 32"/>
          <p:cNvSpPr txBox="1">
            <a:spLocks noChangeArrowheads="1"/>
          </p:cNvSpPr>
          <p:nvPr/>
        </p:nvSpPr>
        <p:spPr bwMode="auto">
          <a:xfrm>
            <a:off x="2971800" y="125730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08" name="Text Box 33"/>
          <p:cNvSpPr txBox="1">
            <a:spLocks noChangeArrowheads="1"/>
          </p:cNvSpPr>
          <p:nvPr/>
        </p:nvSpPr>
        <p:spPr bwMode="auto">
          <a:xfrm>
            <a:off x="2971801" y="148590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09" name="Text Box 34"/>
          <p:cNvSpPr txBox="1">
            <a:spLocks noChangeArrowheads="1"/>
          </p:cNvSpPr>
          <p:nvPr/>
        </p:nvSpPr>
        <p:spPr bwMode="auto">
          <a:xfrm>
            <a:off x="2971800" y="17145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10" name="Text Box 35"/>
          <p:cNvSpPr txBox="1">
            <a:spLocks noChangeArrowheads="1"/>
          </p:cNvSpPr>
          <p:nvPr/>
        </p:nvSpPr>
        <p:spPr bwMode="auto">
          <a:xfrm>
            <a:off x="3276603" y="1257300"/>
            <a:ext cx="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0  2   3</a:t>
            </a:r>
          </a:p>
        </p:txBody>
      </p:sp>
      <p:sp>
        <p:nvSpPr>
          <p:cNvPr id="268311" name="Text Box 36"/>
          <p:cNvSpPr txBox="1">
            <a:spLocks noChangeArrowheads="1"/>
          </p:cNvSpPr>
          <p:nvPr/>
        </p:nvSpPr>
        <p:spPr bwMode="auto">
          <a:xfrm rot="-5400000">
            <a:off x="2417331" y="14524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312" name="Text Box 37"/>
          <p:cNvSpPr txBox="1">
            <a:spLocks noChangeArrowheads="1"/>
          </p:cNvSpPr>
          <p:nvPr/>
        </p:nvSpPr>
        <p:spPr bwMode="auto">
          <a:xfrm>
            <a:off x="3276603" y="74295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13" name="Line 38"/>
          <p:cNvSpPr>
            <a:spLocks noChangeShapeType="1"/>
          </p:cNvSpPr>
          <p:nvPr/>
        </p:nvSpPr>
        <p:spPr bwMode="auto">
          <a:xfrm>
            <a:off x="1219200" y="24003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14" name="Line 39"/>
          <p:cNvSpPr>
            <a:spLocks noChangeShapeType="1"/>
          </p:cNvSpPr>
          <p:nvPr/>
        </p:nvSpPr>
        <p:spPr bwMode="auto">
          <a:xfrm>
            <a:off x="914400" y="25717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15" name="Text Box 40"/>
          <p:cNvSpPr txBox="1">
            <a:spLocks noChangeArrowheads="1"/>
          </p:cNvSpPr>
          <p:nvPr/>
        </p:nvSpPr>
        <p:spPr bwMode="auto">
          <a:xfrm>
            <a:off x="1219203" y="228600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16" name="Text Box 41"/>
          <p:cNvSpPr txBox="1">
            <a:spLocks noChangeArrowheads="1"/>
          </p:cNvSpPr>
          <p:nvPr/>
        </p:nvSpPr>
        <p:spPr bwMode="auto">
          <a:xfrm>
            <a:off x="914400" y="257175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17" name="Text Box 42"/>
          <p:cNvSpPr txBox="1">
            <a:spLocks noChangeArrowheads="1"/>
          </p:cNvSpPr>
          <p:nvPr/>
        </p:nvSpPr>
        <p:spPr bwMode="auto">
          <a:xfrm>
            <a:off x="914401" y="28003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18" name="Text Box 43"/>
          <p:cNvSpPr txBox="1">
            <a:spLocks noChangeArrowheads="1"/>
          </p:cNvSpPr>
          <p:nvPr/>
        </p:nvSpPr>
        <p:spPr bwMode="auto">
          <a:xfrm>
            <a:off x="914400" y="302895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19" name="Text Box 44"/>
          <p:cNvSpPr txBox="1">
            <a:spLocks noChangeArrowheads="1"/>
          </p:cNvSpPr>
          <p:nvPr/>
        </p:nvSpPr>
        <p:spPr bwMode="auto">
          <a:xfrm>
            <a:off x="1524000" y="257175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20" name="Text Box 45"/>
          <p:cNvSpPr txBox="1">
            <a:spLocks noChangeArrowheads="1"/>
          </p:cNvSpPr>
          <p:nvPr/>
        </p:nvSpPr>
        <p:spPr bwMode="auto">
          <a:xfrm>
            <a:off x="1828800" y="257175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21" name="Text Box 46"/>
          <p:cNvSpPr txBox="1">
            <a:spLocks noChangeArrowheads="1"/>
          </p:cNvSpPr>
          <p:nvPr/>
        </p:nvSpPr>
        <p:spPr bwMode="auto">
          <a:xfrm>
            <a:off x="1219200" y="3086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22" name="Text Box 47"/>
          <p:cNvSpPr txBox="1">
            <a:spLocks noChangeArrowheads="1"/>
          </p:cNvSpPr>
          <p:nvPr/>
        </p:nvSpPr>
        <p:spPr bwMode="auto">
          <a:xfrm>
            <a:off x="1447800" y="3086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23" name="Text Box 48"/>
          <p:cNvSpPr txBox="1">
            <a:spLocks noChangeArrowheads="1"/>
          </p:cNvSpPr>
          <p:nvPr/>
        </p:nvSpPr>
        <p:spPr bwMode="auto">
          <a:xfrm>
            <a:off x="1828800" y="3086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24" name="Text Box 49"/>
          <p:cNvSpPr txBox="1">
            <a:spLocks noChangeArrowheads="1"/>
          </p:cNvSpPr>
          <p:nvPr/>
        </p:nvSpPr>
        <p:spPr bwMode="auto">
          <a:xfrm>
            <a:off x="1219203" y="205740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25" name="Line 50"/>
          <p:cNvSpPr>
            <a:spLocks noChangeShapeType="1"/>
          </p:cNvSpPr>
          <p:nvPr/>
        </p:nvSpPr>
        <p:spPr bwMode="auto">
          <a:xfrm>
            <a:off x="3276600" y="24003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26" name="Line 51"/>
          <p:cNvSpPr>
            <a:spLocks noChangeShapeType="1"/>
          </p:cNvSpPr>
          <p:nvPr/>
        </p:nvSpPr>
        <p:spPr bwMode="auto">
          <a:xfrm>
            <a:off x="2971800" y="25717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27" name="Text Box 52"/>
          <p:cNvSpPr txBox="1">
            <a:spLocks noChangeArrowheads="1"/>
          </p:cNvSpPr>
          <p:nvPr/>
        </p:nvSpPr>
        <p:spPr bwMode="auto">
          <a:xfrm>
            <a:off x="3276603" y="228600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28" name="Text Box 53"/>
          <p:cNvSpPr txBox="1">
            <a:spLocks noChangeArrowheads="1"/>
          </p:cNvSpPr>
          <p:nvPr/>
        </p:nvSpPr>
        <p:spPr bwMode="auto">
          <a:xfrm>
            <a:off x="2971800" y="257175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29" name="Text Box 54"/>
          <p:cNvSpPr txBox="1">
            <a:spLocks noChangeArrowheads="1"/>
          </p:cNvSpPr>
          <p:nvPr/>
        </p:nvSpPr>
        <p:spPr bwMode="auto">
          <a:xfrm>
            <a:off x="2971801" y="28003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30" name="Text Box 55"/>
          <p:cNvSpPr txBox="1">
            <a:spLocks noChangeArrowheads="1"/>
          </p:cNvSpPr>
          <p:nvPr/>
        </p:nvSpPr>
        <p:spPr bwMode="auto">
          <a:xfrm>
            <a:off x="2971800" y="302895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31" name="Text Box 56"/>
          <p:cNvSpPr txBox="1">
            <a:spLocks noChangeArrowheads="1"/>
          </p:cNvSpPr>
          <p:nvPr/>
        </p:nvSpPr>
        <p:spPr bwMode="auto">
          <a:xfrm>
            <a:off x="3276603" y="2571750"/>
            <a:ext cx="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0  2   7</a:t>
            </a:r>
          </a:p>
        </p:txBody>
      </p:sp>
      <p:sp>
        <p:nvSpPr>
          <p:cNvPr id="268332" name="Text Box 57"/>
          <p:cNvSpPr txBox="1">
            <a:spLocks noChangeArrowheads="1"/>
          </p:cNvSpPr>
          <p:nvPr/>
        </p:nvSpPr>
        <p:spPr bwMode="auto">
          <a:xfrm rot="-5400000">
            <a:off x="2417331" y="276689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333" name="Text Box 58"/>
          <p:cNvSpPr txBox="1">
            <a:spLocks noChangeArrowheads="1"/>
          </p:cNvSpPr>
          <p:nvPr/>
        </p:nvSpPr>
        <p:spPr bwMode="auto">
          <a:xfrm>
            <a:off x="3276603" y="205740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34" name="Line 59"/>
          <p:cNvSpPr>
            <a:spLocks noChangeShapeType="1"/>
          </p:cNvSpPr>
          <p:nvPr/>
        </p:nvSpPr>
        <p:spPr bwMode="auto">
          <a:xfrm>
            <a:off x="5486400" y="24574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35" name="Line 60"/>
          <p:cNvSpPr>
            <a:spLocks noChangeShapeType="1"/>
          </p:cNvSpPr>
          <p:nvPr/>
        </p:nvSpPr>
        <p:spPr bwMode="auto">
          <a:xfrm>
            <a:off x="5181600" y="26289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36" name="Text Box 61"/>
          <p:cNvSpPr txBox="1">
            <a:spLocks noChangeArrowheads="1"/>
          </p:cNvSpPr>
          <p:nvPr/>
        </p:nvSpPr>
        <p:spPr bwMode="auto">
          <a:xfrm>
            <a:off x="5486403" y="234315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37" name="Text Box 62"/>
          <p:cNvSpPr txBox="1">
            <a:spLocks noChangeArrowheads="1"/>
          </p:cNvSpPr>
          <p:nvPr/>
        </p:nvSpPr>
        <p:spPr bwMode="auto">
          <a:xfrm>
            <a:off x="5181600" y="262890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38" name="Text Box 63"/>
          <p:cNvSpPr txBox="1">
            <a:spLocks noChangeArrowheads="1"/>
          </p:cNvSpPr>
          <p:nvPr/>
        </p:nvSpPr>
        <p:spPr bwMode="auto">
          <a:xfrm>
            <a:off x="5181601" y="285750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39" name="Text Box 64"/>
          <p:cNvSpPr txBox="1">
            <a:spLocks noChangeArrowheads="1"/>
          </p:cNvSpPr>
          <p:nvPr/>
        </p:nvSpPr>
        <p:spPr bwMode="auto">
          <a:xfrm>
            <a:off x="5181600" y="30861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40" name="Text Box 65"/>
          <p:cNvSpPr txBox="1">
            <a:spLocks noChangeArrowheads="1"/>
          </p:cNvSpPr>
          <p:nvPr/>
        </p:nvSpPr>
        <p:spPr bwMode="auto">
          <a:xfrm>
            <a:off x="5486403" y="2628900"/>
            <a:ext cx="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0  2   3</a:t>
            </a:r>
          </a:p>
        </p:txBody>
      </p:sp>
      <p:sp>
        <p:nvSpPr>
          <p:cNvPr id="268341" name="Text Box 66"/>
          <p:cNvSpPr txBox="1">
            <a:spLocks noChangeArrowheads="1"/>
          </p:cNvSpPr>
          <p:nvPr/>
        </p:nvSpPr>
        <p:spPr bwMode="auto">
          <a:xfrm rot="-5400000">
            <a:off x="4627128" y="28240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342" name="Text Box 67"/>
          <p:cNvSpPr txBox="1">
            <a:spLocks noChangeArrowheads="1"/>
          </p:cNvSpPr>
          <p:nvPr/>
        </p:nvSpPr>
        <p:spPr bwMode="auto">
          <a:xfrm>
            <a:off x="5486403" y="211455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43" name="Line 68"/>
          <p:cNvSpPr>
            <a:spLocks noChangeShapeType="1"/>
          </p:cNvSpPr>
          <p:nvPr/>
        </p:nvSpPr>
        <p:spPr bwMode="auto">
          <a:xfrm>
            <a:off x="5410200" y="37147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44" name="Line 69"/>
          <p:cNvSpPr>
            <a:spLocks noChangeShapeType="1"/>
          </p:cNvSpPr>
          <p:nvPr/>
        </p:nvSpPr>
        <p:spPr bwMode="auto">
          <a:xfrm>
            <a:off x="51054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45" name="Text Box 70"/>
          <p:cNvSpPr txBox="1">
            <a:spLocks noChangeArrowheads="1"/>
          </p:cNvSpPr>
          <p:nvPr/>
        </p:nvSpPr>
        <p:spPr bwMode="auto">
          <a:xfrm>
            <a:off x="5410203" y="360045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46" name="Text Box 71"/>
          <p:cNvSpPr txBox="1">
            <a:spLocks noChangeArrowheads="1"/>
          </p:cNvSpPr>
          <p:nvPr/>
        </p:nvSpPr>
        <p:spPr bwMode="auto">
          <a:xfrm>
            <a:off x="5105400" y="388620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47" name="Text Box 72"/>
          <p:cNvSpPr txBox="1">
            <a:spLocks noChangeArrowheads="1"/>
          </p:cNvSpPr>
          <p:nvPr/>
        </p:nvSpPr>
        <p:spPr bwMode="auto">
          <a:xfrm>
            <a:off x="5105401" y="411480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48" name="Text Box 73"/>
          <p:cNvSpPr txBox="1">
            <a:spLocks noChangeArrowheads="1"/>
          </p:cNvSpPr>
          <p:nvPr/>
        </p:nvSpPr>
        <p:spPr bwMode="auto">
          <a:xfrm>
            <a:off x="5105400" y="43434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49" name="Text Box 74"/>
          <p:cNvSpPr txBox="1">
            <a:spLocks noChangeArrowheads="1"/>
          </p:cNvSpPr>
          <p:nvPr/>
        </p:nvSpPr>
        <p:spPr bwMode="auto">
          <a:xfrm>
            <a:off x="5410202" y="3886200"/>
            <a:ext cx="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0  2   3</a:t>
            </a:r>
          </a:p>
        </p:txBody>
      </p:sp>
      <p:sp>
        <p:nvSpPr>
          <p:cNvPr id="268350" name="Text Box 75"/>
          <p:cNvSpPr txBox="1">
            <a:spLocks noChangeArrowheads="1"/>
          </p:cNvSpPr>
          <p:nvPr/>
        </p:nvSpPr>
        <p:spPr bwMode="auto">
          <a:xfrm rot="-5400000">
            <a:off x="4550931" y="40813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351" name="Text Box 76"/>
          <p:cNvSpPr txBox="1">
            <a:spLocks noChangeArrowheads="1"/>
          </p:cNvSpPr>
          <p:nvPr/>
        </p:nvSpPr>
        <p:spPr bwMode="auto">
          <a:xfrm>
            <a:off x="5410203" y="337185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52" name="Line 77"/>
          <p:cNvSpPr>
            <a:spLocks noChangeShapeType="1"/>
          </p:cNvSpPr>
          <p:nvPr/>
        </p:nvSpPr>
        <p:spPr bwMode="auto">
          <a:xfrm>
            <a:off x="3276600" y="37147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53" name="Line 78"/>
          <p:cNvSpPr>
            <a:spLocks noChangeShapeType="1"/>
          </p:cNvSpPr>
          <p:nvPr/>
        </p:nvSpPr>
        <p:spPr bwMode="auto">
          <a:xfrm>
            <a:off x="29718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54" name="Text Box 79"/>
          <p:cNvSpPr txBox="1">
            <a:spLocks noChangeArrowheads="1"/>
          </p:cNvSpPr>
          <p:nvPr/>
        </p:nvSpPr>
        <p:spPr bwMode="auto">
          <a:xfrm>
            <a:off x="3276603" y="360045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55" name="Text Box 80"/>
          <p:cNvSpPr txBox="1">
            <a:spLocks noChangeArrowheads="1"/>
          </p:cNvSpPr>
          <p:nvPr/>
        </p:nvSpPr>
        <p:spPr bwMode="auto">
          <a:xfrm>
            <a:off x="2971800" y="388620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56" name="Text Box 81"/>
          <p:cNvSpPr txBox="1">
            <a:spLocks noChangeArrowheads="1"/>
          </p:cNvSpPr>
          <p:nvPr/>
        </p:nvSpPr>
        <p:spPr bwMode="auto">
          <a:xfrm>
            <a:off x="2971801" y="411480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57" name="Text Box 82"/>
          <p:cNvSpPr txBox="1">
            <a:spLocks noChangeArrowheads="1"/>
          </p:cNvSpPr>
          <p:nvPr/>
        </p:nvSpPr>
        <p:spPr bwMode="auto">
          <a:xfrm>
            <a:off x="2971800" y="43434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58" name="Text Box 83"/>
          <p:cNvSpPr txBox="1">
            <a:spLocks noChangeArrowheads="1"/>
          </p:cNvSpPr>
          <p:nvPr/>
        </p:nvSpPr>
        <p:spPr bwMode="auto">
          <a:xfrm>
            <a:off x="3276603" y="3886200"/>
            <a:ext cx="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0  2   7</a:t>
            </a:r>
          </a:p>
        </p:txBody>
      </p:sp>
      <p:sp>
        <p:nvSpPr>
          <p:cNvPr id="268359" name="Text Box 84"/>
          <p:cNvSpPr txBox="1">
            <a:spLocks noChangeArrowheads="1"/>
          </p:cNvSpPr>
          <p:nvPr/>
        </p:nvSpPr>
        <p:spPr bwMode="auto">
          <a:xfrm rot="-5400000">
            <a:off x="2417331" y="4081344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from</a:t>
            </a:r>
          </a:p>
        </p:txBody>
      </p:sp>
      <p:sp>
        <p:nvSpPr>
          <p:cNvPr id="268360" name="Text Box 85"/>
          <p:cNvSpPr txBox="1">
            <a:spLocks noChangeArrowheads="1"/>
          </p:cNvSpPr>
          <p:nvPr/>
        </p:nvSpPr>
        <p:spPr bwMode="auto">
          <a:xfrm>
            <a:off x="3276603" y="337185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61" name="Line 86"/>
          <p:cNvSpPr>
            <a:spLocks noChangeShapeType="1"/>
          </p:cNvSpPr>
          <p:nvPr/>
        </p:nvSpPr>
        <p:spPr bwMode="auto">
          <a:xfrm>
            <a:off x="1219200" y="37719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62" name="Line 87"/>
          <p:cNvSpPr>
            <a:spLocks noChangeShapeType="1"/>
          </p:cNvSpPr>
          <p:nvPr/>
        </p:nvSpPr>
        <p:spPr bwMode="auto">
          <a:xfrm>
            <a:off x="914400" y="39433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63" name="Text Box 88"/>
          <p:cNvSpPr txBox="1">
            <a:spLocks noChangeArrowheads="1"/>
          </p:cNvSpPr>
          <p:nvPr/>
        </p:nvSpPr>
        <p:spPr bwMode="auto">
          <a:xfrm>
            <a:off x="1219203" y="3657600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   y   z</a:t>
            </a:r>
          </a:p>
        </p:txBody>
      </p:sp>
      <p:sp>
        <p:nvSpPr>
          <p:cNvPr id="268364" name="Text Box 89"/>
          <p:cNvSpPr txBox="1">
            <a:spLocks noChangeArrowheads="1"/>
          </p:cNvSpPr>
          <p:nvPr/>
        </p:nvSpPr>
        <p:spPr bwMode="auto">
          <a:xfrm>
            <a:off x="914400" y="3943350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268365" name="Text Box 90"/>
          <p:cNvSpPr txBox="1">
            <a:spLocks noChangeArrowheads="1"/>
          </p:cNvSpPr>
          <p:nvPr/>
        </p:nvSpPr>
        <p:spPr bwMode="auto">
          <a:xfrm>
            <a:off x="914401" y="4171950"/>
            <a:ext cx="304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268366" name="Text Box 91"/>
          <p:cNvSpPr txBox="1">
            <a:spLocks noChangeArrowheads="1"/>
          </p:cNvSpPr>
          <p:nvPr/>
        </p:nvSpPr>
        <p:spPr bwMode="auto">
          <a:xfrm>
            <a:off x="914400" y="440055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268367" name="Text Box 92"/>
          <p:cNvSpPr txBox="1">
            <a:spLocks noChangeArrowheads="1"/>
          </p:cNvSpPr>
          <p:nvPr/>
        </p:nvSpPr>
        <p:spPr bwMode="auto">
          <a:xfrm>
            <a:off x="1219200" y="422910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68" name="Text Box 93"/>
          <p:cNvSpPr txBox="1">
            <a:spLocks noChangeArrowheads="1"/>
          </p:cNvSpPr>
          <p:nvPr/>
        </p:nvSpPr>
        <p:spPr bwMode="auto">
          <a:xfrm>
            <a:off x="1447800" y="4229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69" name="Text Box 94"/>
          <p:cNvSpPr txBox="1">
            <a:spLocks noChangeArrowheads="1"/>
          </p:cNvSpPr>
          <p:nvPr/>
        </p:nvSpPr>
        <p:spPr bwMode="auto">
          <a:xfrm>
            <a:off x="1828800" y="4229100"/>
            <a:ext cx="378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</p:txBody>
      </p:sp>
      <p:sp>
        <p:nvSpPr>
          <p:cNvPr id="268370" name="Text Box 95"/>
          <p:cNvSpPr txBox="1">
            <a:spLocks noChangeArrowheads="1"/>
          </p:cNvSpPr>
          <p:nvPr/>
        </p:nvSpPr>
        <p:spPr bwMode="auto">
          <a:xfrm>
            <a:off x="1219200" y="445770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268371" name="Text Box 96"/>
          <p:cNvSpPr txBox="1">
            <a:spLocks noChangeArrowheads="1"/>
          </p:cNvSpPr>
          <p:nvPr/>
        </p:nvSpPr>
        <p:spPr bwMode="auto">
          <a:xfrm>
            <a:off x="1447800" y="4457700"/>
            <a:ext cx="288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68372" name="Text Box 97"/>
          <p:cNvSpPr txBox="1">
            <a:spLocks noChangeArrowheads="1"/>
          </p:cNvSpPr>
          <p:nvPr/>
        </p:nvSpPr>
        <p:spPr bwMode="auto">
          <a:xfrm>
            <a:off x="1828800" y="445770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68373" name="Text Box 98"/>
          <p:cNvSpPr txBox="1">
            <a:spLocks noChangeArrowheads="1"/>
          </p:cNvSpPr>
          <p:nvPr/>
        </p:nvSpPr>
        <p:spPr bwMode="auto">
          <a:xfrm>
            <a:off x="1219203" y="3429000"/>
            <a:ext cx="946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cost to</a:t>
            </a:r>
          </a:p>
        </p:txBody>
      </p:sp>
      <p:sp>
        <p:nvSpPr>
          <p:cNvPr id="268374" name="Text Box 99"/>
          <p:cNvSpPr txBox="1">
            <a:spLocks noChangeArrowheads="1"/>
          </p:cNvSpPr>
          <p:nvPr/>
        </p:nvSpPr>
        <p:spPr bwMode="auto">
          <a:xfrm>
            <a:off x="1219203" y="2628901"/>
            <a:ext cx="9845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2   0   1</a:t>
            </a:r>
          </a:p>
        </p:txBody>
      </p:sp>
      <p:sp>
        <p:nvSpPr>
          <p:cNvPr id="268375" name="Text Box 100"/>
          <p:cNvSpPr txBox="1">
            <a:spLocks noChangeArrowheads="1"/>
          </p:cNvSpPr>
          <p:nvPr/>
        </p:nvSpPr>
        <p:spPr bwMode="auto">
          <a:xfrm>
            <a:off x="1219200" y="394335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ea typeface="宋体" pitchFamily="2" charset="-122"/>
              </a:rPr>
              <a:t>∞ ∞  ∞</a:t>
            </a:r>
          </a:p>
        </p:txBody>
      </p:sp>
      <p:sp>
        <p:nvSpPr>
          <p:cNvPr id="268376" name="Text Box 101"/>
          <p:cNvSpPr txBox="1">
            <a:spLocks noChangeArrowheads="1"/>
          </p:cNvSpPr>
          <p:nvPr/>
        </p:nvSpPr>
        <p:spPr bwMode="auto">
          <a:xfrm>
            <a:off x="3260728" y="1516857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2   0   1</a:t>
            </a:r>
          </a:p>
        </p:txBody>
      </p:sp>
      <p:sp>
        <p:nvSpPr>
          <p:cNvPr id="268377" name="Text Box 102"/>
          <p:cNvSpPr txBox="1">
            <a:spLocks noChangeArrowheads="1"/>
          </p:cNvSpPr>
          <p:nvPr/>
        </p:nvSpPr>
        <p:spPr bwMode="auto">
          <a:xfrm>
            <a:off x="3260728" y="1745457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7   1   0</a:t>
            </a:r>
          </a:p>
        </p:txBody>
      </p:sp>
      <p:sp>
        <p:nvSpPr>
          <p:cNvPr id="268378" name="Text Box 103"/>
          <p:cNvSpPr txBox="1">
            <a:spLocks noChangeArrowheads="1"/>
          </p:cNvSpPr>
          <p:nvPr/>
        </p:nvSpPr>
        <p:spPr bwMode="auto">
          <a:xfrm>
            <a:off x="3276601" y="285750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2  0   1</a:t>
            </a:r>
          </a:p>
        </p:txBody>
      </p:sp>
      <p:sp>
        <p:nvSpPr>
          <p:cNvPr id="268379" name="Text Box 104"/>
          <p:cNvSpPr txBox="1">
            <a:spLocks noChangeArrowheads="1"/>
          </p:cNvSpPr>
          <p:nvPr/>
        </p:nvSpPr>
        <p:spPr bwMode="auto">
          <a:xfrm>
            <a:off x="3276600" y="3086100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7   1   0</a:t>
            </a:r>
          </a:p>
        </p:txBody>
      </p:sp>
      <p:sp>
        <p:nvSpPr>
          <p:cNvPr id="268380" name="Text Box 105"/>
          <p:cNvSpPr txBox="1">
            <a:spLocks noChangeArrowheads="1"/>
          </p:cNvSpPr>
          <p:nvPr/>
        </p:nvSpPr>
        <p:spPr bwMode="auto">
          <a:xfrm>
            <a:off x="3276601" y="417195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2  0   1</a:t>
            </a:r>
          </a:p>
        </p:txBody>
      </p:sp>
      <p:sp>
        <p:nvSpPr>
          <p:cNvPr id="268381" name="Text Box 106"/>
          <p:cNvSpPr txBox="1">
            <a:spLocks noChangeArrowheads="1"/>
          </p:cNvSpPr>
          <p:nvPr/>
        </p:nvSpPr>
        <p:spPr bwMode="auto">
          <a:xfrm>
            <a:off x="3276601" y="440055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3  1   0</a:t>
            </a:r>
          </a:p>
        </p:txBody>
      </p:sp>
      <p:sp>
        <p:nvSpPr>
          <p:cNvPr id="268382" name="Text Box 107"/>
          <p:cNvSpPr txBox="1">
            <a:spLocks noChangeArrowheads="1"/>
          </p:cNvSpPr>
          <p:nvPr/>
        </p:nvSpPr>
        <p:spPr bwMode="auto">
          <a:xfrm>
            <a:off x="5486403" y="1600200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2   0   1</a:t>
            </a:r>
          </a:p>
        </p:txBody>
      </p:sp>
      <p:sp>
        <p:nvSpPr>
          <p:cNvPr id="268383" name="Text Box 108"/>
          <p:cNvSpPr txBox="1">
            <a:spLocks noChangeArrowheads="1"/>
          </p:cNvSpPr>
          <p:nvPr/>
        </p:nvSpPr>
        <p:spPr bwMode="auto">
          <a:xfrm>
            <a:off x="5486401" y="182880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3  1   0</a:t>
            </a:r>
          </a:p>
        </p:txBody>
      </p:sp>
      <p:sp>
        <p:nvSpPr>
          <p:cNvPr id="268384" name="Text Box 109"/>
          <p:cNvSpPr txBox="1">
            <a:spLocks noChangeArrowheads="1"/>
          </p:cNvSpPr>
          <p:nvPr/>
        </p:nvSpPr>
        <p:spPr bwMode="auto">
          <a:xfrm>
            <a:off x="5486401" y="291465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2  0   1</a:t>
            </a:r>
          </a:p>
        </p:txBody>
      </p:sp>
      <p:sp>
        <p:nvSpPr>
          <p:cNvPr id="268385" name="Text Box 110"/>
          <p:cNvSpPr txBox="1">
            <a:spLocks noChangeArrowheads="1"/>
          </p:cNvSpPr>
          <p:nvPr/>
        </p:nvSpPr>
        <p:spPr bwMode="auto">
          <a:xfrm>
            <a:off x="5410202" y="440055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3  1   0</a:t>
            </a:r>
          </a:p>
        </p:txBody>
      </p:sp>
      <p:sp>
        <p:nvSpPr>
          <p:cNvPr id="268386" name="Text Box 111"/>
          <p:cNvSpPr txBox="1">
            <a:spLocks noChangeArrowheads="1"/>
          </p:cNvSpPr>
          <p:nvPr/>
        </p:nvSpPr>
        <p:spPr bwMode="auto">
          <a:xfrm>
            <a:off x="5410202" y="411480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2  0   1</a:t>
            </a:r>
          </a:p>
        </p:txBody>
      </p:sp>
      <p:sp>
        <p:nvSpPr>
          <p:cNvPr id="268387" name="Text Box 112"/>
          <p:cNvSpPr txBox="1">
            <a:spLocks noChangeArrowheads="1"/>
          </p:cNvSpPr>
          <p:nvPr/>
        </p:nvSpPr>
        <p:spPr bwMode="auto">
          <a:xfrm>
            <a:off x="5486401" y="308610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3  1   0</a:t>
            </a:r>
          </a:p>
        </p:txBody>
      </p:sp>
      <p:sp>
        <p:nvSpPr>
          <p:cNvPr id="268388" name="Line 113"/>
          <p:cNvSpPr>
            <a:spLocks noChangeShapeType="1"/>
          </p:cNvSpPr>
          <p:nvPr/>
        </p:nvSpPr>
        <p:spPr bwMode="auto">
          <a:xfrm>
            <a:off x="2209800" y="14859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89" name="Line 114"/>
          <p:cNvSpPr>
            <a:spLocks noChangeShapeType="1"/>
          </p:cNvSpPr>
          <p:nvPr/>
        </p:nvSpPr>
        <p:spPr bwMode="auto">
          <a:xfrm>
            <a:off x="2133600" y="1543050"/>
            <a:ext cx="68580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0" name="Line 115"/>
          <p:cNvSpPr>
            <a:spLocks noChangeShapeType="1"/>
          </p:cNvSpPr>
          <p:nvPr/>
        </p:nvSpPr>
        <p:spPr bwMode="auto">
          <a:xfrm flipV="1">
            <a:off x="2133600" y="1885950"/>
            <a:ext cx="7620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1" name="Line 116"/>
          <p:cNvSpPr>
            <a:spLocks noChangeShapeType="1"/>
          </p:cNvSpPr>
          <p:nvPr/>
        </p:nvSpPr>
        <p:spPr bwMode="auto">
          <a:xfrm>
            <a:off x="2133600" y="3086100"/>
            <a:ext cx="6096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2" name="Line 117"/>
          <p:cNvSpPr>
            <a:spLocks noChangeShapeType="1"/>
          </p:cNvSpPr>
          <p:nvPr/>
        </p:nvSpPr>
        <p:spPr bwMode="auto">
          <a:xfrm flipV="1">
            <a:off x="2133600" y="1943100"/>
            <a:ext cx="83820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3" name="Line 118"/>
          <p:cNvSpPr>
            <a:spLocks noChangeShapeType="1"/>
          </p:cNvSpPr>
          <p:nvPr/>
        </p:nvSpPr>
        <p:spPr bwMode="auto">
          <a:xfrm flipV="1">
            <a:off x="2209800" y="3257550"/>
            <a:ext cx="7620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4" name="Line 119"/>
          <p:cNvSpPr>
            <a:spLocks noChangeShapeType="1"/>
          </p:cNvSpPr>
          <p:nvPr/>
        </p:nvSpPr>
        <p:spPr bwMode="auto">
          <a:xfrm>
            <a:off x="4267200" y="1485900"/>
            <a:ext cx="76200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5" name="Line 120"/>
          <p:cNvSpPr>
            <a:spLocks noChangeShapeType="1"/>
          </p:cNvSpPr>
          <p:nvPr/>
        </p:nvSpPr>
        <p:spPr bwMode="auto">
          <a:xfrm>
            <a:off x="4191000" y="1543050"/>
            <a:ext cx="83820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6" name="Line 121"/>
          <p:cNvSpPr>
            <a:spLocks noChangeShapeType="1"/>
          </p:cNvSpPr>
          <p:nvPr/>
        </p:nvSpPr>
        <p:spPr bwMode="auto">
          <a:xfrm flipV="1">
            <a:off x="4114800" y="2057400"/>
            <a:ext cx="1143000" cy="240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7" name="Line 122"/>
          <p:cNvSpPr>
            <a:spLocks noChangeShapeType="1"/>
          </p:cNvSpPr>
          <p:nvPr/>
        </p:nvSpPr>
        <p:spPr bwMode="auto">
          <a:xfrm flipV="1">
            <a:off x="4114800" y="3314700"/>
            <a:ext cx="10668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8" name="Line 123"/>
          <p:cNvSpPr>
            <a:spLocks noChangeShapeType="1"/>
          </p:cNvSpPr>
          <p:nvPr/>
        </p:nvSpPr>
        <p:spPr bwMode="auto">
          <a:xfrm>
            <a:off x="609600" y="4758929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399" name="Text Box 124"/>
          <p:cNvSpPr txBox="1">
            <a:spLocks noChangeArrowheads="1"/>
          </p:cNvSpPr>
          <p:nvPr/>
        </p:nvSpPr>
        <p:spPr bwMode="auto">
          <a:xfrm>
            <a:off x="6069013" y="4606529"/>
            <a:ext cx="66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ea typeface="宋体" pitchFamily="2" charset="-122"/>
              </a:rPr>
              <a:t>time</a:t>
            </a:r>
          </a:p>
        </p:txBody>
      </p:sp>
      <p:grpSp>
        <p:nvGrpSpPr>
          <p:cNvPr id="268400" name="Group 125"/>
          <p:cNvGrpSpPr>
            <a:grpSpLocks/>
          </p:cNvGrpSpPr>
          <p:nvPr/>
        </p:nvGrpSpPr>
        <p:grpSpPr bwMode="auto">
          <a:xfrm>
            <a:off x="6632575" y="2183607"/>
            <a:ext cx="2184400" cy="985838"/>
            <a:chOff x="2352" y="0"/>
            <a:chExt cx="1376" cy="828"/>
          </a:xfrm>
        </p:grpSpPr>
        <p:sp>
          <p:nvSpPr>
            <p:cNvPr id="268413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268414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754"/>
              <a:chOff x="-17" y="1286"/>
              <a:chExt cx="1161" cy="754"/>
            </a:xfrm>
          </p:grpSpPr>
          <p:sp>
            <p:nvSpPr>
              <p:cNvPr id="268415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416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68417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418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419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8420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68421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422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8423" name="Group 136"/>
              <p:cNvGrpSpPr>
                <a:grpSpLocks/>
              </p:cNvGrpSpPr>
              <p:nvPr/>
            </p:nvGrpSpPr>
            <p:grpSpPr bwMode="auto">
              <a:xfrm>
                <a:off x="31" y="1598"/>
                <a:ext cx="211" cy="336"/>
                <a:chOff x="2951" y="2429"/>
                <a:chExt cx="212" cy="336"/>
              </a:xfrm>
            </p:grpSpPr>
            <p:sp>
              <p:nvSpPr>
                <p:cNvPr id="26844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844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2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宋体" pitchFamily="2" charset="-122"/>
                    </a:rPr>
                    <a:t>x</a:t>
                  </a:r>
                  <a:endParaRPr lang="en-US" altLang="zh-CN" sz="240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68424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388"/>
                <a:chOff x="1740" y="2276"/>
                <a:chExt cx="316" cy="388"/>
              </a:xfrm>
            </p:grpSpPr>
            <p:sp>
              <p:nvSpPr>
                <p:cNvPr id="268437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8438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439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440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68441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268442" name="Group 145"/>
                <p:cNvGrpSpPr>
                  <a:grpSpLocks/>
                </p:cNvGrpSpPr>
                <p:nvPr/>
              </p:nvGrpSpPr>
              <p:grpSpPr bwMode="auto">
                <a:xfrm>
                  <a:off x="1791" y="2276"/>
                  <a:ext cx="220" cy="388"/>
                  <a:chOff x="2947" y="2399"/>
                  <a:chExt cx="221" cy="388"/>
                </a:xfrm>
              </p:grpSpPr>
              <p:sp>
                <p:nvSpPr>
                  <p:cNvPr id="26844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268444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7" y="2399"/>
                    <a:ext cx="221" cy="3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2400" smtClean="0">
                        <a:solidFill>
                          <a:srgbClr val="000000"/>
                        </a:solidFill>
                        <a:ea typeface="宋体" pitchFamily="2" charset="-122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268425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pitchFamily="2" charset="-122"/>
                  </a:rPr>
                  <a:t>1</a:t>
                </a:r>
                <a:endParaRPr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8426" name="Text Box 149"/>
              <p:cNvSpPr txBox="1">
                <a:spLocks noChangeArrowheads="1"/>
              </p:cNvSpPr>
              <p:nvPr/>
            </p:nvSpPr>
            <p:spPr bwMode="auto">
              <a:xfrm>
                <a:off x="191" y="1397"/>
                <a:ext cx="2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pitchFamily="2" charset="-122"/>
                  </a:rPr>
                  <a:t>2</a:t>
                </a:r>
                <a:endParaRPr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8427" name="Text Box 150"/>
              <p:cNvSpPr txBox="1">
                <a:spLocks noChangeArrowheads="1"/>
              </p:cNvSpPr>
              <p:nvPr/>
            </p:nvSpPr>
            <p:spPr bwMode="auto">
              <a:xfrm>
                <a:off x="476" y="1730"/>
                <a:ext cx="20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pitchFamily="2" charset="-122"/>
                  </a:rPr>
                  <a:t>7</a:t>
                </a:r>
                <a:endParaRPr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268428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336"/>
                <a:chOff x="1740" y="2306"/>
                <a:chExt cx="316" cy="336"/>
              </a:xfrm>
            </p:grpSpPr>
            <p:sp>
              <p:nvSpPr>
                <p:cNvPr id="268429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268430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431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4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68433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268434" name="Group 157"/>
                <p:cNvGrpSpPr>
                  <a:grpSpLocks/>
                </p:cNvGrpSpPr>
                <p:nvPr/>
              </p:nvGrpSpPr>
              <p:grpSpPr bwMode="auto">
                <a:xfrm>
                  <a:off x="1801" y="2306"/>
                  <a:ext cx="200" cy="336"/>
                  <a:chOff x="2956" y="2429"/>
                  <a:chExt cx="202" cy="336"/>
                </a:xfrm>
              </p:grpSpPr>
              <p:sp>
                <p:nvSpPr>
                  <p:cNvPr id="26843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268436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" y="2429"/>
                    <a:ext cx="20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pitchFamily="82" charset="2"/>
                      <a:buChar char="r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2000" smtClean="0">
                        <a:solidFill>
                          <a:srgbClr val="000000"/>
                        </a:solidFill>
                        <a:ea typeface="宋体" pitchFamily="2" charset="-122"/>
                      </a:rPr>
                      <a:t>y</a:t>
                    </a:r>
                    <a:endParaRPr lang="en-US" altLang="zh-CN" sz="2400" smtClean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268401" name="Text Box 160"/>
          <p:cNvSpPr txBox="1">
            <a:spLocks noChangeArrowheads="1"/>
          </p:cNvSpPr>
          <p:nvPr/>
        </p:nvSpPr>
        <p:spPr bwMode="auto">
          <a:xfrm>
            <a:off x="1" y="514350"/>
            <a:ext cx="1593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u="sng" smtClean="0">
                <a:solidFill>
                  <a:srgbClr val="000000"/>
                </a:solidFill>
                <a:ea typeface="宋体" pitchFamily="2" charset="-122"/>
              </a:rPr>
              <a:t>node x table</a:t>
            </a:r>
          </a:p>
        </p:txBody>
      </p:sp>
      <p:sp>
        <p:nvSpPr>
          <p:cNvPr id="268402" name="Text Box 161"/>
          <p:cNvSpPr txBox="1">
            <a:spLocks noChangeArrowheads="1"/>
          </p:cNvSpPr>
          <p:nvPr/>
        </p:nvSpPr>
        <p:spPr bwMode="auto">
          <a:xfrm>
            <a:off x="1" y="1943100"/>
            <a:ext cx="1585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u="sng" smtClean="0">
                <a:solidFill>
                  <a:srgbClr val="000000"/>
                </a:solidFill>
                <a:ea typeface="宋体" pitchFamily="2" charset="-122"/>
              </a:rPr>
              <a:t>node y table</a:t>
            </a:r>
          </a:p>
        </p:txBody>
      </p:sp>
      <p:sp>
        <p:nvSpPr>
          <p:cNvPr id="268403" name="Text Box 162"/>
          <p:cNvSpPr txBox="1">
            <a:spLocks noChangeArrowheads="1"/>
          </p:cNvSpPr>
          <p:nvPr/>
        </p:nvSpPr>
        <p:spPr bwMode="auto">
          <a:xfrm>
            <a:off x="1" y="3257550"/>
            <a:ext cx="15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u="sng" smtClean="0">
                <a:solidFill>
                  <a:srgbClr val="000000"/>
                </a:solidFill>
                <a:ea typeface="宋体" pitchFamily="2" charset="-122"/>
              </a:rPr>
              <a:t>node z table</a:t>
            </a:r>
          </a:p>
        </p:txBody>
      </p:sp>
      <p:sp>
        <p:nvSpPr>
          <p:cNvPr id="268404" name="Oval 163"/>
          <p:cNvSpPr>
            <a:spLocks noChangeArrowheads="1"/>
          </p:cNvSpPr>
          <p:nvPr/>
        </p:nvSpPr>
        <p:spPr bwMode="auto">
          <a:xfrm>
            <a:off x="1219200" y="125730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8405" name="Oval 164"/>
          <p:cNvSpPr>
            <a:spLocks noChangeArrowheads="1"/>
          </p:cNvSpPr>
          <p:nvPr/>
        </p:nvSpPr>
        <p:spPr bwMode="auto">
          <a:xfrm>
            <a:off x="1219200" y="280035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8406" name="Oval 165"/>
          <p:cNvSpPr>
            <a:spLocks noChangeArrowheads="1"/>
          </p:cNvSpPr>
          <p:nvPr/>
        </p:nvSpPr>
        <p:spPr bwMode="auto">
          <a:xfrm>
            <a:off x="1219200" y="445770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8407" name="Oval 166"/>
          <p:cNvSpPr>
            <a:spLocks noChangeArrowheads="1"/>
          </p:cNvSpPr>
          <p:nvPr/>
        </p:nvSpPr>
        <p:spPr bwMode="auto">
          <a:xfrm>
            <a:off x="3276600" y="125730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8408" name="Oval 167"/>
          <p:cNvSpPr>
            <a:spLocks noChangeArrowheads="1"/>
          </p:cNvSpPr>
          <p:nvPr/>
        </p:nvSpPr>
        <p:spPr bwMode="auto">
          <a:xfrm>
            <a:off x="3200400" y="4400550"/>
            <a:ext cx="10668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8409" name="Rectangle 168"/>
          <p:cNvSpPr>
            <a:spLocks noChangeArrowheads="1"/>
          </p:cNvSpPr>
          <p:nvPr/>
        </p:nvSpPr>
        <p:spPr bwMode="auto">
          <a:xfrm>
            <a:off x="1569457" y="57837"/>
            <a:ext cx="4519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fr-FR" altLang="zh-CN" sz="1800" baseline="-250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(y) = min{c(x,y) + D</a:t>
            </a:r>
            <a:r>
              <a:rPr lang="fr-FR" altLang="zh-CN" sz="1800" baseline="-250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y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(y), c(x,z) + D</a:t>
            </a:r>
            <a:r>
              <a:rPr lang="fr-FR" altLang="zh-CN" sz="1800" baseline="-250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z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(y)} </a:t>
            </a:r>
            <a:b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</a:b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268410" name="Line 169"/>
          <p:cNvSpPr>
            <a:spLocks noChangeShapeType="1"/>
          </p:cNvSpPr>
          <p:nvPr/>
        </p:nvSpPr>
        <p:spPr bwMode="auto">
          <a:xfrm flipH="1">
            <a:off x="3760789" y="607220"/>
            <a:ext cx="809625" cy="72509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8411" name="Rectangle 170"/>
          <p:cNvSpPr>
            <a:spLocks noChangeArrowheads="1"/>
          </p:cNvSpPr>
          <p:nvPr/>
        </p:nvSpPr>
        <p:spPr bwMode="auto">
          <a:xfrm>
            <a:off x="6371880" y="-34826"/>
            <a:ext cx="28296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D</a:t>
            </a:r>
            <a:r>
              <a:rPr lang="fr-FR" altLang="zh-CN" sz="1800" i="1" baseline="-25000" smtClean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(z) = 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</a:rPr>
              <a:t>min{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c(x,y) + </a:t>
            </a:r>
            <a:b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      D</a:t>
            </a:r>
            <a:r>
              <a:rPr lang="fr-FR" altLang="zh-CN" sz="1800" i="1" baseline="-25000" smtClean="0">
                <a:solidFill>
                  <a:srgbClr val="000000"/>
                </a:solidFill>
                <a:ea typeface="宋体" pitchFamily="2" charset="-122"/>
              </a:rPr>
              <a:t>y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(z), c(x,z) + D</a:t>
            </a:r>
            <a:r>
              <a:rPr lang="fr-FR" altLang="zh-CN" sz="1800" i="1" baseline="-25000" smtClean="0">
                <a:solidFill>
                  <a:srgbClr val="000000"/>
                </a:solidFill>
                <a:ea typeface="宋体" pitchFamily="2" charset="-122"/>
              </a:rPr>
              <a:t>z</a:t>
            </a:r>
            <a:r>
              <a:rPr lang="fr-FR" altLang="zh-CN" sz="1800" i="1" smtClean="0">
                <a:solidFill>
                  <a:srgbClr val="000000"/>
                </a:solidFill>
                <a:ea typeface="宋体" pitchFamily="2" charset="-122"/>
              </a:rPr>
              <a:t>(z)</a:t>
            </a: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zh-CN" sz="1800" smtClean="0">
                <a:solidFill>
                  <a:srgbClr val="000000"/>
                </a:solidFill>
                <a:ea typeface="宋体" pitchFamily="2" charset="-122"/>
              </a:rPr>
              <a:t>= min{2+1 , 7+0} = 3</a:t>
            </a:r>
          </a:p>
        </p:txBody>
      </p:sp>
      <p:sp>
        <p:nvSpPr>
          <p:cNvPr id="268412" name="Line 171"/>
          <p:cNvSpPr>
            <a:spLocks noChangeShapeType="1"/>
          </p:cNvSpPr>
          <p:nvPr/>
        </p:nvSpPr>
        <p:spPr bwMode="auto">
          <a:xfrm flipH="1">
            <a:off x="4179891" y="361951"/>
            <a:ext cx="2586037" cy="10001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DV versus 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75606"/>
            <a:ext cx="3384376" cy="3243224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kumimoji="1" lang="en-US" altLang="zh-CN" dirty="0">
                <a:solidFill>
                  <a:srgbClr val="0070C0"/>
                </a:solidFill>
                <a:ea typeface="宋体" pitchFamily="2" charset="-122"/>
              </a:rPr>
              <a:t>Distance Vector</a:t>
            </a:r>
          </a:p>
          <a:p>
            <a:r>
              <a:rPr lang="zh-CN" altLang="en-US" sz="2000" dirty="0">
                <a:ea typeface="宋体" pitchFamily="2" charset="-122"/>
              </a:rPr>
              <a:t>仅与</a:t>
            </a:r>
            <a:r>
              <a:rPr lang="zh-CN" altLang="en-US" sz="2000">
                <a:ea typeface="宋体" pitchFamily="2" charset="-122"/>
              </a:rPr>
              <a:t>邻居</a:t>
            </a:r>
            <a:r>
              <a:rPr lang="zh-CN" altLang="en-US" sz="2000" smtClean="0">
                <a:ea typeface="宋体" pitchFamily="2" charset="-122"/>
              </a:rPr>
              <a:t>节点</a:t>
            </a:r>
            <a:r>
              <a:rPr lang="zh-CN" altLang="en-US" sz="2000" dirty="0">
                <a:ea typeface="宋体" pitchFamily="2" charset="-122"/>
              </a:rPr>
              <a:t>交换消息</a:t>
            </a:r>
          </a:p>
          <a:p>
            <a:r>
              <a:rPr lang="zh-CN" altLang="en-US" sz="2000" dirty="0">
                <a:ea typeface="宋体" pitchFamily="2" charset="-122"/>
              </a:rPr>
              <a:t>消息包括到所有节点的最短距离</a:t>
            </a:r>
          </a:p>
          <a:p>
            <a:r>
              <a:rPr lang="zh-CN" altLang="en-US" sz="2000" dirty="0">
                <a:ea typeface="宋体" pitchFamily="2" charset="-122"/>
              </a:rPr>
              <a:t>收敛速度比较慢</a:t>
            </a:r>
          </a:p>
          <a:p>
            <a:r>
              <a:rPr lang="zh-CN" altLang="en-US" sz="2000" dirty="0">
                <a:ea typeface="宋体" pitchFamily="2" charset="-122"/>
              </a:rPr>
              <a:t>能够广播不正确的路径信息</a:t>
            </a:r>
          </a:p>
          <a:p>
            <a:r>
              <a:rPr lang="zh-CN" altLang="en-US" sz="2000" dirty="0">
                <a:ea typeface="宋体" pitchFamily="2" charset="-122"/>
              </a:rPr>
              <a:t>有</a:t>
            </a:r>
            <a:r>
              <a:rPr lang="en-US" altLang="zh-CN" sz="2000" dirty="0">
                <a:ea typeface="宋体" pitchFamily="2" charset="-122"/>
              </a:rPr>
              <a:t>Count to Infinity Problem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572000" y="1272742"/>
            <a:ext cx="3384376" cy="3243224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kumimoji="1" lang="en-US" altLang="zh-CN" dirty="0">
                <a:solidFill>
                  <a:srgbClr val="0070C0"/>
                </a:solidFill>
                <a:ea typeface="宋体" pitchFamily="2" charset="-122"/>
              </a:rPr>
              <a:t>Link State</a:t>
            </a:r>
          </a:p>
          <a:p>
            <a:pPr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ea typeface="宋体" pitchFamily="2" charset="-122"/>
              </a:rPr>
              <a:t>向网络上所有其它节点广播消息</a:t>
            </a:r>
          </a:p>
          <a:p>
            <a:pPr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ea typeface="宋体" pitchFamily="2" charset="-122"/>
              </a:rPr>
              <a:t>消息仅包括到邻居节点的距离</a:t>
            </a:r>
          </a:p>
          <a:p>
            <a:pPr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ea typeface="宋体" pitchFamily="2" charset="-122"/>
              </a:rPr>
              <a:t>收敛速度比较快</a:t>
            </a:r>
          </a:p>
          <a:p>
            <a:pPr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ea typeface="宋体" pitchFamily="2" charset="-122"/>
              </a:rPr>
              <a:t>能够广播不正确的链路信息</a:t>
            </a:r>
          </a:p>
          <a:p>
            <a:pPr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ea typeface="宋体" pitchFamily="2" charset="-122"/>
              </a:rPr>
              <a:t>没有</a:t>
            </a:r>
            <a:r>
              <a:rPr lang="en-US" altLang="zh-CN" sz="2000" dirty="0">
                <a:ea typeface="宋体" pitchFamily="2" charset="-122"/>
              </a:rPr>
              <a:t>Count to Infinity Problem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427</TotalTime>
  <Words>671</Words>
  <Application>Microsoft Office PowerPoint</Application>
  <PresentationFormat>全屏显示(16:9)</PresentationFormat>
  <Paragraphs>229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MS Mincho</vt:lpstr>
      <vt:lpstr>Segoe</vt:lpstr>
      <vt:lpstr>ZapfDingbats</vt:lpstr>
      <vt:lpstr>宋体</vt:lpstr>
      <vt:lpstr>Arial</vt:lpstr>
      <vt:lpstr>Calibri</vt:lpstr>
      <vt:lpstr>Comic Sans MS</vt:lpstr>
      <vt:lpstr>Times</vt:lpstr>
      <vt:lpstr>Times New Roman</vt:lpstr>
      <vt:lpstr>Wingdings</vt:lpstr>
      <vt:lpstr>主题1</vt:lpstr>
      <vt:lpstr>Default Design</vt:lpstr>
      <vt:lpstr>距离向量路由算法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55</cp:revision>
  <dcterms:created xsi:type="dcterms:W3CDTF">2014-09-21T01:22:00Z</dcterms:created>
  <dcterms:modified xsi:type="dcterms:W3CDTF">2017-02-16T16:42:48Z</dcterms:modified>
</cp:coreProperties>
</file>