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70" r:id="rId2"/>
    <p:sldId id="272" r:id="rId3"/>
    <p:sldId id="275" r:id="rId4"/>
    <p:sldId id="276" r:id="rId5"/>
    <p:sldId id="277" r:id="rId6"/>
    <p:sldId id="278" r:id="rId7"/>
    <p:sldId id="279" r:id="rId8"/>
    <p:sldId id="274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242" autoAdjust="0"/>
  </p:normalViewPr>
  <p:slideViewPr>
    <p:cSldViewPr>
      <p:cViewPr varScale="1">
        <p:scale>
          <a:sx n="91" d="100"/>
          <a:sy n="91" d="100"/>
        </p:scale>
        <p:origin x="792" y="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39752" y="1563638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zh-CN" altLang="zh-CN" b="1" dirty="0" smtClean="0"/>
              <a:t>数据链路层服务</a:t>
            </a: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Link Layer: Introduction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899592" y="823430"/>
            <a:ext cx="4176464" cy="3404504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2000" u="sng" dirty="0">
                <a:solidFill>
                  <a:srgbClr val="FF0000"/>
                </a:solidFill>
                <a:ea typeface="宋体" pitchFamily="2" charset="-122"/>
              </a:rPr>
              <a:t>Some terminology: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1800">
                <a:ea typeface="宋体" pitchFamily="2" charset="-122"/>
              </a:rPr>
              <a:t>hosts </a:t>
            </a:r>
            <a:r>
              <a:rPr lang="en-US" altLang="zh-CN" sz="1800" smtClean="0">
                <a:ea typeface="宋体" pitchFamily="2" charset="-122"/>
              </a:rPr>
              <a:t>and routers </a:t>
            </a:r>
            <a:r>
              <a:rPr lang="en-US" altLang="zh-CN" sz="1800" dirty="0">
                <a:ea typeface="宋体" pitchFamily="2" charset="-122"/>
              </a:rPr>
              <a:t>are </a:t>
            </a: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</a:rPr>
              <a:t>nodes</a:t>
            </a:r>
          </a:p>
          <a:p>
            <a:r>
              <a:rPr lang="en-US" altLang="zh-CN" sz="1800" dirty="0">
                <a:ea typeface="宋体" pitchFamily="2" charset="-122"/>
              </a:rPr>
              <a:t>communication channels that connect adjacent nodes along communication path are </a:t>
            </a: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</a:rPr>
              <a:t>links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wired links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wireless links</a:t>
            </a:r>
          </a:p>
          <a:p>
            <a:pPr lvl="1"/>
            <a:r>
              <a:rPr lang="en-US" altLang="zh-CN" sz="1600" dirty="0">
                <a:ea typeface="宋体" pitchFamily="2" charset="-122"/>
              </a:rPr>
              <a:t>LANs</a:t>
            </a:r>
            <a:endParaRPr lang="en-US" altLang="zh-CN" sz="1600" b="1" dirty="0">
              <a:solidFill>
                <a:srgbClr val="FF0000"/>
              </a:solidFill>
              <a:ea typeface="宋体" pitchFamily="2" charset="-122"/>
            </a:endParaRPr>
          </a:p>
          <a:p>
            <a:r>
              <a:rPr lang="en-US" altLang="zh-CN" sz="1800" dirty="0">
                <a:ea typeface="宋体" pitchFamily="2" charset="-122"/>
              </a:rPr>
              <a:t>layer-2 packet is a </a:t>
            </a: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</a:rPr>
              <a:t>frame</a:t>
            </a:r>
            <a:r>
              <a:rPr lang="en-US" altLang="zh-CN" sz="1800" b="1" dirty="0">
                <a:ea typeface="宋体" pitchFamily="2" charset="-122"/>
              </a:rPr>
              <a:t>,</a:t>
            </a:r>
            <a:r>
              <a:rPr lang="en-US" altLang="zh-CN" sz="1800" b="1" dirty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1800" dirty="0">
                <a:ea typeface="宋体" pitchFamily="2" charset="-122"/>
              </a:rPr>
              <a:t>encapsulates datagram</a:t>
            </a: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985838"/>
            <a:ext cx="3462337" cy="415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Box 467"/>
          <p:cNvSpPr txBox="1">
            <a:spLocks noChangeArrowheads="1"/>
          </p:cNvSpPr>
          <p:nvPr/>
        </p:nvSpPr>
        <p:spPr bwMode="auto">
          <a:xfrm>
            <a:off x="611560" y="4011910"/>
            <a:ext cx="4104456" cy="92333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r>
              <a:rPr lang="en-US" altLang="zh-CN" b="1" i="0" dirty="0">
                <a:solidFill>
                  <a:srgbClr val="FF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data-link layer</a:t>
            </a:r>
            <a:r>
              <a:rPr lang="en-US" altLang="zh-CN" i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 has responsibility of </a:t>
            </a:r>
          </a:p>
          <a:p>
            <a:r>
              <a:rPr lang="en-US" altLang="zh-CN" i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transferring datagram from one node </a:t>
            </a:r>
          </a:p>
          <a:p>
            <a:r>
              <a:rPr lang="en-US" altLang="zh-CN" i="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to adjacent node over a link</a:t>
            </a:r>
            <a:endParaRPr lang="en-US" altLang="zh-CN" sz="1400" i="0" dirty="0"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Link layer: context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539552" y="1203598"/>
            <a:ext cx="3312368" cy="358313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>
                <a:ea typeface="宋体" pitchFamily="2" charset="-122"/>
              </a:rPr>
              <a:t>datagram transferred by different link protocols over different links: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e.g., Ethernet on first link, frame relay on intermediate links, 802.11 on last link</a:t>
            </a:r>
          </a:p>
          <a:p>
            <a:r>
              <a:rPr lang="en-US" altLang="zh-CN" sz="2200" dirty="0">
                <a:ea typeface="宋体" pitchFamily="2" charset="-122"/>
              </a:rPr>
              <a:t>each link protocol provides different services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e.g., may or may not provide </a:t>
            </a:r>
            <a:r>
              <a:rPr lang="en-US" altLang="zh-CN" sz="2200" dirty="0" err="1">
                <a:ea typeface="宋体" pitchFamily="2" charset="-122"/>
              </a:rPr>
              <a:t>rdt</a:t>
            </a:r>
            <a:r>
              <a:rPr lang="en-US" altLang="zh-CN" sz="2200" dirty="0">
                <a:ea typeface="宋体" pitchFamily="2" charset="-122"/>
              </a:rPr>
              <a:t> over link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851920" y="1059582"/>
            <a:ext cx="3888432" cy="4059048"/>
          </a:xfrm>
        </p:spPr>
        <p:txBody>
          <a:bodyPr>
            <a:normAutofit fontScale="40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sz="5000" u="sng" dirty="0">
                <a:solidFill>
                  <a:srgbClr val="FF0000"/>
                </a:solidFill>
                <a:ea typeface="宋体" pitchFamily="2" charset="-122"/>
              </a:rPr>
              <a:t>transportation analogy</a:t>
            </a:r>
          </a:p>
          <a:p>
            <a:r>
              <a:rPr lang="en-US" altLang="zh-CN" sz="5000" dirty="0">
                <a:ea typeface="宋体" pitchFamily="2" charset="-122"/>
              </a:rPr>
              <a:t>trip from Princeton to Lausanne</a:t>
            </a:r>
          </a:p>
          <a:p>
            <a:pPr lvl="1"/>
            <a:r>
              <a:rPr lang="en-US" altLang="zh-CN" sz="5000" dirty="0">
                <a:ea typeface="宋体" pitchFamily="2" charset="-122"/>
              </a:rPr>
              <a:t>limo: Princeton to JFK</a:t>
            </a:r>
          </a:p>
          <a:p>
            <a:pPr lvl="1"/>
            <a:r>
              <a:rPr lang="en-US" altLang="zh-CN" sz="5000" dirty="0">
                <a:ea typeface="宋体" pitchFamily="2" charset="-122"/>
              </a:rPr>
              <a:t>plane: JFK to Geneva</a:t>
            </a:r>
          </a:p>
          <a:p>
            <a:pPr lvl="1"/>
            <a:r>
              <a:rPr lang="en-US" altLang="zh-CN" sz="5000" dirty="0">
                <a:ea typeface="宋体" pitchFamily="2" charset="-122"/>
              </a:rPr>
              <a:t>train: Geneva to Lausanne</a:t>
            </a:r>
          </a:p>
          <a:p>
            <a:r>
              <a:rPr lang="en-US" altLang="zh-CN" sz="5000" dirty="0">
                <a:ea typeface="宋体" pitchFamily="2" charset="-122"/>
              </a:rPr>
              <a:t>tourist = </a:t>
            </a:r>
            <a:r>
              <a:rPr lang="en-US" altLang="zh-CN" sz="5000" dirty="0">
                <a:solidFill>
                  <a:srgbClr val="FF0000"/>
                </a:solidFill>
                <a:ea typeface="宋体" pitchFamily="2" charset="-122"/>
              </a:rPr>
              <a:t>datagram</a:t>
            </a:r>
            <a:endParaRPr lang="en-US" altLang="zh-CN" sz="5000" dirty="0">
              <a:ea typeface="宋体" pitchFamily="2" charset="-122"/>
            </a:endParaRPr>
          </a:p>
          <a:p>
            <a:r>
              <a:rPr lang="en-US" altLang="zh-CN" sz="5000" dirty="0">
                <a:ea typeface="宋体" pitchFamily="2" charset="-122"/>
              </a:rPr>
              <a:t>transport segment = </a:t>
            </a:r>
            <a:r>
              <a:rPr lang="en-US" altLang="zh-CN" sz="5000" dirty="0">
                <a:solidFill>
                  <a:srgbClr val="FF0000"/>
                </a:solidFill>
                <a:ea typeface="宋体" pitchFamily="2" charset="-122"/>
              </a:rPr>
              <a:t>communication link</a:t>
            </a:r>
            <a:endParaRPr lang="en-US" altLang="zh-CN" sz="5000" dirty="0">
              <a:ea typeface="宋体" pitchFamily="2" charset="-122"/>
            </a:endParaRPr>
          </a:p>
          <a:p>
            <a:r>
              <a:rPr lang="en-US" altLang="zh-CN" sz="5000" dirty="0">
                <a:ea typeface="宋体" pitchFamily="2" charset="-122"/>
              </a:rPr>
              <a:t>transportation mode = </a:t>
            </a:r>
            <a:r>
              <a:rPr lang="en-US" altLang="zh-CN" sz="5000" dirty="0">
                <a:solidFill>
                  <a:srgbClr val="FF0000"/>
                </a:solidFill>
                <a:ea typeface="宋体" pitchFamily="2" charset="-122"/>
              </a:rPr>
              <a:t>link layer protocol</a:t>
            </a:r>
            <a:endParaRPr lang="en-US" altLang="zh-CN" sz="5000" dirty="0">
              <a:ea typeface="宋体" pitchFamily="2" charset="-122"/>
            </a:endParaRPr>
          </a:p>
          <a:p>
            <a:r>
              <a:rPr lang="en-US" altLang="zh-CN" sz="5000" dirty="0">
                <a:ea typeface="宋体" pitchFamily="2" charset="-122"/>
              </a:rPr>
              <a:t>travel agent = </a:t>
            </a:r>
            <a:r>
              <a:rPr lang="en-US" altLang="zh-CN" sz="5000" dirty="0">
                <a:solidFill>
                  <a:srgbClr val="FF0000"/>
                </a:solidFill>
                <a:ea typeface="宋体" pitchFamily="2" charset="-122"/>
              </a:rPr>
              <a:t>routing algorithm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572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Link Layer Services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83568" y="987574"/>
            <a:ext cx="6624736" cy="40119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200" i="1" dirty="0" smtClean="0">
                <a:solidFill>
                  <a:srgbClr val="FF0000"/>
                </a:solidFill>
                <a:ea typeface="宋体" pitchFamily="2" charset="-122"/>
              </a:rPr>
              <a:t>framing, link access:</a:t>
            </a:r>
            <a:r>
              <a:rPr lang="en-US" altLang="zh-CN" sz="2200" dirty="0" smtClean="0">
                <a:ea typeface="宋体" pitchFamily="2" charset="-122"/>
              </a:rPr>
              <a:t> 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encapsulate datagram into frame, adding header, trailer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channel access if shared medium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“MAC” addresses used in frame headers to identify source, </a:t>
            </a:r>
            <a:r>
              <a:rPr lang="en-US" altLang="zh-CN" dirty="0" err="1" smtClean="0">
                <a:ea typeface="宋体" pitchFamily="2" charset="-122"/>
              </a:rPr>
              <a:t>dest</a:t>
            </a:r>
            <a:r>
              <a:rPr lang="en-US" altLang="zh-CN" dirty="0" smtClean="0">
                <a:ea typeface="宋体" pitchFamily="2" charset="-122"/>
              </a:rPr>
              <a:t>  </a:t>
            </a: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different from IP address!</a:t>
            </a:r>
          </a:p>
          <a:p>
            <a:r>
              <a:rPr lang="en-US" altLang="zh-CN" sz="2200" i="1" dirty="0" smtClean="0">
                <a:solidFill>
                  <a:srgbClr val="FF0000"/>
                </a:solidFill>
                <a:ea typeface="宋体" pitchFamily="2" charset="-122"/>
              </a:rPr>
              <a:t>reliable delivery between adjacent nodes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we learned how to do this already (chapter 3)!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seldom used on low bit-error link (fiber, some twisted pair)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wireless links: high error rates</a:t>
            </a:r>
          </a:p>
          <a:p>
            <a:pPr lvl="2"/>
            <a:r>
              <a:rPr lang="en-US" altLang="zh-CN" sz="1800" dirty="0" smtClean="0">
                <a:ea typeface="宋体" pitchFamily="2" charset="-122"/>
              </a:rPr>
              <a:t>Q: why both link-level and end-end reliability?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28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Link Layer Services (more)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611560" y="1203598"/>
            <a:ext cx="6840760" cy="374441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flow control: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pacing between adjacent sending and receiving nodes</a:t>
            </a:r>
          </a:p>
          <a:p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error detection</a:t>
            </a:r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: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errors caused by signal attenuation, noise.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receiver detects presence of errors: </a:t>
            </a:r>
          </a:p>
          <a:p>
            <a:pPr lvl="2"/>
            <a:r>
              <a:rPr lang="en-US" altLang="zh-CN" sz="1900" dirty="0">
                <a:ea typeface="宋体" pitchFamily="2" charset="-122"/>
              </a:rPr>
              <a:t>signals sender for retransmission or drops frame </a:t>
            </a:r>
          </a:p>
          <a:p>
            <a:r>
              <a:rPr lang="en-US" altLang="zh-CN" sz="2200" dirty="0">
                <a:solidFill>
                  <a:srgbClr val="FF0000"/>
                </a:solidFill>
                <a:ea typeface="宋体" pitchFamily="2" charset="-122"/>
              </a:rPr>
              <a:t>error correction:</a:t>
            </a:r>
            <a:r>
              <a:rPr lang="en-US" altLang="zh-CN" sz="2200" dirty="0">
                <a:ea typeface="宋体" pitchFamily="2" charset="-122"/>
              </a:rPr>
              <a:t> </a:t>
            </a:r>
          </a:p>
          <a:p>
            <a:pPr lvl="1"/>
            <a:r>
              <a:rPr lang="en-US" altLang="zh-CN" sz="2200" dirty="0">
                <a:ea typeface="宋体" pitchFamily="2" charset="-122"/>
              </a:rPr>
              <a:t>receiver identifies </a:t>
            </a:r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and corrects</a:t>
            </a:r>
            <a:r>
              <a:rPr lang="en-US" altLang="zh-CN" sz="2200" dirty="0">
                <a:ea typeface="宋体" pitchFamily="2" charset="-122"/>
              </a:rPr>
              <a:t> bit error(s) without resorting to retransmission</a:t>
            </a:r>
          </a:p>
          <a:p>
            <a:r>
              <a:rPr lang="en-US" altLang="zh-CN" sz="2200" i="1" dirty="0">
                <a:solidFill>
                  <a:srgbClr val="FF0000"/>
                </a:solidFill>
                <a:ea typeface="宋体" pitchFamily="2" charset="-122"/>
              </a:rPr>
              <a:t>half-duplex and full-duplex</a:t>
            </a:r>
            <a:endParaRPr lang="en-US" altLang="zh-CN" sz="2200" dirty="0">
              <a:solidFill>
                <a:srgbClr val="FF0000"/>
              </a:solidFill>
              <a:ea typeface="宋体" pitchFamily="2" charset="-122"/>
            </a:endParaRPr>
          </a:p>
          <a:p>
            <a:pPr lvl="1"/>
            <a:r>
              <a:rPr lang="en-US" altLang="zh-CN" sz="2200" dirty="0">
                <a:ea typeface="宋体" pitchFamily="2" charset="-122"/>
              </a:rPr>
              <a:t>with half duplex, nodes at both ends of link can transmit, but not at same time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57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89" y="3893334"/>
            <a:ext cx="1246774" cy="1246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>
          <a:xfrm>
            <a:off x="1331913" y="267494"/>
            <a:ext cx="6984503" cy="431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Where is the link layer implemented?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539552" y="1131590"/>
            <a:ext cx="3888432" cy="3888432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ea typeface="宋体" pitchFamily="2" charset="-122"/>
              </a:rPr>
              <a:t>in each and every host</a:t>
            </a:r>
          </a:p>
          <a:p>
            <a:r>
              <a:rPr lang="en-US" altLang="zh-CN" sz="2000" dirty="0">
                <a:ea typeface="宋体" pitchFamily="2" charset="-122"/>
              </a:rPr>
              <a:t>link layer implemented in “adaptor” (aka </a:t>
            </a:r>
            <a:r>
              <a:rPr lang="en-US" altLang="zh-CN" sz="2000" i="1" dirty="0">
                <a:solidFill>
                  <a:srgbClr val="FF0000"/>
                </a:solidFill>
                <a:ea typeface="宋体" pitchFamily="2" charset="-122"/>
              </a:rPr>
              <a:t>network interface card</a:t>
            </a:r>
            <a:r>
              <a:rPr lang="en-US" altLang="zh-CN" sz="2000" dirty="0">
                <a:ea typeface="宋体" pitchFamily="2" charset="-122"/>
              </a:rPr>
              <a:t> NIC)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Ethernet card, PCMCI card, 802.11 card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implements link, physical layer</a:t>
            </a:r>
          </a:p>
          <a:p>
            <a:r>
              <a:rPr lang="en-US" altLang="zh-CN" sz="2000" dirty="0">
                <a:ea typeface="宋体" pitchFamily="2" charset="-122"/>
              </a:rPr>
              <a:t>attaches into host’s system buses</a:t>
            </a:r>
          </a:p>
          <a:p>
            <a:r>
              <a:rPr lang="en-US" altLang="zh-CN" sz="2000" dirty="0">
                <a:ea typeface="宋体" pitchFamily="2" charset="-122"/>
              </a:rPr>
              <a:t>combination of hardware, software, firmware</a:t>
            </a:r>
          </a:p>
          <a:p>
            <a:endParaRPr lang="zh-CN" altLang="en-US" dirty="0"/>
          </a:p>
        </p:txBody>
      </p:sp>
      <p:sp>
        <p:nvSpPr>
          <p:cNvPr id="4" name="Rectangle 42"/>
          <p:cNvSpPr>
            <a:spLocks noChangeArrowheads="1"/>
          </p:cNvSpPr>
          <p:nvPr/>
        </p:nvSpPr>
        <p:spPr bwMode="auto">
          <a:xfrm>
            <a:off x="5221437" y="1613694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5670699" y="3552031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6" name="Rectangle 45"/>
          <p:cNvSpPr>
            <a:spLocks noChangeArrowheads="1"/>
          </p:cNvSpPr>
          <p:nvPr/>
        </p:nvSpPr>
        <p:spPr bwMode="auto">
          <a:xfrm>
            <a:off x="5670699" y="2964656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controller</a:t>
            </a:r>
          </a:p>
        </p:txBody>
      </p:sp>
      <p:sp>
        <p:nvSpPr>
          <p:cNvPr id="7" name="Text Box 46"/>
          <p:cNvSpPr txBox="1">
            <a:spLocks noChangeArrowheads="1"/>
          </p:cNvSpPr>
          <p:nvPr/>
        </p:nvSpPr>
        <p:spPr bwMode="auto">
          <a:xfrm>
            <a:off x="5477024" y="3561556"/>
            <a:ext cx="103663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zh-CN" sz="1200" i="0">
                <a:latin typeface="Arial" charset="0"/>
                <a:ea typeface="宋体" pitchFamily="2" charset="-122"/>
              </a:rPr>
              <a:t>physical</a:t>
            </a:r>
          </a:p>
          <a:p>
            <a:pPr algn="ctr" eaLnBrk="1" hangingPunct="1"/>
            <a:r>
              <a:rPr lang="en-US" altLang="zh-CN" sz="1200" i="0">
                <a:latin typeface="Arial" charset="0"/>
                <a:ea typeface="宋体" pitchFamily="2" charset="-122"/>
              </a:rPr>
              <a:t>transmission</a:t>
            </a:r>
          </a:p>
        </p:txBody>
      </p:sp>
      <p:sp>
        <p:nvSpPr>
          <p:cNvPr id="8" name="Freeform 47"/>
          <p:cNvSpPr>
            <a:spLocks/>
          </p:cNvSpPr>
          <p:nvPr/>
        </p:nvSpPr>
        <p:spPr bwMode="auto">
          <a:xfrm>
            <a:off x="5723087" y="2483644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  <a:gd name="T12" fmla="*/ 0 w 361"/>
              <a:gd name="T13" fmla="*/ 0 h 478"/>
              <a:gd name="T14" fmla="*/ 361 w 361"/>
              <a:gd name="T15" fmla="*/ 478 h 4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宋体" pitchFamily="2" charset="-122"/>
              <a:cs typeface="+mn-cs"/>
            </a:endParaRPr>
          </a:p>
        </p:txBody>
      </p:sp>
      <p:sp>
        <p:nvSpPr>
          <p:cNvPr id="9" name="Line 48"/>
          <p:cNvSpPr>
            <a:spLocks noChangeShapeType="1"/>
          </p:cNvSpPr>
          <p:nvPr/>
        </p:nvSpPr>
        <p:spPr bwMode="auto">
          <a:xfrm>
            <a:off x="5588149" y="2656681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0" name="Line 49"/>
          <p:cNvSpPr>
            <a:spLocks noChangeShapeType="1"/>
          </p:cNvSpPr>
          <p:nvPr/>
        </p:nvSpPr>
        <p:spPr bwMode="auto">
          <a:xfrm flipV="1">
            <a:off x="5983437" y="2664619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5477024" y="1966119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cpu</a:t>
            </a: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6296174" y="1967706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memory</a:t>
            </a:r>
          </a:p>
        </p:txBody>
      </p:sp>
      <p:sp>
        <p:nvSpPr>
          <p:cNvPr id="13" name="Line 52"/>
          <p:cNvSpPr>
            <a:spLocks noChangeShapeType="1"/>
          </p:cNvSpPr>
          <p:nvPr/>
        </p:nvSpPr>
        <p:spPr bwMode="auto">
          <a:xfrm flipH="1" flipV="1">
            <a:off x="5780237" y="2486819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4" name="Line 53"/>
          <p:cNvSpPr>
            <a:spLocks noChangeShapeType="1"/>
          </p:cNvSpPr>
          <p:nvPr/>
        </p:nvSpPr>
        <p:spPr bwMode="auto">
          <a:xfrm flipH="1" flipV="1">
            <a:off x="6653362" y="2488406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5" name="Text Box 54"/>
          <p:cNvSpPr txBox="1">
            <a:spLocks noChangeArrowheads="1"/>
          </p:cNvSpPr>
          <p:nvPr/>
        </p:nvSpPr>
        <p:spPr bwMode="auto">
          <a:xfrm>
            <a:off x="7101037" y="2785269"/>
            <a:ext cx="8794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latin typeface="Arial" charset="0"/>
                <a:ea typeface="宋体" pitchFamily="2" charset="-122"/>
              </a:rPr>
              <a:t>host </a:t>
            </a:r>
          </a:p>
          <a:p>
            <a:pPr eaLnBrk="1" hangingPunct="1"/>
            <a:r>
              <a:rPr lang="en-US" altLang="zh-CN" sz="1200">
                <a:latin typeface="Arial" charset="0"/>
                <a:ea typeface="宋体" pitchFamily="2" charset="-122"/>
              </a:rPr>
              <a:t>bus </a:t>
            </a:r>
          </a:p>
          <a:p>
            <a:pPr eaLnBrk="1" hangingPunct="1"/>
            <a:r>
              <a:rPr lang="en-US" altLang="zh-CN" sz="1200">
                <a:latin typeface="Arial" charset="0"/>
                <a:ea typeface="宋体" pitchFamily="2" charset="-122"/>
              </a:rPr>
              <a:t>(e.g., PCI)</a:t>
            </a:r>
          </a:p>
        </p:txBody>
      </p:sp>
      <p:sp>
        <p:nvSpPr>
          <p:cNvPr id="16" name="Line 55"/>
          <p:cNvSpPr>
            <a:spLocks noChangeShapeType="1"/>
          </p:cNvSpPr>
          <p:nvPr/>
        </p:nvSpPr>
        <p:spPr bwMode="auto">
          <a:xfrm flipH="1">
            <a:off x="5983437" y="3272631"/>
            <a:ext cx="12700" cy="3397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7" name="Line 56"/>
          <p:cNvSpPr>
            <a:spLocks noChangeShapeType="1"/>
          </p:cNvSpPr>
          <p:nvPr/>
        </p:nvSpPr>
        <p:spPr bwMode="auto">
          <a:xfrm>
            <a:off x="5981849" y="3806031"/>
            <a:ext cx="0" cy="3667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8" name="Line 57"/>
          <p:cNvSpPr>
            <a:spLocks noChangeShapeType="1"/>
          </p:cNvSpPr>
          <p:nvPr/>
        </p:nvSpPr>
        <p:spPr bwMode="auto">
          <a:xfrm flipH="1" flipV="1">
            <a:off x="6778774" y="2661444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19" name="Text Box 58"/>
          <p:cNvSpPr txBox="1">
            <a:spLocks noChangeArrowheads="1"/>
          </p:cNvSpPr>
          <p:nvPr/>
        </p:nvSpPr>
        <p:spPr bwMode="auto">
          <a:xfrm>
            <a:off x="6388249" y="4355306"/>
            <a:ext cx="1273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latin typeface="Arial" charset="0"/>
                <a:ea typeface="宋体" pitchFamily="2" charset="-122"/>
              </a:rPr>
              <a:t>network adapter</a:t>
            </a:r>
          </a:p>
          <a:p>
            <a:pPr eaLnBrk="1" hangingPunct="1"/>
            <a:r>
              <a:rPr lang="en-US" altLang="zh-CN" sz="1200">
                <a:latin typeface="Arial" charset="0"/>
                <a:ea typeface="宋体" pitchFamily="2" charset="-122"/>
              </a:rPr>
              <a:t>card</a:t>
            </a:r>
          </a:p>
        </p:txBody>
      </p:sp>
      <p:sp>
        <p:nvSpPr>
          <p:cNvPr id="20" name="Line 59"/>
          <p:cNvSpPr>
            <a:spLocks noChangeShapeType="1"/>
          </p:cNvSpPr>
          <p:nvPr/>
        </p:nvSpPr>
        <p:spPr bwMode="auto">
          <a:xfrm flipH="1" flipV="1">
            <a:off x="6596212" y="3679031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5981849" y="1286669"/>
            <a:ext cx="11985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1200">
                <a:latin typeface="Arial" charset="0"/>
                <a:ea typeface="宋体" pitchFamily="2" charset="-122"/>
              </a:rPr>
              <a:t>host schematic</a:t>
            </a: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5443687" y="2853531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i="1" kern="1200">
                <a:solidFill>
                  <a:schemeClr val="tx1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grpSp>
        <p:nvGrpSpPr>
          <p:cNvPr id="23" name="Group 84"/>
          <p:cNvGrpSpPr>
            <a:grpSpLocks/>
          </p:cNvGrpSpPr>
          <p:nvPr/>
        </p:nvGrpSpPr>
        <p:grpSpPr bwMode="auto">
          <a:xfrm>
            <a:off x="4183216" y="1742281"/>
            <a:ext cx="1466851" cy="2065338"/>
            <a:chOff x="2691" y="1728"/>
            <a:chExt cx="924" cy="1301"/>
          </a:xfrm>
        </p:grpSpPr>
        <p:sp>
          <p:nvSpPr>
            <p:cNvPr id="25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0"/>
                <a:gd name="T16" fmla="*/ 0 h 520"/>
                <a:gd name="T17" fmla="*/ 390 w 390"/>
                <a:gd name="T18" fmla="*/ 520 h 5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6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5"/>
                <a:gd name="T16" fmla="*/ 0 h 443"/>
                <a:gd name="T17" fmla="*/ 275 w 275"/>
                <a:gd name="T18" fmla="*/ 443 h 4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7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>
          <p:nvSpPr>
            <p:cNvPr id="28" name="Text Box 65"/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link</a:t>
              </a:r>
            </a:p>
          </p:txBody>
        </p:sp>
        <p:sp>
          <p:nvSpPr>
            <p:cNvPr id="29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0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1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2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3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4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5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6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7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link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宋体" pitchFamily="2" charset="-122"/>
                  <a:cs typeface="+mn-cs"/>
                </a:rPr>
                <a:t>physical</a:t>
              </a:r>
            </a:p>
          </p:txBody>
        </p:sp>
        <p:sp>
          <p:nvSpPr>
            <p:cNvPr id="38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39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40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41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42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3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44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endParaRPr>
            </a:p>
          </p:txBody>
        </p:sp>
        <p:sp>
          <p:nvSpPr>
            <p:cNvPr id="45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6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i="1" kern="1200">
                  <a:solidFill>
                    <a:schemeClr val="tx1"/>
                  </a:solidFill>
                  <a:latin typeface="Comic Sans MS" pitchFamily="66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宋体" pitchFamily="2" charset="-122"/>
                <a:cs typeface="+mn-cs"/>
              </a:endParaRPr>
            </a:p>
          </p:txBody>
        </p:sp>
      </p:grpSp>
      <p:pic>
        <p:nvPicPr>
          <p:cNvPr id="24" name="图片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99" y="853281"/>
            <a:ext cx="61118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034632"/>
            <a:ext cx="1071562" cy="1098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03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Adaptors Communicating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683568" y="2931790"/>
            <a:ext cx="3384376" cy="2503016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sending side:</a:t>
            </a:r>
          </a:p>
          <a:p>
            <a:pPr lvl="1"/>
            <a:r>
              <a:rPr lang="en-US" altLang="zh-CN" dirty="0">
                <a:ea typeface="宋体" charset="-122"/>
              </a:rPr>
              <a:t>encapsulates datagram in frame</a:t>
            </a:r>
          </a:p>
          <a:p>
            <a:pPr lvl="1"/>
            <a:r>
              <a:rPr lang="en-US" altLang="zh-CN" dirty="0">
                <a:ea typeface="宋体" charset="-122"/>
              </a:rPr>
              <a:t>adds error checking bits, </a:t>
            </a:r>
            <a:r>
              <a:rPr lang="en-US" altLang="zh-CN" dirty="0" err="1">
                <a:ea typeface="宋体" charset="-122"/>
              </a:rPr>
              <a:t>rdt</a:t>
            </a:r>
            <a:r>
              <a:rPr lang="en-US" altLang="zh-CN" dirty="0">
                <a:ea typeface="宋体" charset="-122"/>
              </a:rPr>
              <a:t>, flow control, etc.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3707904" y="2931790"/>
            <a:ext cx="3384376" cy="2211710"/>
          </a:xfrm>
        </p:spPr>
        <p:txBody>
          <a:bodyPr/>
          <a:lstStyle/>
          <a:p>
            <a:r>
              <a:rPr lang="en-US" altLang="zh-CN" dirty="0">
                <a:ea typeface="宋体" charset="-122"/>
              </a:rPr>
              <a:t>receiving side</a:t>
            </a:r>
          </a:p>
          <a:p>
            <a:pPr lvl="1"/>
            <a:r>
              <a:rPr lang="en-US" altLang="zh-CN" dirty="0">
                <a:ea typeface="宋体" charset="-122"/>
              </a:rPr>
              <a:t>looks for errors, </a:t>
            </a:r>
            <a:r>
              <a:rPr lang="en-US" altLang="zh-CN" dirty="0" err="1">
                <a:ea typeface="宋体" charset="-122"/>
              </a:rPr>
              <a:t>rdt</a:t>
            </a:r>
            <a:r>
              <a:rPr lang="en-US" altLang="zh-CN" dirty="0">
                <a:ea typeface="宋体" charset="-122"/>
              </a:rPr>
              <a:t>, flow control, </a:t>
            </a:r>
            <a:r>
              <a:rPr lang="en-US" altLang="zh-CN" dirty="0" err="1">
                <a:ea typeface="宋体" charset="-122"/>
              </a:rPr>
              <a:t>etc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extracts datagram, passes to upper layer at receiving side</a:t>
            </a:r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843558"/>
            <a:ext cx="5184576" cy="2234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743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199069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内容占位符 2"/>
          <p:cNvSpPr txBox="1">
            <a:spLocks/>
          </p:cNvSpPr>
          <p:nvPr/>
        </p:nvSpPr>
        <p:spPr>
          <a:xfrm>
            <a:off x="2267744" y="2139702"/>
            <a:ext cx="4751387" cy="106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Link Layer Services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6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488</TotalTime>
  <Words>422</Words>
  <Application>Microsoft Office PowerPoint</Application>
  <PresentationFormat>全屏显示(16:9)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ZapfDingbats</vt:lpstr>
      <vt:lpstr>宋体</vt:lpstr>
      <vt:lpstr>Arial</vt:lpstr>
      <vt:lpstr>Calibri</vt:lpstr>
      <vt:lpstr>Comic Sans MS</vt:lpstr>
      <vt:lpstr>Wingdings</vt:lpstr>
      <vt:lpstr>主题1</vt:lpstr>
      <vt:lpstr>数据链路层服务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67</cp:revision>
  <dcterms:created xsi:type="dcterms:W3CDTF">2014-09-21T01:22:00Z</dcterms:created>
  <dcterms:modified xsi:type="dcterms:W3CDTF">2017-02-16T16:44:18Z</dcterms:modified>
</cp:coreProperties>
</file>