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0" r:id="rId2"/>
    <p:sldId id="272" r:id="rId3"/>
    <p:sldId id="273" r:id="rId4"/>
    <p:sldId id="275" r:id="rId5"/>
    <p:sldId id="276" r:id="rId6"/>
    <p:sldId id="277" r:id="rId7"/>
    <p:sldId id="274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1563638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zh-CN" b="1" dirty="0" smtClean="0"/>
              <a:t>差错检测</a:t>
            </a:r>
            <a:r>
              <a:rPr lang="zh-CN" altLang="zh-CN" b="1" dirty="0"/>
              <a:t>与</a:t>
            </a:r>
            <a:r>
              <a:rPr lang="zh-CN" altLang="zh-CN" b="1" dirty="0" smtClean="0"/>
              <a:t>纠错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Error Detection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6408712" cy="158417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000" dirty="0" smtClean="0">
                <a:ea typeface="宋体" charset="-122"/>
              </a:rPr>
              <a:t>EDC = </a:t>
            </a:r>
            <a:r>
              <a:rPr lang="en-US" altLang="zh-CN" sz="2000" dirty="0">
                <a:ea typeface="宋体" charset="-122"/>
              </a:rPr>
              <a:t>Error Detection and Correction bits (redundancy)</a:t>
            </a:r>
          </a:p>
          <a:p>
            <a:r>
              <a:rPr lang="en-US" altLang="zh-CN" sz="2000" dirty="0">
                <a:ea typeface="宋体" charset="-122"/>
              </a:rPr>
              <a:t>D </a:t>
            </a:r>
            <a:r>
              <a:rPr lang="en-US" altLang="zh-CN" sz="2000" smtClean="0">
                <a:ea typeface="宋体" charset="-122"/>
              </a:rPr>
              <a:t>= </a:t>
            </a:r>
            <a:r>
              <a:rPr lang="en-US" altLang="zh-CN" sz="2000" smtClean="0">
                <a:ea typeface="宋体" charset="-122"/>
              </a:rPr>
              <a:t>Data protected </a:t>
            </a:r>
            <a:r>
              <a:rPr lang="en-US" altLang="zh-CN" sz="2000" dirty="0">
                <a:ea typeface="宋体" charset="-122"/>
              </a:rPr>
              <a:t>by error checking, may include header fields </a:t>
            </a:r>
          </a:p>
          <a:p>
            <a:pPr>
              <a:buFontTx/>
              <a:buChar char="•"/>
            </a:pPr>
            <a:r>
              <a:rPr lang="en-US" altLang="zh-CN" sz="2000" dirty="0">
                <a:ea typeface="宋体" charset="-122"/>
              </a:rPr>
              <a:t> Error detection not 100% reliable!</a:t>
            </a:r>
          </a:p>
          <a:p>
            <a:pPr lvl="1">
              <a:buFontTx/>
              <a:buChar char="•"/>
            </a:pPr>
            <a:r>
              <a:rPr lang="en-US" altLang="zh-CN" dirty="0">
                <a:ea typeface="宋体" charset="-122"/>
              </a:rPr>
              <a:t> protocol may miss some errors, but rarely</a:t>
            </a:r>
          </a:p>
          <a:p>
            <a:pPr lvl="1">
              <a:buFontTx/>
              <a:buChar char="•"/>
            </a:pPr>
            <a:r>
              <a:rPr lang="en-US" altLang="zh-CN" dirty="0">
                <a:ea typeface="宋体" charset="-122"/>
              </a:rPr>
              <a:t> larger EDC field yields better detection and correction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59548"/>
            <a:ext cx="4488869" cy="246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Parity Checking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4211960" y="1754395"/>
            <a:ext cx="3384376" cy="32432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u="sng" dirty="0">
                <a:solidFill>
                  <a:srgbClr val="FF0000"/>
                </a:solidFill>
                <a:ea typeface="宋体" charset="-122"/>
              </a:rPr>
              <a:t>Single Bit Parity:</a:t>
            </a:r>
            <a:endParaRPr lang="en-US" altLang="zh-CN" sz="2200" b="1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ea typeface="宋体" charset="-122"/>
              </a:rPr>
              <a:t>Detect single bit errors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611560" y="897074"/>
            <a:ext cx="4608512" cy="32432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u="sng" dirty="0">
                <a:solidFill>
                  <a:srgbClr val="FF0000"/>
                </a:solidFill>
                <a:ea typeface="宋体" charset="-122"/>
              </a:rPr>
              <a:t>Two Dimensional Bit Parity</a:t>
            </a:r>
            <a:r>
              <a:rPr lang="en-US" altLang="zh-CN" sz="2200" b="1" u="sng" dirty="0">
                <a:solidFill>
                  <a:srgbClr val="FF0000"/>
                </a:solidFill>
                <a:ea typeface="宋体" charset="-122"/>
              </a:rPr>
              <a:t>:</a:t>
            </a:r>
            <a:endParaRPr lang="en-US" altLang="zh-CN" sz="2200" b="1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ea typeface="宋体" charset="-122"/>
              </a:rPr>
              <a:t>Detect and correct single bit errors</a:t>
            </a:r>
          </a:p>
          <a:p>
            <a:endParaRPr lang="zh-CN" altLang="en-US" dirty="0"/>
          </a:p>
        </p:txBody>
      </p:sp>
      <p:pic>
        <p:nvPicPr>
          <p:cNvPr id="6" name="Picture 3" descr="522 Single Bit Par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43758"/>
            <a:ext cx="260985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523 Double Bit Pa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8820"/>
            <a:ext cx="2881682" cy="323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4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Internet checksum </a:t>
            </a:r>
            <a:r>
              <a:rPr lang="en-US" altLang="zh-CN" sz="2400" dirty="0">
                <a:ea typeface="宋体" charset="-122"/>
              </a:rPr>
              <a:t>(review)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11560" y="1851670"/>
            <a:ext cx="3384376" cy="3243224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u="sng" dirty="0" smtClean="0">
                <a:solidFill>
                  <a:srgbClr val="FF0000"/>
                </a:solidFill>
                <a:ea typeface="宋体" charset="-122"/>
              </a:rPr>
              <a:t>Sender: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sz="2200" dirty="0" smtClean="0">
                <a:ea typeface="宋体" charset="-122"/>
              </a:rPr>
              <a:t>treat segment contents as sequence of 16-bit integers</a:t>
            </a:r>
          </a:p>
          <a:p>
            <a:r>
              <a:rPr lang="en-US" altLang="zh-CN" sz="2200" dirty="0" smtClean="0">
                <a:ea typeface="宋体" charset="-122"/>
              </a:rPr>
              <a:t>checksum: addition (1’s complement sum) of segment contents</a:t>
            </a:r>
          </a:p>
          <a:p>
            <a:r>
              <a:rPr lang="en-US" altLang="zh-CN" sz="2200" dirty="0" smtClean="0">
                <a:ea typeface="宋体" charset="-122"/>
              </a:rPr>
              <a:t>sender puts checksum value into UDP checksum field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3995936" y="1851670"/>
            <a:ext cx="3384376" cy="3243224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200" u="sng" dirty="0">
                <a:solidFill>
                  <a:srgbClr val="FF0000"/>
                </a:solidFill>
                <a:ea typeface="宋体" charset="-122"/>
              </a:rPr>
              <a:t>Receiver:</a:t>
            </a:r>
            <a:endParaRPr lang="en-US" altLang="zh-CN" sz="22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compute checksum of received segment</a:t>
            </a:r>
          </a:p>
          <a:p>
            <a:r>
              <a:rPr lang="en-US" altLang="zh-CN" sz="2000" dirty="0">
                <a:ea typeface="宋体" charset="-122"/>
              </a:rPr>
              <a:t>check if computed checksum equals checksum field value:</a:t>
            </a:r>
          </a:p>
          <a:p>
            <a:pPr lvl="1"/>
            <a:r>
              <a:rPr lang="en-US" altLang="zh-CN" dirty="0">
                <a:ea typeface="宋体" charset="-122"/>
              </a:rPr>
              <a:t>NO - error detected</a:t>
            </a:r>
          </a:p>
          <a:p>
            <a:pPr lvl="1"/>
            <a:r>
              <a:rPr lang="en-US" altLang="zh-CN" dirty="0">
                <a:ea typeface="宋体" charset="-122"/>
              </a:rPr>
              <a:t>YES - no error detected. </a:t>
            </a:r>
            <a:r>
              <a:rPr lang="en-US" altLang="zh-CN" i="1" dirty="0">
                <a:ea typeface="宋体" charset="-122"/>
              </a:rPr>
              <a:t>But maybe errors nonetheless?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sz="1800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987574"/>
            <a:ext cx="64807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sz="2200" u="sng" dirty="0">
                <a:solidFill>
                  <a:srgbClr val="FF0000"/>
                </a:solidFill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Goal: </a:t>
            </a:r>
            <a:r>
              <a:rPr lang="en-US" altLang="zh-CN" sz="20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detect “errors” (e.g., flipped bits) in transmitted packet (note: used at transport layer only)</a:t>
            </a:r>
          </a:p>
        </p:txBody>
      </p:sp>
    </p:spTree>
    <p:extLst>
      <p:ext uri="{BB962C8B-B14F-4D97-AF65-F5344CB8AC3E}">
        <p14:creationId xmlns:p14="http://schemas.microsoft.com/office/powerpoint/2010/main" val="17946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704583" cy="431800"/>
          </a:xfrm>
        </p:spPr>
        <p:txBody>
          <a:bodyPr/>
          <a:lstStyle/>
          <a:p>
            <a:r>
              <a:rPr lang="en-US" altLang="zh-CN" dirty="0" err="1">
                <a:ea typeface="宋体" charset="-122"/>
              </a:rPr>
              <a:t>Checksumming</a:t>
            </a:r>
            <a:r>
              <a:rPr lang="en-US" altLang="zh-CN" dirty="0">
                <a:ea typeface="宋体" charset="-122"/>
              </a:rPr>
              <a:t>: Cyclic Redundancy 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987574"/>
            <a:ext cx="6480720" cy="25922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>
                <a:ea typeface="宋体" charset="-122"/>
              </a:rPr>
              <a:t>view data bits,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D</a:t>
            </a:r>
            <a:r>
              <a:rPr lang="en-US" altLang="zh-CN" sz="2000" dirty="0">
                <a:ea typeface="宋体" charset="-122"/>
              </a:rPr>
              <a:t>, as a binary number</a:t>
            </a:r>
          </a:p>
          <a:p>
            <a:r>
              <a:rPr lang="en-US" altLang="zh-CN" sz="2000" dirty="0">
                <a:ea typeface="宋体" charset="-122"/>
              </a:rPr>
              <a:t>choose r+1 bit pattern (generator),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G</a:t>
            </a:r>
            <a:r>
              <a:rPr lang="en-US" altLang="zh-CN" sz="2000" dirty="0">
                <a:ea typeface="宋体" charset="-122"/>
              </a:rPr>
              <a:t> </a:t>
            </a:r>
          </a:p>
          <a:p>
            <a:r>
              <a:rPr lang="en-US" altLang="zh-CN" sz="2000" dirty="0">
                <a:ea typeface="宋体" charset="-122"/>
              </a:rPr>
              <a:t>goal: choose r CRC bits,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R</a:t>
            </a:r>
            <a:r>
              <a:rPr lang="en-US" altLang="zh-CN" sz="2000" dirty="0">
                <a:ea typeface="宋体" charset="-122"/>
              </a:rPr>
              <a:t>, such that</a:t>
            </a:r>
          </a:p>
          <a:p>
            <a:pPr lvl="1"/>
            <a:r>
              <a:rPr lang="en-US" altLang="zh-CN" sz="1800" dirty="0">
                <a:ea typeface="宋体" charset="-122"/>
              </a:rPr>
              <a:t> &lt;D,R&gt; exactly divisible by G (modulo 2) </a:t>
            </a:r>
          </a:p>
          <a:p>
            <a:pPr lvl="1"/>
            <a:r>
              <a:rPr lang="en-US" altLang="zh-CN" sz="1800" dirty="0">
                <a:ea typeface="宋体" charset="-122"/>
              </a:rPr>
              <a:t>receiver knows G, divides &lt;D,R&gt; by G.  If non-zero remainder: error detected!</a:t>
            </a:r>
          </a:p>
          <a:p>
            <a:pPr lvl="1"/>
            <a:r>
              <a:rPr lang="en-US" altLang="zh-CN" sz="1800" dirty="0">
                <a:ea typeface="宋体" charset="-122"/>
              </a:rPr>
              <a:t>can detect all burst errors less than r+1 bits</a:t>
            </a:r>
          </a:p>
          <a:p>
            <a:r>
              <a:rPr lang="en-US" altLang="zh-CN" sz="2000" dirty="0">
                <a:ea typeface="宋体" charset="-122"/>
              </a:rPr>
              <a:t>widely used in practice (Ethernet, 802.11 </a:t>
            </a:r>
            <a:r>
              <a:rPr lang="en-US" altLang="zh-CN" sz="2000" dirty="0" err="1">
                <a:ea typeface="宋体" charset="-122"/>
              </a:rPr>
              <a:t>WiFi</a:t>
            </a:r>
            <a:r>
              <a:rPr lang="en-US" altLang="zh-CN" sz="2000" dirty="0">
                <a:ea typeface="宋体" charset="-122"/>
              </a:rPr>
              <a:t>, ATM)</a:t>
            </a:r>
          </a:p>
          <a:p>
            <a:endParaRPr lang="zh-CN" altLang="en-US" dirty="0"/>
          </a:p>
        </p:txBody>
      </p:sp>
      <p:pic>
        <p:nvPicPr>
          <p:cNvPr id="5" name="Picture 4" descr="524 CRC code"/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5032"/>
            <a:ext cx="4680520" cy="133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7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CRC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charset="-122"/>
              </a:rPr>
              <a:t>Want:</a:t>
            </a:r>
          </a:p>
          <a:p>
            <a:pPr lvl="1">
              <a:buFont typeface="ZapfDingbats" pitchFamily="82" charset="2"/>
              <a:buNone/>
            </a:pPr>
            <a:r>
              <a:rPr lang="en-US" altLang="zh-CN" sz="1800" dirty="0">
                <a:ea typeface="宋体" charset="-122"/>
              </a:rPr>
              <a:t>D</a:t>
            </a:r>
            <a:r>
              <a:rPr lang="en-US" altLang="zh-CN" sz="1800" baseline="26000" dirty="0">
                <a:ea typeface="宋体" charset="-122"/>
              </a:rPr>
              <a:t>.</a:t>
            </a:r>
            <a:r>
              <a:rPr lang="en-US" altLang="zh-CN" sz="1800" dirty="0">
                <a:ea typeface="宋体" charset="-122"/>
              </a:rPr>
              <a:t>2</a:t>
            </a:r>
            <a:r>
              <a:rPr lang="en-US" altLang="zh-CN" sz="1800" baseline="30000" dirty="0">
                <a:ea typeface="宋体" charset="-122"/>
              </a:rPr>
              <a:t>r</a:t>
            </a:r>
            <a:r>
              <a:rPr lang="en-US" altLang="zh-CN" sz="1800" dirty="0">
                <a:ea typeface="宋体" charset="-122"/>
              </a:rPr>
              <a:t> XOR R = </a:t>
            </a:r>
            <a:r>
              <a:rPr lang="en-US" altLang="zh-CN" sz="1800" dirty="0" err="1">
                <a:ea typeface="宋体" charset="-122"/>
              </a:rPr>
              <a:t>nG</a:t>
            </a:r>
            <a:endParaRPr lang="en-US" altLang="zh-CN" sz="1800" dirty="0">
              <a:ea typeface="宋体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000" i="1" dirty="0">
                <a:solidFill>
                  <a:srgbClr val="0070C0"/>
                </a:solidFill>
                <a:ea typeface="宋体" charset="-122"/>
              </a:rPr>
              <a:t>equivalently:</a:t>
            </a:r>
            <a:endParaRPr lang="en-US" altLang="zh-CN" sz="2000" dirty="0">
              <a:solidFill>
                <a:srgbClr val="0070C0"/>
              </a:solidFill>
              <a:ea typeface="宋体" charset="-122"/>
            </a:endParaRPr>
          </a:p>
          <a:p>
            <a:pPr lvl="1">
              <a:buFont typeface="ZapfDingbats" pitchFamily="82" charset="2"/>
              <a:buNone/>
            </a:pPr>
            <a:r>
              <a:rPr lang="en-US" altLang="zh-CN" sz="1800" dirty="0">
                <a:ea typeface="宋体" charset="-122"/>
              </a:rPr>
              <a:t>D</a:t>
            </a:r>
            <a:r>
              <a:rPr lang="en-US" altLang="zh-CN" sz="1800" baseline="26000" dirty="0">
                <a:ea typeface="宋体" charset="-122"/>
              </a:rPr>
              <a:t>.</a:t>
            </a:r>
            <a:r>
              <a:rPr lang="en-US" altLang="zh-CN" sz="1800" dirty="0">
                <a:ea typeface="宋体" charset="-122"/>
              </a:rPr>
              <a:t>2</a:t>
            </a:r>
            <a:r>
              <a:rPr lang="en-US" altLang="zh-CN" sz="1800" baseline="30000" dirty="0">
                <a:ea typeface="宋体" charset="-122"/>
              </a:rPr>
              <a:t>r</a:t>
            </a:r>
            <a:r>
              <a:rPr lang="en-US" altLang="zh-CN" sz="1800" dirty="0">
                <a:ea typeface="宋体" charset="-122"/>
              </a:rPr>
              <a:t> = </a:t>
            </a:r>
            <a:r>
              <a:rPr lang="en-US" altLang="zh-CN" sz="1800" dirty="0" err="1">
                <a:ea typeface="宋体" charset="-122"/>
              </a:rPr>
              <a:t>nG</a:t>
            </a:r>
            <a:r>
              <a:rPr lang="en-US" altLang="zh-CN" sz="1800" dirty="0">
                <a:ea typeface="宋体" charset="-122"/>
              </a:rPr>
              <a:t> XOR R 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i="1" dirty="0">
                <a:solidFill>
                  <a:srgbClr val="0070C0"/>
                </a:solidFill>
                <a:ea typeface="宋体" charset="-122"/>
              </a:rPr>
              <a:t>equivalently:</a:t>
            </a:r>
            <a:r>
              <a:rPr lang="en-US" altLang="zh-CN" sz="2000" dirty="0">
                <a:solidFill>
                  <a:srgbClr val="0070C0"/>
                </a:solidFill>
                <a:ea typeface="宋体" charset="-122"/>
              </a:rPr>
              <a:t>  </a:t>
            </a:r>
          </a:p>
          <a:p>
            <a:pPr>
              <a:buFont typeface="ZapfDingbats" pitchFamily="82" charset="2"/>
              <a:buNone/>
            </a:pPr>
            <a:r>
              <a:rPr lang="en-US" altLang="zh-CN" sz="2000" dirty="0">
                <a:ea typeface="宋体" charset="-122"/>
              </a:rPr>
              <a:t>    if we divide D</a:t>
            </a:r>
            <a:r>
              <a:rPr lang="en-US" altLang="zh-CN" sz="2000" baseline="26000" dirty="0">
                <a:ea typeface="宋体" charset="-122"/>
              </a:rPr>
              <a:t>.</a:t>
            </a:r>
            <a:r>
              <a:rPr lang="en-US" altLang="zh-CN" sz="2000" dirty="0">
                <a:ea typeface="宋体" charset="-122"/>
              </a:rPr>
              <a:t>2</a:t>
            </a:r>
            <a:r>
              <a:rPr lang="en-US" altLang="zh-CN" sz="2000" baseline="30000" dirty="0">
                <a:ea typeface="宋体" charset="-122"/>
              </a:rPr>
              <a:t>r</a:t>
            </a:r>
            <a:r>
              <a:rPr lang="en-US" altLang="zh-CN" sz="2000" dirty="0">
                <a:ea typeface="宋体" charset="-122"/>
              </a:rPr>
              <a:t> by G, want remainder R</a:t>
            </a:r>
          </a:p>
          <a:p>
            <a:endParaRPr lang="zh-CN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22157" y="3972311"/>
            <a:ext cx="29773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2000" i="0" dirty="0">
                <a:ea typeface="宋体" charset="-122"/>
              </a:rPr>
              <a:t>R</a:t>
            </a:r>
            <a:r>
              <a:rPr lang="en-US" altLang="zh-CN" sz="1600" i="0" dirty="0">
                <a:ea typeface="宋体" charset="-122"/>
              </a:rPr>
              <a:t> = remainder[           ]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96000" y="3878718"/>
            <a:ext cx="766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sz="2000" i="0" dirty="0">
                <a:ea typeface="宋体" charset="-122"/>
              </a:rPr>
              <a:t>D</a:t>
            </a:r>
            <a:r>
              <a:rPr lang="en-US" altLang="zh-CN" sz="2000" i="0" baseline="26000" dirty="0">
                <a:ea typeface="宋体" charset="-122"/>
              </a:rPr>
              <a:t>.</a:t>
            </a:r>
            <a:r>
              <a:rPr lang="en-US" altLang="zh-CN" sz="2000" i="0" dirty="0">
                <a:ea typeface="宋体" charset="-122"/>
              </a:rPr>
              <a:t>2</a:t>
            </a:r>
            <a:r>
              <a:rPr lang="en-US" altLang="zh-CN" sz="2000" i="0" baseline="30000" dirty="0">
                <a:ea typeface="宋体" charset="-122"/>
              </a:rPr>
              <a:t>r</a:t>
            </a:r>
          </a:p>
          <a:p>
            <a:pPr algn="ctr"/>
            <a:r>
              <a:rPr lang="en-US" altLang="zh-CN" sz="2000" i="0" dirty="0">
                <a:ea typeface="宋体" charset="-122"/>
              </a:rPr>
              <a:t>G</a:t>
            </a:r>
            <a:endParaRPr lang="en-US" altLang="zh-CN" sz="2000" i="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22157" y="3770550"/>
            <a:ext cx="2359248" cy="81605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600">
              <a:ea typeface="宋体" charset="-122"/>
            </a:endParaRPr>
          </a:p>
        </p:txBody>
      </p:sp>
      <p:pic>
        <p:nvPicPr>
          <p:cNvPr id="10" name="Picture 2" descr="525 CRC Example"/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3342"/>
            <a:ext cx="2211507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4751387" cy="106045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Parity Checking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859782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CRC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383</TotalTime>
  <Words>288</Words>
  <Application>Microsoft Office PowerPoint</Application>
  <PresentationFormat>全屏显示(16:9)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ZapfDingbats</vt:lpstr>
      <vt:lpstr>宋体</vt:lpstr>
      <vt:lpstr>Arial</vt:lpstr>
      <vt:lpstr>Calibri</vt:lpstr>
      <vt:lpstr>Comic Sans MS</vt:lpstr>
      <vt:lpstr>Times New Roman</vt:lpstr>
      <vt:lpstr>Wingdings</vt:lpstr>
      <vt:lpstr>主题1</vt:lpstr>
      <vt:lpstr>差错检测与纠错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68</cp:revision>
  <dcterms:created xsi:type="dcterms:W3CDTF">2014-09-21T01:22:00Z</dcterms:created>
  <dcterms:modified xsi:type="dcterms:W3CDTF">2017-02-16T16:44:37Z</dcterms:modified>
</cp:coreProperties>
</file>