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0" r:id="rId2"/>
    <p:sldId id="291" r:id="rId3"/>
    <p:sldId id="272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6" r:id="rId16"/>
    <p:sldId id="288" r:id="rId17"/>
    <p:sldId id="289" r:id="rId18"/>
    <p:sldId id="290" r:id="rId19"/>
    <p:sldId id="274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92" d="100"/>
          <a:sy n="92" d="100"/>
        </p:scale>
        <p:origin x="76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72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9441C-7691-47BC-A742-C8FC6EC9B8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71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220862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12"/>
          <p:cNvSpPr>
            <a:spLocks noGrp="1"/>
          </p:cNvSpPr>
          <p:nvPr>
            <p:ph sz="quarter" idx="16" hasCustomPrompt="1"/>
          </p:nvPr>
        </p:nvSpPr>
        <p:spPr>
          <a:xfrm>
            <a:off x="4716016" y="1249006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341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744" y="1491630"/>
            <a:ext cx="8229600" cy="1865362"/>
          </a:xfrm>
        </p:spPr>
        <p:txBody>
          <a:bodyPr>
            <a:noAutofit/>
          </a:bodyPr>
          <a:lstStyle/>
          <a:p>
            <a:pPr algn="l"/>
            <a:r>
              <a:rPr lang="zh-CN" altLang="zh-CN" b="1" dirty="0" smtClean="0"/>
              <a:t>随机接入</a:t>
            </a:r>
            <a:r>
              <a:rPr lang="en-US" altLang="zh-CN" b="1" dirty="0"/>
              <a:t>MAC</a:t>
            </a:r>
            <a:r>
              <a:rPr lang="zh-CN" altLang="zh-CN" b="1" dirty="0"/>
              <a:t>协议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6624463" cy="4318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CSMA (Carrier Sense Multiple Access</a:t>
            </a:r>
            <a:r>
              <a:rPr lang="en-US" altLang="zh-CN" sz="3200" dirty="0">
                <a:ea typeface="宋体" charset="-122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99592" y="1491630"/>
            <a:ext cx="7488832" cy="3404504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b="1" u="sng" dirty="0">
                <a:solidFill>
                  <a:srgbClr val="FF0000"/>
                </a:solidFill>
                <a:ea typeface="宋体" charset="-122"/>
              </a:rPr>
              <a:t>CSMA</a:t>
            </a:r>
            <a:r>
              <a:rPr lang="en-US" altLang="zh-CN" u="sng" dirty="0">
                <a:solidFill>
                  <a:srgbClr val="FF0000"/>
                </a:solidFill>
                <a:ea typeface="宋体" charset="-122"/>
              </a:rPr>
              <a:t>:</a:t>
            </a:r>
            <a:r>
              <a:rPr lang="en-US" altLang="zh-CN" dirty="0">
                <a:ea typeface="宋体" charset="-122"/>
              </a:rPr>
              <a:t> listen before transmit:</a:t>
            </a:r>
          </a:p>
          <a:p>
            <a:pPr>
              <a:buFont typeface="ZapfDingbats" pitchFamily="82" charset="2"/>
              <a:buNone/>
            </a:pPr>
            <a:r>
              <a:rPr lang="en-US" altLang="zh-CN" dirty="0">
                <a:ea typeface="宋体" charset="-122"/>
              </a:rPr>
              <a:t>If channel sensed idle: transmit entire frame</a:t>
            </a:r>
          </a:p>
          <a:p>
            <a:r>
              <a:rPr lang="en-US" altLang="zh-CN" dirty="0">
                <a:ea typeface="宋体" charset="-122"/>
              </a:rPr>
              <a:t>If channel sensed busy, defer </a:t>
            </a:r>
            <a:r>
              <a:rPr lang="en-US" altLang="zh-CN" dirty="0" smtClean="0">
                <a:ea typeface="宋体" charset="-122"/>
              </a:rPr>
              <a:t>transmission</a:t>
            </a:r>
          </a:p>
          <a:p>
            <a:r>
              <a:rPr lang="en-US" altLang="zh-CN" dirty="0" smtClean="0">
                <a:ea typeface="宋体" charset="-122"/>
              </a:rPr>
              <a:t>human analogy: don’t interrupt others!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81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CSMA collisions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539552" y="1347614"/>
            <a:ext cx="3888432" cy="340450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800" dirty="0">
                <a:solidFill>
                  <a:srgbClr val="0070C0"/>
                </a:solidFill>
                <a:ea typeface="宋体" charset="-122"/>
              </a:rPr>
              <a:t>collisions can still occur:</a:t>
            </a: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propagation delay </a:t>
            </a:r>
            <a:r>
              <a:rPr lang="en-US" altLang="zh-CN" dirty="0" smtClean="0">
                <a:ea typeface="宋体" charset="-122"/>
              </a:rPr>
              <a:t>means two </a:t>
            </a:r>
            <a:r>
              <a:rPr lang="en-US" altLang="zh-CN" dirty="0">
                <a:ea typeface="宋体" charset="-122"/>
              </a:rPr>
              <a:t>nodes may not </a:t>
            </a:r>
            <a:r>
              <a:rPr lang="en-US" altLang="zh-CN" dirty="0" smtClean="0">
                <a:ea typeface="宋体" charset="-122"/>
              </a:rPr>
              <a:t>hear each other’s </a:t>
            </a:r>
            <a:r>
              <a:rPr lang="en-US" altLang="zh-CN" dirty="0">
                <a:ea typeface="宋体" charset="-122"/>
              </a:rPr>
              <a:t>transmission</a:t>
            </a:r>
            <a:endParaRPr lang="en-US" altLang="zh-CN" sz="2800" dirty="0">
              <a:latin typeface="Times New Roman" pitchFamily="18" charset="0"/>
              <a:ea typeface="宋体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ea typeface="宋体" charset="-122"/>
              </a:rPr>
              <a:t>collision:</a:t>
            </a: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entire packet </a:t>
            </a:r>
            <a:r>
              <a:rPr lang="en-US" altLang="zh-CN" dirty="0" smtClean="0">
                <a:ea typeface="宋体" charset="-122"/>
              </a:rPr>
              <a:t>transmission time </a:t>
            </a:r>
            <a:r>
              <a:rPr lang="en-US" altLang="zh-CN" dirty="0">
                <a:ea typeface="宋体" charset="-122"/>
              </a:rPr>
              <a:t>wasted</a:t>
            </a:r>
            <a:endParaRPr lang="en-US" altLang="zh-CN" dirty="0">
              <a:latin typeface="Times New Roman" pitchFamily="18" charset="0"/>
              <a:ea typeface="宋体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ea typeface="宋体" charset="-122"/>
              </a:rPr>
              <a:t>note:</a:t>
            </a: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role of distance &amp; propagation delay in determining </a:t>
            </a:r>
            <a:r>
              <a:rPr lang="en-US" altLang="zh-CN" dirty="0" smtClean="0">
                <a:ea typeface="宋体" charset="-122"/>
              </a:rPr>
              <a:t>collision probability</a:t>
            </a:r>
            <a:endParaRPr lang="en-US" altLang="zh-CN" dirty="0">
              <a:latin typeface="Times New Roman" pitchFamily="18" charset="0"/>
              <a:ea typeface="宋体" charset="-122"/>
            </a:endParaRPr>
          </a:p>
          <a:p>
            <a:endParaRPr lang="zh-CN" altLang="en-US" dirty="0"/>
          </a:p>
        </p:txBody>
      </p:sp>
      <p:pic>
        <p:nvPicPr>
          <p:cNvPr id="4" name="Picture 3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849890"/>
            <a:ext cx="3600400" cy="4240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67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zh-CN" dirty="0" err="1">
                <a:ea typeface="宋体" charset="-122"/>
              </a:rPr>
              <a:t>Nonpersistent</a:t>
            </a:r>
            <a:r>
              <a:rPr lang="en-GB" altLang="zh-CN" dirty="0">
                <a:ea typeface="宋体" charset="-122"/>
              </a:rPr>
              <a:t> CSMA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539552" y="1131590"/>
            <a:ext cx="7488832" cy="381642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zh-CN" sz="2200" dirty="0">
                <a:ea typeface="宋体" charset="-122"/>
              </a:rPr>
              <a:t>If medium is idle, transmit; otherwise, </a:t>
            </a:r>
            <a:r>
              <a:rPr lang="en-GB" altLang="zh-CN" sz="2200" dirty="0">
                <a:ea typeface="宋体" charset="-122"/>
              </a:rPr>
              <a:t>go to 2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zh-CN" sz="2200" dirty="0">
                <a:ea typeface="宋体" charset="-122"/>
              </a:rPr>
              <a:t>If medium is busy, wait amount of time drawn from probability distribution (retransmission delay) and repeat 1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 </a:t>
            </a:r>
            <a:r>
              <a:rPr lang="en-GB" altLang="zh-CN" sz="2200" dirty="0">
                <a:ea typeface="宋体" charset="-122"/>
              </a:rPr>
              <a:t>Random</a:t>
            </a:r>
            <a:r>
              <a:rPr lang="en-US" altLang="zh-CN" sz="2200" dirty="0">
                <a:ea typeface="宋体" charset="-122"/>
              </a:rPr>
              <a:t> delays reduces probability of collisions</a:t>
            </a:r>
            <a:endParaRPr lang="en-GB" altLang="zh-CN" sz="2200" dirty="0">
              <a:ea typeface="宋体" charset="-122"/>
            </a:endParaRPr>
          </a:p>
          <a:p>
            <a:pPr marL="838200" lvl="1" indent="-381000">
              <a:lnSpc>
                <a:spcPct val="90000"/>
              </a:lnSpc>
            </a:pPr>
            <a:r>
              <a:rPr lang="en-GB" altLang="zh-CN" dirty="0">
                <a:ea typeface="宋体" charset="-122"/>
              </a:rPr>
              <a:t>Consider</a:t>
            </a:r>
            <a:r>
              <a:rPr lang="en-US" altLang="zh-CN" dirty="0">
                <a:ea typeface="宋体" charset="-122"/>
              </a:rPr>
              <a:t> two stations become ready to transmit at same time </a:t>
            </a:r>
            <a:endParaRPr lang="en-GB" altLang="zh-CN" dirty="0">
              <a:ea typeface="宋体" charset="-122"/>
            </a:endParaRPr>
          </a:p>
          <a:p>
            <a:pPr marL="1257300" lvl="2" indent="-342900">
              <a:lnSpc>
                <a:spcPct val="90000"/>
              </a:lnSpc>
            </a:pPr>
            <a:r>
              <a:rPr lang="en-GB" altLang="zh-CN" sz="1900" dirty="0">
                <a:ea typeface="宋体" charset="-122"/>
              </a:rPr>
              <a:t>While</a:t>
            </a:r>
            <a:r>
              <a:rPr lang="en-US" altLang="zh-CN" sz="1900" dirty="0">
                <a:ea typeface="宋体" charset="-122"/>
              </a:rPr>
              <a:t> another transmission is in progress</a:t>
            </a:r>
            <a:endParaRPr lang="en-GB" altLang="zh-CN" sz="1900" dirty="0">
              <a:ea typeface="宋体" charset="-122"/>
            </a:endParaRPr>
          </a:p>
          <a:p>
            <a:pPr marL="838200" lvl="1" indent="-381000">
              <a:lnSpc>
                <a:spcPct val="90000"/>
              </a:lnSpc>
            </a:pPr>
            <a:r>
              <a:rPr lang="en-GB" altLang="zh-CN" dirty="0">
                <a:ea typeface="宋体" charset="-122"/>
              </a:rPr>
              <a:t>If</a:t>
            </a:r>
            <a:r>
              <a:rPr lang="en-US" altLang="zh-CN" dirty="0">
                <a:ea typeface="宋体" charset="-122"/>
              </a:rPr>
              <a:t> both stations delay same time before </a:t>
            </a:r>
            <a:r>
              <a:rPr lang="en-GB" altLang="zh-CN" dirty="0">
                <a:ea typeface="宋体" charset="-122"/>
              </a:rPr>
              <a:t>retrying,</a:t>
            </a:r>
            <a:r>
              <a:rPr lang="en-US" altLang="zh-CN" dirty="0">
                <a:ea typeface="宋体" charset="-122"/>
              </a:rPr>
              <a:t> both </a:t>
            </a:r>
            <a:r>
              <a:rPr lang="en-GB" altLang="zh-CN" dirty="0">
                <a:ea typeface="宋体" charset="-122"/>
              </a:rPr>
              <a:t>will </a:t>
            </a:r>
            <a:r>
              <a:rPr lang="en-US" altLang="zh-CN" dirty="0">
                <a:ea typeface="宋体" charset="-122"/>
              </a:rPr>
              <a:t>attempt to transmit at same time</a:t>
            </a:r>
            <a:endParaRPr lang="en-GB" altLang="zh-CN" dirty="0">
              <a:ea typeface="宋体" charset="-122"/>
            </a:endParaRPr>
          </a:p>
          <a:p>
            <a:pPr marL="457200" indent="-457200">
              <a:lnSpc>
                <a:spcPct val="90000"/>
              </a:lnSpc>
            </a:pPr>
            <a:r>
              <a:rPr lang="en-GB" altLang="zh-CN" sz="2200" dirty="0">
                <a:ea typeface="宋体" charset="-122"/>
              </a:rPr>
              <a:t>Capacity</a:t>
            </a:r>
            <a:r>
              <a:rPr lang="en-US" altLang="zh-CN" sz="2200" dirty="0">
                <a:ea typeface="宋体" charset="-122"/>
              </a:rPr>
              <a:t> is wasted because medium will remain idle following end of transmission</a:t>
            </a:r>
            <a:endParaRPr lang="en-GB" altLang="zh-CN" sz="2200" dirty="0">
              <a:ea typeface="宋体" charset="-122"/>
            </a:endParaRPr>
          </a:p>
          <a:p>
            <a:pPr marL="838200" lvl="1" indent="-381000">
              <a:lnSpc>
                <a:spcPct val="90000"/>
              </a:lnSpc>
            </a:pPr>
            <a:r>
              <a:rPr lang="en-GB" altLang="zh-CN" dirty="0">
                <a:ea typeface="宋体" charset="-122"/>
              </a:rPr>
              <a:t>Even</a:t>
            </a:r>
            <a:r>
              <a:rPr lang="en-US" altLang="zh-CN" dirty="0">
                <a:ea typeface="宋体" charset="-122"/>
              </a:rPr>
              <a:t> if one or more stations waiting</a:t>
            </a:r>
            <a:endParaRPr lang="en-GB" altLang="zh-CN" dirty="0">
              <a:ea typeface="宋体" charset="-122"/>
            </a:endParaRPr>
          </a:p>
          <a:p>
            <a:pPr marL="457200" indent="-457200">
              <a:lnSpc>
                <a:spcPct val="90000"/>
              </a:lnSpc>
            </a:pPr>
            <a:r>
              <a:rPr lang="en-GB" altLang="zh-CN" sz="2200" dirty="0" err="1">
                <a:ea typeface="宋体" charset="-122"/>
              </a:rPr>
              <a:t>Nonpersistent</a:t>
            </a:r>
            <a:r>
              <a:rPr lang="en-US" altLang="zh-CN" sz="2200" dirty="0">
                <a:ea typeface="宋体" charset="-122"/>
              </a:rPr>
              <a:t> stations deferential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14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zh-CN" dirty="0">
                <a:ea typeface="宋体" charset="-122"/>
              </a:rPr>
              <a:t>1-persistent CSMA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539552" y="1394530"/>
            <a:ext cx="6840760" cy="3744416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zh-CN" sz="2000" dirty="0">
                <a:ea typeface="宋体" charset="-122"/>
              </a:rPr>
              <a:t>To avoid idle channel time, 1-persistent protocol used</a:t>
            </a:r>
            <a:endParaRPr lang="en-GB" altLang="zh-CN" sz="2000" dirty="0">
              <a:ea typeface="宋体" charset="-122"/>
            </a:endParaRPr>
          </a:p>
          <a:p>
            <a:pPr marL="457200" indent="-457200"/>
            <a:r>
              <a:rPr lang="en-GB" altLang="zh-CN" sz="2000" dirty="0">
                <a:ea typeface="宋体" charset="-122"/>
              </a:rPr>
              <a:t>Station </a:t>
            </a:r>
            <a:r>
              <a:rPr lang="en-US" altLang="zh-CN" sz="2000" dirty="0">
                <a:ea typeface="宋体" charset="-122"/>
              </a:rPr>
              <a:t>wishing to transmit listens and obeys following</a:t>
            </a:r>
            <a:r>
              <a:rPr lang="en-GB" altLang="zh-CN" sz="2000" dirty="0">
                <a:ea typeface="宋体" charset="-122"/>
              </a:rPr>
              <a:t>:</a:t>
            </a:r>
            <a:r>
              <a:rPr lang="en-US" altLang="zh-CN" sz="2000" dirty="0">
                <a:ea typeface="宋体" charset="-122"/>
              </a:rPr>
              <a:t> 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If medium idle, transmit; otherwise, go to step 2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If medium busy, listen until idle; then transmit immediately</a:t>
            </a:r>
          </a:p>
          <a:p>
            <a:pPr marL="457200" indent="-457200"/>
            <a:r>
              <a:rPr lang="en-US" altLang="zh-CN" sz="2000" dirty="0">
                <a:ea typeface="宋体" charset="-122"/>
              </a:rPr>
              <a:t>1-persistent stations selfish</a:t>
            </a:r>
            <a:endParaRPr lang="en-GB" altLang="zh-CN" sz="2000" dirty="0">
              <a:ea typeface="宋体" charset="-122"/>
            </a:endParaRPr>
          </a:p>
          <a:p>
            <a:pPr marL="457200" indent="-457200"/>
            <a:r>
              <a:rPr lang="en-US" altLang="zh-CN" sz="2000" dirty="0">
                <a:ea typeface="宋体" charset="-122"/>
              </a:rPr>
              <a:t>If two or more stations waiting</a:t>
            </a:r>
            <a:r>
              <a:rPr lang="en-GB" altLang="zh-CN" sz="2000" dirty="0">
                <a:ea typeface="宋体" charset="-122"/>
              </a:rPr>
              <a:t>, </a:t>
            </a:r>
            <a:r>
              <a:rPr lang="en-US" altLang="zh-CN" sz="2000" dirty="0">
                <a:ea typeface="宋体" charset="-122"/>
              </a:rPr>
              <a:t>collision guaranteed</a:t>
            </a:r>
            <a:endParaRPr lang="en-GB" altLang="zh-CN" sz="2000" dirty="0">
              <a:ea typeface="宋体" charset="-122"/>
            </a:endParaRPr>
          </a:p>
          <a:p>
            <a:pPr marL="838200" lvl="1" indent="-381000"/>
            <a:r>
              <a:rPr lang="en-GB" altLang="zh-CN" sz="1800" dirty="0">
                <a:ea typeface="宋体" charset="-122"/>
              </a:rPr>
              <a:t>Gets</a:t>
            </a:r>
            <a:r>
              <a:rPr lang="en-US" altLang="zh-CN" sz="1800" dirty="0">
                <a:ea typeface="宋体" charset="-122"/>
              </a:rPr>
              <a:t> sorted out after collision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9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zh-CN" dirty="0">
                <a:ea typeface="宋体" charset="-122"/>
              </a:rPr>
              <a:t>P-persistent CSMA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611560" y="1059582"/>
            <a:ext cx="6768752" cy="3888432"/>
          </a:xfrm>
        </p:spPr>
        <p:txBody>
          <a:bodyPr>
            <a:normAutofit/>
          </a:bodyPr>
          <a:lstStyle/>
          <a:p>
            <a:pPr marL="457200" indent="-457200"/>
            <a:r>
              <a:rPr lang="en-GB" altLang="zh-CN" sz="2000" dirty="0">
                <a:ea typeface="宋体" charset="-122"/>
              </a:rPr>
              <a:t>Compromise</a:t>
            </a:r>
            <a:r>
              <a:rPr lang="en-US" altLang="zh-CN" sz="2000" dirty="0">
                <a:ea typeface="宋体" charset="-122"/>
              </a:rPr>
              <a:t> that attempts to reduce collisions</a:t>
            </a:r>
            <a:endParaRPr lang="en-GB" altLang="zh-CN" sz="2000" dirty="0">
              <a:ea typeface="宋体" charset="-122"/>
            </a:endParaRPr>
          </a:p>
          <a:p>
            <a:pPr marL="838200" lvl="1" indent="-381000"/>
            <a:r>
              <a:rPr lang="en-GB" altLang="zh-CN" sz="1800" dirty="0">
                <a:ea typeface="宋体" charset="-122"/>
              </a:rPr>
              <a:t>Like</a:t>
            </a:r>
            <a:r>
              <a:rPr lang="en-US" altLang="zh-CN" sz="1800" dirty="0">
                <a:ea typeface="宋体" charset="-122"/>
              </a:rPr>
              <a:t> </a:t>
            </a:r>
            <a:r>
              <a:rPr lang="en-US" altLang="zh-CN" sz="1800" dirty="0" err="1">
                <a:ea typeface="宋体" charset="-122"/>
              </a:rPr>
              <a:t>nonpersistent</a:t>
            </a:r>
            <a:endParaRPr lang="en-GB" altLang="zh-CN" sz="1800" dirty="0">
              <a:ea typeface="宋体" charset="-122"/>
            </a:endParaRPr>
          </a:p>
          <a:p>
            <a:pPr marL="457200" indent="-457200"/>
            <a:r>
              <a:rPr lang="en-GB" altLang="zh-CN" sz="2000" dirty="0">
                <a:ea typeface="宋体" charset="-122"/>
              </a:rPr>
              <a:t>And </a:t>
            </a:r>
            <a:r>
              <a:rPr lang="en-US" altLang="zh-CN" sz="2000" dirty="0">
                <a:ea typeface="宋体" charset="-122"/>
              </a:rPr>
              <a:t>reduce idle time</a:t>
            </a:r>
            <a:endParaRPr lang="en-GB" altLang="zh-CN" sz="2000" dirty="0">
              <a:ea typeface="宋体" charset="-122"/>
            </a:endParaRPr>
          </a:p>
          <a:p>
            <a:pPr marL="838200" lvl="1" indent="-381000"/>
            <a:r>
              <a:rPr lang="en-GB" altLang="zh-CN" sz="1800" dirty="0">
                <a:ea typeface="宋体" charset="-122"/>
              </a:rPr>
              <a:t>Like</a:t>
            </a:r>
            <a:r>
              <a:rPr lang="en-US" altLang="zh-CN" sz="1800" dirty="0">
                <a:ea typeface="宋体" charset="-122"/>
              </a:rPr>
              <a:t>1-persistent</a:t>
            </a:r>
            <a:endParaRPr lang="en-GB" altLang="zh-CN" sz="1800" dirty="0">
              <a:ea typeface="宋体" charset="-122"/>
            </a:endParaRPr>
          </a:p>
          <a:p>
            <a:pPr marL="457200" indent="-457200"/>
            <a:r>
              <a:rPr lang="en-GB" altLang="zh-CN" sz="2000" dirty="0">
                <a:ea typeface="宋体" charset="-122"/>
              </a:rPr>
              <a:t>Rules</a:t>
            </a:r>
            <a:r>
              <a:rPr lang="en-US" altLang="zh-CN" sz="2000" dirty="0">
                <a:ea typeface="宋体" charset="-122"/>
              </a:rPr>
              <a:t>:</a:t>
            </a:r>
          </a:p>
          <a:p>
            <a:pPr marL="457200" indent="-457200">
              <a:buFontTx/>
              <a:buAutoNum type="arabicPeriod"/>
            </a:pPr>
            <a:r>
              <a:rPr lang="en-GB" altLang="zh-CN" sz="2000" dirty="0">
                <a:ea typeface="宋体" charset="-122"/>
              </a:rPr>
              <a:t>If</a:t>
            </a:r>
            <a:r>
              <a:rPr lang="en-US" altLang="zh-CN" sz="2000" dirty="0">
                <a:ea typeface="宋体" charset="-122"/>
              </a:rPr>
              <a:t> medium idle, transmit with probability p, and delay one time unit with probability (1 – p)</a:t>
            </a:r>
            <a:endParaRPr lang="en-GB" altLang="zh-CN" sz="2000" dirty="0">
              <a:ea typeface="宋体" charset="-122"/>
            </a:endParaRPr>
          </a:p>
          <a:p>
            <a:pPr marL="838200" lvl="1" indent="-381000"/>
            <a:r>
              <a:rPr lang="en-GB" altLang="zh-CN" sz="1800" dirty="0">
                <a:ea typeface="宋体" charset="-122"/>
              </a:rPr>
              <a:t>Time</a:t>
            </a:r>
            <a:r>
              <a:rPr lang="en-US" altLang="zh-CN" sz="1800" dirty="0">
                <a:ea typeface="宋体" charset="-122"/>
              </a:rPr>
              <a:t> unit typically maximum propagation delay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If medium busy, listen until idle and repeat step 1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If transmission is delayed one time unit, repeat step 1</a:t>
            </a:r>
          </a:p>
          <a:p>
            <a:pPr marL="457200" indent="-457200"/>
            <a:r>
              <a:rPr lang="en-GB" altLang="zh-CN" sz="2000" dirty="0">
                <a:ea typeface="宋体" charset="-122"/>
              </a:rPr>
              <a:t>What</a:t>
            </a:r>
            <a:r>
              <a:rPr lang="en-US" altLang="zh-CN" sz="2000" dirty="0">
                <a:ea typeface="宋体" charset="-122"/>
              </a:rPr>
              <a:t> is an effective value of p</a:t>
            </a:r>
            <a:r>
              <a:rPr lang="en-GB" altLang="zh-CN" sz="2000" dirty="0">
                <a:ea typeface="宋体" charset="-122"/>
              </a:rPr>
              <a:t>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28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Persistent and </a:t>
            </a:r>
            <a:r>
              <a:rPr lang="en-US" altLang="zh-CN" dirty="0" err="1">
                <a:ea typeface="宋体" charset="-122"/>
              </a:rPr>
              <a:t>Nonpersistent</a:t>
            </a:r>
            <a:r>
              <a:rPr lang="en-US" altLang="zh-CN" dirty="0">
                <a:ea typeface="宋体" charset="-122"/>
              </a:rPr>
              <a:t> CSMA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611560" y="4299942"/>
            <a:ext cx="6480720" cy="771550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ea typeface="宋体" charset="-122"/>
              </a:rPr>
              <a:t>Comparison of the channel utilization versus load for various random access protocols.</a:t>
            </a:r>
          </a:p>
          <a:p>
            <a:endParaRPr lang="zh-CN" altLang="en-US" dirty="0"/>
          </a:p>
        </p:txBody>
      </p:sp>
      <p:pic>
        <p:nvPicPr>
          <p:cNvPr id="5" name="Picture 6" descr="4-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75606"/>
            <a:ext cx="5688632" cy="2708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0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CSMA/CD (Collision Detection)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539552" y="1203598"/>
            <a:ext cx="7128792" cy="3600400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CSMA/CD:</a:t>
            </a:r>
            <a:r>
              <a:rPr lang="en-US" altLang="zh-CN" sz="2200" dirty="0">
                <a:ea typeface="宋体" charset="-122"/>
              </a:rPr>
              <a:t> carrier sensing, deferral as in CSMA</a:t>
            </a:r>
          </a:p>
          <a:p>
            <a:pPr lvl="1"/>
            <a:r>
              <a:rPr lang="en-US" altLang="zh-CN" dirty="0">
                <a:ea typeface="宋体" charset="-122"/>
              </a:rPr>
              <a:t>collisions </a:t>
            </a:r>
            <a:r>
              <a:rPr lang="en-US" altLang="zh-CN" i="1" dirty="0">
                <a:ea typeface="宋体" charset="-122"/>
              </a:rPr>
              <a:t>detected</a:t>
            </a:r>
            <a:r>
              <a:rPr lang="en-US" altLang="zh-CN" dirty="0">
                <a:ea typeface="宋体" charset="-122"/>
              </a:rPr>
              <a:t> within short time</a:t>
            </a:r>
          </a:p>
          <a:p>
            <a:pPr lvl="1"/>
            <a:r>
              <a:rPr lang="en-US" altLang="zh-CN" dirty="0">
                <a:ea typeface="宋体" charset="-122"/>
              </a:rPr>
              <a:t>colliding transmissions aborted, reducing channel wastage </a:t>
            </a:r>
          </a:p>
          <a:p>
            <a:r>
              <a:rPr lang="en-US" altLang="zh-CN" sz="2200" dirty="0">
                <a:ea typeface="宋体" charset="-122"/>
              </a:rPr>
              <a:t>collision detection: </a:t>
            </a:r>
          </a:p>
          <a:p>
            <a:pPr lvl="1"/>
            <a:r>
              <a:rPr lang="en-US" altLang="zh-CN" dirty="0">
                <a:ea typeface="宋体" charset="-122"/>
              </a:rPr>
              <a:t>easy in wired LANs: measure signal strengths, compare transmitted, received signals</a:t>
            </a:r>
          </a:p>
          <a:p>
            <a:pPr lvl="1"/>
            <a:r>
              <a:rPr lang="en-US" altLang="zh-CN" dirty="0">
                <a:ea typeface="宋体" charset="-122"/>
              </a:rPr>
              <a:t>difficult in wireless LANs: received signal strength overwhelmed by local transmission strength </a:t>
            </a:r>
          </a:p>
          <a:p>
            <a:r>
              <a:rPr lang="en-US" altLang="zh-CN" sz="2200" dirty="0">
                <a:ea typeface="宋体" charset="-122"/>
              </a:rPr>
              <a:t>human analogy: the polite conversationalist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97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CSMA/CD collision 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 descr="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11588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5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CSMA/CD (Collision Detection)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611560" y="1471092"/>
            <a:ext cx="6408712" cy="3672408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With CSMA, collision occupies medium for duration of transmission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Stations listen whilst transmitting</a:t>
            </a:r>
          </a:p>
          <a:p>
            <a:pPr marL="533400" indent="-533400">
              <a:lnSpc>
                <a:spcPct val="90000"/>
              </a:lnSpc>
            </a:pPr>
            <a:endParaRPr lang="en-US" altLang="zh-CN" sz="2000" dirty="0">
              <a:ea typeface="宋体" charset="-12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If medium idle, transmit</a:t>
            </a:r>
            <a:r>
              <a:rPr lang="en-GB" altLang="zh-CN" sz="2000" dirty="0">
                <a:ea typeface="宋体" charset="-122"/>
              </a:rPr>
              <a:t>, otherwise, step 2</a:t>
            </a:r>
            <a:endParaRPr lang="en-US" altLang="zh-CN" sz="2000" dirty="0">
              <a:ea typeface="宋体" charset="-12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If busy, listen for idle, then transmit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If collision detected, jam then cease transmission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After jam, wait random time then start </a:t>
            </a:r>
            <a:r>
              <a:rPr lang="en-GB" altLang="zh-CN" sz="2000" dirty="0">
                <a:ea typeface="宋体" charset="-122"/>
              </a:rPr>
              <a:t>from step 1</a:t>
            </a:r>
            <a:endParaRPr lang="en-US" altLang="zh-CN" sz="2000" dirty="0"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65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1836837" y="1871340"/>
            <a:ext cx="4751387" cy="10604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ALOHA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04791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6" y="2931414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1763688" y="2859782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CN" dirty="0">
                <a:ea typeface="宋体" charset="-122"/>
              </a:rPr>
              <a:t>CSMA, CSMA/CD, CSMA/CA</a:t>
            </a:r>
          </a:p>
        </p:txBody>
      </p:sp>
    </p:spTree>
    <p:extLst>
      <p:ext uri="{BB962C8B-B14F-4D97-AF65-F5344CB8AC3E}">
        <p14:creationId xmlns:p14="http://schemas.microsoft.com/office/powerpoint/2010/main" val="9161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MAC Protocols: a taxonomy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827584" y="1203598"/>
            <a:ext cx="6408712" cy="3404504"/>
          </a:xfrm>
        </p:spPr>
        <p:txBody>
          <a:bodyPr>
            <a:normAutofit fontScale="92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dirty="0">
                <a:ea typeface="宋体" charset="-122"/>
              </a:rPr>
              <a:t>Three broad classes:</a:t>
            </a:r>
          </a:p>
          <a:p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Channel Partitioning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sz="2200" dirty="0">
                <a:ea typeface="宋体" charset="-122"/>
              </a:rPr>
              <a:t>divide channel into smaller “pieces” (time slots, frequency, code)</a:t>
            </a:r>
          </a:p>
          <a:p>
            <a:pPr lvl="1"/>
            <a:r>
              <a:rPr lang="en-US" altLang="zh-CN" sz="2200" dirty="0">
                <a:ea typeface="宋体" charset="-122"/>
              </a:rPr>
              <a:t>allocate piece to node for exclusive use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Random Access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sz="2200" dirty="0">
                <a:ea typeface="宋体" charset="-122"/>
              </a:rPr>
              <a:t>channel not divided, allow collisions</a:t>
            </a:r>
          </a:p>
          <a:p>
            <a:pPr lvl="1"/>
            <a:r>
              <a:rPr lang="en-US" altLang="zh-CN" sz="2200" dirty="0">
                <a:ea typeface="宋体" charset="-122"/>
              </a:rPr>
              <a:t>“recover” from collisions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“Taking turns”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sz="2200" dirty="0">
                <a:ea typeface="宋体" charset="-122"/>
              </a:rPr>
              <a:t>nodes take turns, but nodes with more to send can take longer turns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5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Random Access Protocols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899592" y="1131590"/>
            <a:ext cx="6840760" cy="388843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ea typeface="宋体" charset="-122"/>
              </a:rPr>
              <a:t>When node has packet to send</a:t>
            </a:r>
          </a:p>
          <a:p>
            <a:pPr lvl="1"/>
            <a:r>
              <a:rPr lang="en-US" altLang="zh-CN" dirty="0">
                <a:ea typeface="宋体" charset="-122"/>
              </a:rPr>
              <a:t>transmit at full channel data rate R.</a:t>
            </a:r>
          </a:p>
          <a:p>
            <a:pPr lvl="1"/>
            <a:r>
              <a:rPr lang="en-US" altLang="zh-CN" dirty="0">
                <a:ea typeface="宋体" charset="-122"/>
              </a:rPr>
              <a:t>no </a:t>
            </a:r>
            <a:r>
              <a:rPr lang="en-US" altLang="zh-CN" i="1" dirty="0">
                <a:ea typeface="宋体" charset="-122"/>
              </a:rPr>
              <a:t>a priori</a:t>
            </a:r>
            <a:r>
              <a:rPr lang="en-US" altLang="zh-CN" dirty="0">
                <a:ea typeface="宋体" charset="-122"/>
              </a:rPr>
              <a:t> coordination among nodes</a:t>
            </a:r>
          </a:p>
          <a:p>
            <a:r>
              <a:rPr lang="en-US" altLang="zh-CN" dirty="0">
                <a:ea typeface="宋体" charset="-122"/>
              </a:rPr>
              <a:t>two or more transmitting nodes </a:t>
            </a:r>
            <a:r>
              <a:rPr lang="en-US" altLang="zh-CN" dirty="0">
                <a:latin typeface="MS Mincho" pitchFamily="49" charset="-128"/>
                <a:ea typeface="宋体" charset="-122"/>
              </a:rPr>
              <a:t>➜</a:t>
            </a:r>
            <a:r>
              <a:rPr lang="en-US" altLang="zh-CN" dirty="0">
                <a:ea typeface="宋体" charset="-122"/>
              </a:rPr>
              <a:t> “collision”,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random access MAC protocol</a:t>
            </a:r>
            <a:r>
              <a:rPr lang="en-US" altLang="zh-CN" dirty="0">
                <a:ea typeface="宋体" charset="-122"/>
              </a:rPr>
              <a:t> specifies: </a:t>
            </a:r>
          </a:p>
          <a:p>
            <a:pPr lvl="1"/>
            <a:r>
              <a:rPr lang="en-US" altLang="zh-CN" dirty="0">
                <a:ea typeface="宋体" charset="-122"/>
              </a:rPr>
              <a:t>how to detect collisions</a:t>
            </a:r>
          </a:p>
          <a:p>
            <a:pPr lvl="1"/>
            <a:r>
              <a:rPr lang="en-US" altLang="zh-CN" dirty="0">
                <a:ea typeface="宋体" charset="-122"/>
              </a:rPr>
              <a:t>how to recover from collisions (e.g., via delayed retransmissions)</a:t>
            </a:r>
          </a:p>
          <a:p>
            <a:r>
              <a:rPr lang="en-US" altLang="zh-CN" dirty="0">
                <a:ea typeface="宋体" charset="-122"/>
              </a:rPr>
              <a:t>Examples of random access MAC protocols:</a:t>
            </a:r>
          </a:p>
          <a:p>
            <a:pPr lvl="1"/>
            <a:r>
              <a:rPr lang="en-US" altLang="zh-CN" dirty="0">
                <a:ea typeface="宋体" charset="-122"/>
              </a:rPr>
              <a:t>slotted ALOHA</a:t>
            </a:r>
          </a:p>
          <a:p>
            <a:pPr lvl="1"/>
            <a:r>
              <a:rPr lang="en-US" altLang="zh-CN" dirty="0">
                <a:ea typeface="宋体" charset="-122"/>
              </a:rPr>
              <a:t>ALOHA</a:t>
            </a:r>
          </a:p>
          <a:p>
            <a:pPr lvl="1"/>
            <a:r>
              <a:rPr lang="en-US" altLang="zh-CN" dirty="0">
                <a:ea typeface="宋体" charset="-122"/>
              </a:rPr>
              <a:t>CSMA, CSMA/CD, CSMA/CA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9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Slotted ALOHA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539552" y="1220862"/>
            <a:ext cx="3672408" cy="39226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900" u="sng" dirty="0">
                <a:solidFill>
                  <a:srgbClr val="FF0000"/>
                </a:solidFill>
                <a:ea typeface="宋体" charset="-122"/>
              </a:rPr>
              <a:t>Assumptions:</a:t>
            </a:r>
            <a:endParaRPr lang="en-US" altLang="zh-CN" sz="2900" dirty="0">
              <a:ea typeface="宋体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900" dirty="0">
                <a:ea typeface="宋体" charset="-122"/>
              </a:rPr>
              <a:t>all frames same size</a:t>
            </a:r>
          </a:p>
          <a:p>
            <a:pPr>
              <a:lnSpc>
                <a:spcPct val="120000"/>
              </a:lnSpc>
            </a:pPr>
            <a:r>
              <a:rPr lang="en-US" altLang="zh-CN" sz="2900" dirty="0">
                <a:ea typeface="宋体" charset="-122"/>
              </a:rPr>
              <a:t>time divided into equal size slots (time to transmit 1 frame)</a:t>
            </a:r>
          </a:p>
          <a:p>
            <a:pPr>
              <a:lnSpc>
                <a:spcPct val="120000"/>
              </a:lnSpc>
            </a:pPr>
            <a:r>
              <a:rPr lang="en-US" altLang="zh-CN" sz="2900" dirty="0">
                <a:ea typeface="宋体" charset="-122"/>
              </a:rPr>
              <a:t>nodes start to transmit only slot beginning </a:t>
            </a:r>
          </a:p>
          <a:p>
            <a:pPr>
              <a:lnSpc>
                <a:spcPct val="120000"/>
              </a:lnSpc>
            </a:pPr>
            <a:r>
              <a:rPr lang="en-US" altLang="zh-CN" sz="2900" dirty="0">
                <a:ea typeface="宋体" charset="-122"/>
              </a:rPr>
              <a:t>nodes are synchronized</a:t>
            </a:r>
          </a:p>
          <a:p>
            <a:pPr>
              <a:lnSpc>
                <a:spcPct val="120000"/>
              </a:lnSpc>
            </a:pPr>
            <a:r>
              <a:rPr lang="en-US" altLang="zh-CN" sz="2900" dirty="0">
                <a:ea typeface="宋体" charset="-122"/>
              </a:rPr>
              <a:t>if 2 or more nodes transmit in slot, all nodes detect collision</a:t>
            </a: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>
          <a:xfrm>
            <a:off x="3851920" y="1249006"/>
            <a:ext cx="3384376" cy="369900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ZapfDingbats" pitchFamily="82" charset="2"/>
              <a:buNone/>
            </a:pPr>
            <a:r>
              <a:rPr lang="en-US" altLang="zh-CN" sz="2200" u="sng" dirty="0">
                <a:solidFill>
                  <a:srgbClr val="FF0000"/>
                </a:solidFill>
                <a:ea typeface="宋体" charset="-122"/>
              </a:rPr>
              <a:t>Operation:</a:t>
            </a:r>
            <a:endParaRPr lang="en-US" altLang="zh-CN" sz="2200" dirty="0">
              <a:ea typeface="宋体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200" dirty="0">
                <a:ea typeface="宋体" charset="-122"/>
              </a:rPr>
              <a:t>when node obtains fresh frame, transmits in next slot</a:t>
            </a:r>
          </a:p>
          <a:p>
            <a:pPr lvl="1">
              <a:lnSpc>
                <a:spcPct val="110000"/>
              </a:lnSpc>
            </a:pPr>
            <a:r>
              <a:rPr lang="en-US" altLang="zh-CN" sz="2200" i="1" dirty="0">
                <a:ea typeface="宋体" charset="-122"/>
              </a:rPr>
              <a:t>if no collision:</a:t>
            </a:r>
            <a:r>
              <a:rPr lang="en-US" altLang="zh-CN" sz="2200" dirty="0">
                <a:ea typeface="宋体" charset="-122"/>
              </a:rPr>
              <a:t> node can send new frame in next slot</a:t>
            </a:r>
          </a:p>
          <a:p>
            <a:pPr lvl="1">
              <a:lnSpc>
                <a:spcPct val="110000"/>
              </a:lnSpc>
            </a:pPr>
            <a:r>
              <a:rPr lang="en-US" altLang="zh-CN" sz="2200" i="1" dirty="0">
                <a:ea typeface="宋体" charset="-122"/>
              </a:rPr>
              <a:t>if collision:</a:t>
            </a:r>
            <a:r>
              <a:rPr lang="en-US" altLang="zh-CN" sz="2200" dirty="0">
                <a:ea typeface="宋体" charset="-122"/>
              </a:rPr>
              <a:t> node retransmits frame in each subsequent slot with prob. p until success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49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Slotted ALOHA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755576" y="2499742"/>
            <a:ext cx="3384376" cy="3243224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1800" u="sng" dirty="0">
                <a:solidFill>
                  <a:srgbClr val="FF0000"/>
                </a:solidFill>
                <a:ea typeface="宋体" charset="-122"/>
              </a:rPr>
              <a:t>Pros</a:t>
            </a:r>
            <a:endParaRPr lang="en-US" altLang="zh-CN" sz="1800" dirty="0">
              <a:ea typeface="宋体" charset="-122"/>
            </a:endParaRPr>
          </a:p>
          <a:p>
            <a:r>
              <a:rPr lang="en-US" altLang="zh-CN" sz="1800" dirty="0">
                <a:ea typeface="宋体" charset="-122"/>
              </a:rPr>
              <a:t>single active node can continuously transmit at full rate of channel</a:t>
            </a:r>
          </a:p>
          <a:p>
            <a:r>
              <a:rPr lang="en-US" altLang="zh-CN" sz="1800" dirty="0">
                <a:ea typeface="宋体" charset="-122"/>
              </a:rPr>
              <a:t>highly decentralized: only slots in nodes need to be in sync</a:t>
            </a:r>
          </a:p>
          <a:p>
            <a:r>
              <a:rPr lang="en-US" altLang="zh-CN" sz="1800" dirty="0">
                <a:ea typeface="宋体" charset="-122"/>
              </a:rPr>
              <a:t>simple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6"/>
          </p:nvPr>
        </p:nvSpPr>
        <p:spPr>
          <a:xfrm>
            <a:off x="4139952" y="2715766"/>
            <a:ext cx="3384376" cy="32432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1800" u="sng" dirty="0">
                <a:solidFill>
                  <a:srgbClr val="FF0000"/>
                </a:solidFill>
                <a:ea typeface="宋体" charset="-122"/>
              </a:rPr>
              <a:t>Cons</a:t>
            </a:r>
            <a:endParaRPr lang="en-US" altLang="zh-CN" sz="18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collisions, wasting slots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idle slots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nodes may be able to detect collision in less than time to transmit packet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clock synchronization</a:t>
            </a:r>
          </a:p>
          <a:p>
            <a:endParaRPr lang="zh-CN" altLang="en-US" dirty="0"/>
          </a:p>
        </p:txBody>
      </p:sp>
      <p:pic>
        <p:nvPicPr>
          <p:cNvPr id="5" name="Picture 8" descr="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6" r="7274"/>
          <a:stretch/>
        </p:blipFill>
        <p:spPr bwMode="auto">
          <a:xfrm>
            <a:off x="1072896" y="859222"/>
            <a:ext cx="5876544" cy="16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73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Slotted Aloha efficiency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539552" y="2352862"/>
            <a:ext cx="3888432" cy="3243224"/>
          </a:xfrm>
        </p:spPr>
        <p:txBody>
          <a:bodyPr>
            <a:normAutofit/>
          </a:bodyPr>
          <a:lstStyle/>
          <a:p>
            <a:r>
              <a:rPr lang="en-US" altLang="zh-CN" sz="2000" i="1" dirty="0">
                <a:ea typeface="宋体" charset="-122"/>
              </a:rPr>
              <a:t>suppose:</a:t>
            </a:r>
            <a:r>
              <a:rPr lang="en-US" altLang="zh-CN" sz="2000" dirty="0">
                <a:ea typeface="宋体" charset="-122"/>
              </a:rPr>
              <a:t> N nodes with many frames to send, each transmits in slot with probability </a:t>
            </a:r>
            <a:r>
              <a:rPr lang="en-US" altLang="zh-CN" sz="2000" i="1" dirty="0">
                <a:ea typeface="宋体" charset="-122"/>
              </a:rPr>
              <a:t>p</a:t>
            </a:r>
          </a:p>
          <a:p>
            <a:r>
              <a:rPr lang="en-US" altLang="zh-CN" sz="2000" dirty="0" err="1">
                <a:ea typeface="宋体" charset="-122"/>
              </a:rPr>
              <a:t>prob</a:t>
            </a:r>
            <a:r>
              <a:rPr lang="en-US" altLang="zh-CN" sz="2000" dirty="0">
                <a:ea typeface="宋体" charset="-122"/>
              </a:rPr>
              <a:t> that given node has success in a slot</a:t>
            </a:r>
            <a:r>
              <a:rPr lang="en-US" altLang="zh-CN" sz="1800" dirty="0">
                <a:ea typeface="宋体" charset="-122"/>
              </a:rPr>
              <a:t>  = p(1-p)</a:t>
            </a:r>
            <a:r>
              <a:rPr lang="en-US" altLang="zh-CN" sz="1800" b="1" baseline="30000" dirty="0">
                <a:ea typeface="宋体" charset="-122"/>
              </a:rPr>
              <a:t>N-1</a:t>
            </a:r>
          </a:p>
          <a:p>
            <a:r>
              <a:rPr lang="en-US" altLang="zh-CN" sz="2000" dirty="0" err="1">
                <a:ea typeface="宋体" charset="-122"/>
              </a:rPr>
              <a:t>prob</a:t>
            </a:r>
            <a:r>
              <a:rPr lang="en-US" altLang="zh-CN" sz="2000" dirty="0">
                <a:ea typeface="宋体" charset="-122"/>
              </a:rPr>
              <a:t> that </a:t>
            </a:r>
            <a:r>
              <a:rPr lang="en-US" altLang="zh-CN" sz="2000" i="1" dirty="0">
                <a:ea typeface="宋体" charset="-122"/>
              </a:rPr>
              <a:t>any</a:t>
            </a:r>
            <a:r>
              <a:rPr lang="en-US" altLang="zh-CN" sz="2000" dirty="0">
                <a:ea typeface="宋体" charset="-122"/>
              </a:rPr>
              <a:t> node has a success</a:t>
            </a:r>
            <a:r>
              <a:rPr lang="en-US" altLang="zh-CN" sz="1800" dirty="0">
                <a:ea typeface="宋体" charset="-122"/>
              </a:rPr>
              <a:t> = Np(1-p)</a:t>
            </a:r>
            <a:r>
              <a:rPr lang="en-US" altLang="zh-CN" sz="1800" b="1" baseline="30000" dirty="0">
                <a:ea typeface="宋体" charset="-122"/>
              </a:rPr>
              <a:t>N-1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6"/>
          </p:nvPr>
        </p:nvSpPr>
        <p:spPr>
          <a:xfrm>
            <a:off x="4572000" y="1131590"/>
            <a:ext cx="3045643" cy="3459248"/>
          </a:xfrm>
        </p:spPr>
        <p:txBody>
          <a:bodyPr/>
          <a:lstStyle/>
          <a:p>
            <a:r>
              <a:rPr lang="en-US" altLang="zh-CN" sz="1800" dirty="0">
                <a:ea typeface="宋体" charset="-122"/>
              </a:rPr>
              <a:t>max efficiency: find p* that maximizes 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Np(1-p)</a:t>
            </a:r>
            <a:r>
              <a:rPr lang="en-US" altLang="zh-CN" sz="1800" b="1" baseline="30000" dirty="0">
                <a:ea typeface="宋体" charset="-122"/>
              </a:rPr>
              <a:t>N-1</a:t>
            </a:r>
          </a:p>
          <a:p>
            <a:r>
              <a:rPr lang="en-US" altLang="zh-CN" sz="1800" dirty="0">
                <a:ea typeface="宋体" charset="-122"/>
              </a:rPr>
              <a:t>for many nodes, take limit of Np*(1-p*)</a:t>
            </a:r>
            <a:r>
              <a:rPr lang="en-US" altLang="zh-CN" sz="1800" b="1" baseline="30000" dirty="0">
                <a:ea typeface="宋体" charset="-122"/>
              </a:rPr>
              <a:t>N-1 </a:t>
            </a:r>
            <a:r>
              <a:rPr lang="en-US" altLang="zh-CN" sz="1800" dirty="0">
                <a:ea typeface="宋体" charset="-122"/>
              </a:rPr>
              <a:t>as N goes to infinity, gives:</a:t>
            </a:r>
          </a:p>
          <a:p>
            <a:pPr>
              <a:buFont typeface="ZapfDingbats" pitchFamily="82" charset="2"/>
              <a:buNone/>
            </a:pPr>
            <a:r>
              <a:rPr lang="en-US" altLang="zh-CN" sz="1800" dirty="0">
                <a:ea typeface="宋体" charset="-122"/>
              </a:rPr>
              <a:t>Max efficiency = 1/e = .37</a:t>
            </a:r>
            <a:endParaRPr lang="en-US" altLang="zh-CN" sz="1800" b="1" baseline="30000" dirty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11560" y="1131590"/>
            <a:ext cx="3888432" cy="120032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 b="1" i="0" dirty="0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Efficiency</a:t>
            </a:r>
            <a:r>
              <a:rPr lang="en-US" altLang="zh-CN" i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: long-run </a:t>
            </a:r>
            <a:br>
              <a:rPr lang="en-US" altLang="zh-CN" i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</a:br>
            <a:r>
              <a:rPr lang="en-US" altLang="zh-CN" i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fraction of </a:t>
            </a:r>
            <a:r>
              <a:rPr lang="en-US" altLang="zh-CN" i="0" dirty="0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successful slots</a:t>
            </a:r>
            <a:r>
              <a:rPr lang="en-US" altLang="zh-CN" i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</a:t>
            </a:r>
            <a:br>
              <a:rPr lang="en-US" altLang="zh-CN" i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</a:br>
            <a:r>
              <a:rPr lang="en-US" altLang="zh-CN" i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(many nodes, all with many frames to send)</a:t>
            </a:r>
            <a:endParaRPr lang="en-US" altLang="zh-CN" sz="1400" i="0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458916" y="3600773"/>
            <a:ext cx="2849388" cy="92333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At best:</a:t>
            </a:r>
            <a:r>
              <a:rPr lang="en-US" altLang="zh-CN" i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</a:t>
            </a:r>
            <a:r>
              <a:rPr lang="en-US" altLang="zh-CN" i="0" dirty="0" smtClean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channel used </a:t>
            </a:r>
            <a:r>
              <a:rPr lang="en-US" altLang="zh-CN" i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for useful </a:t>
            </a:r>
            <a:r>
              <a:rPr lang="en-US" altLang="zh-CN" i="0" dirty="0" smtClean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transmissions 37% of </a:t>
            </a:r>
            <a:r>
              <a:rPr lang="en-US" altLang="zh-CN" i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time!</a:t>
            </a:r>
            <a:endParaRPr lang="en-US" altLang="zh-CN" sz="1400" i="0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7308304" y="3284563"/>
            <a:ext cx="474662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 sz="9600" i="0" dirty="0">
                <a:solidFill>
                  <a:srgbClr val="FF0000"/>
                </a:solidFill>
                <a:ea typeface="宋体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83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Pure (</a:t>
            </a:r>
            <a:r>
              <a:rPr lang="en-US" altLang="zh-CN" dirty="0" err="1">
                <a:ea typeface="宋体" charset="-122"/>
              </a:rPr>
              <a:t>unslotted</a:t>
            </a:r>
            <a:r>
              <a:rPr lang="en-US" altLang="zh-CN" dirty="0">
                <a:ea typeface="宋体" charset="-122"/>
              </a:rPr>
              <a:t>) ALOHA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>
          <a:xfrm>
            <a:off x="971600" y="1059582"/>
            <a:ext cx="5976664" cy="3404504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ea typeface="宋体" charset="-122"/>
              </a:rPr>
              <a:t>unslotted</a:t>
            </a:r>
            <a:r>
              <a:rPr lang="en-US" altLang="zh-CN" sz="2000" dirty="0">
                <a:ea typeface="宋体" charset="-122"/>
              </a:rPr>
              <a:t> Aloha: simpler, no synchronization</a:t>
            </a:r>
          </a:p>
          <a:p>
            <a:r>
              <a:rPr lang="en-US" altLang="zh-CN" sz="2000" dirty="0">
                <a:ea typeface="宋体" charset="-122"/>
              </a:rPr>
              <a:t>when frame first arrives</a:t>
            </a:r>
          </a:p>
          <a:p>
            <a:pPr lvl="1"/>
            <a:r>
              <a:rPr lang="en-US" altLang="zh-CN" sz="1800" dirty="0">
                <a:ea typeface="宋体" charset="-122"/>
              </a:rPr>
              <a:t> transmit immediately </a:t>
            </a:r>
          </a:p>
          <a:p>
            <a:r>
              <a:rPr lang="en-US" altLang="zh-CN" sz="2000" dirty="0">
                <a:ea typeface="宋体" charset="-122"/>
              </a:rPr>
              <a:t>collision probability increases:</a:t>
            </a:r>
          </a:p>
          <a:p>
            <a:pPr lvl="1"/>
            <a:r>
              <a:rPr lang="en-US" altLang="zh-CN" sz="1800" dirty="0">
                <a:ea typeface="宋体" charset="-122"/>
              </a:rPr>
              <a:t>frame sent at t</a:t>
            </a:r>
            <a:r>
              <a:rPr lang="en-US" altLang="zh-CN" sz="1800" baseline="-25000" dirty="0">
                <a:ea typeface="宋体" charset="-122"/>
              </a:rPr>
              <a:t>0</a:t>
            </a:r>
            <a:r>
              <a:rPr lang="en-US" altLang="zh-CN" sz="1800" dirty="0">
                <a:ea typeface="宋体" charset="-122"/>
              </a:rPr>
              <a:t> collides with other frames sent in [t</a:t>
            </a:r>
            <a:r>
              <a:rPr lang="en-US" altLang="zh-CN" sz="1800" baseline="-25000" dirty="0">
                <a:ea typeface="宋体" charset="-122"/>
              </a:rPr>
              <a:t>0</a:t>
            </a:r>
            <a:r>
              <a:rPr lang="en-US" altLang="zh-CN" sz="1800" dirty="0">
                <a:ea typeface="宋体" charset="-122"/>
              </a:rPr>
              <a:t>-1,t</a:t>
            </a:r>
            <a:r>
              <a:rPr lang="en-US" altLang="zh-CN" sz="1800" baseline="-25000" dirty="0">
                <a:ea typeface="宋体" charset="-122"/>
              </a:rPr>
              <a:t>0</a:t>
            </a:r>
            <a:r>
              <a:rPr lang="en-US" altLang="zh-CN" sz="1800" dirty="0">
                <a:ea typeface="宋体" charset="-122"/>
              </a:rPr>
              <a:t>+1]</a:t>
            </a:r>
          </a:p>
          <a:p>
            <a:endParaRPr lang="zh-CN" altLang="en-US" sz="2000" dirty="0"/>
          </a:p>
        </p:txBody>
      </p:sp>
      <p:pic>
        <p:nvPicPr>
          <p:cNvPr id="6" name="Picture 4" descr="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95465"/>
            <a:ext cx="4752528" cy="1924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0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Pure Aloha efficiency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71600" y="1183470"/>
            <a:ext cx="7848872" cy="3620528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000" dirty="0">
                <a:ea typeface="宋体" charset="-122"/>
              </a:rPr>
              <a:t>P(success by given node) = </a:t>
            </a:r>
            <a:endParaRPr lang="en-US" altLang="zh-CN" sz="2000" dirty="0" smtClean="0">
              <a:ea typeface="宋体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000" dirty="0" smtClean="0">
                <a:ea typeface="宋体" charset="-122"/>
              </a:rPr>
              <a:t>P(node </a:t>
            </a:r>
            <a:r>
              <a:rPr lang="en-US" altLang="zh-CN" sz="2000" dirty="0">
                <a:ea typeface="宋体" charset="-122"/>
              </a:rPr>
              <a:t>transmits) </a:t>
            </a:r>
            <a:r>
              <a:rPr lang="en-US" altLang="zh-CN" sz="2000" baseline="16000" dirty="0">
                <a:ea typeface="宋体" charset="-122"/>
              </a:rPr>
              <a:t>.</a:t>
            </a:r>
            <a:endParaRPr lang="en-US" altLang="zh-CN" sz="2000" dirty="0">
              <a:ea typeface="宋体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000" dirty="0" smtClean="0">
                <a:ea typeface="宋体" charset="-122"/>
              </a:rPr>
              <a:t>P(no </a:t>
            </a:r>
            <a:r>
              <a:rPr lang="en-US" altLang="zh-CN" sz="2000" dirty="0">
                <a:ea typeface="宋体" charset="-122"/>
              </a:rPr>
              <a:t>other node transmits in [p</a:t>
            </a:r>
            <a:r>
              <a:rPr lang="en-US" altLang="zh-CN" sz="2000" baseline="-25000" dirty="0">
                <a:ea typeface="宋体" charset="-122"/>
              </a:rPr>
              <a:t>0</a:t>
            </a:r>
            <a:r>
              <a:rPr lang="en-US" altLang="zh-CN" sz="2000" dirty="0">
                <a:ea typeface="宋体" charset="-122"/>
              </a:rPr>
              <a:t>-1,p</a:t>
            </a:r>
            <a:r>
              <a:rPr lang="en-US" altLang="zh-CN" sz="2000" baseline="-25000" dirty="0">
                <a:ea typeface="宋体" charset="-122"/>
              </a:rPr>
              <a:t>0</a:t>
            </a:r>
            <a:r>
              <a:rPr lang="en-US" altLang="zh-CN" sz="2000" dirty="0">
                <a:ea typeface="宋体" charset="-122"/>
              </a:rPr>
              <a:t>] </a:t>
            </a:r>
            <a:r>
              <a:rPr lang="en-US" altLang="zh-CN" sz="2000" baseline="16000" dirty="0">
                <a:ea typeface="宋体" charset="-122"/>
              </a:rPr>
              <a:t>.</a:t>
            </a:r>
            <a:endParaRPr lang="en-US" altLang="zh-CN" sz="2000" dirty="0">
              <a:ea typeface="宋体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000" dirty="0" smtClean="0">
                <a:ea typeface="宋体" charset="-122"/>
              </a:rPr>
              <a:t>P(no </a:t>
            </a:r>
            <a:r>
              <a:rPr lang="en-US" altLang="zh-CN" sz="2000" dirty="0">
                <a:ea typeface="宋体" charset="-122"/>
              </a:rPr>
              <a:t>other node transmits in [p</a:t>
            </a:r>
            <a:r>
              <a:rPr lang="en-US" altLang="zh-CN" sz="2000" baseline="-25000" dirty="0">
                <a:ea typeface="宋体" charset="-122"/>
              </a:rPr>
              <a:t>0</a:t>
            </a:r>
            <a:r>
              <a:rPr lang="en-US" altLang="zh-CN" sz="2000" dirty="0">
                <a:ea typeface="宋体" charset="-122"/>
              </a:rPr>
              <a:t>-1,p</a:t>
            </a:r>
            <a:r>
              <a:rPr lang="en-US" altLang="zh-CN" sz="2000" baseline="-25000" dirty="0">
                <a:ea typeface="宋体" charset="-122"/>
              </a:rPr>
              <a:t>0</a:t>
            </a:r>
            <a:r>
              <a:rPr lang="en-US" altLang="zh-CN" sz="2000" dirty="0">
                <a:ea typeface="宋体" charset="-122"/>
              </a:rPr>
              <a:t>] 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 dirty="0" smtClean="0">
                <a:ea typeface="宋体" charset="-122"/>
              </a:rPr>
              <a:t>= </a:t>
            </a:r>
            <a:r>
              <a:rPr lang="en-US" altLang="zh-CN" sz="2000" dirty="0">
                <a:ea typeface="宋体" charset="-122"/>
              </a:rPr>
              <a:t>p </a:t>
            </a:r>
            <a:r>
              <a:rPr lang="en-US" altLang="zh-CN" sz="2000" baseline="16000" dirty="0">
                <a:ea typeface="宋体" charset="-122"/>
              </a:rPr>
              <a:t>. </a:t>
            </a:r>
            <a:r>
              <a:rPr lang="en-US" altLang="zh-CN" sz="2000" dirty="0">
                <a:ea typeface="宋体" charset="-122"/>
              </a:rPr>
              <a:t>(1-p)</a:t>
            </a:r>
            <a:r>
              <a:rPr lang="en-US" altLang="zh-CN" sz="2000" b="1" baseline="30000" dirty="0">
                <a:ea typeface="宋体" charset="-122"/>
              </a:rPr>
              <a:t>N-1</a:t>
            </a:r>
            <a:r>
              <a:rPr lang="en-US" altLang="zh-CN" sz="2000" baseline="16000" dirty="0">
                <a:ea typeface="宋体" charset="-122"/>
              </a:rPr>
              <a:t> . </a:t>
            </a:r>
            <a:r>
              <a:rPr lang="en-US" altLang="zh-CN" sz="2000" dirty="0">
                <a:ea typeface="宋体" charset="-122"/>
              </a:rPr>
              <a:t>(1-p)</a:t>
            </a:r>
            <a:r>
              <a:rPr lang="en-US" altLang="zh-CN" sz="2000" b="1" baseline="30000" dirty="0">
                <a:ea typeface="宋体" charset="-122"/>
              </a:rPr>
              <a:t>N-1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 b="1" dirty="0" smtClean="0">
                <a:ea typeface="宋体" charset="-122"/>
              </a:rPr>
              <a:t>= </a:t>
            </a:r>
            <a:r>
              <a:rPr lang="en-US" altLang="zh-CN" sz="2000" dirty="0">
                <a:ea typeface="宋体" charset="-122"/>
              </a:rPr>
              <a:t>p </a:t>
            </a:r>
            <a:r>
              <a:rPr lang="en-US" altLang="zh-CN" sz="2000" baseline="16000" dirty="0">
                <a:ea typeface="宋体" charset="-122"/>
              </a:rPr>
              <a:t>. </a:t>
            </a:r>
            <a:r>
              <a:rPr lang="en-US" altLang="zh-CN" sz="2000" dirty="0">
                <a:ea typeface="宋体" charset="-122"/>
              </a:rPr>
              <a:t>(1-p)</a:t>
            </a:r>
            <a:r>
              <a:rPr lang="en-US" altLang="zh-CN" sz="2000" b="1" baseline="30000" dirty="0">
                <a:ea typeface="宋体" charset="-122"/>
              </a:rPr>
              <a:t>2(N-1)</a:t>
            </a:r>
            <a:r>
              <a:rPr lang="en-US" altLang="zh-CN" sz="2000" baseline="16000" dirty="0">
                <a:ea typeface="宋体" charset="-122"/>
              </a:rPr>
              <a:t> </a:t>
            </a:r>
            <a:endParaRPr lang="en-US" altLang="zh-CN" sz="2000" dirty="0">
              <a:ea typeface="宋体" charset="-122"/>
            </a:endParaRPr>
          </a:p>
          <a:p>
            <a:pPr>
              <a:buFont typeface="ZapfDingbats" pitchFamily="82" charset="2"/>
              <a:buNone/>
            </a:pPr>
            <a:endParaRPr lang="en-US" altLang="zh-CN" sz="2000" baseline="16000" dirty="0">
              <a:ea typeface="宋体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800" baseline="16000" dirty="0" smtClean="0">
                <a:ea typeface="宋体" charset="-122"/>
              </a:rPr>
              <a:t>… </a:t>
            </a:r>
            <a:r>
              <a:rPr lang="en-US" altLang="zh-CN" sz="2800" baseline="16000" dirty="0">
                <a:ea typeface="宋体" charset="-122"/>
              </a:rPr>
              <a:t>choosing optimum p and then letting n -&gt; </a:t>
            </a:r>
            <a:r>
              <a:rPr lang="en-US" altLang="zh-CN" sz="2800" baseline="16000" dirty="0" err="1">
                <a:ea typeface="宋体" charset="-122"/>
              </a:rPr>
              <a:t>infty</a:t>
            </a:r>
            <a:r>
              <a:rPr lang="en-US" altLang="zh-CN" sz="2800" baseline="16000" dirty="0">
                <a:ea typeface="宋体" charset="-122"/>
              </a:rPr>
              <a:t> </a:t>
            </a:r>
            <a:r>
              <a:rPr lang="en-US" altLang="zh-CN" sz="2800" baseline="16000" dirty="0" smtClean="0">
                <a:ea typeface="宋体" charset="-122"/>
              </a:rPr>
              <a:t>...                                        </a:t>
            </a:r>
            <a:r>
              <a:rPr lang="en-US" altLang="zh-CN" sz="2800" baseline="16000" dirty="0">
                <a:ea typeface="宋体" charset="-122"/>
              </a:rPr>
              <a:t/>
            </a:r>
            <a:br>
              <a:rPr lang="en-US" altLang="zh-CN" sz="2800" baseline="16000" dirty="0">
                <a:ea typeface="宋体" charset="-122"/>
              </a:rPr>
            </a:br>
            <a:r>
              <a:rPr lang="en-US" altLang="zh-CN" sz="2800" dirty="0" smtClean="0">
                <a:ea typeface="宋体" charset="-122"/>
              </a:rPr>
              <a:t>                </a:t>
            </a:r>
            <a:r>
              <a:rPr lang="en-US" altLang="zh-CN" sz="2800" baseline="16000" dirty="0" smtClean="0">
                <a:ea typeface="宋体" charset="-122"/>
              </a:rPr>
              <a:t>= </a:t>
            </a:r>
            <a:r>
              <a:rPr lang="en-US" altLang="zh-CN" sz="2800" baseline="16000" dirty="0">
                <a:ea typeface="宋体" charset="-122"/>
              </a:rPr>
              <a:t>1/(2e) = .18 </a:t>
            </a:r>
            <a:r>
              <a:rPr lang="en-US" altLang="zh-CN" sz="2800" dirty="0">
                <a:ea typeface="宋体" charset="-122"/>
              </a:rPr>
              <a:t>	</a:t>
            </a:r>
            <a:endParaRPr lang="en-US" altLang="zh-CN" sz="3200" b="1" i="1" dirty="0">
              <a:ea typeface="宋体" charset="-122"/>
            </a:endParaRPr>
          </a:p>
          <a:p>
            <a:endParaRPr lang="zh-CN" altLang="en-US" sz="20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59632" y="4369252"/>
            <a:ext cx="454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 sz="2400" i="0" dirty="0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even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worse</a:t>
            </a:r>
            <a:r>
              <a:rPr lang="en-US" altLang="zh-CN" sz="2400" i="0" dirty="0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than slotted Aloha!</a:t>
            </a:r>
          </a:p>
        </p:txBody>
      </p:sp>
    </p:spTree>
    <p:extLst>
      <p:ext uri="{BB962C8B-B14F-4D97-AF65-F5344CB8AC3E}">
        <p14:creationId xmlns:p14="http://schemas.microsoft.com/office/powerpoint/2010/main" val="5205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Pure ALOHA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539552" y="4398314"/>
            <a:ext cx="7488832" cy="74020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ea typeface="宋体" charset="-122"/>
              </a:rPr>
              <a:t>Throughput versus offered traffic for ALOHA systems.</a:t>
            </a:r>
          </a:p>
          <a:p>
            <a:endParaRPr lang="zh-CN" altLang="en-US" dirty="0"/>
          </a:p>
        </p:txBody>
      </p:sp>
      <p:pic>
        <p:nvPicPr>
          <p:cNvPr id="4" name="Picture 6" descr="4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75606"/>
            <a:ext cx="6120680" cy="279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62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404</TotalTime>
  <Words>790</Words>
  <Application>Microsoft Office PowerPoint</Application>
  <PresentationFormat>全屏显示(16:9)</PresentationFormat>
  <Paragraphs>136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MS Mincho</vt:lpstr>
      <vt:lpstr>ZapfDingbats</vt:lpstr>
      <vt:lpstr>宋体</vt:lpstr>
      <vt:lpstr>Arial</vt:lpstr>
      <vt:lpstr>Calibri</vt:lpstr>
      <vt:lpstr>Comic Sans MS</vt:lpstr>
      <vt:lpstr>Times New Roman</vt:lpstr>
      <vt:lpstr>Wingdings</vt:lpstr>
      <vt:lpstr>主题1</vt:lpstr>
      <vt:lpstr>随机接入MAC协议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81</cp:revision>
  <dcterms:created xsi:type="dcterms:W3CDTF">2014-09-21T01:22:00Z</dcterms:created>
  <dcterms:modified xsi:type="dcterms:W3CDTF">2017-02-16T16:45:19Z</dcterms:modified>
</cp:coreProperties>
</file>