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9" r:id="rId3"/>
    <p:sldId id="277" r:id="rId4"/>
    <p:sldId id="278" r:id="rId5"/>
    <p:sldId id="280" r:id="rId6"/>
    <p:sldId id="281" r:id="rId7"/>
    <p:sldId id="274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01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6" r:id="rId15"/>
    <p:sldLayoutId id="2147483677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1563638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/>
              <a:t>轮流式</a:t>
            </a:r>
            <a:r>
              <a:rPr lang="en-US" altLang="zh-CN" b="1" dirty="0"/>
              <a:t>MAC</a:t>
            </a:r>
            <a:r>
              <a:rPr lang="zh-CN" altLang="zh-CN" b="1" dirty="0" smtClean="0"/>
              <a:t>协议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MAC Protocols: a taxonomy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27584" y="1203598"/>
            <a:ext cx="6408712" cy="3404504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charset="-122"/>
              </a:rPr>
              <a:t>Three broad classes: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Channel Partitioning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divide channel into smaller “pieces” (time slots, frequency, code)</a:t>
            </a:r>
          </a:p>
          <a:p>
            <a:pPr lvl="1"/>
            <a:r>
              <a:rPr lang="en-US" altLang="zh-CN" sz="2200" dirty="0">
                <a:ea typeface="宋体" charset="-122"/>
              </a:rPr>
              <a:t>allocate piece to node for exclusive use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Random Access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channel not divided, allow collisions</a:t>
            </a:r>
          </a:p>
          <a:p>
            <a:pPr lvl="1"/>
            <a:r>
              <a:rPr lang="en-US" altLang="zh-CN" sz="2200" dirty="0">
                <a:ea typeface="宋体" charset="-122"/>
              </a:rPr>
              <a:t>“recover” from collisions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“Taking turns”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nodes take turns, but nodes with more to send can take longer turns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8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“Taking Turns” MAC protocols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683568" y="1220862"/>
            <a:ext cx="3384376" cy="3439120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Polling:</a:t>
            </a:r>
            <a:r>
              <a:rPr lang="en-US" altLang="zh-CN" b="1" dirty="0">
                <a:ea typeface="宋体" charset="-122"/>
              </a:rPr>
              <a:t> </a:t>
            </a:r>
            <a:endParaRPr lang="en-US" altLang="zh-CN" dirty="0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master </a:t>
            </a:r>
            <a:r>
              <a:rPr lang="en-US" altLang="zh-CN" smtClean="0">
                <a:ea typeface="宋体" charset="-122"/>
              </a:rPr>
              <a:t>node “invites</a:t>
            </a:r>
            <a:r>
              <a:rPr lang="en-US" altLang="zh-CN" dirty="0">
                <a:ea typeface="宋体" charset="-122"/>
              </a:rPr>
              <a:t>” slave nodes to transmit in turn</a:t>
            </a:r>
          </a:p>
          <a:p>
            <a:r>
              <a:rPr lang="en-US" altLang="zh-CN" dirty="0">
                <a:ea typeface="宋体" charset="-122"/>
              </a:rPr>
              <a:t>typically used with “dumb” slave devices</a:t>
            </a:r>
          </a:p>
          <a:p>
            <a:r>
              <a:rPr lang="en-US" altLang="zh-CN" dirty="0">
                <a:ea typeface="宋体" charset="-122"/>
              </a:rPr>
              <a:t>concerns:</a:t>
            </a:r>
          </a:p>
          <a:p>
            <a:pPr lvl="1"/>
            <a:r>
              <a:rPr lang="en-US" altLang="zh-CN" sz="2200" dirty="0">
                <a:ea typeface="宋体" charset="-122"/>
              </a:rPr>
              <a:t>polling overhead </a:t>
            </a:r>
          </a:p>
          <a:p>
            <a:pPr lvl="1"/>
            <a:r>
              <a:rPr lang="en-US" altLang="zh-CN" sz="2200" dirty="0">
                <a:ea typeface="宋体" charset="-122"/>
              </a:rPr>
              <a:t>latency</a:t>
            </a:r>
          </a:p>
          <a:p>
            <a:pPr lvl="1"/>
            <a:r>
              <a:rPr lang="en-US" altLang="zh-CN" sz="2200" dirty="0">
                <a:ea typeface="宋体" charset="-122"/>
              </a:rPr>
              <a:t>single point of failure (master)</a:t>
            </a:r>
          </a:p>
          <a:p>
            <a:endParaRPr lang="zh-CN" altLang="en-US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736140"/>
              </p:ext>
            </p:extLst>
          </p:nvPr>
        </p:nvGraphicFramePr>
        <p:xfrm>
          <a:off x="5114106" y="1402284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106" y="1402284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4"/>
          <p:cNvSpPr>
            <a:spLocks noChangeShapeType="1"/>
          </p:cNvSpPr>
          <p:nvPr/>
        </p:nvSpPr>
        <p:spPr bwMode="auto">
          <a:xfrm flipH="1">
            <a:off x="4974406" y="1673746"/>
            <a:ext cx="927100" cy="177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Line 25"/>
          <p:cNvSpPr>
            <a:spLocks noChangeShapeType="1"/>
          </p:cNvSpPr>
          <p:nvPr/>
        </p:nvSpPr>
        <p:spPr bwMode="auto">
          <a:xfrm>
            <a:off x="5615756" y="1724546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5764981" y="1938859"/>
            <a:ext cx="858838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aphicFrame>
        <p:nvGraphicFramePr>
          <p:cNvPr id="1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324976"/>
              </p:ext>
            </p:extLst>
          </p:nvPr>
        </p:nvGraphicFramePr>
        <p:xfrm>
          <a:off x="6523806" y="1635646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806" y="1635646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84852"/>
              </p:ext>
            </p:extLst>
          </p:nvPr>
        </p:nvGraphicFramePr>
        <p:xfrm>
          <a:off x="4842644" y="1930921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644" y="1930921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5344294" y="225318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aphicFrame>
        <p:nvGraphicFramePr>
          <p:cNvPr id="1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289548"/>
              </p:ext>
            </p:extLst>
          </p:nvPr>
        </p:nvGraphicFramePr>
        <p:xfrm>
          <a:off x="4571181" y="2459559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181" y="2459559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37"/>
          <p:cNvSpPr>
            <a:spLocks noChangeShapeType="1"/>
          </p:cNvSpPr>
          <p:nvPr/>
        </p:nvSpPr>
        <p:spPr bwMode="auto">
          <a:xfrm>
            <a:off x="5072831" y="2781821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aphicFrame>
        <p:nvGraphicFramePr>
          <p:cNvPr id="1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234487"/>
              </p:ext>
            </p:extLst>
          </p:nvPr>
        </p:nvGraphicFramePr>
        <p:xfrm>
          <a:off x="4299719" y="2988196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719" y="2988196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39"/>
          <p:cNvSpPr>
            <a:spLocks noChangeShapeType="1"/>
          </p:cNvSpPr>
          <p:nvPr/>
        </p:nvSpPr>
        <p:spPr bwMode="auto">
          <a:xfrm>
            <a:off x="4801369" y="3310459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6304731" y="2097609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master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4067944" y="3667646"/>
            <a:ext cx="82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slaves</a:t>
            </a:r>
          </a:p>
        </p:txBody>
      </p:sp>
      <p:grpSp>
        <p:nvGrpSpPr>
          <p:cNvPr id="19" name="Group 44"/>
          <p:cNvGrpSpPr>
            <a:grpSpLocks/>
          </p:cNvGrpSpPr>
          <p:nvPr/>
        </p:nvGrpSpPr>
        <p:grpSpPr bwMode="auto">
          <a:xfrm>
            <a:off x="6511106" y="1597546"/>
            <a:ext cx="560388" cy="336550"/>
            <a:chOff x="4212" y="2867"/>
            <a:chExt cx="353" cy="212"/>
          </a:xfrm>
        </p:grpSpPr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4227" y="2867"/>
              <a:ext cx="3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poll</a:t>
              </a:r>
            </a:p>
          </p:txBody>
        </p:sp>
      </p:grpSp>
      <p:grpSp>
        <p:nvGrpSpPr>
          <p:cNvPr id="22" name="Group 48"/>
          <p:cNvGrpSpPr>
            <a:grpSpLocks/>
          </p:cNvGrpSpPr>
          <p:nvPr/>
        </p:nvGrpSpPr>
        <p:grpSpPr bwMode="auto">
          <a:xfrm>
            <a:off x="4560069" y="2519884"/>
            <a:ext cx="608012" cy="336550"/>
            <a:chOff x="4415" y="2367"/>
            <a:chExt cx="383" cy="212"/>
          </a:xfrm>
        </p:grpSpPr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4415" y="2367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data</a:t>
              </a:r>
            </a:p>
          </p:txBody>
        </p:sp>
      </p:grpSp>
      <p:grpSp>
        <p:nvGrpSpPr>
          <p:cNvPr id="25" name="Group 49"/>
          <p:cNvGrpSpPr>
            <a:grpSpLocks/>
          </p:cNvGrpSpPr>
          <p:nvPr/>
        </p:nvGrpSpPr>
        <p:grpSpPr bwMode="auto">
          <a:xfrm>
            <a:off x="5066481" y="1402284"/>
            <a:ext cx="608013" cy="336550"/>
            <a:chOff x="4415" y="2367"/>
            <a:chExt cx="383" cy="212"/>
          </a:xfrm>
        </p:grpSpPr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7" name="Text Box 51"/>
            <p:cNvSpPr txBox="1">
              <a:spLocks noChangeArrowheads="1"/>
            </p:cNvSpPr>
            <p:nvPr/>
          </p:nvSpPr>
          <p:spPr bwMode="auto">
            <a:xfrm>
              <a:off x="4415" y="2367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9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“Taking Turns” MAC protocols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272742"/>
            <a:ext cx="3384376" cy="3243224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2"/>
              </a:buClr>
              <a:buSzPct val="85000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Token passing:</a:t>
            </a:r>
            <a:endParaRPr lang="en-US" altLang="zh-CN" sz="2800" b="1" dirty="0">
              <a:ea typeface="宋体" charset="-122"/>
            </a:endParaRPr>
          </a:p>
          <a:p>
            <a:pPr>
              <a:buSzPct val="85000"/>
              <a:buFont typeface="ZapfDingbats" pitchFamily="82" charset="2"/>
              <a:buChar char="r"/>
            </a:pPr>
            <a:r>
              <a:rPr lang="en-US" altLang="zh-CN" dirty="0">
                <a:ea typeface="宋体" charset="-122"/>
              </a:rPr>
              <a:t>control </a:t>
            </a:r>
            <a:r>
              <a:rPr lang="en-US" altLang="zh-CN" b="1" dirty="0">
                <a:ea typeface="宋体" charset="-122"/>
              </a:rPr>
              <a:t>token </a:t>
            </a:r>
            <a:r>
              <a:rPr lang="en-US" altLang="zh-CN" dirty="0">
                <a:ea typeface="宋体" charset="-122"/>
              </a:rPr>
              <a:t>passed from one node to next sequentially.</a:t>
            </a:r>
          </a:p>
          <a:p>
            <a:pPr>
              <a:buSzPct val="85000"/>
              <a:buFont typeface="ZapfDingbats" pitchFamily="82" charset="2"/>
              <a:buChar char="r"/>
            </a:pPr>
            <a:r>
              <a:rPr lang="en-US" altLang="zh-CN" dirty="0">
                <a:ea typeface="宋体" charset="-122"/>
              </a:rPr>
              <a:t>token message</a:t>
            </a:r>
          </a:p>
          <a:p>
            <a:pPr>
              <a:buSzPct val="85000"/>
              <a:buFont typeface="ZapfDingbats" pitchFamily="82" charset="2"/>
              <a:buChar char="r"/>
            </a:pPr>
            <a:r>
              <a:rPr lang="en-US" altLang="zh-CN" dirty="0">
                <a:ea typeface="宋体" charset="-122"/>
              </a:rPr>
              <a:t>concerns:</a:t>
            </a:r>
          </a:p>
          <a:p>
            <a:pPr lvl="1">
              <a:buSzPct val="75000"/>
              <a:buFont typeface="ZapfDingbats" pitchFamily="82" charset="2"/>
              <a:buChar char="m"/>
            </a:pPr>
            <a:r>
              <a:rPr lang="en-US" altLang="zh-CN" sz="2200" dirty="0">
                <a:ea typeface="宋体" charset="-122"/>
              </a:rPr>
              <a:t>token overhead </a:t>
            </a:r>
          </a:p>
          <a:p>
            <a:pPr lvl="1">
              <a:buSzPct val="75000"/>
              <a:buFont typeface="ZapfDingbats" pitchFamily="82" charset="2"/>
              <a:buChar char="m"/>
            </a:pPr>
            <a:r>
              <a:rPr lang="en-US" altLang="zh-CN" sz="2200" dirty="0">
                <a:ea typeface="宋体" charset="-122"/>
              </a:rPr>
              <a:t>latency</a:t>
            </a:r>
          </a:p>
          <a:p>
            <a:pPr lvl="1">
              <a:buSzPct val="75000"/>
              <a:buFont typeface="ZapfDingbats" pitchFamily="82" charset="2"/>
              <a:buChar char="m"/>
            </a:pPr>
            <a:r>
              <a:rPr lang="en-US" altLang="zh-CN" sz="2200" dirty="0">
                <a:ea typeface="宋体" charset="-122"/>
              </a:rPr>
              <a:t>single point of failure (token)</a:t>
            </a:r>
          </a:p>
          <a:p>
            <a:endParaRPr lang="zh-CN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47124"/>
              </p:ext>
            </p:extLst>
          </p:nvPr>
        </p:nvGraphicFramePr>
        <p:xfrm>
          <a:off x="5784031" y="941288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031" y="941288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087119" y="1452463"/>
            <a:ext cx="2046287" cy="27781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770332"/>
              </p:ext>
            </p:extLst>
          </p:nvPr>
        </p:nvGraphicFramePr>
        <p:xfrm>
          <a:off x="5901506" y="4362350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506" y="4362350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48156"/>
              </p:ext>
            </p:extLst>
          </p:nvPr>
        </p:nvGraphicFramePr>
        <p:xfrm>
          <a:off x="4441006" y="2558950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006" y="2558950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870062"/>
              </p:ext>
            </p:extLst>
          </p:nvPr>
        </p:nvGraphicFramePr>
        <p:xfrm>
          <a:off x="7277869" y="2516088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869" y="2516088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931669" y="560288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</a:rPr>
              <a:t>T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676081" y="4843363"/>
            <a:ext cx="811213" cy="32067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</a:rPr>
              <a:t>data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4067944" y="1919188"/>
            <a:ext cx="1055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(nothing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to send)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564831" y="2578000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717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MAC Protocols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347614"/>
            <a:ext cx="6480720" cy="3456384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channel partitioning MAC protocols:</a:t>
            </a:r>
          </a:p>
          <a:p>
            <a:pPr lvl="1"/>
            <a:r>
              <a:rPr lang="en-US" altLang="zh-CN" dirty="0">
                <a:ea typeface="宋体" charset="-122"/>
              </a:rPr>
              <a:t>share channel </a:t>
            </a:r>
            <a:r>
              <a:rPr lang="en-US" altLang="zh-CN" i="1" dirty="0">
                <a:ea typeface="宋体" charset="-122"/>
              </a:rPr>
              <a:t>efficiently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i="1" dirty="0">
                <a:ea typeface="宋体" charset="-122"/>
              </a:rPr>
              <a:t>fairly</a:t>
            </a:r>
            <a:r>
              <a:rPr lang="en-US" altLang="zh-CN" dirty="0">
                <a:ea typeface="宋体" charset="-122"/>
              </a:rPr>
              <a:t> at high load</a:t>
            </a:r>
          </a:p>
          <a:p>
            <a:pPr lvl="1"/>
            <a:r>
              <a:rPr lang="en-US" altLang="zh-CN" dirty="0">
                <a:ea typeface="宋体" charset="-122"/>
              </a:rPr>
              <a:t>inefficient at low load: delay in channel access, 1/N bandwidth allocated even if only 1 active node! </a:t>
            </a: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Random access MAC protocols</a:t>
            </a:r>
          </a:p>
          <a:p>
            <a:pPr lvl="1"/>
            <a:r>
              <a:rPr lang="en-US" altLang="zh-CN" dirty="0">
                <a:ea typeface="宋体" charset="-122"/>
              </a:rPr>
              <a:t>efficient at low load: single node can fully utilize channel</a:t>
            </a:r>
          </a:p>
          <a:p>
            <a:pPr lvl="1"/>
            <a:r>
              <a:rPr lang="en-US" altLang="zh-CN" dirty="0">
                <a:ea typeface="宋体" charset="-122"/>
              </a:rPr>
              <a:t>high load: collision overhead</a:t>
            </a: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“taking turns” protocols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 dirty="0">
                <a:ea typeface="宋体" charset="-122"/>
              </a:rPr>
              <a:t>look for best of both worlds!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3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MAC Protocols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275606"/>
            <a:ext cx="6696744" cy="34045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channel partitioning,</a:t>
            </a:r>
            <a:r>
              <a:rPr lang="en-US" altLang="zh-CN" dirty="0">
                <a:ea typeface="宋体" charset="-122"/>
              </a:rPr>
              <a:t> by time, frequency or code</a:t>
            </a:r>
          </a:p>
          <a:p>
            <a:pPr lvl="1"/>
            <a:r>
              <a:rPr lang="en-US" altLang="zh-CN" dirty="0">
                <a:ea typeface="宋体" charset="-122"/>
              </a:rPr>
              <a:t>Time Division, Frequency Division</a:t>
            </a:r>
          </a:p>
          <a:p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random access </a:t>
            </a:r>
            <a:r>
              <a:rPr lang="en-US" altLang="zh-CN" dirty="0">
                <a:ea typeface="宋体" charset="-122"/>
              </a:rPr>
              <a:t>(dynamic), </a:t>
            </a:r>
          </a:p>
          <a:p>
            <a:pPr lvl="1"/>
            <a:r>
              <a:rPr lang="en-US" altLang="zh-CN" dirty="0">
                <a:ea typeface="宋体" charset="-122"/>
              </a:rPr>
              <a:t>ALOHA, S-ALOHA, CSMA, CSMA/CD</a:t>
            </a:r>
          </a:p>
          <a:p>
            <a:pPr lvl="1"/>
            <a:r>
              <a:rPr lang="en-US" altLang="zh-CN" dirty="0">
                <a:ea typeface="宋体" charset="-122"/>
              </a:rPr>
              <a:t>carrier sensing: easy in some technologies (wire), hard in others (wireless)</a:t>
            </a:r>
          </a:p>
          <a:p>
            <a:pPr lvl="1"/>
            <a:r>
              <a:rPr lang="en-US" altLang="zh-CN" dirty="0">
                <a:ea typeface="宋体" charset="-122"/>
              </a:rPr>
              <a:t>CSMA/CD used in Ethernet</a:t>
            </a:r>
          </a:p>
          <a:p>
            <a:pPr lvl="1"/>
            <a:r>
              <a:rPr lang="en-US" altLang="zh-CN" dirty="0">
                <a:ea typeface="宋体" charset="-122"/>
              </a:rPr>
              <a:t>CSMA/CA used in 802.11</a:t>
            </a:r>
          </a:p>
          <a:p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taking turns</a:t>
            </a:r>
          </a:p>
          <a:p>
            <a:pPr lvl="1"/>
            <a:r>
              <a:rPr lang="en-US" altLang="zh-CN" dirty="0">
                <a:ea typeface="宋体" charset="-122"/>
              </a:rPr>
              <a:t>polling from central site, token passing</a:t>
            </a:r>
          </a:p>
          <a:p>
            <a:pPr lvl="1"/>
            <a:r>
              <a:rPr lang="en-US" altLang="zh-CN" dirty="0">
                <a:ea typeface="宋体" charset="-122"/>
              </a:rPr>
              <a:t>Bluetooth, FDDI, IBM Token Ring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2231380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“Taking Turns” MAC protocols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1423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366</TotalTime>
  <Words>294</Words>
  <Application>Microsoft Office PowerPoint</Application>
  <PresentationFormat>全屏显示(16:9)</PresentationFormat>
  <Paragraphs>59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Clip</vt:lpstr>
      <vt:lpstr>轮流式MAC协议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50</cp:revision>
  <dcterms:created xsi:type="dcterms:W3CDTF">2014-09-21T01:22:00Z</dcterms:created>
  <dcterms:modified xsi:type="dcterms:W3CDTF">2017-02-16T16:45:42Z</dcterms:modified>
</cp:coreProperties>
</file>