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72" r:id="rId3"/>
    <p:sldId id="275" r:id="rId4"/>
    <p:sldId id="277" r:id="rId5"/>
    <p:sldId id="278" r:id="rId6"/>
    <p:sldId id="279" r:id="rId7"/>
    <p:sldId id="280" r:id="rId8"/>
    <p:sldId id="27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5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1491630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/>
              <a:t>MAC</a:t>
            </a:r>
            <a:r>
              <a:rPr lang="zh-CN" altLang="zh-CN" b="1" dirty="0"/>
              <a:t>地址与</a:t>
            </a:r>
            <a:r>
              <a:rPr lang="en-US" altLang="zh-CN" b="1" dirty="0"/>
              <a:t>ARP</a:t>
            </a:r>
            <a:r>
              <a:rPr lang="zh-CN" altLang="zh-CN" b="1" dirty="0" smtClean="0"/>
              <a:t>协议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MAC Addresses and ARP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55576" y="1347614"/>
            <a:ext cx="6696744" cy="3404504"/>
          </a:xfrm>
        </p:spPr>
        <p:txBody>
          <a:bodyPr>
            <a:normAutofit/>
          </a:bodyPr>
          <a:lstStyle/>
          <a:p>
            <a:r>
              <a:rPr lang="en-US" altLang="zh-CN" sz="2200">
                <a:ea typeface="宋体" pitchFamily="2" charset="-122"/>
              </a:rPr>
              <a:t>32-bit </a:t>
            </a:r>
            <a:r>
              <a:rPr lang="en-US" altLang="zh-CN" sz="2200" smtClean="0">
                <a:ea typeface="宋体" pitchFamily="2" charset="-122"/>
              </a:rPr>
              <a:t>IP address</a:t>
            </a:r>
            <a:r>
              <a:rPr lang="en-US" altLang="zh-CN" sz="2200" dirty="0">
                <a:ea typeface="宋体" pitchFamily="2" charset="-122"/>
              </a:rPr>
              <a:t>: </a:t>
            </a:r>
          </a:p>
          <a:p>
            <a:pPr lvl="1"/>
            <a:r>
              <a:rPr lang="en-US" altLang="zh-CN" i="1" dirty="0">
                <a:ea typeface="宋体" pitchFamily="2" charset="-122"/>
              </a:rPr>
              <a:t>network-layer</a:t>
            </a:r>
            <a:r>
              <a:rPr lang="en-US" altLang="zh-CN" dirty="0">
                <a:ea typeface="宋体" pitchFamily="2" charset="-122"/>
              </a:rPr>
              <a:t> address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used to get datagram to destination IP subnet </a:t>
            </a:r>
          </a:p>
          <a:p>
            <a:r>
              <a:rPr lang="en-US" altLang="zh-CN" sz="2200" dirty="0">
                <a:ea typeface="宋体" pitchFamily="2" charset="-122"/>
              </a:rPr>
              <a:t>MAC (or LAN or physical or Ethernet) address: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function: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ea typeface="宋体" pitchFamily="2" charset="-122"/>
              </a:rPr>
              <a:t>get frame from one interface to another physically-connected interface (same network)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48 bit MAC address (for most LANs)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 burned in NIC ROM, also sometimes software settable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LAN Addresses and ARP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419622"/>
            <a:ext cx="6048671" cy="340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87624" y="939673"/>
            <a:ext cx="5611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2000" i="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Each adapter on LAN has unique LAN address</a:t>
            </a:r>
          </a:p>
        </p:txBody>
      </p:sp>
    </p:spTree>
    <p:extLst>
      <p:ext uri="{BB962C8B-B14F-4D97-AF65-F5344CB8AC3E}">
        <p14:creationId xmlns:p14="http://schemas.microsoft.com/office/powerpoint/2010/main" val="24543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ARP: Address Resolution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467544" y="1347614"/>
            <a:ext cx="3816424" cy="3404504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ea typeface="宋体" pitchFamily="2" charset="-122"/>
              </a:rPr>
              <a:t>Each IP node (host, router) on LAN has 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ARP </a:t>
            </a:r>
            <a:r>
              <a:rPr lang="en-US" altLang="zh-CN" dirty="0">
                <a:ea typeface="宋体" pitchFamily="2" charset="-122"/>
              </a:rPr>
              <a:t>table</a:t>
            </a:r>
          </a:p>
          <a:p>
            <a:r>
              <a:rPr lang="en-US" altLang="zh-CN" dirty="0">
                <a:ea typeface="宋体" pitchFamily="2" charset="-122"/>
              </a:rPr>
              <a:t>ARP table: IP/MAC address mappings for some LAN nodes</a:t>
            </a:r>
          </a:p>
          <a:p>
            <a:pPr>
              <a:buFont typeface="ZapfDingbats" pitchFamily="82" charset="2"/>
              <a:buNone/>
            </a:pPr>
            <a:r>
              <a:rPr lang="en-US" altLang="zh-CN" sz="1800" dirty="0">
                <a:ea typeface="宋体" pitchFamily="2" charset="-122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&lt; IP address; MAC address; TTL&gt;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TTL (Time To Live): time after which address mapping will be forgotten (typically 20 min)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139702"/>
            <a:ext cx="4250078" cy="2812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00860" y="1081807"/>
            <a:ext cx="31863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u="sng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Question:</a:t>
            </a:r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how to determine</a:t>
            </a:r>
          </a:p>
          <a:p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MAC address of B</a:t>
            </a:r>
          </a:p>
          <a:p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knowing B’s IP address?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55976" y="1059582"/>
            <a:ext cx="3187192" cy="94555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1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ARP protocol: Same LAN (network)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467544" y="1203598"/>
            <a:ext cx="3960440" cy="401191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100" dirty="0">
                <a:ea typeface="宋体" pitchFamily="2" charset="-122"/>
              </a:rPr>
              <a:t>A wants to send datagram to B, and B’s MAC address not in A’s ARP table.</a:t>
            </a:r>
          </a:p>
          <a:p>
            <a:r>
              <a:rPr lang="en-US" altLang="zh-CN" sz="2100" dirty="0">
                <a:ea typeface="宋体" pitchFamily="2" charset="-122"/>
              </a:rPr>
              <a:t>A </a:t>
            </a:r>
            <a:r>
              <a:rPr lang="en-US" altLang="zh-CN" sz="2100" dirty="0">
                <a:solidFill>
                  <a:srgbClr val="FF0000"/>
                </a:solidFill>
                <a:ea typeface="宋体" pitchFamily="2" charset="-122"/>
              </a:rPr>
              <a:t>broadcasts</a:t>
            </a:r>
            <a:r>
              <a:rPr lang="en-US" altLang="zh-CN" sz="2100" dirty="0">
                <a:ea typeface="宋体" pitchFamily="2" charset="-122"/>
              </a:rPr>
              <a:t> ARP query packet, containing B's IP address </a:t>
            </a:r>
          </a:p>
          <a:p>
            <a:pPr lvl="1"/>
            <a:r>
              <a:rPr lang="en-US" altLang="zh-CN" sz="2100" dirty="0" err="1">
                <a:ea typeface="宋体" pitchFamily="2" charset="-122"/>
              </a:rPr>
              <a:t>dest</a:t>
            </a:r>
            <a:r>
              <a:rPr lang="en-US" altLang="zh-CN" sz="2100" dirty="0">
                <a:ea typeface="宋体" pitchFamily="2" charset="-122"/>
              </a:rPr>
              <a:t> MAC address = FF-FF-FF-FF-FF-FF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all machines on LAN receive ARP query </a:t>
            </a:r>
          </a:p>
          <a:p>
            <a:r>
              <a:rPr lang="en-US" altLang="zh-CN" sz="2100" dirty="0">
                <a:ea typeface="宋体" pitchFamily="2" charset="-122"/>
              </a:rPr>
              <a:t>B receives ARP packet, replies to A with its (B's) MAC address</a:t>
            </a:r>
          </a:p>
          <a:p>
            <a:pPr lvl="1"/>
            <a:r>
              <a:rPr lang="en-US" altLang="zh-CN" sz="2100" dirty="0">
                <a:ea typeface="宋体" pitchFamily="2" charset="-122"/>
              </a:rPr>
              <a:t>frame sent to A’s MAC address (unicast)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283968" y="1314906"/>
            <a:ext cx="3384376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100" dirty="0" smtClean="0">
                <a:ea typeface="宋体" pitchFamily="2" charset="-122"/>
              </a:rPr>
              <a:t>A caches (saves) IP-to-MAC address pair in its ARP table until information becomes old (times out) </a:t>
            </a:r>
          </a:p>
          <a:p>
            <a:pPr lvl="1"/>
            <a:r>
              <a:rPr lang="en-US" altLang="zh-CN" sz="2100" dirty="0" smtClean="0">
                <a:ea typeface="宋体" pitchFamily="2" charset="-122"/>
              </a:rPr>
              <a:t>soft state: information that times out (goes away) unless refreshed</a:t>
            </a:r>
          </a:p>
          <a:p>
            <a:r>
              <a:rPr lang="en-US" altLang="zh-CN" sz="2100" dirty="0" smtClean="0">
                <a:ea typeface="宋体" pitchFamily="2" charset="-122"/>
              </a:rPr>
              <a:t>ARP is “plug-and-play”:</a:t>
            </a:r>
          </a:p>
          <a:p>
            <a:pPr lvl="1"/>
            <a:r>
              <a:rPr lang="en-US" altLang="zh-CN" sz="2100" dirty="0" smtClean="0">
                <a:ea typeface="宋体" pitchFamily="2" charset="-122"/>
              </a:rPr>
              <a:t>nodes create their ARP tables </a:t>
            </a:r>
            <a:r>
              <a:rPr lang="en-US" altLang="zh-CN" sz="2100" i="1" dirty="0" smtClean="0">
                <a:ea typeface="宋体" pitchFamily="2" charset="-122"/>
              </a:rPr>
              <a:t>without intervention from net administrator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8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Addressing: routing to another LAN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827584" y="1059582"/>
            <a:ext cx="6336704" cy="3960440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walkthrough: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send datagram from A to B via R</a:t>
            </a:r>
            <a:endParaRPr lang="en-US" altLang="zh-CN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                     assume  A knows B’s IP </a:t>
            </a:r>
            <a:r>
              <a:rPr lang="en-US" altLang="zh-CN" dirty="0" smtClean="0">
                <a:ea typeface="宋体" pitchFamily="2" charset="-122"/>
              </a:rPr>
              <a:t>address</a:t>
            </a:r>
          </a:p>
          <a:p>
            <a:pPr>
              <a:buFont typeface="ZapfDingbats" pitchFamily="82" charset="2"/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two ARP tables in  router R, one for each IP network (LAN)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9662"/>
            <a:ext cx="6264696" cy="238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0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72259"/>
            <a:ext cx="5614640" cy="209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Addressing: routing to another 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987574"/>
            <a:ext cx="6696744" cy="237626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2900" dirty="0">
                <a:ea typeface="宋体" pitchFamily="2" charset="-122"/>
              </a:rPr>
              <a:t>A creates IP datagram with source A, destination B </a:t>
            </a:r>
          </a:p>
          <a:p>
            <a:r>
              <a:rPr lang="en-US" altLang="zh-CN" sz="2900" dirty="0">
                <a:ea typeface="宋体" pitchFamily="2" charset="-122"/>
              </a:rPr>
              <a:t>A uses ARP to get R’s MAC address for </a:t>
            </a:r>
            <a:r>
              <a:rPr lang="en-US" altLang="zh-CN" sz="2500" dirty="0">
                <a:ea typeface="宋体" pitchFamily="2" charset="-122"/>
              </a:rPr>
              <a:t>111.111.111.110</a:t>
            </a:r>
            <a:endParaRPr lang="en-US" altLang="zh-CN" sz="2900" dirty="0">
              <a:ea typeface="宋体" pitchFamily="2" charset="-122"/>
            </a:endParaRPr>
          </a:p>
          <a:p>
            <a:r>
              <a:rPr lang="en-US" altLang="zh-CN" sz="2900" dirty="0">
                <a:ea typeface="宋体" pitchFamily="2" charset="-122"/>
              </a:rPr>
              <a:t>A creates link-layer frame with R's MAC address as </a:t>
            </a:r>
            <a:r>
              <a:rPr lang="en-US" altLang="zh-CN" sz="2900" dirty="0" err="1">
                <a:ea typeface="宋体" pitchFamily="2" charset="-122"/>
              </a:rPr>
              <a:t>dest</a:t>
            </a:r>
            <a:r>
              <a:rPr lang="en-US" altLang="zh-CN" sz="2900" dirty="0">
                <a:ea typeface="宋体" pitchFamily="2" charset="-122"/>
              </a:rPr>
              <a:t>, frame contains A-to-B IP datagram</a:t>
            </a:r>
          </a:p>
          <a:p>
            <a:r>
              <a:rPr lang="en-US" altLang="zh-CN" sz="2900" dirty="0">
                <a:ea typeface="宋体" pitchFamily="2" charset="-122"/>
              </a:rPr>
              <a:t>A’s NIC sends frame </a:t>
            </a:r>
          </a:p>
          <a:p>
            <a:r>
              <a:rPr lang="en-US" altLang="zh-CN" sz="2900" dirty="0">
                <a:ea typeface="宋体" pitchFamily="2" charset="-122"/>
              </a:rPr>
              <a:t>R’s NIC receives frame </a:t>
            </a:r>
          </a:p>
          <a:p>
            <a:r>
              <a:rPr lang="en-US" altLang="zh-CN" sz="2900" dirty="0">
                <a:ea typeface="宋体" pitchFamily="2" charset="-122"/>
              </a:rPr>
              <a:t>R removes IP datagram from Ethernet frame, sees its destined to B</a:t>
            </a:r>
          </a:p>
          <a:p>
            <a:r>
              <a:rPr lang="en-US" altLang="zh-CN" sz="2900" dirty="0">
                <a:ea typeface="宋体" pitchFamily="2" charset="-122"/>
              </a:rPr>
              <a:t>R uses ARP to get B’s MAC address </a:t>
            </a:r>
          </a:p>
          <a:p>
            <a:r>
              <a:rPr lang="en-US" altLang="zh-CN" sz="2900" dirty="0">
                <a:ea typeface="宋体" pitchFamily="2" charset="-122"/>
              </a:rPr>
              <a:t>R creates frame containing A-to-B IP datagram sends to B</a:t>
            </a:r>
          </a:p>
          <a:p>
            <a:endParaRPr lang="zh-CN" altLang="en-US" dirty="0"/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3335696" y="1851670"/>
            <a:ext cx="3468552" cy="584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really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important example  make sure you understand!</a:t>
            </a:r>
          </a:p>
        </p:txBody>
      </p:sp>
    </p:spTree>
    <p:extLst>
      <p:ext uri="{BB962C8B-B14F-4D97-AF65-F5344CB8AC3E}">
        <p14:creationId xmlns:p14="http://schemas.microsoft.com/office/powerpoint/2010/main" val="21213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550764" y="2089421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MAC Addresses and ARP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85" y="2172272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384</TotalTime>
  <Words>408</Words>
  <Application>Microsoft Office PowerPoint</Application>
  <PresentationFormat>全屏显示(16:9)</PresentationFormat>
  <Paragraphs>56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MAC地址与ARP协议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66</cp:revision>
  <dcterms:created xsi:type="dcterms:W3CDTF">2014-09-21T01:22:00Z</dcterms:created>
  <dcterms:modified xsi:type="dcterms:W3CDTF">2017-02-16T16:46:00Z</dcterms:modified>
</cp:coreProperties>
</file>