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72" r:id="rId3"/>
    <p:sldId id="275" r:id="rId4"/>
    <p:sldId id="277" r:id="rId5"/>
    <p:sldId id="278" r:id="rId6"/>
    <p:sldId id="273" r:id="rId7"/>
    <p:sldId id="287" r:id="rId8"/>
    <p:sldId id="289" r:id="rId9"/>
    <p:sldId id="282" r:id="rId10"/>
    <p:sldId id="291" r:id="rId11"/>
    <p:sldId id="292" r:id="rId12"/>
    <p:sldId id="293" r:id="rId13"/>
    <p:sldId id="294" r:id="rId14"/>
    <p:sldId id="295" r:id="rId15"/>
    <p:sldId id="27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以太网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CSMA/CD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1131590"/>
            <a:ext cx="7488832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T</a:t>
            </a:r>
            <a:r>
              <a:rPr lang="en-US" altLang="zh-CN" sz="2000" baseline="-25000" dirty="0" err="1">
                <a:ea typeface="宋体" pitchFamily="2" charset="-122"/>
              </a:rPr>
              <a:t>prop</a:t>
            </a:r>
            <a:r>
              <a:rPr lang="en-US" altLang="zh-CN" sz="2000" dirty="0">
                <a:ea typeface="宋体" pitchFamily="2" charset="-122"/>
              </a:rPr>
              <a:t> = max prop delay between 2 nodes in LAN</a:t>
            </a:r>
          </a:p>
          <a:p>
            <a:r>
              <a:rPr lang="en-US" altLang="zh-CN" sz="2000" dirty="0" err="1">
                <a:ea typeface="宋体" pitchFamily="2" charset="-122"/>
              </a:rPr>
              <a:t>t</a:t>
            </a:r>
            <a:r>
              <a:rPr lang="en-US" altLang="zh-CN" sz="2000" baseline="-25000" dirty="0" err="1">
                <a:ea typeface="宋体" pitchFamily="2" charset="-122"/>
              </a:rPr>
              <a:t>trans</a:t>
            </a:r>
            <a:r>
              <a:rPr lang="en-US" altLang="zh-CN" sz="2000" dirty="0">
                <a:ea typeface="宋体" pitchFamily="2" charset="-122"/>
              </a:rPr>
              <a:t> = time to transmit max-size frame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efficiency goes to 1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as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prop</a:t>
            </a:r>
            <a:r>
              <a:rPr lang="en-US" altLang="zh-CN" dirty="0">
                <a:ea typeface="宋体" pitchFamily="2" charset="-122"/>
              </a:rPr>
              <a:t> goes to 0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as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trans</a:t>
            </a:r>
            <a:r>
              <a:rPr lang="en-US" altLang="zh-CN" dirty="0">
                <a:ea typeface="宋体" pitchFamily="2" charset="-122"/>
              </a:rPr>
              <a:t> goes to infinity</a:t>
            </a:r>
          </a:p>
          <a:p>
            <a:r>
              <a:rPr lang="en-US" altLang="zh-CN" sz="2000" dirty="0">
                <a:ea typeface="宋体" pitchFamily="2" charset="-122"/>
              </a:rPr>
              <a:t>better performance than ALOHA: and simple, cheap, decentralized!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24435"/>
              </p:ext>
            </p:extLst>
          </p:nvPr>
        </p:nvGraphicFramePr>
        <p:xfrm>
          <a:off x="1259632" y="192367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2367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 Performance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14835"/>
            <a:ext cx="4599267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35696" y="91556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Efficiency of Ethernet at 10 Mbps with 512-bit slot times.</a:t>
            </a:r>
          </a:p>
        </p:txBody>
      </p:sp>
    </p:spTree>
    <p:extLst>
      <p:ext uri="{BB962C8B-B14F-4D97-AF65-F5344CB8AC3E}">
        <p14:creationId xmlns:p14="http://schemas.microsoft.com/office/powerpoint/2010/main" val="5559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272535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802.3 Ethernet Standards: Link &amp; Physical Layers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1872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many</a:t>
            </a:r>
            <a:r>
              <a:rPr lang="en-US" altLang="zh-CN" sz="2200" dirty="0">
                <a:ea typeface="宋体" pitchFamily="2" charset="-122"/>
              </a:rPr>
              <a:t> different Ethernet standards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common MAC protocol and frame format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different speeds: 2 Mbps, 10 Mbps, 100 Mbps, 1Gbps, 10G bps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different physical layer media: fiber, cable</a:t>
            </a:r>
            <a:endParaRPr lang="zh-CN" altLang="en-US" dirty="0"/>
          </a:p>
        </p:txBody>
      </p:sp>
      <p:sp>
        <p:nvSpPr>
          <p:cNvPr id="4" name="Freeform 39"/>
          <p:cNvSpPr>
            <a:spLocks/>
          </p:cNvSpPr>
          <p:nvPr/>
        </p:nvSpPr>
        <p:spPr bwMode="auto">
          <a:xfrm>
            <a:off x="2123728" y="2818352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8"/>
              <a:gd name="T16" fmla="*/ 0 h 962"/>
              <a:gd name="T17" fmla="*/ 878 w 878"/>
              <a:gd name="T18" fmla="*/ 962 h 9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823566" y="2932652"/>
            <a:ext cx="1304926" cy="1477962"/>
            <a:chOff x="918" y="785"/>
            <a:chExt cx="822" cy="931"/>
          </a:xfrm>
        </p:grpSpPr>
        <p:sp>
          <p:nvSpPr>
            <p:cNvPr id="6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918" y="785"/>
              <a:ext cx="811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physical</a:t>
              </a: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3481041" y="2781839"/>
            <a:ext cx="4195762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" name="Line 50"/>
          <p:cNvSpPr>
            <a:spLocks noChangeShapeType="1"/>
          </p:cNvSpPr>
          <p:nvPr/>
        </p:nvSpPr>
        <p:spPr bwMode="auto">
          <a:xfrm flipV="1">
            <a:off x="3495328" y="3447002"/>
            <a:ext cx="417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4655897" y="2823114"/>
            <a:ext cx="175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 smtClean="0">
                <a:solidFill>
                  <a:srgbClr val="000000"/>
                </a:solidFill>
                <a:latin typeface="Arial" charset="0"/>
              </a:rPr>
              <a:t>MAC protocol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 smtClean="0">
                <a:solidFill>
                  <a:srgbClr val="000000"/>
                </a:solidFill>
                <a:latin typeface="Arial" charset="0"/>
              </a:rPr>
              <a:t>and frame format</a:t>
            </a: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3649316" y="3537489"/>
            <a:ext cx="1252266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100BASE-TX</a:t>
            </a:r>
          </a:p>
        </p:txBody>
      </p:sp>
      <p:sp>
        <p:nvSpPr>
          <p:cNvPr id="18" name="Text Box 53"/>
          <p:cNvSpPr txBox="1">
            <a:spLocks noChangeArrowheads="1"/>
          </p:cNvSpPr>
          <p:nvPr/>
        </p:nvSpPr>
        <p:spPr bwMode="auto">
          <a:xfrm>
            <a:off x="3660428" y="3897852"/>
            <a:ext cx="1231427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100BASE-T4</a:t>
            </a:r>
          </a:p>
        </p:txBody>
      </p:sp>
      <p:sp>
        <p:nvSpPr>
          <p:cNvPr id="19" name="Text Box 54"/>
          <p:cNvSpPr txBox="1">
            <a:spLocks noChangeArrowheads="1"/>
          </p:cNvSpPr>
          <p:nvPr/>
        </p:nvSpPr>
        <p:spPr bwMode="auto">
          <a:xfrm>
            <a:off x="6332191" y="3532727"/>
            <a:ext cx="1252266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100BASE-FX</a:t>
            </a:r>
          </a:p>
        </p:txBody>
      </p:sp>
      <p:sp>
        <p:nvSpPr>
          <p:cNvPr id="20" name="Freeform 55"/>
          <p:cNvSpPr>
            <a:spLocks/>
          </p:cNvSpPr>
          <p:nvPr/>
        </p:nvSpPr>
        <p:spPr bwMode="auto">
          <a:xfrm>
            <a:off x="2138016" y="3427952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  <a:gd name="T6" fmla="*/ 0 w 878"/>
              <a:gd name="T7" fmla="*/ 0 h 385"/>
              <a:gd name="T8" fmla="*/ 878 w 878"/>
              <a:gd name="T9" fmla="*/ 385 h 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4992341" y="3531139"/>
            <a:ext cx="1231427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100BASE-T2</a:t>
            </a:r>
          </a:p>
        </p:txBody>
      </p:sp>
      <p:sp>
        <p:nvSpPr>
          <p:cNvPr id="22" name="Text Box 57"/>
          <p:cNvSpPr txBox="1">
            <a:spLocks noChangeArrowheads="1"/>
          </p:cNvSpPr>
          <p:nvPr/>
        </p:nvSpPr>
        <p:spPr bwMode="auto">
          <a:xfrm>
            <a:off x="4974878" y="3891502"/>
            <a:ext cx="1263487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100BASE-SX</a:t>
            </a:r>
          </a:p>
        </p:txBody>
      </p:sp>
      <p:sp>
        <p:nvSpPr>
          <p:cNvPr id="23" name="Text Box 58"/>
          <p:cNvSpPr txBox="1">
            <a:spLocks noChangeArrowheads="1"/>
          </p:cNvSpPr>
          <p:nvPr/>
        </p:nvSpPr>
        <p:spPr bwMode="auto">
          <a:xfrm>
            <a:off x="6338541" y="3886739"/>
            <a:ext cx="1263487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100BASE-BX</a:t>
            </a:r>
          </a:p>
        </p:txBody>
      </p:sp>
      <p:grpSp>
        <p:nvGrpSpPr>
          <p:cNvPr id="24" name="Group 67"/>
          <p:cNvGrpSpPr>
            <a:grpSpLocks/>
          </p:cNvGrpSpPr>
          <p:nvPr/>
        </p:nvGrpSpPr>
        <p:grpSpPr bwMode="auto">
          <a:xfrm>
            <a:off x="4932017" y="3486689"/>
            <a:ext cx="2941638" cy="1565275"/>
            <a:chOff x="3579" y="2988"/>
            <a:chExt cx="1853" cy="986"/>
          </a:xfrm>
        </p:grpSpPr>
        <p:sp>
          <p:nvSpPr>
            <p:cNvPr id="2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489"/>
                <a:gd name="T23" fmla="*/ 1709 w 1709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6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4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fiber physical layer</a:t>
              </a:r>
            </a:p>
          </p:txBody>
        </p:sp>
      </p:grpSp>
      <p:grpSp>
        <p:nvGrpSpPr>
          <p:cNvPr id="28" name="Group 66"/>
          <p:cNvGrpSpPr>
            <a:grpSpLocks/>
          </p:cNvGrpSpPr>
          <p:nvPr/>
        </p:nvGrpSpPr>
        <p:grpSpPr bwMode="auto">
          <a:xfrm>
            <a:off x="2118965" y="3477165"/>
            <a:ext cx="4124325" cy="1611313"/>
            <a:chOff x="1807" y="2982"/>
            <a:chExt cx="2598" cy="1015"/>
          </a:xfrm>
        </p:grpSpPr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64"/>
                <a:gd name="T22" fmla="*/ 0 h 495"/>
                <a:gd name="T23" fmla="*/ 1664 w 1664"/>
                <a:gd name="T24" fmla="*/ 495 h 4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1807" y="3590"/>
              <a:ext cx="13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pitchFamily="66" charset="0"/>
                </a:rPr>
                <a:t>copper (twister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pitchFamily="66" charset="0"/>
                </a:rPr>
                <a:t>pair) physical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5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 Cabling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5726"/>
            <a:ext cx="7488238" cy="14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42344" y="1595576"/>
            <a:ext cx="5323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most common kinds of Ethernet cabling. </a:t>
            </a:r>
          </a:p>
        </p:txBody>
      </p:sp>
    </p:spTree>
    <p:extLst>
      <p:ext uri="{BB962C8B-B14F-4D97-AF65-F5344CB8AC3E}">
        <p14:creationId xmlns:p14="http://schemas.microsoft.com/office/powerpoint/2010/main" val="41385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1275606"/>
            <a:ext cx="6624736" cy="3600400"/>
          </a:xfrm>
        </p:spPr>
        <p:txBody>
          <a:bodyPr>
            <a:normAutofit fontScale="92500"/>
          </a:bodyPr>
          <a:lstStyle/>
          <a:p>
            <a:r>
              <a:rPr lang="en-US" altLang="zh-CN" sz="2200" dirty="0">
                <a:ea typeface="宋体" pitchFamily="2" charset="-122"/>
              </a:rPr>
              <a:t>Ethernet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200" dirty="0">
                <a:ea typeface="宋体" pitchFamily="2" charset="-122"/>
              </a:rPr>
              <a:t>s peak utilization is pretty low (like Aloha) </a:t>
            </a:r>
          </a:p>
          <a:p>
            <a:r>
              <a:rPr lang="en-US" altLang="zh-CN" sz="2200" dirty="0">
                <a:ea typeface="宋体" pitchFamily="2" charset="-122"/>
              </a:rPr>
              <a:t>Peak throughput worst with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More hosts</a:t>
            </a:r>
          </a:p>
          <a:p>
            <a:pPr marL="1085850" lvl="2"/>
            <a:r>
              <a:rPr lang="en-US" altLang="zh-CN" sz="1900" dirty="0">
                <a:ea typeface="宋体" pitchFamily="2" charset="-122"/>
              </a:rPr>
              <a:t>More collisions needed to identify single sender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Smaller packet sizes</a:t>
            </a:r>
          </a:p>
          <a:p>
            <a:pPr marL="1085850" lvl="2"/>
            <a:r>
              <a:rPr lang="en-US" altLang="zh-CN" sz="1900" dirty="0">
                <a:ea typeface="宋体" pitchFamily="2" charset="-122"/>
              </a:rPr>
              <a:t>More frequent arbitration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Longer links</a:t>
            </a:r>
          </a:p>
          <a:p>
            <a:pPr marL="1085850" lvl="2"/>
            <a:r>
              <a:rPr lang="en-US" altLang="zh-CN" sz="1900" dirty="0">
                <a:ea typeface="宋体" pitchFamily="2" charset="-122"/>
              </a:rPr>
              <a:t>Collisions take longer to observe, more wasted bandwidth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Efficiency is improved by avoiding these conditions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550764" y="2235328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Ethernet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85" y="231817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55576" y="1059582"/>
            <a:ext cx="6768752" cy="39604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History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Developed by </a:t>
            </a:r>
            <a:r>
              <a:rPr lang="en-US" altLang="zh-CN">
                <a:ea typeface="宋体" pitchFamily="2" charset="-122"/>
              </a:rPr>
              <a:t>Bob </a:t>
            </a:r>
            <a:r>
              <a:rPr lang="en-US" altLang="zh-CN" smtClean="0">
                <a:ea typeface="宋体" pitchFamily="2" charset="-122"/>
              </a:rPr>
              <a:t>Metcalfe and </a:t>
            </a:r>
            <a:r>
              <a:rPr lang="en-US" altLang="zh-CN" dirty="0">
                <a:ea typeface="宋体" pitchFamily="2" charset="-122"/>
              </a:rPr>
              <a:t>others at Xerox PARC in mid-1970s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Roots in Aloha packet-radio network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Standardized by Xerox, DEC, and Intel in 1978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LAN standards define MAC and physical layer connectivity</a:t>
            </a:r>
          </a:p>
          <a:p>
            <a:pPr lvl="2">
              <a:lnSpc>
                <a:spcPct val="90000"/>
              </a:lnSpc>
            </a:pPr>
            <a:r>
              <a:rPr lang="en-US" altLang="zh-CN" sz="1900" dirty="0">
                <a:ea typeface="宋体" pitchFamily="2" charset="-122"/>
              </a:rPr>
              <a:t>IEEE 802.3 (CSMA/CD - Ethernet) standard </a:t>
            </a:r>
            <a:r>
              <a:rPr lang="en-US" altLang="zh-CN" sz="1900" dirty="0"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sz="1900" dirty="0">
                <a:ea typeface="宋体" pitchFamily="2" charset="-122"/>
              </a:rPr>
              <a:t> originally 2Mbps</a:t>
            </a:r>
          </a:p>
          <a:p>
            <a:pPr lvl="2">
              <a:lnSpc>
                <a:spcPct val="90000"/>
              </a:lnSpc>
            </a:pPr>
            <a:r>
              <a:rPr lang="en-US" altLang="zh-CN" sz="1900" dirty="0">
                <a:ea typeface="宋体" pitchFamily="2" charset="-122"/>
              </a:rPr>
              <a:t>IEEE 802.3u standard for 100Mbps Ethernet</a:t>
            </a:r>
          </a:p>
          <a:p>
            <a:pPr lvl="2">
              <a:lnSpc>
                <a:spcPct val="90000"/>
              </a:lnSpc>
            </a:pPr>
            <a:r>
              <a:rPr lang="en-US" altLang="zh-CN" sz="1900" dirty="0">
                <a:ea typeface="宋体" pitchFamily="2" charset="-122"/>
              </a:rPr>
              <a:t>IEEE 802.3z standard for 1,000Mbps Ethernet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CSMA/CD:  Ethernet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dirty="0">
                <a:ea typeface="宋体" pitchFamily="2" charset="-122"/>
              </a:rPr>
              <a:t>s Media Access Control (MAC) policy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CS = carrier sense</a:t>
            </a:r>
          </a:p>
          <a:p>
            <a:pPr lvl="2">
              <a:lnSpc>
                <a:spcPct val="90000"/>
              </a:lnSpc>
            </a:pPr>
            <a:r>
              <a:rPr lang="en-US" altLang="zh-CN" sz="1900" dirty="0">
                <a:ea typeface="宋体" pitchFamily="2" charset="-122"/>
              </a:rPr>
              <a:t>Send only if medium is idle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MA = multiple access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CD = collision detection</a:t>
            </a:r>
          </a:p>
          <a:p>
            <a:pPr lvl="2">
              <a:lnSpc>
                <a:spcPct val="90000"/>
              </a:lnSpc>
            </a:pPr>
            <a:r>
              <a:rPr lang="en-US" altLang="zh-CN" sz="1900" dirty="0">
                <a:ea typeface="宋体" pitchFamily="2" charset="-122"/>
              </a:rPr>
              <a:t>Stop sending immediately if collision is detected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1586276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“dominant” wired LAN technology: </a:t>
            </a:r>
          </a:p>
          <a:p>
            <a:r>
              <a:rPr lang="en-US" altLang="zh-CN" dirty="0">
                <a:ea typeface="宋体" pitchFamily="2" charset="-122"/>
              </a:rPr>
              <a:t>cheap $20 for NIC</a:t>
            </a:r>
          </a:p>
          <a:p>
            <a:r>
              <a:rPr lang="en-US" altLang="zh-CN" dirty="0">
                <a:ea typeface="宋体" pitchFamily="2" charset="-122"/>
              </a:rPr>
              <a:t>first widely used LAN technology</a:t>
            </a:r>
          </a:p>
          <a:p>
            <a:r>
              <a:rPr lang="en-US" altLang="zh-CN" dirty="0">
                <a:ea typeface="宋体" pitchFamily="2" charset="-122"/>
              </a:rPr>
              <a:t>simpler, cheaper than token LANs and ATM</a:t>
            </a:r>
          </a:p>
          <a:p>
            <a:r>
              <a:rPr lang="en-US" altLang="zh-CN" dirty="0">
                <a:ea typeface="宋体" pitchFamily="2" charset="-122"/>
              </a:rPr>
              <a:t>kept up with speed race: 10 Mbps – 10 </a:t>
            </a:r>
            <a:r>
              <a:rPr lang="en-US" altLang="zh-CN" dirty="0" err="1">
                <a:ea typeface="宋体" pitchFamily="2" charset="-122"/>
              </a:rPr>
              <a:t>Gbps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4459"/>
            <a:ext cx="4248472" cy="227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64089" y="2787774"/>
            <a:ext cx="223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Metcalfe’s Ethernet</a:t>
            </a:r>
          </a:p>
          <a:p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758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 Frame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203598"/>
            <a:ext cx="6336704" cy="3672408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Sending adapter encapsulates IP datagram (or other network layer protocol packet) in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Ethernet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frame</a:t>
            </a: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Preamble: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r>
              <a:rPr lang="en-US" altLang="zh-CN" dirty="0">
                <a:ea typeface="宋体" pitchFamily="2" charset="-122"/>
              </a:rPr>
              <a:t>7 bytes with pattern 10101010 followed by one byte with pattern 10101011</a:t>
            </a:r>
          </a:p>
          <a:p>
            <a:r>
              <a:rPr lang="en-US" altLang="zh-CN" dirty="0">
                <a:ea typeface="宋体" pitchFamily="2" charset="-122"/>
              </a:rPr>
              <a:t> used to synchronize receiver, sender clock rates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51670"/>
            <a:ext cx="54864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6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 Frame Structure (more)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059582"/>
            <a:ext cx="6120680" cy="26642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Addresses:</a:t>
            </a:r>
            <a:r>
              <a:rPr lang="en-US" altLang="zh-CN" sz="2200" dirty="0">
                <a:ea typeface="宋体" pitchFamily="2" charset="-122"/>
              </a:rPr>
              <a:t> 6 bytes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if adapter receives frame with matching destination address, or with broadcast address (</a:t>
            </a:r>
            <a:r>
              <a:rPr lang="en-US" altLang="zh-CN" sz="2200" dirty="0" err="1">
                <a:ea typeface="宋体" pitchFamily="2" charset="-122"/>
              </a:rPr>
              <a:t>eg</a:t>
            </a:r>
            <a:r>
              <a:rPr lang="en-US" altLang="zh-CN" sz="2200" dirty="0">
                <a:ea typeface="宋体" pitchFamily="2" charset="-122"/>
              </a:rPr>
              <a:t> ARP packet), it passes data in frame to network layer protocol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otherwise, adapter discards frame</a:t>
            </a:r>
          </a:p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Type:</a:t>
            </a:r>
            <a:r>
              <a:rPr lang="en-US" altLang="zh-CN" sz="2200" dirty="0">
                <a:ea typeface="宋体" pitchFamily="2" charset="-122"/>
              </a:rPr>
              <a:t> indicates higher layer protocol (mostly IP but others possible, e.g., Novell IPX, AppleTalk)</a:t>
            </a:r>
          </a:p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CRC:</a:t>
            </a:r>
            <a:r>
              <a:rPr lang="en-US" altLang="zh-CN" sz="2200" dirty="0">
                <a:ea typeface="宋体" pitchFamily="2" charset="-122"/>
              </a:rPr>
              <a:t> checked at receiver, if error is detected, frame is dropped</a:t>
            </a:r>
          </a:p>
          <a:p>
            <a:endParaRPr lang="zh-CN" altLang="en-US" dirty="0"/>
          </a:p>
        </p:txBody>
      </p:sp>
      <p:pic>
        <p:nvPicPr>
          <p:cNvPr id="4" name="Picture 5" descr="02x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95886"/>
            <a:ext cx="548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9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 uses CSMA/CD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683568" y="1059582"/>
            <a:ext cx="3456384" cy="3960440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ea typeface="宋体" pitchFamily="2" charset="-122"/>
              </a:rPr>
              <a:t>No slots</a:t>
            </a:r>
          </a:p>
          <a:p>
            <a:r>
              <a:rPr lang="en-US" altLang="zh-CN" dirty="0">
                <a:ea typeface="宋体" pitchFamily="2" charset="-122"/>
              </a:rPr>
              <a:t>adapter doesn’t transmit if it senses that some other adapter is transmitting, that is,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carrier sense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transmitting adapter aborts when it senses that another adapter is transmitting, that is,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collision detection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067944" y="1203598"/>
            <a:ext cx="3384376" cy="3243224"/>
          </a:xfrm>
        </p:spPr>
        <p:txBody>
          <a:bodyPr/>
          <a:lstStyle/>
          <a:p>
            <a:r>
              <a:rPr lang="en-US" altLang="zh-CN" sz="2200" dirty="0">
                <a:ea typeface="宋体" pitchFamily="2" charset="-122"/>
              </a:rPr>
              <a:t>Before attempting a retransmission, adapter waits a random time, that is,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random access</a:t>
            </a:r>
            <a:endParaRPr lang="en-US" altLang="zh-CN" sz="2200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Ethernet CSMA/CD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20862"/>
            <a:ext cx="3384376" cy="3511128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1. NIC receives datagram from network layer, creates frame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2. If NIC senses channel idle, starts frame transmission If NIC senses channel busy, waits until channel idle, then transmits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3. If NIC transmits entire frame without detecting another transmission, NIC is done with frame !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283968" y="1203598"/>
            <a:ext cx="3384376" cy="3482984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dirty="0">
                <a:ea typeface="宋体" pitchFamily="2" charset="-122"/>
              </a:rPr>
              <a:t>4. If NIC detects another transmission while transmitting,  aborts and sends jam signal</a:t>
            </a:r>
          </a:p>
          <a:p>
            <a:pPr>
              <a:buFont typeface="ZapfDingbats" pitchFamily="82" charset="2"/>
              <a:buNone/>
            </a:pPr>
            <a:r>
              <a:rPr lang="en-US" altLang="zh-CN" sz="2200" dirty="0">
                <a:ea typeface="宋体" pitchFamily="2" charset="-122"/>
              </a:rPr>
              <a:t>5. After aborting, NIC enters 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exponential </a:t>
            </a:r>
            <a:r>
              <a:rPr lang="en-US" altLang="zh-CN" sz="2200" b="1" dirty="0" err="1">
                <a:solidFill>
                  <a:srgbClr val="FF0000"/>
                </a:solidFill>
                <a:ea typeface="宋体" pitchFamily="2" charset="-122"/>
              </a:rPr>
              <a:t>backoff</a:t>
            </a:r>
            <a:r>
              <a:rPr lang="en-US" altLang="zh-CN" sz="2200" dirty="0">
                <a:ea typeface="宋体" pitchFamily="2" charset="-122"/>
              </a:rPr>
              <a:t>: after </a:t>
            </a:r>
            <a:r>
              <a:rPr lang="en-US" altLang="zh-CN" sz="2200" i="1" dirty="0" err="1">
                <a:ea typeface="宋体" pitchFamily="2" charset="-122"/>
              </a:rPr>
              <a:t>m</a:t>
            </a:r>
            <a:r>
              <a:rPr lang="en-US" altLang="zh-CN" sz="2200" dirty="0" err="1">
                <a:ea typeface="宋体" pitchFamily="2" charset="-122"/>
              </a:rPr>
              <a:t>th</a:t>
            </a:r>
            <a:r>
              <a:rPr lang="en-US" altLang="zh-CN" sz="2200" dirty="0">
                <a:ea typeface="宋体" pitchFamily="2" charset="-122"/>
              </a:rPr>
              <a:t> collision, NIC chooses </a:t>
            </a:r>
            <a:r>
              <a:rPr lang="en-US" altLang="zh-CN" sz="2200" i="1" dirty="0">
                <a:ea typeface="宋体" pitchFamily="2" charset="-122"/>
              </a:rPr>
              <a:t>K </a:t>
            </a:r>
            <a:r>
              <a:rPr lang="en-US" altLang="zh-CN" sz="2200" dirty="0">
                <a:ea typeface="宋体" pitchFamily="2" charset="-122"/>
              </a:rPr>
              <a:t>at random from </a:t>
            </a:r>
            <a:br>
              <a:rPr lang="en-US" altLang="zh-CN" sz="2200" dirty="0">
                <a:ea typeface="宋体" pitchFamily="2" charset="-122"/>
              </a:rPr>
            </a:br>
            <a:r>
              <a:rPr lang="en-US" altLang="zh-CN" sz="2200" dirty="0">
                <a:ea typeface="宋体" pitchFamily="2" charset="-122"/>
              </a:rPr>
              <a:t>{0,1,2,…,2</a:t>
            </a:r>
            <a:r>
              <a:rPr lang="en-US" altLang="zh-CN" sz="2200" b="1" baseline="30000" dirty="0">
                <a:ea typeface="宋体" pitchFamily="2" charset="-122"/>
              </a:rPr>
              <a:t>m</a:t>
            </a:r>
            <a:r>
              <a:rPr lang="en-US" altLang="zh-CN" sz="2200" dirty="0">
                <a:ea typeface="宋体" pitchFamily="2" charset="-122"/>
              </a:rPr>
              <a:t>-1}. NIC waits K</a:t>
            </a:r>
            <a:r>
              <a:rPr lang="el-GR" altLang="zh-CN" sz="2200" dirty="0"/>
              <a:t>·</a:t>
            </a:r>
            <a:r>
              <a:rPr lang="en-US" altLang="zh-CN" sz="2200" dirty="0">
                <a:ea typeface="宋体" pitchFamily="2" charset="-122"/>
              </a:rPr>
              <a:t>512 bit times, returns to Step 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Exponential </a:t>
            </a:r>
            <a:r>
              <a:rPr lang="en-US" altLang="zh-CN" dirty="0" err="1">
                <a:ea typeface="宋体" pitchFamily="2" charset="-122"/>
              </a:rPr>
              <a:t>Backoff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987574"/>
            <a:ext cx="6624736" cy="4248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If a collision is detected, delay and try again</a:t>
            </a:r>
          </a:p>
          <a:p>
            <a:pPr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Delay time is selected using binary exponential </a:t>
            </a:r>
            <a:r>
              <a:rPr lang="en-US" altLang="zh-CN" sz="2200" dirty="0" err="1">
                <a:ea typeface="宋体" pitchFamily="2" charset="-122"/>
              </a:rPr>
              <a:t>backoff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900" dirty="0">
                <a:ea typeface="宋体" pitchFamily="2" charset="-122"/>
              </a:rPr>
              <a:t>1st time: choose K from {0,1} then delay = K * 51.2us</a:t>
            </a:r>
          </a:p>
          <a:p>
            <a:pPr lvl="1">
              <a:lnSpc>
                <a:spcPct val="80000"/>
              </a:lnSpc>
            </a:pPr>
            <a:r>
              <a:rPr lang="en-US" altLang="zh-CN" sz="1900" dirty="0">
                <a:ea typeface="宋体" pitchFamily="2" charset="-122"/>
              </a:rPr>
              <a:t>2nd time: choose K from {0,1,2,3} then delay = K * 51.2us</a:t>
            </a:r>
          </a:p>
          <a:p>
            <a:pPr lvl="1">
              <a:lnSpc>
                <a:spcPct val="80000"/>
              </a:lnSpc>
            </a:pPr>
            <a:r>
              <a:rPr lang="en-US" altLang="zh-CN" sz="1900" i="1" dirty="0">
                <a:ea typeface="宋体" pitchFamily="2" charset="-122"/>
              </a:rPr>
              <a:t>nth</a:t>
            </a:r>
            <a:r>
              <a:rPr lang="en-US" altLang="zh-CN" sz="1900" dirty="0">
                <a:ea typeface="宋体" pitchFamily="2" charset="-122"/>
              </a:rPr>
              <a:t> time: delay = </a:t>
            </a:r>
            <a:r>
              <a:rPr lang="en-US" altLang="zh-CN" sz="1900" i="1" dirty="0">
                <a:ea typeface="宋体" pitchFamily="2" charset="-122"/>
              </a:rPr>
              <a:t>K </a:t>
            </a:r>
            <a:r>
              <a:rPr lang="en-US" altLang="zh-CN" sz="1900" dirty="0">
                <a:latin typeface="Arial" charset="0"/>
                <a:ea typeface="宋体" pitchFamily="2" charset="-122"/>
              </a:rPr>
              <a:t>x</a:t>
            </a:r>
            <a:r>
              <a:rPr lang="en-US" altLang="zh-CN" sz="1900" dirty="0">
                <a:ea typeface="宋体" pitchFamily="2" charset="-122"/>
              </a:rPr>
              <a:t> 51.2us, for </a:t>
            </a:r>
            <a:r>
              <a:rPr lang="en-US" altLang="zh-CN" sz="1900" i="1" dirty="0">
                <a:ea typeface="宋体" pitchFamily="2" charset="-122"/>
              </a:rPr>
              <a:t>K</a:t>
            </a:r>
            <a:r>
              <a:rPr lang="en-US" altLang="zh-CN" sz="1900" dirty="0">
                <a:ea typeface="宋体" pitchFamily="2" charset="-122"/>
              </a:rPr>
              <a:t>=0..2</a:t>
            </a:r>
            <a:r>
              <a:rPr lang="en-US" altLang="zh-CN" sz="1900" i="1" baseline="30000" dirty="0">
                <a:ea typeface="宋体" pitchFamily="2" charset="-122"/>
              </a:rPr>
              <a:t>n</a:t>
            </a:r>
            <a:r>
              <a:rPr lang="en-US" altLang="zh-CN" sz="1900" dirty="0">
                <a:ea typeface="宋体" pitchFamily="2" charset="-122"/>
              </a:rPr>
              <a:t> </a:t>
            </a:r>
            <a:r>
              <a:rPr lang="en-US" altLang="zh-CN" sz="1900" dirty="0"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sz="1900" dirty="0">
                <a:ea typeface="宋体" pitchFamily="2" charset="-122"/>
              </a:rPr>
              <a:t> 1</a:t>
            </a:r>
          </a:p>
          <a:p>
            <a:pPr lvl="2">
              <a:lnSpc>
                <a:spcPct val="80000"/>
              </a:lnSpc>
            </a:pPr>
            <a:r>
              <a:rPr lang="en-US" altLang="zh-CN" sz="1900" dirty="0">
                <a:ea typeface="宋体" pitchFamily="2" charset="-122"/>
              </a:rPr>
              <a:t>Note max value for k = 1023</a:t>
            </a:r>
          </a:p>
          <a:p>
            <a:pPr lvl="1">
              <a:lnSpc>
                <a:spcPct val="80000"/>
              </a:lnSpc>
            </a:pPr>
            <a:r>
              <a:rPr lang="en-US" altLang="zh-CN" sz="1900" dirty="0">
                <a:ea typeface="宋体" pitchFamily="2" charset="-122"/>
              </a:rPr>
              <a:t>give up after several tries (usually 16)</a:t>
            </a:r>
          </a:p>
          <a:p>
            <a:pPr lvl="2">
              <a:lnSpc>
                <a:spcPct val="80000"/>
              </a:lnSpc>
            </a:pPr>
            <a:r>
              <a:rPr lang="en-US" altLang="zh-CN" sz="1900" dirty="0">
                <a:ea typeface="宋体" pitchFamily="2" charset="-122"/>
              </a:rPr>
              <a:t>Report transmit error to host</a:t>
            </a:r>
          </a:p>
          <a:p>
            <a:r>
              <a:rPr lang="en-US" altLang="zh-CN" sz="1900" dirty="0">
                <a:ea typeface="宋体" pitchFamily="2" charset="-122"/>
              </a:rPr>
              <a:t>If delay were not random, then there </a:t>
            </a:r>
            <a:r>
              <a:rPr lang="en-US" altLang="zh-CN" sz="2200" dirty="0">
                <a:ea typeface="宋体" pitchFamily="2" charset="-122"/>
              </a:rPr>
              <a:t>is a chance that sources would retransmit in lock step</a:t>
            </a:r>
          </a:p>
          <a:p>
            <a:r>
              <a:rPr lang="en-US" altLang="zh-CN" sz="2200" dirty="0">
                <a:ea typeface="宋体" pitchFamily="2" charset="-122"/>
              </a:rPr>
              <a:t>Why not just choose from small set for K</a:t>
            </a:r>
          </a:p>
          <a:p>
            <a:pPr lvl="1"/>
            <a:r>
              <a:rPr lang="en-US" altLang="zh-CN" sz="1900" dirty="0">
                <a:ea typeface="宋体" pitchFamily="2" charset="-122"/>
              </a:rPr>
              <a:t>This works fine for a small number of hosts</a:t>
            </a:r>
          </a:p>
          <a:p>
            <a:pPr lvl="1"/>
            <a:r>
              <a:rPr lang="en-US" altLang="zh-CN" sz="1900" dirty="0">
                <a:ea typeface="宋体" pitchFamily="2" charset="-122"/>
              </a:rPr>
              <a:t>Large number of nodes would result in more collisions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0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State Diagram for CSMA/CD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673781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5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418</TotalTime>
  <Words>722</Words>
  <Application>Microsoft Office PowerPoint</Application>
  <PresentationFormat>全屏显示(16:9)</PresentationFormat>
  <Paragraphs>111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ZapfDingbats</vt:lpstr>
      <vt:lpstr>宋体</vt:lpstr>
      <vt:lpstr>Arial</vt:lpstr>
      <vt:lpstr>Calibri</vt:lpstr>
      <vt:lpstr>Comic Sans MS</vt:lpstr>
      <vt:lpstr>Times New Roman</vt:lpstr>
      <vt:lpstr>Wingdings</vt:lpstr>
      <vt:lpstr>主题1</vt:lpstr>
      <vt:lpstr>Equation</vt:lpstr>
      <vt:lpstr>以太网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84</cp:revision>
  <dcterms:created xsi:type="dcterms:W3CDTF">2014-09-21T01:22:00Z</dcterms:created>
  <dcterms:modified xsi:type="dcterms:W3CDTF">2017-02-16T16:46:19Z</dcterms:modified>
</cp:coreProperties>
</file>