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72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5" r:id="rId11"/>
    <p:sldId id="286" r:id="rId12"/>
    <p:sldId id="27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交换机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Institutional network</a:t>
            </a:r>
            <a:endParaRPr lang="zh-CN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3598"/>
            <a:ext cx="6732947" cy="369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0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Switches vs. Routers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843558"/>
            <a:ext cx="6120680" cy="26642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>
                <a:ea typeface="宋体" pitchFamily="2" charset="-122"/>
              </a:rPr>
              <a:t>both store-and-forward devices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routers: network layer devices (examine network layer headers)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switches are link layer devices</a:t>
            </a:r>
          </a:p>
          <a:p>
            <a:r>
              <a:rPr lang="en-US" altLang="zh-CN" sz="2200" dirty="0">
                <a:ea typeface="宋体" pitchFamily="2" charset="-122"/>
              </a:rPr>
              <a:t>routers maintain routing tables, implement routing algorithms</a:t>
            </a:r>
          </a:p>
          <a:p>
            <a:r>
              <a:rPr lang="en-US" altLang="zh-CN" sz="2200" dirty="0">
                <a:ea typeface="宋体" pitchFamily="2" charset="-122"/>
              </a:rPr>
              <a:t>switches maintain switch tables, implement filtering, learning algorithms 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370291"/>
            <a:ext cx="4536504" cy="179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6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337245" y="2256903"/>
            <a:ext cx="4751387" cy="106045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Switch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66" y="233975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Switch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27584" y="1131590"/>
            <a:ext cx="6192688" cy="408391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link-layer device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: </a:t>
            </a:r>
            <a:r>
              <a:rPr lang="en-US" altLang="zh-CN" sz="2000" smtClean="0">
                <a:solidFill>
                  <a:srgbClr val="FF0000"/>
                </a:solidFill>
                <a:ea typeface="宋体" pitchFamily="2" charset="-122"/>
              </a:rPr>
              <a:t>smarter than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hubs, take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active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role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store, forward Ethernet frames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examine incoming frame’s MAC address,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selectively</a:t>
            </a:r>
            <a:r>
              <a:rPr lang="en-US" altLang="zh-CN" dirty="0">
                <a:ea typeface="宋体" pitchFamily="2" charset="-122"/>
              </a:rPr>
              <a:t> forward  frame to one-or-more outgoing links when frame is to be forwarded on segment, uses CSMA/CD to access segment</a:t>
            </a:r>
          </a:p>
          <a:p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transparent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hosts are unaware of presence of switches</a:t>
            </a:r>
          </a:p>
          <a:p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plug-and-play, self-learning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switches do not need to be configured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8064623" cy="4318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Switch:  allows </a:t>
            </a:r>
            <a:r>
              <a:rPr lang="en-US" altLang="zh-CN" sz="2800" i="1" dirty="0">
                <a:ea typeface="宋体" pitchFamily="2" charset="-122"/>
              </a:rPr>
              <a:t>multiple</a:t>
            </a:r>
            <a:r>
              <a:rPr lang="en-US" altLang="zh-CN" sz="2800" dirty="0">
                <a:ea typeface="宋体" pitchFamily="2" charset="-122"/>
              </a:rPr>
              <a:t> simultaneous transmissions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131590"/>
            <a:ext cx="4176464" cy="3744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Ethernet protocol used on </a:t>
            </a:r>
            <a:r>
              <a:rPr lang="en-US" altLang="zh-CN" sz="2000" i="1" dirty="0">
                <a:ea typeface="宋体" pitchFamily="2" charset="-122"/>
              </a:rPr>
              <a:t>each</a:t>
            </a:r>
            <a:r>
              <a:rPr lang="en-US" altLang="zh-CN" sz="2000" dirty="0">
                <a:ea typeface="宋体" pitchFamily="2" charset="-122"/>
              </a:rPr>
              <a:t> incoming link, but no collisions; full duplex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switching:</a:t>
            </a:r>
            <a:r>
              <a:rPr lang="en-US" altLang="zh-CN" sz="20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A-to-A’ and B-to-B’ simultaneously, without collisions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not possible with dumb hub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31590"/>
            <a:ext cx="2748560" cy="300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48312" y="4134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switch with six interfaces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1,2,3,4,5,6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690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Switch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131590"/>
            <a:ext cx="4176464" cy="4248472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i="1" u="sng" dirty="0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US" altLang="zh-CN" sz="8000" dirty="0">
                <a:ea typeface="宋体" pitchFamily="2" charset="-122"/>
              </a:rPr>
              <a:t> how does switch know that A’ reachable via interface 4, B’ reachable via interface 5?</a:t>
            </a:r>
          </a:p>
          <a:p>
            <a:r>
              <a:rPr lang="en-US" altLang="zh-CN" sz="8000" i="1" u="sng" dirty="0">
                <a:solidFill>
                  <a:srgbClr val="FF0000"/>
                </a:solidFill>
                <a:ea typeface="宋体" pitchFamily="2" charset="-122"/>
              </a:rPr>
              <a:t>A:</a:t>
            </a:r>
            <a:r>
              <a:rPr lang="en-US" altLang="zh-CN" sz="8000" dirty="0">
                <a:ea typeface="宋体" pitchFamily="2" charset="-122"/>
              </a:rPr>
              <a:t>  each switch has a </a:t>
            </a:r>
            <a:r>
              <a:rPr lang="en-US" altLang="zh-CN" sz="8000" dirty="0">
                <a:solidFill>
                  <a:srgbClr val="FF0000"/>
                </a:solidFill>
                <a:ea typeface="宋体" pitchFamily="2" charset="-122"/>
              </a:rPr>
              <a:t>switch table, </a:t>
            </a:r>
            <a:r>
              <a:rPr lang="en-US" altLang="zh-CN" sz="8000" dirty="0">
                <a:ea typeface="宋体" pitchFamily="2" charset="-122"/>
              </a:rPr>
              <a:t>each entry:</a:t>
            </a:r>
          </a:p>
          <a:p>
            <a:pPr lvl="1"/>
            <a:r>
              <a:rPr lang="en-US" altLang="zh-CN" sz="8000" dirty="0">
                <a:ea typeface="宋体" pitchFamily="2" charset="-122"/>
              </a:rPr>
              <a:t>(MAC address of host, interface to reach host, time stamp)</a:t>
            </a:r>
          </a:p>
          <a:p>
            <a:r>
              <a:rPr lang="en-US" altLang="zh-CN" sz="8000" dirty="0">
                <a:ea typeface="宋体" pitchFamily="2" charset="-122"/>
              </a:rPr>
              <a:t>looks like a routing table!</a:t>
            </a:r>
          </a:p>
          <a:p>
            <a:r>
              <a:rPr lang="en-US" altLang="zh-CN" sz="8000" i="1" u="sng" dirty="0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US" altLang="zh-CN" sz="8000" dirty="0">
                <a:ea typeface="宋体" pitchFamily="2" charset="-122"/>
              </a:rPr>
              <a:t> how are entries created, maintained in switch table? </a:t>
            </a:r>
          </a:p>
          <a:p>
            <a:pPr lvl="1"/>
            <a:r>
              <a:rPr lang="en-US" altLang="zh-CN" sz="8000" dirty="0">
                <a:ea typeface="宋体" pitchFamily="2" charset="-122"/>
              </a:rPr>
              <a:t>something like a routing protocol?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31590"/>
            <a:ext cx="2748560" cy="300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48312" y="4134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switch with six interfaces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1,2,3,4,5,6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7683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Switch: self-learning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54194" y="921886"/>
            <a:ext cx="3960440" cy="340450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switch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learns</a:t>
            </a:r>
            <a:r>
              <a:rPr lang="en-US" altLang="zh-CN" sz="2000" dirty="0">
                <a:ea typeface="宋体" pitchFamily="2" charset="-122"/>
              </a:rPr>
              <a:t> which hosts can be reached through which interfaces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when frame received, switch “learns”  location of sender: incoming LAN segment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records sender/location pair in switch table</a:t>
            </a:r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254444"/>
              </p:ext>
            </p:extLst>
          </p:nvPr>
        </p:nvGraphicFramePr>
        <p:xfrm>
          <a:off x="4849019" y="2582863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019" y="2582863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36389"/>
              </p:ext>
            </p:extLst>
          </p:nvPr>
        </p:nvGraphicFramePr>
        <p:xfrm>
          <a:off x="7506494" y="37084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494" y="37084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395119" y="2979738"/>
            <a:ext cx="754063" cy="433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5457032" y="3597275"/>
            <a:ext cx="679450" cy="6556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6580982" y="2930525"/>
            <a:ext cx="593725" cy="407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655594" y="3413125"/>
            <a:ext cx="939800" cy="395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97451"/>
              </p:ext>
            </p:extLst>
          </p:nvPr>
        </p:nvGraphicFramePr>
        <p:xfrm>
          <a:off x="5185569" y="4233863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569" y="4233863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73996"/>
              </p:ext>
            </p:extLst>
          </p:nvPr>
        </p:nvGraphicFramePr>
        <p:xfrm>
          <a:off x="7117557" y="259873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557" y="259873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144149"/>
              </p:ext>
            </p:extLst>
          </p:nvPr>
        </p:nvGraphicFramePr>
        <p:xfrm>
          <a:off x="6023769" y="20193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769" y="20193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6349207" y="2528888"/>
            <a:ext cx="11112" cy="781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02470"/>
              </p:ext>
            </p:extLst>
          </p:nvPr>
        </p:nvGraphicFramePr>
        <p:xfrm>
          <a:off x="6342857" y="43481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857" y="43481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6358732" y="3556000"/>
            <a:ext cx="204787" cy="808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231732" y="16398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47782" y="2309813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738269" y="4176713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26794" y="2257425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C’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5965032" y="3333750"/>
            <a:ext cx="720725" cy="279400"/>
            <a:chOff x="3913" y="3140"/>
            <a:chExt cx="454" cy="176"/>
          </a:xfrm>
        </p:grpSpPr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</a:sp3d>
          </p:spPr>
          <p:txBody>
            <a:bodyPr wrap="none" anchor="ctr">
              <a:flatTx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6106319" y="30035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1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6439694" y="30289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2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6717507" y="3181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3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6401594" y="3562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4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5971382" y="3624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5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5712619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6</a:t>
            </a:r>
          </a:p>
        </p:txBody>
      </p:sp>
      <p:grpSp>
        <p:nvGrpSpPr>
          <p:cNvPr id="30" name="Group 36"/>
          <p:cNvGrpSpPr>
            <a:grpSpLocks/>
          </p:cNvGrpSpPr>
          <p:nvPr/>
        </p:nvGrpSpPr>
        <p:grpSpPr bwMode="auto">
          <a:xfrm>
            <a:off x="6598444" y="1620838"/>
            <a:ext cx="1428750" cy="366712"/>
            <a:chOff x="1750" y="3514"/>
            <a:chExt cx="900" cy="231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A A’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35" name="Group 41"/>
          <p:cNvGrpSpPr>
            <a:grpSpLocks/>
          </p:cNvGrpSpPr>
          <p:nvPr/>
        </p:nvGrpSpPr>
        <p:grpSpPr bwMode="auto">
          <a:xfrm>
            <a:off x="6814344" y="922338"/>
            <a:ext cx="1498600" cy="714375"/>
            <a:chOff x="4406" y="331"/>
            <a:chExt cx="944" cy="450"/>
          </a:xfrm>
        </p:grpSpPr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Source: A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Dest: A’</a:t>
              </a:r>
            </a:p>
          </p:txBody>
        </p:sp>
      </p:grpSp>
      <p:grpSp>
        <p:nvGrpSpPr>
          <p:cNvPr id="40" name="Group 47"/>
          <p:cNvGrpSpPr>
            <a:grpSpLocks/>
          </p:cNvGrpSpPr>
          <p:nvPr/>
        </p:nvGrpSpPr>
        <p:grpSpPr bwMode="auto">
          <a:xfrm>
            <a:off x="2007846" y="4150435"/>
            <a:ext cx="3035300" cy="786161"/>
            <a:chOff x="3441" y="3154"/>
            <a:chExt cx="1912" cy="910"/>
          </a:xfrm>
        </p:grpSpPr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MAC addr  interface   TTL</a:t>
              </a: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452" y="3686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81438" y="4254632"/>
            <a:ext cx="15520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Switch table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(initially empty)</a:t>
            </a: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442821" y="4583822"/>
            <a:ext cx="2493963" cy="203884"/>
            <a:chOff x="2376" y="3383"/>
            <a:chExt cx="1571" cy="236"/>
          </a:xfrm>
        </p:grpSpPr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A</a:t>
              </a: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1</a:t>
              </a: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9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Switch: frame filtering/forwarding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3672408"/>
          </a:xfrm>
        </p:spPr>
        <p:txBody>
          <a:bodyPr>
            <a:no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When  frame received:</a:t>
            </a:r>
            <a:b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</a:br>
            <a:endParaRPr lang="en-US" altLang="zh-CN" sz="2000" u="sng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1. record link associated with sending host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2. index switch table using MAC </a:t>
            </a:r>
            <a:r>
              <a:rPr lang="en-US" altLang="zh-CN" sz="2000" dirty="0" err="1">
                <a:ea typeface="宋体" pitchFamily="2" charset="-122"/>
              </a:rPr>
              <a:t>dest</a:t>
            </a:r>
            <a:r>
              <a:rPr lang="en-US" altLang="zh-CN" sz="2000" dirty="0">
                <a:ea typeface="宋体" pitchFamily="2" charset="-122"/>
              </a:rPr>
              <a:t> address</a:t>
            </a:r>
            <a:endParaRPr lang="en-US" altLang="zh-CN" sz="2000" b="1" dirty="0">
              <a:solidFill>
                <a:schemeClr val="accent2"/>
              </a:solidFill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3. if </a:t>
            </a:r>
            <a:r>
              <a:rPr lang="en-US" altLang="zh-CN" sz="2000" dirty="0">
                <a:ea typeface="宋体" pitchFamily="2" charset="-122"/>
              </a:rPr>
              <a:t>entry found for destination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then {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     if </a:t>
            </a:r>
            <a:r>
              <a:rPr lang="en-US" altLang="zh-CN" sz="2000" dirty="0" err="1">
                <a:ea typeface="宋体" pitchFamily="2" charset="-122"/>
              </a:rPr>
              <a:t>dest</a:t>
            </a:r>
            <a:r>
              <a:rPr lang="en-US" altLang="zh-CN" sz="2000" dirty="0">
                <a:ea typeface="宋体" pitchFamily="2" charset="-122"/>
              </a:rPr>
              <a:t> on segment from which frame arrived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       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then</a:t>
            </a:r>
            <a:r>
              <a:rPr lang="en-US" altLang="zh-CN" sz="2000" dirty="0">
                <a:ea typeface="宋体" pitchFamily="2" charset="-122"/>
              </a:rPr>
              <a:t> drop the frame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           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else</a:t>
            </a:r>
            <a:r>
              <a:rPr lang="en-US" altLang="zh-CN" sz="2000" dirty="0">
                <a:ea typeface="宋体" pitchFamily="2" charset="-122"/>
              </a:rPr>
              <a:t> forward the frame on interface indicated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     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  }   </a:t>
            </a:r>
            <a:endParaRPr lang="en-US" altLang="zh-CN" sz="2000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pitchFamily="2" charset="-122"/>
              </a:rPr>
              <a:t>      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else</a:t>
            </a:r>
            <a:r>
              <a:rPr lang="en-US" altLang="zh-CN" sz="2000" dirty="0">
                <a:ea typeface="宋体" pitchFamily="2" charset="-122"/>
              </a:rPr>
              <a:t> flood</a:t>
            </a:r>
            <a:endParaRPr lang="zh-CN" alt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01650" y="4311714"/>
            <a:ext cx="3700052" cy="70788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forward on all but the interface </a:t>
            </a:r>
          </a:p>
          <a:p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 which the frame arrived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2627784" y="4729226"/>
            <a:ext cx="673866" cy="88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Self-learning, forwarding: example</a:t>
            </a:r>
            <a:endParaRPr lang="zh-CN" altLang="en-US" dirty="0"/>
          </a:p>
        </p:txBody>
      </p:sp>
      <p:graphicFrame>
        <p:nvGraphicFramePr>
          <p:cNvPr id="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87891"/>
              </p:ext>
            </p:extLst>
          </p:nvPr>
        </p:nvGraphicFramePr>
        <p:xfrm>
          <a:off x="4675631" y="2465164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631" y="2465164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02792"/>
              </p:ext>
            </p:extLst>
          </p:nvPr>
        </p:nvGraphicFramePr>
        <p:xfrm>
          <a:off x="7333106" y="3590701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106" y="3590701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Line 6"/>
          <p:cNvSpPr>
            <a:spLocks noChangeShapeType="1"/>
          </p:cNvSpPr>
          <p:nvPr/>
        </p:nvSpPr>
        <p:spPr bwMode="auto">
          <a:xfrm>
            <a:off x="5221731" y="2862039"/>
            <a:ext cx="754063" cy="433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V="1">
            <a:off x="5283644" y="3479576"/>
            <a:ext cx="679450" cy="6556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 flipV="1">
            <a:off x="6407594" y="2812826"/>
            <a:ext cx="593725" cy="407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7" name="Line 9"/>
          <p:cNvSpPr>
            <a:spLocks noChangeShapeType="1"/>
          </p:cNvSpPr>
          <p:nvPr/>
        </p:nvSpPr>
        <p:spPr bwMode="auto">
          <a:xfrm>
            <a:off x="6482206" y="3295426"/>
            <a:ext cx="939800" cy="395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aphicFrame>
        <p:nvGraphicFramePr>
          <p:cNvPr id="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957985"/>
              </p:ext>
            </p:extLst>
          </p:nvPr>
        </p:nvGraphicFramePr>
        <p:xfrm>
          <a:off x="5012181" y="4116164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181" y="4116164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750954"/>
              </p:ext>
            </p:extLst>
          </p:nvPr>
        </p:nvGraphicFramePr>
        <p:xfrm>
          <a:off x="6944169" y="2481039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4169" y="2481039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017544"/>
              </p:ext>
            </p:extLst>
          </p:nvPr>
        </p:nvGraphicFramePr>
        <p:xfrm>
          <a:off x="5850381" y="1901601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381" y="1901601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Line 13"/>
          <p:cNvSpPr>
            <a:spLocks noChangeShapeType="1"/>
          </p:cNvSpPr>
          <p:nvPr/>
        </p:nvSpPr>
        <p:spPr bwMode="auto">
          <a:xfrm flipH="1" flipV="1">
            <a:off x="6175819" y="2411189"/>
            <a:ext cx="11112" cy="781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aphicFrame>
        <p:nvGraphicFramePr>
          <p:cNvPr id="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060231"/>
              </p:ext>
            </p:extLst>
          </p:nvPr>
        </p:nvGraphicFramePr>
        <p:xfrm>
          <a:off x="6169469" y="4230464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469" y="4230464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Line 15"/>
          <p:cNvSpPr>
            <a:spLocks noChangeShapeType="1"/>
          </p:cNvSpPr>
          <p:nvPr/>
        </p:nvSpPr>
        <p:spPr bwMode="auto">
          <a:xfrm flipH="1" flipV="1">
            <a:off x="6185344" y="3438301"/>
            <a:ext cx="204787" cy="808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4" name="Text Box 16"/>
          <p:cNvSpPr txBox="1">
            <a:spLocks noChangeArrowheads="1"/>
          </p:cNvSpPr>
          <p:nvPr/>
        </p:nvSpPr>
        <p:spPr bwMode="auto">
          <a:xfrm>
            <a:off x="6058344" y="1522189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auto">
          <a:xfrm>
            <a:off x="6252019" y="4781326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A’</a:t>
            </a: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7474394" y="2192114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5143944" y="4678139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B’</a:t>
            </a:r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7564881" y="4059014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653406" y="2139726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C’</a:t>
            </a:r>
          </a:p>
        </p:txBody>
      </p:sp>
      <p:grpSp>
        <p:nvGrpSpPr>
          <p:cNvPr id="90" name="Group 22"/>
          <p:cNvGrpSpPr>
            <a:grpSpLocks/>
          </p:cNvGrpSpPr>
          <p:nvPr/>
        </p:nvGrpSpPr>
        <p:grpSpPr bwMode="auto">
          <a:xfrm>
            <a:off x="5791644" y="3216051"/>
            <a:ext cx="720725" cy="279400"/>
            <a:chOff x="3913" y="3140"/>
            <a:chExt cx="454" cy="176"/>
          </a:xfrm>
        </p:grpSpPr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</a:sp3d>
          </p:spPr>
          <p:txBody>
            <a:bodyPr wrap="none" anchor="ctr">
              <a:flatTx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5932931" y="2885851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1</a:t>
            </a:r>
          </a:p>
        </p:txBody>
      </p:sp>
      <p:sp>
        <p:nvSpPr>
          <p:cNvPr id="95" name="Text Box 27"/>
          <p:cNvSpPr txBox="1">
            <a:spLocks noChangeArrowheads="1"/>
          </p:cNvSpPr>
          <p:nvPr/>
        </p:nvSpPr>
        <p:spPr bwMode="auto">
          <a:xfrm>
            <a:off x="6266306" y="29112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2</a:t>
            </a:r>
          </a:p>
        </p:txBody>
      </p:sp>
      <p:sp>
        <p:nvSpPr>
          <p:cNvPr id="96" name="Text Box 28"/>
          <p:cNvSpPr txBox="1">
            <a:spLocks noChangeArrowheads="1"/>
          </p:cNvSpPr>
          <p:nvPr/>
        </p:nvSpPr>
        <p:spPr bwMode="auto">
          <a:xfrm>
            <a:off x="6544119" y="30636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3</a:t>
            </a:r>
          </a:p>
        </p:txBody>
      </p:sp>
      <p:sp>
        <p:nvSpPr>
          <p:cNvPr id="97" name="Text Box 29"/>
          <p:cNvSpPr txBox="1">
            <a:spLocks noChangeArrowheads="1"/>
          </p:cNvSpPr>
          <p:nvPr/>
        </p:nvSpPr>
        <p:spPr bwMode="auto">
          <a:xfrm>
            <a:off x="6228206" y="34446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4</a:t>
            </a: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5797994" y="3506564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5</a:t>
            </a:r>
          </a:p>
        </p:txBody>
      </p:sp>
      <p:sp>
        <p:nvSpPr>
          <p:cNvPr id="99" name="Text Box 31"/>
          <p:cNvSpPr txBox="1">
            <a:spLocks noChangeArrowheads="1"/>
          </p:cNvSpPr>
          <p:nvPr/>
        </p:nvSpPr>
        <p:spPr bwMode="auto">
          <a:xfrm>
            <a:off x="5539231" y="3109689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6</a:t>
            </a:r>
          </a:p>
        </p:txBody>
      </p:sp>
      <p:grpSp>
        <p:nvGrpSpPr>
          <p:cNvPr id="100" name="Group 32"/>
          <p:cNvGrpSpPr>
            <a:grpSpLocks/>
          </p:cNvGrpSpPr>
          <p:nvPr/>
        </p:nvGrpSpPr>
        <p:grpSpPr bwMode="auto">
          <a:xfrm>
            <a:off x="6425056" y="1503139"/>
            <a:ext cx="1428750" cy="366712"/>
            <a:chOff x="1750" y="3514"/>
            <a:chExt cx="900" cy="231"/>
          </a:xfrm>
        </p:grpSpPr>
        <p:sp>
          <p:nvSpPr>
            <p:cNvPr id="101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A A’</a:t>
              </a:r>
            </a:p>
          </p:txBody>
        </p:sp>
        <p:sp>
          <p:nvSpPr>
            <p:cNvPr id="103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4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05" name="Group 37"/>
          <p:cNvGrpSpPr>
            <a:grpSpLocks/>
          </p:cNvGrpSpPr>
          <p:nvPr/>
        </p:nvGrpSpPr>
        <p:grpSpPr bwMode="auto">
          <a:xfrm>
            <a:off x="6640956" y="804639"/>
            <a:ext cx="1498600" cy="714375"/>
            <a:chOff x="4406" y="331"/>
            <a:chExt cx="944" cy="450"/>
          </a:xfrm>
        </p:grpSpPr>
        <p:sp>
          <p:nvSpPr>
            <p:cNvPr id="106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7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Source: A</a:t>
              </a:r>
            </a:p>
          </p:txBody>
        </p:sp>
        <p:sp>
          <p:nvSpPr>
            <p:cNvPr id="109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Dest: A’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5445569" y="3160489"/>
            <a:ext cx="1428750" cy="366712"/>
            <a:chOff x="1750" y="3514"/>
            <a:chExt cx="900" cy="231"/>
          </a:xfrm>
        </p:grpSpPr>
        <p:sp>
          <p:nvSpPr>
            <p:cNvPr id="111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A A’</a:t>
              </a:r>
            </a:p>
          </p:txBody>
        </p:sp>
        <p:sp>
          <p:nvSpPr>
            <p:cNvPr id="113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4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15" name="Group 64"/>
          <p:cNvGrpSpPr>
            <a:grpSpLocks/>
          </p:cNvGrpSpPr>
          <p:nvPr/>
        </p:nvGrpSpPr>
        <p:grpSpPr bwMode="auto">
          <a:xfrm>
            <a:off x="5445569" y="3158901"/>
            <a:ext cx="1428750" cy="366713"/>
            <a:chOff x="1750" y="3514"/>
            <a:chExt cx="900" cy="231"/>
          </a:xfrm>
        </p:grpSpPr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A A’</a:t>
              </a:r>
            </a:p>
          </p:txBody>
        </p:sp>
        <p:sp>
          <p:nvSpPr>
            <p:cNvPr id="11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20" name="Group 69"/>
          <p:cNvGrpSpPr>
            <a:grpSpLocks/>
          </p:cNvGrpSpPr>
          <p:nvPr/>
        </p:nvGrpSpPr>
        <p:grpSpPr bwMode="auto">
          <a:xfrm>
            <a:off x="5445569" y="3162076"/>
            <a:ext cx="1428750" cy="366713"/>
            <a:chOff x="1750" y="3514"/>
            <a:chExt cx="900" cy="231"/>
          </a:xfrm>
        </p:grpSpPr>
        <p:sp>
          <p:nvSpPr>
            <p:cNvPr id="121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2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A A’</a:t>
              </a:r>
            </a:p>
          </p:txBody>
        </p:sp>
        <p:sp>
          <p:nvSpPr>
            <p:cNvPr id="123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4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25" name="Group 74"/>
          <p:cNvGrpSpPr>
            <a:grpSpLocks/>
          </p:cNvGrpSpPr>
          <p:nvPr/>
        </p:nvGrpSpPr>
        <p:grpSpPr bwMode="auto">
          <a:xfrm>
            <a:off x="5445569" y="3162076"/>
            <a:ext cx="1428750" cy="366713"/>
            <a:chOff x="1750" y="3514"/>
            <a:chExt cx="900" cy="231"/>
          </a:xfrm>
        </p:grpSpPr>
        <p:sp>
          <p:nvSpPr>
            <p:cNvPr id="126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7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A A’</a:t>
              </a:r>
            </a:p>
          </p:txBody>
        </p:sp>
        <p:sp>
          <p:nvSpPr>
            <p:cNvPr id="128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9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30" name="Group 79"/>
          <p:cNvGrpSpPr>
            <a:grpSpLocks/>
          </p:cNvGrpSpPr>
          <p:nvPr/>
        </p:nvGrpSpPr>
        <p:grpSpPr bwMode="auto">
          <a:xfrm>
            <a:off x="5442394" y="3158901"/>
            <a:ext cx="1428750" cy="366713"/>
            <a:chOff x="1750" y="3514"/>
            <a:chExt cx="900" cy="231"/>
          </a:xfrm>
        </p:grpSpPr>
        <p:sp>
          <p:nvSpPr>
            <p:cNvPr id="131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2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A A’</a:t>
              </a:r>
            </a:p>
          </p:txBody>
        </p:sp>
        <p:sp>
          <p:nvSpPr>
            <p:cNvPr id="133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4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35" name="Group 92"/>
          <p:cNvGrpSpPr>
            <a:grpSpLocks/>
          </p:cNvGrpSpPr>
          <p:nvPr/>
        </p:nvGrpSpPr>
        <p:grpSpPr bwMode="auto">
          <a:xfrm>
            <a:off x="5777356" y="4260626"/>
            <a:ext cx="1428750" cy="366713"/>
            <a:chOff x="730" y="2472"/>
            <a:chExt cx="900" cy="231"/>
          </a:xfrm>
        </p:grpSpPr>
        <p:sp>
          <p:nvSpPr>
            <p:cNvPr id="136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7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itchFamily="66" charset="0"/>
                </a:rPr>
                <a:t>A’ A</a:t>
              </a:r>
            </a:p>
          </p:txBody>
        </p:sp>
        <p:sp>
          <p:nvSpPr>
            <p:cNvPr id="138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9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44" name="Rectangle 84"/>
          <p:cNvSpPr txBox="1">
            <a:spLocks noChangeArrowheads="1"/>
          </p:cNvSpPr>
          <p:nvPr/>
        </p:nvSpPr>
        <p:spPr bwMode="auto">
          <a:xfrm>
            <a:off x="755576" y="1082898"/>
            <a:ext cx="40449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sz="20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frame destination unknown:</a:t>
            </a:r>
            <a:endParaRPr lang="en-US" altLang="zh-CN" sz="2000" i="1" kern="0" dirty="0" smtClean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45" name="Text Box 86"/>
          <p:cNvSpPr txBox="1">
            <a:spLocks noChangeArrowheads="1"/>
          </p:cNvSpPr>
          <p:nvPr/>
        </p:nvSpPr>
        <p:spPr bwMode="auto">
          <a:xfrm>
            <a:off x="1065138" y="1468660"/>
            <a:ext cx="805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flood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769863" y="2000473"/>
            <a:ext cx="40449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destination A location known:</a:t>
            </a:r>
            <a:endParaRPr kumimoji="0" lang="en-US" altLang="zh-CN" sz="20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98"/>
          <p:cNvSpPr>
            <a:spLocks noChangeArrowheads="1"/>
          </p:cNvSpPr>
          <p:nvPr/>
        </p:nvSpPr>
        <p:spPr bwMode="auto">
          <a:xfrm>
            <a:off x="1065138" y="2421954"/>
            <a:ext cx="40449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selective send</a:t>
            </a:r>
          </a:p>
        </p:txBody>
      </p:sp>
      <p:grpSp>
        <p:nvGrpSpPr>
          <p:cNvPr id="148" name="Group 42"/>
          <p:cNvGrpSpPr>
            <a:grpSpLocks/>
          </p:cNvGrpSpPr>
          <p:nvPr/>
        </p:nvGrpSpPr>
        <p:grpSpPr bwMode="auto">
          <a:xfrm>
            <a:off x="1120934" y="3410903"/>
            <a:ext cx="3035300" cy="1444625"/>
            <a:chOff x="3441" y="3154"/>
            <a:chExt cx="1912" cy="910"/>
          </a:xfrm>
        </p:grpSpPr>
        <p:sp>
          <p:nvSpPr>
            <p:cNvPr id="149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 i="0" dirty="0">
                  <a:ea typeface="宋体" pitchFamily="2" charset="-122"/>
                </a:rPr>
                <a:t>MAC </a:t>
              </a:r>
              <a:r>
                <a:rPr lang="en-US" altLang="zh-CN" i="0" dirty="0" err="1">
                  <a:ea typeface="宋体" pitchFamily="2" charset="-122"/>
                </a:rPr>
                <a:t>addr</a:t>
              </a:r>
              <a:r>
                <a:rPr lang="en-US" altLang="zh-CN" i="0" dirty="0">
                  <a:ea typeface="宋体" pitchFamily="2" charset="-122"/>
                </a:rPr>
                <a:t>  interface   TTL</a:t>
              </a: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4" name="Text Box 48"/>
          <p:cNvSpPr txBox="1">
            <a:spLocks noChangeArrowheads="1"/>
          </p:cNvSpPr>
          <p:nvPr/>
        </p:nvSpPr>
        <p:spPr bwMode="auto">
          <a:xfrm>
            <a:off x="1844759" y="2801426"/>
            <a:ext cx="15520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Switch table 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(initially empty)</a:t>
            </a:r>
          </a:p>
        </p:txBody>
      </p:sp>
      <p:grpSp>
        <p:nvGrpSpPr>
          <p:cNvPr id="155" name="Group 49"/>
          <p:cNvGrpSpPr>
            <a:grpSpLocks/>
          </p:cNvGrpSpPr>
          <p:nvPr/>
        </p:nvGrpSpPr>
        <p:grpSpPr bwMode="auto">
          <a:xfrm>
            <a:off x="1555909" y="3844291"/>
            <a:ext cx="2493963" cy="374650"/>
            <a:chOff x="2376" y="3383"/>
            <a:chExt cx="1571" cy="236"/>
          </a:xfrm>
        </p:grpSpPr>
        <p:sp>
          <p:nvSpPr>
            <p:cNvPr id="156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A</a:t>
              </a:r>
            </a:p>
          </p:txBody>
        </p:sp>
        <p:sp>
          <p:nvSpPr>
            <p:cNvPr id="157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1</a:t>
              </a:r>
            </a:p>
          </p:txBody>
        </p:sp>
        <p:sp>
          <p:nvSpPr>
            <p:cNvPr id="158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60</a:t>
              </a:r>
            </a:p>
          </p:txBody>
        </p:sp>
      </p:grpSp>
      <p:grpSp>
        <p:nvGrpSpPr>
          <p:cNvPr id="159" name="Group 94"/>
          <p:cNvGrpSpPr>
            <a:grpSpLocks/>
          </p:cNvGrpSpPr>
          <p:nvPr/>
        </p:nvGrpSpPr>
        <p:grpSpPr bwMode="auto">
          <a:xfrm>
            <a:off x="1552734" y="4130041"/>
            <a:ext cx="2493963" cy="374650"/>
            <a:chOff x="2376" y="3383"/>
            <a:chExt cx="1571" cy="236"/>
          </a:xfrm>
        </p:grpSpPr>
        <p:sp>
          <p:nvSpPr>
            <p:cNvPr id="160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A’</a:t>
              </a:r>
            </a:p>
          </p:txBody>
        </p:sp>
        <p:sp>
          <p:nvSpPr>
            <p:cNvPr id="161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4</a:t>
              </a:r>
            </a:p>
          </p:txBody>
        </p:sp>
        <p:sp>
          <p:nvSpPr>
            <p:cNvPr id="162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>
                  <a:ea typeface="宋体" pitchFamily="2" charset="-122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0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2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6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  <p:bldP spid="145" grpId="0"/>
      <p:bldP spid="146" grpId="0" build="p"/>
      <p:bldP spid="147" grpId="0" build="p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Interconnecting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1059582"/>
            <a:ext cx="7128792" cy="396044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switches can be connected </a:t>
            </a:r>
            <a:r>
              <a:rPr lang="en-US" altLang="zh-CN" sz="2000" dirty="0" smtClean="0">
                <a:ea typeface="宋体" pitchFamily="2" charset="-122"/>
              </a:rPr>
              <a:t>together</a:t>
            </a:r>
          </a:p>
          <a:p>
            <a:endParaRPr lang="en-US" altLang="zh-CN" sz="2000" dirty="0" smtClean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 smtClean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 smtClean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pPr>
              <a:buSzPct val="100000"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US" altLang="zh-CN" sz="2000" dirty="0">
                <a:ea typeface="宋体" pitchFamily="2" charset="-122"/>
              </a:rPr>
              <a:t> sending from A to G - how does S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r>
              <a:rPr lang="en-US" altLang="zh-CN" sz="2000" dirty="0">
                <a:ea typeface="宋体" pitchFamily="2" charset="-122"/>
              </a:rPr>
              <a:t> know to forward frame destined to F via S</a:t>
            </a:r>
            <a:r>
              <a:rPr lang="en-US" altLang="zh-CN" sz="2000" baseline="-25000" dirty="0">
                <a:ea typeface="宋体" pitchFamily="2" charset="-122"/>
              </a:rPr>
              <a:t>4</a:t>
            </a:r>
            <a:r>
              <a:rPr lang="en-US" altLang="zh-CN" sz="2000" dirty="0">
                <a:ea typeface="宋体" pitchFamily="2" charset="-122"/>
              </a:rPr>
              <a:t> and S</a:t>
            </a:r>
            <a:r>
              <a:rPr lang="en-US" altLang="zh-CN" sz="2000" baseline="-25000" dirty="0">
                <a:ea typeface="宋体" pitchFamily="2" charset="-122"/>
              </a:rPr>
              <a:t>3</a:t>
            </a:r>
            <a:r>
              <a:rPr lang="en-US" altLang="zh-CN" sz="2000" dirty="0">
                <a:ea typeface="宋体" pitchFamily="2" charset="-122"/>
              </a:rPr>
              <a:t>?</a:t>
            </a:r>
          </a:p>
          <a:p>
            <a:pPr>
              <a:buSzPct val="100000"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A:</a:t>
            </a:r>
            <a:r>
              <a:rPr lang="en-US" altLang="zh-CN" sz="2000" dirty="0">
                <a:ea typeface="宋体" pitchFamily="2" charset="-122"/>
              </a:rPr>
              <a:t> self learning! (works exactly the same as in single-switch case!)</a:t>
            </a:r>
          </a:p>
          <a:p>
            <a:endParaRPr lang="zh-CN" alt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42187"/>
              </p:ext>
            </p:extLst>
          </p:nvPr>
        </p:nvGraphicFramePr>
        <p:xfrm>
          <a:off x="1514972" y="284480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972" y="2844800"/>
                        <a:ext cx="415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37143"/>
              </p:ext>
            </p:extLst>
          </p:nvPr>
        </p:nvGraphicFramePr>
        <p:xfrm>
          <a:off x="2173784" y="287020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784" y="2870200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056483"/>
              </p:ext>
            </p:extLst>
          </p:nvPr>
        </p:nvGraphicFramePr>
        <p:xfrm>
          <a:off x="1075234" y="236537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234" y="2365375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0"/>
          <p:cNvSpPr>
            <a:spLocks noChangeShapeType="1"/>
          </p:cNvSpPr>
          <p:nvPr/>
        </p:nvSpPr>
        <p:spPr bwMode="auto">
          <a:xfrm flipH="1">
            <a:off x="1451472" y="25288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H="1">
            <a:off x="1838822" y="2576513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257922" y="2605088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1875334" y="2320925"/>
            <a:ext cx="720725" cy="279400"/>
            <a:chOff x="3913" y="3140"/>
            <a:chExt cx="454" cy="176"/>
          </a:xfrm>
        </p:grpSpPr>
        <p:sp>
          <p:nvSpPr>
            <p:cNvPr id="11" name="Rectangle 60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</a:sp3d>
          </p:spPr>
          <p:txBody>
            <a:bodyPr wrap="none" anchor="ctr">
              <a:flatTx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" name="Freeform 61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79 h 63"/>
                <a:gd name="T2" fmla="*/ 115 w 280"/>
                <a:gd name="T3" fmla="*/ 78 h 63"/>
                <a:gd name="T4" fmla="*/ 682 w 280"/>
                <a:gd name="T5" fmla="*/ 0 h 63"/>
                <a:gd name="T6" fmla="*/ 87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" name="Freeform 62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195 w 148"/>
                <a:gd name="T3" fmla="*/ 0 h 74"/>
                <a:gd name="T4" fmla="*/ 497 w 148"/>
                <a:gd name="T5" fmla="*/ 77 h 74"/>
                <a:gd name="T6" fmla="*/ 722 w 148"/>
                <a:gd name="T7" fmla="*/ 77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74"/>
                <a:gd name="T14" fmla="*/ 148 w 148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827584" y="234315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276847" y="2805113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B</a:t>
            </a: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2049959" y="1943100"/>
            <a:ext cx="411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S</a:t>
            </a:r>
            <a:r>
              <a:rPr kumimoji="0" lang="en-US" altLang="zh-CN" sz="18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1</a:t>
            </a:r>
          </a:p>
        </p:txBody>
      </p:sp>
      <p:sp>
        <p:nvSpPr>
          <p:cNvPr id="17" name="Text Box 66"/>
          <p:cNvSpPr txBox="1">
            <a:spLocks noChangeArrowheads="1"/>
          </p:cNvSpPr>
          <p:nvPr/>
        </p:nvSpPr>
        <p:spPr bwMode="auto">
          <a:xfrm>
            <a:off x="2524622" y="27971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C</a:t>
            </a:r>
          </a:p>
        </p:txBody>
      </p: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2248397" y="1482725"/>
            <a:ext cx="4916487" cy="2041525"/>
            <a:chOff x="1499" y="1250"/>
            <a:chExt cx="3097" cy="1286"/>
          </a:xfrm>
        </p:grpSpPr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2741" y="211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2116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1"/>
            <p:cNvGraphicFramePr>
              <a:graphicFrameLocks noChangeAspect="1"/>
            </p:cNvGraphicFramePr>
            <p:nvPr/>
          </p:nvGraphicFramePr>
          <p:xfrm>
            <a:off x="3253" y="2087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8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2087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5"/>
            <p:cNvGraphicFramePr>
              <a:graphicFrameLocks noChangeAspect="1"/>
            </p:cNvGraphicFramePr>
            <p:nvPr/>
          </p:nvGraphicFramePr>
          <p:xfrm>
            <a:off x="2045" y="2020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2020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2321" y="2321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2321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4173" y="2000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000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8"/>
            <p:cNvGraphicFramePr>
              <a:graphicFrameLocks noChangeAspect="1"/>
            </p:cNvGraphicFramePr>
            <p:nvPr/>
          </p:nvGraphicFramePr>
          <p:xfrm>
            <a:off x="3698" y="223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" name="Clip" r:id="rId13" imgW="1305000" imgH="1085760" progId="MS_ClipArt_Gallery.2">
                    <p:embed/>
                  </p:oleObj>
                </mc:Choice>
                <mc:Fallback>
                  <p:oleObj name="Clip" r:id="rId1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2233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290" y="1933"/>
              <a:ext cx="21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2488" y="1945"/>
              <a:ext cx="79" cy="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680" y="1909"/>
              <a:ext cx="145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485" y="1957"/>
              <a:ext cx="27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802" y="1939"/>
              <a:ext cx="6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1499" y="1484"/>
              <a:ext cx="956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2646" y="1463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H="1" flipV="1">
              <a:off x="2912" y="1432"/>
              <a:ext cx="777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33" name="Group 47"/>
            <p:cNvGrpSpPr>
              <a:grpSpLocks/>
            </p:cNvGrpSpPr>
            <p:nvPr/>
          </p:nvGrpSpPr>
          <p:grpSpPr bwMode="auto">
            <a:xfrm>
              <a:off x="2438" y="1353"/>
              <a:ext cx="454" cy="176"/>
              <a:chOff x="3913" y="3140"/>
              <a:chExt cx="454" cy="176"/>
            </a:xfrm>
          </p:grpSpPr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CCFF"/>
                </a:extrusionClr>
              </a:sp3d>
            </p:spPr>
            <p:txBody>
              <a:bodyPr wrap="none" anchor="ctr">
                <a:flatTx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79 h 63"/>
                  <a:gd name="T2" fmla="*/ 115 w 280"/>
                  <a:gd name="T3" fmla="*/ 78 h 63"/>
                  <a:gd name="T4" fmla="*/ 682 w 280"/>
                  <a:gd name="T5" fmla="*/ 0 h 63"/>
                  <a:gd name="T6" fmla="*/ 87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195 w 148"/>
                  <a:gd name="T3" fmla="*/ 0 h 74"/>
                  <a:gd name="T4" fmla="*/ 497 w 148"/>
                  <a:gd name="T5" fmla="*/ 77 h 74"/>
                  <a:gd name="T6" fmla="*/ 722 w 148"/>
                  <a:gd name="T7" fmla="*/ 77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34" name="Group 51"/>
            <p:cNvGrpSpPr>
              <a:grpSpLocks/>
            </p:cNvGrpSpPr>
            <p:nvPr/>
          </p:nvGrpSpPr>
          <p:grpSpPr bwMode="auto">
            <a:xfrm>
              <a:off x="3571" y="1845"/>
              <a:ext cx="454" cy="176"/>
              <a:chOff x="3913" y="3140"/>
              <a:chExt cx="454" cy="176"/>
            </a:xfrm>
          </p:grpSpPr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CCFF"/>
                </a:extrusionClr>
              </a:sp3d>
            </p:spPr>
            <p:txBody>
              <a:bodyPr wrap="none" anchor="ctr">
                <a:flatTx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0" name="Freeform 53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79 h 63"/>
                  <a:gd name="T2" fmla="*/ 115 w 280"/>
                  <a:gd name="T3" fmla="*/ 78 h 63"/>
                  <a:gd name="T4" fmla="*/ 682 w 280"/>
                  <a:gd name="T5" fmla="*/ 0 h 63"/>
                  <a:gd name="T6" fmla="*/ 87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1" name="Freeform 54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195 w 148"/>
                  <a:gd name="T3" fmla="*/ 0 h 74"/>
                  <a:gd name="T4" fmla="*/ 497 w 148"/>
                  <a:gd name="T5" fmla="*/ 77 h 74"/>
                  <a:gd name="T6" fmla="*/ 722 w 148"/>
                  <a:gd name="T7" fmla="*/ 77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35" name="Group 55"/>
            <p:cNvGrpSpPr>
              <a:grpSpLocks/>
            </p:cNvGrpSpPr>
            <p:nvPr/>
          </p:nvGrpSpPr>
          <p:grpSpPr bwMode="auto">
            <a:xfrm>
              <a:off x="2407" y="1819"/>
              <a:ext cx="454" cy="176"/>
              <a:chOff x="3913" y="3140"/>
              <a:chExt cx="454" cy="176"/>
            </a:xfrm>
          </p:grpSpPr>
          <p:sp>
            <p:nvSpPr>
              <p:cNvPr id="46" name="Rectangle 56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CCFF"/>
                </a:extrusionClr>
              </a:sp3d>
            </p:spPr>
            <p:txBody>
              <a:bodyPr wrap="none" anchor="ctr">
                <a:flatTx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79 h 63"/>
                  <a:gd name="T2" fmla="*/ 115 w 280"/>
                  <a:gd name="T3" fmla="*/ 78 h 63"/>
                  <a:gd name="T4" fmla="*/ 682 w 280"/>
                  <a:gd name="T5" fmla="*/ 0 h 63"/>
                  <a:gd name="T6" fmla="*/ 872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195 w 148"/>
                  <a:gd name="T3" fmla="*/ 0 h 74"/>
                  <a:gd name="T4" fmla="*/ 497 w 148"/>
                  <a:gd name="T5" fmla="*/ 77 h 74"/>
                  <a:gd name="T6" fmla="*/ 722 w 148"/>
                  <a:gd name="T7" fmla="*/ 77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74"/>
                  <a:gd name="T14" fmla="*/ 148 w 148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4039" y="1973"/>
              <a:ext cx="180" cy="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7" name="Text Box 67"/>
            <p:cNvSpPr txBox="1">
              <a:spLocks noChangeArrowheads="1"/>
            </p:cNvSpPr>
            <p:nvPr/>
          </p:nvSpPr>
          <p:spPr bwMode="auto">
            <a:xfrm>
              <a:off x="2281" y="203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D</a:t>
              </a:r>
            </a:p>
          </p:txBody>
        </p:sp>
        <p:sp>
          <p:nvSpPr>
            <p:cNvPr id="38" name="Text Box 68"/>
            <p:cNvSpPr txBox="1">
              <a:spLocks noChangeArrowheads="1"/>
            </p:cNvSpPr>
            <p:nvPr/>
          </p:nvSpPr>
          <p:spPr bwMode="auto">
            <a:xfrm>
              <a:off x="2579" y="2305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E</a:t>
              </a:r>
            </a:p>
          </p:txBody>
        </p:sp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>
              <a:off x="2877" y="1926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F</a:t>
              </a:r>
            </a:p>
          </p:txBody>
        </p:sp>
        <p:sp>
          <p:nvSpPr>
            <p:cNvPr id="40" name="Text Box 74"/>
            <p:cNvSpPr txBox="1">
              <a:spLocks noChangeArrowheads="1"/>
            </p:cNvSpPr>
            <p:nvPr/>
          </p:nvSpPr>
          <p:spPr bwMode="auto">
            <a:xfrm>
              <a:off x="2147" y="1744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S</a:t>
              </a:r>
              <a:r>
                <a:rPr kumimoji="0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2</a:t>
              </a:r>
            </a:p>
          </p:txBody>
        </p:sp>
        <p:sp>
          <p:nvSpPr>
            <p:cNvPr id="41" name="Text Box 75"/>
            <p:cNvSpPr txBox="1">
              <a:spLocks noChangeArrowheads="1"/>
            </p:cNvSpPr>
            <p:nvPr/>
          </p:nvSpPr>
          <p:spPr bwMode="auto">
            <a:xfrm>
              <a:off x="2920" y="1250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S</a:t>
              </a:r>
              <a:r>
                <a:rPr kumimoji="0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4</a:t>
              </a:r>
            </a:p>
          </p:txBody>
        </p:sp>
        <p:sp>
          <p:nvSpPr>
            <p:cNvPr id="42" name="Text Box 76"/>
            <p:cNvSpPr txBox="1">
              <a:spLocks noChangeArrowheads="1"/>
            </p:cNvSpPr>
            <p:nvPr/>
          </p:nvSpPr>
          <p:spPr bwMode="auto">
            <a:xfrm>
              <a:off x="3786" y="1619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S</a:t>
              </a:r>
              <a:r>
                <a:rPr kumimoji="0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3</a:t>
              </a:r>
            </a:p>
          </p:txBody>
        </p:sp>
        <p:sp>
          <p:nvSpPr>
            <p:cNvPr id="43" name="Text Box 78"/>
            <p:cNvSpPr txBox="1">
              <a:spLocks noChangeArrowheads="1"/>
            </p:cNvSpPr>
            <p:nvPr/>
          </p:nvSpPr>
          <p:spPr bwMode="auto">
            <a:xfrm>
              <a:off x="3931" y="2231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H</a:t>
              </a:r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4401" y="200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I</a:t>
              </a:r>
            </a:p>
          </p:txBody>
        </p:sp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3215" y="2265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5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Switch: traffic 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1059582"/>
            <a:ext cx="6912768" cy="1944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switch installation breaks subnet into LAN segments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switch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filters</a:t>
            </a:r>
            <a:r>
              <a:rPr lang="en-US" altLang="zh-CN" sz="2000" dirty="0">
                <a:ea typeface="宋体" pitchFamily="2" charset="-122"/>
              </a:rPr>
              <a:t> packets: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same-LAN-segment frames not usually forwarded onto other LAN segments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segments become separate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collision  domains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4923"/>
            <a:ext cx="5400600" cy="242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415</TotalTime>
  <Words>500</Words>
  <Application>Microsoft Office PowerPoint</Application>
  <PresentationFormat>全屏显示(16:9)</PresentationFormat>
  <Paragraphs>134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ZapfDingbats</vt:lpstr>
      <vt:lpstr>宋体</vt:lpstr>
      <vt:lpstr>微软雅黑</vt:lpstr>
      <vt:lpstr>Arial</vt:lpstr>
      <vt:lpstr>Calibri</vt:lpstr>
      <vt:lpstr>Comic Sans MS</vt:lpstr>
      <vt:lpstr>Wingdings</vt:lpstr>
      <vt:lpstr>主题1</vt:lpstr>
      <vt:lpstr>Clip</vt:lpstr>
      <vt:lpstr>交换机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74</cp:revision>
  <dcterms:created xsi:type="dcterms:W3CDTF">2014-09-21T01:22:00Z</dcterms:created>
  <dcterms:modified xsi:type="dcterms:W3CDTF">2017-02-16T16:46:37Z</dcterms:modified>
</cp:coreProperties>
</file>