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sldIdLst>
    <p:sldId id="256" r:id="rId4"/>
    <p:sldId id="257" r:id="rId5"/>
    <p:sldId id="258" r:id="rId6"/>
    <p:sldId id="259" r:id="rId7"/>
    <p:sldId id="390" r:id="rId8"/>
    <p:sldId id="305" r:id="rId9"/>
    <p:sldId id="261" r:id="rId10"/>
    <p:sldId id="266" r:id="rId11"/>
    <p:sldId id="349" r:id="rId12"/>
    <p:sldId id="262" r:id="rId13"/>
    <p:sldId id="269" r:id="rId14"/>
    <p:sldId id="268" r:id="rId15"/>
    <p:sldId id="264" r:id="rId16"/>
    <p:sldId id="271" r:id="rId17"/>
    <p:sldId id="265" r:id="rId18"/>
    <p:sldId id="267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91" r:id="rId5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C2660D-64EE-49C3-B111-2DB687C10C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39976FEA-5B73-4847-952F-B9AF63DD60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164305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640081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28" y="1643056"/>
            <a:ext cx="8443914" cy="857250"/>
          </a:xfrm>
        </p:spPr>
        <p:txBody>
          <a:bodyPr/>
          <a:lstStyle/>
          <a:p>
            <a:r>
              <a:rPr lang="zh-CN" altLang="en-US" dirty="0"/>
              <a:t>计算机网络综合实验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的图形界面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zh-CN" sz="1800" b="1" dirty="0"/>
              <a:t>共分为5个部分：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zh-CN" altLang="en-US" sz="1800" dirty="0">
                <a:solidFill>
                  <a:srgbClr val="FF0000"/>
                </a:solidFill>
              </a:rPr>
              <a:t>菜单项和工具栏：</a:t>
            </a:r>
            <a:r>
              <a:rPr lang="en-US" altLang="zh-CN" sz="1800" dirty="0"/>
              <a:t>Wireshark</a:t>
            </a:r>
            <a:r>
              <a:rPr lang="zh-CN" altLang="en-US" sz="1800" dirty="0"/>
              <a:t>提供的所有功能都可以从这一部分中找到</a:t>
            </a:r>
            <a:endParaRPr lang="zh-CN" altLang="en-US" sz="1800" dirty="0"/>
          </a:p>
          <a:p>
            <a:r>
              <a:rPr lang="en-US" altLang="zh-CN" sz="1800" dirty="0">
                <a:solidFill>
                  <a:srgbClr val="FF0000"/>
                </a:solidFill>
              </a:rPr>
              <a:t>Filter: </a:t>
            </a:r>
            <a:r>
              <a:rPr lang="zh-CN" altLang="en-US" sz="1800" dirty="0"/>
              <a:t>又称</a:t>
            </a:r>
            <a:r>
              <a:rPr lang="en-US" altLang="zh-CN" sz="1800" dirty="0"/>
              <a:t>Display Filter</a:t>
            </a:r>
            <a:r>
              <a:rPr lang="zh-CN" altLang="en-US" sz="1800" dirty="0"/>
              <a:t>，用于在显示被捕获包时对它们进行过滤</a:t>
            </a:r>
            <a:endParaRPr lang="zh-CN" altLang="en-US" sz="1800" dirty="0"/>
          </a:p>
          <a:p>
            <a:r>
              <a:rPr lang="zh-CN" altLang="en-US" sz="1800" dirty="0">
                <a:solidFill>
                  <a:srgbClr val="FF0000"/>
                </a:solidFill>
              </a:rPr>
              <a:t>被捕获包列表：</a:t>
            </a:r>
            <a:r>
              <a:rPr lang="zh-CN" altLang="en-US" sz="1800" dirty="0"/>
              <a:t>给出了被捕获包的一般信息，例如被捕获的时间，源和目的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地址，所属的协议类型等</a:t>
            </a:r>
            <a:endParaRPr lang="zh-CN" altLang="en-US" sz="1800" dirty="0"/>
          </a:p>
          <a:p>
            <a:r>
              <a:rPr lang="zh-CN" altLang="en-US" sz="1800" dirty="0">
                <a:solidFill>
                  <a:srgbClr val="FF0000"/>
                </a:solidFill>
              </a:rPr>
              <a:t>选中包分析：</a:t>
            </a:r>
            <a:r>
              <a:rPr lang="zh-CN" altLang="en-US" sz="1800" dirty="0"/>
              <a:t>解释选中包的每一个域的具体信息，从以太网帧的首部开始，一直到应用层协议的负载 </a:t>
            </a:r>
            <a:endParaRPr lang="zh-CN" altLang="en-US" sz="1800" dirty="0"/>
          </a:p>
          <a:p>
            <a:r>
              <a:rPr lang="zh-CN" altLang="en-US" sz="1800" dirty="0">
                <a:solidFill>
                  <a:srgbClr val="FF0000"/>
                </a:solidFill>
              </a:rPr>
              <a:t>选中包原貌：</a:t>
            </a:r>
            <a:r>
              <a:rPr lang="zh-CN" altLang="en-US" sz="1800" dirty="0"/>
              <a:t>显示选中包的</a:t>
            </a:r>
            <a:r>
              <a:rPr lang="en-US" altLang="zh-CN" sz="1800" dirty="0"/>
              <a:t>16</a:t>
            </a:r>
            <a:r>
              <a:rPr lang="zh-CN" altLang="en-US" sz="1800" dirty="0"/>
              <a:t>进制和</a:t>
            </a:r>
            <a:r>
              <a:rPr lang="en-US" altLang="zh-CN" sz="1800" dirty="0"/>
              <a:t>ASCII</a:t>
            </a:r>
            <a:r>
              <a:rPr lang="zh-CN" altLang="en-US" sz="1800" dirty="0"/>
              <a:t>表示，以帮助用户来了解一个包的本来的样子 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837565"/>
            <a:ext cx="6637020" cy="311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的图形界面（续）</a:t>
            </a:r>
            <a:endParaRPr lang="zh-CN" altLang="en-US" dirty="0"/>
          </a:p>
        </p:txBody>
      </p:sp>
      <p:sp>
        <p:nvSpPr>
          <p:cNvPr id="4" name="线形标注 1 3"/>
          <p:cNvSpPr/>
          <p:nvPr/>
        </p:nvSpPr>
        <p:spPr>
          <a:xfrm>
            <a:off x="5139691" y="388524"/>
            <a:ext cx="987076" cy="352527"/>
          </a:xfrm>
          <a:prstGeom prst="borderCallout1">
            <a:avLst>
              <a:gd name="adj1" fmla="val 54729"/>
              <a:gd name="adj2" fmla="val -774"/>
              <a:gd name="adj3" fmla="val 193124"/>
              <a:gd name="adj4" fmla="val -82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菜单项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6657032" y="526116"/>
            <a:ext cx="987076" cy="387780"/>
          </a:xfrm>
          <a:prstGeom prst="borderCallout1">
            <a:avLst>
              <a:gd name="adj1" fmla="val 56571"/>
              <a:gd name="adj2" fmla="val -3700"/>
              <a:gd name="adj3" fmla="val 188228"/>
              <a:gd name="adj4" fmla="val -297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工具栏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5209867" y="1138866"/>
            <a:ext cx="987076" cy="352527"/>
          </a:xfrm>
          <a:prstGeom prst="borderCallout1">
            <a:avLst>
              <a:gd name="adj1" fmla="val 65311"/>
              <a:gd name="adj2" fmla="val -5057"/>
              <a:gd name="adj3" fmla="val 82590"/>
              <a:gd name="adj4" fmla="val -107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6819802" y="1138305"/>
            <a:ext cx="1762635" cy="352527"/>
          </a:xfrm>
          <a:prstGeom prst="borderCallout1">
            <a:avLst>
              <a:gd name="adj1" fmla="val 42031"/>
              <a:gd name="adj2" fmla="val -1866"/>
              <a:gd name="adj3" fmla="val 139129"/>
              <a:gd name="adj4" fmla="val -21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被捕获包列表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5436074" y="3502772"/>
            <a:ext cx="1551119" cy="352527"/>
          </a:xfrm>
          <a:prstGeom prst="borderCallout1">
            <a:avLst>
              <a:gd name="adj1" fmla="val -1290"/>
              <a:gd name="adj2" fmla="val -1377"/>
              <a:gd name="adj3" fmla="val -107609"/>
              <a:gd name="adj4" fmla="val -20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选中包分析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4716040" y="4294101"/>
            <a:ext cx="1480614" cy="352527"/>
          </a:xfrm>
          <a:prstGeom prst="borderCallout1">
            <a:avLst>
              <a:gd name="adj1" fmla="val 44147"/>
              <a:gd name="adj2" fmla="val -3294"/>
              <a:gd name="adj3" fmla="val -101260"/>
              <a:gd name="adj4" fmla="val -55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选中包原貌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的基本用法 </a:t>
            </a:r>
            <a:r>
              <a:rPr lang="en-US" altLang="zh-CN" dirty="0"/>
              <a:t>— </a:t>
            </a:r>
            <a:r>
              <a:rPr lang="zh-CN" altLang="en-US" dirty="0"/>
              <a:t>捕获包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995" y="1071245"/>
            <a:ext cx="7630160" cy="352298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选择”</a:t>
            </a:r>
            <a:r>
              <a:rPr lang="en-US" altLang="zh-CN" sz="1800" dirty="0"/>
              <a:t>Capture”</a:t>
            </a:r>
            <a:r>
              <a:rPr lang="zh-CN" altLang="en-US" sz="1800" dirty="0"/>
              <a:t>菜单项中的”</a:t>
            </a:r>
            <a:r>
              <a:rPr lang="en-US" altLang="zh-CN" sz="1800" dirty="0"/>
              <a:t>Options” </a:t>
            </a:r>
            <a:endParaRPr lang="en-US" altLang="zh-CN" sz="1800" dirty="0"/>
          </a:p>
          <a:p>
            <a:r>
              <a:rPr lang="zh-CN" altLang="en-US" sz="1800" dirty="0"/>
              <a:t>配置”</a:t>
            </a:r>
            <a:r>
              <a:rPr lang="en-US" altLang="zh-CN" sz="1800" dirty="0"/>
              <a:t>Options”</a:t>
            </a:r>
            <a:r>
              <a:rPr lang="zh-CN" altLang="en-US" sz="1800" dirty="0"/>
              <a:t>对话框：（</a:t>
            </a:r>
            <a:r>
              <a:rPr lang="zh-CN" altLang="en-US" sz="1800" dirty="0">
                <a:solidFill>
                  <a:srgbClr val="FF0000"/>
                </a:solidFill>
              </a:rPr>
              <a:t>不同版本的</a:t>
            </a:r>
            <a:r>
              <a:rPr lang="en-US" altLang="zh-CN" sz="1800" dirty="0">
                <a:solidFill>
                  <a:srgbClr val="FF0000"/>
                </a:solidFill>
              </a:rPr>
              <a:t>Options</a:t>
            </a:r>
            <a:r>
              <a:rPr lang="zh-CN" altLang="en-US" sz="1800" dirty="0">
                <a:solidFill>
                  <a:srgbClr val="FF0000"/>
                </a:solidFill>
              </a:rPr>
              <a:t>对话框有差别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pPr marL="683895" lvl="1"/>
            <a:r>
              <a:rPr lang="zh-CN" altLang="en-US" sz="1800" dirty="0"/>
              <a:t>选择执行”</a:t>
            </a:r>
            <a:r>
              <a:rPr lang="en-US" altLang="zh-CN" sz="1800" dirty="0"/>
              <a:t>Capture”</a:t>
            </a:r>
            <a:r>
              <a:rPr lang="zh-CN" altLang="en-US" sz="1800" dirty="0"/>
              <a:t>的网卡（即”</a:t>
            </a:r>
            <a:r>
              <a:rPr lang="en-US" altLang="zh-CN" sz="1800" dirty="0"/>
              <a:t>Interface”</a:t>
            </a:r>
            <a:r>
              <a:rPr lang="zh-CN" altLang="en-US" sz="1800" dirty="0"/>
              <a:t>）选对网卡后，</a:t>
            </a:r>
            <a:r>
              <a:rPr lang="en-US" altLang="zh-CN" sz="1800" dirty="0"/>
              <a:t>IP</a:t>
            </a:r>
            <a:r>
              <a:rPr lang="zh-CN" altLang="en-US" sz="1800" dirty="0"/>
              <a:t>地址会从</a:t>
            </a:r>
            <a:r>
              <a:rPr lang="en-US" altLang="zh-CN" sz="1800" dirty="0" err="1"/>
              <a:t>Unknow</a:t>
            </a:r>
            <a:r>
              <a:rPr lang="zh-CN" altLang="en-US" sz="1800" dirty="0"/>
              <a:t>变成有效值。</a:t>
            </a:r>
            <a:endParaRPr lang="en-US" altLang="zh-CN" sz="1800" dirty="0"/>
          </a:p>
          <a:p>
            <a:pPr marL="683895" lvl="1"/>
            <a:r>
              <a:rPr lang="zh-CN" altLang="en-US" sz="1800" dirty="0"/>
              <a:t>配置”</a:t>
            </a:r>
            <a:r>
              <a:rPr lang="en-US" altLang="zh-CN" sz="1800" dirty="0"/>
              <a:t>Capture Filter”</a:t>
            </a:r>
            <a:endParaRPr lang="en-US" altLang="zh-CN" sz="1800" dirty="0"/>
          </a:p>
          <a:p>
            <a:pPr marL="683895" lvl="1"/>
            <a:r>
              <a:rPr lang="zh-CN" altLang="en-US" sz="1800" dirty="0"/>
              <a:t>选中“</a:t>
            </a:r>
            <a:r>
              <a:rPr lang="en-US" altLang="zh-CN" sz="1800" dirty="0"/>
              <a:t>Update list of packets in real time” </a:t>
            </a:r>
            <a:endParaRPr lang="en-US" altLang="zh-CN" sz="1800" dirty="0"/>
          </a:p>
          <a:p>
            <a:r>
              <a:rPr lang="zh-CN" altLang="en-US" sz="1800" dirty="0"/>
              <a:t>点击“</a:t>
            </a:r>
            <a:r>
              <a:rPr lang="en-US" altLang="zh-CN" sz="1800" dirty="0"/>
              <a:t>Start”</a:t>
            </a:r>
            <a:r>
              <a:rPr lang="zh-CN" altLang="en-US" sz="1800" dirty="0"/>
              <a:t>按钮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中</a:t>
            </a:r>
            <a:r>
              <a:rPr lang="en-US" altLang="zh-CN" dirty="0"/>
              <a:t>options</a:t>
            </a:r>
            <a:r>
              <a:rPr lang="zh-CN" altLang="en-US" dirty="0"/>
              <a:t>对话框设置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32" y="856287"/>
            <a:ext cx="439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wireshark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抓帧前的必要设置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45" y="1359535"/>
            <a:ext cx="704469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476"/>
            <a:ext cx="5025752" cy="830997"/>
          </a:xfrm>
        </p:spPr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的基本用法 </a:t>
            </a:r>
            <a:r>
              <a:rPr lang="en-US" altLang="zh-CN" dirty="0"/>
              <a:t>— </a:t>
            </a:r>
            <a:r>
              <a:rPr lang="zh-CN" altLang="en-US" dirty="0"/>
              <a:t>保存结果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注意：不同版本</a:t>
            </a:r>
            <a:r>
              <a:rPr lang="en-US" altLang="zh-CN" sz="1800" dirty="0">
                <a:solidFill>
                  <a:srgbClr val="FF0000"/>
                </a:solidFill>
              </a:rPr>
              <a:t>Save</a:t>
            </a:r>
            <a:r>
              <a:rPr lang="zh-CN" altLang="en-US" sz="1800" dirty="0">
                <a:solidFill>
                  <a:srgbClr val="FF0000"/>
                </a:solidFill>
              </a:rPr>
              <a:t>操作会有细微差别</a:t>
            </a:r>
            <a:endParaRPr lang="en-US" altLang="zh-CN" sz="1800" dirty="0"/>
          </a:p>
          <a:p>
            <a:r>
              <a:rPr lang="zh-CN" altLang="en-US" sz="1800" dirty="0"/>
              <a:t>选择”</a:t>
            </a:r>
            <a:r>
              <a:rPr lang="en-US" altLang="zh-CN" sz="1800" dirty="0"/>
              <a:t>File”</a:t>
            </a:r>
            <a:r>
              <a:rPr lang="zh-CN" altLang="en-US" sz="1800" dirty="0"/>
              <a:t>菜单项中的”</a:t>
            </a:r>
            <a:r>
              <a:rPr lang="en-US" altLang="zh-CN" sz="1800" dirty="0"/>
              <a:t>Save” </a:t>
            </a:r>
            <a:endParaRPr lang="en-US" altLang="zh-CN" sz="1800" dirty="0"/>
          </a:p>
          <a:p>
            <a:r>
              <a:rPr lang="en-US" altLang="zh-CN" sz="1800" dirty="0"/>
              <a:t>”Save”</a:t>
            </a:r>
            <a:r>
              <a:rPr lang="zh-CN" altLang="en-US" sz="1800" dirty="0"/>
              <a:t>对话框：</a:t>
            </a:r>
            <a:endParaRPr lang="zh-CN" altLang="en-US" sz="1800" dirty="0"/>
          </a:p>
          <a:p>
            <a:pPr marL="683895" lvl="1"/>
            <a:r>
              <a:rPr lang="zh-CN" altLang="en-US" sz="1800" dirty="0"/>
              <a:t>在“</a:t>
            </a:r>
            <a:r>
              <a:rPr lang="en-US" altLang="zh-CN" sz="1800" dirty="0"/>
              <a:t>Name:”</a:t>
            </a:r>
            <a:r>
              <a:rPr lang="zh-CN" altLang="en-US" sz="1800" dirty="0"/>
              <a:t>栏填入保存文件名</a:t>
            </a:r>
            <a:endParaRPr lang="zh-CN" altLang="en-US" sz="1800" dirty="0"/>
          </a:p>
          <a:p>
            <a:pPr marL="683895" lvl="1"/>
            <a:r>
              <a:rPr lang="zh-CN" altLang="en-US" sz="1800" dirty="0"/>
              <a:t>在“</a:t>
            </a:r>
            <a:r>
              <a:rPr lang="en-US" altLang="zh-CN" sz="1800" dirty="0"/>
              <a:t>Save in folder:”</a:t>
            </a:r>
            <a:r>
              <a:rPr lang="zh-CN" altLang="en-US" sz="1800" dirty="0"/>
              <a:t>栏选择保存路径</a:t>
            </a:r>
            <a:endParaRPr lang="zh-CN" altLang="en-US" sz="1800" dirty="0"/>
          </a:p>
          <a:p>
            <a:r>
              <a:rPr lang="zh-CN" altLang="en-US" sz="1800" dirty="0"/>
              <a:t>点击“</a:t>
            </a:r>
            <a:r>
              <a:rPr lang="en-US" altLang="zh-CN" sz="1800" dirty="0"/>
              <a:t>Save”</a:t>
            </a:r>
            <a:r>
              <a:rPr lang="zh-CN" altLang="en-US" sz="1800" dirty="0"/>
              <a:t>按钮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的过滤规则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精通</a:t>
            </a:r>
            <a:r>
              <a:rPr lang="en-US" altLang="zh-CN" sz="1800" dirty="0"/>
              <a:t>Wireshark</a:t>
            </a:r>
            <a:r>
              <a:rPr lang="zh-CN" altLang="en-US" sz="1800" dirty="0"/>
              <a:t>使用的重点所在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en-US" altLang="zh-CN" sz="1800" dirty="0"/>
              <a:t>Wireshark</a:t>
            </a:r>
            <a:r>
              <a:rPr lang="zh-CN" altLang="en-US" sz="1800" dirty="0"/>
              <a:t>支持在两处配置过滤规则：</a:t>
            </a:r>
            <a:endParaRPr lang="en-US" altLang="zh-CN" sz="1800" dirty="0"/>
          </a:p>
          <a:p>
            <a:pPr marL="683895">
              <a:buNone/>
            </a:pPr>
            <a:r>
              <a:rPr lang="en-US" altLang="zh-CN" sz="1800" dirty="0"/>
              <a:t>◆ Wireshark Display Filter</a:t>
            </a:r>
            <a:endParaRPr lang="en-US" altLang="zh-CN" sz="1800" dirty="0"/>
          </a:p>
          <a:p>
            <a:pPr marL="683895"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◆</a:t>
            </a:r>
            <a:r>
              <a:rPr lang="en-US" altLang="zh-CN" sz="1800" dirty="0"/>
              <a:t> Wireshark Capture Filter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两处过滤规则的语法并不相同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Filter </a:t>
            </a:r>
            <a:r>
              <a:rPr lang="zh-CN" altLang="en-US" dirty="0"/>
              <a:t>过滤规则（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根据协议来进行包过滤：</a:t>
            </a:r>
            <a:endParaRPr lang="zh-CN" altLang="en-US" sz="1800" dirty="0"/>
          </a:p>
          <a:p>
            <a:pPr lvl="1"/>
            <a:r>
              <a:rPr lang="en-US" altLang="zh-CN" sz="1800" dirty="0">
                <a:solidFill>
                  <a:srgbClr val="CC3300"/>
                </a:solidFill>
              </a:rPr>
              <a:t>eth, </a:t>
            </a:r>
            <a:r>
              <a:rPr lang="en-US" altLang="zh-CN" sz="1800" dirty="0" err="1">
                <a:solidFill>
                  <a:srgbClr val="CC3300"/>
                </a:solidFill>
              </a:rPr>
              <a:t>ip</a:t>
            </a:r>
            <a:r>
              <a:rPr lang="en-US" altLang="zh-CN" sz="1800" dirty="0">
                <a:solidFill>
                  <a:srgbClr val="CC3300"/>
                </a:solidFill>
              </a:rPr>
              <a:t>, </a:t>
            </a:r>
            <a:r>
              <a:rPr lang="en-US" altLang="zh-CN" sz="1800" dirty="0" err="1">
                <a:solidFill>
                  <a:srgbClr val="CC3300"/>
                </a:solidFill>
              </a:rPr>
              <a:t>tcp</a:t>
            </a:r>
            <a:r>
              <a:rPr lang="en-US" altLang="zh-CN" sz="1800" dirty="0">
                <a:solidFill>
                  <a:srgbClr val="CC3300"/>
                </a:solidFill>
              </a:rPr>
              <a:t>, http, telnet</a:t>
            </a:r>
            <a:r>
              <a:rPr lang="zh-CN" altLang="en-US" sz="1800" dirty="0"/>
              <a:t>等</a:t>
            </a:r>
            <a:endParaRPr lang="zh-CN" altLang="en-US" sz="1800" dirty="0"/>
          </a:p>
          <a:p>
            <a:pPr lvl="1"/>
            <a:endParaRPr lang="zh-CN" altLang="en-US" sz="1800" dirty="0"/>
          </a:p>
          <a:p>
            <a:r>
              <a:rPr lang="zh-CN" altLang="en-US" sz="1800" dirty="0"/>
              <a:t>根据包格式中的域值来进行包过滤</a:t>
            </a:r>
            <a:endParaRPr lang="zh-CN" altLang="en-US" sz="1800" dirty="0"/>
          </a:p>
          <a:p>
            <a:pPr marL="683895" lvl="1"/>
            <a:r>
              <a:rPr lang="zh-CN" altLang="en-US" sz="1800" dirty="0"/>
              <a:t>例：显示以太网地址为 </a:t>
            </a:r>
            <a:r>
              <a:rPr lang="en-US" altLang="zh-CN" sz="1800" dirty="0"/>
              <a:t>00:d0:f8:00:00:03 </a:t>
            </a:r>
            <a:r>
              <a:rPr lang="zh-CN" altLang="en-US" sz="1800" dirty="0"/>
              <a:t>的设备的所有帧</a:t>
            </a:r>
            <a:br>
              <a:rPr lang="zh-CN" altLang="en-US" sz="1800" b="1" dirty="0"/>
            </a:br>
            <a:r>
              <a:rPr lang="zh-CN" altLang="en-US" sz="1800" b="1" dirty="0"/>
              <a:t>    </a:t>
            </a:r>
            <a:r>
              <a:rPr lang="en-US" altLang="zh-CN" sz="1800" dirty="0" err="1">
                <a:solidFill>
                  <a:srgbClr val="CC3300"/>
                </a:solidFill>
              </a:rPr>
              <a:t>eth.addr</a:t>
            </a:r>
            <a:r>
              <a:rPr lang="en-US" altLang="zh-CN" sz="1800" dirty="0">
                <a:solidFill>
                  <a:srgbClr val="CC3300"/>
                </a:solidFill>
              </a:rPr>
              <a:t>==00.d0.f8.00.00.03</a:t>
            </a:r>
            <a:endParaRPr lang="en-US" altLang="zh-CN" sz="1800" dirty="0">
              <a:solidFill>
                <a:srgbClr val="CC3300"/>
              </a:solidFill>
            </a:endParaRPr>
          </a:p>
          <a:p>
            <a:pPr marL="683895" lvl="1"/>
            <a:r>
              <a:rPr lang="zh-CN" altLang="en-US" sz="1800" dirty="0"/>
              <a:t>例：显示 </a:t>
            </a:r>
            <a:r>
              <a:rPr lang="en-US" altLang="zh-CN" sz="1800" dirty="0"/>
              <a:t>IP</a:t>
            </a:r>
            <a:r>
              <a:rPr lang="zh-CN" altLang="en-US" sz="1800" dirty="0"/>
              <a:t>地址为 </a:t>
            </a:r>
            <a:r>
              <a:rPr lang="en-US" altLang="zh-CN" sz="1800" dirty="0"/>
              <a:t>192.168.10.1 </a:t>
            </a:r>
            <a:r>
              <a:rPr lang="zh-CN" altLang="en-US" sz="1800" dirty="0"/>
              <a:t>的主机的所有报文 </a:t>
            </a:r>
            <a:br>
              <a:rPr lang="zh-CN" altLang="en-US" sz="1800" dirty="0"/>
            </a:br>
            <a:r>
              <a:rPr lang="zh-CN" altLang="en-US" sz="1800" dirty="0"/>
              <a:t>    </a:t>
            </a:r>
            <a:r>
              <a:rPr lang="en-US" altLang="zh-CN" sz="1800" dirty="0" err="1">
                <a:solidFill>
                  <a:srgbClr val="CC3300"/>
                </a:solidFill>
              </a:rPr>
              <a:t>ip.addr</a:t>
            </a:r>
            <a:r>
              <a:rPr lang="en-US" altLang="zh-CN" sz="1800" dirty="0">
                <a:solidFill>
                  <a:srgbClr val="CC3300"/>
                </a:solidFill>
              </a:rPr>
              <a:t>==192.168.10.1</a:t>
            </a:r>
            <a:endParaRPr lang="en-US" altLang="zh-CN" sz="1800" dirty="0">
              <a:solidFill>
                <a:srgbClr val="CC3300"/>
              </a:solidFill>
            </a:endParaRPr>
          </a:p>
          <a:p>
            <a:pPr marL="683895" lvl="1"/>
            <a:r>
              <a:rPr lang="zh-CN" altLang="en-US" sz="1800" dirty="0"/>
              <a:t>例：显示所有 </a:t>
            </a:r>
            <a:r>
              <a:rPr lang="en-US" altLang="zh-CN" sz="1800" dirty="0"/>
              <a:t>Web </a:t>
            </a:r>
            <a:r>
              <a:rPr lang="zh-CN" altLang="en-US" sz="1800" dirty="0"/>
              <a:t>浏览的报文</a:t>
            </a:r>
            <a:br>
              <a:rPr lang="zh-CN" altLang="en-US" sz="1800" dirty="0"/>
            </a:br>
            <a:r>
              <a:rPr lang="zh-CN" altLang="en-US" sz="1800" dirty="0"/>
              <a:t>    </a:t>
            </a:r>
            <a:r>
              <a:rPr lang="en-US" altLang="zh-CN" sz="1800" dirty="0" err="1">
                <a:solidFill>
                  <a:srgbClr val="CC3300"/>
                </a:solidFill>
              </a:rPr>
              <a:t>tcp.port</a:t>
            </a:r>
            <a:r>
              <a:rPr lang="en-US" altLang="zh-CN" sz="1800" dirty="0">
                <a:solidFill>
                  <a:srgbClr val="CC3300"/>
                </a:solidFill>
              </a:rPr>
              <a:t>==80</a:t>
            </a:r>
            <a:endParaRPr lang="en-US" altLang="zh-CN" sz="18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Filter </a:t>
            </a:r>
            <a:r>
              <a:rPr lang="zh-CN" altLang="en-US" dirty="0"/>
              <a:t>过滤规则（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15566"/>
            <a:ext cx="7128792" cy="422793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/>
              <a:t>类似</a:t>
            </a:r>
            <a:r>
              <a:rPr lang="en-US" altLang="zh-CN" sz="1600" dirty="0"/>
              <a:t>C</a:t>
            </a:r>
            <a:r>
              <a:rPr lang="zh-CN" altLang="en-US" sz="1600" dirty="0"/>
              <a:t>语言的表达式</a:t>
            </a:r>
            <a:endParaRPr lang="zh-CN" altLang="en-US" sz="1600" dirty="0"/>
          </a:p>
          <a:p>
            <a:pPr marL="683895" lvl="1">
              <a:lnSpc>
                <a:spcPct val="110000"/>
              </a:lnSpc>
            </a:pPr>
            <a:r>
              <a:rPr lang="zh-CN" altLang="en-US" sz="1600" dirty="0"/>
              <a:t>关系运算符：</a:t>
            </a:r>
            <a:r>
              <a:rPr lang="en-US" altLang="zh-CN" sz="1600" dirty="0"/>
              <a:t>==, &gt;, &lt;=, != 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marL="683895" lvl="1">
              <a:lnSpc>
                <a:spcPct val="110000"/>
              </a:lnSpc>
            </a:pPr>
            <a:r>
              <a:rPr lang="zh-CN" altLang="en-US" sz="1600" dirty="0"/>
              <a:t>逻辑连接符：</a:t>
            </a:r>
            <a:r>
              <a:rPr lang="en-US" altLang="zh-CN" sz="1600" dirty="0"/>
              <a:t>&amp;&amp;, ||, ! 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marL="683895" lvl="1">
              <a:lnSpc>
                <a:spcPct val="110000"/>
              </a:lnSpc>
            </a:pPr>
            <a:r>
              <a:rPr lang="zh-CN" altLang="en-US" sz="1600" dirty="0"/>
              <a:t>还可以用 </a:t>
            </a:r>
            <a:r>
              <a:rPr lang="en-US" altLang="zh-CN" sz="1600" dirty="0"/>
              <a:t>( ) </a:t>
            </a:r>
            <a:r>
              <a:rPr lang="zh-CN" altLang="en-US" sz="1600" dirty="0"/>
              <a:t>来指定运算顺序</a:t>
            </a:r>
            <a:endParaRPr lang="en-US" altLang="zh-CN" sz="1600" dirty="0"/>
          </a:p>
          <a:p>
            <a:pPr marL="683895" lvl="1">
              <a:lnSpc>
                <a:spcPct val="110000"/>
              </a:lnSpc>
            </a:pPr>
            <a:r>
              <a:rPr lang="zh-CN" altLang="en-US" sz="1600" dirty="0"/>
              <a:t>例：显示</a:t>
            </a:r>
            <a:r>
              <a:rPr lang="en-US" altLang="zh-CN" sz="1600" dirty="0"/>
              <a:t>192.168.10.1</a:t>
            </a:r>
            <a:r>
              <a:rPr lang="zh-CN" altLang="en-US" sz="1600" dirty="0"/>
              <a:t>除了</a:t>
            </a:r>
            <a:r>
              <a:rPr lang="en-US" altLang="zh-CN" sz="1600" dirty="0"/>
              <a:t>http</a:t>
            </a:r>
            <a:r>
              <a:rPr lang="zh-CN" altLang="en-US" sz="1600" dirty="0"/>
              <a:t>外的所有报文</a:t>
            </a:r>
            <a:br>
              <a:rPr lang="zh-CN" altLang="en-US" sz="1600" dirty="0">
                <a:solidFill>
                  <a:srgbClr val="660033"/>
                </a:solidFill>
              </a:rPr>
            </a:br>
            <a:r>
              <a:rPr lang="en-US" altLang="zh-CN" sz="1600" dirty="0" err="1">
                <a:solidFill>
                  <a:srgbClr val="CC3300"/>
                </a:solidFill>
              </a:rPr>
              <a:t>ip.addr</a:t>
            </a:r>
            <a:r>
              <a:rPr lang="en-US" altLang="zh-CN" sz="1600" dirty="0">
                <a:solidFill>
                  <a:srgbClr val="CC3300"/>
                </a:solidFill>
              </a:rPr>
              <a:t>==192.168.10.1 &amp;&amp; </a:t>
            </a:r>
            <a:r>
              <a:rPr lang="en-US" altLang="zh-CN" sz="1600" dirty="0" err="1">
                <a:solidFill>
                  <a:srgbClr val="CC3300"/>
                </a:solidFill>
              </a:rPr>
              <a:t>tcp.port</a:t>
            </a:r>
            <a:r>
              <a:rPr lang="en-US" altLang="zh-CN" sz="1600" dirty="0">
                <a:solidFill>
                  <a:srgbClr val="CC3300"/>
                </a:solidFill>
              </a:rPr>
              <a:t>!=80</a:t>
            </a:r>
            <a:endParaRPr lang="en-US" altLang="zh-CN" sz="1600" dirty="0">
              <a:solidFill>
                <a:srgbClr val="CC33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/>
              <a:t>书写过滤规则的两个诀窍：</a:t>
            </a:r>
            <a:endParaRPr lang="zh-CN" altLang="en-US" sz="1600" dirty="0"/>
          </a:p>
          <a:p>
            <a:pPr marL="683895" lvl="1">
              <a:lnSpc>
                <a:spcPct val="110000"/>
              </a:lnSpc>
            </a:pPr>
            <a:r>
              <a:rPr lang="zh-CN" altLang="en-US" sz="1600" dirty="0"/>
              <a:t>看</a:t>
            </a:r>
            <a:r>
              <a:rPr lang="en-US" altLang="zh-CN" sz="1600" dirty="0"/>
              <a:t>Display Filter</a:t>
            </a:r>
            <a:r>
              <a:rPr lang="zh-CN" altLang="en-US" sz="1600" dirty="0"/>
              <a:t>的背景色</a:t>
            </a:r>
            <a:endParaRPr lang="zh-CN" altLang="en-US" sz="1600" dirty="0"/>
          </a:p>
          <a:p>
            <a:pPr marL="1026160" lvl="2">
              <a:lnSpc>
                <a:spcPct val="110000"/>
              </a:lnSpc>
            </a:pPr>
            <a:r>
              <a:rPr lang="zh-CN" altLang="en-US" sz="1600" dirty="0"/>
              <a:t>绿色时，说明规则符合语法；红色时，则否。</a:t>
            </a:r>
            <a:endParaRPr lang="zh-CN" altLang="en-US" sz="1600" dirty="0"/>
          </a:p>
          <a:p>
            <a:pPr marL="683895" lvl="1">
              <a:lnSpc>
                <a:spcPct val="110000"/>
              </a:lnSpc>
            </a:pPr>
            <a:r>
              <a:rPr lang="zh-CN" altLang="en-US" sz="1600" dirty="0"/>
              <a:t>使用</a:t>
            </a:r>
            <a:r>
              <a:rPr lang="en-US" altLang="zh-CN" sz="1600" dirty="0"/>
              <a:t>Expression</a:t>
            </a:r>
            <a:r>
              <a:rPr lang="zh-CN" altLang="en-US" sz="1600" dirty="0"/>
              <a:t>对话框</a:t>
            </a:r>
            <a:endParaRPr lang="zh-CN" altLang="en-US" sz="1600" dirty="0"/>
          </a:p>
          <a:p>
            <a:pPr marL="1026160" lvl="2">
              <a:lnSpc>
                <a:spcPct val="110000"/>
              </a:lnSpc>
            </a:pPr>
            <a:r>
              <a:rPr lang="zh-CN" altLang="en-US" sz="1600" dirty="0"/>
              <a:t>查询协议或域的关键字</a:t>
            </a:r>
            <a:endParaRPr lang="en-US" altLang="zh-CN" sz="1600" dirty="0"/>
          </a:p>
          <a:p>
            <a:pPr marL="1026160" lvl="2">
              <a:lnSpc>
                <a:spcPct val="110000"/>
              </a:lnSpc>
            </a:pPr>
            <a:r>
              <a:rPr lang="en-US" altLang="zh-CN" sz="1600" dirty="0" err="1"/>
              <a:t>wireshark</a:t>
            </a:r>
            <a:r>
              <a:rPr lang="zh-CN" altLang="en-US" sz="1600" dirty="0"/>
              <a:t>支持的全部协议及协议字段可查看</a:t>
            </a:r>
            <a:r>
              <a:rPr lang="en-US" altLang="zh-CN" sz="1600" dirty="0"/>
              <a:t>https://www.wireshark.org/docs/dfref/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Capture Filter </a:t>
            </a:r>
            <a:r>
              <a:rPr lang="zh-CN" altLang="en-US" dirty="0"/>
              <a:t>的过滤规则（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214282" y="1071552"/>
            <a:ext cx="6654078" cy="3732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过滤规则共有两种形式：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  <a:buFont typeface="微软雅黑" panose="020B0503020204020204" pitchFamily="34" charset="-122"/>
              <a:buChar char="−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一个原语（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Primitive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  <a:buFont typeface="微软雅黑" panose="020B0503020204020204" pitchFamily="34" charset="-122"/>
              <a:buChar char="−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and”, “or”, “not”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关系运算符，以及括号”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将原语组合起来而构成的表达式；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因此，我们只要掌握了原语的写法，再用关系运算符把它们组合起来，就可以写出满足各种不同要求的过滤规则了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Capture Filter </a:t>
            </a:r>
            <a:r>
              <a:rPr lang="zh-CN" altLang="en-US" dirty="0"/>
              <a:t>的过滤规则（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214282" y="1071552"/>
            <a:ext cx="6654078" cy="3732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ether  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src|dst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host  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mac_addr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  <a:buFont typeface="微软雅黑" panose="020B0503020204020204" pitchFamily="34" charset="-122"/>
              <a:buChar char="−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捕获所有源或目的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地址是 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08:00:1B:D3:D3:61”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的以太网帧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  host  08:00:1B:D3:D3:61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  <a:buFont typeface="微软雅黑" panose="020B0503020204020204" pitchFamily="34" charset="-122"/>
              <a:buChar char="−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捕获所有源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地址是 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08:00:1B:D3:D3:61”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的以太网帧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host  08:00:1B:D3:D3:61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src|dst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host  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ip_addr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  <a:buFont typeface="微软雅黑" panose="020B0503020204020204" pitchFamily="34" charset="-122"/>
              <a:buChar char="−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捕获所有源或目的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地址是 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210.30.97.53”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 210.30.97.53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  <a:buFont typeface="微软雅黑" panose="020B0503020204020204" pitchFamily="34" charset="-122"/>
              <a:buChar char="−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捕获所有目的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地址是 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210.30.97.53”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host  210.30.97.53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为什么要做网络实验？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714776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中国有一句古老的名言：</a:t>
            </a:r>
            <a:endParaRPr lang="en-US" altLang="zh-CN" sz="1800" dirty="0"/>
          </a:p>
          <a:p>
            <a:pPr marL="683895">
              <a:buNone/>
            </a:pPr>
            <a:r>
              <a:rPr lang="zh-CN" altLang="en-US" sz="1800" dirty="0"/>
              <a:t>“不闻不若闻之，闻之不若见之，见之不若知之，知之不若</a:t>
            </a:r>
            <a:endParaRPr lang="en-US" altLang="zh-CN" sz="1800" dirty="0"/>
          </a:p>
          <a:p>
            <a:pPr marL="342265">
              <a:buNone/>
            </a:pPr>
            <a:r>
              <a:rPr lang="zh-CN" altLang="en-US" sz="1800" dirty="0"/>
              <a:t>行之。学至于行而止矣。”    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                                      </a:t>
            </a:r>
            <a:r>
              <a:rPr lang="en-US" altLang="zh-CN" sz="1800" dirty="0"/>
              <a:t>——《</a:t>
            </a:r>
            <a:r>
              <a:rPr lang="zh-CN" altLang="en-US" sz="1800" dirty="0"/>
              <a:t>荀子 </a:t>
            </a:r>
            <a:r>
              <a:rPr lang="en-US" altLang="zh-CN" sz="1800" dirty="0"/>
              <a:t>· </a:t>
            </a:r>
            <a:r>
              <a:rPr lang="zh-CN" altLang="en-US" sz="1800" dirty="0"/>
              <a:t>儒效</a:t>
            </a:r>
            <a:r>
              <a:rPr lang="en-US" altLang="zh-CN" sz="1800" dirty="0"/>
              <a:t>》</a:t>
            </a:r>
            <a:endParaRPr lang="en-US" altLang="zh-CN" sz="1800" dirty="0"/>
          </a:p>
          <a:p>
            <a:r>
              <a:rPr lang="zh-CN" altLang="en-US" sz="1800" dirty="0"/>
              <a:t>这句话在西方被广为引用：</a:t>
            </a:r>
            <a:endParaRPr lang="en-US" altLang="zh-CN" sz="1800" dirty="0"/>
          </a:p>
          <a:p>
            <a:pPr marL="683895">
              <a:buNone/>
            </a:pPr>
            <a:r>
              <a:rPr lang="zh-CN" altLang="en-US" sz="1800" dirty="0"/>
              <a:t>“</a:t>
            </a:r>
            <a:r>
              <a:rPr lang="en-US" altLang="zh-CN" sz="1800" dirty="0"/>
              <a:t>Tell me and I forget. Show me and I remember. </a:t>
            </a:r>
            <a:endParaRPr lang="en-US" altLang="zh-CN" sz="1800" dirty="0"/>
          </a:p>
          <a:p>
            <a:pPr marL="342265">
              <a:buNone/>
            </a:pPr>
            <a:r>
              <a:rPr lang="en-US" altLang="zh-CN" sz="1800" dirty="0"/>
              <a:t>Involve me and I understand.”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                                 —— Chinese Proverb </a:t>
            </a:r>
            <a:endParaRPr lang="en-US" altLang="zh-CN" sz="1800" dirty="0"/>
          </a:p>
          <a:p>
            <a:r>
              <a:rPr lang="zh-CN" altLang="en-US" sz="1800" dirty="0"/>
              <a:t>根本原因：</a:t>
            </a:r>
            <a:endParaRPr lang="en-US" altLang="zh-CN" sz="1800" dirty="0"/>
          </a:p>
          <a:p>
            <a:pPr marL="683895">
              <a:buNone/>
            </a:pPr>
            <a:r>
              <a:rPr lang="zh-CN" altLang="en-US" sz="1800" dirty="0"/>
              <a:t>加深对理论的理解</a:t>
            </a:r>
            <a:endParaRPr lang="en-US" altLang="zh-CN" sz="1800" dirty="0"/>
          </a:p>
          <a:p>
            <a:pPr marL="683895">
              <a:buNone/>
            </a:pPr>
            <a:r>
              <a:rPr lang="zh-CN" altLang="en-US" sz="1800" dirty="0"/>
              <a:t>提高实践的能力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Capture Filter </a:t>
            </a:r>
            <a:r>
              <a:rPr lang="zh-CN" altLang="en-US" dirty="0"/>
              <a:t>的过滤规则（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214282" y="1071552"/>
            <a:ext cx="6654078" cy="3732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tcp|udp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src|dst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port  &lt;number&gt;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  <a:buFont typeface="微软雅黑" panose="020B0503020204020204" pitchFamily="34" charset="-122"/>
              <a:buChar char="−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捕获所有源或目的端口号是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协议的包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port 80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  <a:buFont typeface="微软雅黑" panose="020B0503020204020204" pitchFamily="34" charset="-122"/>
              <a:buChar char="−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捕获所有目的端口号是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协议的包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port 53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  <a:buFont typeface="微软雅黑" panose="020B0503020204020204" pitchFamily="34" charset="-122"/>
              <a:buChar char="−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  <a:buFont typeface="微软雅黑" panose="020B0503020204020204" pitchFamily="34" charset="-122"/>
              <a:buChar char="−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捕获所有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协议的包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  <a:buFont typeface="微软雅黑" panose="020B0503020204020204" pitchFamily="34" charset="-122"/>
              <a:buChar char="−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捕获所有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协议的包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895" lvl="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Capture Filter </a:t>
            </a:r>
            <a:r>
              <a:rPr lang="zh-CN" altLang="en-US" dirty="0"/>
              <a:t>的过滤规则（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54078" cy="3732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用关系运算符组合原语举例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例</a:t>
            </a:r>
            <a:r>
              <a:rPr lang="en-US" altLang="zh-CN" sz="1800" dirty="0"/>
              <a:t>1</a:t>
            </a:r>
            <a:r>
              <a:rPr lang="zh-CN" altLang="en-US" sz="1800" dirty="0"/>
              <a:t>：捕获主机 </a:t>
            </a:r>
            <a:r>
              <a:rPr lang="en-US" altLang="zh-CN" sz="1800" dirty="0"/>
              <a:t>192.168.0.10 </a:t>
            </a:r>
            <a:r>
              <a:rPr lang="zh-CN" altLang="en-US" sz="1800" dirty="0"/>
              <a:t>发出或收到的，除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协议之外的所有网络包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C3300"/>
                </a:solidFill>
              </a:rPr>
              <a:t>      host  192.168.0.10  and  not  </a:t>
            </a:r>
            <a:r>
              <a:rPr lang="en-US" altLang="zh-CN" sz="1800" dirty="0" err="1">
                <a:solidFill>
                  <a:srgbClr val="CC3300"/>
                </a:solidFill>
              </a:rPr>
              <a:t>tcp</a:t>
            </a:r>
            <a:r>
              <a:rPr lang="en-US" altLang="zh-CN" sz="1800" dirty="0">
                <a:solidFill>
                  <a:srgbClr val="CC3300"/>
                </a:solidFill>
              </a:rPr>
              <a:t>  port  80 </a:t>
            </a:r>
            <a:endParaRPr lang="en-US" altLang="zh-CN" sz="1800" dirty="0">
              <a:solidFill>
                <a:srgbClr val="CC3300"/>
              </a:solidFill>
            </a:endParaRPr>
          </a:p>
          <a:p>
            <a:pPr marL="840105" lvl="1" indent="-495300">
              <a:buFont typeface="Wingdings" panose="05000000000000000000" pitchFamily="2" charset="2"/>
              <a:buNone/>
            </a:pPr>
            <a:r>
              <a:rPr lang="en-US" altLang="zh-CN" sz="1800" dirty="0"/>
              <a:t> </a:t>
            </a:r>
            <a:r>
              <a:rPr lang="zh-CN" altLang="en-US" sz="1800" dirty="0"/>
              <a:t>注：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协议通常使用</a:t>
            </a:r>
            <a:r>
              <a:rPr lang="en-US" altLang="zh-CN" sz="1800" dirty="0"/>
              <a:t>TCP </a:t>
            </a:r>
            <a:r>
              <a:rPr lang="zh-CN" altLang="en-US" sz="1800" dirty="0"/>
              <a:t>端口号 </a:t>
            </a:r>
            <a:r>
              <a:rPr lang="en-US" altLang="zh-CN" sz="1800" dirty="0"/>
              <a:t>80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342265" lvl="1" indent="-49530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342265" lvl="1" indent="-495300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例</a:t>
            </a:r>
            <a:r>
              <a:rPr lang="en-US" altLang="zh-CN" sz="1800" dirty="0"/>
              <a:t>2</a:t>
            </a:r>
            <a:r>
              <a:rPr lang="zh-CN" altLang="en-US" sz="1800" dirty="0"/>
              <a:t>：记主机 </a:t>
            </a:r>
            <a:r>
              <a:rPr lang="en-US" altLang="zh-CN" sz="1800" dirty="0"/>
              <a:t>192.168.0.10</a:t>
            </a:r>
            <a:r>
              <a:rPr lang="zh-CN" altLang="en-US" sz="1800" dirty="0"/>
              <a:t>为 </a:t>
            </a:r>
            <a:r>
              <a:rPr lang="en-US" altLang="zh-CN" sz="1800" dirty="0"/>
              <a:t>A</a:t>
            </a:r>
            <a:r>
              <a:rPr lang="zh-CN" altLang="en-US" sz="1800" dirty="0"/>
              <a:t>，捕获 </a:t>
            </a:r>
            <a:r>
              <a:rPr lang="en-US" altLang="zh-CN" sz="1800" dirty="0"/>
              <a:t>A </a:t>
            </a:r>
            <a:r>
              <a:rPr lang="zh-CN" altLang="en-US" sz="1800" dirty="0"/>
              <a:t>与主机 </a:t>
            </a:r>
            <a:endParaRPr lang="en-US" altLang="zh-CN" sz="1800" dirty="0"/>
          </a:p>
          <a:p>
            <a:pPr marL="342265" lvl="1" indent="-495300">
              <a:buFont typeface="Wingdings" panose="05000000000000000000" pitchFamily="2" charset="2"/>
              <a:buNone/>
            </a:pPr>
            <a:r>
              <a:rPr lang="en-US" altLang="zh-CN" sz="1800" dirty="0"/>
              <a:t>      192.168.0.20 </a:t>
            </a:r>
            <a:r>
              <a:rPr lang="zh-CN" altLang="en-US" sz="1800" dirty="0"/>
              <a:t>或 </a:t>
            </a:r>
            <a:r>
              <a:rPr lang="en-US" altLang="zh-CN" sz="1800" dirty="0"/>
              <a:t>A </a:t>
            </a:r>
            <a:r>
              <a:rPr lang="zh-CN" altLang="en-US" sz="1800" dirty="0"/>
              <a:t>与主机 </a:t>
            </a:r>
            <a:r>
              <a:rPr lang="en-US" altLang="zh-CN" sz="1800" dirty="0"/>
              <a:t>192.168.0.30 </a:t>
            </a:r>
            <a:r>
              <a:rPr lang="zh-CN" altLang="en-US" sz="1800" dirty="0"/>
              <a:t>之间的网络包</a:t>
            </a:r>
            <a:endParaRPr lang="zh-CN" altLang="en-US" sz="1800" dirty="0"/>
          </a:p>
          <a:p>
            <a:pPr marL="840105" lvl="1" indent="-495300"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CC3300"/>
                </a:solidFill>
              </a:rPr>
              <a:t> </a:t>
            </a:r>
            <a:r>
              <a:rPr lang="en-US" altLang="zh-CN" sz="1800" dirty="0">
                <a:solidFill>
                  <a:srgbClr val="CC3300"/>
                </a:solidFill>
              </a:rPr>
              <a:t>host 192.168.0.10 and (host 192.168.0.20 or host </a:t>
            </a:r>
            <a:endParaRPr lang="en-US" altLang="zh-CN" sz="1800" dirty="0">
              <a:solidFill>
                <a:srgbClr val="CC3300"/>
              </a:solidFill>
            </a:endParaRPr>
          </a:p>
          <a:p>
            <a:pPr marL="840105" lvl="1" indent="-495300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C3300"/>
                </a:solidFill>
              </a:rPr>
              <a:t> 192.168.0.30 )</a:t>
            </a:r>
            <a:endParaRPr lang="en-US" altLang="zh-CN" sz="1800" dirty="0">
              <a:solidFill>
                <a:srgbClr val="CC3300"/>
              </a:solidFill>
            </a:endParaRP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附录一：</a:t>
            </a:r>
            <a:r>
              <a:rPr lang="en-US" altLang="zh-CN" dirty="0" err="1"/>
              <a:t>traceroute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tracert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traceroute</a:t>
            </a:r>
            <a:endParaRPr lang="en-US" altLang="zh-CN" sz="1800" dirty="0"/>
          </a:p>
          <a:p>
            <a:pPr marL="683895" lvl="1"/>
            <a:r>
              <a:rPr lang="zh-CN" altLang="en-US" sz="1800" dirty="0"/>
              <a:t>请参见课程网站上的文章“</a:t>
            </a:r>
            <a:r>
              <a:rPr lang="en-US" altLang="zh-CN" sz="1800" dirty="0"/>
              <a:t>Traceroute-from-Linux.doc”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tracert</a:t>
            </a:r>
            <a:endParaRPr lang="en-US" altLang="zh-CN" sz="1800" dirty="0"/>
          </a:p>
          <a:p>
            <a:pPr marL="683895" lvl="1"/>
            <a:r>
              <a:rPr lang="zh-CN" altLang="en-US" sz="1800" dirty="0"/>
              <a:t>请参见课程网站上的文章 “</a:t>
            </a:r>
            <a:r>
              <a:rPr lang="en-US" altLang="zh-CN" sz="1800" dirty="0"/>
              <a:t>Tracert-from-Microsoft.doc”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476"/>
            <a:ext cx="6105872" cy="830997"/>
          </a:xfrm>
        </p:spPr>
        <p:txBody>
          <a:bodyPr/>
          <a:lstStyle/>
          <a:p>
            <a:r>
              <a:rPr lang="zh-CN" altLang="en-US" dirty="0"/>
              <a:t>附录二：</a:t>
            </a:r>
            <a:r>
              <a:rPr lang="en-US" altLang="zh-CN" dirty="0"/>
              <a:t>DNS</a:t>
            </a:r>
            <a:r>
              <a:rPr lang="zh-CN" altLang="en-US" dirty="0"/>
              <a:t>（</a:t>
            </a:r>
            <a:r>
              <a:rPr lang="en-US" altLang="zh-CN" dirty="0"/>
              <a:t>Domain Name System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zh-CN" altLang="en-US" dirty="0"/>
              <a:t>起因</a:t>
            </a:r>
            <a:endParaRPr lang="zh-CN" altLang="en-US" dirty="0"/>
          </a:p>
          <a:p>
            <a:r>
              <a:rPr lang="zh-CN" altLang="en-US" dirty="0"/>
              <a:t>历史</a:t>
            </a:r>
            <a:endParaRPr lang="zh-CN" altLang="en-US" dirty="0"/>
          </a:p>
          <a:p>
            <a:r>
              <a:rPr lang="zh-CN" altLang="en-US" dirty="0"/>
              <a:t>域名 </a:t>
            </a:r>
            <a:r>
              <a:rPr lang="en-US" altLang="zh-CN" dirty="0"/>
              <a:t>(Domain Names)</a:t>
            </a:r>
            <a:endParaRPr lang="en-US" altLang="zh-CN" dirty="0"/>
          </a:p>
          <a:p>
            <a:r>
              <a:rPr lang="zh-CN" altLang="en-US" dirty="0"/>
              <a:t>域名服务器 </a:t>
            </a:r>
            <a:r>
              <a:rPr lang="en-US" altLang="zh-CN" dirty="0"/>
              <a:t>(Name Servers)</a:t>
            </a:r>
            <a:endParaRPr lang="en-US" altLang="zh-CN" dirty="0"/>
          </a:p>
          <a:p>
            <a:r>
              <a:rPr lang="zh-CN" altLang="en-US" dirty="0"/>
              <a:t>域名解析 </a:t>
            </a:r>
            <a:r>
              <a:rPr lang="en-US" altLang="zh-CN" dirty="0"/>
              <a:t>(Name Resolution)</a:t>
            </a:r>
            <a:endParaRPr lang="en-US" altLang="zh-CN" dirty="0"/>
          </a:p>
          <a:p>
            <a:r>
              <a:rPr lang="zh-CN" altLang="en-US" dirty="0"/>
              <a:t>资源纪录 </a:t>
            </a:r>
            <a:r>
              <a:rPr lang="en-US" altLang="zh-CN" dirty="0"/>
              <a:t>(Resource Records)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消息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起因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网络设备使用</a:t>
            </a:r>
            <a:r>
              <a:rPr lang="en-US" altLang="zh-CN" sz="1800" dirty="0"/>
              <a:t>IP</a:t>
            </a:r>
            <a:r>
              <a:rPr lang="zh-CN" altLang="en-US" sz="1800" dirty="0"/>
              <a:t>地址，但</a:t>
            </a:r>
            <a:r>
              <a:rPr lang="en-US" altLang="zh-CN" sz="1800" dirty="0"/>
              <a:t>IP</a:t>
            </a:r>
            <a:r>
              <a:rPr lang="zh-CN" altLang="en-US" sz="1800" dirty="0"/>
              <a:t>地址难于记忆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人们容易记忆有意义的名字</a:t>
            </a:r>
            <a:endParaRPr lang="zh-CN" altLang="en-US" sz="1800" dirty="0"/>
          </a:p>
          <a:p>
            <a:pPr lvl="1"/>
            <a:r>
              <a:rPr lang="en-US" altLang="zh-CN" sz="1800" dirty="0"/>
              <a:t>www.dlut.edu.cn</a:t>
            </a:r>
            <a:endParaRPr lang="en-US" altLang="zh-CN" sz="1800" dirty="0"/>
          </a:p>
          <a:p>
            <a:pPr lvl="1"/>
            <a:r>
              <a:rPr lang="en-US" altLang="zh-CN" sz="1800" dirty="0"/>
              <a:t>www.huawei-3com.com.cn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1800" dirty="0"/>
              <a:t>DNS (Domain Name System) </a:t>
            </a:r>
            <a:r>
              <a:rPr lang="zh-CN" altLang="en-US" sz="1800" dirty="0"/>
              <a:t>就是用于在</a:t>
            </a:r>
            <a:r>
              <a:rPr lang="en-US" altLang="zh-CN" sz="1800" dirty="0"/>
              <a:t>IP</a:t>
            </a:r>
            <a:r>
              <a:rPr lang="zh-CN" altLang="en-US" sz="1800" dirty="0"/>
              <a:t>地址和主机名字之间进行相互转换的查询系统。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</a:t>
            </a:r>
            <a:r>
              <a:rPr lang="en-US" altLang="zh-CN" sz="1800" dirty="0"/>
              <a:t>DNS</a:t>
            </a:r>
            <a:r>
              <a:rPr lang="zh-CN" altLang="en-US" sz="1800" dirty="0"/>
              <a:t>产生之前，人们使用一个文本文件来记录</a:t>
            </a:r>
            <a:r>
              <a:rPr lang="en-US" altLang="zh-CN" sz="1800" dirty="0"/>
              <a:t>IP</a:t>
            </a:r>
            <a:r>
              <a:rPr lang="zh-CN" altLang="en-US" sz="1800" dirty="0"/>
              <a:t>地址和主机名字之间的映射</a:t>
            </a:r>
            <a:endParaRPr lang="zh-CN" altLang="en-US" sz="1800" dirty="0"/>
          </a:p>
          <a:p>
            <a:pPr marL="683895" lvl="1"/>
            <a:r>
              <a:rPr lang="en-US" altLang="zh-CN" sz="1800" dirty="0"/>
              <a:t>/etc/hosts</a:t>
            </a:r>
            <a:endParaRPr lang="en-US" altLang="zh-CN" sz="1800" dirty="0"/>
          </a:p>
          <a:p>
            <a:pPr marL="683895" lvl="1"/>
            <a:r>
              <a:rPr lang="zh-CN" altLang="en-US" sz="1800" dirty="0"/>
              <a:t>今天仍然在使用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en-US" altLang="zh-CN" sz="1800" dirty="0"/>
              <a:t>1983</a:t>
            </a:r>
            <a:r>
              <a:rPr lang="zh-CN" altLang="en-US" sz="1800" dirty="0"/>
              <a:t>年之后，人们逐渐开始使用</a:t>
            </a:r>
            <a:r>
              <a:rPr lang="en-US" altLang="zh-CN" sz="1800" dirty="0"/>
              <a:t>DNS.</a:t>
            </a:r>
            <a:endParaRPr lang="en-US" altLang="zh-CN" sz="1800" dirty="0"/>
          </a:p>
          <a:p>
            <a:pPr marL="683895" lvl="1"/>
            <a:r>
              <a:rPr lang="en-US" altLang="zh-CN" sz="1800" dirty="0"/>
              <a:t>RFC 882, 883     </a:t>
            </a:r>
            <a:r>
              <a:rPr lang="en-US" altLang="zh-CN" sz="1800" dirty="0">
                <a:solidFill>
                  <a:schemeClr val="accent2"/>
                </a:solidFill>
              </a:rPr>
              <a:t>1983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marL="683895" lvl="1"/>
            <a:r>
              <a:rPr lang="en-US" altLang="zh-CN" sz="1800" dirty="0"/>
              <a:t>RFC 1034, 1035   </a:t>
            </a:r>
            <a:r>
              <a:rPr lang="en-US" altLang="zh-CN" sz="1800" dirty="0">
                <a:solidFill>
                  <a:schemeClr val="accent2"/>
                </a:solidFill>
              </a:rPr>
              <a:t>1987 -- today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Internet</a:t>
            </a:r>
            <a:r>
              <a:rPr lang="zh-CN" altLang="en-US" sz="1800" dirty="0"/>
              <a:t>上的主机数目极其巨大 </a:t>
            </a:r>
            <a:r>
              <a:rPr lang="en-US" altLang="zh-CN" sz="1800" dirty="0"/>
              <a:t>(4.4</a:t>
            </a:r>
            <a:r>
              <a:rPr lang="zh-CN" altLang="en-US" sz="1800" dirty="0"/>
              <a:t>亿个</a:t>
            </a:r>
            <a:r>
              <a:rPr lang="en-US" altLang="zh-CN" sz="1800" dirty="0"/>
              <a:t>, Jul 2006), </a:t>
            </a:r>
            <a:r>
              <a:rPr lang="zh-CN" altLang="en-US" sz="1800" dirty="0"/>
              <a:t>如何管理数目如此巨大的名字呢？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方法：把</a:t>
            </a:r>
            <a:r>
              <a:rPr lang="en-US" altLang="zh-CN" sz="1800" dirty="0"/>
              <a:t>Internet</a:t>
            </a:r>
            <a:r>
              <a:rPr lang="zh-CN" altLang="en-US" sz="1800" dirty="0"/>
              <a:t>上的主机名字组织成分层的树状结构。</a:t>
            </a:r>
            <a:endParaRPr lang="zh-CN" altLang="en-US" sz="1800" dirty="0"/>
          </a:p>
          <a:p>
            <a:pPr marL="683895" lvl="1"/>
            <a:r>
              <a:rPr lang="zh-CN" altLang="en-US" sz="1800" dirty="0"/>
              <a:t>模仿地名系统 ：国家 </a:t>
            </a:r>
            <a:r>
              <a:rPr lang="en-US" altLang="zh-CN" sz="1800" dirty="0"/>
              <a:t>-&gt; </a:t>
            </a:r>
            <a:r>
              <a:rPr lang="zh-CN" altLang="en-US" sz="1800" dirty="0"/>
              <a:t>省份 </a:t>
            </a:r>
            <a:r>
              <a:rPr lang="en-US" altLang="zh-CN" sz="1800" dirty="0"/>
              <a:t>-&gt; </a:t>
            </a:r>
            <a:r>
              <a:rPr lang="zh-CN" altLang="en-US" sz="1800" dirty="0"/>
              <a:t>城市 </a:t>
            </a:r>
            <a:r>
              <a:rPr lang="en-US" altLang="zh-CN" sz="1800" dirty="0"/>
              <a:t>-&gt; </a:t>
            </a:r>
            <a:r>
              <a:rPr lang="zh-CN" altLang="en-US" sz="1800" dirty="0"/>
              <a:t>街道</a:t>
            </a: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5" name="标题 1"/>
          <p:cNvSpPr txBox="1"/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DNS –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域名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7-0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8557" y="1071552"/>
            <a:ext cx="5297955" cy="2232248"/>
          </a:xfr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4283" y="3363838"/>
            <a:ext cx="6643733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树状结构上的每一个非叶节点都对应于一个域 (domain)。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树状结构上的每一个叶节点都对应于一个主机名字。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一个域可以包含子域或主机名字。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DNS –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域名（续）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域名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4282" y="3357568"/>
            <a:ext cx="6373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树状结构上的每一个节点都具有一个标记，这个标记被称为该节点的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兄弟节点不可以具有相同的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但非兄弟节点可以。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7-0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8557" y="1071552"/>
            <a:ext cx="5297955" cy="2232248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域名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4282" y="3357568"/>
            <a:ext cx="65179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域的名字或主机的名字被称为域名 (Domain Name)。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域名由该节点到根节点路径上的每个节点的 label 连接而成，并且这些 label 之间用‘.’分开。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例如：acm.org,  robot.ai.cs.yale.edu, 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7-0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8557" y="1071552"/>
            <a:ext cx="5297955" cy="2232248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使学生通过实验更加深刻的理解计算机网络的基本原理、算法和协议 </a:t>
            </a:r>
            <a:endParaRPr lang="zh-CN" altLang="en-US" sz="1800" dirty="0"/>
          </a:p>
          <a:p>
            <a:r>
              <a:rPr lang="zh-CN" altLang="en-US" sz="1800" dirty="0"/>
              <a:t>使学生掌握</a:t>
            </a:r>
            <a:r>
              <a:rPr lang="en-US" altLang="zh-CN" sz="1800" dirty="0">
                <a:sym typeface="+mn-ea"/>
              </a:rPr>
              <a:t>H3C</a:t>
            </a:r>
            <a:r>
              <a:rPr lang="zh-CN" altLang="en-US" sz="1800" dirty="0"/>
              <a:t>网络设备的配置、组网方法（不同网络设备制造商生产的设备是大同的）</a:t>
            </a:r>
            <a:endParaRPr lang="zh-CN" altLang="en-US" sz="1800" dirty="0"/>
          </a:p>
          <a:p>
            <a:r>
              <a:rPr lang="zh-CN" altLang="en-US" sz="1800" dirty="0"/>
              <a:t>为学生参加</a:t>
            </a:r>
            <a:r>
              <a:rPr lang="en-US" altLang="zh-CN" sz="1800" dirty="0">
                <a:sym typeface="+mn-ea"/>
              </a:rPr>
              <a:t>H3C</a:t>
            </a:r>
            <a:r>
              <a:rPr lang="zh-CN" altLang="en-US" sz="1800" dirty="0">
                <a:sym typeface="+mn-ea"/>
              </a:rPr>
              <a:t>的</a:t>
            </a:r>
            <a:r>
              <a:rPr lang="en-US" altLang="zh-CN" sz="1800" dirty="0" smtClean="0">
                <a:sym typeface="+mn-ea"/>
              </a:rPr>
              <a:t>H3CNE</a:t>
            </a:r>
            <a:r>
              <a:rPr lang="zh-CN" altLang="en-US" sz="1800" dirty="0"/>
              <a:t>技术认证考试打下良好的基础 （认证的特点和社会认可度；对认证保持正确的态度）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域名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ICANN (Internet Corporation For Assigned Names and Numbers</a:t>
            </a:r>
            <a:r>
              <a:rPr lang="zh-CN" altLang="en-US" sz="1800" dirty="0"/>
              <a:t> </a:t>
            </a:r>
            <a:r>
              <a:rPr lang="en-US" altLang="zh-CN" sz="1800" dirty="0" err="1"/>
              <a:t>互联网名称与数字地址分配机构</a:t>
            </a:r>
            <a:r>
              <a:rPr lang="en-US" altLang="zh-CN" sz="1800" dirty="0"/>
              <a:t>)</a:t>
            </a:r>
            <a:r>
              <a:rPr lang="zh-CN" altLang="en-US" sz="1800" dirty="0"/>
              <a:t>具有对顶级域的管理权</a:t>
            </a:r>
            <a:endParaRPr lang="zh-CN" altLang="en-US" sz="1800" dirty="0"/>
          </a:p>
          <a:p>
            <a:pPr marL="683895" lvl="1"/>
            <a:r>
              <a:rPr lang="en-US" altLang="zh-CN" sz="1800" dirty="0"/>
              <a:t>http://www.icann.org/</a:t>
            </a:r>
            <a:endParaRPr lang="en-US" altLang="zh-CN" sz="1800" dirty="0"/>
          </a:p>
          <a:p>
            <a:pPr marL="683895" lvl="1"/>
            <a:r>
              <a:rPr lang="en-US" altLang="zh-CN" sz="1800" dirty="0"/>
              <a:t>2000</a:t>
            </a:r>
            <a:r>
              <a:rPr lang="zh-CN" altLang="en-US" sz="1800" dirty="0"/>
              <a:t>年，</a:t>
            </a:r>
            <a:r>
              <a:rPr lang="en-US" altLang="zh-CN" sz="1800" dirty="0"/>
              <a:t>ICANN</a:t>
            </a:r>
            <a:r>
              <a:rPr lang="zh-CN" altLang="en-US" sz="1800" dirty="0"/>
              <a:t>新增加了四个顶级域：</a:t>
            </a:r>
            <a:r>
              <a:rPr lang="en-US" altLang="zh-CN" sz="1800" dirty="0"/>
              <a:t>biz (business), info (information), name (people’s names), pro (professions)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1800" dirty="0"/>
              <a:t>每个单位或组织拥有对属于自己的域的管理权。</a:t>
            </a:r>
            <a:endParaRPr lang="zh-CN" altLang="en-US" sz="1800" dirty="0"/>
          </a:p>
          <a:p>
            <a:pPr marL="683895" lvl="1"/>
            <a:r>
              <a:rPr lang="zh-CN" altLang="en-US" sz="1800" dirty="0"/>
              <a:t>子域划分</a:t>
            </a:r>
            <a:endParaRPr lang="en-US" altLang="zh-CN" sz="1800" dirty="0"/>
          </a:p>
          <a:p>
            <a:pPr marL="683895" lvl="1"/>
            <a:r>
              <a:rPr lang="zh-CN" altLang="en-US" sz="1800" dirty="0"/>
              <a:t>主机或子域命名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域名服务器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510062" cy="135963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DNS</a:t>
            </a:r>
            <a:r>
              <a:rPr lang="zh-CN" altLang="en-US" sz="1800" dirty="0"/>
              <a:t>由三种域名服务器 </a:t>
            </a:r>
            <a:r>
              <a:rPr lang="en-US" altLang="zh-CN" sz="1800" dirty="0"/>
              <a:t>(Name Servers)</a:t>
            </a:r>
            <a:r>
              <a:rPr lang="zh-CN" altLang="en-US" sz="1800" dirty="0"/>
              <a:t>组成：</a:t>
            </a:r>
            <a:endParaRPr lang="zh-CN" altLang="en-US" sz="1800" dirty="0"/>
          </a:p>
          <a:p>
            <a:r>
              <a:rPr lang="en-US" altLang="zh-CN" sz="1800" dirty="0"/>
              <a:t>Root Name Servers</a:t>
            </a:r>
            <a:endParaRPr lang="en-US" altLang="zh-CN" sz="1800" dirty="0"/>
          </a:p>
          <a:p>
            <a:r>
              <a:rPr lang="en-US" altLang="zh-CN" sz="1800" dirty="0"/>
              <a:t>TLD Name Servers</a:t>
            </a:r>
            <a:endParaRPr lang="en-US" altLang="zh-CN" sz="1800" dirty="0"/>
          </a:p>
          <a:p>
            <a:r>
              <a:rPr lang="en-US" altLang="zh-CN" sz="1800" dirty="0"/>
              <a:t>Authoritative Name Servers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/>
        </p:nvGraphicFramePr>
        <p:xfrm>
          <a:off x="2500298" y="2214560"/>
          <a:ext cx="2739709" cy="2714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4181475" imgH="4133850" progId="Visio.Drawing.11">
                  <p:embed/>
                </p:oleObj>
              </mc:Choice>
              <mc:Fallback>
                <p:oleObj name="" r:id="rId1" imgW="4181475" imgH="4133850" progId="Visio.Drawing.11">
                  <p:embed/>
                  <p:pic>
                    <p:nvPicPr>
                      <p:cNvPr id="0" name="图片 102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0298" y="2214560"/>
                        <a:ext cx="2739709" cy="271403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域名服务器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拥有域的机构至少要有一个 </a:t>
            </a:r>
            <a:r>
              <a:rPr lang="en-US" altLang="zh-CN" sz="1800" dirty="0"/>
              <a:t>primary name server </a:t>
            </a:r>
            <a:r>
              <a:rPr lang="zh-CN" altLang="en-US" sz="1800" dirty="0"/>
              <a:t>和一个或多个 </a:t>
            </a:r>
            <a:r>
              <a:rPr lang="en-US" altLang="zh-CN" sz="1800" dirty="0"/>
              <a:t>secondary name servers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en-US" altLang="zh-CN" sz="1800" dirty="0"/>
              <a:t>Primary name server</a:t>
            </a:r>
            <a:r>
              <a:rPr lang="zh-CN" altLang="en-US" sz="1800" dirty="0"/>
              <a:t>中存储该机构中域名和</a:t>
            </a:r>
            <a:r>
              <a:rPr lang="en-US" altLang="zh-CN" sz="1800" dirty="0"/>
              <a:t>IP</a:t>
            </a:r>
            <a:r>
              <a:rPr lang="zh-CN" altLang="en-US" sz="1800" dirty="0"/>
              <a:t>地址对应的最新信息。</a:t>
            </a:r>
            <a:endParaRPr lang="zh-CN" altLang="en-US" sz="1800" dirty="0"/>
          </a:p>
          <a:p>
            <a:r>
              <a:rPr lang="en-US" altLang="zh-CN" sz="1800" dirty="0"/>
              <a:t>Secondary name server</a:t>
            </a:r>
            <a:r>
              <a:rPr lang="zh-CN" altLang="en-US" sz="1800" dirty="0"/>
              <a:t>中存储的是</a:t>
            </a:r>
            <a:r>
              <a:rPr lang="en-US" altLang="zh-CN" sz="1800" dirty="0"/>
              <a:t>primary name server</a:t>
            </a:r>
            <a:r>
              <a:rPr lang="zh-CN" altLang="en-US" sz="1800" dirty="0"/>
              <a:t>中信息的拷贝。</a:t>
            </a:r>
            <a:endParaRPr lang="zh-CN" altLang="en-US" sz="1800" dirty="0"/>
          </a:p>
          <a:p>
            <a:r>
              <a:rPr lang="zh-CN" altLang="en-US" sz="1800" dirty="0"/>
              <a:t>当</a:t>
            </a:r>
            <a:r>
              <a:rPr lang="en-US" altLang="zh-CN" sz="1800" dirty="0"/>
              <a:t>primary name server</a:t>
            </a:r>
            <a:r>
              <a:rPr lang="zh-CN" altLang="en-US" sz="1800" dirty="0"/>
              <a:t>不能正常运行时，查询请求会被送到</a:t>
            </a:r>
            <a:r>
              <a:rPr lang="en-US" altLang="zh-CN" sz="1800" dirty="0"/>
              <a:t>secondary name server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域名解析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应用程序通过一个系统函数调用来查询一个主机名字所对应的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地址，这个系统函数调用被称为“</a:t>
            </a:r>
            <a:r>
              <a:rPr lang="en-US" altLang="zh-CN" sz="1800" dirty="0">
                <a:solidFill>
                  <a:schemeClr val="accent2"/>
                </a:solidFill>
              </a:rPr>
              <a:t>resolver</a:t>
            </a:r>
            <a:r>
              <a:rPr lang="en-US" altLang="zh-CN" sz="1800" dirty="0"/>
              <a:t>”.</a:t>
            </a:r>
            <a:endParaRPr lang="en-US" altLang="zh-CN" sz="1800" dirty="0"/>
          </a:p>
          <a:p>
            <a:pPr marL="683895" lvl="1"/>
            <a:r>
              <a:rPr lang="zh-CN" altLang="en-US" sz="1800" dirty="0"/>
              <a:t>例如：</a:t>
            </a:r>
            <a:r>
              <a:rPr lang="en-US" altLang="zh-CN" sz="1800" dirty="0" err="1"/>
              <a:t>gethostbyname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Resovler</a:t>
            </a:r>
            <a:r>
              <a:rPr lang="zh-CN" altLang="en-US" sz="1800" dirty="0"/>
              <a:t>会把域名解析请求传送给本地域名服务器，并把由本地域名服务器收到的回答返回给应用程序。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如果本地域名服务器知道被查询域名所对应的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地址，那么它就会直接把这个</a:t>
            </a:r>
            <a:r>
              <a:rPr lang="en-US" altLang="zh-CN" sz="1800" dirty="0"/>
              <a:t>IP</a:t>
            </a:r>
            <a:r>
              <a:rPr lang="zh-CN" altLang="en-US" sz="1800" dirty="0"/>
              <a:t>地址回答给</a:t>
            </a:r>
            <a:r>
              <a:rPr lang="en-US" altLang="zh-CN" sz="1800" dirty="0" err="1"/>
              <a:t>resovler</a:t>
            </a:r>
            <a:r>
              <a:rPr lang="zh-CN" altLang="en-US" sz="1800" dirty="0"/>
              <a:t>。否则，它会去查询其它的域名服务器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域名解析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071552"/>
            <a:ext cx="1693422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举例：</a:t>
            </a:r>
            <a:endParaRPr lang="zh-CN" altLang="zh-CN" dirty="0"/>
          </a:p>
        </p:txBody>
      </p:sp>
      <p:graphicFrame>
        <p:nvGraphicFramePr>
          <p:cNvPr id="5" name="内容占位符 4"/>
          <p:cNvGraphicFramePr>
            <a:graphicFrameLocks noGrp="1" noChangeAspect="1"/>
          </p:cNvGraphicFramePr>
          <p:nvPr>
            <p:ph idx="1"/>
          </p:nvPr>
        </p:nvGraphicFramePr>
        <p:xfrm>
          <a:off x="1571604" y="1500180"/>
          <a:ext cx="3896143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" imgW="5476875" imgH="4762500" progId="Visio.Drawing.11">
                  <p:embed/>
                </p:oleObj>
              </mc:Choice>
              <mc:Fallback>
                <p:oleObj name="" r:id="rId1" imgW="5476875" imgH="4762500" progId="Visio.Drawing.11">
                  <p:embed/>
                  <p:pic>
                    <p:nvPicPr>
                      <p:cNvPr id="0" name="图片 2048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1604" y="1500180"/>
                        <a:ext cx="3896143" cy="3394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根域名服务器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本地域名服务器在不知道被查询域名所对应的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地址的情况下，它一般会把这个查询请求传递给根域名服务器 </a:t>
            </a:r>
            <a:r>
              <a:rPr lang="en-US" altLang="zh-CN" sz="1800" dirty="0"/>
              <a:t>(Root Name Servers)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根域名服务器知道每个顶级域名服务器（例如，</a:t>
            </a:r>
            <a:r>
              <a:rPr lang="en-US" altLang="zh-CN" sz="1800" dirty="0" err="1"/>
              <a:t>edu</a:t>
            </a:r>
            <a:r>
              <a:rPr lang="en-US" altLang="zh-CN" sz="1800" dirty="0"/>
              <a:t>, com, </a:t>
            </a:r>
            <a:r>
              <a:rPr lang="en-US" altLang="zh-CN" sz="1800" dirty="0" err="1"/>
              <a:t>cn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jp</a:t>
            </a:r>
            <a:r>
              <a:rPr lang="en-US" altLang="zh-CN" sz="1800" dirty="0"/>
              <a:t>, </a:t>
            </a:r>
            <a:r>
              <a:rPr lang="zh-CN" altLang="en-US" sz="1800" dirty="0"/>
              <a:t>等）的地址。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从而这个查询请求能够依次向下传递。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根域名服务器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" y="1463675"/>
            <a:ext cx="5024755" cy="297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14282" y="1071552"/>
            <a:ext cx="4751958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全球一共有</a:t>
            </a:r>
            <a:r>
              <a:rPr lang="en-US" altLang="zh-CN" sz="1800" dirty="0"/>
              <a:t>13</a:t>
            </a:r>
            <a:r>
              <a:rPr lang="zh-CN" altLang="en-US" sz="1800" dirty="0"/>
              <a:t>组根域名服务器 </a:t>
            </a:r>
            <a:r>
              <a:rPr lang="en-US" altLang="zh-CN" sz="1800" dirty="0"/>
              <a:t>( a – m):</a:t>
            </a:r>
            <a:endParaRPr lang="en-US" altLang="zh-CN" sz="1800" dirty="0">
              <a:solidFill>
                <a:schemeClr val="accent2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8770" y="4528185"/>
            <a:ext cx="6812280" cy="428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sz="1800" dirty="0"/>
              <a:t>截止</a:t>
            </a:r>
            <a:r>
              <a:rPr lang="en-US" altLang="zh-CN" sz="1800" dirty="0"/>
              <a:t>2020</a:t>
            </a:r>
            <a:r>
              <a:rPr lang="zh-CN" altLang="en-US" sz="1800" dirty="0"/>
              <a:t>年</a:t>
            </a:r>
            <a:r>
              <a:rPr lang="en-US" altLang="zh-CN" sz="1800" dirty="0"/>
              <a:t>4</a:t>
            </a:r>
            <a:r>
              <a:rPr lang="zh-CN" altLang="en-US" sz="1800" dirty="0"/>
              <a:t>月，全球共有</a:t>
            </a:r>
            <a:r>
              <a:rPr lang="en-US" altLang="zh-CN" sz="1800" dirty="0"/>
              <a:t>1091</a:t>
            </a:r>
            <a:r>
              <a:rPr lang="zh-CN" altLang="en-US" sz="1800" dirty="0"/>
              <a:t>组根域名服务器运行实例（含镜像）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42990"/>
            <a:ext cx="6400800" cy="298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995" y="4227830"/>
            <a:ext cx="680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http://www.root-servers.org 2020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中国大陆目前有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组镜像服务器，香港有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镜像服务器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，澳门有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镜像服务器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DNS –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全球根域名服务器及其镜像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解析方式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域名服务器解析域名的方式一共有两种：</a:t>
            </a:r>
            <a:endParaRPr lang="zh-CN" altLang="en-US" sz="1800" dirty="0"/>
          </a:p>
          <a:p>
            <a:pPr lvl="1"/>
            <a:endParaRPr lang="zh-CN" altLang="en-US" sz="1800" dirty="0"/>
          </a:p>
          <a:p>
            <a:pPr marL="683895" lvl="1"/>
            <a:r>
              <a:rPr lang="en-US" altLang="zh-CN" sz="1800" dirty="0"/>
              <a:t>Recursive: </a:t>
            </a:r>
            <a:r>
              <a:rPr lang="zh-CN" altLang="en-US" sz="1800" dirty="0"/>
              <a:t>被查询域名服务器承担起继续查询的任务</a:t>
            </a:r>
            <a:endParaRPr lang="en-US" altLang="zh-CN" sz="1800" dirty="0"/>
          </a:p>
          <a:p>
            <a:pPr marL="683895" lvl="1"/>
            <a:endParaRPr lang="en-US" altLang="zh-CN" sz="1800" dirty="0"/>
          </a:p>
          <a:p>
            <a:pPr marL="683895" lvl="1"/>
            <a:r>
              <a:rPr lang="en-US" altLang="zh-CN" sz="1800" dirty="0"/>
              <a:t>Iterative: </a:t>
            </a:r>
            <a:r>
              <a:rPr lang="zh-CN" altLang="en-US" sz="1800" dirty="0"/>
              <a:t>被查询域名服务器返回另外一个域名服务器的地址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解析方式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3"/>
            <a:ext cx="3214710" cy="285752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Recursive:</a:t>
            </a:r>
            <a:endParaRPr lang="en-US" altLang="zh-CN" sz="1800" dirty="0"/>
          </a:p>
          <a:p>
            <a:pPr marL="683895" lvl="1"/>
            <a:r>
              <a:rPr lang="zh-CN" altLang="en-US" sz="1800" dirty="0"/>
              <a:t>举例：解析地址 </a:t>
            </a:r>
            <a:r>
              <a:rPr lang="en-US" altLang="zh-CN" sz="1800" dirty="0"/>
              <a:t>www.cs.mit.edu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6" y="855916"/>
            <a:ext cx="3358182" cy="421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zh-CN" b="1" dirty="0"/>
              <a:t>共计</a:t>
            </a:r>
            <a:r>
              <a:rPr lang="en-US" altLang="zh-CN" b="1" dirty="0"/>
              <a:t>9</a:t>
            </a:r>
            <a:r>
              <a:rPr lang="zh-CN" altLang="zh-CN" b="1" dirty="0"/>
              <a:t>次实验：</a:t>
            </a:r>
            <a:endParaRPr lang="en-US" altLang="zh-CN" b="1" dirty="0"/>
          </a:p>
          <a:p>
            <a:r>
              <a:rPr lang="zh-CN" altLang="en-US" sz="1800" dirty="0"/>
              <a:t>网络协议分析工具</a:t>
            </a:r>
            <a:r>
              <a:rPr lang="en-US" altLang="zh-CN" sz="1800" dirty="0"/>
              <a:t>Wireshark</a:t>
            </a:r>
            <a:r>
              <a:rPr lang="zh-CN" altLang="en-US" sz="1800" dirty="0"/>
              <a:t>的使用 </a:t>
            </a:r>
            <a:endParaRPr lang="zh-CN" altLang="en-US" sz="1800" dirty="0"/>
          </a:p>
          <a:p>
            <a:r>
              <a:rPr lang="zh-CN" altLang="en-US" sz="1800" dirty="0"/>
              <a:t>登录交换机与网络操作系统</a:t>
            </a:r>
            <a:r>
              <a:rPr lang="en-US" altLang="zh-CN" sz="1800" dirty="0" err="1"/>
              <a:t>VRP</a:t>
            </a:r>
            <a:r>
              <a:rPr lang="zh-CN" altLang="en-US" sz="1800" dirty="0"/>
              <a:t>介绍 </a:t>
            </a:r>
            <a:endParaRPr lang="zh-CN" altLang="en-US" sz="1800" dirty="0"/>
          </a:p>
          <a:p>
            <a:r>
              <a:rPr lang="zh-CN" altLang="en-US" sz="1800" dirty="0"/>
              <a:t>交换机的端口配置与生成树协议配置</a:t>
            </a:r>
            <a:endParaRPr lang="zh-CN" altLang="en-US" sz="1800" dirty="0"/>
          </a:p>
          <a:p>
            <a:r>
              <a:rPr lang="en-US" altLang="zh-CN" sz="1800" dirty="0"/>
              <a:t>VLAN</a:t>
            </a:r>
            <a:r>
              <a:rPr lang="zh-CN" altLang="en-US" sz="1800" dirty="0"/>
              <a:t>及</a:t>
            </a:r>
            <a:r>
              <a:rPr lang="en-US" altLang="zh-CN" sz="1800" dirty="0"/>
              <a:t>VLAN</a:t>
            </a:r>
            <a:r>
              <a:rPr lang="zh-CN" altLang="en-US" sz="1800" dirty="0"/>
              <a:t>间路由配置 </a:t>
            </a:r>
            <a:endParaRPr lang="zh-CN" altLang="en-US" sz="1800" dirty="0"/>
          </a:p>
          <a:p>
            <a:r>
              <a:rPr lang="zh-CN" altLang="en-US" sz="1800" dirty="0"/>
              <a:t>登录路由器与路由协议（静态及</a:t>
            </a:r>
            <a:r>
              <a:rPr lang="en-US" altLang="zh-CN" sz="1800" dirty="0"/>
              <a:t>RIP</a:t>
            </a:r>
            <a:r>
              <a:rPr lang="zh-CN" altLang="en-US" sz="1800" dirty="0"/>
              <a:t>）配置 </a:t>
            </a:r>
            <a:endParaRPr lang="zh-CN" altLang="en-US" sz="1800" dirty="0"/>
          </a:p>
          <a:p>
            <a:r>
              <a:rPr lang="zh-CN" altLang="en-US" sz="1800" dirty="0"/>
              <a:t>广域网协议配置 </a:t>
            </a:r>
            <a:endParaRPr lang="zh-CN" altLang="en-US" sz="1800" dirty="0"/>
          </a:p>
          <a:p>
            <a:r>
              <a:rPr lang="zh-CN" altLang="en-US" sz="1800" dirty="0"/>
              <a:t>防火墙配置与</a:t>
            </a:r>
            <a:r>
              <a:rPr lang="en-US" altLang="zh-CN" sz="1800" dirty="0"/>
              <a:t>NAT</a:t>
            </a:r>
            <a:r>
              <a:rPr lang="zh-CN" altLang="en-US" sz="1800" dirty="0"/>
              <a:t>配置 </a:t>
            </a:r>
            <a:endParaRPr lang="zh-CN" altLang="en-US" sz="1800" dirty="0"/>
          </a:p>
          <a:p>
            <a:r>
              <a:rPr lang="zh-CN" altLang="en-US" sz="1800" dirty="0"/>
              <a:t>路由综合实验（含</a:t>
            </a:r>
            <a:r>
              <a:rPr lang="en-US" altLang="zh-CN" sz="1800" dirty="0"/>
              <a:t>OSPF</a:t>
            </a:r>
            <a:r>
              <a:rPr lang="zh-CN" altLang="en-US" sz="1800" dirty="0"/>
              <a:t>）与故障诊断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组网综合实验（闭卷实践考核）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解析方式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2557518" cy="352267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Iterative:</a:t>
            </a:r>
            <a:endParaRPr lang="en-US" altLang="zh-CN" sz="1800" dirty="0"/>
          </a:p>
          <a:p>
            <a:pPr marL="683895" lvl="1"/>
            <a:r>
              <a:rPr lang="zh-CN" altLang="en-US" sz="1800" dirty="0"/>
              <a:t>举例：解析地址 </a:t>
            </a:r>
            <a:r>
              <a:rPr lang="en-US" altLang="zh-CN" sz="1800" dirty="0"/>
              <a:t>www.cs.mit.edu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98" y="1084675"/>
            <a:ext cx="3399729" cy="377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Caching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域名服务器把每次解析的结果都暂时存放在缓存 </a:t>
            </a:r>
            <a:r>
              <a:rPr lang="en-US" altLang="zh-CN" sz="1800" dirty="0"/>
              <a:t>(Cache)</a:t>
            </a:r>
            <a:r>
              <a:rPr lang="zh-CN" altLang="en-US" sz="1800" dirty="0"/>
              <a:t>里面</a:t>
            </a:r>
            <a:endParaRPr lang="zh-CN" altLang="en-US" sz="1800" dirty="0"/>
          </a:p>
          <a:p>
            <a:r>
              <a:rPr lang="en-US" altLang="zh-CN" sz="1800" dirty="0"/>
              <a:t>Cache</a:t>
            </a:r>
            <a:r>
              <a:rPr lang="zh-CN" altLang="en-US" sz="1800" dirty="0"/>
              <a:t>中的结果都具有一定的生存期 </a:t>
            </a:r>
            <a:r>
              <a:rPr lang="en-US" altLang="zh-CN" sz="1800" dirty="0"/>
              <a:t>(Time-to-live)</a:t>
            </a:r>
            <a:r>
              <a:rPr lang="zh-CN" altLang="en-US" sz="1800" dirty="0"/>
              <a:t>；如果生存期结束，该结果就被删除。</a:t>
            </a:r>
            <a:endParaRPr lang="zh-CN" altLang="en-US" sz="1800" dirty="0"/>
          </a:p>
          <a:p>
            <a:r>
              <a:rPr lang="zh-CN" altLang="en-US" sz="1800" dirty="0"/>
              <a:t>由缓存中返回的结果被称为“</a:t>
            </a:r>
            <a:r>
              <a:rPr lang="en-US" altLang="zh-CN" sz="1800" dirty="0"/>
              <a:t>non-authoritative answer”</a:t>
            </a:r>
            <a:endParaRPr lang="en-US" altLang="zh-CN" sz="1800" dirty="0"/>
          </a:p>
          <a:p>
            <a:r>
              <a:rPr lang="zh-CN" altLang="en-US" sz="1800" dirty="0"/>
              <a:t>由非缓存中（即由负责该域名的服务器中）返回的结果被称为“</a:t>
            </a:r>
            <a:r>
              <a:rPr lang="en-US" altLang="zh-CN" sz="1800" dirty="0"/>
              <a:t>authoritative answer”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Resource Record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/>
              <a:t>域名服务器中存储域名信息的基本单位被称为</a:t>
            </a:r>
            <a:r>
              <a:rPr lang="en-US" altLang="zh-CN" sz="1800" dirty="0"/>
              <a:t>Resource Record</a:t>
            </a:r>
            <a:r>
              <a:rPr lang="zh-CN" altLang="en-US" sz="1800" dirty="0"/>
              <a:t>（</a:t>
            </a:r>
            <a:r>
              <a:rPr lang="en-US" altLang="zh-CN" sz="1800" dirty="0"/>
              <a:t>RR</a:t>
            </a:r>
            <a:r>
              <a:rPr lang="zh-CN" altLang="en-US" sz="1800" dirty="0"/>
              <a:t>）</a:t>
            </a:r>
            <a:r>
              <a:rPr lang="en-US" altLang="zh-CN" sz="1800" dirty="0"/>
              <a:t>.</a:t>
            </a: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zh-CN" altLang="en-US" sz="1800" dirty="0"/>
              <a:t>每个</a:t>
            </a:r>
            <a:r>
              <a:rPr lang="en-US" altLang="zh-CN" sz="1800" dirty="0"/>
              <a:t>Resource Record</a:t>
            </a:r>
            <a:r>
              <a:rPr lang="zh-CN" altLang="en-US" sz="1800" dirty="0"/>
              <a:t>都由一个五元组构成</a:t>
            </a:r>
            <a:endParaRPr lang="zh-CN" altLang="en-US" sz="1800" dirty="0"/>
          </a:p>
          <a:p>
            <a:pPr marL="683895" lvl="1">
              <a:lnSpc>
                <a:spcPct val="90000"/>
              </a:lnSpc>
            </a:pPr>
            <a:r>
              <a:rPr lang="en-US" altLang="zh-CN" sz="1800" dirty="0"/>
              <a:t>Domain_name</a:t>
            </a:r>
            <a:endParaRPr lang="en-US" altLang="zh-CN" sz="1800" dirty="0"/>
          </a:p>
          <a:p>
            <a:pPr marL="683895" lvl="1">
              <a:lnSpc>
                <a:spcPct val="90000"/>
              </a:lnSpc>
            </a:pPr>
            <a:r>
              <a:rPr lang="en-US" altLang="zh-CN" sz="1800" dirty="0" err="1"/>
              <a:t>Time_to_live</a:t>
            </a:r>
            <a:endParaRPr lang="en-US" altLang="zh-CN" sz="1800" dirty="0"/>
          </a:p>
          <a:p>
            <a:pPr marL="1026160"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单位是秒，例如：</a:t>
            </a:r>
            <a:r>
              <a:rPr lang="en-US" altLang="zh-CN" sz="1800" dirty="0"/>
              <a:t>86400 </a:t>
            </a:r>
            <a:r>
              <a:rPr lang="zh-CN" altLang="en-US" sz="1800" dirty="0"/>
              <a:t>（一天）</a:t>
            </a:r>
            <a:endParaRPr lang="en-US" altLang="zh-CN" sz="1800" dirty="0"/>
          </a:p>
          <a:p>
            <a:pPr marL="683895" lvl="1">
              <a:lnSpc>
                <a:spcPct val="90000"/>
              </a:lnSpc>
            </a:pPr>
            <a:r>
              <a:rPr lang="en-US" altLang="zh-CN" sz="1800" dirty="0"/>
              <a:t>Class</a:t>
            </a:r>
            <a:endParaRPr lang="en-US" altLang="zh-CN" sz="1800" dirty="0"/>
          </a:p>
          <a:p>
            <a:pPr marL="1026160"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一般为“</a:t>
            </a:r>
            <a:r>
              <a:rPr lang="en-US" altLang="zh-CN" sz="1800" dirty="0"/>
              <a:t>IN”</a:t>
            </a:r>
            <a:r>
              <a:rPr lang="zh-CN" altLang="en-US" sz="1800" dirty="0"/>
              <a:t>，表示</a:t>
            </a:r>
            <a:r>
              <a:rPr lang="en-US" altLang="zh-CN" sz="1800" dirty="0"/>
              <a:t>Internet</a:t>
            </a:r>
            <a:endParaRPr lang="en-US" altLang="zh-CN" sz="1800" dirty="0"/>
          </a:p>
          <a:p>
            <a:pPr marL="683895" lvl="1">
              <a:lnSpc>
                <a:spcPct val="90000"/>
              </a:lnSpc>
            </a:pPr>
            <a:r>
              <a:rPr lang="en-US" altLang="zh-CN" sz="1800" dirty="0"/>
              <a:t>Type</a:t>
            </a:r>
            <a:endParaRPr lang="en-US" altLang="zh-CN" sz="1800" dirty="0"/>
          </a:p>
          <a:p>
            <a:pPr marL="683895" lvl="1">
              <a:lnSpc>
                <a:spcPct val="90000"/>
              </a:lnSpc>
            </a:pPr>
            <a:r>
              <a:rPr lang="en-US" altLang="zh-CN" sz="1800" dirty="0"/>
              <a:t>Value 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Resource Record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852127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Type</a:t>
            </a:r>
            <a:r>
              <a:rPr lang="zh-CN" altLang="en-US" sz="1800" dirty="0"/>
              <a:t>的类型主要有以下几种（所对应的</a:t>
            </a:r>
            <a:r>
              <a:rPr lang="en-US" altLang="zh-CN" sz="1800" dirty="0"/>
              <a:t>Value</a:t>
            </a:r>
            <a:r>
              <a:rPr lang="zh-CN" altLang="en-US" sz="1800" dirty="0"/>
              <a:t>取值情况也一并列出）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4" name="Picture 4" descr="7-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58" y="1785932"/>
            <a:ext cx="6553423" cy="2645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Resource Record 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857238"/>
            <a:ext cx="4937251" cy="421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消息 </a:t>
            </a:r>
            <a:r>
              <a:rPr lang="en-US" altLang="zh-CN" dirty="0"/>
              <a:t>(Messages)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DNS</a:t>
            </a:r>
            <a:r>
              <a:rPr lang="zh-CN" altLang="en-US" sz="1800" dirty="0"/>
              <a:t>消息交换一般用</a:t>
            </a:r>
            <a:r>
              <a:rPr lang="en-US" altLang="zh-CN" sz="1800" dirty="0"/>
              <a:t>UDP</a:t>
            </a:r>
            <a:r>
              <a:rPr lang="zh-CN" altLang="en-US" sz="1800" dirty="0"/>
              <a:t>来实现，使用</a:t>
            </a:r>
            <a:r>
              <a:rPr lang="en-US" altLang="zh-CN" sz="1800" dirty="0"/>
              <a:t>UDP</a:t>
            </a:r>
            <a:r>
              <a:rPr lang="zh-CN" altLang="en-US" sz="1800" dirty="0"/>
              <a:t>端口号</a:t>
            </a:r>
            <a:r>
              <a:rPr lang="en-US" altLang="zh-CN" sz="1800" dirty="0"/>
              <a:t>53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en-US" altLang="zh-CN" sz="1800" dirty="0"/>
              <a:t>DNS</a:t>
            </a:r>
            <a:r>
              <a:rPr lang="zh-CN" altLang="en-US" sz="1800" dirty="0"/>
              <a:t>消息一共只有两种类型：</a:t>
            </a:r>
            <a:endParaRPr lang="zh-CN" altLang="en-US" sz="1800" dirty="0"/>
          </a:p>
          <a:p>
            <a:pPr lvl="1"/>
            <a:r>
              <a:rPr lang="en-US" altLang="zh-CN" sz="1800" dirty="0"/>
              <a:t>DNS Query</a:t>
            </a:r>
            <a:endParaRPr lang="en-US" altLang="zh-CN" sz="1800" dirty="0"/>
          </a:p>
          <a:p>
            <a:pPr lvl="1"/>
            <a:r>
              <a:rPr lang="en-US" altLang="zh-CN" sz="1800" dirty="0"/>
              <a:t>DNS Reply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消息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3071834" cy="3522673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65000"/>
              <a:buNone/>
            </a:pPr>
            <a:r>
              <a:rPr lang="zh-CN" altLang="en-US" sz="1800" dirty="0"/>
              <a:t>头部共有12个字节：</a:t>
            </a:r>
            <a:endParaRPr lang="zh-CN" altLang="en-US" sz="18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2"/>
                </a:solidFill>
              </a:rPr>
              <a:t>Identification (2 bytes):</a:t>
            </a:r>
            <a:r>
              <a:rPr lang="zh-CN" altLang="en-US" sz="1800" dirty="0"/>
              <a:t> 用于匹配 query 和 reply </a:t>
            </a:r>
            <a:endParaRPr lang="zh-CN" altLang="en-US" sz="1800" dirty="0"/>
          </a:p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2"/>
                </a:solidFill>
              </a:rPr>
              <a:t>Flags (2 bytes): </a:t>
            </a:r>
            <a:r>
              <a:rPr lang="zh-CN" altLang="en-US" sz="1800" dirty="0"/>
              <a:t>内容主要包括：</a:t>
            </a:r>
            <a:endParaRPr lang="zh-CN" altLang="en-US" sz="1800" dirty="0"/>
          </a:p>
          <a:p>
            <a:pPr marL="683895" lvl="1"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 sz="1800" dirty="0"/>
              <a:t>query or reply</a:t>
            </a:r>
            <a:endParaRPr lang="en-US" altLang="zh-CN" sz="1800" dirty="0"/>
          </a:p>
          <a:p>
            <a:pPr marL="683895" lvl="1"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 sz="1800" dirty="0"/>
              <a:t>recursion desired </a:t>
            </a:r>
            <a:endParaRPr lang="en-US" altLang="zh-CN" sz="1800" dirty="0"/>
          </a:p>
          <a:p>
            <a:pPr marL="683895" lvl="1"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 sz="1800" dirty="0"/>
              <a:t>reply is authoritative</a:t>
            </a:r>
            <a:endParaRPr lang="zh-CN" altLang="en-US" sz="1800" dirty="0"/>
          </a:p>
          <a:p>
            <a:endParaRPr lang="zh-CN" alt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10" y="1135906"/>
            <a:ext cx="3312368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消息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Picture 3" descr="DNSmess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56" y="1214428"/>
            <a:ext cx="390172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282" y="1580296"/>
            <a:ext cx="20717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查询请求，包括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Name, type 等域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4281" y="2503617"/>
            <a:ext cx="23574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查询结果的Resource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Records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14282" y="3214693"/>
            <a:ext cx="25003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 Records for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authoritative servers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14282" y="4154478"/>
            <a:ext cx="18450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其它有用的信息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143568" y="1914694"/>
            <a:ext cx="920889" cy="66409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408783" y="2857560"/>
            <a:ext cx="655673" cy="2252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538720" y="3586896"/>
            <a:ext cx="525737" cy="2160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2099119" y="4154477"/>
            <a:ext cx="965338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– 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804454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DNS</a:t>
            </a:r>
            <a:r>
              <a:rPr lang="zh-CN" altLang="en-US" sz="1600" dirty="0"/>
              <a:t>是一个分布式的系统。</a:t>
            </a:r>
            <a:endParaRPr lang="zh-CN" altLang="en-US" sz="1600" dirty="0"/>
          </a:p>
          <a:p>
            <a:pPr marL="683895" lvl="1"/>
            <a:r>
              <a:rPr lang="zh-CN" altLang="en-US" sz="1600" dirty="0"/>
              <a:t>避免了 </a:t>
            </a:r>
            <a:r>
              <a:rPr lang="en-US" altLang="zh-CN" sz="1600" dirty="0"/>
              <a:t>Single Point of Failure Problem</a:t>
            </a:r>
            <a:endParaRPr lang="en-US" altLang="zh-CN" sz="1600" dirty="0"/>
          </a:p>
          <a:p>
            <a:pPr marL="683895" lvl="1"/>
            <a:r>
              <a:rPr lang="zh-CN" altLang="en-US" sz="1600" dirty="0"/>
              <a:t>避免了 </a:t>
            </a:r>
            <a:r>
              <a:rPr lang="en-US" altLang="zh-CN" sz="1600" dirty="0"/>
              <a:t>Overloading Problem</a:t>
            </a:r>
            <a:endParaRPr lang="en-US" altLang="zh-CN" sz="1600" dirty="0"/>
          </a:p>
          <a:p>
            <a:pPr marL="683895" lvl="1"/>
            <a:r>
              <a:rPr lang="zh-CN" altLang="en-US" sz="1600" dirty="0"/>
              <a:t>符合对域名进行管理的需要</a:t>
            </a:r>
            <a:endParaRPr lang="zh-CN" altLang="en-US" sz="1600" dirty="0"/>
          </a:p>
          <a:p>
            <a:pPr lvl="1"/>
            <a:endParaRPr lang="zh-CN" altLang="en-US" sz="1600" dirty="0"/>
          </a:p>
          <a:p>
            <a:r>
              <a:rPr lang="en-US" altLang="zh-CN" sz="1600" dirty="0"/>
              <a:t>DNS</a:t>
            </a:r>
            <a:r>
              <a:rPr lang="zh-CN" altLang="en-US" sz="1600" dirty="0"/>
              <a:t>提供的域名解析服务是</a:t>
            </a:r>
            <a:r>
              <a:rPr lang="en-US" altLang="zh-CN" sz="1600" dirty="0"/>
              <a:t>Internet</a:t>
            </a:r>
            <a:r>
              <a:rPr lang="zh-CN" altLang="en-US" sz="1600" dirty="0"/>
              <a:t>上最重要的服务之一</a:t>
            </a:r>
            <a:endParaRPr lang="zh-CN" altLang="en-US" sz="1600" dirty="0"/>
          </a:p>
          <a:p>
            <a:pPr marL="683895" lvl="1"/>
            <a:r>
              <a:rPr lang="zh-CN" altLang="en-US" sz="1600" dirty="0"/>
              <a:t>域名解析几乎是我们使用</a:t>
            </a:r>
            <a:r>
              <a:rPr lang="en-US" altLang="zh-CN" sz="1600" dirty="0"/>
              <a:t>Internet</a:t>
            </a:r>
            <a:r>
              <a:rPr lang="zh-CN" altLang="en-US" sz="1600" dirty="0"/>
              <a:t>上任何其它服务的第一步</a:t>
            </a:r>
            <a:endParaRPr lang="en-US" altLang="zh-CN" sz="1600" dirty="0"/>
          </a:p>
          <a:p>
            <a:pPr marL="683895" lvl="1"/>
            <a:r>
              <a:rPr lang="zh-CN" altLang="en-US" sz="1600" dirty="0"/>
              <a:t>如果</a:t>
            </a:r>
            <a:r>
              <a:rPr lang="en-US" altLang="zh-CN" sz="1600" dirty="0"/>
              <a:t>DNS</a:t>
            </a:r>
            <a:r>
              <a:rPr lang="zh-CN" altLang="en-US" sz="1600" dirty="0"/>
              <a:t>瘫痪，</a:t>
            </a:r>
            <a:r>
              <a:rPr lang="en-US" altLang="zh-CN" sz="1600" dirty="0"/>
              <a:t>Internet</a:t>
            </a:r>
            <a:r>
              <a:rPr lang="zh-CN" altLang="en-US" sz="1600" dirty="0"/>
              <a:t>将会怎样？</a:t>
            </a:r>
            <a:endParaRPr lang="zh-CN" altLang="en-US" sz="1600" dirty="0"/>
          </a:p>
          <a:p>
            <a:pPr lvl="1"/>
            <a:endParaRPr lang="zh-CN" altLang="en-US" sz="1600" dirty="0"/>
          </a:p>
          <a:p>
            <a:r>
              <a:rPr lang="zh-CN" altLang="en-US" sz="1600" dirty="0"/>
              <a:t>除域名解析外，</a:t>
            </a:r>
            <a:r>
              <a:rPr lang="en-US" altLang="zh-CN" sz="1600" dirty="0"/>
              <a:t>DNS</a:t>
            </a:r>
            <a:r>
              <a:rPr lang="zh-CN" altLang="en-US" sz="1600" dirty="0"/>
              <a:t>还起到其它一些作用，例如：</a:t>
            </a:r>
            <a:endParaRPr lang="zh-CN" altLang="en-US" sz="1600" dirty="0"/>
          </a:p>
          <a:p>
            <a:pPr marL="683895" lvl="1"/>
            <a:r>
              <a:rPr lang="zh-CN" altLang="en-US" sz="1600" dirty="0"/>
              <a:t>使更换</a:t>
            </a:r>
            <a:r>
              <a:rPr lang="en-US" altLang="zh-CN" sz="1600" dirty="0"/>
              <a:t>IP</a:t>
            </a:r>
            <a:r>
              <a:rPr lang="zh-CN" altLang="en-US" sz="1600" dirty="0"/>
              <a:t>地址更加容易</a:t>
            </a:r>
            <a:endParaRPr lang="en-US" altLang="zh-CN" sz="1600" dirty="0"/>
          </a:p>
          <a:p>
            <a:pPr marL="683895" lvl="1"/>
            <a:r>
              <a:rPr lang="zh-CN" altLang="en-US" sz="1600" dirty="0"/>
              <a:t>在多个服务器之间作负载平衡</a:t>
            </a:r>
            <a:endParaRPr lang="zh-CN" altLang="en-US" sz="1600" dirty="0"/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91787"/>
            <a:ext cx="4872046" cy="460375"/>
          </a:xfrm>
        </p:spPr>
        <p:txBody>
          <a:bodyPr/>
          <a:lstStyle/>
          <a:p>
            <a:r>
              <a:rPr lang="zh-CN" altLang="en-US" dirty="0"/>
              <a:t>实验注意事项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1 </a:t>
            </a:r>
            <a:r>
              <a:rPr lang="zh-CN" altLang="en-US" sz="1800" dirty="0"/>
              <a:t>认真阅读实验指导书，看清并了解实验要求，严格依据实验指导书操作步骤及注意事项进行操作。</a:t>
            </a:r>
            <a:endParaRPr lang="zh-CN" altLang="en-US" sz="1800" dirty="0"/>
          </a:p>
          <a:p>
            <a:r>
              <a:rPr lang="en-US" altLang="zh-CN" sz="1800" dirty="0"/>
              <a:t>2 </a:t>
            </a:r>
            <a:r>
              <a:rPr lang="zh-CN" altLang="en-US" sz="1800" dirty="0"/>
              <a:t>编写实验指导书问题回答部分时，看清题目，如果要求根据实验现象进行回答，则应该图文并茂，根据实验时的截图进行解释，只有截图或者只有文字都不能得分。截图应该简洁明了，只保留有效部分。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教材与参考书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995" y="1071245"/>
            <a:ext cx="6823710" cy="352298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教材（推荐）</a:t>
            </a:r>
            <a:endParaRPr lang="en-US" altLang="zh-CN" sz="1800" dirty="0" smtClean="0"/>
          </a:p>
          <a:p>
            <a:pPr marL="683895">
              <a:buNone/>
            </a:pPr>
            <a:r>
              <a:rPr lang="zh-CN" altLang="en-US" sz="1800" dirty="0">
                <a:sym typeface="+mn-ea"/>
              </a:rPr>
              <a:t>新华三大学编著</a:t>
            </a:r>
            <a:r>
              <a:rPr lang="en-US" altLang="zh-CN" sz="1800" dirty="0" smtClean="0"/>
              <a:t>《</a:t>
            </a:r>
            <a:r>
              <a:rPr lang="zh-CN" altLang="en-US" sz="1800" dirty="0"/>
              <a:t>路由与交换技术</a:t>
            </a:r>
            <a:r>
              <a:rPr lang="en-US" altLang="zh-CN" sz="1800" dirty="0"/>
              <a:t>》 </a:t>
            </a:r>
            <a:r>
              <a:rPr lang="zh-CN" altLang="en-US" sz="1800" dirty="0"/>
              <a:t>（第</a:t>
            </a:r>
            <a:r>
              <a:rPr lang="en-US" altLang="zh-CN" sz="1800" dirty="0"/>
              <a:t>1</a:t>
            </a:r>
            <a:r>
              <a:rPr lang="zh-CN" altLang="en-US" sz="1800" dirty="0"/>
              <a:t>卷） （上、下册）</a:t>
            </a:r>
            <a:r>
              <a:rPr lang="zh-CN" altLang="en-US" sz="1800" dirty="0" smtClean="0"/>
              <a:t>清华大学出版社</a:t>
            </a:r>
            <a:r>
              <a:rPr lang="zh-CN" altLang="en-US" sz="1800" dirty="0"/>
              <a:t>，</a:t>
            </a:r>
            <a:r>
              <a:rPr lang="en-US" altLang="zh-CN" sz="1800" dirty="0" smtClean="0"/>
              <a:t>2017</a:t>
            </a:r>
            <a:endParaRPr lang="en-US" altLang="zh-CN" sz="1800" dirty="0"/>
          </a:p>
          <a:p>
            <a:pPr lvl="0"/>
            <a:r>
              <a:rPr lang="zh-CN" altLang="en-US" sz="1800" dirty="0" smtClean="0">
                <a:solidFill>
                  <a:prstClr val="black"/>
                </a:solidFill>
              </a:rPr>
              <a:t>参考书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683895" lvl="0">
              <a:buNone/>
            </a:pPr>
            <a:r>
              <a:rPr lang="en-US" altLang="zh-CN" sz="1800" dirty="0" smtClean="0">
                <a:solidFill>
                  <a:prstClr val="black"/>
                </a:solidFill>
              </a:rPr>
              <a:t>H3C</a:t>
            </a:r>
            <a:r>
              <a:rPr lang="zh-CN" altLang="en-US" sz="1800" dirty="0">
                <a:solidFill>
                  <a:prstClr val="black"/>
                </a:solidFill>
              </a:rPr>
              <a:t>网络设备的操作手册</a:t>
            </a:r>
            <a:r>
              <a:rPr lang="zh-CN" altLang="en-US" sz="1800" dirty="0" smtClean="0">
                <a:solidFill>
                  <a:prstClr val="black"/>
                </a:solidFill>
              </a:rPr>
              <a:t>（</a:t>
            </a:r>
            <a:r>
              <a:rPr lang="zh-CN" altLang="en-US" sz="1800" dirty="0">
                <a:solidFill>
                  <a:prstClr val="black"/>
                </a:solidFill>
              </a:rPr>
              <a:t>官方</a:t>
            </a:r>
            <a:r>
              <a:rPr lang="zh-CN" altLang="en-US" sz="1800" dirty="0" smtClean="0">
                <a:solidFill>
                  <a:prstClr val="black"/>
                </a:solidFill>
              </a:rPr>
              <a:t>网站</a:t>
            </a:r>
            <a:r>
              <a:rPr lang="zh-CN" altLang="en-US" sz="1800" dirty="0">
                <a:solidFill>
                  <a:prstClr val="black"/>
                </a:solidFill>
              </a:rPr>
              <a:t>下载</a:t>
            </a:r>
            <a:r>
              <a:rPr lang="zh-CN" altLang="en-US" sz="1800" dirty="0" smtClean="0">
                <a:solidFill>
                  <a:prstClr val="black"/>
                </a:solidFill>
              </a:rPr>
              <a:t>）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683895" lvl="0">
              <a:buNone/>
            </a:pPr>
            <a:r>
              <a:rPr lang="zh-CN" altLang="en-US" sz="1800" dirty="0">
                <a:solidFill>
                  <a:prstClr val="black"/>
                </a:solidFill>
                <a:sym typeface="+mn-ea"/>
              </a:rPr>
              <a:t>陈鸣（译）</a:t>
            </a:r>
            <a:r>
              <a:rPr lang="en-US" altLang="zh-CN" sz="1800" dirty="0">
                <a:solidFill>
                  <a:prstClr val="black"/>
                </a:solidFill>
                <a:sym typeface="+mn-ea"/>
              </a:rPr>
              <a:t>《</a:t>
            </a:r>
            <a:r>
              <a:rPr lang="zh-CN" altLang="en-US" sz="1800" dirty="0">
                <a:solidFill>
                  <a:prstClr val="black"/>
                </a:solidFill>
                <a:sym typeface="+mn-ea"/>
              </a:rPr>
              <a:t>计算机网络：自顶向下方法</a:t>
            </a:r>
            <a:r>
              <a:rPr lang="en-US" altLang="zh-CN" sz="1800" dirty="0">
                <a:solidFill>
                  <a:prstClr val="black"/>
                </a:solidFill>
                <a:sym typeface="+mn-ea"/>
              </a:rPr>
              <a:t>》</a:t>
            </a:r>
            <a:r>
              <a:rPr lang="zh-CN" altLang="en-US" sz="1800" dirty="0">
                <a:solidFill>
                  <a:prstClr val="black"/>
                </a:solidFill>
                <a:sym typeface="+mn-ea"/>
              </a:rPr>
              <a:t>（原书第</a:t>
            </a:r>
            <a:r>
              <a:rPr lang="en-US" altLang="zh-CN" sz="1800" dirty="0">
                <a:solidFill>
                  <a:prstClr val="black"/>
                </a:solidFill>
                <a:sym typeface="+mn-ea"/>
              </a:rPr>
              <a:t>7</a:t>
            </a:r>
            <a:r>
              <a:rPr lang="zh-CN" altLang="en-US" sz="1800" dirty="0">
                <a:solidFill>
                  <a:prstClr val="black"/>
                </a:solidFill>
                <a:sym typeface="+mn-ea"/>
              </a:rPr>
              <a:t>版）机械工业出版社 </a:t>
            </a:r>
            <a:r>
              <a:rPr lang="en-US" altLang="zh-CN" sz="1800" dirty="0">
                <a:solidFill>
                  <a:prstClr val="black"/>
                </a:solidFill>
                <a:sym typeface="+mn-ea"/>
              </a:rPr>
              <a:t>2018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683895" lvl="0">
              <a:buNone/>
            </a:pPr>
            <a:r>
              <a:rPr lang="zh-CN" altLang="en-US" sz="1800" dirty="0">
                <a:solidFill>
                  <a:prstClr val="black"/>
                </a:solidFill>
                <a:sym typeface="+mn-ea"/>
              </a:rPr>
              <a:t>诸葛建伟（译）. 《Wireshark数据包分析实战》（第3版）人民邮电出版社出版社, 2018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683895" lvl="0">
              <a:buNone/>
            </a:pPr>
            <a:r>
              <a:rPr lang="zh-CN" altLang="en-US" sz="1800" dirty="0">
                <a:solidFill>
                  <a:prstClr val="black"/>
                </a:solidFill>
                <a:sym typeface="+mn-ea"/>
              </a:rPr>
              <a:t>大学霸IT达人编写组编著. 《从实践中学习Wireshark数据分析》（第一版）机械工业出版社， 2020年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643056"/>
            <a:ext cx="8572560" cy="857250"/>
          </a:xfrm>
        </p:spPr>
        <p:txBody>
          <a:bodyPr/>
          <a:lstStyle/>
          <a:p>
            <a:r>
              <a:rPr lang="zh-CN" altLang="en-US" sz="2800" dirty="0"/>
              <a:t>第一讲  网络协议分析工具Wireshark的使用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476"/>
            <a:ext cx="6249888" cy="830997"/>
          </a:xfrm>
        </p:spPr>
        <p:txBody>
          <a:bodyPr/>
          <a:lstStyle/>
          <a:p>
            <a:r>
              <a:rPr lang="zh-CN" altLang="en-US" dirty="0"/>
              <a:t>第一讲  网络协议分析工具</a:t>
            </a:r>
            <a:r>
              <a:rPr lang="en-US" altLang="zh-CN" dirty="0"/>
              <a:t>Wireshark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Wireshark</a:t>
            </a:r>
            <a:r>
              <a:rPr lang="zh-CN" altLang="en-US" sz="1800" dirty="0"/>
              <a:t>概览</a:t>
            </a:r>
            <a:endParaRPr lang="zh-CN" altLang="en-US" sz="1800" dirty="0"/>
          </a:p>
          <a:p>
            <a:r>
              <a:rPr lang="en-US" altLang="zh-CN" sz="1800" dirty="0"/>
              <a:t>Wireshark</a:t>
            </a:r>
            <a:r>
              <a:rPr lang="zh-CN" altLang="en-US" sz="1800" dirty="0"/>
              <a:t>的图形界面</a:t>
            </a:r>
            <a:endParaRPr lang="zh-CN" altLang="en-US" sz="1800" dirty="0"/>
          </a:p>
          <a:p>
            <a:r>
              <a:rPr lang="en-US" altLang="zh-CN" sz="1800" dirty="0"/>
              <a:t>Wireshark</a:t>
            </a:r>
            <a:r>
              <a:rPr lang="zh-CN" altLang="en-US" sz="1800" dirty="0"/>
              <a:t>的基本用法</a:t>
            </a:r>
            <a:endParaRPr lang="zh-CN" altLang="en-US" sz="1800" dirty="0"/>
          </a:p>
          <a:p>
            <a:r>
              <a:rPr lang="en-US" altLang="zh-CN" sz="1800" dirty="0"/>
              <a:t>Wireshark</a:t>
            </a:r>
            <a:r>
              <a:rPr lang="zh-CN" altLang="en-US" sz="1800" dirty="0"/>
              <a:t>的过滤规则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52"/>
            <a:ext cx="6643734" cy="4000528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Wireshark</a:t>
            </a:r>
            <a:r>
              <a:rPr lang="zh-CN" altLang="en-US" sz="1600" dirty="0"/>
              <a:t>是目前使用最广泛的网络协议分析工具（</a:t>
            </a:r>
            <a:r>
              <a:rPr lang="en-US" altLang="zh-CN" sz="1600" dirty="0"/>
              <a:t>Network Protocol Analyzer</a:t>
            </a:r>
            <a:r>
              <a:rPr lang="zh-CN" altLang="en-US" sz="1600" dirty="0"/>
              <a:t>）</a:t>
            </a:r>
            <a:endParaRPr lang="zh-CN" altLang="en-US" sz="1600" dirty="0"/>
          </a:p>
          <a:p>
            <a:r>
              <a:rPr lang="en-US" altLang="zh-CN" sz="1600" dirty="0"/>
              <a:t>Wireshark</a:t>
            </a:r>
            <a:r>
              <a:rPr lang="zh-CN" altLang="en-US" sz="1600" dirty="0"/>
              <a:t>能够实时地捕获网络上的包（帧）（所以又被称为是“</a:t>
            </a:r>
            <a:r>
              <a:rPr lang="en-US" altLang="zh-CN" sz="1600" dirty="0"/>
              <a:t>A Packet Sniffer”</a:t>
            </a:r>
            <a:r>
              <a:rPr lang="zh-CN" altLang="en-US" sz="1600" dirty="0"/>
              <a:t>），并对包中每个域的细节进行解释</a:t>
            </a:r>
            <a:endParaRPr lang="zh-CN" altLang="en-US" sz="1600" dirty="0"/>
          </a:p>
          <a:p>
            <a:r>
              <a:rPr lang="en-US" altLang="zh-CN" sz="1600" dirty="0"/>
              <a:t>Wireshark</a:t>
            </a:r>
            <a:r>
              <a:rPr lang="zh-CN" altLang="en-US" sz="1600" dirty="0"/>
              <a:t>的广为流行主要有以下三个原因：</a:t>
            </a:r>
            <a:endParaRPr lang="en-US" altLang="zh-CN" sz="1600" dirty="0"/>
          </a:p>
          <a:p>
            <a:pPr marL="683895">
              <a:buNone/>
            </a:pPr>
            <a:r>
              <a:rPr lang="zh-CN" altLang="en-US" sz="1600" dirty="0"/>
              <a:t>功能相当强大</a:t>
            </a:r>
            <a:endParaRPr lang="en-US" altLang="zh-CN" sz="1600" dirty="0"/>
          </a:p>
          <a:p>
            <a:pPr marL="683895">
              <a:buNone/>
            </a:pPr>
            <a:r>
              <a:rPr lang="zh-CN" altLang="en-US" sz="1600" dirty="0"/>
              <a:t>开源并且免费</a:t>
            </a:r>
            <a:endParaRPr lang="en-US" altLang="zh-CN" sz="1600" dirty="0"/>
          </a:p>
          <a:p>
            <a:pPr marL="683895">
              <a:buNone/>
            </a:pPr>
            <a:r>
              <a:rPr lang="zh-CN" altLang="en-US" sz="1600" dirty="0"/>
              <a:t>具有非常详细的文档  </a:t>
            </a:r>
            <a:endParaRPr lang="zh-CN" altLang="en-US" sz="1600" dirty="0"/>
          </a:p>
          <a:p>
            <a:r>
              <a:rPr lang="en-US" altLang="zh-CN" sz="1600" dirty="0"/>
              <a:t>2006</a:t>
            </a:r>
            <a:r>
              <a:rPr lang="zh-CN" altLang="en-US" sz="1600" dirty="0"/>
              <a:t>年后，</a:t>
            </a:r>
            <a:r>
              <a:rPr lang="en-US" altLang="zh-CN" sz="1600" dirty="0"/>
              <a:t>Ethereal</a:t>
            </a:r>
            <a:r>
              <a:rPr lang="zh-CN" altLang="en-US" sz="1600" dirty="0"/>
              <a:t>改名为</a:t>
            </a:r>
            <a:r>
              <a:rPr lang="en-US" altLang="zh-CN" sz="1600" dirty="0"/>
              <a:t>Wireshark</a:t>
            </a:r>
            <a:r>
              <a:rPr lang="zh-CN" altLang="en-US" sz="1600" dirty="0"/>
              <a:t>，最新的安装文件和文档可以在</a:t>
            </a:r>
            <a:r>
              <a:rPr lang="en-US" altLang="zh-CN" sz="1600" dirty="0"/>
              <a:t>http://www.wireshark.org</a:t>
            </a:r>
            <a:r>
              <a:rPr lang="zh-CN" altLang="en-US" sz="1600" dirty="0"/>
              <a:t>下载 ，</a:t>
            </a:r>
            <a:r>
              <a:rPr lang="en-US" altLang="zh-CN" sz="1600" dirty="0"/>
              <a:t>Wireshark</a:t>
            </a:r>
            <a:r>
              <a:rPr lang="zh-CN" altLang="en-US" sz="1600" dirty="0"/>
              <a:t>目前也推出了相应的认证考试和教材。（这是一个所有</a:t>
            </a:r>
            <a:r>
              <a:rPr lang="en-US" altLang="zh-CN" sz="1600" dirty="0"/>
              <a:t>64</a:t>
            </a:r>
            <a:r>
              <a:rPr lang="zh-CN" altLang="en-US" sz="1600" dirty="0"/>
              <a:t>位</a:t>
            </a:r>
            <a:r>
              <a:rPr lang="en-US" altLang="zh-CN" sz="1600" dirty="0"/>
              <a:t>wireshark </a:t>
            </a:r>
            <a:r>
              <a:rPr lang="zh-CN" altLang="en-US" sz="1600" dirty="0"/>
              <a:t>版本下载的链接https://1.as.dl.wireshark.org/win64/all-versions/）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   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91770"/>
            <a:ext cx="7030720" cy="460375"/>
          </a:xfrm>
        </p:spPr>
        <p:txBody>
          <a:bodyPr wrap="square"/>
          <a:lstStyle/>
          <a:p>
            <a:r>
              <a:rPr lang="en-US" altLang="zh-CN" dirty="0"/>
              <a:t>Wireshark</a:t>
            </a:r>
            <a:r>
              <a:rPr lang="zh-CN" altLang="en-US" dirty="0"/>
              <a:t>概览（</a:t>
            </a:r>
            <a:r>
              <a:rPr lang="en-US" altLang="zh-CN" dirty="0"/>
              <a:t>WinPcap</a:t>
            </a:r>
            <a:r>
              <a:rPr dirty="0"/>
              <a:t>和</a:t>
            </a:r>
            <a:r>
              <a:rPr lang="en-US" altLang="zh-CN" dirty="0"/>
              <a:t>Npcap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44550"/>
            <a:ext cx="6400800" cy="3749675"/>
          </a:xfrm>
        </p:spPr>
        <p:txBody>
          <a:bodyPr>
            <a:normAutofit lnSpcReduction="10000"/>
          </a:bodyPr>
          <a:lstStyle/>
          <a:p>
            <a:pPr algn="l">
              <a:buClrTx/>
              <a:buSzTx/>
            </a:pPr>
            <a:r>
              <a:rPr lang="en-US" altLang="zh-CN" sz="1600" dirty="0"/>
              <a:t>多年来，WinPcap被公认为Windows环境中用于链路层网络访问的行业标准工具，它允许应用程序绕过协议栈来捕获和传输网络数据包，包括内核级数据包过滤，网络统计引擎和支持远程数据包捕获。</a:t>
            </a:r>
            <a:endParaRPr lang="en-US" altLang="zh-CN" sz="1600" dirty="0"/>
          </a:p>
          <a:p>
            <a:pPr algn="l">
              <a:buClrTx/>
              <a:buSzTx/>
            </a:pPr>
            <a:r>
              <a:rPr lang="en-US" altLang="zh-CN" sz="1600" dirty="0"/>
              <a:t>WinPcap包含一个扩展操作系统的驱动程序，以提供低级网络访问权限；该库用于轻松访问低级网络层。该库还包含Windows版本的著名libpcap Unix API。</a:t>
            </a:r>
            <a:endParaRPr lang="en-US" altLang="zh-CN" sz="1600" dirty="0"/>
          </a:p>
          <a:p>
            <a:pPr algn="l">
              <a:buClrTx/>
              <a:buSzTx/>
            </a:pPr>
            <a:r>
              <a:rPr lang="en-US" altLang="zh-CN" sz="1600" dirty="0"/>
              <a:t>凭借其一系列功能，WinPcap已成为许多开源和商业网络工具的数据包捕获和过滤引擎，包括协议分析器，网络监视器，网络入侵检测系统，嗅探器，流量生成器和网络测试器。其中的一些联网工具，例如Wireshark，Nmap，Snort和ntop，在整个联网社区中都是众所周知的并使用。</a:t>
            </a:r>
            <a:endParaRPr lang="en-US" altLang="zh-CN" sz="1600" dirty="0"/>
          </a:p>
          <a:p>
            <a:pPr algn="l">
              <a:buClrTx/>
              <a:buSzTx/>
            </a:pPr>
            <a:r>
              <a:rPr lang="en-US" altLang="zh-CN" sz="1600" dirty="0"/>
              <a:t>Npcap是Windows的Nmap项目的数据包嗅探（和发送）库。它基于已停产的WinPcap库，但具有提高的速度，可移植性，安全性和效率。Wireshark </a:t>
            </a:r>
            <a:r>
              <a:rPr lang="zh-CN" altLang="en-US" sz="1600" dirty="0"/>
              <a:t>自</a:t>
            </a:r>
            <a:r>
              <a:rPr lang="en-US" altLang="zh-CN" sz="1600" dirty="0"/>
              <a:t>3.0</a:t>
            </a:r>
            <a:r>
              <a:rPr lang="zh-CN" altLang="en-US" sz="1600" dirty="0"/>
              <a:t>以上版本开始使用</a:t>
            </a:r>
            <a:r>
              <a:rPr lang="en-US" altLang="zh-CN" sz="1600" dirty="0"/>
              <a:t>Npcap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 algn="l">
              <a:buClrTx/>
              <a:buSzTx/>
              <a:buNone/>
            </a:pPr>
            <a:endParaRPr lang="en-US" altLang="zh-CN" sz="1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35109660"/>
  <p:tag name="KSO_WM_UNIT_PLACING_PICTURE_USER_VIEWPORT" val="{&quot;height&quot;:7185,&quot;width&quot;:14490}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7301</Words>
  <Application>WPS 演示</Application>
  <PresentationFormat>全屏显示(16:9)</PresentationFormat>
  <Paragraphs>437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Arial Unicode MS</vt:lpstr>
      <vt:lpstr>Calibri</vt:lpstr>
      <vt:lpstr>1_自定义设计方案</vt:lpstr>
      <vt:lpstr>自定义设计方案</vt:lpstr>
      <vt:lpstr>Visio.Drawing.11</vt:lpstr>
      <vt:lpstr>Visio.Drawing.11</vt:lpstr>
      <vt:lpstr>计算机网络综合实验</vt:lpstr>
      <vt:lpstr>为什么要做网络实验？</vt:lpstr>
      <vt:lpstr>教学目标</vt:lpstr>
      <vt:lpstr>课程主要内容</vt:lpstr>
      <vt:lpstr>教材与参考书</vt:lpstr>
      <vt:lpstr>第一讲  网络协议分析工具Wireshark的使用</vt:lpstr>
      <vt:lpstr>第一讲  网络协议分析工具Wireshark的使用</vt:lpstr>
      <vt:lpstr>Wireshark概览</vt:lpstr>
      <vt:lpstr>Wireshark概览（WinPcap和Npcap）</vt:lpstr>
      <vt:lpstr>Wireshark的图形界面</vt:lpstr>
      <vt:lpstr>Wireshark的图形界面（续）</vt:lpstr>
      <vt:lpstr>Wireshark的基本用法 — 捕获包</vt:lpstr>
      <vt:lpstr>Wireshark中options对话框设置</vt:lpstr>
      <vt:lpstr>Wireshark的基本用法 — 保存结果</vt:lpstr>
      <vt:lpstr>Wireshark的过滤规则</vt:lpstr>
      <vt:lpstr>Display Filter 过滤规则（1）</vt:lpstr>
      <vt:lpstr>Display Filter 过滤规则（2）</vt:lpstr>
      <vt:lpstr>Capture Filter 的过滤规则（1）</vt:lpstr>
      <vt:lpstr>Capture Filter 的过滤规则（2）</vt:lpstr>
      <vt:lpstr>Capture Filter 的过滤规则（3）</vt:lpstr>
      <vt:lpstr>Capture Filter 的过滤规则（4）</vt:lpstr>
      <vt:lpstr>附录一：traceroute 和 tracert</vt:lpstr>
      <vt:lpstr>附录二：DNS（Domain Name System）</vt:lpstr>
      <vt:lpstr>DNS – 起因</vt:lpstr>
      <vt:lpstr>DNS – 历史</vt:lpstr>
      <vt:lpstr>PowerPoint 演示文稿</vt:lpstr>
      <vt:lpstr>PowerPoint 演示文稿</vt:lpstr>
      <vt:lpstr>DNS – 域名 (续)</vt:lpstr>
      <vt:lpstr>DNS – 域名 (续)</vt:lpstr>
      <vt:lpstr>DNS – 域名 (续)</vt:lpstr>
      <vt:lpstr>DNS – 域名服务器</vt:lpstr>
      <vt:lpstr>DNS – 域名服务器 (续)</vt:lpstr>
      <vt:lpstr>DNS – 域名解析</vt:lpstr>
      <vt:lpstr>DNS – 域名解析 (续)</vt:lpstr>
      <vt:lpstr>DNS – 根域名服务器</vt:lpstr>
      <vt:lpstr>DNS – 根域名服务器 (续)</vt:lpstr>
      <vt:lpstr>PowerPoint 演示文稿</vt:lpstr>
      <vt:lpstr>DNS – 解析方式</vt:lpstr>
      <vt:lpstr>DNS – 解析方式 (续)</vt:lpstr>
      <vt:lpstr>DNS – 解析方式 (续)</vt:lpstr>
      <vt:lpstr>DNS – Caching</vt:lpstr>
      <vt:lpstr>DNS – Resource Record</vt:lpstr>
      <vt:lpstr>DNS – Resource Record (续)</vt:lpstr>
      <vt:lpstr>DNS – Resource Record 分析</vt:lpstr>
      <vt:lpstr>DNS – 消息 (Messages)</vt:lpstr>
      <vt:lpstr>DNS – 消息 (续)</vt:lpstr>
      <vt:lpstr>DNS – 消息 (续)</vt:lpstr>
      <vt:lpstr>DNS – 总结</vt:lpstr>
      <vt:lpstr>实验注意事项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bhc</dc:creator>
  <cp:lastModifiedBy>惠煌</cp:lastModifiedBy>
  <cp:revision>95</cp:revision>
  <dcterms:created xsi:type="dcterms:W3CDTF">2014-11-27T01:06:00Z</dcterms:created>
  <dcterms:modified xsi:type="dcterms:W3CDTF">2020-09-11T07:51:52Z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