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50" r:id="rId2"/>
  </p:sldMasterIdLst>
  <p:notesMasterIdLst>
    <p:notesMasterId r:id="rId48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6" r:id="rId17"/>
    <p:sldId id="273" r:id="rId18"/>
    <p:sldId id="304" r:id="rId19"/>
    <p:sldId id="275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6" r:id="rId38"/>
    <p:sldId id="294" r:id="rId39"/>
    <p:sldId id="306" r:id="rId40"/>
    <p:sldId id="295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4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92"/>
      </p:cViewPr>
      <p:guideLst>
        <p:guide orient="horz" pos="1624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E7B44-8642-4CAB-8FE8-6CFD0F393171}" type="datetimeFigureOut">
              <a:rPr lang="zh-CN" altLang="en-US" smtClean="0"/>
              <a:pPr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9F805-8E72-4A6B-81A1-1F3FD15D6C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9F805-8E72-4A6B-81A1-1F3FD15D6C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6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9F805-8E72-4A6B-81A1-1F3FD15D6CA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25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16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62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72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6538" y="1200162"/>
            <a:ext cx="2100262" cy="33940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200162"/>
            <a:ext cx="6148388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30012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1643063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0437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8655"/>
            <a:ext cx="7772400" cy="4616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856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431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5571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62"/>
            <a:ext cx="31242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33800" y="1200162"/>
            <a:ext cx="31242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1074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179"/>
            <a:ext cx="82296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6628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890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8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62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6140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368440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6223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25791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250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0998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780901" y="193675"/>
            <a:ext cx="553998" cy="4400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3675"/>
            <a:ext cx="4648200" cy="4400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2571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91453"/>
            <a:ext cx="4872038" cy="4616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7928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91453"/>
            <a:ext cx="4872038" cy="4616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62"/>
            <a:ext cx="31242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33800" y="1200162"/>
            <a:ext cx="31242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614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40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35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62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62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673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951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6544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10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36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800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813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618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5750" y="16430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192088"/>
            <a:ext cx="4872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64008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1643063"/>
            <a:ext cx="8572530" cy="857250"/>
          </a:xfrm>
        </p:spPr>
        <p:txBody>
          <a:bodyPr/>
          <a:lstStyle/>
          <a:p>
            <a:pPr eaLnBrk="1" hangingPunct="1"/>
            <a:r>
              <a:rPr lang="zh-CN" altLang="zh-CN" dirty="0"/>
              <a:t>第三章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190500"/>
            <a:ext cx="6202363" cy="460375"/>
          </a:xfrm>
        </p:spPr>
        <p:txBody>
          <a:bodyPr/>
          <a:lstStyle/>
          <a:p>
            <a:pPr eaLnBrk="1" hangingPunct="1"/>
            <a:r>
              <a:rPr lang="zh-CN" altLang="en-US"/>
              <a:t>端口聚合配置 </a:t>
            </a:r>
            <a:r>
              <a:rPr lang="en-US" altLang="zh-CN"/>
              <a:t>— </a:t>
            </a:r>
            <a:r>
              <a:rPr lang="zh-CN" altLang="en-US"/>
              <a:t>概述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3527436"/>
          </a:xfrm>
        </p:spPr>
        <p:txBody>
          <a:bodyPr/>
          <a:lstStyle/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端口聚合（Port Aggregation），也称为端口捆绑或链路聚合（Link Aggregation）。</a:t>
            </a:r>
          </a:p>
          <a:p>
            <a:pPr eaLnBrk="1" hangingPunct="1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指两个交换机之间通过两个或多个端口并行连接，以获得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更高的带宽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端口聚合是目前很多品牌交换机都支持的一种高级特性。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128"/>
          <p:cNvSpPr txBox="1">
            <a:spLocks noChangeArrowheads="1"/>
          </p:cNvSpPr>
          <p:nvPr/>
        </p:nvSpPr>
        <p:spPr bwMode="auto">
          <a:xfrm>
            <a:off x="317500" y="4300538"/>
            <a:ext cx="6397640" cy="646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800" dirty="0"/>
              <a:t>为了保证帧的按序传送，必须将同一会话的帧分配到同一端口进行发送  </a:t>
            </a:r>
          </a:p>
        </p:txBody>
      </p:sp>
      <p:pic>
        <p:nvPicPr>
          <p:cNvPr id="13316" name="Picture 13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4" y="979499"/>
            <a:ext cx="5549900" cy="323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89000" y="190500"/>
            <a:ext cx="6202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端口聚合配置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实现原理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190500"/>
            <a:ext cx="6202363" cy="460375"/>
          </a:xfrm>
        </p:spPr>
        <p:txBody>
          <a:bodyPr/>
          <a:lstStyle/>
          <a:p>
            <a:pPr eaLnBrk="1" hangingPunct="1"/>
            <a:r>
              <a:rPr lang="zh-CN" altLang="en-US"/>
              <a:t>端口聚合配置 </a:t>
            </a:r>
            <a:r>
              <a:rPr lang="en-US" altLang="zh-CN"/>
              <a:t>— </a:t>
            </a:r>
            <a:r>
              <a:rPr lang="zh-CN" altLang="en-US"/>
              <a:t>相关命令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3" y="1071551"/>
            <a:ext cx="6715171" cy="373222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静态聚合命令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创建聚合接口，并进入聚合接口视图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[h3c]interface bridge-aggregation </a:t>
            </a:r>
            <a:r>
              <a:rPr lang="en-US" altLang="zh-CN" sz="16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interface-number</a:t>
            </a:r>
            <a:endParaRPr lang="zh-CN" altLang="en-US" sz="1600" i="1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6000" lvl="2" eaLnBrk="1" hangingPunct="1">
              <a:defRPr/>
            </a:pPr>
            <a:r>
              <a:rPr lang="en-US" altLang="zh-CN" sz="1600" i="1" dirty="0">
                <a:latin typeface="微软雅黑" pitchFamily="34" charset="-122"/>
                <a:ea typeface="微软雅黑" pitchFamily="34" charset="-122"/>
              </a:rPr>
              <a:t>interface-number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：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端口， 系列取值范围为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1-1024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（不同版本数值有差别，见配置手册）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lvl="2" indent="0" eaLnBrk="1" hangingPunct="1">
              <a:buFont typeface="Arial" charset="0"/>
              <a:buNone/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     将以太网接口加入聚合组（首先进入以太网接口视图）</a:t>
            </a:r>
          </a:p>
          <a:p>
            <a:pPr marL="684000" lvl="1" eaLnBrk="1" hangingPunct="1">
              <a:defRPr/>
            </a:pP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[H3C-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Gigabit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Ethernet1/0/1] port link-aggregation group </a:t>
            </a:r>
            <a:r>
              <a:rPr lang="en-US" altLang="zh-CN" sz="16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number </a:t>
            </a:r>
            <a:r>
              <a:rPr lang="zh-CN" altLang="en-US" sz="16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（注：此处</a:t>
            </a:r>
            <a:r>
              <a:rPr lang="en-US" altLang="zh-CN" sz="16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sz="16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与聚合端口的数值一致）</a:t>
            </a:r>
            <a:endParaRPr lang="en-US" altLang="zh-CN" sz="1600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将以太网端口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Gigabit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Ethernet1/0/1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加入聚合端口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22。</a:t>
            </a:r>
          </a:p>
          <a:p>
            <a:pPr marL="684000" lvl="1" eaLnBrk="1" hangingPunct="1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[H3C] interface bridge-aggregation 22</a:t>
            </a:r>
          </a:p>
          <a:p>
            <a:pPr marL="684000" lvl="1" eaLnBrk="1" hangingPunct="1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[H3C] interface 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Gigabit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Ethernet1/0/1 </a:t>
            </a:r>
          </a:p>
          <a:p>
            <a:pPr marL="684000" lvl="1" eaLnBrk="1" hangingPunct="1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[H3C-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Gigabi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tEthernet1/0/1] port link-aggregation group 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190500"/>
            <a:ext cx="6348412" cy="460375"/>
          </a:xfrm>
        </p:spPr>
        <p:txBody>
          <a:bodyPr/>
          <a:lstStyle/>
          <a:p>
            <a:pPr eaLnBrk="1" hangingPunct="1"/>
            <a:r>
              <a:rPr lang="zh-CN" altLang="en-US"/>
              <a:t>端口聚合配置 </a:t>
            </a:r>
            <a:r>
              <a:rPr lang="en-US" altLang="zh-CN"/>
              <a:t>— </a:t>
            </a:r>
            <a:r>
              <a:rPr lang="zh-CN" altLang="en-US"/>
              <a:t>相关命令（续）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1"/>
            <a:ext cx="6735793" cy="371476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清除端口聚合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删除聚合端口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684000" lvl="1" eaLnBrk="1" hangingPunct="1">
              <a:defRPr/>
            </a:pP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H3C-Bridge-Aggregation1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shutdown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800" i="1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4000" lvl="1" eaLnBrk="1" hangingPunct="1">
              <a:defRPr/>
            </a:pP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H3C-Bridge-Aggregation1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quit</a:t>
            </a:r>
          </a:p>
          <a:p>
            <a:pPr marL="684000" lvl="1" eaLnBrk="1" hangingPunct="1">
              <a:defRPr/>
            </a:pP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[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H3C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]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undo interface Bridge-Aggregation 1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zh-CN" altLang="en-US" sz="1800" dirty="0">
                <a:solidFill>
                  <a:srgbClr val="0033CC"/>
                </a:solidFill>
              </a:rPr>
              <a:t> 如不能执行，请输入undo link-aggregation group </a:t>
            </a:r>
            <a:r>
              <a:rPr lang="zh-CN" altLang="en-US" sz="1800" i="1" dirty="0">
                <a:solidFill>
                  <a:srgbClr val="0033CC"/>
                </a:solidFill>
              </a:rPr>
              <a:t>agg-id 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en-US" altLang="zh-CN" sz="1800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eaLnBrk="1" hangingPunct="1">
              <a:defRPr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显示端口聚合的信息</a:t>
            </a:r>
          </a:p>
          <a:p>
            <a:pPr marL="684000" lvl="1" eaLnBrk="1" hangingPunct="1">
              <a:defRPr/>
            </a:pP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H3C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] display link-aggregation summary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190500"/>
            <a:ext cx="6419850" cy="460375"/>
          </a:xfrm>
        </p:spPr>
        <p:txBody>
          <a:bodyPr/>
          <a:lstStyle/>
          <a:p>
            <a:pPr eaLnBrk="1" hangingPunct="1"/>
            <a:r>
              <a:rPr lang="zh-CN" altLang="en-US" dirty="0"/>
              <a:t>端口镜像配置 </a:t>
            </a:r>
            <a:r>
              <a:rPr lang="en-US" altLang="zh-CN" dirty="0"/>
              <a:t>— </a:t>
            </a:r>
            <a:r>
              <a:rPr lang="zh-CN" altLang="en-US" dirty="0"/>
              <a:t>概述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589743" cy="35274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镜像分为两种：端口镜像和流镜像。</a:t>
            </a:r>
          </a:p>
          <a:p>
            <a:pPr eaLnBrk="1" hangingPunct="1">
              <a:lnSpc>
                <a:spcPct val="90000"/>
              </a:lnSpc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端口镜像是指将某些指定端口（出或入方向）的数据流量映射到监控端口，以便集中使用数据捕获软件进行数据分析。</a:t>
            </a:r>
          </a:p>
          <a:p>
            <a:pPr eaLnBrk="1" hangingPunct="1">
              <a:lnSpc>
                <a:spcPct val="90000"/>
              </a:lnSpc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流镜像是指按照一定的数据流分类规则对数据进行分流，然后将属于指定流的所有数据映射到监控端口，以便进行数据分析。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3" y="1071552"/>
            <a:ext cx="6643734" cy="3660786"/>
          </a:xfrm>
        </p:spPr>
        <p:txBody>
          <a:bodyPr/>
          <a:lstStyle/>
          <a:p>
            <a:pPr eaLnBrk="1" hangingPunct="1">
              <a:spcBef>
                <a:spcPts val="432"/>
              </a:spcBef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创建本地镜像组</a:t>
            </a:r>
          </a:p>
          <a:p>
            <a:pPr marL="684000" lvl="1" eaLnBrk="1" hangingPunct="1">
              <a:spcBef>
                <a:spcPts val="432"/>
              </a:spcBef>
              <a:defRPr/>
            </a:pPr>
            <a:r>
              <a:rPr lang="zh-CN" altLang="en-US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H3C</a:t>
            </a:r>
            <a:r>
              <a:rPr lang="zh-CN" altLang="en-US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mirroring-group </a:t>
            </a:r>
            <a:r>
              <a:rPr lang="en-US" altLang="zh-CN" sz="16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group-id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local</a:t>
            </a:r>
          </a:p>
          <a:p>
            <a:pPr marL="342900" lvl="1" indent="-342900" eaLnBrk="1" hangingPunct="1">
              <a:spcBef>
                <a:spcPts val="432"/>
              </a:spcBef>
              <a:buFont typeface="Arial" charset="0"/>
              <a:buChar char="•"/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+mn-cs"/>
              </a:rPr>
              <a:t>为本地镜像组配置源端口（被镜像端口）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84000" lvl="1" eaLnBrk="1" hangingPunct="1">
              <a:spcBef>
                <a:spcPts val="432"/>
              </a:spcBef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mirroring-group </a:t>
            </a:r>
            <a:r>
              <a:rPr lang="en-US" altLang="zh-CN" sz="16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group-id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mirroring-port </a:t>
            </a:r>
            <a:r>
              <a:rPr lang="en-US" altLang="zh-CN" sz="16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interface-list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{ both | inbound | outbound }</a:t>
            </a:r>
          </a:p>
          <a:p>
            <a:pPr marL="684000" lvl="1" eaLnBrk="1" hangingPunct="1">
              <a:spcBef>
                <a:spcPts val="432"/>
              </a:spcBef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inbound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表示仅对本端口接收的报文进行监控；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outbound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表示仅对本端口发送的报文进行；监控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both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表示同时对本端口接收和发送的报文进行监控</a:t>
            </a:r>
          </a:p>
          <a:p>
            <a:pPr eaLnBrk="1" hangingPunct="1">
              <a:spcBef>
                <a:spcPts val="432"/>
              </a:spcBef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配置目的端口（镜像端口）</a:t>
            </a:r>
          </a:p>
          <a:p>
            <a:pPr marL="684000" lvl="1" eaLnBrk="1" hangingPunct="1">
              <a:spcBef>
                <a:spcPts val="432"/>
              </a:spcBef>
              <a:defRPr/>
            </a:pPr>
            <a:r>
              <a:rPr lang="zh-CN" altLang="en-US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H3C</a:t>
            </a:r>
            <a:r>
              <a:rPr lang="zh-CN" altLang="en-US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mirroring-group </a:t>
            </a:r>
            <a:r>
              <a:rPr lang="en-US" altLang="zh-CN" sz="16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group-id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monitor-port </a:t>
            </a:r>
            <a:r>
              <a:rPr lang="en-US" altLang="zh-CN" sz="16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interface-type interface-number</a:t>
            </a:r>
          </a:p>
          <a:p>
            <a:pPr marL="684000" lvl="1" eaLnBrk="1" hangingPunct="1">
              <a:spcBef>
                <a:spcPts val="432"/>
              </a:spcBef>
              <a:defRPr/>
            </a:pPr>
            <a:r>
              <a:rPr lang="zh-CN" altLang="en-US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注意：目的端口上要关闭生成树协议，端口视图下执行“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undo </a:t>
            </a:r>
            <a:r>
              <a:rPr lang="en-US" altLang="zh-CN" sz="1600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stp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enable</a:t>
            </a:r>
            <a:r>
              <a:rPr lang="zh-CN" altLang="en-US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”。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87413" y="190500"/>
            <a:ext cx="6419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端口镜像配置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相关命令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538943" cy="3602048"/>
          </a:xfrm>
        </p:spPr>
        <p:txBody>
          <a:bodyPr/>
          <a:lstStyle/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起因和历史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概述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术语</a:t>
            </a:r>
          </a:p>
          <a:p>
            <a:pPr eaLnBrk="1" hangingPunct="1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BPDU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消息与消息交换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生成树的构造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87413" y="190500"/>
            <a:ext cx="6419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生成树协议（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Spanning Tree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Protocol,STP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14282" y="1071552"/>
            <a:ext cx="2428892" cy="303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Loop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的危险：</a:t>
            </a:r>
          </a:p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如右图，考虑被两个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Bridges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连接起来的两个局域网</a:t>
            </a:r>
          </a:p>
          <a:p>
            <a:pPr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假设主机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要发送帧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F,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并且两个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Bridges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地址表中都没有包含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目的地址的表项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2357422" y="1285866"/>
          <a:ext cx="5086350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r:id="rId3" imgW="6076188" imgH="5899404" progId="">
                  <p:embed/>
                </p:oleObj>
              </mc:Choice>
              <mc:Fallback>
                <p:oleObj r:id="rId3" imgW="6076188" imgH="5899404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285866"/>
                        <a:ext cx="5086350" cy="3222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532297" y="3567103"/>
            <a:ext cx="460375" cy="24606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</a:pPr>
            <a:r>
              <a:rPr lang="en-US" altLang="zh-CN" sz="1600"/>
              <a:t>F</a:t>
            </a:r>
            <a:endParaRPr lang="en-US" altLang="zh-CN" sz="2400" i="1">
              <a:latin typeface="Courier New" pitchFamily="49" charset="0"/>
            </a:endParaRP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2776522" y="2222491"/>
            <a:ext cx="3813175" cy="1125537"/>
            <a:chOff x="0" y="-26"/>
            <a:chExt cx="2402" cy="945"/>
          </a:xfrm>
        </p:grpSpPr>
        <p:sp>
          <p:nvSpPr>
            <p:cNvPr id="19475" name="Rectangle 7"/>
            <p:cNvSpPr>
              <a:spLocks noChangeArrowheads="1"/>
            </p:cNvSpPr>
            <p:nvPr/>
          </p:nvSpPr>
          <p:spPr bwMode="auto">
            <a:xfrm>
              <a:off x="0" y="-26"/>
              <a:ext cx="290" cy="20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CN" sz="1600"/>
                <a:t>F</a:t>
              </a:r>
              <a:endParaRPr lang="en-US" altLang="zh-CN" sz="2400" i="1">
                <a:latin typeface="Courier New" pitchFamily="49" charset="0"/>
              </a:endParaRPr>
            </a:p>
          </p:txBody>
        </p:sp>
        <p:sp>
          <p:nvSpPr>
            <p:cNvPr id="19476" name="Rectangle 8"/>
            <p:cNvSpPr>
              <a:spLocks noChangeArrowheads="1"/>
            </p:cNvSpPr>
            <p:nvPr/>
          </p:nvSpPr>
          <p:spPr bwMode="auto">
            <a:xfrm>
              <a:off x="2112" y="-26"/>
              <a:ext cx="290" cy="20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CN" sz="1600"/>
                <a:t>F</a:t>
              </a:r>
              <a:endParaRPr lang="en-US" altLang="zh-CN" sz="2400" i="1">
                <a:latin typeface="Courier New" pitchFamily="49" charset="0"/>
              </a:endParaRPr>
            </a:p>
          </p:txBody>
        </p:sp>
        <p:sp>
          <p:nvSpPr>
            <p:cNvPr id="19477" name="未知"/>
            <p:cNvSpPr>
              <a:spLocks/>
            </p:cNvSpPr>
            <p:nvPr/>
          </p:nvSpPr>
          <p:spPr bwMode="auto">
            <a:xfrm>
              <a:off x="1422" y="591"/>
              <a:ext cx="894" cy="310"/>
            </a:xfrm>
            <a:custGeom>
              <a:avLst/>
              <a:gdLst>
                <a:gd name="T0" fmla="*/ 0 w 894"/>
                <a:gd name="T1" fmla="*/ 310 h 1056"/>
                <a:gd name="T2" fmla="*/ 702 w 894"/>
                <a:gd name="T3" fmla="*/ 210 h 1056"/>
                <a:gd name="T4" fmla="*/ 714 w 894"/>
                <a:gd name="T5" fmla="*/ 203 h 1056"/>
                <a:gd name="T6" fmla="*/ 774 w 894"/>
                <a:gd name="T7" fmla="*/ 176 h 1056"/>
                <a:gd name="T8" fmla="*/ 828 w 894"/>
                <a:gd name="T9" fmla="*/ 141 h 1056"/>
                <a:gd name="T10" fmla="*/ 870 w 894"/>
                <a:gd name="T11" fmla="*/ 97 h 1056"/>
                <a:gd name="T12" fmla="*/ 894 w 894"/>
                <a:gd name="T13" fmla="*/ 25 h 1056"/>
                <a:gd name="T14" fmla="*/ 888 w 894"/>
                <a:gd name="T15" fmla="*/ 0 h 10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94" h="1056">
                  <a:moveTo>
                    <a:pt x="0" y="1056"/>
                  </a:moveTo>
                  <a:cubicBezTo>
                    <a:pt x="265" y="1029"/>
                    <a:pt x="515" y="901"/>
                    <a:pt x="702" y="714"/>
                  </a:cubicBezTo>
                  <a:cubicBezTo>
                    <a:pt x="708" y="708"/>
                    <a:pt x="709" y="697"/>
                    <a:pt x="714" y="690"/>
                  </a:cubicBezTo>
                  <a:cubicBezTo>
                    <a:pt x="734" y="662"/>
                    <a:pt x="759" y="631"/>
                    <a:pt x="774" y="600"/>
                  </a:cubicBezTo>
                  <a:cubicBezTo>
                    <a:pt x="850" y="440"/>
                    <a:pt x="781" y="559"/>
                    <a:pt x="828" y="480"/>
                  </a:cubicBezTo>
                  <a:cubicBezTo>
                    <a:pt x="838" y="429"/>
                    <a:pt x="861" y="381"/>
                    <a:pt x="870" y="330"/>
                  </a:cubicBezTo>
                  <a:cubicBezTo>
                    <a:pt x="885" y="249"/>
                    <a:pt x="889" y="166"/>
                    <a:pt x="894" y="84"/>
                  </a:cubicBezTo>
                  <a:cubicBezTo>
                    <a:pt x="892" y="56"/>
                    <a:pt x="888" y="0"/>
                    <a:pt x="888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8" name="未知"/>
            <p:cNvSpPr>
              <a:spLocks/>
            </p:cNvSpPr>
            <p:nvPr/>
          </p:nvSpPr>
          <p:spPr bwMode="auto">
            <a:xfrm>
              <a:off x="192" y="609"/>
              <a:ext cx="912" cy="310"/>
            </a:xfrm>
            <a:custGeom>
              <a:avLst/>
              <a:gdLst>
                <a:gd name="T0" fmla="*/ 912 w 912"/>
                <a:gd name="T1" fmla="*/ 310 h 1068"/>
                <a:gd name="T2" fmla="*/ 732 w 912"/>
                <a:gd name="T3" fmla="*/ 291 h 1068"/>
                <a:gd name="T4" fmla="*/ 642 w 912"/>
                <a:gd name="T5" fmla="*/ 277 h 1068"/>
                <a:gd name="T6" fmla="*/ 516 w 912"/>
                <a:gd name="T7" fmla="*/ 258 h 1068"/>
                <a:gd name="T8" fmla="*/ 408 w 912"/>
                <a:gd name="T9" fmla="*/ 237 h 1068"/>
                <a:gd name="T10" fmla="*/ 336 w 912"/>
                <a:gd name="T11" fmla="*/ 219 h 1068"/>
                <a:gd name="T12" fmla="*/ 276 w 912"/>
                <a:gd name="T13" fmla="*/ 200 h 1068"/>
                <a:gd name="T14" fmla="*/ 210 w 912"/>
                <a:gd name="T15" fmla="*/ 178 h 1068"/>
                <a:gd name="T16" fmla="*/ 102 w 912"/>
                <a:gd name="T17" fmla="*/ 127 h 1068"/>
                <a:gd name="T18" fmla="*/ 60 w 912"/>
                <a:gd name="T19" fmla="*/ 99 h 1068"/>
                <a:gd name="T20" fmla="*/ 30 w 912"/>
                <a:gd name="T21" fmla="*/ 63 h 1068"/>
                <a:gd name="T22" fmla="*/ 12 w 912"/>
                <a:gd name="T23" fmla="*/ 21 h 1068"/>
                <a:gd name="T24" fmla="*/ 0 w 912"/>
                <a:gd name="T25" fmla="*/ 0 h 10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12" h="1068">
                  <a:moveTo>
                    <a:pt x="912" y="1068"/>
                  </a:moveTo>
                  <a:cubicBezTo>
                    <a:pt x="872" y="1038"/>
                    <a:pt x="783" y="1015"/>
                    <a:pt x="732" y="1002"/>
                  </a:cubicBezTo>
                  <a:cubicBezTo>
                    <a:pt x="697" y="979"/>
                    <a:pt x="695" y="989"/>
                    <a:pt x="642" y="954"/>
                  </a:cubicBezTo>
                  <a:cubicBezTo>
                    <a:pt x="604" y="929"/>
                    <a:pt x="560" y="899"/>
                    <a:pt x="516" y="888"/>
                  </a:cubicBezTo>
                  <a:cubicBezTo>
                    <a:pt x="483" y="863"/>
                    <a:pt x="438" y="846"/>
                    <a:pt x="408" y="816"/>
                  </a:cubicBezTo>
                  <a:cubicBezTo>
                    <a:pt x="386" y="794"/>
                    <a:pt x="362" y="773"/>
                    <a:pt x="336" y="756"/>
                  </a:cubicBezTo>
                  <a:cubicBezTo>
                    <a:pt x="316" y="726"/>
                    <a:pt x="306" y="710"/>
                    <a:pt x="276" y="690"/>
                  </a:cubicBezTo>
                  <a:cubicBezTo>
                    <a:pt x="257" y="662"/>
                    <a:pt x="230" y="639"/>
                    <a:pt x="210" y="612"/>
                  </a:cubicBezTo>
                  <a:cubicBezTo>
                    <a:pt x="169" y="557"/>
                    <a:pt x="140" y="495"/>
                    <a:pt x="102" y="438"/>
                  </a:cubicBezTo>
                  <a:cubicBezTo>
                    <a:pt x="94" y="405"/>
                    <a:pt x="79" y="371"/>
                    <a:pt x="60" y="342"/>
                  </a:cubicBezTo>
                  <a:cubicBezTo>
                    <a:pt x="50" y="300"/>
                    <a:pt x="44" y="257"/>
                    <a:pt x="30" y="216"/>
                  </a:cubicBezTo>
                  <a:cubicBezTo>
                    <a:pt x="23" y="168"/>
                    <a:pt x="17" y="120"/>
                    <a:pt x="12" y="72"/>
                  </a:cubicBezTo>
                  <a:cubicBezTo>
                    <a:pt x="5" y="2"/>
                    <a:pt x="22" y="22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2836847" y="2047866"/>
            <a:ext cx="3390900" cy="985837"/>
            <a:chOff x="0" y="298"/>
            <a:chExt cx="2136" cy="829"/>
          </a:xfrm>
        </p:grpSpPr>
        <p:sp>
          <p:nvSpPr>
            <p:cNvPr id="19471" name="Rectangle 12"/>
            <p:cNvSpPr>
              <a:spLocks noChangeArrowheads="1"/>
            </p:cNvSpPr>
            <p:nvPr/>
          </p:nvSpPr>
          <p:spPr bwMode="auto">
            <a:xfrm>
              <a:off x="1596" y="920"/>
              <a:ext cx="290" cy="20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CN" sz="1600"/>
                <a:t>F</a:t>
              </a:r>
              <a:endParaRPr lang="en-US" altLang="zh-CN" sz="2400" i="1">
                <a:latin typeface="Courier New" pitchFamily="49" charset="0"/>
              </a:endParaRPr>
            </a:p>
          </p:txBody>
        </p:sp>
        <p:sp>
          <p:nvSpPr>
            <p:cNvPr id="19472" name="未知"/>
            <p:cNvSpPr>
              <a:spLocks/>
            </p:cNvSpPr>
            <p:nvPr/>
          </p:nvSpPr>
          <p:spPr bwMode="auto">
            <a:xfrm>
              <a:off x="0" y="298"/>
              <a:ext cx="1740" cy="310"/>
            </a:xfrm>
            <a:custGeom>
              <a:avLst/>
              <a:gdLst>
                <a:gd name="T0" fmla="*/ 0 w 1740"/>
                <a:gd name="T1" fmla="*/ 110 h 930"/>
                <a:gd name="T2" fmla="*/ 138 w 1740"/>
                <a:gd name="T3" fmla="*/ 64 h 930"/>
                <a:gd name="T4" fmla="*/ 174 w 1740"/>
                <a:gd name="T5" fmla="*/ 52 h 930"/>
                <a:gd name="T6" fmla="*/ 234 w 1740"/>
                <a:gd name="T7" fmla="*/ 40 h 930"/>
                <a:gd name="T8" fmla="*/ 342 w 1740"/>
                <a:gd name="T9" fmla="*/ 18 h 930"/>
                <a:gd name="T10" fmla="*/ 474 w 1740"/>
                <a:gd name="T11" fmla="*/ 4 h 930"/>
                <a:gd name="T12" fmla="*/ 546 w 1740"/>
                <a:gd name="T13" fmla="*/ 0 h 930"/>
                <a:gd name="T14" fmla="*/ 1164 w 1740"/>
                <a:gd name="T15" fmla="*/ 48 h 930"/>
                <a:gd name="T16" fmla="*/ 1344 w 1740"/>
                <a:gd name="T17" fmla="*/ 108 h 930"/>
                <a:gd name="T18" fmla="*/ 1440 w 1740"/>
                <a:gd name="T19" fmla="*/ 144 h 930"/>
                <a:gd name="T20" fmla="*/ 1482 w 1740"/>
                <a:gd name="T21" fmla="*/ 164 h 930"/>
                <a:gd name="T22" fmla="*/ 1590 w 1740"/>
                <a:gd name="T23" fmla="*/ 220 h 930"/>
                <a:gd name="T24" fmla="*/ 1632 w 1740"/>
                <a:gd name="T25" fmla="*/ 242 h 930"/>
                <a:gd name="T26" fmla="*/ 1692 w 1740"/>
                <a:gd name="T27" fmla="*/ 280 h 930"/>
                <a:gd name="T28" fmla="*/ 1728 w 1740"/>
                <a:gd name="T29" fmla="*/ 300 h 930"/>
                <a:gd name="T30" fmla="*/ 1728 w 1740"/>
                <a:gd name="T31" fmla="*/ 310 h 9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40" h="930">
                  <a:moveTo>
                    <a:pt x="0" y="330"/>
                  </a:moveTo>
                  <a:cubicBezTo>
                    <a:pt x="36" y="276"/>
                    <a:pt x="87" y="231"/>
                    <a:pt x="138" y="192"/>
                  </a:cubicBezTo>
                  <a:cubicBezTo>
                    <a:pt x="152" y="182"/>
                    <a:pt x="162" y="168"/>
                    <a:pt x="174" y="156"/>
                  </a:cubicBezTo>
                  <a:cubicBezTo>
                    <a:pt x="211" y="119"/>
                    <a:pt x="201" y="144"/>
                    <a:pt x="234" y="120"/>
                  </a:cubicBezTo>
                  <a:cubicBezTo>
                    <a:pt x="269" y="95"/>
                    <a:pt x="302" y="72"/>
                    <a:pt x="342" y="54"/>
                  </a:cubicBezTo>
                  <a:cubicBezTo>
                    <a:pt x="383" y="36"/>
                    <a:pt x="431" y="26"/>
                    <a:pt x="474" y="12"/>
                  </a:cubicBezTo>
                  <a:cubicBezTo>
                    <a:pt x="497" y="4"/>
                    <a:pt x="546" y="0"/>
                    <a:pt x="546" y="0"/>
                  </a:cubicBezTo>
                  <a:cubicBezTo>
                    <a:pt x="762" y="6"/>
                    <a:pt x="984" y="9"/>
                    <a:pt x="1164" y="144"/>
                  </a:cubicBezTo>
                  <a:cubicBezTo>
                    <a:pt x="1230" y="194"/>
                    <a:pt x="1289" y="262"/>
                    <a:pt x="1344" y="324"/>
                  </a:cubicBezTo>
                  <a:cubicBezTo>
                    <a:pt x="1377" y="361"/>
                    <a:pt x="1401" y="401"/>
                    <a:pt x="1440" y="432"/>
                  </a:cubicBezTo>
                  <a:cubicBezTo>
                    <a:pt x="1448" y="457"/>
                    <a:pt x="1468" y="470"/>
                    <a:pt x="1482" y="492"/>
                  </a:cubicBezTo>
                  <a:cubicBezTo>
                    <a:pt x="1517" y="549"/>
                    <a:pt x="1557" y="603"/>
                    <a:pt x="1590" y="660"/>
                  </a:cubicBezTo>
                  <a:cubicBezTo>
                    <a:pt x="1629" y="727"/>
                    <a:pt x="1596" y="690"/>
                    <a:pt x="1632" y="726"/>
                  </a:cubicBezTo>
                  <a:cubicBezTo>
                    <a:pt x="1645" y="765"/>
                    <a:pt x="1675" y="801"/>
                    <a:pt x="1692" y="840"/>
                  </a:cubicBezTo>
                  <a:cubicBezTo>
                    <a:pt x="1701" y="861"/>
                    <a:pt x="1728" y="900"/>
                    <a:pt x="1728" y="900"/>
                  </a:cubicBezTo>
                  <a:cubicBezTo>
                    <a:pt x="1735" y="927"/>
                    <a:pt x="1740" y="918"/>
                    <a:pt x="1728" y="9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3" name="Rectangle 14"/>
            <p:cNvSpPr>
              <a:spLocks noChangeArrowheads="1"/>
            </p:cNvSpPr>
            <p:nvPr/>
          </p:nvSpPr>
          <p:spPr bwMode="auto">
            <a:xfrm>
              <a:off x="252" y="920"/>
              <a:ext cx="290" cy="20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>
                <a:spcBef>
                  <a:spcPts val="1000"/>
                </a:spcBef>
                <a:spcAft>
                  <a:spcPts val="1000"/>
                </a:spcAft>
              </a:pPr>
              <a:r>
                <a:rPr lang="en-US" altLang="zh-CN" sz="1600"/>
                <a:t>F</a:t>
              </a:r>
              <a:endParaRPr lang="en-US" altLang="zh-CN" sz="2400" i="1">
                <a:latin typeface="Courier New" pitchFamily="49" charset="0"/>
              </a:endParaRPr>
            </a:p>
          </p:txBody>
        </p:sp>
        <p:sp>
          <p:nvSpPr>
            <p:cNvPr id="19474" name="未知"/>
            <p:cNvSpPr>
              <a:spLocks/>
            </p:cNvSpPr>
            <p:nvPr/>
          </p:nvSpPr>
          <p:spPr bwMode="auto">
            <a:xfrm flipH="1">
              <a:off x="396" y="298"/>
              <a:ext cx="1740" cy="310"/>
            </a:xfrm>
            <a:custGeom>
              <a:avLst/>
              <a:gdLst>
                <a:gd name="T0" fmla="*/ 0 w 1740"/>
                <a:gd name="T1" fmla="*/ 110 h 930"/>
                <a:gd name="T2" fmla="*/ 138 w 1740"/>
                <a:gd name="T3" fmla="*/ 64 h 930"/>
                <a:gd name="T4" fmla="*/ 174 w 1740"/>
                <a:gd name="T5" fmla="*/ 52 h 930"/>
                <a:gd name="T6" fmla="*/ 234 w 1740"/>
                <a:gd name="T7" fmla="*/ 40 h 930"/>
                <a:gd name="T8" fmla="*/ 342 w 1740"/>
                <a:gd name="T9" fmla="*/ 18 h 930"/>
                <a:gd name="T10" fmla="*/ 474 w 1740"/>
                <a:gd name="T11" fmla="*/ 4 h 930"/>
                <a:gd name="T12" fmla="*/ 546 w 1740"/>
                <a:gd name="T13" fmla="*/ 0 h 930"/>
                <a:gd name="T14" fmla="*/ 1164 w 1740"/>
                <a:gd name="T15" fmla="*/ 48 h 930"/>
                <a:gd name="T16" fmla="*/ 1344 w 1740"/>
                <a:gd name="T17" fmla="*/ 108 h 930"/>
                <a:gd name="T18" fmla="*/ 1440 w 1740"/>
                <a:gd name="T19" fmla="*/ 144 h 930"/>
                <a:gd name="T20" fmla="*/ 1482 w 1740"/>
                <a:gd name="T21" fmla="*/ 164 h 930"/>
                <a:gd name="T22" fmla="*/ 1590 w 1740"/>
                <a:gd name="T23" fmla="*/ 220 h 930"/>
                <a:gd name="T24" fmla="*/ 1632 w 1740"/>
                <a:gd name="T25" fmla="*/ 242 h 930"/>
                <a:gd name="T26" fmla="*/ 1692 w 1740"/>
                <a:gd name="T27" fmla="*/ 280 h 930"/>
                <a:gd name="T28" fmla="*/ 1728 w 1740"/>
                <a:gd name="T29" fmla="*/ 300 h 930"/>
                <a:gd name="T30" fmla="*/ 1728 w 1740"/>
                <a:gd name="T31" fmla="*/ 310 h 9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40" h="930">
                  <a:moveTo>
                    <a:pt x="0" y="330"/>
                  </a:moveTo>
                  <a:cubicBezTo>
                    <a:pt x="36" y="276"/>
                    <a:pt x="87" y="231"/>
                    <a:pt x="138" y="192"/>
                  </a:cubicBezTo>
                  <a:cubicBezTo>
                    <a:pt x="152" y="182"/>
                    <a:pt x="162" y="168"/>
                    <a:pt x="174" y="156"/>
                  </a:cubicBezTo>
                  <a:cubicBezTo>
                    <a:pt x="211" y="119"/>
                    <a:pt x="201" y="144"/>
                    <a:pt x="234" y="120"/>
                  </a:cubicBezTo>
                  <a:cubicBezTo>
                    <a:pt x="269" y="95"/>
                    <a:pt x="302" y="72"/>
                    <a:pt x="342" y="54"/>
                  </a:cubicBezTo>
                  <a:cubicBezTo>
                    <a:pt x="383" y="36"/>
                    <a:pt x="431" y="26"/>
                    <a:pt x="474" y="12"/>
                  </a:cubicBezTo>
                  <a:cubicBezTo>
                    <a:pt x="497" y="4"/>
                    <a:pt x="546" y="0"/>
                    <a:pt x="546" y="0"/>
                  </a:cubicBezTo>
                  <a:cubicBezTo>
                    <a:pt x="762" y="6"/>
                    <a:pt x="984" y="9"/>
                    <a:pt x="1164" y="144"/>
                  </a:cubicBezTo>
                  <a:cubicBezTo>
                    <a:pt x="1230" y="194"/>
                    <a:pt x="1289" y="262"/>
                    <a:pt x="1344" y="324"/>
                  </a:cubicBezTo>
                  <a:cubicBezTo>
                    <a:pt x="1377" y="361"/>
                    <a:pt x="1401" y="401"/>
                    <a:pt x="1440" y="432"/>
                  </a:cubicBezTo>
                  <a:cubicBezTo>
                    <a:pt x="1448" y="457"/>
                    <a:pt x="1468" y="470"/>
                    <a:pt x="1482" y="492"/>
                  </a:cubicBezTo>
                  <a:cubicBezTo>
                    <a:pt x="1517" y="549"/>
                    <a:pt x="1557" y="603"/>
                    <a:pt x="1590" y="660"/>
                  </a:cubicBezTo>
                  <a:cubicBezTo>
                    <a:pt x="1629" y="727"/>
                    <a:pt x="1596" y="690"/>
                    <a:pt x="1632" y="726"/>
                  </a:cubicBezTo>
                  <a:cubicBezTo>
                    <a:pt x="1645" y="765"/>
                    <a:pt x="1675" y="801"/>
                    <a:pt x="1692" y="840"/>
                  </a:cubicBezTo>
                  <a:cubicBezTo>
                    <a:pt x="1701" y="861"/>
                    <a:pt x="1728" y="900"/>
                    <a:pt x="1728" y="900"/>
                  </a:cubicBezTo>
                  <a:cubicBezTo>
                    <a:pt x="1735" y="927"/>
                    <a:pt x="1740" y="918"/>
                    <a:pt x="1728" y="9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496" name="Group 16"/>
          <p:cNvGrpSpPr>
            <a:grpSpLocks/>
          </p:cNvGrpSpPr>
          <p:nvPr/>
        </p:nvGrpSpPr>
        <p:grpSpPr bwMode="auto">
          <a:xfrm>
            <a:off x="2776522" y="2127241"/>
            <a:ext cx="3813175" cy="1000125"/>
            <a:chOff x="0" y="-26"/>
            <a:chExt cx="2402" cy="840"/>
          </a:xfrm>
        </p:grpSpPr>
        <p:sp>
          <p:nvSpPr>
            <p:cNvPr id="19466" name="未知"/>
            <p:cNvSpPr>
              <a:spLocks/>
            </p:cNvSpPr>
            <p:nvPr/>
          </p:nvSpPr>
          <p:spPr bwMode="auto">
            <a:xfrm flipV="1">
              <a:off x="624" y="498"/>
              <a:ext cx="1740" cy="310"/>
            </a:xfrm>
            <a:custGeom>
              <a:avLst/>
              <a:gdLst>
                <a:gd name="T0" fmla="*/ 0 w 1740"/>
                <a:gd name="T1" fmla="*/ 110 h 930"/>
                <a:gd name="T2" fmla="*/ 138 w 1740"/>
                <a:gd name="T3" fmla="*/ 64 h 930"/>
                <a:gd name="T4" fmla="*/ 174 w 1740"/>
                <a:gd name="T5" fmla="*/ 52 h 930"/>
                <a:gd name="T6" fmla="*/ 234 w 1740"/>
                <a:gd name="T7" fmla="*/ 40 h 930"/>
                <a:gd name="T8" fmla="*/ 342 w 1740"/>
                <a:gd name="T9" fmla="*/ 18 h 930"/>
                <a:gd name="T10" fmla="*/ 474 w 1740"/>
                <a:gd name="T11" fmla="*/ 4 h 930"/>
                <a:gd name="T12" fmla="*/ 546 w 1740"/>
                <a:gd name="T13" fmla="*/ 0 h 930"/>
                <a:gd name="T14" fmla="*/ 1164 w 1740"/>
                <a:gd name="T15" fmla="*/ 48 h 930"/>
                <a:gd name="T16" fmla="*/ 1344 w 1740"/>
                <a:gd name="T17" fmla="*/ 108 h 930"/>
                <a:gd name="T18" fmla="*/ 1440 w 1740"/>
                <a:gd name="T19" fmla="*/ 144 h 930"/>
                <a:gd name="T20" fmla="*/ 1482 w 1740"/>
                <a:gd name="T21" fmla="*/ 164 h 930"/>
                <a:gd name="T22" fmla="*/ 1590 w 1740"/>
                <a:gd name="T23" fmla="*/ 220 h 930"/>
                <a:gd name="T24" fmla="*/ 1632 w 1740"/>
                <a:gd name="T25" fmla="*/ 242 h 930"/>
                <a:gd name="T26" fmla="*/ 1692 w 1740"/>
                <a:gd name="T27" fmla="*/ 280 h 930"/>
                <a:gd name="T28" fmla="*/ 1728 w 1740"/>
                <a:gd name="T29" fmla="*/ 300 h 930"/>
                <a:gd name="T30" fmla="*/ 1728 w 1740"/>
                <a:gd name="T31" fmla="*/ 310 h 9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40" h="930">
                  <a:moveTo>
                    <a:pt x="0" y="330"/>
                  </a:moveTo>
                  <a:cubicBezTo>
                    <a:pt x="36" y="276"/>
                    <a:pt x="87" y="231"/>
                    <a:pt x="138" y="192"/>
                  </a:cubicBezTo>
                  <a:cubicBezTo>
                    <a:pt x="152" y="182"/>
                    <a:pt x="162" y="168"/>
                    <a:pt x="174" y="156"/>
                  </a:cubicBezTo>
                  <a:cubicBezTo>
                    <a:pt x="211" y="119"/>
                    <a:pt x="201" y="144"/>
                    <a:pt x="234" y="120"/>
                  </a:cubicBezTo>
                  <a:cubicBezTo>
                    <a:pt x="269" y="95"/>
                    <a:pt x="302" y="72"/>
                    <a:pt x="342" y="54"/>
                  </a:cubicBezTo>
                  <a:cubicBezTo>
                    <a:pt x="383" y="36"/>
                    <a:pt x="431" y="26"/>
                    <a:pt x="474" y="12"/>
                  </a:cubicBezTo>
                  <a:cubicBezTo>
                    <a:pt x="497" y="4"/>
                    <a:pt x="546" y="0"/>
                    <a:pt x="546" y="0"/>
                  </a:cubicBezTo>
                  <a:cubicBezTo>
                    <a:pt x="762" y="6"/>
                    <a:pt x="984" y="9"/>
                    <a:pt x="1164" y="144"/>
                  </a:cubicBezTo>
                  <a:cubicBezTo>
                    <a:pt x="1230" y="194"/>
                    <a:pt x="1289" y="262"/>
                    <a:pt x="1344" y="324"/>
                  </a:cubicBezTo>
                  <a:cubicBezTo>
                    <a:pt x="1377" y="361"/>
                    <a:pt x="1401" y="401"/>
                    <a:pt x="1440" y="432"/>
                  </a:cubicBezTo>
                  <a:cubicBezTo>
                    <a:pt x="1448" y="457"/>
                    <a:pt x="1468" y="470"/>
                    <a:pt x="1482" y="492"/>
                  </a:cubicBezTo>
                  <a:cubicBezTo>
                    <a:pt x="1517" y="549"/>
                    <a:pt x="1557" y="603"/>
                    <a:pt x="1590" y="660"/>
                  </a:cubicBezTo>
                  <a:cubicBezTo>
                    <a:pt x="1629" y="727"/>
                    <a:pt x="1596" y="690"/>
                    <a:pt x="1632" y="726"/>
                  </a:cubicBezTo>
                  <a:cubicBezTo>
                    <a:pt x="1645" y="765"/>
                    <a:pt x="1675" y="801"/>
                    <a:pt x="1692" y="840"/>
                  </a:cubicBezTo>
                  <a:cubicBezTo>
                    <a:pt x="1701" y="861"/>
                    <a:pt x="1728" y="900"/>
                    <a:pt x="1728" y="900"/>
                  </a:cubicBezTo>
                  <a:cubicBezTo>
                    <a:pt x="1735" y="927"/>
                    <a:pt x="1740" y="918"/>
                    <a:pt x="1728" y="9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7" name="未知"/>
            <p:cNvSpPr>
              <a:spLocks/>
            </p:cNvSpPr>
            <p:nvPr/>
          </p:nvSpPr>
          <p:spPr bwMode="auto">
            <a:xfrm flipH="1" flipV="1">
              <a:off x="84" y="504"/>
              <a:ext cx="1740" cy="310"/>
            </a:xfrm>
            <a:custGeom>
              <a:avLst/>
              <a:gdLst>
                <a:gd name="T0" fmla="*/ 0 w 1740"/>
                <a:gd name="T1" fmla="*/ 110 h 930"/>
                <a:gd name="T2" fmla="*/ 138 w 1740"/>
                <a:gd name="T3" fmla="*/ 64 h 930"/>
                <a:gd name="T4" fmla="*/ 174 w 1740"/>
                <a:gd name="T5" fmla="*/ 52 h 930"/>
                <a:gd name="T6" fmla="*/ 234 w 1740"/>
                <a:gd name="T7" fmla="*/ 40 h 930"/>
                <a:gd name="T8" fmla="*/ 342 w 1740"/>
                <a:gd name="T9" fmla="*/ 18 h 930"/>
                <a:gd name="T10" fmla="*/ 474 w 1740"/>
                <a:gd name="T11" fmla="*/ 4 h 930"/>
                <a:gd name="T12" fmla="*/ 546 w 1740"/>
                <a:gd name="T13" fmla="*/ 0 h 930"/>
                <a:gd name="T14" fmla="*/ 1164 w 1740"/>
                <a:gd name="T15" fmla="*/ 48 h 930"/>
                <a:gd name="T16" fmla="*/ 1344 w 1740"/>
                <a:gd name="T17" fmla="*/ 108 h 930"/>
                <a:gd name="T18" fmla="*/ 1440 w 1740"/>
                <a:gd name="T19" fmla="*/ 144 h 930"/>
                <a:gd name="T20" fmla="*/ 1482 w 1740"/>
                <a:gd name="T21" fmla="*/ 164 h 930"/>
                <a:gd name="T22" fmla="*/ 1590 w 1740"/>
                <a:gd name="T23" fmla="*/ 220 h 930"/>
                <a:gd name="T24" fmla="*/ 1632 w 1740"/>
                <a:gd name="T25" fmla="*/ 242 h 930"/>
                <a:gd name="T26" fmla="*/ 1692 w 1740"/>
                <a:gd name="T27" fmla="*/ 280 h 930"/>
                <a:gd name="T28" fmla="*/ 1728 w 1740"/>
                <a:gd name="T29" fmla="*/ 300 h 930"/>
                <a:gd name="T30" fmla="*/ 1728 w 1740"/>
                <a:gd name="T31" fmla="*/ 310 h 93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740" h="930">
                  <a:moveTo>
                    <a:pt x="0" y="330"/>
                  </a:moveTo>
                  <a:cubicBezTo>
                    <a:pt x="36" y="276"/>
                    <a:pt x="87" y="231"/>
                    <a:pt x="138" y="192"/>
                  </a:cubicBezTo>
                  <a:cubicBezTo>
                    <a:pt x="152" y="182"/>
                    <a:pt x="162" y="168"/>
                    <a:pt x="174" y="156"/>
                  </a:cubicBezTo>
                  <a:cubicBezTo>
                    <a:pt x="211" y="119"/>
                    <a:pt x="201" y="144"/>
                    <a:pt x="234" y="120"/>
                  </a:cubicBezTo>
                  <a:cubicBezTo>
                    <a:pt x="269" y="95"/>
                    <a:pt x="302" y="72"/>
                    <a:pt x="342" y="54"/>
                  </a:cubicBezTo>
                  <a:cubicBezTo>
                    <a:pt x="383" y="36"/>
                    <a:pt x="431" y="26"/>
                    <a:pt x="474" y="12"/>
                  </a:cubicBezTo>
                  <a:cubicBezTo>
                    <a:pt x="497" y="4"/>
                    <a:pt x="546" y="0"/>
                    <a:pt x="546" y="0"/>
                  </a:cubicBezTo>
                  <a:cubicBezTo>
                    <a:pt x="762" y="6"/>
                    <a:pt x="984" y="9"/>
                    <a:pt x="1164" y="144"/>
                  </a:cubicBezTo>
                  <a:cubicBezTo>
                    <a:pt x="1230" y="194"/>
                    <a:pt x="1289" y="262"/>
                    <a:pt x="1344" y="324"/>
                  </a:cubicBezTo>
                  <a:cubicBezTo>
                    <a:pt x="1377" y="361"/>
                    <a:pt x="1401" y="401"/>
                    <a:pt x="1440" y="432"/>
                  </a:cubicBezTo>
                  <a:cubicBezTo>
                    <a:pt x="1448" y="457"/>
                    <a:pt x="1468" y="470"/>
                    <a:pt x="1482" y="492"/>
                  </a:cubicBezTo>
                  <a:cubicBezTo>
                    <a:pt x="1517" y="549"/>
                    <a:pt x="1557" y="603"/>
                    <a:pt x="1590" y="660"/>
                  </a:cubicBezTo>
                  <a:cubicBezTo>
                    <a:pt x="1629" y="727"/>
                    <a:pt x="1596" y="690"/>
                    <a:pt x="1632" y="726"/>
                  </a:cubicBezTo>
                  <a:cubicBezTo>
                    <a:pt x="1645" y="765"/>
                    <a:pt x="1675" y="801"/>
                    <a:pt x="1692" y="840"/>
                  </a:cubicBezTo>
                  <a:cubicBezTo>
                    <a:pt x="1701" y="861"/>
                    <a:pt x="1728" y="900"/>
                    <a:pt x="1728" y="900"/>
                  </a:cubicBezTo>
                  <a:cubicBezTo>
                    <a:pt x="1735" y="927"/>
                    <a:pt x="1740" y="918"/>
                    <a:pt x="1728" y="9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468" name="Group 19"/>
            <p:cNvGrpSpPr>
              <a:grpSpLocks/>
            </p:cNvGrpSpPr>
            <p:nvPr/>
          </p:nvGrpSpPr>
          <p:grpSpPr bwMode="auto">
            <a:xfrm>
              <a:off x="0" y="-26"/>
              <a:ext cx="2402" cy="207"/>
              <a:chOff x="0" y="-26"/>
              <a:chExt cx="2402" cy="207"/>
            </a:xfrm>
          </p:grpSpPr>
          <p:sp>
            <p:nvSpPr>
              <p:cNvPr id="19469" name="Rectangle 20"/>
              <p:cNvSpPr>
                <a:spLocks noChangeArrowheads="1"/>
              </p:cNvSpPr>
              <p:nvPr/>
            </p:nvSpPr>
            <p:spPr bwMode="auto">
              <a:xfrm>
                <a:off x="0" y="-26"/>
                <a:ext cx="290" cy="20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en-US" altLang="zh-CN" sz="1600"/>
                  <a:t>F</a:t>
                </a:r>
                <a:endParaRPr lang="en-US" altLang="zh-CN" sz="2400" i="1">
                  <a:latin typeface="Courier New" pitchFamily="49" charset="0"/>
                </a:endParaRPr>
              </a:p>
            </p:txBody>
          </p:sp>
          <p:sp>
            <p:nvSpPr>
              <p:cNvPr id="19470" name="Rectangle 21"/>
              <p:cNvSpPr>
                <a:spLocks noChangeArrowheads="1"/>
              </p:cNvSpPr>
              <p:nvPr/>
            </p:nvSpPr>
            <p:spPr bwMode="auto">
              <a:xfrm>
                <a:off x="2112" y="-26"/>
                <a:ext cx="290" cy="207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en-US" altLang="zh-CN" sz="1600"/>
                  <a:t>F</a:t>
                </a:r>
                <a:endParaRPr lang="en-US" altLang="zh-CN" sz="2400" i="1">
                  <a:latin typeface="Courier New" pitchFamily="49" charset="0"/>
                </a:endParaRPr>
              </a:p>
            </p:txBody>
          </p:sp>
        </p:grp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887413" y="190500"/>
            <a:ext cx="6419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0" indent="-914400"/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生成树协议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起因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14282" y="1071552"/>
            <a:ext cx="6519893" cy="9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/>
            <a:r>
              <a:rPr lang="en-US" altLang="zh-CN" sz="1800" dirty="0"/>
              <a:t>In 1980s, </a:t>
            </a:r>
            <a:r>
              <a:rPr lang="en-US" altLang="zh-CN" sz="1800" dirty="0" err="1">
                <a:solidFill>
                  <a:srgbClr val="FF0000"/>
                </a:solidFill>
              </a:rPr>
              <a:t>Radia</a:t>
            </a:r>
            <a:r>
              <a:rPr lang="en-US" altLang="zh-CN" sz="1800" dirty="0">
                <a:solidFill>
                  <a:srgbClr val="FF0000"/>
                </a:solidFill>
              </a:rPr>
              <a:t> Perlman</a:t>
            </a:r>
            <a:r>
              <a:rPr lang="zh-CN" altLang="en-US" sz="1800" dirty="0"/>
              <a:t>发明了生成树协议来避免在局域网中产生环。</a:t>
            </a:r>
          </a:p>
        </p:txBody>
      </p:sp>
      <p:pic>
        <p:nvPicPr>
          <p:cNvPr id="20484" name="Picture 4" descr="perlman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1934" y="1533525"/>
            <a:ext cx="2641600" cy="24066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14282" y="1643056"/>
            <a:ext cx="3854481" cy="2928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/>
            <a:r>
              <a:rPr lang="en-US" altLang="zh-CN" sz="1800" dirty="0" err="1">
                <a:solidFill>
                  <a:srgbClr val="FF0000"/>
                </a:solidFill>
              </a:rPr>
              <a:t>Radia</a:t>
            </a:r>
            <a:r>
              <a:rPr lang="en-US" altLang="zh-CN" sz="1800" dirty="0">
                <a:solidFill>
                  <a:srgbClr val="FF0000"/>
                </a:solidFill>
              </a:rPr>
              <a:t> Perlman</a:t>
            </a:r>
            <a:r>
              <a:rPr lang="en-US" altLang="zh-CN" sz="1800" dirty="0"/>
              <a:t> </a:t>
            </a:r>
            <a:r>
              <a:rPr lang="zh-CN" altLang="en-US" sz="1800" dirty="0"/>
              <a:t>于</a:t>
            </a:r>
            <a:r>
              <a:rPr lang="en-US" altLang="zh-CN" sz="1800" dirty="0"/>
              <a:t>1988</a:t>
            </a:r>
            <a:r>
              <a:rPr lang="zh-CN" altLang="en-US" sz="1800" dirty="0"/>
              <a:t>年在</a:t>
            </a:r>
            <a:r>
              <a:rPr lang="en-US" altLang="zh-CN" sz="1800" dirty="0"/>
              <a:t>MIT</a:t>
            </a:r>
            <a:r>
              <a:rPr lang="zh-CN" altLang="en-US" sz="1800" dirty="0"/>
              <a:t>获得计算机博士学位。</a:t>
            </a:r>
          </a:p>
          <a:p>
            <a:pPr eaLnBrk="1" hangingPunct="1"/>
            <a:r>
              <a:rPr lang="zh-CN" altLang="en-US" sz="1800" dirty="0"/>
              <a:t>她目前工作于</a:t>
            </a:r>
            <a:r>
              <a:rPr lang="en-US" altLang="zh-CN" sz="1800" dirty="0"/>
              <a:t>Sun Microsystems, Inc.</a:t>
            </a:r>
          </a:p>
          <a:p>
            <a:pPr eaLnBrk="1" hangingPunct="1"/>
            <a:r>
              <a:rPr lang="zh-CN" altLang="en-US" sz="1800" dirty="0"/>
              <a:t>她有一本很有名的书：</a:t>
            </a:r>
            <a:r>
              <a:rPr lang="en-US" altLang="zh-CN" sz="1800" dirty="0"/>
              <a:t>《Interconnections, Second Edition: Bridges, Routers, Switches, and Internetworking Protocols》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87413" y="190500"/>
            <a:ext cx="6419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0" indent="-914400"/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生成树协议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历史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58888" y="1071552"/>
            <a:ext cx="4836645" cy="364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800" dirty="0"/>
              <a:t>I think that I shall never see,</a:t>
            </a:r>
            <a:br>
              <a:rPr lang="en-US" altLang="zh-CN" sz="1800" dirty="0"/>
            </a:br>
            <a:r>
              <a:rPr lang="en-US" altLang="zh-CN" sz="1800" dirty="0"/>
              <a:t>a graph more lovely than a tree.</a:t>
            </a:r>
            <a:br>
              <a:rPr lang="en-US" altLang="zh-CN" sz="1800" dirty="0"/>
            </a:br>
            <a:r>
              <a:rPr lang="en-US" altLang="zh-CN" sz="1800" dirty="0"/>
              <a:t>A tree whose crucial property,</a:t>
            </a:r>
            <a:br>
              <a:rPr lang="en-US" altLang="zh-CN" sz="1800" dirty="0"/>
            </a:br>
            <a:r>
              <a:rPr lang="en-US" altLang="zh-CN" sz="1800" dirty="0"/>
              <a:t>is loop-free connectivity.</a:t>
            </a:r>
            <a:br>
              <a:rPr lang="en-US" altLang="zh-CN" sz="1800" dirty="0"/>
            </a:br>
            <a:r>
              <a:rPr lang="en-US" altLang="zh-CN" sz="1800" dirty="0"/>
              <a:t>A tree that must be sure to span,</a:t>
            </a:r>
            <a:br>
              <a:rPr lang="en-US" altLang="zh-CN" sz="1800" dirty="0"/>
            </a:br>
            <a:r>
              <a:rPr lang="en-US" altLang="zh-CN" sz="1800" dirty="0"/>
              <a:t>so packet can reach every LAN.</a:t>
            </a:r>
            <a:br>
              <a:rPr lang="en-US" altLang="zh-CN" sz="1800" dirty="0"/>
            </a:br>
            <a:r>
              <a:rPr lang="en-US" altLang="zh-CN" sz="1800" dirty="0"/>
              <a:t>First, the root must be selected.</a:t>
            </a:r>
            <a:br>
              <a:rPr lang="en-US" altLang="zh-CN" sz="1800" dirty="0"/>
            </a:br>
            <a:r>
              <a:rPr lang="en-US" altLang="zh-CN" sz="1800" dirty="0"/>
              <a:t>By ID, it is elected.</a:t>
            </a:r>
            <a:br>
              <a:rPr lang="en-US" altLang="zh-CN" sz="1800" dirty="0"/>
            </a:br>
            <a:r>
              <a:rPr lang="en-US" altLang="zh-CN" sz="1800" dirty="0"/>
              <a:t>Least-cost paths from root are traced.</a:t>
            </a:r>
            <a:br>
              <a:rPr lang="en-US" altLang="zh-CN" sz="1800" dirty="0"/>
            </a:br>
            <a:r>
              <a:rPr lang="en-US" altLang="zh-CN" sz="1800" dirty="0"/>
              <a:t>In the tree, these paths are placed.</a:t>
            </a:r>
            <a:br>
              <a:rPr lang="en-US" altLang="zh-CN" sz="1800" dirty="0"/>
            </a:br>
            <a:r>
              <a:rPr lang="en-US" altLang="zh-CN" sz="1800" dirty="0"/>
              <a:t>A mesh is made by folks like me,</a:t>
            </a:r>
            <a:br>
              <a:rPr lang="en-US" altLang="zh-CN" sz="1800" dirty="0"/>
            </a:br>
            <a:r>
              <a:rPr lang="en-US" altLang="zh-CN" sz="1800" dirty="0"/>
              <a:t>then bridges find a spanning tree.</a:t>
            </a:r>
            <a:br>
              <a:rPr lang="en-US" altLang="zh-CN" sz="1800" dirty="0"/>
            </a:br>
            <a:r>
              <a:rPr lang="en-US" altLang="zh-CN" sz="1800" dirty="0"/>
              <a:t>                                    </a:t>
            </a:r>
            <a:r>
              <a:rPr lang="en-US" altLang="zh-CN" sz="1800" dirty="0">
                <a:solidFill>
                  <a:srgbClr val="800000"/>
                </a:solidFill>
              </a:rPr>
              <a:t>--- </a:t>
            </a:r>
            <a:r>
              <a:rPr lang="en-US" altLang="zh-CN" sz="1800" i="1" dirty="0">
                <a:solidFill>
                  <a:srgbClr val="800000"/>
                </a:solidFill>
              </a:rPr>
              <a:t>By  </a:t>
            </a:r>
            <a:r>
              <a:rPr lang="en-US" altLang="zh-CN" sz="1800" i="1" dirty="0" err="1">
                <a:solidFill>
                  <a:srgbClr val="800000"/>
                </a:solidFill>
              </a:rPr>
              <a:t>Radia</a:t>
            </a:r>
            <a:r>
              <a:rPr lang="en-US" altLang="zh-CN" sz="1800" i="1" dirty="0">
                <a:solidFill>
                  <a:srgbClr val="800000"/>
                </a:solidFill>
              </a:rPr>
              <a:t> Perlman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87412" y="190500"/>
            <a:ext cx="768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0" indent="-914400"/>
            <a:r>
              <a:rPr lang="en-US" altLang="zh-CN" sz="2400" b="1" kern="0" dirty="0" err="1">
                <a:latin typeface="+mj-lt"/>
                <a:ea typeface="+mj-ea"/>
                <a:cs typeface="+mj-cs"/>
                <a:sym typeface="Calibri" pitchFamily="34" charset="0"/>
              </a:rPr>
              <a:t>Algorhyme</a:t>
            </a:r>
            <a:r>
              <a:rPr lang="en-US" altLang="zh-CN" sz="2400" b="1" kern="0" dirty="0">
                <a:latin typeface="+mj-lt"/>
                <a:ea typeface="+mj-ea"/>
                <a:cs typeface="+mj-cs"/>
                <a:sym typeface="Calibri" pitchFamily="34" charset="0"/>
              </a:rPr>
              <a:t> - </a:t>
            </a:r>
            <a:r>
              <a:rPr lang="en-US" altLang="zh-CN" sz="2400" b="1" kern="0" dirty="0" err="1">
                <a:latin typeface="+mj-lt"/>
                <a:ea typeface="+mj-ea"/>
                <a:cs typeface="+mj-cs"/>
                <a:sym typeface="Calibri" pitchFamily="34" charset="0"/>
              </a:rPr>
              <a:t>Peom</a:t>
            </a:r>
            <a:r>
              <a:rPr lang="en-US" altLang="zh-CN" sz="2400" b="1" kern="0" dirty="0">
                <a:latin typeface="+mj-lt"/>
                <a:ea typeface="+mj-ea"/>
                <a:cs typeface="+mj-cs"/>
                <a:sym typeface="Calibri" pitchFamily="34" charset="0"/>
              </a:rPr>
              <a:t> of spanning tree algorithm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交换机端口配置与生成树协议配置</a:t>
            </a:r>
          </a:p>
        </p:txBody>
      </p:sp>
      <p:sp>
        <p:nvSpPr>
          <p:cNvPr id="4099" name="内容占位符 5"/>
          <p:cNvSpPr>
            <a:spLocks noGrp="1" noChangeArrowheads="1"/>
          </p:cNvSpPr>
          <p:nvPr>
            <p:ph idx="4294967295"/>
          </p:nvPr>
        </p:nvSpPr>
        <p:spPr>
          <a:xfrm>
            <a:off x="214282" y="1071552"/>
            <a:ext cx="6643718" cy="3522673"/>
          </a:xfrm>
        </p:spPr>
        <p:txBody>
          <a:bodyPr/>
          <a:lstStyle/>
          <a:p>
            <a:pPr eaLnBrk="1" hangingPunct="1"/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交换机端口配置</a:t>
            </a:r>
          </a:p>
          <a:p>
            <a:pPr eaLnBrk="1" hangingPunct="1"/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生成树协议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生成树协议配置</a:t>
            </a:r>
          </a:p>
          <a:p>
            <a:pPr eaLnBrk="1" hangingPunct="1"/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87325"/>
            <a:ext cx="6227763" cy="460375"/>
          </a:xfrm>
        </p:spPr>
        <p:txBody>
          <a:bodyPr/>
          <a:lstStyle/>
          <a:p>
            <a:pPr eaLnBrk="1" hangingPunct="1"/>
            <a:r>
              <a:rPr lang="zh-CN" altLang="en-US" dirty="0"/>
              <a:t>生成树协议 </a:t>
            </a:r>
            <a:r>
              <a:rPr lang="en-US" altLang="zh-CN" dirty="0"/>
              <a:t>— </a:t>
            </a:r>
            <a:r>
              <a:rPr lang="zh-CN" altLang="en-US" dirty="0"/>
              <a:t>概述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4281" y="1071552"/>
            <a:ext cx="2990881" cy="344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800" dirty="0"/>
              <a:t>基本思想：</a:t>
            </a:r>
          </a:p>
          <a:p>
            <a:pPr marL="684000" lvl="1" eaLnBrk="1" hangingPunct="1"/>
            <a:r>
              <a:rPr lang="zh-CN" altLang="en-US" sz="1800" dirty="0"/>
              <a:t>生成树没有环。</a:t>
            </a:r>
            <a:endParaRPr lang="en-US" altLang="zh-CN" sz="1800" dirty="0"/>
          </a:p>
          <a:p>
            <a:pPr marL="684000" lvl="1" eaLnBrk="1" hangingPunct="1"/>
            <a:r>
              <a:rPr lang="en-US" altLang="zh-CN" sz="1800" dirty="0"/>
              <a:t>Bridge</a:t>
            </a:r>
            <a:r>
              <a:rPr lang="zh-CN" altLang="en-US" sz="1800" dirty="0"/>
              <a:t>之间通过不断地交换控制帧来动态的构造生成树。</a:t>
            </a:r>
          </a:p>
          <a:p>
            <a:pPr eaLnBrk="1" hangingPunct="1"/>
            <a:endParaRPr lang="zh-CN" altLang="en-US" sz="1800" dirty="0"/>
          </a:p>
          <a:p>
            <a:pPr eaLnBrk="1" hangingPunct="1"/>
            <a:r>
              <a:rPr lang="zh-CN" altLang="en-US" sz="1800" dirty="0"/>
              <a:t>这个控制帧被称为： </a:t>
            </a:r>
            <a:r>
              <a:rPr lang="en-US" altLang="zh-CN" sz="1800" dirty="0">
                <a:solidFill>
                  <a:srgbClr val="FF0000"/>
                </a:solidFill>
              </a:rPr>
              <a:t>Configuration Bridge Protocol Data Unit (Configuration BPDU)</a:t>
            </a:r>
          </a:p>
        </p:txBody>
      </p:sp>
      <p:grpSp>
        <p:nvGrpSpPr>
          <p:cNvPr id="22532" name="组合 44"/>
          <p:cNvGrpSpPr>
            <a:grpSpLocks/>
          </p:cNvGrpSpPr>
          <p:nvPr/>
        </p:nvGrpSpPr>
        <p:grpSpPr bwMode="auto">
          <a:xfrm>
            <a:off x="3428992" y="982663"/>
            <a:ext cx="3011487" cy="3890962"/>
            <a:chOff x="4732338" y="1474788"/>
            <a:chExt cx="3602037" cy="4586287"/>
          </a:xfrm>
        </p:grpSpPr>
        <p:sp>
          <p:nvSpPr>
            <p:cNvPr id="46" name="未知"/>
            <p:cNvSpPr>
              <a:spLocks/>
            </p:cNvSpPr>
            <p:nvPr/>
          </p:nvSpPr>
          <p:spPr bwMode="auto">
            <a:xfrm>
              <a:off x="4948802" y="1542151"/>
              <a:ext cx="3178604" cy="538903"/>
            </a:xfrm>
            <a:custGeom>
              <a:avLst/>
              <a:gdLst>
                <a:gd name="T0" fmla="*/ 343 w 2003"/>
                <a:gd name="T1" fmla="*/ 278 h 340"/>
                <a:gd name="T2" fmla="*/ 438 w 2003"/>
                <a:gd name="T3" fmla="*/ 310 h 340"/>
                <a:gd name="T4" fmla="*/ 552 w 2003"/>
                <a:gd name="T5" fmla="*/ 331 h 340"/>
                <a:gd name="T6" fmla="*/ 679 w 2003"/>
                <a:gd name="T7" fmla="*/ 340 h 340"/>
                <a:gd name="T8" fmla="*/ 808 w 2003"/>
                <a:gd name="T9" fmla="*/ 336 h 340"/>
                <a:gd name="T10" fmla="*/ 929 w 2003"/>
                <a:gd name="T11" fmla="*/ 320 h 340"/>
                <a:gd name="T12" fmla="*/ 1035 w 2003"/>
                <a:gd name="T13" fmla="*/ 312 h 340"/>
                <a:gd name="T14" fmla="*/ 1153 w 2003"/>
                <a:gd name="T15" fmla="*/ 332 h 340"/>
                <a:gd name="T16" fmla="*/ 1280 w 2003"/>
                <a:gd name="T17" fmla="*/ 340 h 340"/>
                <a:gd name="T18" fmla="*/ 1408 w 2003"/>
                <a:gd name="T19" fmla="*/ 335 h 340"/>
                <a:gd name="T20" fmla="*/ 1528 w 2003"/>
                <a:gd name="T21" fmla="*/ 318 h 340"/>
                <a:gd name="T22" fmla="*/ 1631 w 2003"/>
                <a:gd name="T23" fmla="*/ 290 h 340"/>
                <a:gd name="T24" fmla="*/ 1708 w 2003"/>
                <a:gd name="T25" fmla="*/ 252 h 340"/>
                <a:gd name="T26" fmla="*/ 1799 w 2003"/>
                <a:gd name="T27" fmla="*/ 254 h 340"/>
                <a:gd name="T28" fmla="*/ 1886 w 2003"/>
                <a:gd name="T29" fmla="*/ 243 h 340"/>
                <a:gd name="T30" fmla="*/ 1955 w 2003"/>
                <a:gd name="T31" fmla="*/ 221 h 340"/>
                <a:gd name="T32" fmla="*/ 1995 w 2003"/>
                <a:gd name="T33" fmla="*/ 192 h 340"/>
                <a:gd name="T34" fmla="*/ 2001 w 2003"/>
                <a:gd name="T35" fmla="*/ 159 h 340"/>
                <a:gd name="T36" fmla="*/ 1971 w 2003"/>
                <a:gd name="T37" fmla="*/ 128 h 340"/>
                <a:gd name="T38" fmla="*/ 1911 w 2003"/>
                <a:gd name="T39" fmla="*/ 103 h 340"/>
                <a:gd name="T40" fmla="*/ 1830 w 2003"/>
                <a:gd name="T41" fmla="*/ 88 h 340"/>
                <a:gd name="T42" fmla="*/ 1738 w 2003"/>
                <a:gd name="T43" fmla="*/ 85 h 340"/>
                <a:gd name="T44" fmla="*/ 1660 w 2003"/>
                <a:gd name="T45" fmla="*/ 62 h 340"/>
                <a:gd name="T46" fmla="*/ 1565 w 2003"/>
                <a:gd name="T47" fmla="*/ 31 h 340"/>
                <a:gd name="T48" fmla="*/ 1450 w 2003"/>
                <a:gd name="T49" fmla="*/ 9 h 340"/>
                <a:gd name="T50" fmla="*/ 1323 w 2003"/>
                <a:gd name="T51" fmla="*/ 0 h 340"/>
                <a:gd name="T52" fmla="*/ 1194 w 2003"/>
                <a:gd name="T53" fmla="*/ 4 h 340"/>
                <a:gd name="T54" fmla="*/ 1072 w 2003"/>
                <a:gd name="T55" fmla="*/ 20 h 340"/>
                <a:gd name="T56" fmla="*/ 966 w 2003"/>
                <a:gd name="T57" fmla="*/ 28 h 340"/>
                <a:gd name="T58" fmla="*/ 850 w 2003"/>
                <a:gd name="T59" fmla="*/ 8 h 340"/>
                <a:gd name="T60" fmla="*/ 722 w 2003"/>
                <a:gd name="T61" fmla="*/ 0 h 340"/>
                <a:gd name="T62" fmla="*/ 594 w 2003"/>
                <a:gd name="T63" fmla="*/ 5 h 340"/>
                <a:gd name="T64" fmla="*/ 474 w 2003"/>
                <a:gd name="T65" fmla="*/ 23 h 340"/>
                <a:gd name="T66" fmla="*/ 372 w 2003"/>
                <a:gd name="T67" fmla="*/ 50 h 340"/>
                <a:gd name="T68" fmla="*/ 294 w 2003"/>
                <a:gd name="T69" fmla="*/ 87 h 340"/>
                <a:gd name="T70" fmla="*/ 203 w 2003"/>
                <a:gd name="T71" fmla="*/ 85 h 340"/>
                <a:gd name="T72" fmla="*/ 116 w 2003"/>
                <a:gd name="T73" fmla="*/ 97 h 340"/>
                <a:gd name="T74" fmla="*/ 47 w 2003"/>
                <a:gd name="T75" fmla="*/ 118 h 340"/>
                <a:gd name="T76" fmla="*/ 7 w 2003"/>
                <a:gd name="T77" fmla="*/ 148 h 340"/>
                <a:gd name="T78" fmla="*/ 2 w 2003"/>
                <a:gd name="T79" fmla="*/ 181 h 340"/>
                <a:gd name="T80" fmla="*/ 31 w 2003"/>
                <a:gd name="T81" fmla="*/ 212 h 340"/>
                <a:gd name="T82" fmla="*/ 90 w 2003"/>
                <a:gd name="T83" fmla="*/ 237 h 340"/>
                <a:gd name="T84" fmla="*/ 173 w 2003"/>
                <a:gd name="T85" fmla="*/ 252 h 340"/>
                <a:gd name="T86" fmla="*/ 263 w 2003"/>
                <a:gd name="T87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03" h="340">
                  <a:moveTo>
                    <a:pt x="294" y="252"/>
                  </a:moveTo>
                  <a:lnTo>
                    <a:pt x="316" y="266"/>
                  </a:lnTo>
                  <a:lnTo>
                    <a:pt x="343" y="278"/>
                  </a:lnTo>
                  <a:lnTo>
                    <a:pt x="372" y="290"/>
                  </a:lnTo>
                  <a:lnTo>
                    <a:pt x="403" y="300"/>
                  </a:lnTo>
                  <a:lnTo>
                    <a:pt x="438" y="310"/>
                  </a:lnTo>
                  <a:lnTo>
                    <a:pt x="474" y="318"/>
                  </a:lnTo>
                  <a:lnTo>
                    <a:pt x="512" y="326"/>
                  </a:lnTo>
                  <a:lnTo>
                    <a:pt x="552" y="331"/>
                  </a:lnTo>
                  <a:lnTo>
                    <a:pt x="594" y="335"/>
                  </a:lnTo>
                  <a:lnTo>
                    <a:pt x="637" y="338"/>
                  </a:lnTo>
                  <a:lnTo>
                    <a:pt x="679" y="340"/>
                  </a:lnTo>
                  <a:lnTo>
                    <a:pt x="722" y="340"/>
                  </a:lnTo>
                  <a:lnTo>
                    <a:pt x="765" y="339"/>
                  </a:lnTo>
                  <a:lnTo>
                    <a:pt x="808" y="336"/>
                  </a:lnTo>
                  <a:lnTo>
                    <a:pt x="850" y="332"/>
                  </a:lnTo>
                  <a:lnTo>
                    <a:pt x="890" y="327"/>
                  </a:lnTo>
                  <a:lnTo>
                    <a:pt x="929" y="320"/>
                  </a:lnTo>
                  <a:lnTo>
                    <a:pt x="966" y="312"/>
                  </a:lnTo>
                  <a:lnTo>
                    <a:pt x="1001" y="303"/>
                  </a:lnTo>
                  <a:lnTo>
                    <a:pt x="1035" y="312"/>
                  </a:lnTo>
                  <a:lnTo>
                    <a:pt x="1072" y="320"/>
                  </a:lnTo>
                  <a:lnTo>
                    <a:pt x="1112" y="327"/>
                  </a:lnTo>
                  <a:lnTo>
                    <a:pt x="1153" y="332"/>
                  </a:lnTo>
                  <a:lnTo>
                    <a:pt x="1194" y="336"/>
                  </a:lnTo>
                  <a:lnTo>
                    <a:pt x="1236" y="339"/>
                  </a:lnTo>
                  <a:lnTo>
                    <a:pt x="1280" y="340"/>
                  </a:lnTo>
                  <a:lnTo>
                    <a:pt x="1323" y="340"/>
                  </a:lnTo>
                  <a:lnTo>
                    <a:pt x="1366" y="338"/>
                  </a:lnTo>
                  <a:lnTo>
                    <a:pt x="1408" y="335"/>
                  </a:lnTo>
                  <a:lnTo>
                    <a:pt x="1450" y="331"/>
                  </a:lnTo>
                  <a:lnTo>
                    <a:pt x="1490" y="326"/>
                  </a:lnTo>
                  <a:lnTo>
                    <a:pt x="1528" y="318"/>
                  </a:lnTo>
                  <a:lnTo>
                    <a:pt x="1565" y="310"/>
                  </a:lnTo>
                  <a:lnTo>
                    <a:pt x="1599" y="300"/>
                  </a:lnTo>
                  <a:lnTo>
                    <a:pt x="1631" y="290"/>
                  </a:lnTo>
                  <a:lnTo>
                    <a:pt x="1660" y="278"/>
                  </a:lnTo>
                  <a:lnTo>
                    <a:pt x="1686" y="266"/>
                  </a:lnTo>
                  <a:lnTo>
                    <a:pt x="1708" y="252"/>
                  </a:lnTo>
                  <a:lnTo>
                    <a:pt x="1738" y="254"/>
                  </a:lnTo>
                  <a:lnTo>
                    <a:pt x="1769" y="256"/>
                  </a:lnTo>
                  <a:lnTo>
                    <a:pt x="1799" y="254"/>
                  </a:lnTo>
                  <a:lnTo>
                    <a:pt x="1830" y="252"/>
                  </a:lnTo>
                  <a:lnTo>
                    <a:pt x="1859" y="248"/>
                  </a:lnTo>
                  <a:lnTo>
                    <a:pt x="1886" y="243"/>
                  </a:lnTo>
                  <a:lnTo>
                    <a:pt x="1911" y="237"/>
                  </a:lnTo>
                  <a:lnTo>
                    <a:pt x="1934" y="230"/>
                  </a:lnTo>
                  <a:lnTo>
                    <a:pt x="1955" y="221"/>
                  </a:lnTo>
                  <a:lnTo>
                    <a:pt x="1971" y="212"/>
                  </a:lnTo>
                  <a:lnTo>
                    <a:pt x="1984" y="203"/>
                  </a:lnTo>
                  <a:lnTo>
                    <a:pt x="1995" y="192"/>
                  </a:lnTo>
                  <a:lnTo>
                    <a:pt x="2001" y="181"/>
                  </a:lnTo>
                  <a:lnTo>
                    <a:pt x="2003" y="170"/>
                  </a:lnTo>
                  <a:lnTo>
                    <a:pt x="2001" y="159"/>
                  </a:lnTo>
                  <a:lnTo>
                    <a:pt x="1995" y="148"/>
                  </a:lnTo>
                  <a:lnTo>
                    <a:pt x="1984" y="138"/>
                  </a:lnTo>
                  <a:lnTo>
                    <a:pt x="1971" y="128"/>
                  </a:lnTo>
                  <a:lnTo>
                    <a:pt x="1955" y="118"/>
                  </a:lnTo>
                  <a:lnTo>
                    <a:pt x="1934" y="110"/>
                  </a:lnTo>
                  <a:lnTo>
                    <a:pt x="1911" y="103"/>
                  </a:lnTo>
                  <a:lnTo>
                    <a:pt x="1886" y="97"/>
                  </a:lnTo>
                  <a:lnTo>
                    <a:pt x="1859" y="92"/>
                  </a:lnTo>
                  <a:lnTo>
                    <a:pt x="1830" y="88"/>
                  </a:lnTo>
                  <a:lnTo>
                    <a:pt x="1799" y="85"/>
                  </a:lnTo>
                  <a:lnTo>
                    <a:pt x="1769" y="85"/>
                  </a:lnTo>
                  <a:lnTo>
                    <a:pt x="1738" y="85"/>
                  </a:lnTo>
                  <a:lnTo>
                    <a:pt x="1708" y="87"/>
                  </a:lnTo>
                  <a:lnTo>
                    <a:pt x="1686" y="74"/>
                  </a:lnTo>
                  <a:lnTo>
                    <a:pt x="1660" y="62"/>
                  </a:lnTo>
                  <a:lnTo>
                    <a:pt x="1631" y="50"/>
                  </a:lnTo>
                  <a:lnTo>
                    <a:pt x="1599" y="40"/>
                  </a:lnTo>
                  <a:lnTo>
                    <a:pt x="1565" y="31"/>
                  </a:lnTo>
                  <a:lnTo>
                    <a:pt x="1528" y="23"/>
                  </a:lnTo>
                  <a:lnTo>
                    <a:pt x="1490" y="15"/>
                  </a:lnTo>
                  <a:lnTo>
                    <a:pt x="1450" y="9"/>
                  </a:lnTo>
                  <a:lnTo>
                    <a:pt x="1408" y="5"/>
                  </a:lnTo>
                  <a:lnTo>
                    <a:pt x="1366" y="2"/>
                  </a:lnTo>
                  <a:lnTo>
                    <a:pt x="1323" y="0"/>
                  </a:lnTo>
                  <a:lnTo>
                    <a:pt x="1280" y="0"/>
                  </a:lnTo>
                  <a:lnTo>
                    <a:pt x="1236" y="1"/>
                  </a:lnTo>
                  <a:lnTo>
                    <a:pt x="1194" y="4"/>
                  </a:lnTo>
                  <a:lnTo>
                    <a:pt x="1153" y="8"/>
                  </a:lnTo>
                  <a:lnTo>
                    <a:pt x="1112" y="13"/>
                  </a:lnTo>
                  <a:lnTo>
                    <a:pt x="1072" y="20"/>
                  </a:lnTo>
                  <a:lnTo>
                    <a:pt x="1035" y="28"/>
                  </a:lnTo>
                  <a:lnTo>
                    <a:pt x="1001" y="37"/>
                  </a:lnTo>
                  <a:lnTo>
                    <a:pt x="966" y="28"/>
                  </a:lnTo>
                  <a:lnTo>
                    <a:pt x="929" y="20"/>
                  </a:lnTo>
                  <a:lnTo>
                    <a:pt x="890" y="13"/>
                  </a:lnTo>
                  <a:lnTo>
                    <a:pt x="850" y="8"/>
                  </a:lnTo>
                  <a:lnTo>
                    <a:pt x="808" y="4"/>
                  </a:lnTo>
                  <a:lnTo>
                    <a:pt x="765" y="1"/>
                  </a:lnTo>
                  <a:lnTo>
                    <a:pt x="722" y="0"/>
                  </a:lnTo>
                  <a:lnTo>
                    <a:pt x="679" y="0"/>
                  </a:lnTo>
                  <a:lnTo>
                    <a:pt x="637" y="2"/>
                  </a:lnTo>
                  <a:lnTo>
                    <a:pt x="594" y="5"/>
                  </a:lnTo>
                  <a:lnTo>
                    <a:pt x="552" y="9"/>
                  </a:lnTo>
                  <a:lnTo>
                    <a:pt x="512" y="15"/>
                  </a:lnTo>
                  <a:lnTo>
                    <a:pt x="474" y="23"/>
                  </a:lnTo>
                  <a:lnTo>
                    <a:pt x="438" y="31"/>
                  </a:lnTo>
                  <a:lnTo>
                    <a:pt x="403" y="40"/>
                  </a:lnTo>
                  <a:lnTo>
                    <a:pt x="372" y="50"/>
                  </a:lnTo>
                  <a:lnTo>
                    <a:pt x="343" y="62"/>
                  </a:lnTo>
                  <a:lnTo>
                    <a:pt x="316" y="74"/>
                  </a:lnTo>
                  <a:lnTo>
                    <a:pt x="294" y="87"/>
                  </a:lnTo>
                  <a:lnTo>
                    <a:pt x="263" y="85"/>
                  </a:lnTo>
                  <a:lnTo>
                    <a:pt x="234" y="85"/>
                  </a:lnTo>
                  <a:lnTo>
                    <a:pt x="203" y="85"/>
                  </a:lnTo>
                  <a:lnTo>
                    <a:pt x="173" y="88"/>
                  </a:lnTo>
                  <a:lnTo>
                    <a:pt x="144" y="92"/>
                  </a:lnTo>
                  <a:lnTo>
                    <a:pt x="116" y="97"/>
                  </a:lnTo>
                  <a:lnTo>
                    <a:pt x="90" y="103"/>
                  </a:lnTo>
                  <a:lnTo>
                    <a:pt x="68" y="110"/>
                  </a:lnTo>
                  <a:lnTo>
                    <a:pt x="47" y="118"/>
                  </a:lnTo>
                  <a:lnTo>
                    <a:pt x="31" y="128"/>
                  </a:lnTo>
                  <a:lnTo>
                    <a:pt x="17" y="138"/>
                  </a:lnTo>
                  <a:lnTo>
                    <a:pt x="7" y="148"/>
                  </a:lnTo>
                  <a:lnTo>
                    <a:pt x="2" y="159"/>
                  </a:lnTo>
                  <a:lnTo>
                    <a:pt x="0" y="170"/>
                  </a:lnTo>
                  <a:lnTo>
                    <a:pt x="2" y="181"/>
                  </a:lnTo>
                  <a:lnTo>
                    <a:pt x="7" y="192"/>
                  </a:lnTo>
                  <a:lnTo>
                    <a:pt x="17" y="203"/>
                  </a:lnTo>
                  <a:lnTo>
                    <a:pt x="31" y="212"/>
                  </a:lnTo>
                  <a:lnTo>
                    <a:pt x="47" y="221"/>
                  </a:lnTo>
                  <a:lnTo>
                    <a:pt x="68" y="230"/>
                  </a:lnTo>
                  <a:lnTo>
                    <a:pt x="90" y="237"/>
                  </a:lnTo>
                  <a:lnTo>
                    <a:pt x="116" y="243"/>
                  </a:lnTo>
                  <a:lnTo>
                    <a:pt x="144" y="248"/>
                  </a:lnTo>
                  <a:lnTo>
                    <a:pt x="173" y="252"/>
                  </a:lnTo>
                  <a:lnTo>
                    <a:pt x="203" y="254"/>
                  </a:lnTo>
                  <a:lnTo>
                    <a:pt x="234" y="256"/>
                  </a:lnTo>
                  <a:lnTo>
                    <a:pt x="263" y="254"/>
                  </a:lnTo>
                  <a:lnTo>
                    <a:pt x="294" y="252"/>
                  </a:lnTo>
                  <a:close/>
                </a:path>
              </a:pathLst>
            </a:custGeom>
            <a:solidFill>
              <a:srgbClr val="FFFFFF"/>
            </a:solidFill>
            <a:ln w="793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6196318" y="1635710"/>
              <a:ext cx="810791" cy="34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300" kern="0" dirty="0">
                  <a:solidFill>
                    <a:srgbClr val="000000"/>
                  </a:solidFill>
                </a:rPr>
                <a:t>LAN 2</a:t>
              </a:r>
              <a:endParaRPr lang="en-US" altLang="zh-CN" sz="2400" kern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8" name="未知"/>
            <p:cNvSpPr>
              <a:spLocks/>
            </p:cNvSpPr>
            <p:nvPr/>
          </p:nvSpPr>
          <p:spPr bwMode="auto">
            <a:xfrm>
              <a:off x="5928587" y="5001981"/>
              <a:ext cx="1080421" cy="394822"/>
            </a:xfrm>
            <a:custGeom>
              <a:avLst/>
              <a:gdLst>
                <a:gd name="T0" fmla="*/ 634 w 680"/>
                <a:gd name="T1" fmla="*/ 248 h 248"/>
                <a:gd name="T2" fmla="*/ 645 w 680"/>
                <a:gd name="T3" fmla="*/ 246 h 248"/>
                <a:gd name="T4" fmla="*/ 656 w 680"/>
                <a:gd name="T5" fmla="*/ 242 h 248"/>
                <a:gd name="T6" fmla="*/ 666 w 680"/>
                <a:gd name="T7" fmla="*/ 234 h 248"/>
                <a:gd name="T8" fmla="*/ 674 w 680"/>
                <a:gd name="T9" fmla="*/ 224 h 248"/>
                <a:gd name="T10" fmla="*/ 678 w 680"/>
                <a:gd name="T11" fmla="*/ 214 h 248"/>
                <a:gd name="T12" fmla="*/ 680 w 680"/>
                <a:gd name="T13" fmla="*/ 201 h 248"/>
                <a:gd name="T14" fmla="*/ 680 w 680"/>
                <a:gd name="T15" fmla="*/ 47 h 248"/>
                <a:gd name="T16" fmla="*/ 678 w 680"/>
                <a:gd name="T17" fmla="*/ 35 h 248"/>
                <a:gd name="T18" fmla="*/ 674 w 680"/>
                <a:gd name="T19" fmla="*/ 24 h 248"/>
                <a:gd name="T20" fmla="*/ 666 w 680"/>
                <a:gd name="T21" fmla="*/ 15 h 248"/>
                <a:gd name="T22" fmla="*/ 656 w 680"/>
                <a:gd name="T23" fmla="*/ 7 h 248"/>
                <a:gd name="T24" fmla="*/ 645 w 680"/>
                <a:gd name="T25" fmla="*/ 2 h 248"/>
                <a:gd name="T26" fmla="*/ 634 w 680"/>
                <a:gd name="T27" fmla="*/ 0 h 248"/>
                <a:gd name="T28" fmla="*/ 46 w 680"/>
                <a:gd name="T29" fmla="*/ 0 h 248"/>
                <a:gd name="T30" fmla="*/ 34 w 680"/>
                <a:gd name="T31" fmla="*/ 2 h 248"/>
                <a:gd name="T32" fmla="*/ 23 w 680"/>
                <a:gd name="T33" fmla="*/ 7 h 248"/>
                <a:gd name="T34" fmla="*/ 13 w 680"/>
                <a:gd name="T35" fmla="*/ 15 h 248"/>
                <a:gd name="T36" fmla="*/ 6 w 680"/>
                <a:gd name="T37" fmla="*/ 24 h 248"/>
                <a:gd name="T38" fmla="*/ 1 w 680"/>
                <a:gd name="T39" fmla="*/ 35 h 248"/>
                <a:gd name="T40" fmla="*/ 0 w 680"/>
                <a:gd name="T41" fmla="*/ 47 h 248"/>
                <a:gd name="T42" fmla="*/ 0 w 680"/>
                <a:gd name="T43" fmla="*/ 201 h 248"/>
                <a:gd name="T44" fmla="*/ 1 w 680"/>
                <a:gd name="T45" fmla="*/ 214 h 248"/>
                <a:gd name="T46" fmla="*/ 6 w 680"/>
                <a:gd name="T47" fmla="*/ 224 h 248"/>
                <a:gd name="T48" fmla="*/ 13 w 680"/>
                <a:gd name="T49" fmla="*/ 234 h 248"/>
                <a:gd name="T50" fmla="*/ 23 w 680"/>
                <a:gd name="T51" fmla="*/ 242 h 248"/>
                <a:gd name="T52" fmla="*/ 34 w 680"/>
                <a:gd name="T53" fmla="*/ 246 h 248"/>
                <a:gd name="T54" fmla="*/ 46 w 680"/>
                <a:gd name="T55" fmla="*/ 248 h 248"/>
                <a:gd name="T56" fmla="*/ 634 w 680"/>
                <a:gd name="T5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0" h="248">
                  <a:moveTo>
                    <a:pt x="634" y="248"/>
                  </a:moveTo>
                  <a:lnTo>
                    <a:pt x="645" y="246"/>
                  </a:lnTo>
                  <a:lnTo>
                    <a:pt x="656" y="242"/>
                  </a:lnTo>
                  <a:lnTo>
                    <a:pt x="666" y="234"/>
                  </a:lnTo>
                  <a:lnTo>
                    <a:pt x="674" y="224"/>
                  </a:lnTo>
                  <a:lnTo>
                    <a:pt x="678" y="214"/>
                  </a:lnTo>
                  <a:lnTo>
                    <a:pt x="680" y="201"/>
                  </a:lnTo>
                  <a:lnTo>
                    <a:pt x="680" y="47"/>
                  </a:lnTo>
                  <a:lnTo>
                    <a:pt x="678" y="35"/>
                  </a:lnTo>
                  <a:lnTo>
                    <a:pt x="674" y="24"/>
                  </a:lnTo>
                  <a:lnTo>
                    <a:pt x="666" y="15"/>
                  </a:lnTo>
                  <a:lnTo>
                    <a:pt x="656" y="7"/>
                  </a:lnTo>
                  <a:lnTo>
                    <a:pt x="645" y="2"/>
                  </a:lnTo>
                  <a:lnTo>
                    <a:pt x="634" y="0"/>
                  </a:lnTo>
                  <a:lnTo>
                    <a:pt x="46" y="0"/>
                  </a:lnTo>
                  <a:lnTo>
                    <a:pt x="34" y="2"/>
                  </a:lnTo>
                  <a:lnTo>
                    <a:pt x="23" y="7"/>
                  </a:lnTo>
                  <a:lnTo>
                    <a:pt x="13" y="15"/>
                  </a:lnTo>
                  <a:lnTo>
                    <a:pt x="6" y="24"/>
                  </a:lnTo>
                  <a:lnTo>
                    <a:pt x="1" y="35"/>
                  </a:lnTo>
                  <a:lnTo>
                    <a:pt x="0" y="47"/>
                  </a:lnTo>
                  <a:lnTo>
                    <a:pt x="0" y="201"/>
                  </a:lnTo>
                  <a:lnTo>
                    <a:pt x="1" y="214"/>
                  </a:lnTo>
                  <a:lnTo>
                    <a:pt x="6" y="224"/>
                  </a:lnTo>
                  <a:lnTo>
                    <a:pt x="13" y="234"/>
                  </a:lnTo>
                  <a:lnTo>
                    <a:pt x="23" y="242"/>
                  </a:lnTo>
                  <a:lnTo>
                    <a:pt x="34" y="246"/>
                  </a:lnTo>
                  <a:lnTo>
                    <a:pt x="46" y="248"/>
                  </a:lnTo>
                  <a:lnTo>
                    <a:pt x="634" y="248"/>
                  </a:lnTo>
                  <a:close/>
                </a:path>
              </a:pathLst>
            </a:custGeom>
            <a:solidFill>
              <a:srgbClr val="E6E6E6"/>
            </a:solidFill>
            <a:ln w="158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6171634" y="5050632"/>
              <a:ext cx="700659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900" kern="0">
                  <a:solidFill>
                    <a:srgbClr val="000000"/>
                  </a:solidFill>
                </a:rPr>
                <a:t>Bridge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0" name="未知"/>
            <p:cNvSpPr>
              <a:spLocks/>
            </p:cNvSpPr>
            <p:nvPr/>
          </p:nvSpPr>
          <p:spPr bwMode="auto">
            <a:xfrm>
              <a:off x="5977956" y="3063428"/>
              <a:ext cx="2356419" cy="441601"/>
            </a:xfrm>
            <a:custGeom>
              <a:avLst/>
              <a:gdLst>
                <a:gd name="T0" fmla="*/ 237 w 1484"/>
                <a:gd name="T1" fmla="*/ 218 h 278"/>
                <a:gd name="T2" fmla="*/ 283 w 1484"/>
                <a:gd name="T3" fmla="*/ 240 h 278"/>
                <a:gd name="T4" fmla="*/ 340 w 1484"/>
                <a:gd name="T5" fmla="*/ 257 h 278"/>
                <a:gd name="T6" fmla="*/ 404 w 1484"/>
                <a:gd name="T7" fmla="*/ 270 h 278"/>
                <a:gd name="T8" fmla="*/ 473 w 1484"/>
                <a:gd name="T9" fmla="*/ 277 h 278"/>
                <a:gd name="T10" fmla="*/ 544 w 1484"/>
                <a:gd name="T11" fmla="*/ 278 h 278"/>
                <a:gd name="T12" fmla="*/ 615 w 1484"/>
                <a:gd name="T13" fmla="*/ 273 h 278"/>
                <a:gd name="T14" fmla="*/ 681 w 1484"/>
                <a:gd name="T15" fmla="*/ 264 h 278"/>
                <a:gd name="T16" fmla="*/ 742 w 1484"/>
                <a:gd name="T17" fmla="*/ 248 h 278"/>
                <a:gd name="T18" fmla="*/ 802 w 1484"/>
                <a:gd name="T19" fmla="*/ 264 h 278"/>
                <a:gd name="T20" fmla="*/ 868 w 1484"/>
                <a:gd name="T21" fmla="*/ 273 h 278"/>
                <a:gd name="T22" fmla="*/ 939 w 1484"/>
                <a:gd name="T23" fmla="*/ 278 h 278"/>
                <a:gd name="T24" fmla="*/ 1010 w 1484"/>
                <a:gd name="T25" fmla="*/ 277 h 278"/>
                <a:gd name="T26" fmla="*/ 1079 w 1484"/>
                <a:gd name="T27" fmla="*/ 270 h 278"/>
                <a:gd name="T28" fmla="*/ 1143 w 1484"/>
                <a:gd name="T29" fmla="*/ 257 h 278"/>
                <a:gd name="T30" fmla="*/ 1199 w 1484"/>
                <a:gd name="T31" fmla="*/ 240 h 278"/>
                <a:gd name="T32" fmla="*/ 1247 w 1484"/>
                <a:gd name="T33" fmla="*/ 218 h 278"/>
                <a:gd name="T34" fmla="*/ 1291 w 1484"/>
                <a:gd name="T35" fmla="*/ 208 h 278"/>
                <a:gd name="T36" fmla="*/ 1344 w 1484"/>
                <a:gd name="T37" fmla="*/ 207 h 278"/>
                <a:gd name="T38" fmla="*/ 1393 w 1484"/>
                <a:gd name="T39" fmla="*/ 200 h 278"/>
                <a:gd name="T40" fmla="*/ 1435 w 1484"/>
                <a:gd name="T41" fmla="*/ 187 h 278"/>
                <a:gd name="T42" fmla="*/ 1465 w 1484"/>
                <a:gd name="T43" fmla="*/ 170 h 278"/>
                <a:gd name="T44" fmla="*/ 1482 w 1484"/>
                <a:gd name="T45" fmla="*/ 149 h 278"/>
                <a:gd name="T46" fmla="*/ 1482 w 1484"/>
                <a:gd name="T47" fmla="*/ 129 h 278"/>
                <a:gd name="T48" fmla="*/ 1465 w 1484"/>
                <a:gd name="T49" fmla="*/ 108 h 278"/>
                <a:gd name="T50" fmla="*/ 1435 w 1484"/>
                <a:gd name="T51" fmla="*/ 91 h 278"/>
                <a:gd name="T52" fmla="*/ 1393 w 1484"/>
                <a:gd name="T53" fmla="*/ 78 h 278"/>
                <a:gd name="T54" fmla="*/ 1344 w 1484"/>
                <a:gd name="T55" fmla="*/ 71 h 278"/>
                <a:gd name="T56" fmla="*/ 1291 w 1484"/>
                <a:gd name="T57" fmla="*/ 70 h 278"/>
                <a:gd name="T58" fmla="*/ 1247 w 1484"/>
                <a:gd name="T59" fmla="*/ 59 h 278"/>
                <a:gd name="T60" fmla="*/ 1199 w 1484"/>
                <a:gd name="T61" fmla="*/ 38 h 278"/>
                <a:gd name="T62" fmla="*/ 1143 w 1484"/>
                <a:gd name="T63" fmla="*/ 20 h 278"/>
                <a:gd name="T64" fmla="*/ 1079 w 1484"/>
                <a:gd name="T65" fmla="*/ 8 h 278"/>
                <a:gd name="T66" fmla="*/ 1010 w 1484"/>
                <a:gd name="T67" fmla="*/ 2 h 278"/>
                <a:gd name="T68" fmla="*/ 939 w 1484"/>
                <a:gd name="T69" fmla="*/ 0 h 278"/>
                <a:gd name="T70" fmla="*/ 868 w 1484"/>
                <a:gd name="T71" fmla="*/ 5 h 278"/>
                <a:gd name="T72" fmla="*/ 802 w 1484"/>
                <a:gd name="T73" fmla="*/ 15 h 278"/>
                <a:gd name="T74" fmla="*/ 742 w 1484"/>
                <a:gd name="T75" fmla="*/ 31 h 278"/>
                <a:gd name="T76" fmla="*/ 681 w 1484"/>
                <a:gd name="T77" fmla="*/ 15 h 278"/>
                <a:gd name="T78" fmla="*/ 615 w 1484"/>
                <a:gd name="T79" fmla="*/ 5 h 278"/>
                <a:gd name="T80" fmla="*/ 544 w 1484"/>
                <a:gd name="T81" fmla="*/ 0 h 278"/>
                <a:gd name="T82" fmla="*/ 473 w 1484"/>
                <a:gd name="T83" fmla="*/ 2 h 278"/>
                <a:gd name="T84" fmla="*/ 404 w 1484"/>
                <a:gd name="T85" fmla="*/ 8 h 278"/>
                <a:gd name="T86" fmla="*/ 340 w 1484"/>
                <a:gd name="T87" fmla="*/ 20 h 278"/>
                <a:gd name="T88" fmla="*/ 283 w 1484"/>
                <a:gd name="T89" fmla="*/ 38 h 278"/>
                <a:gd name="T90" fmla="*/ 237 w 1484"/>
                <a:gd name="T91" fmla="*/ 59 h 278"/>
                <a:gd name="T92" fmla="*/ 192 w 1484"/>
                <a:gd name="T93" fmla="*/ 70 h 278"/>
                <a:gd name="T94" fmla="*/ 139 w 1484"/>
                <a:gd name="T95" fmla="*/ 71 h 278"/>
                <a:gd name="T96" fmla="*/ 90 w 1484"/>
                <a:gd name="T97" fmla="*/ 78 h 278"/>
                <a:gd name="T98" fmla="*/ 47 w 1484"/>
                <a:gd name="T99" fmla="*/ 91 h 278"/>
                <a:gd name="T100" fmla="*/ 17 w 1484"/>
                <a:gd name="T101" fmla="*/ 108 h 278"/>
                <a:gd name="T102" fmla="*/ 2 w 1484"/>
                <a:gd name="T103" fmla="*/ 129 h 278"/>
                <a:gd name="T104" fmla="*/ 2 w 1484"/>
                <a:gd name="T105" fmla="*/ 149 h 278"/>
                <a:gd name="T106" fmla="*/ 17 w 1484"/>
                <a:gd name="T107" fmla="*/ 170 h 278"/>
                <a:gd name="T108" fmla="*/ 47 w 1484"/>
                <a:gd name="T109" fmla="*/ 187 h 278"/>
                <a:gd name="T110" fmla="*/ 90 w 1484"/>
                <a:gd name="T111" fmla="*/ 200 h 278"/>
                <a:gd name="T112" fmla="*/ 139 w 1484"/>
                <a:gd name="T113" fmla="*/ 207 h 278"/>
                <a:gd name="T114" fmla="*/ 192 w 1484"/>
                <a:gd name="T115" fmla="*/ 20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84" h="278">
                  <a:moveTo>
                    <a:pt x="217" y="207"/>
                  </a:moveTo>
                  <a:lnTo>
                    <a:pt x="237" y="218"/>
                  </a:lnTo>
                  <a:lnTo>
                    <a:pt x="259" y="230"/>
                  </a:lnTo>
                  <a:lnTo>
                    <a:pt x="283" y="240"/>
                  </a:lnTo>
                  <a:lnTo>
                    <a:pt x="310" y="249"/>
                  </a:lnTo>
                  <a:lnTo>
                    <a:pt x="340" y="257"/>
                  </a:lnTo>
                  <a:lnTo>
                    <a:pt x="371" y="265"/>
                  </a:lnTo>
                  <a:lnTo>
                    <a:pt x="404" y="270"/>
                  </a:lnTo>
                  <a:lnTo>
                    <a:pt x="438" y="274"/>
                  </a:lnTo>
                  <a:lnTo>
                    <a:pt x="473" y="277"/>
                  </a:lnTo>
                  <a:lnTo>
                    <a:pt x="509" y="278"/>
                  </a:lnTo>
                  <a:lnTo>
                    <a:pt x="544" y="278"/>
                  </a:lnTo>
                  <a:lnTo>
                    <a:pt x="580" y="276"/>
                  </a:lnTo>
                  <a:lnTo>
                    <a:pt x="615" y="273"/>
                  </a:lnTo>
                  <a:lnTo>
                    <a:pt x="649" y="269"/>
                  </a:lnTo>
                  <a:lnTo>
                    <a:pt x="681" y="264"/>
                  </a:lnTo>
                  <a:lnTo>
                    <a:pt x="712" y="256"/>
                  </a:lnTo>
                  <a:lnTo>
                    <a:pt x="742" y="248"/>
                  </a:lnTo>
                  <a:lnTo>
                    <a:pt x="771" y="256"/>
                  </a:lnTo>
                  <a:lnTo>
                    <a:pt x="802" y="264"/>
                  </a:lnTo>
                  <a:lnTo>
                    <a:pt x="835" y="269"/>
                  </a:lnTo>
                  <a:lnTo>
                    <a:pt x="868" y="273"/>
                  </a:lnTo>
                  <a:lnTo>
                    <a:pt x="903" y="276"/>
                  </a:lnTo>
                  <a:lnTo>
                    <a:pt x="939" y="278"/>
                  </a:lnTo>
                  <a:lnTo>
                    <a:pt x="974" y="278"/>
                  </a:lnTo>
                  <a:lnTo>
                    <a:pt x="1010" y="277"/>
                  </a:lnTo>
                  <a:lnTo>
                    <a:pt x="1045" y="274"/>
                  </a:lnTo>
                  <a:lnTo>
                    <a:pt x="1079" y="270"/>
                  </a:lnTo>
                  <a:lnTo>
                    <a:pt x="1112" y="265"/>
                  </a:lnTo>
                  <a:lnTo>
                    <a:pt x="1143" y="257"/>
                  </a:lnTo>
                  <a:lnTo>
                    <a:pt x="1173" y="249"/>
                  </a:lnTo>
                  <a:lnTo>
                    <a:pt x="1199" y="240"/>
                  </a:lnTo>
                  <a:lnTo>
                    <a:pt x="1224" y="230"/>
                  </a:lnTo>
                  <a:lnTo>
                    <a:pt x="1247" y="218"/>
                  </a:lnTo>
                  <a:lnTo>
                    <a:pt x="1265" y="207"/>
                  </a:lnTo>
                  <a:lnTo>
                    <a:pt x="1291" y="208"/>
                  </a:lnTo>
                  <a:lnTo>
                    <a:pt x="1318" y="209"/>
                  </a:lnTo>
                  <a:lnTo>
                    <a:pt x="1344" y="207"/>
                  </a:lnTo>
                  <a:lnTo>
                    <a:pt x="1369" y="204"/>
                  </a:lnTo>
                  <a:lnTo>
                    <a:pt x="1393" y="200"/>
                  </a:lnTo>
                  <a:lnTo>
                    <a:pt x="1416" y="195"/>
                  </a:lnTo>
                  <a:lnTo>
                    <a:pt x="1435" y="187"/>
                  </a:lnTo>
                  <a:lnTo>
                    <a:pt x="1452" y="179"/>
                  </a:lnTo>
                  <a:lnTo>
                    <a:pt x="1465" y="170"/>
                  </a:lnTo>
                  <a:lnTo>
                    <a:pt x="1476" y="159"/>
                  </a:lnTo>
                  <a:lnTo>
                    <a:pt x="1482" y="149"/>
                  </a:lnTo>
                  <a:lnTo>
                    <a:pt x="1484" y="139"/>
                  </a:lnTo>
                  <a:lnTo>
                    <a:pt x="1482" y="129"/>
                  </a:lnTo>
                  <a:lnTo>
                    <a:pt x="1476" y="118"/>
                  </a:lnTo>
                  <a:lnTo>
                    <a:pt x="1465" y="108"/>
                  </a:lnTo>
                  <a:lnTo>
                    <a:pt x="1452" y="100"/>
                  </a:lnTo>
                  <a:lnTo>
                    <a:pt x="1435" y="91"/>
                  </a:lnTo>
                  <a:lnTo>
                    <a:pt x="1416" y="84"/>
                  </a:lnTo>
                  <a:lnTo>
                    <a:pt x="1393" y="78"/>
                  </a:lnTo>
                  <a:lnTo>
                    <a:pt x="1369" y="74"/>
                  </a:lnTo>
                  <a:lnTo>
                    <a:pt x="1344" y="71"/>
                  </a:lnTo>
                  <a:lnTo>
                    <a:pt x="1318" y="70"/>
                  </a:lnTo>
                  <a:lnTo>
                    <a:pt x="1291" y="70"/>
                  </a:lnTo>
                  <a:lnTo>
                    <a:pt x="1265" y="72"/>
                  </a:lnTo>
                  <a:lnTo>
                    <a:pt x="1247" y="59"/>
                  </a:lnTo>
                  <a:lnTo>
                    <a:pt x="1224" y="48"/>
                  </a:lnTo>
                  <a:lnTo>
                    <a:pt x="1199" y="38"/>
                  </a:lnTo>
                  <a:lnTo>
                    <a:pt x="1173" y="29"/>
                  </a:lnTo>
                  <a:lnTo>
                    <a:pt x="1143" y="20"/>
                  </a:lnTo>
                  <a:lnTo>
                    <a:pt x="1112" y="14"/>
                  </a:lnTo>
                  <a:lnTo>
                    <a:pt x="1079" y="8"/>
                  </a:lnTo>
                  <a:lnTo>
                    <a:pt x="1045" y="4"/>
                  </a:lnTo>
                  <a:lnTo>
                    <a:pt x="1010" y="2"/>
                  </a:lnTo>
                  <a:lnTo>
                    <a:pt x="974" y="0"/>
                  </a:lnTo>
                  <a:lnTo>
                    <a:pt x="939" y="0"/>
                  </a:lnTo>
                  <a:lnTo>
                    <a:pt x="903" y="2"/>
                  </a:lnTo>
                  <a:lnTo>
                    <a:pt x="868" y="5"/>
                  </a:lnTo>
                  <a:lnTo>
                    <a:pt x="835" y="9"/>
                  </a:lnTo>
                  <a:lnTo>
                    <a:pt x="802" y="15"/>
                  </a:lnTo>
                  <a:lnTo>
                    <a:pt x="771" y="22"/>
                  </a:lnTo>
                  <a:lnTo>
                    <a:pt x="742" y="31"/>
                  </a:lnTo>
                  <a:lnTo>
                    <a:pt x="712" y="22"/>
                  </a:lnTo>
                  <a:lnTo>
                    <a:pt x="681" y="15"/>
                  </a:lnTo>
                  <a:lnTo>
                    <a:pt x="649" y="9"/>
                  </a:lnTo>
                  <a:lnTo>
                    <a:pt x="615" y="5"/>
                  </a:lnTo>
                  <a:lnTo>
                    <a:pt x="580" y="2"/>
                  </a:lnTo>
                  <a:lnTo>
                    <a:pt x="544" y="0"/>
                  </a:lnTo>
                  <a:lnTo>
                    <a:pt x="509" y="0"/>
                  </a:lnTo>
                  <a:lnTo>
                    <a:pt x="473" y="2"/>
                  </a:lnTo>
                  <a:lnTo>
                    <a:pt x="438" y="4"/>
                  </a:lnTo>
                  <a:lnTo>
                    <a:pt x="404" y="8"/>
                  </a:lnTo>
                  <a:lnTo>
                    <a:pt x="371" y="14"/>
                  </a:lnTo>
                  <a:lnTo>
                    <a:pt x="340" y="20"/>
                  </a:lnTo>
                  <a:lnTo>
                    <a:pt x="310" y="29"/>
                  </a:lnTo>
                  <a:lnTo>
                    <a:pt x="283" y="38"/>
                  </a:lnTo>
                  <a:lnTo>
                    <a:pt x="259" y="48"/>
                  </a:lnTo>
                  <a:lnTo>
                    <a:pt x="237" y="59"/>
                  </a:lnTo>
                  <a:lnTo>
                    <a:pt x="217" y="72"/>
                  </a:lnTo>
                  <a:lnTo>
                    <a:pt x="192" y="70"/>
                  </a:lnTo>
                  <a:lnTo>
                    <a:pt x="165" y="70"/>
                  </a:lnTo>
                  <a:lnTo>
                    <a:pt x="139" y="71"/>
                  </a:lnTo>
                  <a:lnTo>
                    <a:pt x="113" y="74"/>
                  </a:lnTo>
                  <a:lnTo>
                    <a:pt x="90" y="78"/>
                  </a:lnTo>
                  <a:lnTo>
                    <a:pt x="67" y="84"/>
                  </a:lnTo>
                  <a:lnTo>
                    <a:pt x="47" y="91"/>
                  </a:lnTo>
                  <a:lnTo>
                    <a:pt x="31" y="100"/>
                  </a:lnTo>
                  <a:lnTo>
                    <a:pt x="17" y="108"/>
                  </a:lnTo>
                  <a:lnTo>
                    <a:pt x="7" y="118"/>
                  </a:lnTo>
                  <a:lnTo>
                    <a:pt x="2" y="129"/>
                  </a:lnTo>
                  <a:lnTo>
                    <a:pt x="0" y="139"/>
                  </a:lnTo>
                  <a:lnTo>
                    <a:pt x="2" y="149"/>
                  </a:lnTo>
                  <a:lnTo>
                    <a:pt x="7" y="159"/>
                  </a:lnTo>
                  <a:lnTo>
                    <a:pt x="17" y="170"/>
                  </a:lnTo>
                  <a:lnTo>
                    <a:pt x="31" y="179"/>
                  </a:lnTo>
                  <a:lnTo>
                    <a:pt x="47" y="187"/>
                  </a:lnTo>
                  <a:lnTo>
                    <a:pt x="67" y="195"/>
                  </a:lnTo>
                  <a:lnTo>
                    <a:pt x="90" y="200"/>
                  </a:lnTo>
                  <a:lnTo>
                    <a:pt x="113" y="204"/>
                  </a:lnTo>
                  <a:lnTo>
                    <a:pt x="139" y="207"/>
                  </a:lnTo>
                  <a:lnTo>
                    <a:pt x="165" y="209"/>
                  </a:lnTo>
                  <a:lnTo>
                    <a:pt x="192" y="208"/>
                  </a:lnTo>
                  <a:lnTo>
                    <a:pt x="217" y="207"/>
                  </a:lnTo>
                  <a:close/>
                </a:path>
              </a:pathLst>
            </a:custGeom>
            <a:solidFill>
              <a:srgbClr val="FFFFFF"/>
            </a:solidFill>
            <a:ln w="793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6813431" y="3108337"/>
              <a:ext cx="810790" cy="34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300" kern="0">
                  <a:solidFill>
                    <a:srgbClr val="000000"/>
                  </a:solidFill>
                </a:rPr>
                <a:t>LAN 5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" name="未知"/>
            <p:cNvSpPr>
              <a:spLocks/>
            </p:cNvSpPr>
            <p:nvPr/>
          </p:nvSpPr>
          <p:spPr bwMode="auto">
            <a:xfrm>
              <a:off x="4850064" y="5494105"/>
              <a:ext cx="1412713" cy="566970"/>
            </a:xfrm>
            <a:custGeom>
              <a:avLst/>
              <a:gdLst>
                <a:gd name="T0" fmla="*/ 145 w 890"/>
                <a:gd name="T1" fmla="*/ 285 h 357"/>
                <a:gd name="T2" fmla="*/ 184 w 890"/>
                <a:gd name="T3" fmla="*/ 319 h 357"/>
                <a:gd name="T4" fmla="*/ 233 w 890"/>
                <a:gd name="T5" fmla="*/ 344 h 357"/>
                <a:gd name="T6" fmla="*/ 287 w 890"/>
                <a:gd name="T7" fmla="*/ 356 h 357"/>
                <a:gd name="T8" fmla="*/ 343 w 890"/>
                <a:gd name="T9" fmla="*/ 356 h 357"/>
                <a:gd name="T10" fmla="*/ 397 w 890"/>
                <a:gd name="T11" fmla="*/ 343 h 357"/>
                <a:gd name="T12" fmla="*/ 445 w 890"/>
                <a:gd name="T13" fmla="*/ 318 h 357"/>
                <a:gd name="T14" fmla="*/ 492 w 890"/>
                <a:gd name="T15" fmla="*/ 343 h 357"/>
                <a:gd name="T16" fmla="*/ 546 w 890"/>
                <a:gd name="T17" fmla="*/ 356 h 357"/>
                <a:gd name="T18" fmla="*/ 603 w 890"/>
                <a:gd name="T19" fmla="*/ 356 h 357"/>
                <a:gd name="T20" fmla="*/ 656 w 890"/>
                <a:gd name="T21" fmla="*/ 344 h 357"/>
                <a:gd name="T22" fmla="*/ 705 w 890"/>
                <a:gd name="T23" fmla="*/ 319 h 357"/>
                <a:gd name="T24" fmla="*/ 744 w 890"/>
                <a:gd name="T25" fmla="*/ 285 h 357"/>
                <a:gd name="T26" fmla="*/ 778 w 890"/>
                <a:gd name="T27" fmla="*/ 268 h 357"/>
                <a:gd name="T28" fmla="*/ 815 w 890"/>
                <a:gd name="T29" fmla="*/ 265 h 357"/>
                <a:gd name="T30" fmla="*/ 849 w 890"/>
                <a:gd name="T31" fmla="*/ 249 h 357"/>
                <a:gd name="T32" fmla="*/ 875 w 890"/>
                <a:gd name="T33" fmla="*/ 225 h 357"/>
                <a:gd name="T34" fmla="*/ 888 w 890"/>
                <a:gd name="T35" fmla="*/ 195 h 357"/>
                <a:gd name="T36" fmla="*/ 888 w 890"/>
                <a:gd name="T37" fmla="*/ 163 h 357"/>
                <a:gd name="T38" fmla="*/ 875 w 890"/>
                <a:gd name="T39" fmla="*/ 133 h 357"/>
                <a:gd name="T40" fmla="*/ 849 w 890"/>
                <a:gd name="T41" fmla="*/ 108 h 357"/>
                <a:gd name="T42" fmla="*/ 815 w 890"/>
                <a:gd name="T43" fmla="*/ 93 h 357"/>
                <a:gd name="T44" fmla="*/ 778 w 890"/>
                <a:gd name="T45" fmla="*/ 89 h 357"/>
                <a:gd name="T46" fmla="*/ 744 w 890"/>
                <a:gd name="T47" fmla="*/ 72 h 357"/>
                <a:gd name="T48" fmla="*/ 705 w 890"/>
                <a:gd name="T49" fmla="*/ 38 h 357"/>
                <a:gd name="T50" fmla="*/ 656 w 890"/>
                <a:gd name="T51" fmla="*/ 14 h 357"/>
                <a:gd name="T52" fmla="*/ 603 w 890"/>
                <a:gd name="T53" fmla="*/ 2 h 357"/>
                <a:gd name="T54" fmla="*/ 546 w 890"/>
                <a:gd name="T55" fmla="*/ 2 h 357"/>
                <a:gd name="T56" fmla="*/ 492 w 890"/>
                <a:gd name="T57" fmla="*/ 14 h 357"/>
                <a:gd name="T58" fmla="*/ 445 w 890"/>
                <a:gd name="T59" fmla="*/ 39 h 357"/>
                <a:gd name="T60" fmla="*/ 397 w 890"/>
                <a:gd name="T61" fmla="*/ 14 h 357"/>
                <a:gd name="T62" fmla="*/ 343 w 890"/>
                <a:gd name="T63" fmla="*/ 2 h 357"/>
                <a:gd name="T64" fmla="*/ 287 w 890"/>
                <a:gd name="T65" fmla="*/ 2 h 357"/>
                <a:gd name="T66" fmla="*/ 233 w 890"/>
                <a:gd name="T67" fmla="*/ 14 h 357"/>
                <a:gd name="T68" fmla="*/ 184 w 890"/>
                <a:gd name="T69" fmla="*/ 38 h 357"/>
                <a:gd name="T70" fmla="*/ 145 w 890"/>
                <a:gd name="T71" fmla="*/ 72 h 357"/>
                <a:gd name="T72" fmla="*/ 111 w 890"/>
                <a:gd name="T73" fmla="*/ 89 h 357"/>
                <a:gd name="T74" fmla="*/ 74 w 890"/>
                <a:gd name="T75" fmla="*/ 93 h 357"/>
                <a:gd name="T76" fmla="*/ 40 w 890"/>
                <a:gd name="T77" fmla="*/ 108 h 357"/>
                <a:gd name="T78" fmla="*/ 14 w 890"/>
                <a:gd name="T79" fmla="*/ 133 h 357"/>
                <a:gd name="T80" fmla="*/ 1 w 890"/>
                <a:gd name="T81" fmla="*/ 163 h 357"/>
                <a:gd name="T82" fmla="*/ 1 w 890"/>
                <a:gd name="T83" fmla="*/ 195 h 357"/>
                <a:gd name="T84" fmla="*/ 14 w 890"/>
                <a:gd name="T85" fmla="*/ 225 h 357"/>
                <a:gd name="T86" fmla="*/ 40 w 890"/>
                <a:gd name="T87" fmla="*/ 249 h 357"/>
                <a:gd name="T88" fmla="*/ 74 w 890"/>
                <a:gd name="T89" fmla="*/ 265 h 357"/>
                <a:gd name="T90" fmla="*/ 111 w 890"/>
                <a:gd name="T91" fmla="*/ 26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90" h="357">
                  <a:moveTo>
                    <a:pt x="131" y="266"/>
                  </a:moveTo>
                  <a:lnTo>
                    <a:pt x="145" y="285"/>
                  </a:lnTo>
                  <a:lnTo>
                    <a:pt x="164" y="304"/>
                  </a:lnTo>
                  <a:lnTo>
                    <a:pt x="184" y="319"/>
                  </a:lnTo>
                  <a:lnTo>
                    <a:pt x="208" y="334"/>
                  </a:lnTo>
                  <a:lnTo>
                    <a:pt x="233" y="344"/>
                  </a:lnTo>
                  <a:lnTo>
                    <a:pt x="260" y="351"/>
                  </a:lnTo>
                  <a:lnTo>
                    <a:pt x="287" y="356"/>
                  </a:lnTo>
                  <a:lnTo>
                    <a:pt x="315" y="357"/>
                  </a:lnTo>
                  <a:lnTo>
                    <a:pt x="343" y="356"/>
                  </a:lnTo>
                  <a:lnTo>
                    <a:pt x="370" y="351"/>
                  </a:lnTo>
                  <a:lnTo>
                    <a:pt x="397" y="343"/>
                  </a:lnTo>
                  <a:lnTo>
                    <a:pt x="421" y="333"/>
                  </a:lnTo>
                  <a:lnTo>
                    <a:pt x="445" y="318"/>
                  </a:lnTo>
                  <a:lnTo>
                    <a:pt x="468" y="333"/>
                  </a:lnTo>
                  <a:lnTo>
                    <a:pt x="492" y="343"/>
                  </a:lnTo>
                  <a:lnTo>
                    <a:pt x="519" y="351"/>
                  </a:lnTo>
                  <a:lnTo>
                    <a:pt x="546" y="356"/>
                  </a:lnTo>
                  <a:lnTo>
                    <a:pt x="575" y="357"/>
                  </a:lnTo>
                  <a:lnTo>
                    <a:pt x="603" y="356"/>
                  </a:lnTo>
                  <a:lnTo>
                    <a:pt x="629" y="351"/>
                  </a:lnTo>
                  <a:lnTo>
                    <a:pt x="656" y="344"/>
                  </a:lnTo>
                  <a:lnTo>
                    <a:pt x="681" y="334"/>
                  </a:lnTo>
                  <a:lnTo>
                    <a:pt x="705" y="319"/>
                  </a:lnTo>
                  <a:lnTo>
                    <a:pt x="725" y="304"/>
                  </a:lnTo>
                  <a:lnTo>
                    <a:pt x="744" y="285"/>
                  </a:lnTo>
                  <a:lnTo>
                    <a:pt x="759" y="266"/>
                  </a:lnTo>
                  <a:lnTo>
                    <a:pt x="778" y="268"/>
                  </a:lnTo>
                  <a:lnTo>
                    <a:pt x="796" y="268"/>
                  </a:lnTo>
                  <a:lnTo>
                    <a:pt x="815" y="265"/>
                  </a:lnTo>
                  <a:lnTo>
                    <a:pt x="834" y="258"/>
                  </a:lnTo>
                  <a:lnTo>
                    <a:pt x="849" y="249"/>
                  </a:lnTo>
                  <a:lnTo>
                    <a:pt x="863" y="239"/>
                  </a:lnTo>
                  <a:lnTo>
                    <a:pt x="875" y="225"/>
                  </a:lnTo>
                  <a:lnTo>
                    <a:pt x="883" y="211"/>
                  </a:lnTo>
                  <a:lnTo>
                    <a:pt x="888" y="195"/>
                  </a:lnTo>
                  <a:lnTo>
                    <a:pt x="890" y="179"/>
                  </a:lnTo>
                  <a:lnTo>
                    <a:pt x="888" y="163"/>
                  </a:lnTo>
                  <a:lnTo>
                    <a:pt x="883" y="147"/>
                  </a:lnTo>
                  <a:lnTo>
                    <a:pt x="875" y="133"/>
                  </a:lnTo>
                  <a:lnTo>
                    <a:pt x="863" y="119"/>
                  </a:lnTo>
                  <a:lnTo>
                    <a:pt x="849" y="108"/>
                  </a:lnTo>
                  <a:lnTo>
                    <a:pt x="834" y="100"/>
                  </a:lnTo>
                  <a:lnTo>
                    <a:pt x="815" y="93"/>
                  </a:lnTo>
                  <a:lnTo>
                    <a:pt x="796" y="90"/>
                  </a:lnTo>
                  <a:lnTo>
                    <a:pt x="778" y="89"/>
                  </a:lnTo>
                  <a:lnTo>
                    <a:pt x="759" y="92"/>
                  </a:lnTo>
                  <a:lnTo>
                    <a:pt x="744" y="72"/>
                  </a:lnTo>
                  <a:lnTo>
                    <a:pt x="725" y="54"/>
                  </a:lnTo>
                  <a:lnTo>
                    <a:pt x="705" y="38"/>
                  </a:lnTo>
                  <a:lnTo>
                    <a:pt x="681" y="24"/>
                  </a:lnTo>
                  <a:lnTo>
                    <a:pt x="656" y="14"/>
                  </a:lnTo>
                  <a:lnTo>
                    <a:pt x="629" y="6"/>
                  </a:lnTo>
                  <a:lnTo>
                    <a:pt x="603" y="2"/>
                  </a:lnTo>
                  <a:lnTo>
                    <a:pt x="575" y="0"/>
                  </a:lnTo>
                  <a:lnTo>
                    <a:pt x="546" y="2"/>
                  </a:lnTo>
                  <a:lnTo>
                    <a:pt x="519" y="7"/>
                  </a:lnTo>
                  <a:lnTo>
                    <a:pt x="492" y="14"/>
                  </a:lnTo>
                  <a:lnTo>
                    <a:pt x="468" y="25"/>
                  </a:lnTo>
                  <a:lnTo>
                    <a:pt x="445" y="39"/>
                  </a:lnTo>
                  <a:lnTo>
                    <a:pt x="421" y="25"/>
                  </a:lnTo>
                  <a:lnTo>
                    <a:pt x="397" y="14"/>
                  </a:lnTo>
                  <a:lnTo>
                    <a:pt x="370" y="7"/>
                  </a:lnTo>
                  <a:lnTo>
                    <a:pt x="343" y="2"/>
                  </a:lnTo>
                  <a:lnTo>
                    <a:pt x="315" y="0"/>
                  </a:lnTo>
                  <a:lnTo>
                    <a:pt x="287" y="2"/>
                  </a:lnTo>
                  <a:lnTo>
                    <a:pt x="260" y="6"/>
                  </a:lnTo>
                  <a:lnTo>
                    <a:pt x="233" y="14"/>
                  </a:lnTo>
                  <a:lnTo>
                    <a:pt x="208" y="24"/>
                  </a:lnTo>
                  <a:lnTo>
                    <a:pt x="184" y="38"/>
                  </a:lnTo>
                  <a:lnTo>
                    <a:pt x="164" y="54"/>
                  </a:lnTo>
                  <a:lnTo>
                    <a:pt x="145" y="72"/>
                  </a:lnTo>
                  <a:lnTo>
                    <a:pt x="131" y="92"/>
                  </a:lnTo>
                  <a:lnTo>
                    <a:pt x="111" y="89"/>
                  </a:lnTo>
                  <a:lnTo>
                    <a:pt x="93" y="90"/>
                  </a:lnTo>
                  <a:lnTo>
                    <a:pt x="74" y="93"/>
                  </a:lnTo>
                  <a:lnTo>
                    <a:pt x="57" y="100"/>
                  </a:lnTo>
                  <a:lnTo>
                    <a:pt x="40" y="108"/>
                  </a:lnTo>
                  <a:lnTo>
                    <a:pt x="26" y="119"/>
                  </a:lnTo>
                  <a:lnTo>
                    <a:pt x="14" y="133"/>
                  </a:lnTo>
                  <a:lnTo>
                    <a:pt x="6" y="147"/>
                  </a:lnTo>
                  <a:lnTo>
                    <a:pt x="1" y="163"/>
                  </a:lnTo>
                  <a:lnTo>
                    <a:pt x="0" y="179"/>
                  </a:lnTo>
                  <a:lnTo>
                    <a:pt x="1" y="195"/>
                  </a:lnTo>
                  <a:lnTo>
                    <a:pt x="6" y="211"/>
                  </a:lnTo>
                  <a:lnTo>
                    <a:pt x="14" y="225"/>
                  </a:lnTo>
                  <a:lnTo>
                    <a:pt x="26" y="239"/>
                  </a:lnTo>
                  <a:lnTo>
                    <a:pt x="40" y="249"/>
                  </a:lnTo>
                  <a:lnTo>
                    <a:pt x="57" y="258"/>
                  </a:lnTo>
                  <a:lnTo>
                    <a:pt x="74" y="265"/>
                  </a:lnTo>
                  <a:lnTo>
                    <a:pt x="93" y="268"/>
                  </a:lnTo>
                  <a:lnTo>
                    <a:pt x="111" y="268"/>
                  </a:lnTo>
                  <a:lnTo>
                    <a:pt x="131" y="266"/>
                  </a:lnTo>
                  <a:close/>
                </a:path>
              </a:pathLst>
            </a:custGeom>
            <a:solidFill>
              <a:srgbClr val="FFFFFF"/>
            </a:solidFill>
            <a:ln w="793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5212736" y="5602634"/>
              <a:ext cx="812690" cy="34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300" kern="0">
                  <a:solidFill>
                    <a:srgbClr val="000000"/>
                  </a:solidFill>
                </a:rPr>
                <a:t>LAN 3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" name="未知"/>
            <p:cNvSpPr>
              <a:spLocks/>
            </p:cNvSpPr>
            <p:nvPr/>
          </p:nvSpPr>
          <p:spPr bwMode="auto">
            <a:xfrm>
              <a:off x="4981081" y="4279702"/>
              <a:ext cx="2960241" cy="477154"/>
            </a:xfrm>
            <a:custGeom>
              <a:avLst/>
              <a:gdLst>
                <a:gd name="T0" fmla="*/ 322 w 1865"/>
                <a:gd name="T1" fmla="*/ 247 h 301"/>
                <a:gd name="T2" fmla="*/ 417 w 1865"/>
                <a:gd name="T3" fmla="*/ 276 h 301"/>
                <a:gd name="T4" fmla="*/ 532 w 1865"/>
                <a:gd name="T5" fmla="*/ 295 h 301"/>
                <a:gd name="T6" fmla="*/ 657 w 1865"/>
                <a:gd name="T7" fmla="*/ 301 h 301"/>
                <a:gd name="T8" fmla="*/ 782 w 1865"/>
                <a:gd name="T9" fmla="*/ 295 h 301"/>
                <a:gd name="T10" fmla="*/ 898 w 1865"/>
                <a:gd name="T11" fmla="*/ 276 h 301"/>
                <a:gd name="T12" fmla="*/ 1003 w 1865"/>
                <a:gd name="T13" fmla="*/ 284 h 301"/>
                <a:gd name="T14" fmla="*/ 1123 w 1865"/>
                <a:gd name="T15" fmla="*/ 298 h 301"/>
                <a:gd name="T16" fmla="*/ 1249 w 1865"/>
                <a:gd name="T17" fmla="*/ 300 h 301"/>
                <a:gd name="T18" fmla="*/ 1372 w 1865"/>
                <a:gd name="T19" fmla="*/ 289 h 301"/>
                <a:gd name="T20" fmla="*/ 1481 w 1865"/>
                <a:gd name="T21" fmla="*/ 268 h 301"/>
                <a:gd name="T22" fmla="*/ 1568 w 1865"/>
                <a:gd name="T23" fmla="*/ 236 h 301"/>
                <a:gd name="T24" fmla="*/ 1646 w 1865"/>
                <a:gd name="T25" fmla="*/ 225 h 301"/>
                <a:gd name="T26" fmla="*/ 1730 w 1865"/>
                <a:gd name="T27" fmla="*/ 219 h 301"/>
                <a:gd name="T28" fmla="*/ 1801 w 1865"/>
                <a:gd name="T29" fmla="*/ 203 h 301"/>
                <a:gd name="T30" fmla="*/ 1848 w 1865"/>
                <a:gd name="T31" fmla="*/ 179 h 301"/>
                <a:gd name="T32" fmla="*/ 1865 w 1865"/>
                <a:gd name="T33" fmla="*/ 150 h 301"/>
                <a:gd name="T34" fmla="*/ 1848 w 1865"/>
                <a:gd name="T35" fmla="*/ 121 h 301"/>
                <a:gd name="T36" fmla="*/ 1801 w 1865"/>
                <a:gd name="T37" fmla="*/ 97 h 301"/>
                <a:gd name="T38" fmla="*/ 1730 w 1865"/>
                <a:gd name="T39" fmla="*/ 81 h 301"/>
                <a:gd name="T40" fmla="*/ 1646 w 1865"/>
                <a:gd name="T41" fmla="*/ 75 h 301"/>
                <a:gd name="T42" fmla="*/ 1568 w 1865"/>
                <a:gd name="T43" fmla="*/ 65 h 301"/>
                <a:gd name="T44" fmla="*/ 1481 w 1865"/>
                <a:gd name="T45" fmla="*/ 33 h 301"/>
                <a:gd name="T46" fmla="*/ 1372 w 1865"/>
                <a:gd name="T47" fmla="*/ 11 h 301"/>
                <a:gd name="T48" fmla="*/ 1249 w 1865"/>
                <a:gd name="T49" fmla="*/ 0 h 301"/>
                <a:gd name="T50" fmla="*/ 1123 w 1865"/>
                <a:gd name="T51" fmla="*/ 2 h 301"/>
                <a:gd name="T52" fmla="*/ 1003 w 1865"/>
                <a:gd name="T53" fmla="*/ 16 h 301"/>
                <a:gd name="T54" fmla="*/ 898 w 1865"/>
                <a:gd name="T55" fmla="*/ 23 h 301"/>
                <a:gd name="T56" fmla="*/ 782 w 1865"/>
                <a:gd name="T57" fmla="*/ 6 h 301"/>
                <a:gd name="T58" fmla="*/ 657 w 1865"/>
                <a:gd name="T59" fmla="*/ 0 h 301"/>
                <a:gd name="T60" fmla="*/ 532 w 1865"/>
                <a:gd name="T61" fmla="*/ 6 h 301"/>
                <a:gd name="T62" fmla="*/ 417 w 1865"/>
                <a:gd name="T63" fmla="*/ 24 h 301"/>
                <a:gd name="T64" fmla="*/ 322 w 1865"/>
                <a:gd name="T65" fmla="*/ 53 h 301"/>
                <a:gd name="T66" fmla="*/ 246 w 1865"/>
                <a:gd name="T67" fmla="*/ 75 h 301"/>
                <a:gd name="T68" fmla="*/ 161 w 1865"/>
                <a:gd name="T69" fmla="*/ 77 h 301"/>
                <a:gd name="T70" fmla="*/ 85 w 1865"/>
                <a:gd name="T71" fmla="*/ 90 h 301"/>
                <a:gd name="T72" fmla="*/ 29 w 1865"/>
                <a:gd name="T73" fmla="*/ 113 h 301"/>
                <a:gd name="T74" fmla="*/ 1 w 1865"/>
                <a:gd name="T75" fmla="*/ 140 h 301"/>
                <a:gd name="T76" fmla="*/ 8 w 1865"/>
                <a:gd name="T77" fmla="*/ 170 h 301"/>
                <a:gd name="T78" fmla="*/ 45 w 1865"/>
                <a:gd name="T79" fmla="*/ 196 h 301"/>
                <a:gd name="T80" fmla="*/ 109 w 1865"/>
                <a:gd name="T81" fmla="*/ 215 h 301"/>
                <a:gd name="T82" fmla="*/ 189 w 1865"/>
                <a:gd name="T83" fmla="*/ 224 h 301"/>
                <a:gd name="T84" fmla="*/ 274 w 1865"/>
                <a:gd name="T85" fmla="*/ 22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5" h="301">
                  <a:moveTo>
                    <a:pt x="274" y="223"/>
                  </a:moveTo>
                  <a:lnTo>
                    <a:pt x="296" y="236"/>
                  </a:lnTo>
                  <a:lnTo>
                    <a:pt x="322" y="247"/>
                  </a:lnTo>
                  <a:lnTo>
                    <a:pt x="351" y="257"/>
                  </a:lnTo>
                  <a:lnTo>
                    <a:pt x="383" y="268"/>
                  </a:lnTo>
                  <a:lnTo>
                    <a:pt x="417" y="276"/>
                  </a:lnTo>
                  <a:lnTo>
                    <a:pt x="454" y="283"/>
                  </a:lnTo>
                  <a:lnTo>
                    <a:pt x="492" y="289"/>
                  </a:lnTo>
                  <a:lnTo>
                    <a:pt x="532" y="295"/>
                  </a:lnTo>
                  <a:lnTo>
                    <a:pt x="573" y="298"/>
                  </a:lnTo>
                  <a:lnTo>
                    <a:pt x="615" y="300"/>
                  </a:lnTo>
                  <a:lnTo>
                    <a:pt x="657" y="301"/>
                  </a:lnTo>
                  <a:lnTo>
                    <a:pt x="699" y="301"/>
                  </a:lnTo>
                  <a:lnTo>
                    <a:pt x="741" y="298"/>
                  </a:lnTo>
                  <a:lnTo>
                    <a:pt x="782" y="295"/>
                  </a:lnTo>
                  <a:lnTo>
                    <a:pt x="823" y="289"/>
                  </a:lnTo>
                  <a:lnTo>
                    <a:pt x="861" y="284"/>
                  </a:lnTo>
                  <a:lnTo>
                    <a:pt x="898" y="276"/>
                  </a:lnTo>
                  <a:lnTo>
                    <a:pt x="932" y="268"/>
                  </a:lnTo>
                  <a:lnTo>
                    <a:pt x="966" y="276"/>
                  </a:lnTo>
                  <a:lnTo>
                    <a:pt x="1003" y="284"/>
                  </a:lnTo>
                  <a:lnTo>
                    <a:pt x="1041" y="289"/>
                  </a:lnTo>
                  <a:lnTo>
                    <a:pt x="1081" y="295"/>
                  </a:lnTo>
                  <a:lnTo>
                    <a:pt x="1123" y="298"/>
                  </a:lnTo>
                  <a:lnTo>
                    <a:pt x="1165" y="301"/>
                  </a:lnTo>
                  <a:lnTo>
                    <a:pt x="1207" y="301"/>
                  </a:lnTo>
                  <a:lnTo>
                    <a:pt x="1249" y="300"/>
                  </a:lnTo>
                  <a:lnTo>
                    <a:pt x="1292" y="298"/>
                  </a:lnTo>
                  <a:lnTo>
                    <a:pt x="1333" y="295"/>
                  </a:lnTo>
                  <a:lnTo>
                    <a:pt x="1372" y="289"/>
                  </a:lnTo>
                  <a:lnTo>
                    <a:pt x="1411" y="283"/>
                  </a:lnTo>
                  <a:lnTo>
                    <a:pt x="1447" y="276"/>
                  </a:lnTo>
                  <a:lnTo>
                    <a:pt x="1481" y="268"/>
                  </a:lnTo>
                  <a:lnTo>
                    <a:pt x="1513" y="257"/>
                  </a:lnTo>
                  <a:lnTo>
                    <a:pt x="1542" y="247"/>
                  </a:lnTo>
                  <a:lnTo>
                    <a:pt x="1568" y="236"/>
                  </a:lnTo>
                  <a:lnTo>
                    <a:pt x="1590" y="223"/>
                  </a:lnTo>
                  <a:lnTo>
                    <a:pt x="1618" y="225"/>
                  </a:lnTo>
                  <a:lnTo>
                    <a:pt x="1646" y="225"/>
                  </a:lnTo>
                  <a:lnTo>
                    <a:pt x="1675" y="224"/>
                  </a:lnTo>
                  <a:lnTo>
                    <a:pt x="1703" y="222"/>
                  </a:lnTo>
                  <a:lnTo>
                    <a:pt x="1730" y="219"/>
                  </a:lnTo>
                  <a:lnTo>
                    <a:pt x="1755" y="215"/>
                  </a:lnTo>
                  <a:lnTo>
                    <a:pt x="1779" y="210"/>
                  </a:lnTo>
                  <a:lnTo>
                    <a:pt x="1801" y="203"/>
                  </a:lnTo>
                  <a:lnTo>
                    <a:pt x="1819" y="196"/>
                  </a:lnTo>
                  <a:lnTo>
                    <a:pt x="1835" y="187"/>
                  </a:lnTo>
                  <a:lnTo>
                    <a:pt x="1848" y="179"/>
                  </a:lnTo>
                  <a:lnTo>
                    <a:pt x="1856" y="170"/>
                  </a:lnTo>
                  <a:lnTo>
                    <a:pt x="1862" y="159"/>
                  </a:lnTo>
                  <a:lnTo>
                    <a:pt x="1865" y="150"/>
                  </a:lnTo>
                  <a:lnTo>
                    <a:pt x="1862" y="140"/>
                  </a:lnTo>
                  <a:lnTo>
                    <a:pt x="1856" y="131"/>
                  </a:lnTo>
                  <a:lnTo>
                    <a:pt x="1848" y="121"/>
                  </a:lnTo>
                  <a:lnTo>
                    <a:pt x="1835" y="113"/>
                  </a:lnTo>
                  <a:lnTo>
                    <a:pt x="1819" y="105"/>
                  </a:lnTo>
                  <a:lnTo>
                    <a:pt x="1801" y="97"/>
                  </a:lnTo>
                  <a:lnTo>
                    <a:pt x="1779" y="90"/>
                  </a:lnTo>
                  <a:lnTo>
                    <a:pt x="1755" y="85"/>
                  </a:lnTo>
                  <a:lnTo>
                    <a:pt x="1730" y="81"/>
                  </a:lnTo>
                  <a:lnTo>
                    <a:pt x="1703" y="77"/>
                  </a:lnTo>
                  <a:lnTo>
                    <a:pt x="1675" y="75"/>
                  </a:lnTo>
                  <a:lnTo>
                    <a:pt x="1646" y="75"/>
                  </a:lnTo>
                  <a:lnTo>
                    <a:pt x="1618" y="75"/>
                  </a:lnTo>
                  <a:lnTo>
                    <a:pt x="1590" y="77"/>
                  </a:lnTo>
                  <a:lnTo>
                    <a:pt x="1568" y="65"/>
                  </a:lnTo>
                  <a:lnTo>
                    <a:pt x="1542" y="53"/>
                  </a:lnTo>
                  <a:lnTo>
                    <a:pt x="1513" y="42"/>
                  </a:lnTo>
                  <a:lnTo>
                    <a:pt x="1481" y="33"/>
                  </a:lnTo>
                  <a:lnTo>
                    <a:pt x="1447" y="24"/>
                  </a:lnTo>
                  <a:lnTo>
                    <a:pt x="1411" y="17"/>
                  </a:lnTo>
                  <a:lnTo>
                    <a:pt x="1372" y="11"/>
                  </a:lnTo>
                  <a:lnTo>
                    <a:pt x="1333" y="6"/>
                  </a:lnTo>
                  <a:lnTo>
                    <a:pt x="1292" y="2"/>
                  </a:lnTo>
                  <a:lnTo>
                    <a:pt x="1249" y="0"/>
                  </a:lnTo>
                  <a:lnTo>
                    <a:pt x="1207" y="0"/>
                  </a:lnTo>
                  <a:lnTo>
                    <a:pt x="1165" y="0"/>
                  </a:lnTo>
                  <a:lnTo>
                    <a:pt x="1123" y="2"/>
                  </a:lnTo>
                  <a:lnTo>
                    <a:pt x="1081" y="6"/>
                  </a:lnTo>
                  <a:lnTo>
                    <a:pt x="1041" y="10"/>
                  </a:lnTo>
                  <a:lnTo>
                    <a:pt x="1003" y="16"/>
                  </a:lnTo>
                  <a:lnTo>
                    <a:pt x="966" y="23"/>
                  </a:lnTo>
                  <a:lnTo>
                    <a:pt x="932" y="33"/>
                  </a:lnTo>
                  <a:lnTo>
                    <a:pt x="898" y="23"/>
                  </a:lnTo>
                  <a:lnTo>
                    <a:pt x="861" y="16"/>
                  </a:lnTo>
                  <a:lnTo>
                    <a:pt x="823" y="10"/>
                  </a:lnTo>
                  <a:lnTo>
                    <a:pt x="782" y="6"/>
                  </a:lnTo>
                  <a:lnTo>
                    <a:pt x="741" y="2"/>
                  </a:lnTo>
                  <a:lnTo>
                    <a:pt x="699" y="0"/>
                  </a:lnTo>
                  <a:lnTo>
                    <a:pt x="657" y="0"/>
                  </a:lnTo>
                  <a:lnTo>
                    <a:pt x="615" y="0"/>
                  </a:lnTo>
                  <a:lnTo>
                    <a:pt x="573" y="2"/>
                  </a:lnTo>
                  <a:lnTo>
                    <a:pt x="532" y="6"/>
                  </a:lnTo>
                  <a:lnTo>
                    <a:pt x="492" y="11"/>
                  </a:lnTo>
                  <a:lnTo>
                    <a:pt x="454" y="17"/>
                  </a:lnTo>
                  <a:lnTo>
                    <a:pt x="417" y="24"/>
                  </a:lnTo>
                  <a:lnTo>
                    <a:pt x="383" y="33"/>
                  </a:lnTo>
                  <a:lnTo>
                    <a:pt x="351" y="42"/>
                  </a:lnTo>
                  <a:lnTo>
                    <a:pt x="322" y="53"/>
                  </a:lnTo>
                  <a:lnTo>
                    <a:pt x="296" y="65"/>
                  </a:lnTo>
                  <a:lnTo>
                    <a:pt x="274" y="77"/>
                  </a:lnTo>
                  <a:lnTo>
                    <a:pt x="246" y="75"/>
                  </a:lnTo>
                  <a:lnTo>
                    <a:pt x="218" y="75"/>
                  </a:lnTo>
                  <a:lnTo>
                    <a:pt x="189" y="75"/>
                  </a:lnTo>
                  <a:lnTo>
                    <a:pt x="161" y="77"/>
                  </a:lnTo>
                  <a:lnTo>
                    <a:pt x="134" y="81"/>
                  </a:lnTo>
                  <a:lnTo>
                    <a:pt x="109" y="85"/>
                  </a:lnTo>
                  <a:lnTo>
                    <a:pt x="85" y="90"/>
                  </a:lnTo>
                  <a:lnTo>
                    <a:pt x="63" y="97"/>
                  </a:lnTo>
                  <a:lnTo>
                    <a:pt x="45" y="105"/>
                  </a:lnTo>
                  <a:lnTo>
                    <a:pt x="29" y="113"/>
                  </a:lnTo>
                  <a:lnTo>
                    <a:pt x="17" y="121"/>
                  </a:lnTo>
                  <a:lnTo>
                    <a:pt x="8" y="131"/>
                  </a:lnTo>
                  <a:lnTo>
                    <a:pt x="1" y="140"/>
                  </a:lnTo>
                  <a:lnTo>
                    <a:pt x="0" y="150"/>
                  </a:lnTo>
                  <a:lnTo>
                    <a:pt x="1" y="159"/>
                  </a:lnTo>
                  <a:lnTo>
                    <a:pt x="8" y="170"/>
                  </a:lnTo>
                  <a:lnTo>
                    <a:pt x="17" y="179"/>
                  </a:lnTo>
                  <a:lnTo>
                    <a:pt x="29" y="187"/>
                  </a:lnTo>
                  <a:lnTo>
                    <a:pt x="45" y="196"/>
                  </a:lnTo>
                  <a:lnTo>
                    <a:pt x="63" y="203"/>
                  </a:lnTo>
                  <a:lnTo>
                    <a:pt x="85" y="210"/>
                  </a:lnTo>
                  <a:lnTo>
                    <a:pt x="109" y="215"/>
                  </a:lnTo>
                  <a:lnTo>
                    <a:pt x="134" y="219"/>
                  </a:lnTo>
                  <a:lnTo>
                    <a:pt x="161" y="222"/>
                  </a:lnTo>
                  <a:lnTo>
                    <a:pt x="189" y="224"/>
                  </a:lnTo>
                  <a:lnTo>
                    <a:pt x="218" y="225"/>
                  </a:lnTo>
                  <a:lnTo>
                    <a:pt x="246" y="225"/>
                  </a:lnTo>
                  <a:lnTo>
                    <a:pt x="274" y="223"/>
                  </a:lnTo>
                  <a:close/>
                </a:path>
              </a:pathLst>
            </a:custGeom>
            <a:solidFill>
              <a:srgbClr val="FFFFFF"/>
            </a:solidFill>
            <a:ln w="793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6118467" y="4341452"/>
              <a:ext cx="810790" cy="351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300" kern="0">
                  <a:solidFill>
                    <a:srgbClr val="000000"/>
                  </a:solidFill>
                </a:rPr>
                <a:t>LAN 1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6" name="未知"/>
            <p:cNvSpPr>
              <a:spLocks/>
            </p:cNvSpPr>
            <p:nvPr/>
          </p:nvSpPr>
          <p:spPr bwMode="auto">
            <a:xfrm>
              <a:off x="7058376" y="5533399"/>
              <a:ext cx="1266505" cy="508964"/>
            </a:xfrm>
            <a:custGeom>
              <a:avLst/>
              <a:gdLst>
                <a:gd name="T0" fmla="*/ 132 w 798"/>
                <a:gd name="T1" fmla="*/ 257 h 320"/>
                <a:gd name="T2" fmla="*/ 170 w 798"/>
                <a:gd name="T3" fmla="*/ 290 h 320"/>
                <a:gd name="T4" fmla="*/ 219 w 798"/>
                <a:gd name="T5" fmla="*/ 312 h 320"/>
                <a:gd name="T6" fmla="*/ 272 w 798"/>
                <a:gd name="T7" fmla="*/ 320 h 320"/>
                <a:gd name="T8" fmla="*/ 326 w 798"/>
                <a:gd name="T9" fmla="*/ 316 h 320"/>
                <a:gd name="T10" fmla="*/ 376 w 798"/>
                <a:gd name="T11" fmla="*/ 298 h 320"/>
                <a:gd name="T12" fmla="*/ 420 w 798"/>
                <a:gd name="T13" fmla="*/ 298 h 320"/>
                <a:gd name="T14" fmla="*/ 471 w 798"/>
                <a:gd name="T15" fmla="*/ 316 h 320"/>
                <a:gd name="T16" fmla="*/ 526 w 798"/>
                <a:gd name="T17" fmla="*/ 320 h 320"/>
                <a:gd name="T18" fmla="*/ 578 w 798"/>
                <a:gd name="T19" fmla="*/ 312 h 320"/>
                <a:gd name="T20" fmla="*/ 627 w 798"/>
                <a:gd name="T21" fmla="*/ 290 h 320"/>
                <a:gd name="T22" fmla="*/ 665 w 798"/>
                <a:gd name="T23" fmla="*/ 257 h 320"/>
                <a:gd name="T24" fmla="*/ 699 w 798"/>
                <a:gd name="T25" fmla="*/ 241 h 320"/>
                <a:gd name="T26" fmla="*/ 736 w 798"/>
                <a:gd name="T27" fmla="*/ 235 h 320"/>
                <a:gd name="T28" fmla="*/ 768 w 798"/>
                <a:gd name="T29" fmla="*/ 219 h 320"/>
                <a:gd name="T30" fmla="*/ 789 w 798"/>
                <a:gd name="T31" fmla="*/ 192 h 320"/>
                <a:gd name="T32" fmla="*/ 798 w 798"/>
                <a:gd name="T33" fmla="*/ 160 h 320"/>
                <a:gd name="T34" fmla="*/ 789 w 798"/>
                <a:gd name="T35" fmla="*/ 129 h 320"/>
                <a:gd name="T36" fmla="*/ 768 w 798"/>
                <a:gd name="T37" fmla="*/ 103 h 320"/>
                <a:gd name="T38" fmla="*/ 736 w 798"/>
                <a:gd name="T39" fmla="*/ 85 h 320"/>
                <a:gd name="T40" fmla="*/ 699 w 798"/>
                <a:gd name="T41" fmla="*/ 81 h 320"/>
                <a:gd name="T42" fmla="*/ 665 w 798"/>
                <a:gd name="T43" fmla="*/ 63 h 320"/>
                <a:gd name="T44" fmla="*/ 627 w 798"/>
                <a:gd name="T45" fmla="*/ 31 h 320"/>
                <a:gd name="T46" fmla="*/ 578 w 798"/>
                <a:gd name="T47" fmla="*/ 10 h 320"/>
                <a:gd name="T48" fmla="*/ 526 w 798"/>
                <a:gd name="T49" fmla="*/ 0 h 320"/>
                <a:gd name="T50" fmla="*/ 471 w 798"/>
                <a:gd name="T51" fmla="*/ 5 h 320"/>
                <a:gd name="T52" fmla="*/ 420 w 798"/>
                <a:gd name="T53" fmla="*/ 22 h 320"/>
                <a:gd name="T54" fmla="*/ 376 w 798"/>
                <a:gd name="T55" fmla="*/ 22 h 320"/>
                <a:gd name="T56" fmla="*/ 326 w 798"/>
                <a:gd name="T57" fmla="*/ 5 h 320"/>
                <a:gd name="T58" fmla="*/ 272 w 798"/>
                <a:gd name="T59" fmla="*/ 0 h 320"/>
                <a:gd name="T60" fmla="*/ 219 w 798"/>
                <a:gd name="T61" fmla="*/ 10 h 320"/>
                <a:gd name="T62" fmla="*/ 170 w 798"/>
                <a:gd name="T63" fmla="*/ 31 h 320"/>
                <a:gd name="T64" fmla="*/ 132 w 798"/>
                <a:gd name="T65" fmla="*/ 63 h 320"/>
                <a:gd name="T66" fmla="*/ 98 w 798"/>
                <a:gd name="T67" fmla="*/ 81 h 320"/>
                <a:gd name="T68" fmla="*/ 61 w 798"/>
                <a:gd name="T69" fmla="*/ 85 h 320"/>
                <a:gd name="T70" fmla="*/ 29 w 798"/>
                <a:gd name="T71" fmla="*/ 103 h 320"/>
                <a:gd name="T72" fmla="*/ 7 w 798"/>
                <a:gd name="T73" fmla="*/ 129 h 320"/>
                <a:gd name="T74" fmla="*/ 0 w 798"/>
                <a:gd name="T75" fmla="*/ 160 h 320"/>
                <a:gd name="T76" fmla="*/ 7 w 798"/>
                <a:gd name="T77" fmla="*/ 192 h 320"/>
                <a:gd name="T78" fmla="*/ 29 w 798"/>
                <a:gd name="T79" fmla="*/ 219 h 320"/>
                <a:gd name="T80" fmla="*/ 61 w 798"/>
                <a:gd name="T81" fmla="*/ 235 h 320"/>
                <a:gd name="T82" fmla="*/ 98 w 798"/>
                <a:gd name="T83" fmla="*/ 24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98" h="320">
                  <a:moveTo>
                    <a:pt x="116" y="238"/>
                  </a:moveTo>
                  <a:lnTo>
                    <a:pt x="132" y="257"/>
                  </a:lnTo>
                  <a:lnTo>
                    <a:pt x="149" y="275"/>
                  </a:lnTo>
                  <a:lnTo>
                    <a:pt x="170" y="290"/>
                  </a:lnTo>
                  <a:lnTo>
                    <a:pt x="194" y="303"/>
                  </a:lnTo>
                  <a:lnTo>
                    <a:pt x="219" y="312"/>
                  </a:lnTo>
                  <a:lnTo>
                    <a:pt x="244" y="318"/>
                  </a:lnTo>
                  <a:lnTo>
                    <a:pt x="272" y="320"/>
                  </a:lnTo>
                  <a:lnTo>
                    <a:pt x="299" y="320"/>
                  </a:lnTo>
                  <a:lnTo>
                    <a:pt x="326" y="316"/>
                  </a:lnTo>
                  <a:lnTo>
                    <a:pt x="351" y="309"/>
                  </a:lnTo>
                  <a:lnTo>
                    <a:pt x="376" y="298"/>
                  </a:lnTo>
                  <a:lnTo>
                    <a:pt x="399" y="286"/>
                  </a:lnTo>
                  <a:lnTo>
                    <a:pt x="420" y="298"/>
                  </a:lnTo>
                  <a:lnTo>
                    <a:pt x="445" y="309"/>
                  </a:lnTo>
                  <a:lnTo>
                    <a:pt x="471" y="316"/>
                  </a:lnTo>
                  <a:lnTo>
                    <a:pt x="498" y="320"/>
                  </a:lnTo>
                  <a:lnTo>
                    <a:pt x="526" y="320"/>
                  </a:lnTo>
                  <a:lnTo>
                    <a:pt x="552" y="318"/>
                  </a:lnTo>
                  <a:lnTo>
                    <a:pt x="578" y="312"/>
                  </a:lnTo>
                  <a:lnTo>
                    <a:pt x="603" y="303"/>
                  </a:lnTo>
                  <a:lnTo>
                    <a:pt x="627" y="290"/>
                  </a:lnTo>
                  <a:lnTo>
                    <a:pt x="647" y="275"/>
                  </a:lnTo>
                  <a:lnTo>
                    <a:pt x="665" y="257"/>
                  </a:lnTo>
                  <a:lnTo>
                    <a:pt x="680" y="238"/>
                  </a:lnTo>
                  <a:lnTo>
                    <a:pt x="699" y="241"/>
                  </a:lnTo>
                  <a:lnTo>
                    <a:pt x="717" y="240"/>
                  </a:lnTo>
                  <a:lnTo>
                    <a:pt x="736" y="235"/>
                  </a:lnTo>
                  <a:lnTo>
                    <a:pt x="753" y="228"/>
                  </a:lnTo>
                  <a:lnTo>
                    <a:pt x="768" y="219"/>
                  </a:lnTo>
                  <a:lnTo>
                    <a:pt x="780" y="207"/>
                  </a:lnTo>
                  <a:lnTo>
                    <a:pt x="789" y="192"/>
                  </a:lnTo>
                  <a:lnTo>
                    <a:pt x="796" y="177"/>
                  </a:lnTo>
                  <a:lnTo>
                    <a:pt x="798" y="160"/>
                  </a:lnTo>
                  <a:lnTo>
                    <a:pt x="796" y="145"/>
                  </a:lnTo>
                  <a:lnTo>
                    <a:pt x="789" y="129"/>
                  </a:lnTo>
                  <a:lnTo>
                    <a:pt x="780" y="115"/>
                  </a:lnTo>
                  <a:lnTo>
                    <a:pt x="768" y="103"/>
                  </a:lnTo>
                  <a:lnTo>
                    <a:pt x="753" y="92"/>
                  </a:lnTo>
                  <a:lnTo>
                    <a:pt x="736" y="85"/>
                  </a:lnTo>
                  <a:lnTo>
                    <a:pt x="717" y="81"/>
                  </a:lnTo>
                  <a:lnTo>
                    <a:pt x="699" y="81"/>
                  </a:lnTo>
                  <a:lnTo>
                    <a:pt x="680" y="83"/>
                  </a:lnTo>
                  <a:lnTo>
                    <a:pt x="665" y="63"/>
                  </a:lnTo>
                  <a:lnTo>
                    <a:pt x="647" y="46"/>
                  </a:lnTo>
                  <a:lnTo>
                    <a:pt x="627" y="31"/>
                  </a:lnTo>
                  <a:lnTo>
                    <a:pt x="603" y="19"/>
                  </a:lnTo>
                  <a:lnTo>
                    <a:pt x="578" y="10"/>
                  </a:lnTo>
                  <a:lnTo>
                    <a:pt x="552" y="4"/>
                  </a:lnTo>
                  <a:lnTo>
                    <a:pt x="526" y="0"/>
                  </a:lnTo>
                  <a:lnTo>
                    <a:pt x="498" y="0"/>
                  </a:lnTo>
                  <a:lnTo>
                    <a:pt x="471" y="5"/>
                  </a:lnTo>
                  <a:lnTo>
                    <a:pt x="445" y="12"/>
                  </a:lnTo>
                  <a:lnTo>
                    <a:pt x="420" y="22"/>
                  </a:lnTo>
                  <a:lnTo>
                    <a:pt x="399" y="35"/>
                  </a:lnTo>
                  <a:lnTo>
                    <a:pt x="376" y="22"/>
                  </a:lnTo>
                  <a:lnTo>
                    <a:pt x="351" y="12"/>
                  </a:lnTo>
                  <a:lnTo>
                    <a:pt x="326" y="5"/>
                  </a:lnTo>
                  <a:lnTo>
                    <a:pt x="299" y="0"/>
                  </a:lnTo>
                  <a:lnTo>
                    <a:pt x="272" y="0"/>
                  </a:lnTo>
                  <a:lnTo>
                    <a:pt x="244" y="4"/>
                  </a:lnTo>
                  <a:lnTo>
                    <a:pt x="219" y="10"/>
                  </a:lnTo>
                  <a:lnTo>
                    <a:pt x="194" y="19"/>
                  </a:lnTo>
                  <a:lnTo>
                    <a:pt x="170" y="31"/>
                  </a:lnTo>
                  <a:lnTo>
                    <a:pt x="149" y="46"/>
                  </a:lnTo>
                  <a:lnTo>
                    <a:pt x="132" y="63"/>
                  </a:lnTo>
                  <a:lnTo>
                    <a:pt x="116" y="83"/>
                  </a:lnTo>
                  <a:lnTo>
                    <a:pt x="98" y="81"/>
                  </a:lnTo>
                  <a:lnTo>
                    <a:pt x="79" y="81"/>
                  </a:lnTo>
                  <a:lnTo>
                    <a:pt x="61" y="85"/>
                  </a:lnTo>
                  <a:lnTo>
                    <a:pt x="43" y="92"/>
                  </a:lnTo>
                  <a:lnTo>
                    <a:pt x="29" y="103"/>
                  </a:lnTo>
                  <a:lnTo>
                    <a:pt x="17" y="115"/>
                  </a:lnTo>
                  <a:lnTo>
                    <a:pt x="7" y="129"/>
                  </a:lnTo>
                  <a:lnTo>
                    <a:pt x="1" y="145"/>
                  </a:lnTo>
                  <a:lnTo>
                    <a:pt x="0" y="160"/>
                  </a:lnTo>
                  <a:lnTo>
                    <a:pt x="1" y="177"/>
                  </a:lnTo>
                  <a:lnTo>
                    <a:pt x="7" y="192"/>
                  </a:lnTo>
                  <a:lnTo>
                    <a:pt x="17" y="207"/>
                  </a:lnTo>
                  <a:lnTo>
                    <a:pt x="29" y="219"/>
                  </a:lnTo>
                  <a:lnTo>
                    <a:pt x="43" y="228"/>
                  </a:lnTo>
                  <a:lnTo>
                    <a:pt x="61" y="235"/>
                  </a:lnTo>
                  <a:lnTo>
                    <a:pt x="79" y="240"/>
                  </a:lnTo>
                  <a:lnTo>
                    <a:pt x="98" y="241"/>
                  </a:lnTo>
                  <a:lnTo>
                    <a:pt x="116" y="238"/>
                  </a:lnTo>
                  <a:close/>
                </a:path>
              </a:pathLst>
            </a:custGeom>
            <a:solidFill>
              <a:srgbClr val="FFFFFF"/>
            </a:solidFill>
            <a:ln w="793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7348895" y="5611989"/>
              <a:ext cx="810790" cy="34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300" kern="0">
                  <a:solidFill>
                    <a:srgbClr val="000000"/>
                  </a:solidFill>
                </a:rPr>
                <a:t>LAN 4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8" name="未知"/>
            <p:cNvSpPr>
              <a:spLocks/>
            </p:cNvSpPr>
            <p:nvPr/>
          </p:nvSpPr>
          <p:spPr bwMode="auto">
            <a:xfrm>
              <a:off x="7236864" y="3725829"/>
              <a:ext cx="1015863" cy="368625"/>
            </a:xfrm>
            <a:custGeom>
              <a:avLst/>
              <a:gdLst>
                <a:gd name="T0" fmla="*/ 593 w 639"/>
                <a:gd name="T1" fmla="*/ 232 h 232"/>
                <a:gd name="T2" fmla="*/ 604 w 639"/>
                <a:gd name="T3" fmla="*/ 231 h 232"/>
                <a:gd name="T4" fmla="*/ 616 w 639"/>
                <a:gd name="T5" fmla="*/ 226 h 232"/>
                <a:gd name="T6" fmla="*/ 625 w 639"/>
                <a:gd name="T7" fmla="*/ 219 h 232"/>
                <a:gd name="T8" fmla="*/ 633 w 639"/>
                <a:gd name="T9" fmla="*/ 209 h 232"/>
                <a:gd name="T10" fmla="*/ 637 w 639"/>
                <a:gd name="T11" fmla="*/ 198 h 232"/>
                <a:gd name="T12" fmla="*/ 639 w 639"/>
                <a:gd name="T13" fmla="*/ 186 h 232"/>
                <a:gd name="T14" fmla="*/ 639 w 639"/>
                <a:gd name="T15" fmla="*/ 47 h 232"/>
                <a:gd name="T16" fmla="*/ 637 w 639"/>
                <a:gd name="T17" fmla="*/ 35 h 232"/>
                <a:gd name="T18" fmla="*/ 633 w 639"/>
                <a:gd name="T19" fmla="*/ 24 h 232"/>
                <a:gd name="T20" fmla="*/ 625 w 639"/>
                <a:gd name="T21" fmla="*/ 14 h 232"/>
                <a:gd name="T22" fmla="*/ 616 w 639"/>
                <a:gd name="T23" fmla="*/ 6 h 232"/>
                <a:gd name="T24" fmla="*/ 604 w 639"/>
                <a:gd name="T25" fmla="*/ 2 h 232"/>
                <a:gd name="T26" fmla="*/ 593 w 639"/>
                <a:gd name="T27" fmla="*/ 0 h 232"/>
                <a:gd name="T28" fmla="*/ 47 w 639"/>
                <a:gd name="T29" fmla="*/ 0 h 232"/>
                <a:gd name="T30" fmla="*/ 34 w 639"/>
                <a:gd name="T31" fmla="*/ 2 h 232"/>
                <a:gd name="T32" fmla="*/ 23 w 639"/>
                <a:gd name="T33" fmla="*/ 6 h 232"/>
                <a:gd name="T34" fmla="*/ 14 w 639"/>
                <a:gd name="T35" fmla="*/ 14 h 232"/>
                <a:gd name="T36" fmla="*/ 7 w 639"/>
                <a:gd name="T37" fmla="*/ 24 h 232"/>
                <a:gd name="T38" fmla="*/ 1 w 639"/>
                <a:gd name="T39" fmla="*/ 35 h 232"/>
                <a:gd name="T40" fmla="*/ 0 w 639"/>
                <a:gd name="T41" fmla="*/ 47 h 232"/>
                <a:gd name="T42" fmla="*/ 0 w 639"/>
                <a:gd name="T43" fmla="*/ 186 h 232"/>
                <a:gd name="T44" fmla="*/ 1 w 639"/>
                <a:gd name="T45" fmla="*/ 198 h 232"/>
                <a:gd name="T46" fmla="*/ 7 w 639"/>
                <a:gd name="T47" fmla="*/ 209 h 232"/>
                <a:gd name="T48" fmla="*/ 14 w 639"/>
                <a:gd name="T49" fmla="*/ 219 h 232"/>
                <a:gd name="T50" fmla="*/ 23 w 639"/>
                <a:gd name="T51" fmla="*/ 226 h 232"/>
                <a:gd name="T52" fmla="*/ 34 w 639"/>
                <a:gd name="T53" fmla="*/ 231 h 232"/>
                <a:gd name="T54" fmla="*/ 47 w 639"/>
                <a:gd name="T55" fmla="*/ 232 h 232"/>
                <a:gd name="T56" fmla="*/ 593 w 639"/>
                <a:gd name="T57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39" h="232">
                  <a:moveTo>
                    <a:pt x="593" y="232"/>
                  </a:moveTo>
                  <a:lnTo>
                    <a:pt x="604" y="231"/>
                  </a:lnTo>
                  <a:lnTo>
                    <a:pt x="616" y="226"/>
                  </a:lnTo>
                  <a:lnTo>
                    <a:pt x="625" y="219"/>
                  </a:lnTo>
                  <a:lnTo>
                    <a:pt x="633" y="209"/>
                  </a:lnTo>
                  <a:lnTo>
                    <a:pt x="637" y="198"/>
                  </a:lnTo>
                  <a:lnTo>
                    <a:pt x="639" y="186"/>
                  </a:lnTo>
                  <a:lnTo>
                    <a:pt x="639" y="47"/>
                  </a:lnTo>
                  <a:lnTo>
                    <a:pt x="637" y="35"/>
                  </a:lnTo>
                  <a:lnTo>
                    <a:pt x="633" y="24"/>
                  </a:lnTo>
                  <a:lnTo>
                    <a:pt x="625" y="14"/>
                  </a:lnTo>
                  <a:lnTo>
                    <a:pt x="616" y="6"/>
                  </a:lnTo>
                  <a:lnTo>
                    <a:pt x="604" y="2"/>
                  </a:lnTo>
                  <a:lnTo>
                    <a:pt x="593" y="0"/>
                  </a:lnTo>
                  <a:lnTo>
                    <a:pt x="47" y="0"/>
                  </a:lnTo>
                  <a:lnTo>
                    <a:pt x="34" y="2"/>
                  </a:lnTo>
                  <a:lnTo>
                    <a:pt x="23" y="6"/>
                  </a:lnTo>
                  <a:lnTo>
                    <a:pt x="14" y="14"/>
                  </a:lnTo>
                  <a:lnTo>
                    <a:pt x="7" y="24"/>
                  </a:lnTo>
                  <a:lnTo>
                    <a:pt x="1" y="35"/>
                  </a:lnTo>
                  <a:lnTo>
                    <a:pt x="0" y="47"/>
                  </a:lnTo>
                  <a:lnTo>
                    <a:pt x="0" y="186"/>
                  </a:lnTo>
                  <a:lnTo>
                    <a:pt x="1" y="198"/>
                  </a:lnTo>
                  <a:lnTo>
                    <a:pt x="7" y="209"/>
                  </a:lnTo>
                  <a:lnTo>
                    <a:pt x="14" y="219"/>
                  </a:lnTo>
                  <a:lnTo>
                    <a:pt x="23" y="226"/>
                  </a:lnTo>
                  <a:lnTo>
                    <a:pt x="34" y="231"/>
                  </a:lnTo>
                  <a:lnTo>
                    <a:pt x="47" y="232"/>
                  </a:lnTo>
                  <a:lnTo>
                    <a:pt x="593" y="232"/>
                  </a:lnTo>
                  <a:close/>
                </a:path>
              </a:pathLst>
            </a:custGeom>
            <a:solidFill>
              <a:srgbClr val="E6E6E6"/>
            </a:solidFill>
            <a:ln w="158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7447633" y="3763253"/>
              <a:ext cx="698761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900" kern="0">
                  <a:solidFill>
                    <a:srgbClr val="000000"/>
                  </a:solidFill>
                </a:rPr>
                <a:t>Bridge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" name="未知"/>
            <p:cNvSpPr>
              <a:spLocks/>
            </p:cNvSpPr>
            <p:nvPr/>
          </p:nvSpPr>
          <p:spPr bwMode="auto">
            <a:xfrm>
              <a:off x="7088757" y="2361732"/>
              <a:ext cx="1017761" cy="370496"/>
            </a:xfrm>
            <a:custGeom>
              <a:avLst/>
              <a:gdLst>
                <a:gd name="T0" fmla="*/ 595 w 642"/>
                <a:gd name="T1" fmla="*/ 233 h 233"/>
                <a:gd name="T2" fmla="*/ 608 w 642"/>
                <a:gd name="T3" fmla="*/ 232 h 233"/>
                <a:gd name="T4" fmla="*/ 619 w 642"/>
                <a:gd name="T5" fmla="*/ 227 h 233"/>
                <a:gd name="T6" fmla="*/ 628 w 642"/>
                <a:gd name="T7" fmla="*/ 220 h 233"/>
                <a:gd name="T8" fmla="*/ 635 w 642"/>
                <a:gd name="T9" fmla="*/ 211 h 233"/>
                <a:gd name="T10" fmla="*/ 641 w 642"/>
                <a:gd name="T11" fmla="*/ 199 h 233"/>
                <a:gd name="T12" fmla="*/ 642 w 642"/>
                <a:gd name="T13" fmla="*/ 187 h 233"/>
                <a:gd name="T14" fmla="*/ 642 w 642"/>
                <a:gd name="T15" fmla="*/ 47 h 233"/>
                <a:gd name="T16" fmla="*/ 641 w 642"/>
                <a:gd name="T17" fmla="*/ 34 h 233"/>
                <a:gd name="T18" fmla="*/ 635 w 642"/>
                <a:gd name="T19" fmla="*/ 24 h 233"/>
                <a:gd name="T20" fmla="*/ 628 w 642"/>
                <a:gd name="T21" fmla="*/ 14 h 233"/>
                <a:gd name="T22" fmla="*/ 619 w 642"/>
                <a:gd name="T23" fmla="*/ 7 h 233"/>
                <a:gd name="T24" fmla="*/ 608 w 642"/>
                <a:gd name="T25" fmla="*/ 2 h 233"/>
                <a:gd name="T26" fmla="*/ 595 w 642"/>
                <a:gd name="T27" fmla="*/ 0 h 233"/>
                <a:gd name="T28" fmla="*/ 46 w 642"/>
                <a:gd name="T29" fmla="*/ 0 h 233"/>
                <a:gd name="T30" fmla="*/ 34 w 642"/>
                <a:gd name="T31" fmla="*/ 2 h 233"/>
                <a:gd name="T32" fmla="*/ 23 w 642"/>
                <a:gd name="T33" fmla="*/ 7 h 233"/>
                <a:gd name="T34" fmla="*/ 13 w 642"/>
                <a:gd name="T35" fmla="*/ 14 h 233"/>
                <a:gd name="T36" fmla="*/ 6 w 642"/>
                <a:gd name="T37" fmla="*/ 24 h 233"/>
                <a:gd name="T38" fmla="*/ 2 w 642"/>
                <a:gd name="T39" fmla="*/ 34 h 233"/>
                <a:gd name="T40" fmla="*/ 0 w 642"/>
                <a:gd name="T41" fmla="*/ 47 h 233"/>
                <a:gd name="T42" fmla="*/ 0 w 642"/>
                <a:gd name="T43" fmla="*/ 187 h 233"/>
                <a:gd name="T44" fmla="*/ 2 w 642"/>
                <a:gd name="T45" fmla="*/ 199 h 233"/>
                <a:gd name="T46" fmla="*/ 6 w 642"/>
                <a:gd name="T47" fmla="*/ 211 h 233"/>
                <a:gd name="T48" fmla="*/ 13 w 642"/>
                <a:gd name="T49" fmla="*/ 220 h 233"/>
                <a:gd name="T50" fmla="*/ 23 w 642"/>
                <a:gd name="T51" fmla="*/ 227 h 233"/>
                <a:gd name="T52" fmla="*/ 34 w 642"/>
                <a:gd name="T53" fmla="*/ 232 h 233"/>
                <a:gd name="T54" fmla="*/ 46 w 642"/>
                <a:gd name="T55" fmla="*/ 233 h 233"/>
                <a:gd name="T56" fmla="*/ 595 w 642"/>
                <a:gd name="T5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2" h="233">
                  <a:moveTo>
                    <a:pt x="595" y="233"/>
                  </a:moveTo>
                  <a:lnTo>
                    <a:pt x="608" y="232"/>
                  </a:lnTo>
                  <a:lnTo>
                    <a:pt x="619" y="227"/>
                  </a:lnTo>
                  <a:lnTo>
                    <a:pt x="628" y="220"/>
                  </a:lnTo>
                  <a:lnTo>
                    <a:pt x="635" y="211"/>
                  </a:lnTo>
                  <a:lnTo>
                    <a:pt x="641" y="199"/>
                  </a:lnTo>
                  <a:lnTo>
                    <a:pt x="642" y="187"/>
                  </a:lnTo>
                  <a:lnTo>
                    <a:pt x="642" y="47"/>
                  </a:lnTo>
                  <a:lnTo>
                    <a:pt x="641" y="34"/>
                  </a:lnTo>
                  <a:lnTo>
                    <a:pt x="635" y="24"/>
                  </a:lnTo>
                  <a:lnTo>
                    <a:pt x="628" y="14"/>
                  </a:lnTo>
                  <a:lnTo>
                    <a:pt x="619" y="7"/>
                  </a:lnTo>
                  <a:lnTo>
                    <a:pt x="608" y="2"/>
                  </a:lnTo>
                  <a:lnTo>
                    <a:pt x="595" y="0"/>
                  </a:lnTo>
                  <a:lnTo>
                    <a:pt x="46" y="0"/>
                  </a:lnTo>
                  <a:lnTo>
                    <a:pt x="34" y="2"/>
                  </a:lnTo>
                  <a:lnTo>
                    <a:pt x="23" y="7"/>
                  </a:lnTo>
                  <a:lnTo>
                    <a:pt x="13" y="14"/>
                  </a:lnTo>
                  <a:lnTo>
                    <a:pt x="6" y="24"/>
                  </a:lnTo>
                  <a:lnTo>
                    <a:pt x="2" y="34"/>
                  </a:lnTo>
                  <a:lnTo>
                    <a:pt x="0" y="47"/>
                  </a:lnTo>
                  <a:lnTo>
                    <a:pt x="0" y="187"/>
                  </a:lnTo>
                  <a:lnTo>
                    <a:pt x="2" y="199"/>
                  </a:lnTo>
                  <a:lnTo>
                    <a:pt x="6" y="211"/>
                  </a:lnTo>
                  <a:lnTo>
                    <a:pt x="13" y="220"/>
                  </a:lnTo>
                  <a:lnTo>
                    <a:pt x="23" y="227"/>
                  </a:lnTo>
                  <a:lnTo>
                    <a:pt x="34" y="232"/>
                  </a:lnTo>
                  <a:lnTo>
                    <a:pt x="46" y="233"/>
                  </a:lnTo>
                  <a:lnTo>
                    <a:pt x="595" y="233"/>
                  </a:lnTo>
                  <a:close/>
                </a:path>
              </a:pathLst>
            </a:custGeom>
            <a:solidFill>
              <a:srgbClr val="E6E6E6"/>
            </a:solidFill>
            <a:ln w="158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7301424" y="2401027"/>
              <a:ext cx="698761" cy="28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900" kern="0">
                  <a:solidFill>
                    <a:srgbClr val="000000"/>
                  </a:solidFill>
                </a:rPr>
                <a:t>Bridge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" name="未知"/>
            <p:cNvSpPr>
              <a:spLocks/>
            </p:cNvSpPr>
            <p:nvPr/>
          </p:nvSpPr>
          <p:spPr bwMode="auto">
            <a:xfrm>
              <a:off x="5763390" y="2401027"/>
              <a:ext cx="1017761" cy="368625"/>
            </a:xfrm>
            <a:custGeom>
              <a:avLst/>
              <a:gdLst>
                <a:gd name="T0" fmla="*/ 596 w 642"/>
                <a:gd name="T1" fmla="*/ 233 h 233"/>
                <a:gd name="T2" fmla="*/ 608 w 642"/>
                <a:gd name="T3" fmla="*/ 232 h 233"/>
                <a:gd name="T4" fmla="*/ 619 w 642"/>
                <a:gd name="T5" fmla="*/ 227 h 233"/>
                <a:gd name="T6" fmla="*/ 628 w 642"/>
                <a:gd name="T7" fmla="*/ 220 h 233"/>
                <a:gd name="T8" fmla="*/ 636 w 642"/>
                <a:gd name="T9" fmla="*/ 210 h 233"/>
                <a:gd name="T10" fmla="*/ 641 w 642"/>
                <a:gd name="T11" fmla="*/ 199 h 233"/>
                <a:gd name="T12" fmla="*/ 642 w 642"/>
                <a:gd name="T13" fmla="*/ 187 h 233"/>
                <a:gd name="T14" fmla="*/ 642 w 642"/>
                <a:gd name="T15" fmla="*/ 46 h 233"/>
                <a:gd name="T16" fmla="*/ 641 w 642"/>
                <a:gd name="T17" fmla="*/ 35 h 233"/>
                <a:gd name="T18" fmla="*/ 636 w 642"/>
                <a:gd name="T19" fmla="*/ 24 h 233"/>
                <a:gd name="T20" fmla="*/ 628 w 642"/>
                <a:gd name="T21" fmla="*/ 13 h 233"/>
                <a:gd name="T22" fmla="*/ 619 w 642"/>
                <a:gd name="T23" fmla="*/ 6 h 233"/>
                <a:gd name="T24" fmla="*/ 608 w 642"/>
                <a:gd name="T25" fmla="*/ 2 h 233"/>
                <a:gd name="T26" fmla="*/ 596 w 642"/>
                <a:gd name="T27" fmla="*/ 0 h 233"/>
                <a:gd name="T28" fmla="*/ 46 w 642"/>
                <a:gd name="T29" fmla="*/ 0 h 233"/>
                <a:gd name="T30" fmla="*/ 34 w 642"/>
                <a:gd name="T31" fmla="*/ 2 h 233"/>
                <a:gd name="T32" fmla="*/ 24 w 642"/>
                <a:gd name="T33" fmla="*/ 6 h 233"/>
                <a:gd name="T34" fmla="*/ 13 w 642"/>
                <a:gd name="T35" fmla="*/ 13 h 233"/>
                <a:gd name="T36" fmla="*/ 6 w 642"/>
                <a:gd name="T37" fmla="*/ 24 h 233"/>
                <a:gd name="T38" fmla="*/ 2 w 642"/>
                <a:gd name="T39" fmla="*/ 35 h 233"/>
                <a:gd name="T40" fmla="*/ 0 w 642"/>
                <a:gd name="T41" fmla="*/ 46 h 233"/>
                <a:gd name="T42" fmla="*/ 0 w 642"/>
                <a:gd name="T43" fmla="*/ 187 h 233"/>
                <a:gd name="T44" fmla="*/ 2 w 642"/>
                <a:gd name="T45" fmla="*/ 199 h 233"/>
                <a:gd name="T46" fmla="*/ 6 w 642"/>
                <a:gd name="T47" fmla="*/ 210 h 233"/>
                <a:gd name="T48" fmla="*/ 13 w 642"/>
                <a:gd name="T49" fmla="*/ 220 h 233"/>
                <a:gd name="T50" fmla="*/ 24 w 642"/>
                <a:gd name="T51" fmla="*/ 227 h 233"/>
                <a:gd name="T52" fmla="*/ 34 w 642"/>
                <a:gd name="T53" fmla="*/ 232 h 233"/>
                <a:gd name="T54" fmla="*/ 46 w 642"/>
                <a:gd name="T55" fmla="*/ 233 h 233"/>
                <a:gd name="T56" fmla="*/ 596 w 642"/>
                <a:gd name="T5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2" h="233">
                  <a:moveTo>
                    <a:pt x="596" y="233"/>
                  </a:moveTo>
                  <a:lnTo>
                    <a:pt x="608" y="232"/>
                  </a:lnTo>
                  <a:lnTo>
                    <a:pt x="619" y="227"/>
                  </a:lnTo>
                  <a:lnTo>
                    <a:pt x="628" y="220"/>
                  </a:lnTo>
                  <a:lnTo>
                    <a:pt x="636" y="210"/>
                  </a:lnTo>
                  <a:lnTo>
                    <a:pt x="641" y="199"/>
                  </a:lnTo>
                  <a:lnTo>
                    <a:pt x="642" y="187"/>
                  </a:lnTo>
                  <a:lnTo>
                    <a:pt x="642" y="46"/>
                  </a:lnTo>
                  <a:lnTo>
                    <a:pt x="641" y="35"/>
                  </a:lnTo>
                  <a:lnTo>
                    <a:pt x="636" y="24"/>
                  </a:lnTo>
                  <a:lnTo>
                    <a:pt x="628" y="13"/>
                  </a:lnTo>
                  <a:lnTo>
                    <a:pt x="619" y="6"/>
                  </a:lnTo>
                  <a:lnTo>
                    <a:pt x="608" y="2"/>
                  </a:lnTo>
                  <a:lnTo>
                    <a:pt x="596" y="0"/>
                  </a:lnTo>
                  <a:lnTo>
                    <a:pt x="46" y="0"/>
                  </a:lnTo>
                  <a:lnTo>
                    <a:pt x="34" y="2"/>
                  </a:lnTo>
                  <a:lnTo>
                    <a:pt x="24" y="6"/>
                  </a:lnTo>
                  <a:lnTo>
                    <a:pt x="13" y="13"/>
                  </a:lnTo>
                  <a:lnTo>
                    <a:pt x="6" y="24"/>
                  </a:lnTo>
                  <a:lnTo>
                    <a:pt x="2" y="35"/>
                  </a:lnTo>
                  <a:lnTo>
                    <a:pt x="0" y="46"/>
                  </a:lnTo>
                  <a:lnTo>
                    <a:pt x="0" y="187"/>
                  </a:lnTo>
                  <a:lnTo>
                    <a:pt x="2" y="199"/>
                  </a:lnTo>
                  <a:lnTo>
                    <a:pt x="6" y="210"/>
                  </a:lnTo>
                  <a:lnTo>
                    <a:pt x="13" y="220"/>
                  </a:lnTo>
                  <a:lnTo>
                    <a:pt x="24" y="227"/>
                  </a:lnTo>
                  <a:lnTo>
                    <a:pt x="34" y="232"/>
                  </a:lnTo>
                  <a:lnTo>
                    <a:pt x="46" y="233"/>
                  </a:lnTo>
                  <a:lnTo>
                    <a:pt x="596" y="233"/>
                  </a:lnTo>
                  <a:close/>
                </a:path>
              </a:pathLst>
            </a:custGeom>
            <a:solidFill>
              <a:srgbClr val="E6E6E6"/>
            </a:solidFill>
            <a:ln w="158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5941878" y="2438450"/>
              <a:ext cx="767118" cy="28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900" kern="0">
                  <a:solidFill>
                    <a:srgbClr val="000000"/>
                  </a:solidFill>
                </a:rPr>
                <a:t>Bridge 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4" name="未知"/>
            <p:cNvSpPr>
              <a:spLocks/>
            </p:cNvSpPr>
            <p:nvPr/>
          </p:nvSpPr>
          <p:spPr bwMode="auto">
            <a:xfrm>
              <a:off x="5347552" y="5198457"/>
              <a:ext cx="581035" cy="295648"/>
            </a:xfrm>
            <a:custGeom>
              <a:avLst/>
              <a:gdLst>
                <a:gd name="T0" fmla="*/ 0 w 366"/>
                <a:gd name="T1" fmla="*/ 186 h 186"/>
                <a:gd name="T2" fmla="*/ 0 w 366"/>
                <a:gd name="T3" fmla="*/ 167 h 186"/>
                <a:gd name="T4" fmla="*/ 0 w 366"/>
                <a:gd name="T5" fmla="*/ 0 h 186"/>
                <a:gd name="T6" fmla="*/ 366 w 366"/>
                <a:gd name="T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186">
                  <a:moveTo>
                    <a:pt x="0" y="186"/>
                  </a:moveTo>
                  <a:lnTo>
                    <a:pt x="0" y="167"/>
                  </a:lnTo>
                  <a:lnTo>
                    <a:pt x="0" y="0"/>
                  </a:lnTo>
                  <a:lnTo>
                    <a:pt x="366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5" name="未知"/>
            <p:cNvSpPr>
              <a:spLocks/>
            </p:cNvSpPr>
            <p:nvPr/>
          </p:nvSpPr>
          <p:spPr bwMode="auto">
            <a:xfrm>
              <a:off x="7009007" y="5198457"/>
              <a:ext cx="865856" cy="334942"/>
            </a:xfrm>
            <a:custGeom>
              <a:avLst/>
              <a:gdLst>
                <a:gd name="T0" fmla="*/ 0 w 546"/>
                <a:gd name="T1" fmla="*/ 0 h 211"/>
                <a:gd name="T2" fmla="*/ 55 w 546"/>
                <a:gd name="T3" fmla="*/ 0 h 211"/>
                <a:gd name="T4" fmla="*/ 546 w 546"/>
                <a:gd name="T5" fmla="*/ 0 h 211"/>
                <a:gd name="T6" fmla="*/ 546 w 546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6" h="211">
                  <a:moveTo>
                    <a:pt x="0" y="0"/>
                  </a:moveTo>
                  <a:lnTo>
                    <a:pt x="55" y="0"/>
                  </a:lnTo>
                  <a:lnTo>
                    <a:pt x="546" y="0"/>
                  </a:lnTo>
                  <a:lnTo>
                    <a:pt x="546" y="211"/>
                  </a:lnTo>
                </a:path>
              </a:pathLst>
            </a:custGeom>
            <a:noFill/>
            <a:ln w="349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6" name="未知"/>
            <p:cNvSpPr>
              <a:spLocks/>
            </p:cNvSpPr>
            <p:nvPr/>
          </p:nvSpPr>
          <p:spPr bwMode="auto">
            <a:xfrm>
              <a:off x="6896978" y="4094455"/>
              <a:ext cx="848766" cy="185247"/>
            </a:xfrm>
            <a:custGeom>
              <a:avLst/>
              <a:gdLst>
                <a:gd name="T0" fmla="*/ 0 w 535"/>
                <a:gd name="T1" fmla="*/ 117 h 117"/>
                <a:gd name="T2" fmla="*/ 0 w 535"/>
                <a:gd name="T3" fmla="*/ 58 h 117"/>
                <a:gd name="T4" fmla="*/ 267 w 535"/>
                <a:gd name="T5" fmla="*/ 58 h 117"/>
                <a:gd name="T6" fmla="*/ 535 w 535"/>
                <a:gd name="T7" fmla="*/ 58 h 117"/>
                <a:gd name="T8" fmla="*/ 535 w 535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5" h="117">
                  <a:moveTo>
                    <a:pt x="0" y="117"/>
                  </a:moveTo>
                  <a:lnTo>
                    <a:pt x="0" y="58"/>
                  </a:lnTo>
                  <a:lnTo>
                    <a:pt x="267" y="58"/>
                  </a:lnTo>
                  <a:lnTo>
                    <a:pt x="535" y="58"/>
                  </a:lnTo>
                  <a:lnTo>
                    <a:pt x="535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7" name="未知"/>
            <p:cNvSpPr>
              <a:spLocks/>
            </p:cNvSpPr>
            <p:nvPr/>
          </p:nvSpPr>
          <p:spPr bwMode="auto">
            <a:xfrm>
              <a:off x="7500799" y="3505029"/>
              <a:ext cx="244946" cy="220800"/>
            </a:xfrm>
            <a:custGeom>
              <a:avLst/>
              <a:gdLst>
                <a:gd name="T0" fmla="*/ 154 w 154"/>
                <a:gd name="T1" fmla="*/ 139 h 139"/>
                <a:gd name="T2" fmla="*/ 154 w 154"/>
                <a:gd name="T3" fmla="*/ 70 h 139"/>
                <a:gd name="T4" fmla="*/ 78 w 154"/>
                <a:gd name="T5" fmla="*/ 70 h 139"/>
                <a:gd name="T6" fmla="*/ 0 w 154"/>
                <a:gd name="T7" fmla="*/ 70 h 139"/>
                <a:gd name="T8" fmla="*/ 0 w 154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39">
                  <a:moveTo>
                    <a:pt x="154" y="139"/>
                  </a:moveTo>
                  <a:lnTo>
                    <a:pt x="154" y="70"/>
                  </a:lnTo>
                  <a:lnTo>
                    <a:pt x="78" y="70"/>
                  </a:lnTo>
                  <a:lnTo>
                    <a:pt x="0" y="7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8" name="未知"/>
            <p:cNvSpPr>
              <a:spLocks/>
            </p:cNvSpPr>
            <p:nvPr/>
          </p:nvSpPr>
          <p:spPr bwMode="auto">
            <a:xfrm>
              <a:off x="6469746" y="4756856"/>
              <a:ext cx="427232" cy="245125"/>
            </a:xfrm>
            <a:custGeom>
              <a:avLst/>
              <a:gdLst>
                <a:gd name="T0" fmla="*/ 0 w 269"/>
                <a:gd name="T1" fmla="*/ 154 h 154"/>
                <a:gd name="T2" fmla="*/ 0 w 269"/>
                <a:gd name="T3" fmla="*/ 77 h 154"/>
                <a:gd name="T4" fmla="*/ 134 w 269"/>
                <a:gd name="T5" fmla="*/ 77 h 154"/>
                <a:gd name="T6" fmla="*/ 269 w 269"/>
                <a:gd name="T7" fmla="*/ 77 h 154"/>
                <a:gd name="T8" fmla="*/ 269 w 26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154">
                  <a:moveTo>
                    <a:pt x="0" y="154"/>
                  </a:moveTo>
                  <a:lnTo>
                    <a:pt x="0" y="77"/>
                  </a:lnTo>
                  <a:lnTo>
                    <a:pt x="134" y="77"/>
                  </a:lnTo>
                  <a:lnTo>
                    <a:pt x="269" y="77"/>
                  </a:lnTo>
                  <a:lnTo>
                    <a:pt x="269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9" name="未知"/>
            <p:cNvSpPr>
              <a:spLocks/>
            </p:cNvSpPr>
            <p:nvPr/>
          </p:nvSpPr>
          <p:spPr bwMode="auto">
            <a:xfrm>
              <a:off x="6272270" y="2769652"/>
              <a:ext cx="537363" cy="293776"/>
            </a:xfrm>
            <a:custGeom>
              <a:avLst/>
              <a:gdLst>
                <a:gd name="T0" fmla="*/ 338 w 338"/>
                <a:gd name="T1" fmla="*/ 185 h 185"/>
                <a:gd name="T2" fmla="*/ 338 w 338"/>
                <a:gd name="T3" fmla="*/ 93 h 185"/>
                <a:gd name="T4" fmla="*/ 169 w 338"/>
                <a:gd name="T5" fmla="*/ 93 h 185"/>
                <a:gd name="T6" fmla="*/ 0 w 338"/>
                <a:gd name="T7" fmla="*/ 93 h 185"/>
                <a:gd name="T8" fmla="*/ 0 w 338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185">
                  <a:moveTo>
                    <a:pt x="338" y="185"/>
                  </a:moveTo>
                  <a:lnTo>
                    <a:pt x="338" y="93"/>
                  </a:lnTo>
                  <a:lnTo>
                    <a:pt x="169" y="93"/>
                  </a:lnTo>
                  <a:lnTo>
                    <a:pt x="0" y="93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0" name="未知"/>
            <p:cNvSpPr>
              <a:spLocks/>
            </p:cNvSpPr>
            <p:nvPr/>
          </p:nvSpPr>
          <p:spPr bwMode="auto">
            <a:xfrm>
              <a:off x="7500799" y="2732228"/>
              <a:ext cx="96839" cy="331200"/>
            </a:xfrm>
            <a:custGeom>
              <a:avLst/>
              <a:gdLst>
                <a:gd name="T0" fmla="*/ 0 w 61"/>
                <a:gd name="T1" fmla="*/ 209 h 209"/>
                <a:gd name="T2" fmla="*/ 0 w 61"/>
                <a:gd name="T3" fmla="*/ 105 h 209"/>
                <a:gd name="T4" fmla="*/ 31 w 61"/>
                <a:gd name="T5" fmla="*/ 105 h 209"/>
                <a:gd name="T6" fmla="*/ 61 w 61"/>
                <a:gd name="T7" fmla="*/ 105 h 209"/>
                <a:gd name="T8" fmla="*/ 61 w 61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09">
                  <a:moveTo>
                    <a:pt x="0" y="209"/>
                  </a:moveTo>
                  <a:lnTo>
                    <a:pt x="0" y="105"/>
                  </a:lnTo>
                  <a:lnTo>
                    <a:pt x="31" y="105"/>
                  </a:lnTo>
                  <a:lnTo>
                    <a:pt x="61" y="105"/>
                  </a:lnTo>
                  <a:lnTo>
                    <a:pt x="61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1" name="未知"/>
            <p:cNvSpPr>
              <a:spLocks/>
            </p:cNvSpPr>
            <p:nvPr/>
          </p:nvSpPr>
          <p:spPr bwMode="auto">
            <a:xfrm>
              <a:off x="6070997" y="2081054"/>
              <a:ext cx="201274" cy="319973"/>
            </a:xfrm>
            <a:custGeom>
              <a:avLst/>
              <a:gdLst>
                <a:gd name="T0" fmla="*/ 127 w 127"/>
                <a:gd name="T1" fmla="*/ 201 h 201"/>
                <a:gd name="T2" fmla="*/ 127 w 127"/>
                <a:gd name="T3" fmla="*/ 101 h 201"/>
                <a:gd name="T4" fmla="*/ 64 w 127"/>
                <a:gd name="T5" fmla="*/ 101 h 201"/>
                <a:gd name="T6" fmla="*/ 0 w 127"/>
                <a:gd name="T7" fmla="*/ 101 h 201"/>
                <a:gd name="T8" fmla="*/ 0 w 127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01">
                  <a:moveTo>
                    <a:pt x="127" y="201"/>
                  </a:moveTo>
                  <a:lnTo>
                    <a:pt x="127" y="101"/>
                  </a:lnTo>
                  <a:lnTo>
                    <a:pt x="64" y="101"/>
                  </a:lnTo>
                  <a:lnTo>
                    <a:pt x="0" y="101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2" name="未知"/>
            <p:cNvSpPr>
              <a:spLocks/>
            </p:cNvSpPr>
            <p:nvPr/>
          </p:nvSpPr>
          <p:spPr bwMode="auto">
            <a:xfrm>
              <a:off x="7005210" y="2081054"/>
              <a:ext cx="592428" cy="280679"/>
            </a:xfrm>
            <a:custGeom>
              <a:avLst/>
              <a:gdLst>
                <a:gd name="T0" fmla="*/ 373 w 373"/>
                <a:gd name="T1" fmla="*/ 177 h 177"/>
                <a:gd name="T2" fmla="*/ 373 w 373"/>
                <a:gd name="T3" fmla="*/ 89 h 177"/>
                <a:gd name="T4" fmla="*/ 187 w 373"/>
                <a:gd name="T5" fmla="*/ 89 h 177"/>
                <a:gd name="T6" fmla="*/ 0 w 373"/>
                <a:gd name="T7" fmla="*/ 89 h 177"/>
                <a:gd name="T8" fmla="*/ 0 w 373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177">
                  <a:moveTo>
                    <a:pt x="373" y="177"/>
                  </a:moveTo>
                  <a:lnTo>
                    <a:pt x="373" y="89"/>
                  </a:lnTo>
                  <a:lnTo>
                    <a:pt x="187" y="89"/>
                  </a:lnTo>
                  <a:lnTo>
                    <a:pt x="0" y="89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7276740" y="2178356"/>
              <a:ext cx="47470" cy="898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4" name="Rectangle 32"/>
            <p:cNvSpPr>
              <a:spLocks noChangeArrowheads="1"/>
            </p:cNvSpPr>
            <p:nvPr/>
          </p:nvSpPr>
          <p:spPr bwMode="auto">
            <a:xfrm>
              <a:off x="7299526" y="2182098"/>
              <a:ext cx="34179" cy="76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500" kern="0">
                  <a:solidFill>
                    <a:srgbClr val="000000"/>
                  </a:solidFill>
                </a:rPr>
                <a:t>d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5" name="未知"/>
            <p:cNvSpPr>
              <a:spLocks/>
            </p:cNvSpPr>
            <p:nvPr/>
          </p:nvSpPr>
          <p:spPr bwMode="auto">
            <a:xfrm>
              <a:off x="5241218" y="3506901"/>
              <a:ext cx="123422" cy="883202"/>
            </a:xfrm>
            <a:custGeom>
              <a:avLst/>
              <a:gdLst>
                <a:gd name="T0" fmla="*/ 77 w 77"/>
                <a:gd name="T1" fmla="*/ 556 h 556"/>
                <a:gd name="T2" fmla="*/ 77 w 77"/>
                <a:gd name="T3" fmla="*/ 278 h 556"/>
                <a:gd name="T4" fmla="*/ 38 w 77"/>
                <a:gd name="T5" fmla="*/ 278 h 556"/>
                <a:gd name="T6" fmla="*/ 0 w 77"/>
                <a:gd name="T7" fmla="*/ 278 h 556"/>
                <a:gd name="T8" fmla="*/ 0 w 77"/>
                <a:gd name="T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56">
                  <a:moveTo>
                    <a:pt x="77" y="556"/>
                  </a:moveTo>
                  <a:lnTo>
                    <a:pt x="77" y="278"/>
                  </a:lnTo>
                  <a:lnTo>
                    <a:pt x="38" y="278"/>
                  </a:lnTo>
                  <a:lnTo>
                    <a:pt x="0" y="27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6" name="未知"/>
            <p:cNvSpPr>
              <a:spLocks/>
            </p:cNvSpPr>
            <p:nvPr/>
          </p:nvSpPr>
          <p:spPr bwMode="auto">
            <a:xfrm>
              <a:off x="4732338" y="3136405"/>
              <a:ext cx="1019659" cy="370496"/>
            </a:xfrm>
            <a:custGeom>
              <a:avLst/>
              <a:gdLst>
                <a:gd name="T0" fmla="*/ 595 w 642"/>
                <a:gd name="T1" fmla="*/ 233 h 233"/>
                <a:gd name="T2" fmla="*/ 608 w 642"/>
                <a:gd name="T3" fmla="*/ 232 h 233"/>
                <a:gd name="T4" fmla="*/ 619 w 642"/>
                <a:gd name="T5" fmla="*/ 227 h 233"/>
                <a:gd name="T6" fmla="*/ 628 w 642"/>
                <a:gd name="T7" fmla="*/ 220 h 233"/>
                <a:gd name="T8" fmla="*/ 635 w 642"/>
                <a:gd name="T9" fmla="*/ 210 h 233"/>
                <a:gd name="T10" fmla="*/ 641 w 642"/>
                <a:gd name="T11" fmla="*/ 199 h 233"/>
                <a:gd name="T12" fmla="*/ 642 w 642"/>
                <a:gd name="T13" fmla="*/ 187 h 233"/>
                <a:gd name="T14" fmla="*/ 642 w 642"/>
                <a:gd name="T15" fmla="*/ 46 h 233"/>
                <a:gd name="T16" fmla="*/ 641 w 642"/>
                <a:gd name="T17" fmla="*/ 35 h 233"/>
                <a:gd name="T18" fmla="*/ 635 w 642"/>
                <a:gd name="T19" fmla="*/ 24 h 233"/>
                <a:gd name="T20" fmla="*/ 628 w 642"/>
                <a:gd name="T21" fmla="*/ 13 h 233"/>
                <a:gd name="T22" fmla="*/ 619 w 642"/>
                <a:gd name="T23" fmla="*/ 6 h 233"/>
                <a:gd name="T24" fmla="*/ 608 w 642"/>
                <a:gd name="T25" fmla="*/ 2 h 233"/>
                <a:gd name="T26" fmla="*/ 595 w 642"/>
                <a:gd name="T27" fmla="*/ 0 h 233"/>
                <a:gd name="T28" fmla="*/ 46 w 642"/>
                <a:gd name="T29" fmla="*/ 0 h 233"/>
                <a:gd name="T30" fmla="*/ 34 w 642"/>
                <a:gd name="T31" fmla="*/ 2 h 233"/>
                <a:gd name="T32" fmla="*/ 23 w 642"/>
                <a:gd name="T33" fmla="*/ 6 h 233"/>
                <a:gd name="T34" fmla="*/ 13 w 642"/>
                <a:gd name="T35" fmla="*/ 13 h 233"/>
                <a:gd name="T36" fmla="*/ 6 w 642"/>
                <a:gd name="T37" fmla="*/ 24 h 233"/>
                <a:gd name="T38" fmla="*/ 2 w 642"/>
                <a:gd name="T39" fmla="*/ 35 h 233"/>
                <a:gd name="T40" fmla="*/ 0 w 642"/>
                <a:gd name="T41" fmla="*/ 46 h 233"/>
                <a:gd name="T42" fmla="*/ 0 w 642"/>
                <a:gd name="T43" fmla="*/ 187 h 233"/>
                <a:gd name="T44" fmla="*/ 2 w 642"/>
                <a:gd name="T45" fmla="*/ 199 h 233"/>
                <a:gd name="T46" fmla="*/ 6 w 642"/>
                <a:gd name="T47" fmla="*/ 210 h 233"/>
                <a:gd name="T48" fmla="*/ 13 w 642"/>
                <a:gd name="T49" fmla="*/ 220 h 233"/>
                <a:gd name="T50" fmla="*/ 23 w 642"/>
                <a:gd name="T51" fmla="*/ 227 h 233"/>
                <a:gd name="T52" fmla="*/ 34 w 642"/>
                <a:gd name="T53" fmla="*/ 232 h 233"/>
                <a:gd name="T54" fmla="*/ 46 w 642"/>
                <a:gd name="T55" fmla="*/ 233 h 233"/>
                <a:gd name="T56" fmla="*/ 595 w 642"/>
                <a:gd name="T5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2" h="233">
                  <a:moveTo>
                    <a:pt x="595" y="233"/>
                  </a:moveTo>
                  <a:lnTo>
                    <a:pt x="608" y="232"/>
                  </a:lnTo>
                  <a:lnTo>
                    <a:pt x="619" y="227"/>
                  </a:lnTo>
                  <a:lnTo>
                    <a:pt x="628" y="220"/>
                  </a:lnTo>
                  <a:lnTo>
                    <a:pt x="635" y="210"/>
                  </a:lnTo>
                  <a:lnTo>
                    <a:pt x="641" y="199"/>
                  </a:lnTo>
                  <a:lnTo>
                    <a:pt x="642" y="187"/>
                  </a:lnTo>
                  <a:lnTo>
                    <a:pt x="642" y="46"/>
                  </a:lnTo>
                  <a:lnTo>
                    <a:pt x="641" y="35"/>
                  </a:lnTo>
                  <a:lnTo>
                    <a:pt x="635" y="24"/>
                  </a:lnTo>
                  <a:lnTo>
                    <a:pt x="628" y="13"/>
                  </a:lnTo>
                  <a:lnTo>
                    <a:pt x="619" y="6"/>
                  </a:lnTo>
                  <a:lnTo>
                    <a:pt x="608" y="2"/>
                  </a:lnTo>
                  <a:lnTo>
                    <a:pt x="595" y="0"/>
                  </a:lnTo>
                  <a:lnTo>
                    <a:pt x="46" y="0"/>
                  </a:lnTo>
                  <a:lnTo>
                    <a:pt x="34" y="2"/>
                  </a:lnTo>
                  <a:lnTo>
                    <a:pt x="23" y="6"/>
                  </a:lnTo>
                  <a:lnTo>
                    <a:pt x="13" y="13"/>
                  </a:lnTo>
                  <a:lnTo>
                    <a:pt x="6" y="24"/>
                  </a:lnTo>
                  <a:lnTo>
                    <a:pt x="2" y="35"/>
                  </a:lnTo>
                  <a:lnTo>
                    <a:pt x="0" y="46"/>
                  </a:lnTo>
                  <a:lnTo>
                    <a:pt x="0" y="187"/>
                  </a:lnTo>
                  <a:lnTo>
                    <a:pt x="2" y="199"/>
                  </a:lnTo>
                  <a:lnTo>
                    <a:pt x="6" y="210"/>
                  </a:lnTo>
                  <a:lnTo>
                    <a:pt x="13" y="220"/>
                  </a:lnTo>
                  <a:lnTo>
                    <a:pt x="23" y="227"/>
                  </a:lnTo>
                  <a:lnTo>
                    <a:pt x="34" y="232"/>
                  </a:lnTo>
                  <a:lnTo>
                    <a:pt x="46" y="233"/>
                  </a:lnTo>
                  <a:lnTo>
                    <a:pt x="595" y="233"/>
                  </a:lnTo>
                  <a:close/>
                </a:path>
              </a:pathLst>
            </a:custGeom>
            <a:solidFill>
              <a:srgbClr val="E6E6E6"/>
            </a:solidFill>
            <a:ln w="158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7" name="Rectangle 35"/>
            <p:cNvSpPr>
              <a:spLocks noChangeArrowheads="1"/>
            </p:cNvSpPr>
            <p:nvPr/>
          </p:nvSpPr>
          <p:spPr bwMode="auto">
            <a:xfrm>
              <a:off x="4910826" y="3175699"/>
              <a:ext cx="767118" cy="28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900" kern="0">
                  <a:solidFill>
                    <a:srgbClr val="000000"/>
                  </a:solidFill>
                </a:rPr>
                <a:t>Bridge 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8" name="未知"/>
            <p:cNvSpPr>
              <a:spLocks/>
            </p:cNvSpPr>
            <p:nvPr/>
          </p:nvSpPr>
          <p:spPr bwMode="auto">
            <a:xfrm>
              <a:off x="5241218" y="1959426"/>
              <a:ext cx="148107" cy="1176979"/>
            </a:xfrm>
            <a:custGeom>
              <a:avLst/>
              <a:gdLst>
                <a:gd name="T0" fmla="*/ 0 w 93"/>
                <a:gd name="T1" fmla="*/ 742 h 742"/>
                <a:gd name="T2" fmla="*/ 0 w 93"/>
                <a:gd name="T3" fmla="*/ 371 h 742"/>
                <a:gd name="T4" fmla="*/ 47 w 93"/>
                <a:gd name="T5" fmla="*/ 371 h 742"/>
                <a:gd name="T6" fmla="*/ 93 w 93"/>
                <a:gd name="T7" fmla="*/ 371 h 742"/>
                <a:gd name="T8" fmla="*/ 93 w 93"/>
                <a:gd name="T9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742">
                  <a:moveTo>
                    <a:pt x="0" y="742"/>
                  </a:moveTo>
                  <a:lnTo>
                    <a:pt x="0" y="371"/>
                  </a:lnTo>
                  <a:lnTo>
                    <a:pt x="47" y="371"/>
                  </a:lnTo>
                  <a:lnTo>
                    <a:pt x="93" y="371"/>
                  </a:lnTo>
                  <a:lnTo>
                    <a:pt x="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grpSp>
          <p:nvGrpSpPr>
            <p:cNvPr id="22566" name="Group 37"/>
            <p:cNvGrpSpPr>
              <a:grpSpLocks/>
            </p:cNvGrpSpPr>
            <p:nvPr/>
          </p:nvGrpSpPr>
          <p:grpSpPr bwMode="auto">
            <a:xfrm>
              <a:off x="5430838" y="1474788"/>
              <a:ext cx="2533650" cy="3721100"/>
              <a:chOff x="0" y="0"/>
              <a:chExt cx="1596" cy="2344"/>
            </a:xfrm>
          </p:grpSpPr>
          <p:grpSp>
            <p:nvGrpSpPr>
              <p:cNvPr id="22569" name="Group 38"/>
              <p:cNvGrpSpPr>
                <a:grpSpLocks/>
              </p:cNvGrpSpPr>
              <p:nvPr/>
            </p:nvGrpSpPr>
            <p:grpSpPr bwMode="auto">
              <a:xfrm>
                <a:off x="0" y="0"/>
                <a:ext cx="1596" cy="2344"/>
                <a:chOff x="0" y="0"/>
                <a:chExt cx="1596" cy="2344"/>
              </a:xfrm>
            </p:grpSpPr>
            <p:sp>
              <p:nvSpPr>
                <p:cNvPr id="84" name="未知"/>
                <p:cNvSpPr>
                  <a:spLocks/>
                </p:cNvSpPr>
                <p:nvPr/>
              </p:nvSpPr>
              <p:spPr bwMode="auto">
                <a:xfrm>
                  <a:off x="792" y="1546"/>
                  <a:ext cx="804" cy="798"/>
                </a:xfrm>
                <a:custGeom>
                  <a:avLst/>
                  <a:gdLst>
                    <a:gd name="T0" fmla="*/ 20 w 804"/>
                    <a:gd name="T1" fmla="*/ 798 h 798"/>
                    <a:gd name="T2" fmla="*/ 131 w 804"/>
                    <a:gd name="T3" fmla="*/ 430 h 798"/>
                    <a:gd name="T4" fmla="*/ 804 w 804"/>
                    <a:gd name="T5" fmla="*/ 0 h 7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04" h="798">
                      <a:moveTo>
                        <a:pt x="20" y="798"/>
                      </a:moveTo>
                      <a:cubicBezTo>
                        <a:pt x="39" y="735"/>
                        <a:pt x="0" y="563"/>
                        <a:pt x="131" y="430"/>
                      </a:cubicBezTo>
                      <a:cubicBezTo>
                        <a:pt x="262" y="297"/>
                        <a:pt x="664" y="90"/>
                        <a:pt x="80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5" name="未知"/>
                <p:cNvSpPr>
                  <a:spLocks/>
                </p:cNvSpPr>
                <p:nvPr/>
              </p:nvSpPr>
              <p:spPr bwMode="auto">
                <a:xfrm>
                  <a:off x="653" y="727"/>
                  <a:ext cx="929" cy="819"/>
                </a:xfrm>
                <a:custGeom>
                  <a:avLst/>
                  <a:gdLst>
                    <a:gd name="T0" fmla="*/ 930 w 930"/>
                    <a:gd name="T1" fmla="*/ 819 h 819"/>
                    <a:gd name="T2" fmla="*/ 195 w 930"/>
                    <a:gd name="T3" fmla="*/ 486 h 819"/>
                    <a:gd name="T4" fmla="*/ 0 w 930"/>
                    <a:gd name="T5" fmla="*/ 0 h 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30" h="819">
                      <a:moveTo>
                        <a:pt x="930" y="819"/>
                      </a:moveTo>
                      <a:cubicBezTo>
                        <a:pt x="807" y="765"/>
                        <a:pt x="350" y="622"/>
                        <a:pt x="195" y="486"/>
                      </a:cubicBezTo>
                      <a:cubicBezTo>
                        <a:pt x="40" y="350"/>
                        <a:pt x="41" y="101"/>
                        <a:pt x="0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6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667" cy="1150"/>
                </a:xfrm>
                <a:custGeom>
                  <a:avLst/>
                  <a:gdLst>
                    <a:gd name="T0" fmla="*/ 0 w 667"/>
                    <a:gd name="T1" fmla="*/ 1150 h 1150"/>
                    <a:gd name="T2" fmla="*/ 179 w 667"/>
                    <a:gd name="T3" fmla="*/ 77 h 1150"/>
                    <a:gd name="T4" fmla="*/ 667 w 667"/>
                    <a:gd name="T5" fmla="*/ 685 h 1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67" h="1150">
                      <a:moveTo>
                        <a:pt x="0" y="1150"/>
                      </a:moveTo>
                      <a:cubicBezTo>
                        <a:pt x="29" y="972"/>
                        <a:pt x="68" y="154"/>
                        <a:pt x="179" y="77"/>
                      </a:cubicBezTo>
                      <a:cubicBezTo>
                        <a:pt x="290" y="0"/>
                        <a:pt x="565" y="558"/>
                        <a:pt x="667" y="68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83" name="未知"/>
              <p:cNvSpPr>
                <a:spLocks/>
              </p:cNvSpPr>
              <p:nvPr/>
            </p:nvSpPr>
            <p:spPr bwMode="auto">
              <a:xfrm>
                <a:off x="694" y="685"/>
                <a:ext cx="819" cy="388"/>
              </a:xfrm>
              <a:custGeom>
                <a:avLst/>
                <a:gdLst>
                  <a:gd name="T0" fmla="*/ 819 w 819"/>
                  <a:gd name="T1" fmla="*/ 0 h 388"/>
                  <a:gd name="T2" fmla="*/ 515 w 819"/>
                  <a:gd name="T3" fmla="*/ 381 h 388"/>
                  <a:gd name="T4" fmla="*/ 0 w 819"/>
                  <a:gd name="T5" fmla="*/ 4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9" h="388">
                    <a:moveTo>
                      <a:pt x="819" y="0"/>
                    </a:moveTo>
                    <a:cubicBezTo>
                      <a:pt x="770" y="62"/>
                      <a:pt x="651" y="374"/>
                      <a:pt x="515" y="381"/>
                    </a:cubicBezTo>
                    <a:cubicBezTo>
                      <a:pt x="379" y="388"/>
                      <a:pt x="107" y="113"/>
                      <a:pt x="0" y="42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" name="Line 43"/>
            <p:cNvSpPr>
              <a:spLocks noChangeShapeType="1"/>
            </p:cNvSpPr>
            <p:nvPr/>
          </p:nvSpPr>
          <p:spPr bwMode="auto">
            <a:xfrm flipH="1">
              <a:off x="5579206" y="5301372"/>
              <a:ext cx="938011" cy="2151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81" name="Line 44"/>
            <p:cNvSpPr>
              <a:spLocks noChangeShapeType="1"/>
            </p:cNvSpPr>
            <p:nvPr/>
          </p:nvSpPr>
          <p:spPr bwMode="auto">
            <a:xfrm>
              <a:off x="6877990" y="5301372"/>
              <a:ext cx="934213" cy="2151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14282" y="1071551"/>
            <a:ext cx="6589743" cy="394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FF0000"/>
                </a:solidFill>
              </a:rPr>
              <a:t>Bridge ID:</a:t>
            </a:r>
            <a:r>
              <a:rPr lang="en-US" altLang="zh-CN" sz="1600" dirty="0"/>
              <a:t> </a:t>
            </a:r>
            <a:r>
              <a:rPr lang="zh-CN" altLang="en-US" sz="1600" dirty="0"/>
              <a:t>每个</a:t>
            </a:r>
            <a:r>
              <a:rPr lang="en-US" altLang="zh-CN" sz="1600" dirty="0"/>
              <a:t>Bridge</a:t>
            </a:r>
            <a:r>
              <a:rPr lang="zh-CN" altLang="en-US" sz="1600" dirty="0"/>
              <a:t>的唯一标识（</a:t>
            </a:r>
            <a:r>
              <a:rPr lang="en-US" altLang="zh-CN" sz="1600" dirty="0"/>
              <a:t>Priority + MAC Address</a:t>
            </a:r>
            <a:r>
              <a:rPr lang="zh-CN" altLang="en-US" sz="1600" dirty="0"/>
              <a:t>）。</a:t>
            </a:r>
          </a:p>
          <a:p>
            <a:pPr eaLnBrk="1" hangingPunct="1"/>
            <a:r>
              <a:rPr lang="en-US" altLang="zh-CN" sz="1600" dirty="0">
                <a:solidFill>
                  <a:srgbClr val="FF0000"/>
                </a:solidFill>
              </a:rPr>
              <a:t>Port ID:</a:t>
            </a:r>
            <a:r>
              <a:rPr lang="en-US" altLang="zh-CN" sz="1600" dirty="0"/>
              <a:t> Bridge</a:t>
            </a:r>
            <a:r>
              <a:rPr lang="zh-CN" altLang="en-US" sz="1600" dirty="0"/>
              <a:t>上每个端口的唯一标识。（</a:t>
            </a:r>
            <a:r>
              <a:rPr lang="en-US" altLang="zh-CN" sz="1600" dirty="0"/>
              <a:t>Port Priority + Port Index</a:t>
            </a:r>
            <a:r>
              <a:rPr lang="zh-CN" altLang="en-US" sz="1600" dirty="0"/>
              <a:t>）</a:t>
            </a:r>
          </a:p>
          <a:p>
            <a:pPr eaLnBrk="1" hangingPunct="1"/>
            <a:r>
              <a:rPr lang="en-US" altLang="zh-CN" sz="1600" dirty="0">
                <a:solidFill>
                  <a:srgbClr val="FF0000"/>
                </a:solidFill>
              </a:rPr>
              <a:t>Root Bridge:</a:t>
            </a:r>
            <a:r>
              <a:rPr lang="en-US" altLang="zh-CN" sz="1600" dirty="0"/>
              <a:t> </a:t>
            </a:r>
            <a:r>
              <a:rPr lang="zh-CN" altLang="en-US" sz="1600" dirty="0"/>
              <a:t>具有最小</a:t>
            </a:r>
            <a:r>
              <a:rPr lang="en-US" altLang="zh-CN" sz="1600" dirty="0"/>
              <a:t>Bridge ID</a:t>
            </a:r>
            <a:r>
              <a:rPr lang="zh-CN" altLang="en-US" sz="1600" dirty="0"/>
              <a:t>的</a:t>
            </a:r>
            <a:r>
              <a:rPr lang="en-US" altLang="zh-CN" sz="1600" dirty="0"/>
              <a:t>Bridge</a:t>
            </a:r>
            <a:r>
              <a:rPr lang="zh-CN" altLang="en-US" sz="1600" dirty="0"/>
              <a:t>。在生成树协议中，将把这个</a:t>
            </a:r>
            <a:r>
              <a:rPr lang="en-US" altLang="zh-CN" sz="1600" dirty="0"/>
              <a:t>Bridge</a:t>
            </a:r>
            <a:r>
              <a:rPr lang="zh-CN" altLang="en-US" sz="1600" dirty="0"/>
              <a:t>当作是生成树的</a:t>
            </a:r>
            <a:r>
              <a:rPr lang="en-US" altLang="zh-CN" sz="1600" dirty="0"/>
              <a:t>Root.</a:t>
            </a:r>
          </a:p>
          <a:p>
            <a:pPr eaLnBrk="1" hangingPunct="1"/>
            <a:r>
              <a:rPr lang="en-US" altLang="zh-CN" sz="1600" dirty="0">
                <a:solidFill>
                  <a:srgbClr val="FF0000"/>
                </a:solidFill>
              </a:rPr>
              <a:t>Root Path Cost:</a:t>
            </a:r>
            <a:r>
              <a:rPr lang="en-US" altLang="zh-CN" sz="1600" dirty="0"/>
              <a:t> </a:t>
            </a:r>
            <a:r>
              <a:rPr lang="zh-CN" altLang="en-US" sz="1600" dirty="0"/>
              <a:t>到达</a:t>
            </a:r>
            <a:r>
              <a:rPr lang="en-US" altLang="zh-CN" sz="1600" dirty="0"/>
              <a:t>Root Bridge</a:t>
            </a:r>
            <a:r>
              <a:rPr lang="zh-CN" altLang="en-US" sz="1600" dirty="0"/>
              <a:t>的最短路径的长度，单位一般为</a:t>
            </a:r>
            <a:r>
              <a:rPr lang="en-US" altLang="zh-CN" sz="1600" dirty="0"/>
              <a:t>hop</a:t>
            </a:r>
            <a:r>
              <a:rPr lang="zh-CN" altLang="en-US" sz="1600" dirty="0"/>
              <a:t>数。</a:t>
            </a:r>
          </a:p>
          <a:p>
            <a:pPr eaLnBrk="1" hangingPunct="1"/>
            <a:r>
              <a:rPr lang="en-US" altLang="zh-CN" sz="1600" dirty="0">
                <a:solidFill>
                  <a:srgbClr val="FF0000"/>
                </a:solidFill>
              </a:rPr>
              <a:t>Root Port:</a:t>
            </a:r>
            <a:r>
              <a:rPr lang="en-US" altLang="zh-CN" sz="1600" dirty="0"/>
              <a:t> </a:t>
            </a:r>
            <a:r>
              <a:rPr lang="zh-CN" altLang="en-US" sz="1600" dirty="0"/>
              <a:t>到达</a:t>
            </a:r>
            <a:r>
              <a:rPr lang="en-US" altLang="zh-CN" sz="1600" dirty="0"/>
              <a:t>Root Bridge</a:t>
            </a:r>
            <a:r>
              <a:rPr lang="zh-CN" altLang="en-US" sz="1600" dirty="0"/>
              <a:t>的最短路径的出发端口。 </a:t>
            </a:r>
          </a:p>
          <a:p>
            <a:pPr eaLnBrk="1" hangingPunct="1"/>
            <a:r>
              <a:rPr lang="en-US" altLang="zh-CN" sz="1600" dirty="0">
                <a:solidFill>
                  <a:srgbClr val="FF0000"/>
                </a:solidFill>
              </a:rPr>
              <a:t>Designated Bridge:</a:t>
            </a:r>
            <a:r>
              <a:rPr lang="en-US" altLang="zh-CN" sz="1600" dirty="0"/>
              <a:t> </a:t>
            </a:r>
            <a:r>
              <a:rPr lang="zh-CN" altLang="en-US" sz="1600" dirty="0"/>
              <a:t>对于一个</a:t>
            </a:r>
            <a:r>
              <a:rPr lang="en-US" altLang="zh-CN" sz="1600" dirty="0"/>
              <a:t>LAN</a:t>
            </a:r>
            <a:r>
              <a:rPr lang="zh-CN" altLang="en-US" sz="1600" dirty="0"/>
              <a:t>而言，通往</a:t>
            </a:r>
            <a:r>
              <a:rPr lang="en-US" altLang="zh-CN" sz="1600" dirty="0"/>
              <a:t>Root Bridge</a:t>
            </a:r>
            <a:r>
              <a:rPr lang="zh-CN" altLang="en-US" sz="1600" dirty="0"/>
              <a:t>最短路径上的所经由的第一个</a:t>
            </a:r>
            <a:r>
              <a:rPr lang="en-US" altLang="zh-CN" sz="1600" dirty="0"/>
              <a:t>Bridge</a:t>
            </a:r>
            <a:r>
              <a:rPr lang="zh-CN" altLang="en-US" sz="1600" dirty="0"/>
              <a:t>。如果两个</a:t>
            </a:r>
            <a:r>
              <a:rPr lang="en-US" altLang="zh-CN" sz="1600" dirty="0"/>
              <a:t>Bridge</a:t>
            </a:r>
            <a:r>
              <a:rPr lang="zh-CN" altLang="en-US" sz="1600" dirty="0"/>
              <a:t>有相同长度的最短路径，那么取</a:t>
            </a:r>
            <a:r>
              <a:rPr lang="en-US" altLang="zh-CN" sz="1600" dirty="0"/>
              <a:t>Bridge ID</a:t>
            </a:r>
            <a:r>
              <a:rPr lang="zh-CN" altLang="en-US" sz="1600" dirty="0"/>
              <a:t>较小的那一个。</a:t>
            </a:r>
          </a:p>
          <a:p>
            <a:pPr eaLnBrk="1" hangingPunct="1"/>
            <a:r>
              <a:rPr lang="en-US" altLang="zh-CN" sz="1600" dirty="0">
                <a:solidFill>
                  <a:srgbClr val="FF0000"/>
                </a:solidFill>
              </a:rPr>
              <a:t>Designated Port:</a:t>
            </a:r>
            <a:r>
              <a:rPr lang="en-US" altLang="zh-CN" sz="1600" dirty="0"/>
              <a:t> </a:t>
            </a:r>
            <a:r>
              <a:rPr lang="zh-CN" altLang="en-US" sz="1600" dirty="0"/>
              <a:t>如果</a:t>
            </a:r>
            <a:r>
              <a:rPr lang="en-US" altLang="zh-CN" sz="1600" dirty="0"/>
              <a:t>Bridge B</a:t>
            </a:r>
            <a:r>
              <a:rPr lang="zh-CN" altLang="en-US" sz="1600" dirty="0"/>
              <a:t>是</a:t>
            </a:r>
            <a:r>
              <a:rPr lang="en-US" altLang="zh-CN" sz="1600" dirty="0"/>
              <a:t>LAN L</a:t>
            </a:r>
            <a:r>
              <a:rPr lang="zh-CN" altLang="en-US" sz="1600" dirty="0"/>
              <a:t>的</a:t>
            </a:r>
            <a:r>
              <a:rPr lang="en-US" altLang="zh-CN" sz="1600" dirty="0"/>
              <a:t>Designated Bridge, </a:t>
            </a:r>
            <a:r>
              <a:rPr lang="zh-CN" altLang="en-US" sz="1600" dirty="0"/>
              <a:t>那么</a:t>
            </a:r>
            <a:r>
              <a:rPr lang="en-US" altLang="zh-CN" sz="1600" dirty="0"/>
              <a:t>Bridge B</a:t>
            </a:r>
            <a:r>
              <a:rPr lang="zh-CN" altLang="en-US" sz="1600" dirty="0"/>
              <a:t>与</a:t>
            </a:r>
            <a:r>
              <a:rPr lang="en-US" altLang="zh-CN" sz="1600" dirty="0"/>
              <a:t>LAN L</a:t>
            </a:r>
            <a:r>
              <a:rPr lang="zh-CN" altLang="en-US" sz="1600" dirty="0"/>
              <a:t>相连的端口就称为</a:t>
            </a:r>
            <a:r>
              <a:rPr lang="en-US" altLang="zh-CN" sz="1600" dirty="0"/>
              <a:t>Bridge B</a:t>
            </a:r>
            <a:r>
              <a:rPr lang="zh-CN" altLang="en-US" sz="1600" dirty="0"/>
              <a:t>对于</a:t>
            </a:r>
            <a:r>
              <a:rPr lang="en-US" altLang="zh-CN" sz="1600" dirty="0"/>
              <a:t>LAN L</a:t>
            </a:r>
            <a:r>
              <a:rPr lang="zh-CN" altLang="en-US" sz="1600" dirty="0"/>
              <a:t>的</a:t>
            </a:r>
            <a:r>
              <a:rPr lang="en-US" altLang="zh-CN" sz="1600" dirty="0"/>
              <a:t>Designated Port.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63600" y="187325"/>
            <a:ext cx="622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生成树协议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术语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未知"/>
          <p:cNvSpPr>
            <a:spLocks/>
          </p:cNvSpPr>
          <p:nvPr/>
        </p:nvSpPr>
        <p:spPr bwMode="auto">
          <a:xfrm>
            <a:off x="2249506" y="1970099"/>
            <a:ext cx="3224213" cy="430212"/>
          </a:xfrm>
          <a:custGeom>
            <a:avLst/>
            <a:gdLst>
              <a:gd name="T0" fmla="*/ 2147483647 w 2031"/>
              <a:gd name="T1" fmla="*/ 2147483647 h 362"/>
              <a:gd name="T2" fmla="*/ 2147483647 w 2031"/>
              <a:gd name="T3" fmla="*/ 2147483647 h 362"/>
              <a:gd name="T4" fmla="*/ 2147483647 w 2031"/>
              <a:gd name="T5" fmla="*/ 2147483647 h 362"/>
              <a:gd name="T6" fmla="*/ 2147483647 w 2031"/>
              <a:gd name="T7" fmla="*/ 2147483647 h 362"/>
              <a:gd name="T8" fmla="*/ 2147483647 w 2031"/>
              <a:gd name="T9" fmla="*/ 2147483647 h 362"/>
              <a:gd name="T10" fmla="*/ 2147483647 w 2031"/>
              <a:gd name="T11" fmla="*/ 2147483647 h 362"/>
              <a:gd name="T12" fmla="*/ 2147483647 w 2031"/>
              <a:gd name="T13" fmla="*/ 2147483647 h 362"/>
              <a:gd name="T14" fmla="*/ 2147483647 w 2031"/>
              <a:gd name="T15" fmla="*/ 2147483647 h 362"/>
              <a:gd name="T16" fmla="*/ 2147483647 w 2031"/>
              <a:gd name="T17" fmla="*/ 2147483647 h 362"/>
              <a:gd name="T18" fmla="*/ 2147483647 w 2031"/>
              <a:gd name="T19" fmla="*/ 2147483647 h 362"/>
              <a:gd name="T20" fmla="*/ 2147483647 w 2031"/>
              <a:gd name="T21" fmla="*/ 2147483647 h 362"/>
              <a:gd name="T22" fmla="*/ 2147483647 w 2031"/>
              <a:gd name="T23" fmla="*/ 2147483647 h 362"/>
              <a:gd name="T24" fmla="*/ 2147483647 w 2031"/>
              <a:gd name="T25" fmla="*/ 2147483647 h 362"/>
              <a:gd name="T26" fmla="*/ 2147483647 w 2031"/>
              <a:gd name="T27" fmla="*/ 2147483647 h 362"/>
              <a:gd name="T28" fmla="*/ 2147483647 w 2031"/>
              <a:gd name="T29" fmla="*/ 2147483647 h 362"/>
              <a:gd name="T30" fmla="*/ 2147483647 w 2031"/>
              <a:gd name="T31" fmla="*/ 2147483647 h 362"/>
              <a:gd name="T32" fmla="*/ 2147483647 w 2031"/>
              <a:gd name="T33" fmla="*/ 2147483647 h 362"/>
              <a:gd name="T34" fmla="*/ 2147483647 w 2031"/>
              <a:gd name="T35" fmla="*/ 2147483647 h 362"/>
              <a:gd name="T36" fmla="*/ 2147483647 w 2031"/>
              <a:gd name="T37" fmla="*/ 2147483647 h 362"/>
              <a:gd name="T38" fmla="*/ 2147483647 w 2031"/>
              <a:gd name="T39" fmla="*/ 2147483647 h 362"/>
              <a:gd name="T40" fmla="*/ 2147483647 w 2031"/>
              <a:gd name="T41" fmla="*/ 2147483647 h 362"/>
              <a:gd name="T42" fmla="*/ 2147483647 w 2031"/>
              <a:gd name="T43" fmla="*/ 2147483647 h 362"/>
              <a:gd name="T44" fmla="*/ 2147483647 w 2031"/>
              <a:gd name="T45" fmla="*/ 2147483647 h 362"/>
              <a:gd name="T46" fmla="*/ 2147483647 w 2031"/>
              <a:gd name="T47" fmla="*/ 2147483647 h 362"/>
              <a:gd name="T48" fmla="*/ 2147483647 w 2031"/>
              <a:gd name="T49" fmla="*/ 2147483647 h 362"/>
              <a:gd name="T50" fmla="*/ 2147483647 w 2031"/>
              <a:gd name="T51" fmla="*/ 2147483647 h 362"/>
              <a:gd name="T52" fmla="*/ 2147483647 w 2031"/>
              <a:gd name="T53" fmla="*/ 2147483647 h 362"/>
              <a:gd name="T54" fmla="*/ 2147483647 w 2031"/>
              <a:gd name="T55" fmla="*/ 2147483647 h 362"/>
              <a:gd name="T56" fmla="*/ 2147483647 w 2031"/>
              <a:gd name="T57" fmla="*/ 2147483647 h 362"/>
              <a:gd name="T58" fmla="*/ 2147483647 w 2031"/>
              <a:gd name="T59" fmla="*/ 2147483647 h 362"/>
              <a:gd name="T60" fmla="*/ 2147483647 w 2031"/>
              <a:gd name="T61" fmla="*/ 2147483647 h 362"/>
              <a:gd name="T62" fmla="*/ 2147483647 w 2031"/>
              <a:gd name="T63" fmla="*/ 2147483647 h 362"/>
              <a:gd name="T64" fmla="*/ 2147483647 w 2031"/>
              <a:gd name="T65" fmla="*/ 2147483647 h 362"/>
              <a:gd name="T66" fmla="*/ 2147483647 w 2031"/>
              <a:gd name="T67" fmla="*/ 2147483647 h 362"/>
              <a:gd name="T68" fmla="*/ 2147483647 w 2031"/>
              <a:gd name="T69" fmla="*/ 2147483647 h 362"/>
              <a:gd name="T70" fmla="*/ 2147483647 w 2031"/>
              <a:gd name="T71" fmla="*/ 2147483647 h 362"/>
              <a:gd name="T72" fmla="*/ 2147483647 w 2031"/>
              <a:gd name="T73" fmla="*/ 2147483647 h 362"/>
              <a:gd name="T74" fmla="*/ 2147483647 w 2031"/>
              <a:gd name="T75" fmla="*/ 2147483647 h 362"/>
              <a:gd name="T76" fmla="*/ 2147483647 w 2031"/>
              <a:gd name="T77" fmla="*/ 2147483647 h 362"/>
              <a:gd name="T78" fmla="*/ 2147483647 w 2031"/>
              <a:gd name="T79" fmla="*/ 2147483647 h 362"/>
              <a:gd name="T80" fmla="*/ 2147483647 w 2031"/>
              <a:gd name="T81" fmla="*/ 2147483647 h 362"/>
              <a:gd name="T82" fmla="*/ 2147483647 w 2031"/>
              <a:gd name="T83" fmla="*/ 2147483647 h 362"/>
              <a:gd name="T84" fmla="*/ 2147483647 w 2031"/>
              <a:gd name="T85" fmla="*/ 2147483647 h 362"/>
              <a:gd name="T86" fmla="*/ 2147483647 w 2031"/>
              <a:gd name="T87" fmla="*/ 2147483647 h 362"/>
              <a:gd name="T88" fmla="*/ 2147483647 w 2031"/>
              <a:gd name="T89" fmla="*/ 2147483647 h 362"/>
              <a:gd name="T90" fmla="*/ 2147483647 w 2031"/>
              <a:gd name="T91" fmla="*/ 2147483647 h 362"/>
              <a:gd name="T92" fmla="*/ 2147483647 w 2031"/>
              <a:gd name="T93" fmla="*/ 2147483647 h 362"/>
              <a:gd name="T94" fmla="*/ 2147483647 w 2031"/>
              <a:gd name="T95" fmla="*/ 2147483647 h 362"/>
              <a:gd name="T96" fmla="*/ 2147483647 w 2031"/>
              <a:gd name="T97" fmla="*/ 2147483647 h 362"/>
              <a:gd name="T98" fmla="*/ 2147483647 w 2031"/>
              <a:gd name="T99" fmla="*/ 2147483647 h 362"/>
              <a:gd name="T100" fmla="*/ 2147483647 w 2031"/>
              <a:gd name="T101" fmla="*/ 2147483647 h 362"/>
              <a:gd name="T102" fmla="*/ 2147483647 w 2031"/>
              <a:gd name="T103" fmla="*/ 2147483647 h 362"/>
              <a:gd name="T104" fmla="*/ 2147483647 w 2031"/>
              <a:gd name="T105" fmla="*/ 2147483647 h 362"/>
              <a:gd name="T106" fmla="*/ 0 w 2031"/>
              <a:gd name="T107" fmla="*/ 2147483647 h 362"/>
              <a:gd name="T108" fmla="*/ 2147483647 w 2031"/>
              <a:gd name="T109" fmla="*/ 2147483647 h 362"/>
              <a:gd name="T110" fmla="*/ 2147483647 w 2031"/>
              <a:gd name="T111" fmla="*/ 2147483647 h 362"/>
              <a:gd name="T112" fmla="*/ 2147483647 w 2031"/>
              <a:gd name="T113" fmla="*/ 2147483647 h 362"/>
              <a:gd name="T114" fmla="*/ 2147483647 w 2031"/>
              <a:gd name="T115" fmla="*/ 2147483647 h 362"/>
              <a:gd name="T116" fmla="*/ 2147483647 w 2031"/>
              <a:gd name="T117" fmla="*/ 2147483647 h 362"/>
              <a:gd name="T118" fmla="*/ 2147483647 w 2031"/>
              <a:gd name="T119" fmla="*/ 2147483647 h 36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31" h="362">
                <a:moveTo>
                  <a:pt x="299" y="268"/>
                </a:moveTo>
                <a:lnTo>
                  <a:pt x="325" y="284"/>
                </a:lnTo>
                <a:lnTo>
                  <a:pt x="354" y="298"/>
                </a:lnTo>
                <a:lnTo>
                  <a:pt x="388" y="313"/>
                </a:lnTo>
                <a:lnTo>
                  <a:pt x="425" y="325"/>
                </a:lnTo>
                <a:lnTo>
                  <a:pt x="465" y="335"/>
                </a:lnTo>
                <a:lnTo>
                  <a:pt x="508" y="345"/>
                </a:lnTo>
                <a:lnTo>
                  <a:pt x="553" y="351"/>
                </a:lnTo>
                <a:lnTo>
                  <a:pt x="599" y="356"/>
                </a:lnTo>
                <a:lnTo>
                  <a:pt x="648" y="360"/>
                </a:lnTo>
                <a:lnTo>
                  <a:pt x="697" y="362"/>
                </a:lnTo>
                <a:lnTo>
                  <a:pt x="746" y="362"/>
                </a:lnTo>
                <a:lnTo>
                  <a:pt x="794" y="359"/>
                </a:lnTo>
                <a:lnTo>
                  <a:pt x="843" y="355"/>
                </a:lnTo>
                <a:lnTo>
                  <a:pt x="889" y="350"/>
                </a:lnTo>
                <a:lnTo>
                  <a:pt x="933" y="342"/>
                </a:lnTo>
                <a:lnTo>
                  <a:pt x="975" y="333"/>
                </a:lnTo>
                <a:lnTo>
                  <a:pt x="1016" y="322"/>
                </a:lnTo>
                <a:lnTo>
                  <a:pt x="1054" y="333"/>
                </a:lnTo>
                <a:lnTo>
                  <a:pt x="1097" y="342"/>
                </a:lnTo>
                <a:lnTo>
                  <a:pt x="1142" y="350"/>
                </a:lnTo>
                <a:lnTo>
                  <a:pt x="1188" y="355"/>
                </a:lnTo>
                <a:lnTo>
                  <a:pt x="1236" y="359"/>
                </a:lnTo>
                <a:lnTo>
                  <a:pt x="1285" y="362"/>
                </a:lnTo>
                <a:lnTo>
                  <a:pt x="1334" y="362"/>
                </a:lnTo>
                <a:lnTo>
                  <a:pt x="1383" y="360"/>
                </a:lnTo>
                <a:lnTo>
                  <a:pt x="1430" y="356"/>
                </a:lnTo>
                <a:lnTo>
                  <a:pt x="1477" y="351"/>
                </a:lnTo>
                <a:lnTo>
                  <a:pt x="1522" y="345"/>
                </a:lnTo>
                <a:lnTo>
                  <a:pt x="1565" y="335"/>
                </a:lnTo>
                <a:lnTo>
                  <a:pt x="1605" y="325"/>
                </a:lnTo>
                <a:lnTo>
                  <a:pt x="1642" y="313"/>
                </a:lnTo>
                <a:lnTo>
                  <a:pt x="1676" y="298"/>
                </a:lnTo>
                <a:lnTo>
                  <a:pt x="1706" y="284"/>
                </a:lnTo>
                <a:lnTo>
                  <a:pt x="1731" y="268"/>
                </a:lnTo>
                <a:lnTo>
                  <a:pt x="1765" y="271"/>
                </a:lnTo>
                <a:lnTo>
                  <a:pt x="1798" y="272"/>
                </a:lnTo>
                <a:lnTo>
                  <a:pt x="1831" y="271"/>
                </a:lnTo>
                <a:lnTo>
                  <a:pt x="1864" y="267"/>
                </a:lnTo>
                <a:lnTo>
                  <a:pt x="1895" y="263"/>
                </a:lnTo>
                <a:lnTo>
                  <a:pt x="1924" y="256"/>
                </a:lnTo>
                <a:lnTo>
                  <a:pt x="1951" y="248"/>
                </a:lnTo>
                <a:lnTo>
                  <a:pt x="1974" y="239"/>
                </a:lnTo>
                <a:lnTo>
                  <a:pt x="1993" y="229"/>
                </a:lnTo>
                <a:lnTo>
                  <a:pt x="2009" y="218"/>
                </a:lnTo>
                <a:lnTo>
                  <a:pt x="2021" y="206"/>
                </a:lnTo>
                <a:lnTo>
                  <a:pt x="2028" y="193"/>
                </a:lnTo>
                <a:lnTo>
                  <a:pt x="2031" y="181"/>
                </a:lnTo>
                <a:lnTo>
                  <a:pt x="2028" y="168"/>
                </a:lnTo>
                <a:lnTo>
                  <a:pt x="2021" y="156"/>
                </a:lnTo>
                <a:lnTo>
                  <a:pt x="2009" y="144"/>
                </a:lnTo>
                <a:lnTo>
                  <a:pt x="1993" y="133"/>
                </a:lnTo>
                <a:lnTo>
                  <a:pt x="1974" y="122"/>
                </a:lnTo>
                <a:lnTo>
                  <a:pt x="1951" y="114"/>
                </a:lnTo>
                <a:lnTo>
                  <a:pt x="1924" y="106"/>
                </a:lnTo>
                <a:lnTo>
                  <a:pt x="1895" y="100"/>
                </a:lnTo>
                <a:lnTo>
                  <a:pt x="1864" y="94"/>
                </a:lnTo>
                <a:lnTo>
                  <a:pt x="1831" y="92"/>
                </a:lnTo>
                <a:lnTo>
                  <a:pt x="1798" y="90"/>
                </a:lnTo>
                <a:lnTo>
                  <a:pt x="1765" y="90"/>
                </a:lnTo>
                <a:lnTo>
                  <a:pt x="1731" y="93"/>
                </a:lnTo>
                <a:lnTo>
                  <a:pt x="1706" y="77"/>
                </a:lnTo>
                <a:lnTo>
                  <a:pt x="1676" y="63"/>
                </a:lnTo>
                <a:lnTo>
                  <a:pt x="1642" y="50"/>
                </a:lnTo>
                <a:lnTo>
                  <a:pt x="1605" y="38"/>
                </a:lnTo>
                <a:lnTo>
                  <a:pt x="1565" y="27"/>
                </a:lnTo>
                <a:lnTo>
                  <a:pt x="1522" y="18"/>
                </a:lnTo>
                <a:lnTo>
                  <a:pt x="1477" y="11"/>
                </a:lnTo>
                <a:lnTo>
                  <a:pt x="1430" y="5"/>
                </a:lnTo>
                <a:lnTo>
                  <a:pt x="1383" y="2"/>
                </a:lnTo>
                <a:lnTo>
                  <a:pt x="1334" y="0"/>
                </a:lnTo>
                <a:lnTo>
                  <a:pt x="1285" y="1"/>
                </a:lnTo>
                <a:lnTo>
                  <a:pt x="1236" y="2"/>
                </a:lnTo>
                <a:lnTo>
                  <a:pt x="1188" y="6"/>
                </a:lnTo>
                <a:lnTo>
                  <a:pt x="1142" y="13"/>
                </a:lnTo>
                <a:lnTo>
                  <a:pt x="1097" y="19"/>
                </a:lnTo>
                <a:lnTo>
                  <a:pt x="1054" y="28"/>
                </a:lnTo>
                <a:lnTo>
                  <a:pt x="1016" y="39"/>
                </a:lnTo>
                <a:lnTo>
                  <a:pt x="975" y="28"/>
                </a:lnTo>
                <a:lnTo>
                  <a:pt x="933" y="19"/>
                </a:lnTo>
                <a:lnTo>
                  <a:pt x="889" y="13"/>
                </a:lnTo>
                <a:lnTo>
                  <a:pt x="843" y="6"/>
                </a:lnTo>
                <a:lnTo>
                  <a:pt x="794" y="2"/>
                </a:lnTo>
                <a:lnTo>
                  <a:pt x="746" y="1"/>
                </a:lnTo>
                <a:lnTo>
                  <a:pt x="697" y="0"/>
                </a:lnTo>
                <a:lnTo>
                  <a:pt x="648" y="2"/>
                </a:lnTo>
                <a:lnTo>
                  <a:pt x="599" y="5"/>
                </a:lnTo>
                <a:lnTo>
                  <a:pt x="553" y="11"/>
                </a:lnTo>
                <a:lnTo>
                  <a:pt x="508" y="18"/>
                </a:lnTo>
                <a:lnTo>
                  <a:pt x="465" y="27"/>
                </a:lnTo>
                <a:lnTo>
                  <a:pt x="425" y="38"/>
                </a:lnTo>
                <a:lnTo>
                  <a:pt x="388" y="50"/>
                </a:lnTo>
                <a:lnTo>
                  <a:pt x="354" y="63"/>
                </a:lnTo>
                <a:lnTo>
                  <a:pt x="325" y="77"/>
                </a:lnTo>
                <a:lnTo>
                  <a:pt x="299" y="93"/>
                </a:lnTo>
                <a:lnTo>
                  <a:pt x="266" y="90"/>
                </a:lnTo>
                <a:lnTo>
                  <a:pt x="232" y="90"/>
                </a:lnTo>
                <a:lnTo>
                  <a:pt x="198" y="92"/>
                </a:lnTo>
                <a:lnTo>
                  <a:pt x="166" y="94"/>
                </a:lnTo>
                <a:lnTo>
                  <a:pt x="136" y="100"/>
                </a:lnTo>
                <a:lnTo>
                  <a:pt x="106" y="106"/>
                </a:lnTo>
                <a:lnTo>
                  <a:pt x="79" y="114"/>
                </a:lnTo>
                <a:lnTo>
                  <a:pt x="57" y="122"/>
                </a:lnTo>
                <a:lnTo>
                  <a:pt x="37" y="133"/>
                </a:lnTo>
                <a:lnTo>
                  <a:pt x="20" y="144"/>
                </a:lnTo>
                <a:lnTo>
                  <a:pt x="9" y="156"/>
                </a:lnTo>
                <a:lnTo>
                  <a:pt x="3" y="168"/>
                </a:lnTo>
                <a:lnTo>
                  <a:pt x="0" y="181"/>
                </a:lnTo>
                <a:lnTo>
                  <a:pt x="3" y="193"/>
                </a:lnTo>
                <a:lnTo>
                  <a:pt x="9" y="206"/>
                </a:lnTo>
                <a:lnTo>
                  <a:pt x="20" y="218"/>
                </a:lnTo>
                <a:lnTo>
                  <a:pt x="37" y="229"/>
                </a:lnTo>
                <a:lnTo>
                  <a:pt x="57" y="239"/>
                </a:lnTo>
                <a:lnTo>
                  <a:pt x="79" y="248"/>
                </a:lnTo>
                <a:lnTo>
                  <a:pt x="106" y="256"/>
                </a:lnTo>
                <a:lnTo>
                  <a:pt x="136" y="263"/>
                </a:lnTo>
                <a:lnTo>
                  <a:pt x="166" y="267"/>
                </a:lnTo>
                <a:lnTo>
                  <a:pt x="198" y="271"/>
                </a:lnTo>
                <a:lnTo>
                  <a:pt x="232" y="272"/>
                </a:lnTo>
                <a:lnTo>
                  <a:pt x="266" y="271"/>
                </a:lnTo>
                <a:lnTo>
                  <a:pt x="299" y="268"/>
                </a:lnTo>
                <a:close/>
              </a:path>
            </a:pathLst>
          </a:custGeom>
          <a:solidFill>
            <a:srgbClr val="FFFFFF"/>
          </a:solidFill>
          <a:ln w="63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81406" y="2044711"/>
            <a:ext cx="8905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5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LAN 2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1" name="未知"/>
          <p:cNvSpPr>
            <a:spLocks/>
          </p:cNvSpPr>
          <p:nvPr/>
        </p:nvSpPr>
        <p:spPr bwMode="auto">
          <a:xfrm>
            <a:off x="3294081" y="3184536"/>
            <a:ext cx="2387600" cy="352425"/>
          </a:xfrm>
          <a:custGeom>
            <a:avLst/>
            <a:gdLst>
              <a:gd name="T0" fmla="*/ 2147483647 w 1504"/>
              <a:gd name="T1" fmla="*/ 2147483647 h 296"/>
              <a:gd name="T2" fmla="*/ 2147483647 w 1504"/>
              <a:gd name="T3" fmla="*/ 2147483647 h 296"/>
              <a:gd name="T4" fmla="*/ 2147483647 w 1504"/>
              <a:gd name="T5" fmla="*/ 2147483647 h 296"/>
              <a:gd name="T6" fmla="*/ 2147483647 w 1504"/>
              <a:gd name="T7" fmla="*/ 2147483647 h 296"/>
              <a:gd name="T8" fmla="*/ 2147483647 w 1504"/>
              <a:gd name="T9" fmla="*/ 2147483647 h 296"/>
              <a:gd name="T10" fmla="*/ 2147483647 w 1504"/>
              <a:gd name="T11" fmla="*/ 2147483647 h 296"/>
              <a:gd name="T12" fmla="*/ 2147483647 w 1504"/>
              <a:gd name="T13" fmla="*/ 2147483647 h 296"/>
              <a:gd name="T14" fmla="*/ 2147483647 w 1504"/>
              <a:gd name="T15" fmla="*/ 2147483647 h 296"/>
              <a:gd name="T16" fmla="*/ 2147483647 w 1504"/>
              <a:gd name="T17" fmla="*/ 2147483647 h 296"/>
              <a:gd name="T18" fmla="*/ 2147483647 w 1504"/>
              <a:gd name="T19" fmla="*/ 2147483647 h 296"/>
              <a:gd name="T20" fmla="*/ 2147483647 w 1504"/>
              <a:gd name="T21" fmla="*/ 2147483647 h 296"/>
              <a:gd name="T22" fmla="*/ 2147483647 w 1504"/>
              <a:gd name="T23" fmla="*/ 2147483647 h 296"/>
              <a:gd name="T24" fmla="*/ 2147483647 w 1504"/>
              <a:gd name="T25" fmla="*/ 2147483647 h 296"/>
              <a:gd name="T26" fmla="*/ 2147483647 w 1504"/>
              <a:gd name="T27" fmla="*/ 2147483647 h 296"/>
              <a:gd name="T28" fmla="*/ 2147483647 w 1504"/>
              <a:gd name="T29" fmla="*/ 2147483647 h 296"/>
              <a:gd name="T30" fmla="*/ 2147483647 w 1504"/>
              <a:gd name="T31" fmla="*/ 2147483647 h 296"/>
              <a:gd name="T32" fmla="*/ 2147483647 w 1504"/>
              <a:gd name="T33" fmla="*/ 2147483647 h 296"/>
              <a:gd name="T34" fmla="*/ 2147483647 w 1504"/>
              <a:gd name="T35" fmla="*/ 2147483647 h 296"/>
              <a:gd name="T36" fmla="*/ 2147483647 w 1504"/>
              <a:gd name="T37" fmla="*/ 2147483647 h 296"/>
              <a:gd name="T38" fmla="*/ 2147483647 w 1504"/>
              <a:gd name="T39" fmla="*/ 2147483647 h 296"/>
              <a:gd name="T40" fmla="*/ 2147483647 w 1504"/>
              <a:gd name="T41" fmla="*/ 2147483647 h 296"/>
              <a:gd name="T42" fmla="*/ 2147483647 w 1504"/>
              <a:gd name="T43" fmla="*/ 2147483647 h 296"/>
              <a:gd name="T44" fmla="*/ 2147483647 w 1504"/>
              <a:gd name="T45" fmla="*/ 2147483647 h 296"/>
              <a:gd name="T46" fmla="*/ 2147483647 w 1504"/>
              <a:gd name="T47" fmla="*/ 2147483647 h 296"/>
              <a:gd name="T48" fmla="*/ 2147483647 w 1504"/>
              <a:gd name="T49" fmla="*/ 2147483647 h 296"/>
              <a:gd name="T50" fmla="*/ 2147483647 w 1504"/>
              <a:gd name="T51" fmla="*/ 2147483647 h 296"/>
              <a:gd name="T52" fmla="*/ 2147483647 w 1504"/>
              <a:gd name="T53" fmla="*/ 2147483647 h 296"/>
              <a:gd name="T54" fmla="*/ 2147483647 w 1504"/>
              <a:gd name="T55" fmla="*/ 2147483647 h 296"/>
              <a:gd name="T56" fmla="*/ 2147483647 w 1504"/>
              <a:gd name="T57" fmla="*/ 2147483647 h 296"/>
              <a:gd name="T58" fmla="*/ 2147483647 w 1504"/>
              <a:gd name="T59" fmla="*/ 2147483647 h 296"/>
              <a:gd name="T60" fmla="*/ 2147483647 w 1504"/>
              <a:gd name="T61" fmla="*/ 0 h 296"/>
              <a:gd name="T62" fmla="*/ 2147483647 w 1504"/>
              <a:gd name="T63" fmla="*/ 2147483647 h 296"/>
              <a:gd name="T64" fmla="*/ 2147483647 w 1504"/>
              <a:gd name="T65" fmla="*/ 2147483647 h 296"/>
              <a:gd name="T66" fmla="*/ 2147483647 w 1504"/>
              <a:gd name="T67" fmla="*/ 2147483647 h 296"/>
              <a:gd name="T68" fmla="*/ 2147483647 w 1504"/>
              <a:gd name="T69" fmla="*/ 2147483647 h 296"/>
              <a:gd name="T70" fmla="*/ 2147483647 w 1504"/>
              <a:gd name="T71" fmla="*/ 2147483647 h 296"/>
              <a:gd name="T72" fmla="*/ 2147483647 w 1504"/>
              <a:gd name="T73" fmla="*/ 0 h 296"/>
              <a:gd name="T74" fmla="*/ 2147483647 w 1504"/>
              <a:gd name="T75" fmla="*/ 2147483647 h 296"/>
              <a:gd name="T76" fmla="*/ 2147483647 w 1504"/>
              <a:gd name="T77" fmla="*/ 2147483647 h 296"/>
              <a:gd name="T78" fmla="*/ 2147483647 w 1504"/>
              <a:gd name="T79" fmla="*/ 2147483647 h 296"/>
              <a:gd name="T80" fmla="*/ 2147483647 w 1504"/>
              <a:gd name="T81" fmla="*/ 2147483647 h 296"/>
              <a:gd name="T82" fmla="*/ 2147483647 w 1504"/>
              <a:gd name="T83" fmla="*/ 2147483647 h 296"/>
              <a:gd name="T84" fmla="*/ 2147483647 w 1504"/>
              <a:gd name="T85" fmla="*/ 2147483647 h 296"/>
              <a:gd name="T86" fmla="*/ 2147483647 w 1504"/>
              <a:gd name="T87" fmla="*/ 2147483647 h 296"/>
              <a:gd name="T88" fmla="*/ 2147483647 w 1504"/>
              <a:gd name="T89" fmla="*/ 2147483647 h 296"/>
              <a:gd name="T90" fmla="*/ 2147483647 w 1504"/>
              <a:gd name="T91" fmla="*/ 2147483647 h 296"/>
              <a:gd name="T92" fmla="*/ 0 w 1504"/>
              <a:gd name="T93" fmla="*/ 2147483647 h 296"/>
              <a:gd name="T94" fmla="*/ 2147483647 w 1504"/>
              <a:gd name="T95" fmla="*/ 2147483647 h 296"/>
              <a:gd name="T96" fmla="*/ 2147483647 w 1504"/>
              <a:gd name="T97" fmla="*/ 2147483647 h 296"/>
              <a:gd name="T98" fmla="*/ 2147483647 w 1504"/>
              <a:gd name="T99" fmla="*/ 2147483647 h 296"/>
              <a:gd name="T100" fmla="*/ 2147483647 w 1504"/>
              <a:gd name="T101" fmla="*/ 2147483647 h 296"/>
              <a:gd name="T102" fmla="*/ 2147483647 w 1504"/>
              <a:gd name="T103" fmla="*/ 2147483647 h 29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504" h="296">
                <a:moveTo>
                  <a:pt x="221" y="220"/>
                </a:moveTo>
                <a:lnTo>
                  <a:pt x="243" y="234"/>
                </a:lnTo>
                <a:lnTo>
                  <a:pt x="269" y="248"/>
                </a:lnTo>
                <a:lnTo>
                  <a:pt x="299" y="261"/>
                </a:lnTo>
                <a:lnTo>
                  <a:pt x="330" y="271"/>
                </a:lnTo>
                <a:lnTo>
                  <a:pt x="366" y="279"/>
                </a:lnTo>
                <a:lnTo>
                  <a:pt x="403" y="287"/>
                </a:lnTo>
                <a:lnTo>
                  <a:pt x="441" y="292"/>
                </a:lnTo>
                <a:lnTo>
                  <a:pt x="483" y="295"/>
                </a:lnTo>
                <a:lnTo>
                  <a:pt x="523" y="296"/>
                </a:lnTo>
                <a:lnTo>
                  <a:pt x="564" y="296"/>
                </a:lnTo>
                <a:lnTo>
                  <a:pt x="604" y="294"/>
                </a:lnTo>
                <a:lnTo>
                  <a:pt x="645" y="288"/>
                </a:lnTo>
                <a:lnTo>
                  <a:pt x="682" y="282"/>
                </a:lnTo>
                <a:lnTo>
                  <a:pt x="718" y="274"/>
                </a:lnTo>
                <a:lnTo>
                  <a:pt x="752" y="265"/>
                </a:lnTo>
                <a:lnTo>
                  <a:pt x="785" y="274"/>
                </a:lnTo>
                <a:lnTo>
                  <a:pt x="821" y="282"/>
                </a:lnTo>
                <a:lnTo>
                  <a:pt x="859" y="288"/>
                </a:lnTo>
                <a:lnTo>
                  <a:pt x="899" y="294"/>
                </a:lnTo>
                <a:lnTo>
                  <a:pt x="939" y="296"/>
                </a:lnTo>
                <a:lnTo>
                  <a:pt x="980" y="296"/>
                </a:lnTo>
                <a:lnTo>
                  <a:pt x="1022" y="295"/>
                </a:lnTo>
                <a:lnTo>
                  <a:pt x="1062" y="292"/>
                </a:lnTo>
                <a:lnTo>
                  <a:pt x="1101" y="287"/>
                </a:lnTo>
                <a:lnTo>
                  <a:pt x="1138" y="279"/>
                </a:lnTo>
                <a:lnTo>
                  <a:pt x="1173" y="271"/>
                </a:lnTo>
                <a:lnTo>
                  <a:pt x="1206" y="261"/>
                </a:lnTo>
                <a:lnTo>
                  <a:pt x="1235" y="248"/>
                </a:lnTo>
                <a:lnTo>
                  <a:pt x="1261" y="234"/>
                </a:lnTo>
                <a:lnTo>
                  <a:pt x="1283" y="220"/>
                </a:lnTo>
                <a:lnTo>
                  <a:pt x="1311" y="223"/>
                </a:lnTo>
                <a:lnTo>
                  <a:pt x="1341" y="223"/>
                </a:lnTo>
                <a:lnTo>
                  <a:pt x="1370" y="220"/>
                </a:lnTo>
                <a:lnTo>
                  <a:pt x="1398" y="216"/>
                </a:lnTo>
                <a:lnTo>
                  <a:pt x="1423" y="211"/>
                </a:lnTo>
                <a:lnTo>
                  <a:pt x="1447" y="203"/>
                </a:lnTo>
                <a:lnTo>
                  <a:pt x="1467" y="194"/>
                </a:lnTo>
                <a:lnTo>
                  <a:pt x="1483" y="184"/>
                </a:lnTo>
                <a:lnTo>
                  <a:pt x="1494" y="173"/>
                </a:lnTo>
                <a:lnTo>
                  <a:pt x="1502" y="161"/>
                </a:lnTo>
                <a:lnTo>
                  <a:pt x="1504" y="149"/>
                </a:lnTo>
                <a:lnTo>
                  <a:pt x="1502" y="137"/>
                </a:lnTo>
                <a:lnTo>
                  <a:pt x="1494" y="125"/>
                </a:lnTo>
                <a:lnTo>
                  <a:pt x="1483" y="113"/>
                </a:lnTo>
                <a:lnTo>
                  <a:pt x="1467" y="103"/>
                </a:lnTo>
                <a:lnTo>
                  <a:pt x="1447" y="94"/>
                </a:lnTo>
                <a:lnTo>
                  <a:pt x="1423" y="87"/>
                </a:lnTo>
                <a:lnTo>
                  <a:pt x="1398" y="80"/>
                </a:lnTo>
                <a:lnTo>
                  <a:pt x="1370" y="76"/>
                </a:lnTo>
                <a:lnTo>
                  <a:pt x="1341" y="75"/>
                </a:lnTo>
                <a:lnTo>
                  <a:pt x="1311" y="75"/>
                </a:lnTo>
                <a:lnTo>
                  <a:pt x="1283" y="76"/>
                </a:lnTo>
                <a:lnTo>
                  <a:pt x="1261" y="62"/>
                </a:lnTo>
                <a:lnTo>
                  <a:pt x="1235" y="49"/>
                </a:lnTo>
                <a:lnTo>
                  <a:pt x="1206" y="37"/>
                </a:lnTo>
                <a:lnTo>
                  <a:pt x="1173" y="26"/>
                </a:lnTo>
                <a:lnTo>
                  <a:pt x="1138" y="17"/>
                </a:lnTo>
                <a:lnTo>
                  <a:pt x="1101" y="11"/>
                </a:lnTo>
                <a:lnTo>
                  <a:pt x="1062" y="5"/>
                </a:lnTo>
                <a:lnTo>
                  <a:pt x="1022" y="1"/>
                </a:lnTo>
                <a:lnTo>
                  <a:pt x="980" y="0"/>
                </a:lnTo>
                <a:lnTo>
                  <a:pt x="939" y="1"/>
                </a:lnTo>
                <a:lnTo>
                  <a:pt x="899" y="4"/>
                </a:lnTo>
                <a:lnTo>
                  <a:pt x="859" y="8"/>
                </a:lnTo>
                <a:lnTo>
                  <a:pt x="821" y="15"/>
                </a:lnTo>
                <a:lnTo>
                  <a:pt x="785" y="22"/>
                </a:lnTo>
                <a:lnTo>
                  <a:pt x="752" y="33"/>
                </a:lnTo>
                <a:lnTo>
                  <a:pt x="718" y="22"/>
                </a:lnTo>
                <a:lnTo>
                  <a:pt x="682" y="15"/>
                </a:lnTo>
                <a:lnTo>
                  <a:pt x="645" y="8"/>
                </a:lnTo>
                <a:lnTo>
                  <a:pt x="604" y="4"/>
                </a:lnTo>
                <a:lnTo>
                  <a:pt x="564" y="1"/>
                </a:lnTo>
                <a:lnTo>
                  <a:pt x="523" y="0"/>
                </a:lnTo>
                <a:lnTo>
                  <a:pt x="483" y="1"/>
                </a:lnTo>
                <a:lnTo>
                  <a:pt x="441" y="5"/>
                </a:lnTo>
                <a:lnTo>
                  <a:pt x="403" y="11"/>
                </a:lnTo>
                <a:lnTo>
                  <a:pt x="366" y="17"/>
                </a:lnTo>
                <a:lnTo>
                  <a:pt x="330" y="26"/>
                </a:lnTo>
                <a:lnTo>
                  <a:pt x="299" y="37"/>
                </a:lnTo>
                <a:lnTo>
                  <a:pt x="269" y="49"/>
                </a:lnTo>
                <a:lnTo>
                  <a:pt x="243" y="62"/>
                </a:lnTo>
                <a:lnTo>
                  <a:pt x="221" y="76"/>
                </a:lnTo>
                <a:lnTo>
                  <a:pt x="192" y="75"/>
                </a:lnTo>
                <a:lnTo>
                  <a:pt x="163" y="75"/>
                </a:lnTo>
                <a:lnTo>
                  <a:pt x="134" y="76"/>
                </a:lnTo>
                <a:lnTo>
                  <a:pt x="107" y="80"/>
                </a:lnTo>
                <a:lnTo>
                  <a:pt x="81" y="87"/>
                </a:lnTo>
                <a:lnTo>
                  <a:pt x="57" y="94"/>
                </a:lnTo>
                <a:lnTo>
                  <a:pt x="38" y="103"/>
                </a:lnTo>
                <a:lnTo>
                  <a:pt x="22" y="113"/>
                </a:lnTo>
                <a:lnTo>
                  <a:pt x="9" y="125"/>
                </a:lnTo>
                <a:lnTo>
                  <a:pt x="3" y="137"/>
                </a:lnTo>
                <a:lnTo>
                  <a:pt x="0" y="149"/>
                </a:lnTo>
                <a:lnTo>
                  <a:pt x="3" y="161"/>
                </a:lnTo>
                <a:lnTo>
                  <a:pt x="9" y="173"/>
                </a:lnTo>
                <a:lnTo>
                  <a:pt x="22" y="184"/>
                </a:lnTo>
                <a:lnTo>
                  <a:pt x="38" y="194"/>
                </a:lnTo>
                <a:lnTo>
                  <a:pt x="57" y="203"/>
                </a:lnTo>
                <a:lnTo>
                  <a:pt x="81" y="211"/>
                </a:lnTo>
                <a:lnTo>
                  <a:pt x="107" y="216"/>
                </a:lnTo>
                <a:lnTo>
                  <a:pt x="134" y="220"/>
                </a:lnTo>
                <a:lnTo>
                  <a:pt x="163" y="223"/>
                </a:lnTo>
                <a:lnTo>
                  <a:pt x="192" y="223"/>
                </a:lnTo>
                <a:lnTo>
                  <a:pt x="221" y="220"/>
                </a:lnTo>
                <a:close/>
              </a:path>
            </a:pathLst>
          </a:custGeom>
          <a:solidFill>
            <a:srgbClr val="FFFFFF"/>
          </a:solidFill>
          <a:ln w="63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108469" y="3219461"/>
            <a:ext cx="890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5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LAN 3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3" name="未知"/>
          <p:cNvSpPr>
            <a:spLocks/>
          </p:cNvSpPr>
          <p:nvPr/>
        </p:nvSpPr>
        <p:spPr bwMode="auto">
          <a:xfrm>
            <a:off x="4418031" y="2625736"/>
            <a:ext cx="1033463" cy="295275"/>
          </a:xfrm>
          <a:custGeom>
            <a:avLst/>
            <a:gdLst>
              <a:gd name="T0" fmla="*/ 2147483647 w 651"/>
              <a:gd name="T1" fmla="*/ 2147483647 h 248"/>
              <a:gd name="T2" fmla="*/ 2147483647 w 651"/>
              <a:gd name="T3" fmla="*/ 2147483647 h 248"/>
              <a:gd name="T4" fmla="*/ 2147483647 w 651"/>
              <a:gd name="T5" fmla="*/ 2147483647 h 248"/>
              <a:gd name="T6" fmla="*/ 2147483647 w 651"/>
              <a:gd name="T7" fmla="*/ 2147483647 h 248"/>
              <a:gd name="T8" fmla="*/ 2147483647 w 651"/>
              <a:gd name="T9" fmla="*/ 2147483647 h 248"/>
              <a:gd name="T10" fmla="*/ 2147483647 w 651"/>
              <a:gd name="T11" fmla="*/ 2147483647 h 248"/>
              <a:gd name="T12" fmla="*/ 2147483647 w 651"/>
              <a:gd name="T13" fmla="*/ 2147483647 h 248"/>
              <a:gd name="T14" fmla="*/ 2147483647 w 651"/>
              <a:gd name="T15" fmla="*/ 2147483647 h 248"/>
              <a:gd name="T16" fmla="*/ 2147483647 w 651"/>
              <a:gd name="T17" fmla="*/ 2147483647 h 248"/>
              <a:gd name="T18" fmla="*/ 2147483647 w 651"/>
              <a:gd name="T19" fmla="*/ 2147483647 h 248"/>
              <a:gd name="T20" fmla="*/ 2147483647 w 651"/>
              <a:gd name="T21" fmla="*/ 2147483647 h 248"/>
              <a:gd name="T22" fmla="*/ 2147483647 w 651"/>
              <a:gd name="T23" fmla="*/ 0 h 248"/>
              <a:gd name="T24" fmla="*/ 2147483647 w 651"/>
              <a:gd name="T25" fmla="*/ 0 h 248"/>
              <a:gd name="T26" fmla="*/ 2147483647 w 651"/>
              <a:gd name="T27" fmla="*/ 2147483647 h 248"/>
              <a:gd name="T28" fmla="*/ 2147483647 w 651"/>
              <a:gd name="T29" fmla="*/ 2147483647 h 248"/>
              <a:gd name="T30" fmla="*/ 2147483647 w 651"/>
              <a:gd name="T31" fmla="*/ 2147483647 h 248"/>
              <a:gd name="T32" fmla="*/ 2147483647 w 651"/>
              <a:gd name="T33" fmla="*/ 2147483647 h 248"/>
              <a:gd name="T34" fmla="*/ 0 w 651"/>
              <a:gd name="T35" fmla="*/ 2147483647 h 248"/>
              <a:gd name="T36" fmla="*/ 0 w 651"/>
              <a:gd name="T37" fmla="*/ 2147483647 h 248"/>
              <a:gd name="T38" fmla="*/ 2147483647 w 651"/>
              <a:gd name="T39" fmla="*/ 2147483647 h 248"/>
              <a:gd name="T40" fmla="*/ 2147483647 w 651"/>
              <a:gd name="T41" fmla="*/ 2147483647 h 248"/>
              <a:gd name="T42" fmla="*/ 2147483647 w 651"/>
              <a:gd name="T43" fmla="*/ 2147483647 h 248"/>
              <a:gd name="T44" fmla="*/ 2147483647 w 651"/>
              <a:gd name="T45" fmla="*/ 2147483647 h 248"/>
              <a:gd name="T46" fmla="*/ 2147483647 w 651"/>
              <a:gd name="T47" fmla="*/ 2147483647 h 248"/>
              <a:gd name="T48" fmla="*/ 2147483647 w 651"/>
              <a:gd name="T49" fmla="*/ 2147483647 h 2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51" h="248">
                <a:moveTo>
                  <a:pt x="605" y="248"/>
                </a:moveTo>
                <a:lnTo>
                  <a:pt x="618" y="245"/>
                </a:lnTo>
                <a:lnTo>
                  <a:pt x="632" y="239"/>
                </a:lnTo>
                <a:lnTo>
                  <a:pt x="642" y="228"/>
                </a:lnTo>
                <a:lnTo>
                  <a:pt x="648" y="214"/>
                </a:lnTo>
                <a:lnTo>
                  <a:pt x="651" y="199"/>
                </a:lnTo>
                <a:lnTo>
                  <a:pt x="651" y="49"/>
                </a:lnTo>
                <a:lnTo>
                  <a:pt x="648" y="35"/>
                </a:lnTo>
                <a:lnTo>
                  <a:pt x="642" y="20"/>
                </a:lnTo>
                <a:lnTo>
                  <a:pt x="632" y="10"/>
                </a:lnTo>
                <a:lnTo>
                  <a:pt x="618" y="2"/>
                </a:lnTo>
                <a:lnTo>
                  <a:pt x="605" y="0"/>
                </a:lnTo>
                <a:lnTo>
                  <a:pt x="48" y="0"/>
                </a:lnTo>
                <a:lnTo>
                  <a:pt x="33" y="2"/>
                </a:lnTo>
                <a:lnTo>
                  <a:pt x="21" y="10"/>
                </a:lnTo>
                <a:lnTo>
                  <a:pt x="9" y="20"/>
                </a:lnTo>
                <a:lnTo>
                  <a:pt x="3" y="35"/>
                </a:lnTo>
                <a:lnTo>
                  <a:pt x="0" y="49"/>
                </a:lnTo>
                <a:lnTo>
                  <a:pt x="0" y="199"/>
                </a:lnTo>
                <a:lnTo>
                  <a:pt x="3" y="214"/>
                </a:lnTo>
                <a:lnTo>
                  <a:pt x="9" y="228"/>
                </a:lnTo>
                <a:lnTo>
                  <a:pt x="21" y="239"/>
                </a:lnTo>
                <a:lnTo>
                  <a:pt x="33" y="245"/>
                </a:lnTo>
                <a:lnTo>
                  <a:pt x="48" y="248"/>
                </a:lnTo>
                <a:lnTo>
                  <a:pt x="605" y="248"/>
                </a:lnTo>
                <a:close/>
              </a:path>
            </a:pathLst>
          </a:custGeom>
          <a:solidFill>
            <a:srgbClr val="E6E6E6"/>
          </a:solidFill>
          <a:ln w="1588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745056" y="2657486"/>
            <a:ext cx="477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1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 3 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5" name="未知"/>
          <p:cNvSpPr>
            <a:spLocks/>
          </p:cNvSpPr>
          <p:nvPr/>
        </p:nvSpPr>
        <p:spPr bwMode="auto">
          <a:xfrm>
            <a:off x="2846406" y="2655899"/>
            <a:ext cx="1033463" cy="295275"/>
          </a:xfrm>
          <a:custGeom>
            <a:avLst/>
            <a:gdLst>
              <a:gd name="T0" fmla="*/ 2147483647 w 651"/>
              <a:gd name="T1" fmla="*/ 2147483647 h 248"/>
              <a:gd name="T2" fmla="*/ 2147483647 w 651"/>
              <a:gd name="T3" fmla="*/ 2147483647 h 248"/>
              <a:gd name="T4" fmla="*/ 2147483647 w 651"/>
              <a:gd name="T5" fmla="*/ 2147483647 h 248"/>
              <a:gd name="T6" fmla="*/ 2147483647 w 651"/>
              <a:gd name="T7" fmla="*/ 2147483647 h 248"/>
              <a:gd name="T8" fmla="*/ 2147483647 w 651"/>
              <a:gd name="T9" fmla="*/ 2147483647 h 248"/>
              <a:gd name="T10" fmla="*/ 2147483647 w 651"/>
              <a:gd name="T11" fmla="*/ 2147483647 h 248"/>
              <a:gd name="T12" fmla="*/ 2147483647 w 651"/>
              <a:gd name="T13" fmla="*/ 2147483647 h 248"/>
              <a:gd name="T14" fmla="*/ 2147483647 w 651"/>
              <a:gd name="T15" fmla="*/ 2147483647 h 248"/>
              <a:gd name="T16" fmla="*/ 2147483647 w 651"/>
              <a:gd name="T17" fmla="*/ 2147483647 h 248"/>
              <a:gd name="T18" fmla="*/ 2147483647 w 651"/>
              <a:gd name="T19" fmla="*/ 2147483647 h 248"/>
              <a:gd name="T20" fmla="*/ 2147483647 w 651"/>
              <a:gd name="T21" fmla="*/ 2147483647 h 248"/>
              <a:gd name="T22" fmla="*/ 2147483647 w 651"/>
              <a:gd name="T23" fmla="*/ 0 h 248"/>
              <a:gd name="T24" fmla="*/ 2147483647 w 651"/>
              <a:gd name="T25" fmla="*/ 0 h 248"/>
              <a:gd name="T26" fmla="*/ 2147483647 w 651"/>
              <a:gd name="T27" fmla="*/ 2147483647 h 248"/>
              <a:gd name="T28" fmla="*/ 2147483647 w 651"/>
              <a:gd name="T29" fmla="*/ 2147483647 h 248"/>
              <a:gd name="T30" fmla="*/ 2147483647 w 651"/>
              <a:gd name="T31" fmla="*/ 2147483647 h 248"/>
              <a:gd name="T32" fmla="*/ 2147483647 w 651"/>
              <a:gd name="T33" fmla="*/ 2147483647 h 248"/>
              <a:gd name="T34" fmla="*/ 0 w 651"/>
              <a:gd name="T35" fmla="*/ 2147483647 h 248"/>
              <a:gd name="T36" fmla="*/ 0 w 651"/>
              <a:gd name="T37" fmla="*/ 2147483647 h 248"/>
              <a:gd name="T38" fmla="*/ 2147483647 w 651"/>
              <a:gd name="T39" fmla="*/ 2147483647 h 248"/>
              <a:gd name="T40" fmla="*/ 2147483647 w 651"/>
              <a:gd name="T41" fmla="*/ 2147483647 h 248"/>
              <a:gd name="T42" fmla="*/ 2147483647 w 651"/>
              <a:gd name="T43" fmla="*/ 2147483647 h 248"/>
              <a:gd name="T44" fmla="*/ 2147483647 w 651"/>
              <a:gd name="T45" fmla="*/ 2147483647 h 248"/>
              <a:gd name="T46" fmla="*/ 2147483647 w 651"/>
              <a:gd name="T47" fmla="*/ 2147483647 h 248"/>
              <a:gd name="T48" fmla="*/ 2147483647 w 651"/>
              <a:gd name="T49" fmla="*/ 2147483647 h 2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51" h="248">
                <a:moveTo>
                  <a:pt x="603" y="248"/>
                </a:moveTo>
                <a:lnTo>
                  <a:pt x="618" y="245"/>
                </a:lnTo>
                <a:lnTo>
                  <a:pt x="631" y="239"/>
                </a:lnTo>
                <a:lnTo>
                  <a:pt x="642" y="228"/>
                </a:lnTo>
                <a:lnTo>
                  <a:pt x="648" y="214"/>
                </a:lnTo>
                <a:lnTo>
                  <a:pt x="651" y="199"/>
                </a:lnTo>
                <a:lnTo>
                  <a:pt x="651" y="49"/>
                </a:lnTo>
                <a:lnTo>
                  <a:pt x="648" y="35"/>
                </a:lnTo>
                <a:lnTo>
                  <a:pt x="642" y="20"/>
                </a:lnTo>
                <a:lnTo>
                  <a:pt x="631" y="10"/>
                </a:lnTo>
                <a:lnTo>
                  <a:pt x="618" y="3"/>
                </a:lnTo>
                <a:lnTo>
                  <a:pt x="603" y="0"/>
                </a:lnTo>
                <a:lnTo>
                  <a:pt x="47" y="0"/>
                </a:lnTo>
                <a:lnTo>
                  <a:pt x="33" y="3"/>
                </a:lnTo>
                <a:lnTo>
                  <a:pt x="19" y="10"/>
                </a:lnTo>
                <a:lnTo>
                  <a:pt x="9" y="20"/>
                </a:lnTo>
                <a:lnTo>
                  <a:pt x="3" y="35"/>
                </a:lnTo>
                <a:lnTo>
                  <a:pt x="0" y="49"/>
                </a:lnTo>
                <a:lnTo>
                  <a:pt x="0" y="199"/>
                </a:lnTo>
                <a:lnTo>
                  <a:pt x="3" y="214"/>
                </a:lnTo>
                <a:lnTo>
                  <a:pt x="9" y="228"/>
                </a:lnTo>
                <a:lnTo>
                  <a:pt x="19" y="239"/>
                </a:lnTo>
                <a:lnTo>
                  <a:pt x="33" y="245"/>
                </a:lnTo>
                <a:lnTo>
                  <a:pt x="47" y="248"/>
                </a:lnTo>
                <a:lnTo>
                  <a:pt x="603" y="248"/>
                </a:lnTo>
                <a:close/>
              </a:path>
            </a:pathLst>
          </a:custGeom>
          <a:solidFill>
            <a:srgbClr val="E6E6E6"/>
          </a:solidFill>
          <a:ln w="1588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173431" y="2687649"/>
            <a:ext cx="477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1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B2  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7" name="未知"/>
          <p:cNvSpPr>
            <a:spLocks/>
          </p:cNvSpPr>
          <p:nvPr/>
        </p:nvSpPr>
        <p:spPr bwMode="auto">
          <a:xfrm>
            <a:off x="3362344" y="2951174"/>
            <a:ext cx="773112" cy="233362"/>
          </a:xfrm>
          <a:custGeom>
            <a:avLst/>
            <a:gdLst>
              <a:gd name="T0" fmla="*/ 2147483647 w 487"/>
              <a:gd name="T1" fmla="*/ 2147483647 h 196"/>
              <a:gd name="T2" fmla="*/ 2147483647 w 487"/>
              <a:gd name="T3" fmla="*/ 2147483647 h 196"/>
              <a:gd name="T4" fmla="*/ 2147483647 w 487"/>
              <a:gd name="T5" fmla="*/ 2147483647 h 196"/>
              <a:gd name="T6" fmla="*/ 0 w 487"/>
              <a:gd name="T7" fmla="*/ 2147483647 h 196"/>
              <a:gd name="T8" fmla="*/ 0 w 487"/>
              <a:gd name="T9" fmla="*/ 0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7" h="196">
                <a:moveTo>
                  <a:pt x="487" y="196"/>
                </a:moveTo>
                <a:lnTo>
                  <a:pt x="487" y="99"/>
                </a:lnTo>
                <a:lnTo>
                  <a:pt x="244" y="99"/>
                </a:lnTo>
                <a:lnTo>
                  <a:pt x="0" y="99"/>
                </a:lnTo>
                <a:lnTo>
                  <a:pt x="0" y="0"/>
                </a:lnTo>
              </a:path>
            </a:pathLst>
          </a:custGeom>
          <a:noFill/>
          <a:ln w="254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未知"/>
          <p:cNvSpPr>
            <a:spLocks/>
          </p:cNvSpPr>
          <p:nvPr/>
        </p:nvSpPr>
        <p:spPr bwMode="auto">
          <a:xfrm>
            <a:off x="4838719" y="2921011"/>
            <a:ext cx="96837" cy="263525"/>
          </a:xfrm>
          <a:custGeom>
            <a:avLst/>
            <a:gdLst>
              <a:gd name="T0" fmla="*/ 0 w 61"/>
              <a:gd name="T1" fmla="*/ 2147483647 h 221"/>
              <a:gd name="T2" fmla="*/ 0 w 61"/>
              <a:gd name="T3" fmla="*/ 2147483647 h 221"/>
              <a:gd name="T4" fmla="*/ 2147483647 w 61"/>
              <a:gd name="T5" fmla="*/ 2147483647 h 221"/>
              <a:gd name="T6" fmla="*/ 2147483647 w 61"/>
              <a:gd name="T7" fmla="*/ 2147483647 h 221"/>
              <a:gd name="T8" fmla="*/ 2147483647 w 61"/>
              <a:gd name="T9" fmla="*/ 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" h="221">
                <a:moveTo>
                  <a:pt x="0" y="221"/>
                </a:moveTo>
                <a:lnTo>
                  <a:pt x="0" y="110"/>
                </a:lnTo>
                <a:lnTo>
                  <a:pt x="30" y="110"/>
                </a:lnTo>
                <a:lnTo>
                  <a:pt x="61" y="110"/>
                </a:lnTo>
                <a:lnTo>
                  <a:pt x="61" y="0"/>
                </a:lnTo>
              </a:path>
            </a:pathLst>
          </a:custGeom>
          <a:noFill/>
          <a:ln w="254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未知"/>
          <p:cNvSpPr>
            <a:spLocks/>
          </p:cNvSpPr>
          <p:nvPr/>
        </p:nvSpPr>
        <p:spPr bwMode="auto">
          <a:xfrm>
            <a:off x="3362344" y="2400311"/>
            <a:ext cx="23812" cy="255588"/>
          </a:xfrm>
          <a:custGeom>
            <a:avLst/>
            <a:gdLst>
              <a:gd name="T0" fmla="*/ 0 w 15"/>
              <a:gd name="T1" fmla="*/ 2147483647 h 214"/>
              <a:gd name="T2" fmla="*/ 0 w 15"/>
              <a:gd name="T3" fmla="*/ 2147483647 h 214"/>
              <a:gd name="T4" fmla="*/ 2147483647 w 15"/>
              <a:gd name="T5" fmla="*/ 2147483647 h 214"/>
              <a:gd name="T6" fmla="*/ 2147483647 w 15"/>
              <a:gd name="T7" fmla="*/ 2147483647 h 214"/>
              <a:gd name="T8" fmla="*/ 2147483647 w 15"/>
              <a:gd name="T9" fmla="*/ 0 h 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" h="214">
                <a:moveTo>
                  <a:pt x="0" y="214"/>
                </a:moveTo>
                <a:lnTo>
                  <a:pt x="0" y="108"/>
                </a:lnTo>
                <a:lnTo>
                  <a:pt x="7" y="108"/>
                </a:lnTo>
                <a:lnTo>
                  <a:pt x="15" y="108"/>
                </a:lnTo>
                <a:lnTo>
                  <a:pt x="15" y="0"/>
                </a:lnTo>
              </a:path>
            </a:pathLst>
          </a:custGeom>
          <a:noFill/>
          <a:ln w="254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未知"/>
          <p:cNvSpPr>
            <a:spLocks/>
          </p:cNvSpPr>
          <p:nvPr/>
        </p:nvSpPr>
        <p:spPr bwMode="auto">
          <a:xfrm>
            <a:off x="4335481" y="2400311"/>
            <a:ext cx="600075" cy="225425"/>
          </a:xfrm>
          <a:custGeom>
            <a:avLst/>
            <a:gdLst>
              <a:gd name="T0" fmla="*/ 2147483647 w 378"/>
              <a:gd name="T1" fmla="*/ 2147483647 h 189"/>
              <a:gd name="T2" fmla="*/ 2147483647 w 378"/>
              <a:gd name="T3" fmla="*/ 2147483647 h 189"/>
              <a:gd name="T4" fmla="*/ 2147483647 w 378"/>
              <a:gd name="T5" fmla="*/ 2147483647 h 189"/>
              <a:gd name="T6" fmla="*/ 0 w 378"/>
              <a:gd name="T7" fmla="*/ 2147483647 h 189"/>
              <a:gd name="T8" fmla="*/ 0 w 378"/>
              <a:gd name="T9" fmla="*/ 0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" h="189">
                <a:moveTo>
                  <a:pt x="378" y="189"/>
                </a:moveTo>
                <a:lnTo>
                  <a:pt x="378" y="94"/>
                </a:lnTo>
                <a:lnTo>
                  <a:pt x="189" y="94"/>
                </a:lnTo>
                <a:lnTo>
                  <a:pt x="0" y="94"/>
                </a:lnTo>
                <a:lnTo>
                  <a:pt x="0" y="0"/>
                </a:lnTo>
              </a:path>
            </a:pathLst>
          </a:custGeom>
          <a:noFill/>
          <a:ln w="254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4611706" y="2476511"/>
            <a:ext cx="47625" cy="73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170256" y="2995624"/>
            <a:ext cx="841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2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93" name="未知"/>
          <p:cNvSpPr>
            <a:spLocks/>
          </p:cNvSpPr>
          <p:nvPr/>
        </p:nvSpPr>
        <p:spPr bwMode="auto">
          <a:xfrm>
            <a:off x="806469" y="2027249"/>
            <a:ext cx="1033462" cy="295275"/>
          </a:xfrm>
          <a:custGeom>
            <a:avLst/>
            <a:gdLst>
              <a:gd name="T0" fmla="*/ 2147483647 w 651"/>
              <a:gd name="T1" fmla="*/ 2147483647 h 248"/>
              <a:gd name="T2" fmla="*/ 2147483647 w 651"/>
              <a:gd name="T3" fmla="*/ 2147483647 h 248"/>
              <a:gd name="T4" fmla="*/ 2147483647 w 651"/>
              <a:gd name="T5" fmla="*/ 2147483647 h 248"/>
              <a:gd name="T6" fmla="*/ 2147483647 w 651"/>
              <a:gd name="T7" fmla="*/ 2147483647 h 248"/>
              <a:gd name="T8" fmla="*/ 2147483647 w 651"/>
              <a:gd name="T9" fmla="*/ 2147483647 h 248"/>
              <a:gd name="T10" fmla="*/ 2147483647 w 651"/>
              <a:gd name="T11" fmla="*/ 2147483647 h 248"/>
              <a:gd name="T12" fmla="*/ 2147483647 w 651"/>
              <a:gd name="T13" fmla="*/ 2147483647 h 248"/>
              <a:gd name="T14" fmla="*/ 2147483647 w 651"/>
              <a:gd name="T15" fmla="*/ 2147483647 h 248"/>
              <a:gd name="T16" fmla="*/ 2147483647 w 651"/>
              <a:gd name="T17" fmla="*/ 2147483647 h 248"/>
              <a:gd name="T18" fmla="*/ 2147483647 w 651"/>
              <a:gd name="T19" fmla="*/ 2147483647 h 248"/>
              <a:gd name="T20" fmla="*/ 2147483647 w 651"/>
              <a:gd name="T21" fmla="*/ 2147483647 h 248"/>
              <a:gd name="T22" fmla="*/ 2147483647 w 651"/>
              <a:gd name="T23" fmla="*/ 0 h 248"/>
              <a:gd name="T24" fmla="*/ 2147483647 w 651"/>
              <a:gd name="T25" fmla="*/ 0 h 248"/>
              <a:gd name="T26" fmla="*/ 2147483647 w 651"/>
              <a:gd name="T27" fmla="*/ 2147483647 h 248"/>
              <a:gd name="T28" fmla="*/ 2147483647 w 651"/>
              <a:gd name="T29" fmla="*/ 2147483647 h 248"/>
              <a:gd name="T30" fmla="*/ 2147483647 w 651"/>
              <a:gd name="T31" fmla="*/ 2147483647 h 248"/>
              <a:gd name="T32" fmla="*/ 2147483647 w 651"/>
              <a:gd name="T33" fmla="*/ 2147483647 h 248"/>
              <a:gd name="T34" fmla="*/ 0 w 651"/>
              <a:gd name="T35" fmla="*/ 2147483647 h 248"/>
              <a:gd name="T36" fmla="*/ 0 w 651"/>
              <a:gd name="T37" fmla="*/ 2147483647 h 248"/>
              <a:gd name="T38" fmla="*/ 2147483647 w 651"/>
              <a:gd name="T39" fmla="*/ 2147483647 h 248"/>
              <a:gd name="T40" fmla="*/ 2147483647 w 651"/>
              <a:gd name="T41" fmla="*/ 2147483647 h 248"/>
              <a:gd name="T42" fmla="*/ 2147483647 w 651"/>
              <a:gd name="T43" fmla="*/ 2147483647 h 248"/>
              <a:gd name="T44" fmla="*/ 2147483647 w 651"/>
              <a:gd name="T45" fmla="*/ 2147483647 h 248"/>
              <a:gd name="T46" fmla="*/ 2147483647 w 651"/>
              <a:gd name="T47" fmla="*/ 2147483647 h 248"/>
              <a:gd name="T48" fmla="*/ 2147483647 w 651"/>
              <a:gd name="T49" fmla="*/ 2147483647 h 2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51" h="248">
                <a:moveTo>
                  <a:pt x="603" y="248"/>
                </a:moveTo>
                <a:lnTo>
                  <a:pt x="618" y="245"/>
                </a:lnTo>
                <a:lnTo>
                  <a:pt x="631" y="239"/>
                </a:lnTo>
                <a:lnTo>
                  <a:pt x="642" y="228"/>
                </a:lnTo>
                <a:lnTo>
                  <a:pt x="648" y="214"/>
                </a:lnTo>
                <a:lnTo>
                  <a:pt x="651" y="199"/>
                </a:lnTo>
                <a:lnTo>
                  <a:pt x="651" y="49"/>
                </a:lnTo>
                <a:lnTo>
                  <a:pt x="648" y="35"/>
                </a:lnTo>
                <a:lnTo>
                  <a:pt x="642" y="20"/>
                </a:lnTo>
                <a:lnTo>
                  <a:pt x="631" y="10"/>
                </a:lnTo>
                <a:lnTo>
                  <a:pt x="618" y="3"/>
                </a:lnTo>
                <a:lnTo>
                  <a:pt x="603" y="0"/>
                </a:lnTo>
                <a:lnTo>
                  <a:pt x="47" y="0"/>
                </a:lnTo>
                <a:lnTo>
                  <a:pt x="33" y="3"/>
                </a:lnTo>
                <a:lnTo>
                  <a:pt x="19" y="10"/>
                </a:lnTo>
                <a:lnTo>
                  <a:pt x="9" y="20"/>
                </a:lnTo>
                <a:lnTo>
                  <a:pt x="3" y="35"/>
                </a:lnTo>
                <a:lnTo>
                  <a:pt x="0" y="49"/>
                </a:lnTo>
                <a:lnTo>
                  <a:pt x="0" y="199"/>
                </a:lnTo>
                <a:lnTo>
                  <a:pt x="3" y="214"/>
                </a:lnTo>
                <a:lnTo>
                  <a:pt x="9" y="228"/>
                </a:lnTo>
                <a:lnTo>
                  <a:pt x="19" y="239"/>
                </a:lnTo>
                <a:lnTo>
                  <a:pt x="33" y="245"/>
                </a:lnTo>
                <a:lnTo>
                  <a:pt x="47" y="248"/>
                </a:lnTo>
                <a:lnTo>
                  <a:pt x="603" y="248"/>
                </a:lnTo>
                <a:close/>
              </a:path>
            </a:pathLst>
          </a:custGeom>
          <a:solidFill>
            <a:srgbClr val="E6E6E6"/>
          </a:solidFill>
          <a:ln w="1588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122381" y="2027249"/>
            <a:ext cx="477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1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B1  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1814531" y="2189174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5041919" y="2967049"/>
            <a:ext cx="841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2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97" name="未知"/>
          <p:cNvSpPr>
            <a:spLocks/>
          </p:cNvSpPr>
          <p:nvPr/>
        </p:nvSpPr>
        <p:spPr bwMode="auto">
          <a:xfrm>
            <a:off x="3975119" y="3781436"/>
            <a:ext cx="1033462" cy="295275"/>
          </a:xfrm>
          <a:custGeom>
            <a:avLst/>
            <a:gdLst>
              <a:gd name="T0" fmla="*/ 2147483647 w 651"/>
              <a:gd name="T1" fmla="*/ 2147483647 h 248"/>
              <a:gd name="T2" fmla="*/ 2147483647 w 651"/>
              <a:gd name="T3" fmla="*/ 2147483647 h 248"/>
              <a:gd name="T4" fmla="*/ 2147483647 w 651"/>
              <a:gd name="T5" fmla="*/ 2147483647 h 248"/>
              <a:gd name="T6" fmla="*/ 2147483647 w 651"/>
              <a:gd name="T7" fmla="*/ 2147483647 h 248"/>
              <a:gd name="T8" fmla="*/ 2147483647 w 651"/>
              <a:gd name="T9" fmla="*/ 2147483647 h 248"/>
              <a:gd name="T10" fmla="*/ 2147483647 w 651"/>
              <a:gd name="T11" fmla="*/ 2147483647 h 248"/>
              <a:gd name="T12" fmla="*/ 2147483647 w 651"/>
              <a:gd name="T13" fmla="*/ 2147483647 h 248"/>
              <a:gd name="T14" fmla="*/ 2147483647 w 651"/>
              <a:gd name="T15" fmla="*/ 2147483647 h 248"/>
              <a:gd name="T16" fmla="*/ 2147483647 w 651"/>
              <a:gd name="T17" fmla="*/ 2147483647 h 248"/>
              <a:gd name="T18" fmla="*/ 2147483647 w 651"/>
              <a:gd name="T19" fmla="*/ 2147483647 h 248"/>
              <a:gd name="T20" fmla="*/ 2147483647 w 651"/>
              <a:gd name="T21" fmla="*/ 2147483647 h 248"/>
              <a:gd name="T22" fmla="*/ 2147483647 w 651"/>
              <a:gd name="T23" fmla="*/ 0 h 248"/>
              <a:gd name="T24" fmla="*/ 2147483647 w 651"/>
              <a:gd name="T25" fmla="*/ 0 h 248"/>
              <a:gd name="T26" fmla="*/ 2147483647 w 651"/>
              <a:gd name="T27" fmla="*/ 2147483647 h 248"/>
              <a:gd name="T28" fmla="*/ 2147483647 w 651"/>
              <a:gd name="T29" fmla="*/ 2147483647 h 248"/>
              <a:gd name="T30" fmla="*/ 2147483647 w 651"/>
              <a:gd name="T31" fmla="*/ 2147483647 h 248"/>
              <a:gd name="T32" fmla="*/ 2147483647 w 651"/>
              <a:gd name="T33" fmla="*/ 2147483647 h 248"/>
              <a:gd name="T34" fmla="*/ 0 w 651"/>
              <a:gd name="T35" fmla="*/ 2147483647 h 248"/>
              <a:gd name="T36" fmla="*/ 0 w 651"/>
              <a:gd name="T37" fmla="*/ 2147483647 h 248"/>
              <a:gd name="T38" fmla="*/ 2147483647 w 651"/>
              <a:gd name="T39" fmla="*/ 2147483647 h 248"/>
              <a:gd name="T40" fmla="*/ 2147483647 w 651"/>
              <a:gd name="T41" fmla="*/ 2147483647 h 248"/>
              <a:gd name="T42" fmla="*/ 2147483647 w 651"/>
              <a:gd name="T43" fmla="*/ 2147483647 h 248"/>
              <a:gd name="T44" fmla="*/ 2147483647 w 651"/>
              <a:gd name="T45" fmla="*/ 2147483647 h 248"/>
              <a:gd name="T46" fmla="*/ 2147483647 w 651"/>
              <a:gd name="T47" fmla="*/ 2147483647 h 248"/>
              <a:gd name="T48" fmla="*/ 2147483647 w 651"/>
              <a:gd name="T49" fmla="*/ 2147483647 h 2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51" h="248">
                <a:moveTo>
                  <a:pt x="603" y="248"/>
                </a:moveTo>
                <a:lnTo>
                  <a:pt x="618" y="245"/>
                </a:lnTo>
                <a:lnTo>
                  <a:pt x="631" y="239"/>
                </a:lnTo>
                <a:lnTo>
                  <a:pt x="642" y="228"/>
                </a:lnTo>
                <a:lnTo>
                  <a:pt x="648" y="214"/>
                </a:lnTo>
                <a:lnTo>
                  <a:pt x="651" y="199"/>
                </a:lnTo>
                <a:lnTo>
                  <a:pt x="651" y="49"/>
                </a:lnTo>
                <a:lnTo>
                  <a:pt x="648" y="35"/>
                </a:lnTo>
                <a:lnTo>
                  <a:pt x="642" y="20"/>
                </a:lnTo>
                <a:lnTo>
                  <a:pt x="631" y="10"/>
                </a:lnTo>
                <a:lnTo>
                  <a:pt x="618" y="3"/>
                </a:lnTo>
                <a:lnTo>
                  <a:pt x="603" y="0"/>
                </a:lnTo>
                <a:lnTo>
                  <a:pt x="47" y="0"/>
                </a:lnTo>
                <a:lnTo>
                  <a:pt x="33" y="3"/>
                </a:lnTo>
                <a:lnTo>
                  <a:pt x="19" y="10"/>
                </a:lnTo>
                <a:lnTo>
                  <a:pt x="9" y="20"/>
                </a:lnTo>
                <a:lnTo>
                  <a:pt x="3" y="35"/>
                </a:lnTo>
                <a:lnTo>
                  <a:pt x="0" y="49"/>
                </a:lnTo>
                <a:lnTo>
                  <a:pt x="0" y="199"/>
                </a:lnTo>
                <a:lnTo>
                  <a:pt x="3" y="214"/>
                </a:lnTo>
                <a:lnTo>
                  <a:pt x="9" y="228"/>
                </a:lnTo>
                <a:lnTo>
                  <a:pt x="19" y="239"/>
                </a:lnTo>
                <a:lnTo>
                  <a:pt x="33" y="245"/>
                </a:lnTo>
                <a:lnTo>
                  <a:pt x="47" y="248"/>
                </a:lnTo>
                <a:lnTo>
                  <a:pt x="603" y="248"/>
                </a:lnTo>
                <a:close/>
              </a:path>
            </a:pathLst>
          </a:custGeom>
          <a:solidFill>
            <a:srgbClr val="E6E6E6"/>
          </a:solidFill>
          <a:ln w="1588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4291031" y="3781436"/>
            <a:ext cx="477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1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B4  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H="1" flipV="1">
            <a:off x="4478356" y="3500449"/>
            <a:ext cx="0" cy="271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 flipV="1">
            <a:off x="1309706" y="1646249"/>
            <a:ext cx="0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1" name="未知"/>
          <p:cNvSpPr>
            <a:spLocks/>
          </p:cNvSpPr>
          <p:nvPr/>
        </p:nvSpPr>
        <p:spPr bwMode="auto">
          <a:xfrm>
            <a:off x="231794" y="1282711"/>
            <a:ext cx="2159000" cy="431800"/>
          </a:xfrm>
          <a:custGeom>
            <a:avLst/>
            <a:gdLst>
              <a:gd name="T0" fmla="*/ 2147483647 w 2031"/>
              <a:gd name="T1" fmla="*/ 2147483647 h 362"/>
              <a:gd name="T2" fmla="*/ 2147483647 w 2031"/>
              <a:gd name="T3" fmla="*/ 2147483647 h 362"/>
              <a:gd name="T4" fmla="*/ 2147483647 w 2031"/>
              <a:gd name="T5" fmla="*/ 2147483647 h 362"/>
              <a:gd name="T6" fmla="*/ 2147483647 w 2031"/>
              <a:gd name="T7" fmla="*/ 2147483647 h 362"/>
              <a:gd name="T8" fmla="*/ 2147483647 w 2031"/>
              <a:gd name="T9" fmla="*/ 2147483647 h 362"/>
              <a:gd name="T10" fmla="*/ 2147483647 w 2031"/>
              <a:gd name="T11" fmla="*/ 2147483647 h 362"/>
              <a:gd name="T12" fmla="*/ 2147483647 w 2031"/>
              <a:gd name="T13" fmla="*/ 2147483647 h 362"/>
              <a:gd name="T14" fmla="*/ 2147483647 w 2031"/>
              <a:gd name="T15" fmla="*/ 2147483647 h 362"/>
              <a:gd name="T16" fmla="*/ 2147483647 w 2031"/>
              <a:gd name="T17" fmla="*/ 2147483647 h 362"/>
              <a:gd name="T18" fmla="*/ 2147483647 w 2031"/>
              <a:gd name="T19" fmla="*/ 2147483647 h 362"/>
              <a:gd name="T20" fmla="*/ 2147483647 w 2031"/>
              <a:gd name="T21" fmla="*/ 2147483647 h 362"/>
              <a:gd name="T22" fmla="*/ 2147483647 w 2031"/>
              <a:gd name="T23" fmla="*/ 2147483647 h 362"/>
              <a:gd name="T24" fmla="*/ 2147483647 w 2031"/>
              <a:gd name="T25" fmla="*/ 2147483647 h 362"/>
              <a:gd name="T26" fmla="*/ 2147483647 w 2031"/>
              <a:gd name="T27" fmla="*/ 2147483647 h 362"/>
              <a:gd name="T28" fmla="*/ 2147483647 w 2031"/>
              <a:gd name="T29" fmla="*/ 2147483647 h 362"/>
              <a:gd name="T30" fmla="*/ 2147483647 w 2031"/>
              <a:gd name="T31" fmla="*/ 2147483647 h 362"/>
              <a:gd name="T32" fmla="*/ 2147483647 w 2031"/>
              <a:gd name="T33" fmla="*/ 2147483647 h 362"/>
              <a:gd name="T34" fmla="*/ 2147483647 w 2031"/>
              <a:gd name="T35" fmla="*/ 2147483647 h 362"/>
              <a:gd name="T36" fmla="*/ 2147483647 w 2031"/>
              <a:gd name="T37" fmla="*/ 2147483647 h 362"/>
              <a:gd name="T38" fmla="*/ 2147483647 w 2031"/>
              <a:gd name="T39" fmla="*/ 2147483647 h 362"/>
              <a:gd name="T40" fmla="*/ 2147483647 w 2031"/>
              <a:gd name="T41" fmla="*/ 2147483647 h 362"/>
              <a:gd name="T42" fmla="*/ 2147483647 w 2031"/>
              <a:gd name="T43" fmla="*/ 2147483647 h 362"/>
              <a:gd name="T44" fmla="*/ 2147483647 w 2031"/>
              <a:gd name="T45" fmla="*/ 2147483647 h 362"/>
              <a:gd name="T46" fmla="*/ 2147483647 w 2031"/>
              <a:gd name="T47" fmla="*/ 2147483647 h 362"/>
              <a:gd name="T48" fmla="*/ 2147483647 w 2031"/>
              <a:gd name="T49" fmla="*/ 2147483647 h 362"/>
              <a:gd name="T50" fmla="*/ 2147483647 w 2031"/>
              <a:gd name="T51" fmla="*/ 2147483647 h 362"/>
              <a:gd name="T52" fmla="*/ 2147483647 w 2031"/>
              <a:gd name="T53" fmla="*/ 2147483647 h 362"/>
              <a:gd name="T54" fmla="*/ 2147483647 w 2031"/>
              <a:gd name="T55" fmla="*/ 2147483647 h 362"/>
              <a:gd name="T56" fmla="*/ 2147483647 w 2031"/>
              <a:gd name="T57" fmla="*/ 2147483647 h 362"/>
              <a:gd name="T58" fmla="*/ 2147483647 w 2031"/>
              <a:gd name="T59" fmla="*/ 2147483647 h 362"/>
              <a:gd name="T60" fmla="*/ 2147483647 w 2031"/>
              <a:gd name="T61" fmla="*/ 2147483647 h 362"/>
              <a:gd name="T62" fmla="*/ 2147483647 w 2031"/>
              <a:gd name="T63" fmla="*/ 2147483647 h 362"/>
              <a:gd name="T64" fmla="*/ 2147483647 w 2031"/>
              <a:gd name="T65" fmla="*/ 2147483647 h 362"/>
              <a:gd name="T66" fmla="*/ 2147483647 w 2031"/>
              <a:gd name="T67" fmla="*/ 2147483647 h 362"/>
              <a:gd name="T68" fmla="*/ 2147483647 w 2031"/>
              <a:gd name="T69" fmla="*/ 2147483647 h 362"/>
              <a:gd name="T70" fmla="*/ 2147483647 w 2031"/>
              <a:gd name="T71" fmla="*/ 2147483647 h 362"/>
              <a:gd name="T72" fmla="*/ 2147483647 w 2031"/>
              <a:gd name="T73" fmla="*/ 2147483647 h 362"/>
              <a:gd name="T74" fmla="*/ 2147483647 w 2031"/>
              <a:gd name="T75" fmla="*/ 2147483647 h 362"/>
              <a:gd name="T76" fmla="*/ 2147483647 w 2031"/>
              <a:gd name="T77" fmla="*/ 2147483647 h 362"/>
              <a:gd name="T78" fmla="*/ 2147483647 w 2031"/>
              <a:gd name="T79" fmla="*/ 2147483647 h 362"/>
              <a:gd name="T80" fmla="*/ 2147483647 w 2031"/>
              <a:gd name="T81" fmla="*/ 2147483647 h 362"/>
              <a:gd name="T82" fmla="*/ 2147483647 w 2031"/>
              <a:gd name="T83" fmla="*/ 2147483647 h 362"/>
              <a:gd name="T84" fmla="*/ 2147483647 w 2031"/>
              <a:gd name="T85" fmla="*/ 2147483647 h 362"/>
              <a:gd name="T86" fmla="*/ 2147483647 w 2031"/>
              <a:gd name="T87" fmla="*/ 2147483647 h 362"/>
              <a:gd name="T88" fmla="*/ 2147483647 w 2031"/>
              <a:gd name="T89" fmla="*/ 2147483647 h 362"/>
              <a:gd name="T90" fmla="*/ 2147483647 w 2031"/>
              <a:gd name="T91" fmla="*/ 2147483647 h 362"/>
              <a:gd name="T92" fmla="*/ 2147483647 w 2031"/>
              <a:gd name="T93" fmla="*/ 2147483647 h 362"/>
              <a:gd name="T94" fmla="*/ 2147483647 w 2031"/>
              <a:gd name="T95" fmla="*/ 2147483647 h 362"/>
              <a:gd name="T96" fmla="*/ 2147483647 w 2031"/>
              <a:gd name="T97" fmla="*/ 2147483647 h 362"/>
              <a:gd name="T98" fmla="*/ 2147483647 w 2031"/>
              <a:gd name="T99" fmla="*/ 2147483647 h 362"/>
              <a:gd name="T100" fmla="*/ 2147483647 w 2031"/>
              <a:gd name="T101" fmla="*/ 2147483647 h 362"/>
              <a:gd name="T102" fmla="*/ 2147483647 w 2031"/>
              <a:gd name="T103" fmla="*/ 2147483647 h 362"/>
              <a:gd name="T104" fmla="*/ 2147483647 w 2031"/>
              <a:gd name="T105" fmla="*/ 2147483647 h 362"/>
              <a:gd name="T106" fmla="*/ 0 w 2031"/>
              <a:gd name="T107" fmla="*/ 2147483647 h 362"/>
              <a:gd name="T108" fmla="*/ 2147483647 w 2031"/>
              <a:gd name="T109" fmla="*/ 2147483647 h 362"/>
              <a:gd name="T110" fmla="*/ 2147483647 w 2031"/>
              <a:gd name="T111" fmla="*/ 2147483647 h 362"/>
              <a:gd name="T112" fmla="*/ 2147483647 w 2031"/>
              <a:gd name="T113" fmla="*/ 2147483647 h 362"/>
              <a:gd name="T114" fmla="*/ 2147483647 w 2031"/>
              <a:gd name="T115" fmla="*/ 2147483647 h 362"/>
              <a:gd name="T116" fmla="*/ 2147483647 w 2031"/>
              <a:gd name="T117" fmla="*/ 2147483647 h 362"/>
              <a:gd name="T118" fmla="*/ 2147483647 w 2031"/>
              <a:gd name="T119" fmla="*/ 2147483647 h 36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31" h="362">
                <a:moveTo>
                  <a:pt x="299" y="268"/>
                </a:moveTo>
                <a:lnTo>
                  <a:pt x="325" y="284"/>
                </a:lnTo>
                <a:lnTo>
                  <a:pt x="354" y="298"/>
                </a:lnTo>
                <a:lnTo>
                  <a:pt x="388" y="313"/>
                </a:lnTo>
                <a:lnTo>
                  <a:pt x="425" y="325"/>
                </a:lnTo>
                <a:lnTo>
                  <a:pt x="465" y="335"/>
                </a:lnTo>
                <a:lnTo>
                  <a:pt x="508" y="345"/>
                </a:lnTo>
                <a:lnTo>
                  <a:pt x="553" y="351"/>
                </a:lnTo>
                <a:lnTo>
                  <a:pt x="599" y="356"/>
                </a:lnTo>
                <a:lnTo>
                  <a:pt x="648" y="360"/>
                </a:lnTo>
                <a:lnTo>
                  <a:pt x="697" y="362"/>
                </a:lnTo>
                <a:lnTo>
                  <a:pt x="746" y="362"/>
                </a:lnTo>
                <a:lnTo>
                  <a:pt x="794" y="359"/>
                </a:lnTo>
                <a:lnTo>
                  <a:pt x="843" y="355"/>
                </a:lnTo>
                <a:lnTo>
                  <a:pt x="889" y="350"/>
                </a:lnTo>
                <a:lnTo>
                  <a:pt x="933" y="342"/>
                </a:lnTo>
                <a:lnTo>
                  <a:pt x="975" y="333"/>
                </a:lnTo>
                <a:lnTo>
                  <a:pt x="1016" y="322"/>
                </a:lnTo>
                <a:lnTo>
                  <a:pt x="1054" y="333"/>
                </a:lnTo>
                <a:lnTo>
                  <a:pt x="1097" y="342"/>
                </a:lnTo>
                <a:lnTo>
                  <a:pt x="1142" y="350"/>
                </a:lnTo>
                <a:lnTo>
                  <a:pt x="1188" y="355"/>
                </a:lnTo>
                <a:lnTo>
                  <a:pt x="1236" y="359"/>
                </a:lnTo>
                <a:lnTo>
                  <a:pt x="1285" y="362"/>
                </a:lnTo>
                <a:lnTo>
                  <a:pt x="1334" y="362"/>
                </a:lnTo>
                <a:lnTo>
                  <a:pt x="1383" y="360"/>
                </a:lnTo>
                <a:lnTo>
                  <a:pt x="1430" y="356"/>
                </a:lnTo>
                <a:lnTo>
                  <a:pt x="1477" y="351"/>
                </a:lnTo>
                <a:lnTo>
                  <a:pt x="1522" y="345"/>
                </a:lnTo>
                <a:lnTo>
                  <a:pt x="1565" y="335"/>
                </a:lnTo>
                <a:lnTo>
                  <a:pt x="1605" y="325"/>
                </a:lnTo>
                <a:lnTo>
                  <a:pt x="1642" y="313"/>
                </a:lnTo>
                <a:lnTo>
                  <a:pt x="1676" y="298"/>
                </a:lnTo>
                <a:lnTo>
                  <a:pt x="1706" y="284"/>
                </a:lnTo>
                <a:lnTo>
                  <a:pt x="1731" y="268"/>
                </a:lnTo>
                <a:lnTo>
                  <a:pt x="1765" y="271"/>
                </a:lnTo>
                <a:lnTo>
                  <a:pt x="1798" y="272"/>
                </a:lnTo>
                <a:lnTo>
                  <a:pt x="1831" y="271"/>
                </a:lnTo>
                <a:lnTo>
                  <a:pt x="1864" y="267"/>
                </a:lnTo>
                <a:lnTo>
                  <a:pt x="1895" y="263"/>
                </a:lnTo>
                <a:lnTo>
                  <a:pt x="1924" y="256"/>
                </a:lnTo>
                <a:lnTo>
                  <a:pt x="1951" y="248"/>
                </a:lnTo>
                <a:lnTo>
                  <a:pt x="1974" y="239"/>
                </a:lnTo>
                <a:lnTo>
                  <a:pt x="1993" y="229"/>
                </a:lnTo>
                <a:lnTo>
                  <a:pt x="2009" y="218"/>
                </a:lnTo>
                <a:lnTo>
                  <a:pt x="2021" y="206"/>
                </a:lnTo>
                <a:lnTo>
                  <a:pt x="2028" y="193"/>
                </a:lnTo>
                <a:lnTo>
                  <a:pt x="2031" y="181"/>
                </a:lnTo>
                <a:lnTo>
                  <a:pt x="2028" y="168"/>
                </a:lnTo>
                <a:lnTo>
                  <a:pt x="2021" y="156"/>
                </a:lnTo>
                <a:lnTo>
                  <a:pt x="2009" y="144"/>
                </a:lnTo>
                <a:lnTo>
                  <a:pt x="1993" y="133"/>
                </a:lnTo>
                <a:lnTo>
                  <a:pt x="1974" y="122"/>
                </a:lnTo>
                <a:lnTo>
                  <a:pt x="1951" y="114"/>
                </a:lnTo>
                <a:lnTo>
                  <a:pt x="1924" y="106"/>
                </a:lnTo>
                <a:lnTo>
                  <a:pt x="1895" y="100"/>
                </a:lnTo>
                <a:lnTo>
                  <a:pt x="1864" y="94"/>
                </a:lnTo>
                <a:lnTo>
                  <a:pt x="1831" y="92"/>
                </a:lnTo>
                <a:lnTo>
                  <a:pt x="1798" y="90"/>
                </a:lnTo>
                <a:lnTo>
                  <a:pt x="1765" y="90"/>
                </a:lnTo>
                <a:lnTo>
                  <a:pt x="1731" y="93"/>
                </a:lnTo>
                <a:lnTo>
                  <a:pt x="1706" y="77"/>
                </a:lnTo>
                <a:lnTo>
                  <a:pt x="1676" y="63"/>
                </a:lnTo>
                <a:lnTo>
                  <a:pt x="1642" y="50"/>
                </a:lnTo>
                <a:lnTo>
                  <a:pt x="1605" y="38"/>
                </a:lnTo>
                <a:lnTo>
                  <a:pt x="1565" y="27"/>
                </a:lnTo>
                <a:lnTo>
                  <a:pt x="1522" y="18"/>
                </a:lnTo>
                <a:lnTo>
                  <a:pt x="1477" y="11"/>
                </a:lnTo>
                <a:lnTo>
                  <a:pt x="1430" y="5"/>
                </a:lnTo>
                <a:lnTo>
                  <a:pt x="1383" y="2"/>
                </a:lnTo>
                <a:lnTo>
                  <a:pt x="1334" y="0"/>
                </a:lnTo>
                <a:lnTo>
                  <a:pt x="1285" y="1"/>
                </a:lnTo>
                <a:lnTo>
                  <a:pt x="1236" y="2"/>
                </a:lnTo>
                <a:lnTo>
                  <a:pt x="1188" y="6"/>
                </a:lnTo>
                <a:lnTo>
                  <a:pt x="1142" y="13"/>
                </a:lnTo>
                <a:lnTo>
                  <a:pt x="1097" y="19"/>
                </a:lnTo>
                <a:lnTo>
                  <a:pt x="1054" y="28"/>
                </a:lnTo>
                <a:lnTo>
                  <a:pt x="1016" y="39"/>
                </a:lnTo>
                <a:lnTo>
                  <a:pt x="975" y="28"/>
                </a:lnTo>
                <a:lnTo>
                  <a:pt x="933" y="19"/>
                </a:lnTo>
                <a:lnTo>
                  <a:pt x="889" y="13"/>
                </a:lnTo>
                <a:lnTo>
                  <a:pt x="843" y="6"/>
                </a:lnTo>
                <a:lnTo>
                  <a:pt x="794" y="2"/>
                </a:lnTo>
                <a:lnTo>
                  <a:pt x="746" y="1"/>
                </a:lnTo>
                <a:lnTo>
                  <a:pt x="697" y="0"/>
                </a:lnTo>
                <a:lnTo>
                  <a:pt x="648" y="2"/>
                </a:lnTo>
                <a:lnTo>
                  <a:pt x="599" y="5"/>
                </a:lnTo>
                <a:lnTo>
                  <a:pt x="553" y="11"/>
                </a:lnTo>
                <a:lnTo>
                  <a:pt x="508" y="18"/>
                </a:lnTo>
                <a:lnTo>
                  <a:pt x="465" y="27"/>
                </a:lnTo>
                <a:lnTo>
                  <a:pt x="425" y="38"/>
                </a:lnTo>
                <a:lnTo>
                  <a:pt x="388" y="50"/>
                </a:lnTo>
                <a:lnTo>
                  <a:pt x="354" y="63"/>
                </a:lnTo>
                <a:lnTo>
                  <a:pt x="325" y="77"/>
                </a:lnTo>
                <a:lnTo>
                  <a:pt x="299" y="93"/>
                </a:lnTo>
                <a:lnTo>
                  <a:pt x="266" y="90"/>
                </a:lnTo>
                <a:lnTo>
                  <a:pt x="232" y="90"/>
                </a:lnTo>
                <a:lnTo>
                  <a:pt x="198" y="92"/>
                </a:lnTo>
                <a:lnTo>
                  <a:pt x="166" y="94"/>
                </a:lnTo>
                <a:lnTo>
                  <a:pt x="136" y="100"/>
                </a:lnTo>
                <a:lnTo>
                  <a:pt x="106" y="106"/>
                </a:lnTo>
                <a:lnTo>
                  <a:pt x="79" y="114"/>
                </a:lnTo>
                <a:lnTo>
                  <a:pt x="57" y="122"/>
                </a:lnTo>
                <a:lnTo>
                  <a:pt x="37" y="133"/>
                </a:lnTo>
                <a:lnTo>
                  <a:pt x="20" y="144"/>
                </a:lnTo>
                <a:lnTo>
                  <a:pt x="9" y="156"/>
                </a:lnTo>
                <a:lnTo>
                  <a:pt x="3" y="168"/>
                </a:lnTo>
                <a:lnTo>
                  <a:pt x="0" y="181"/>
                </a:lnTo>
                <a:lnTo>
                  <a:pt x="3" y="193"/>
                </a:lnTo>
                <a:lnTo>
                  <a:pt x="9" y="206"/>
                </a:lnTo>
                <a:lnTo>
                  <a:pt x="20" y="218"/>
                </a:lnTo>
                <a:lnTo>
                  <a:pt x="37" y="229"/>
                </a:lnTo>
                <a:lnTo>
                  <a:pt x="57" y="239"/>
                </a:lnTo>
                <a:lnTo>
                  <a:pt x="79" y="248"/>
                </a:lnTo>
                <a:lnTo>
                  <a:pt x="106" y="256"/>
                </a:lnTo>
                <a:lnTo>
                  <a:pt x="136" y="263"/>
                </a:lnTo>
                <a:lnTo>
                  <a:pt x="166" y="267"/>
                </a:lnTo>
                <a:lnTo>
                  <a:pt x="198" y="271"/>
                </a:lnTo>
                <a:lnTo>
                  <a:pt x="232" y="272"/>
                </a:lnTo>
                <a:lnTo>
                  <a:pt x="266" y="271"/>
                </a:lnTo>
                <a:lnTo>
                  <a:pt x="299" y="268"/>
                </a:lnTo>
                <a:close/>
              </a:path>
            </a:pathLst>
          </a:custGeom>
          <a:solidFill>
            <a:srgbClr val="FFFFFF"/>
          </a:solidFill>
          <a:ln w="63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958869" y="1357324"/>
            <a:ext cx="890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5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LAN 1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2089169" y="1790711"/>
            <a:ext cx="47625" cy="71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V="1">
            <a:off x="4983181" y="3914786"/>
            <a:ext cx="504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5" name="未知"/>
          <p:cNvSpPr>
            <a:spLocks/>
          </p:cNvSpPr>
          <p:nvPr/>
        </p:nvSpPr>
        <p:spPr bwMode="auto">
          <a:xfrm>
            <a:off x="5486419" y="3724286"/>
            <a:ext cx="1800225" cy="352425"/>
          </a:xfrm>
          <a:custGeom>
            <a:avLst/>
            <a:gdLst>
              <a:gd name="T0" fmla="*/ 2147483647 w 1504"/>
              <a:gd name="T1" fmla="*/ 2147483647 h 296"/>
              <a:gd name="T2" fmla="*/ 2147483647 w 1504"/>
              <a:gd name="T3" fmla="*/ 2147483647 h 296"/>
              <a:gd name="T4" fmla="*/ 2147483647 w 1504"/>
              <a:gd name="T5" fmla="*/ 2147483647 h 296"/>
              <a:gd name="T6" fmla="*/ 2147483647 w 1504"/>
              <a:gd name="T7" fmla="*/ 2147483647 h 296"/>
              <a:gd name="T8" fmla="*/ 2147483647 w 1504"/>
              <a:gd name="T9" fmla="*/ 2147483647 h 296"/>
              <a:gd name="T10" fmla="*/ 2147483647 w 1504"/>
              <a:gd name="T11" fmla="*/ 2147483647 h 296"/>
              <a:gd name="T12" fmla="*/ 2147483647 w 1504"/>
              <a:gd name="T13" fmla="*/ 2147483647 h 296"/>
              <a:gd name="T14" fmla="*/ 2147483647 w 1504"/>
              <a:gd name="T15" fmla="*/ 2147483647 h 296"/>
              <a:gd name="T16" fmla="*/ 2147483647 w 1504"/>
              <a:gd name="T17" fmla="*/ 2147483647 h 296"/>
              <a:gd name="T18" fmla="*/ 2147483647 w 1504"/>
              <a:gd name="T19" fmla="*/ 2147483647 h 296"/>
              <a:gd name="T20" fmla="*/ 2147483647 w 1504"/>
              <a:gd name="T21" fmla="*/ 2147483647 h 296"/>
              <a:gd name="T22" fmla="*/ 2147483647 w 1504"/>
              <a:gd name="T23" fmla="*/ 2147483647 h 296"/>
              <a:gd name="T24" fmla="*/ 2147483647 w 1504"/>
              <a:gd name="T25" fmla="*/ 2147483647 h 296"/>
              <a:gd name="T26" fmla="*/ 2147483647 w 1504"/>
              <a:gd name="T27" fmla="*/ 2147483647 h 296"/>
              <a:gd name="T28" fmla="*/ 2147483647 w 1504"/>
              <a:gd name="T29" fmla="*/ 2147483647 h 296"/>
              <a:gd name="T30" fmla="*/ 2147483647 w 1504"/>
              <a:gd name="T31" fmla="*/ 2147483647 h 296"/>
              <a:gd name="T32" fmla="*/ 2147483647 w 1504"/>
              <a:gd name="T33" fmla="*/ 2147483647 h 296"/>
              <a:gd name="T34" fmla="*/ 2147483647 w 1504"/>
              <a:gd name="T35" fmla="*/ 2147483647 h 296"/>
              <a:gd name="T36" fmla="*/ 2147483647 w 1504"/>
              <a:gd name="T37" fmla="*/ 2147483647 h 296"/>
              <a:gd name="T38" fmla="*/ 2147483647 w 1504"/>
              <a:gd name="T39" fmla="*/ 2147483647 h 296"/>
              <a:gd name="T40" fmla="*/ 2147483647 w 1504"/>
              <a:gd name="T41" fmla="*/ 2147483647 h 296"/>
              <a:gd name="T42" fmla="*/ 2147483647 w 1504"/>
              <a:gd name="T43" fmla="*/ 2147483647 h 296"/>
              <a:gd name="T44" fmla="*/ 2147483647 w 1504"/>
              <a:gd name="T45" fmla="*/ 2147483647 h 296"/>
              <a:gd name="T46" fmla="*/ 2147483647 w 1504"/>
              <a:gd name="T47" fmla="*/ 2147483647 h 296"/>
              <a:gd name="T48" fmla="*/ 2147483647 w 1504"/>
              <a:gd name="T49" fmla="*/ 2147483647 h 296"/>
              <a:gd name="T50" fmla="*/ 2147483647 w 1504"/>
              <a:gd name="T51" fmla="*/ 2147483647 h 296"/>
              <a:gd name="T52" fmla="*/ 2147483647 w 1504"/>
              <a:gd name="T53" fmla="*/ 2147483647 h 296"/>
              <a:gd name="T54" fmla="*/ 2147483647 w 1504"/>
              <a:gd name="T55" fmla="*/ 2147483647 h 296"/>
              <a:gd name="T56" fmla="*/ 2147483647 w 1504"/>
              <a:gd name="T57" fmla="*/ 2147483647 h 296"/>
              <a:gd name="T58" fmla="*/ 2147483647 w 1504"/>
              <a:gd name="T59" fmla="*/ 2147483647 h 296"/>
              <a:gd name="T60" fmla="*/ 2147483647 w 1504"/>
              <a:gd name="T61" fmla="*/ 0 h 296"/>
              <a:gd name="T62" fmla="*/ 2147483647 w 1504"/>
              <a:gd name="T63" fmla="*/ 2147483647 h 296"/>
              <a:gd name="T64" fmla="*/ 2147483647 w 1504"/>
              <a:gd name="T65" fmla="*/ 2147483647 h 296"/>
              <a:gd name="T66" fmla="*/ 2147483647 w 1504"/>
              <a:gd name="T67" fmla="*/ 2147483647 h 296"/>
              <a:gd name="T68" fmla="*/ 2147483647 w 1504"/>
              <a:gd name="T69" fmla="*/ 2147483647 h 296"/>
              <a:gd name="T70" fmla="*/ 2147483647 w 1504"/>
              <a:gd name="T71" fmla="*/ 2147483647 h 296"/>
              <a:gd name="T72" fmla="*/ 2147483647 w 1504"/>
              <a:gd name="T73" fmla="*/ 0 h 296"/>
              <a:gd name="T74" fmla="*/ 2147483647 w 1504"/>
              <a:gd name="T75" fmla="*/ 2147483647 h 296"/>
              <a:gd name="T76" fmla="*/ 2147483647 w 1504"/>
              <a:gd name="T77" fmla="*/ 2147483647 h 296"/>
              <a:gd name="T78" fmla="*/ 2147483647 w 1504"/>
              <a:gd name="T79" fmla="*/ 2147483647 h 296"/>
              <a:gd name="T80" fmla="*/ 2147483647 w 1504"/>
              <a:gd name="T81" fmla="*/ 2147483647 h 296"/>
              <a:gd name="T82" fmla="*/ 2147483647 w 1504"/>
              <a:gd name="T83" fmla="*/ 2147483647 h 296"/>
              <a:gd name="T84" fmla="*/ 2147483647 w 1504"/>
              <a:gd name="T85" fmla="*/ 2147483647 h 296"/>
              <a:gd name="T86" fmla="*/ 2147483647 w 1504"/>
              <a:gd name="T87" fmla="*/ 2147483647 h 296"/>
              <a:gd name="T88" fmla="*/ 2147483647 w 1504"/>
              <a:gd name="T89" fmla="*/ 2147483647 h 296"/>
              <a:gd name="T90" fmla="*/ 2147483647 w 1504"/>
              <a:gd name="T91" fmla="*/ 2147483647 h 296"/>
              <a:gd name="T92" fmla="*/ 0 w 1504"/>
              <a:gd name="T93" fmla="*/ 2147483647 h 296"/>
              <a:gd name="T94" fmla="*/ 2147483647 w 1504"/>
              <a:gd name="T95" fmla="*/ 2147483647 h 296"/>
              <a:gd name="T96" fmla="*/ 2147483647 w 1504"/>
              <a:gd name="T97" fmla="*/ 2147483647 h 296"/>
              <a:gd name="T98" fmla="*/ 2147483647 w 1504"/>
              <a:gd name="T99" fmla="*/ 2147483647 h 296"/>
              <a:gd name="T100" fmla="*/ 2147483647 w 1504"/>
              <a:gd name="T101" fmla="*/ 2147483647 h 296"/>
              <a:gd name="T102" fmla="*/ 2147483647 w 1504"/>
              <a:gd name="T103" fmla="*/ 2147483647 h 29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504" h="296">
                <a:moveTo>
                  <a:pt x="221" y="220"/>
                </a:moveTo>
                <a:lnTo>
                  <a:pt x="243" y="234"/>
                </a:lnTo>
                <a:lnTo>
                  <a:pt x="269" y="248"/>
                </a:lnTo>
                <a:lnTo>
                  <a:pt x="299" y="261"/>
                </a:lnTo>
                <a:lnTo>
                  <a:pt x="330" y="271"/>
                </a:lnTo>
                <a:lnTo>
                  <a:pt x="366" y="279"/>
                </a:lnTo>
                <a:lnTo>
                  <a:pt x="403" y="287"/>
                </a:lnTo>
                <a:lnTo>
                  <a:pt x="441" y="292"/>
                </a:lnTo>
                <a:lnTo>
                  <a:pt x="483" y="295"/>
                </a:lnTo>
                <a:lnTo>
                  <a:pt x="523" y="296"/>
                </a:lnTo>
                <a:lnTo>
                  <a:pt x="564" y="296"/>
                </a:lnTo>
                <a:lnTo>
                  <a:pt x="604" y="294"/>
                </a:lnTo>
                <a:lnTo>
                  <a:pt x="645" y="288"/>
                </a:lnTo>
                <a:lnTo>
                  <a:pt x="682" y="282"/>
                </a:lnTo>
                <a:lnTo>
                  <a:pt x="718" y="274"/>
                </a:lnTo>
                <a:lnTo>
                  <a:pt x="752" y="265"/>
                </a:lnTo>
                <a:lnTo>
                  <a:pt x="785" y="274"/>
                </a:lnTo>
                <a:lnTo>
                  <a:pt x="821" y="282"/>
                </a:lnTo>
                <a:lnTo>
                  <a:pt x="859" y="288"/>
                </a:lnTo>
                <a:lnTo>
                  <a:pt x="899" y="294"/>
                </a:lnTo>
                <a:lnTo>
                  <a:pt x="939" y="296"/>
                </a:lnTo>
                <a:lnTo>
                  <a:pt x="980" y="296"/>
                </a:lnTo>
                <a:lnTo>
                  <a:pt x="1022" y="295"/>
                </a:lnTo>
                <a:lnTo>
                  <a:pt x="1062" y="292"/>
                </a:lnTo>
                <a:lnTo>
                  <a:pt x="1101" y="287"/>
                </a:lnTo>
                <a:lnTo>
                  <a:pt x="1138" y="279"/>
                </a:lnTo>
                <a:lnTo>
                  <a:pt x="1173" y="271"/>
                </a:lnTo>
                <a:lnTo>
                  <a:pt x="1206" y="261"/>
                </a:lnTo>
                <a:lnTo>
                  <a:pt x="1235" y="248"/>
                </a:lnTo>
                <a:lnTo>
                  <a:pt x="1261" y="234"/>
                </a:lnTo>
                <a:lnTo>
                  <a:pt x="1283" y="220"/>
                </a:lnTo>
                <a:lnTo>
                  <a:pt x="1311" y="223"/>
                </a:lnTo>
                <a:lnTo>
                  <a:pt x="1341" y="223"/>
                </a:lnTo>
                <a:lnTo>
                  <a:pt x="1370" y="220"/>
                </a:lnTo>
                <a:lnTo>
                  <a:pt x="1398" y="216"/>
                </a:lnTo>
                <a:lnTo>
                  <a:pt x="1423" y="211"/>
                </a:lnTo>
                <a:lnTo>
                  <a:pt x="1447" y="203"/>
                </a:lnTo>
                <a:lnTo>
                  <a:pt x="1467" y="194"/>
                </a:lnTo>
                <a:lnTo>
                  <a:pt x="1483" y="184"/>
                </a:lnTo>
                <a:lnTo>
                  <a:pt x="1494" y="173"/>
                </a:lnTo>
                <a:lnTo>
                  <a:pt x="1502" y="161"/>
                </a:lnTo>
                <a:lnTo>
                  <a:pt x="1504" y="149"/>
                </a:lnTo>
                <a:lnTo>
                  <a:pt x="1502" y="137"/>
                </a:lnTo>
                <a:lnTo>
                  <a:pt x="1494" y="125"/>
                </a:lnTo>
                <a:lnTo>
                  <a:pt x="1483" y="113"/>
                </a:lnTo>
                <a:lnTo>
                  <a:pt x="1467" y="103"/>
                </a:lnTo>
                <a:lnTo>
                  <a:pt x="1447" y="94"/>
                </a:lnTo>
                <a:lnTo>
                  <a:pt x="1423" y="87"/>
                </a:lnTo>
                <a:lnTo>
                  <a:pt x="1398" y="80"/>
                </a:lnTo>
                <a:lnTo>
                  <a:pt x="1370" y="76"/>
                </a:lnTo>
                <a:lnTo>
                  <a:pt x="1341" y="75"/>
                </a:lnTo>
                <a:lnTo>
                  <a:pt x="1311" y="75"/>
                </a:lnTo>
                <a:lnTo>
                  <a:pt x="1283" y="76"/>
                </a:lnTo>
                <a:lnTo>
                  <a:pt x="1261" y="62"/>
                </a:lnTo>
                <a:lnTo>
                  <a:pt x="1235" y="49"/>
                </a:lnTo>
                <a:lnTo>
                  <a:pt x="1206" y="37"/>
                </a:lnTo>
                <a:lnTo>
                  <a:pt x="1173" y="26"/>
                </a:lnTo>
                <a:lnTo>
                  <a:pt x="1138" y="17"/>
                </a:lnTo>
                <a:lnTo>
                  <a:pt x="1101" y="11"/>
                </a:lnTo>
                <a:lnTo>
                  <a:pt x="1062" y="5"/>
                </a:lnTo>
                <a:lnTo>
                  <a:pt x="1022" y="1"/>
                </a:lnTo>
                <a:lnTo>
                  <a:pt x="980" y="0"/>
                </a:lnTo>
                <a:lnTo>
                  <a:pt x="939" y="1"/>
                </a:lnTo>
                <a:lnTo>
                  <a:pt x="899" y="4"/>
                </a:lnTo>
                <a:lnTo>
                  <a:pt x="859" y="8"/>
                </a:lnTo>
                <a:lnTo>
                  <a:pt x="821" y="15"/>
                </a:lnTo>
                <a:lnTo>
                  <a:pt x="785" y="22"/>
                </a:lnTo>
                <a:lnTo>
                  <a:pt x="752" y="33"/>
                </a:lnTo>
                <a:lnTo>
                  <a:pt x="718" y="22"/>
                </a:lnTo>
                <a:lnTo>
                  <a:pt x="682" y="15"/>
                </a:lnTo>
                <a:lnTo>
                  <a:pt x="645" y="8"/>
                </a:lnTo>
                <a:lnTo>
                  <a:pt x="604" y="4"/>
                </a:lnTo>
                <a:lnTo>
                  <a:pt x="564" y="1"/>
                </a:lnTo>
                <a:lnTo>
                  <a:pt x="523" y="0"/>
                </a:lnTo>
                <a:lnTo>
                  <a:pt x="483" y="1"/>
                </a:lnTo>
                <a:lnTo>
                  <a:pt x="441" y="5"/>
                </a:lnTo>
                <a:lnTo>
                  <a:pt x="403" y="11"/>
                </a:lnTo>
                <a:lnTo>
                  <a:pt x="366" y="17"/>
                </a:lnTo>
                <a:lnTo>
                  <a:pt x="330" y="26"/>
                </a:lnTo>
                <a:lnTo>
                  <a:pt x="299" y="37"/>
                </a:lnTo>
                <a:lnTo>
                  <a:pt x="269" y="49"/>
                </a:lnTo>
                <a:lnTo>
                  <a:pt x="243" y="62"/>
                </a:lnTo>
                <a:lnTo>
                  <a:pt x="221" y="76"/>
                </a:lnTo>
                <a:lnTo>
                  <a:pt x="192" y="75"/>
                </a:lnTo>
                <a:lnTo>
                  <a:pt x="163" y="75"/>
                </a:lnTo>
                <a:lnTo>
                  <a:pt x="134" y="76"/>
                </a:lnTo>
                <a:lnTo>
                  <a:pt x="107" y="80"/>
                </a:lnTo>
                <a:lnTo>
                  <a:pt x="81" y="87"/>
                </a:lnTo>
                <a:lnTo>
                  <a:pt x="57" y="94"/>
                </a:lnTo>
                <a:lnTo>
                  <a:pt x="38" y="103"/>
                </a:lnTo>
                <a:lnTo>
                  <a:pt x="22" y="113"/>
                </a:lnTo>
                <a:lnTo>
                  <a:pt x="9" y="125"/>
                </a:lnTo>
                <a:lnTo>
                  <a:pt x="3" y="137"/>
                </a:lnTo>
                <a:lnTo>
                  <a:pt x="0" y="149"/>
                </a:lnTo>
                <a:lnTo>
                  <a:pt x="3" y="161"/>
                </a:lnTo>
                <a:lnTo>
                  <a:pt x="9" y="173"/>
                </a:lnTo>
                <a:lnTo>
                  <a:pt x="22" y="184"/>
                </a:lnTo>
                <a:lnTo>
                  <a:pt x="38" y="194"/>
                </a:lnTo>
                <a:lnTo>
                  <a:pt x="57" y="203"/>
                </a:lnTo>
                <a:lnTo>
                  <a:pt x="81" y="211"/>
                </a:lnTo>
                <a:lnTo>
                  <a:pt x="107" y="216"/>
                </a:lnTo>
                <a:lnTo>
                  <a:pt x="134" y="220"/>
                </a:lnTo>
                <a:lnTo>
                  <a:pt x="163" y="223"/>
                </a:lnTo>
                <a:lnTo>
                  <a:pt x="192" y="223"/>
                </a:lnTo>
                <a:lnTo>
                  <a:pt x="221" y="220"/>
                </a:lnTo>
                <a:close/>
              </a:path>
            </a:pathLst>
          </a:custGeom>
          <a:solidFill>
            <a:srgbClr val="FFFFFF"/>
          </a:solidFill>
          <a:ln w="63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5913456" y="3759211"/>
            <a:ext cx="8905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5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LAN 4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5054619" y="3914786"/>
            <a:ext cx="841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2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1885969" y="2239974"/>
            <a:ext cx="841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2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3182956" y="2509849"/>
            <a:ext cx="841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2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4983181" y="2457461"/>
            <a:ext cx="841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2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4322781" y="3651261"/>
            <a:ext cx="841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2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1166831" y="1887549"/>
            <a:ext cx="841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2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87325"/>
            <a:ext cx="6227763" cy="460375"/>
          </a:xfrm>
        </p:spPr>
        <p:txBody>
          <a:bodyPr/>
          <a:lstStyle/>
          <a:p>
            <a:pPr eaLnBrk="1" hangingPunct="1"/>
            <a:r>
              <a:rPr lang="zh-CN" altLang="en-US" dirty="0"/>
              <a:t>生成树协议 </a:t>
            </a:r>
            <a:r>
              <a:rPr lang="en-US" altLang="zh-CN" dirty="0"/>
              <a:t>— </a:t>
            </a:r>
            <a:r>
              <a:rPr lang="zh-CN" altLang="en-US" dirty="0"/>
              <a:t>概述（举例）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07C9781-BBD2-4320-AA8E-5B8C0F800DA8}"/>
              </a:ext>
            </a:extLst>
          </p:cNvPr>
          <p:cNvCxnSpPr>
            <a:cxnSpLocks/>
          </p:cNvCxnSpPr>
          <p:nvPr/>
        </p:nvCxnSpPr>
        <p:spPr bwMode="auto">
          <a:xfrm>
            <a:off x="4572000" y="2509849"/>
            <a:ext cx="196869" cy="791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187325"/>
            <a:ext cx="6226175" cy="460375"/>
          </a:xfrm>
        </p:spPr>
        <p:txBody>
          <a:bodyPr/>
          <a:lstStyle/>
          <a:p>
            <a:pPr eaLnBrk="1" hangingPunct="1"/>
            <a:r>
              <a:rPr lang="zh-CN" altLang="en-US"/>
              <a:t>生成树协议 </a:t>
            </a:r>
            <a:r>
              <a:rPr lang="en-US" altLang="zh-CN"/>
              <a:t>— BPDU</a:t>
            </a:r>
            <a:r>
              <a:rPr lang="zh-CN" altLang="en-US"/>
              <a:t>格式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85720" y="1131888"/>
          <a:ext cx="6529387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Visio" r:id="rId3" imgW="9884664" imgH="5807050" progId="">
                  <p:embed/>
                </p:oleObj>
              </mc:Choice>
              <mc:Fallback>
                <p:oleObj name="Visio" r:id="rId3" imgW="9884664" imgH="5807050" progId="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131888"/>
                        <a:ext cx="6529387" cy="330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14282" y="1071552"/>
            <a:ext cx="6643734" cy="69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800" dirty="0"/>
              <a:t>每个</a:t>
            </a:r>
            <a:r>
              <a:rPr lang="en-US" altLang="zh-CN" sz="1800" dirty="0"/>
              <a:t>Bridge</a:t>
            </a:r>
            <a:r>
              <a:rPr lang="zh-CN" altLang="en-US" sz="1800" dirty="0"/>
              <a:t>都周期性的向与自己相连的</a:t>
            </a:r>
            <a:r>
              <a:rPr lang="en-US" altLang="zh-CN" sz="1800" dirty="0"/>
              <a:t>LAN</a:t>
            </a:r>
            <a:r>
              <a:rPr lang="zh-CN" altLang="en-US" sz="1800" dirty="0"/>
              <a:t>上发送如下的</a:t>
            </a:r>
            <a:r>
              <a:rPr lang="en-US" altLang="zh-CN" sz="1800" dirty="0"/>
              <a:t>BPDU</a:t>
            </a:r>
            <a:r>
              <a:rPr lang="zh-CN" altLang="en-US" sz="1800" dirty="0"/>
              <a:t>：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0657" y="2886075"/>
            <a:ext cx="363696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3" tIns="45717" rIns="91433" bIns="45717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spcBef>
                <a:spcPct val="50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 sz="1600" dirty="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root bridge (what the sender thinks it is) root path cost for sending bridge</a:t>
            </a:r>
            <a:br>
              <a:rPr lang="en-US" altLang="zh-CN" sz="1600" dirty="0">
                <a:solidFill>
                  <a:schemeClr val="accent2"/>
                </a:solidFill>
                <a:latin typeface="Arial" charset="0"/>
                <a:ea typeface="宋体" pitchFamily="2" charset="-122"/>
              </a:rPr>
            </a:br>
            <a:r>
              <a:rPr lang="en-US" altLang="zh-CN" sz="1600" dirty="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Identifies sending bridge</a:t>
            </a:r>
            <a:br>
              <a:rPr lang="en-US" altLang="zh-CN" sz="1600" dirty="0">
                <a:solidFill>
                  <a:schemeClr val="accent2"/>
                </a:solidFill>
                <a:latin typeface="Arial" charset="0"/>
                <a:ea typeface="宋体" pitchFamily="2" charset="-122"/>
              </a:rPr>
            </a:br>
            <a:r>
              <a:rPr lang="en-US" altLang="zh-CN" sz="1600" dirty="0">
                <a:solidFill>
                  <a:schemeClr val="accent2"/>
                </a:solidFill>
                <a:latin typeface="Arial" charset="0"/>
                <a:ea typeface="宋体" pitchFamily="2" charset="-122"/>
              </a:rPr>
              <a:t>Identifies the sending port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 flipV="1">
            <a:off x="3428993" y="2643188"/>
            <a:ext cx="157190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3" tIns="45717" rIns="91433" bIns="45717" anchor="ctr"/>
          <a:lstStyle/>
          <a:p>
            <a:endParaRPr lang="zh-CN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V="1">
            <a:off x="3657621" y="2643187"/>
            <a:ext cx="557190" cy="649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3" tIns="45717" rIns="91433" bIns="45717" anchor="ctr"/>
          <a:lstStyle/>
          <a:p>
            <a:endParaRPr lang="zh-CN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3657620" y="2643188"/>
            <a:ext cx="1557322" cy="865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3" tIns="45717" rIns="91433" bIns="45717" anchor="ctr"/>
          <a:lstStyle/>
          <a:p>
            <a:endParaRPr lang="zh-CN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500298" y="2228850"/>
            <a:ext cx="1066800" cy="3429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 sz="1800">
                <a:latin typeface="Arial" charset="0"/>
                <a:ea typeface="宋体" pitchFamily="2" charset="-122"/>
              </a:rPr>
              <a:t>root ID</a:t>
            </a:r>
            <a:endParaRPr lang="en-US" altLang="zh-CN" sz="18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567098" y="2228850"/>
            <a:ext cx="914400" cy="3429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 sz="1800">
                <a:latin typeface="Arial" charset="0"/>
                <a:ea typeface="宋体" pitchFamily="2" charset="-122"/>
              </a:rPr>
              <a:t>cost</a:t>
            </a:r>
            <a:endParaRPr lang="en-US" altLang="zh-CN" sz="18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1498" y="2228850"/>
            <a:ext cx="1371600" cy="3429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 sz="1800">
                <a:latin typeface="Arial" charset="0"/>
                <a:ea typeface="宋体" pitchFamily="2" charset="-122"/>
              </a:rPr>
              <a:t>bridge ID</a:t>
            </a:r>
            <a:endParaRPr lang="en-US" altLang="zh-CN" sz="18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853098" y="2228850"/>
            <a:ext cx="1143000" cy="3429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 sz="1800">
                <a:latin typeface="Arial" charset="0"/>
                <a:ea typeface="宋体" pitchFamily="2" charset="-122"/>
              </a:rPr>
              <a:t>port ID</a:t>
            </a:r>
            <a:endParaRPr lang="en-US" altLang="zh-CN" sz="18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V="1">
            <a:off x="3729057" y="2643187"/>
            <a:ext cx="2628893" cy="1081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3" tIns="45717" rIns="91433" bIns="45717" anchor="ctr"/>
          <a:lstStyle/>
          <a:p>
            <a:endParaRPr lang="zh-CN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863600" y="187325"/>
            <a:ext cx="622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生成树协议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 BPDU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的交换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14282" y="1071551"/>
            <a:ext cx="6643734" cy="36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800" dirty="0"/>
              <a:t>给定两个 </a:t>
            </a:r>
            <a:r>
              <a:rPr lang="en-US" altLang="zh-CN" sz="1800" dirty="0"/>
              <a:t>BPDU  M1</a:t>
            </a:r>
            <a:r>
              <a:rPr lang="zh-CN" altLang="en-US" sz="1800" dirty="0"/>
              <a:t>与</a:t>
            </a:r>
            <a:r>
              <a:rPr lang="en-US" altLang="zh-CN" sz="1800" dirty="0"/>
              <a:t>M2</a:t>
            </a:r>
            <a:r>
              <a:rPr lang="zh-CN" altLang="en-US" sz="1800" dirty="0"/>
              <a:t>：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5720" y="1571618"/>
            <a:ext cx="990600" cy="3429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>
                <a:latin typeface="Arial" charset="0"/>
                <a:ea typeface="宋体" pitchFamily="2" charset="-122"/>
              </a:rPr>
              <a:t>ID R1</a:t>
            </a:r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276320" y="1571618"/>
            <a:ext cx="685800" cy="3429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>
                <a:latin typeface="Arial" charset="0"/>
                <a:ea typeface="宋体" pitchFamily="2" charset="-122"/>
              </a:rPr>
              <a:t>C1</a:t>
            </a:r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962120" y="1571618"/>
            <a:ext cx="914400" cy="3429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>
                <a:latin typeface="Arial" charset="0"/>
                <a:ea typeface="宋体" pitchFamily="2" charset="-122"/>
              </a:rPr>
              <a:t>ID B1 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654145" y="1971668"/>
            <a:ext cx="762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3" tIns="45717" rIns="91433" bIns="45717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M1</a:t>
            </a:r>
            <a:endParaRPr lang="en-US" altLang="zh-CN" b="1" i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446577" y="2614610"/>
            <a:ext cx="762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3" tIns="45717" rIns="91433" bIns="45717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M2</a:t>
            </a:r>
            <a:endParaRPr lang="en-US" altLang="zh-CN" b="1" i="1">
              <a:solidFill>
                <a:srgbClr val="000000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876520" y="1571618"/>
            <a:ext cx="914400" cy="3429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>
                <a:latin typeface="Arial" charset="0"/>
                <a:ea typeface="宋体" pitchFamily="2" charset="-122"/>
              </a:rPr>
              <a:t>ID P1 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071802" y="2214560"/>
            <a:ext cx="990600" cy="342900"/>
          </a:xfrm>
          <a:prstGeom prst="rect">
            <a:avLst/>
          </a:prstGeom>
          <a:solidFill>
            <a:srgbClr val="00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>
                <a:latin typeface="Arial" charset="0"/>
                <a:ea typeface="宋体" pitchFamily="2" charset="-122"/>
              </a:rPr>
              <a:t>ID R2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062402" y="2214560"/>
            <a:ext cx="685800" cy="342900"/>
          </a:xfrm>
          <a:prstGeom prst="rect">
            <a:avLst/>
          </a:prstGeom>
          <a:solidFill>
            <a:srgbClr val="00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>
                <a:latin typeface="Arial" charset="0"/>
                <a:ea typeface="宋体" pitchFamily="2" charset="-122"/>
              </a:rPr>
              <a:t>C2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748202" y="2214560"/>
            <a:ext cx="914400" cy="342900"/>
          </a:xfrm>
          <a:prstGeom prst="rect">
            <a:avLst/>
          </a:prstGeom>
          <a:solidFill>
            <a:srgbClr val="00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>
                <a:latin typeface="Arial" charset="0"/>
                <a:ea typeface="宋体" pitchFamily="2" charset="-122"/>
              </a:rPr>
              <a:t>ID B2 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662602" y="2214560"/>
            <a:ext cx="914400" cy="342900"/>
          </a:xfrm>
          <a:prstGeom prst="rect">
            <a:avLst/>
          </a:prstGeom>
          <a:solidFill>
            <a:srgbClr val="00FF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>
                <a:latin typeface="Arial" charset="0"/>
                <a:ea typeface="宋体" pitchFamily="2" charset="-122"/>
              </a:rPr>
              <a:t>ID P2 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214283" y="2874980"/>
            <a:ext cx="6357982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800" dirty="0"/>
              <a:t>我们说  </a:t>
            </a:r>
            <a:r>
              <a:rPr lang="en-US" altLang="zh-CN" sz="1800" dirty="0"/>
              <a:t>M1 is </a:t>
            </a:r>
            <a:r>
              <a:rPr lang="en-US" altLang="zh-CN" sz="1800" dirty="0">
                <a:solidFill>
                  <a:srgbClr val="FF0000"/>
                </a:solidFill>
              </a:rPr>
              <a:t>better</a:t>
            </a:r>
            <a:r>
              <a:rPr lang="en-US" altLang="zh-CN" sz="1800" dirty="0"/>
              <a:t> than M2,  if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/>
              <a:t>    (R1 &lt; R2),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/>
              <a:t>	Or (R1 == R2) and (C1 &lt; C2),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/>
              <a:t>	Or (R1 == R2) and (C1 == C2) and (B1 &lt; B2),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/>
              <a:t>	Or (R1 == R2) and (C1 == C2) and (B1 == B2)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1800" dirty="0"/>
              <a:t>           and (P1 &lt; P2)</a:t>
            </a:r>
            <a:endParaRPr lang="en-US" altLang="zh-CN" sz="1800" b="1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863600" y="187325"/>
            <a:ext cx="622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生成树协议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“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better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”关系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187325"/>
            <a:ext cx="6297612" cy="460375"/>
          </a:xfrm>
        </p:spPr>
        <p:txBody>
          <a:bodyPr/>
          <a:lstStyle/>
          <a:p>
            <a:pPr eaLnBrk="1" hangingPunct="1"/>
            <a:r>
              <a:rPr lang="zh-CN" altLang="en-US"/>
              <a:t>生成树协议 </a:t>
            </a:r>
            <a:r>
              <a:rPr lang="en-US" altLang="zh-CN"/>
              <a:t>– </a:t>
            </a:r>
            <a:r>
              <a:rPr lang="zh-CN" altLang="en-US"/>
              <a:t>初始化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14282" y="1071552"/>
            <a:ext cx="6589743" cy="160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800" dirty="0"/>
              <a:t>在协议运行之初，每个</a:t>
            </a:r>
            <a:r>
              <a:rPr lang="en-US" altLang="zh-CN" sz="1800" dirty="0"/>
              <a:t>Bridge</a:t>
            </a:r>
            <a:r>
              <a:rPr lang="zh-CN" altLang="en-US" sz="1800" dirty="0"/>
              <a:t>都认为自己是</a:t>
            </a:r>
            <a:r>
              <a:rPr lang="en-US" altLang="zh-CN" sz="1800" dirty="0"/>
              <a:t>Root Bridge.</a:t>
            </a:r>
          </a:p>
          <a:p>
            <a:pPr eaLnBrk="1" hangingPunct="1"/>
            <a:endParaRPr lang="en-US" altLang="zh-CN" sz="1800" dirty="0"/>
          </a:p>
          <a:p>
            <a:pPr eaLnBrk="1" hangingPunct="1"/>
            <a:r>
              <a:rPr lang="zh-CN" altLang="en-US" sz="1800" dirty="0"/>
              <a:t>于是每个</a:t>
            </a:r>
            <a:r>
              <a:rPr lang="en-US" altLang="zh-CN" sz="1800" dirty="0"/>
              <a:t>Bridge</a:t>
            </a:r>
            <a:r>
              <a:rPr lang="zh-CN" altLang="en-US" sz="1800" dirty="0"/>
              <a:t>都向与它相连的</a:t>
            </a:r>
            <a:r>
              <a:rPr lang="en-US" altLang="zh-CN" sz="1800" dirty="0"/>
              <a:t>LAN</a:t>
            </a:r>
            <a:r>
              <a:rPr lang="zh-CN" altLang="en-US" sz="1800" dirty="0"/>
              <a:t>上发送如下形式的</a:t>
            </a:r>
            <a:r>
              <a:rPr lang="en-US" altLang="zh-CN" sz="1800" dirty="0"/>
              <a:t>BPDU: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419225" y="2928940"/>
            <a:ext cx="838200" cy="3429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>
                <a:latin typeface="Arial" charset="0"/>
                <a:ea typeface="宋体" pitchFamily="2" charset="-122"/>
              </a:rPr>
              <a:t>B</a:t>
            </a:r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257425" y="2928940"/>
            <a:ext cx="1066800" cy="3429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>
                <a:latin typeface="Arial" charset="0"/>
                <a:ea typeface="宋体" pitchFamily="2" charset="-122"/>
              </a:rPr>
              <a:t>0</a:t>
            </a:r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324225" y="2928940"/>
            <a:ext cx="914400" cy="3429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>
                <a:latin typeface="Arial" charset="0"/>
                <a:ea typeface="宋体" pitchFamily="2" charset="-122"/>
              </a:rPr>
              <a:t>B</a:t>
            </a:r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238625" y="2928940"/>
            <a:ext cx="914400" cy="3429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ts val="1000"/>
              </a:spcBef>
              <a:spcAft>
                <a:spcPts val="1000"/>
              </a:spcAft>
              <a:buFont typeface="Arial" charset="0"/>
              <a:buNone/>
            </a:pPr>
            <a:r>
              <a:rPr lang="en-US" altLang="zh-CN">
                <a:latin typeface="Arial" charset="0"/>
                <a:ea typeface="宋体" pitchFamily="2" charset="-122"/>
              </a:rPr>
              <a:t>P</a:t>
            </a:r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14282" y="1071552"/>
            <a:ext cx="6589743" cy="74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800" dirty="0"/>
              <a:t>每个</a:t>
            </a:r>
            <a:r>
              <a:rPr lang="en-US" altLang="zh-CN" sz="1800" dirty="0"/>
              <a:t>Bridge</a:t>
            </a:r>
            <a:r>
              <a:rPr lang="zh-CN" altLang="en-US" sz="1800" dirty="0"/>
              <a:t>把它所收到的所有</a:t>
            </a:r>
            <a:r>
              <a:rPr lang="en-US" altLang="zh-CN" sz="1800" dirty="0"/>
              <a:t>BPDU</a:t>
            </a:r>
            <a:r>
              <a:rPr lang="zh-CN" altLang="en-US" sz="1800" dirty="0"/>
              <a:t>和它自己所发送的</a:t>
            </a:r>
            <a:r>
              <a:rPr lang="en-US" altLang="zh-CN" sz="1800" dirty="0"/>
              <a:t>BPDU</a:t>
            </a:r>
            <a:r>
              <a:rPr lang="zh-CN" altLang="en-US" sz="1800" dirty="0"/>
              <a:t>相比较</a:t>
            </a:r>
            <a:r>
              <a:rPr lang="en-US" altLang="zh-CN" sz="1800" dirty="0"/>
              <a:t>.</a:t>
            </a:r>
          </a:p>
          <a:p>
            <a:pPr eaLnBrk="1" hangingPunct="1"/>
            <a:r>
              <a:rPr lang="zh-CN" altLang="en-US" sz="1800" dirty="0"/>
              <a:t>若一个发送如下</a:t>
            </a:r>
            <a:r>
              <a:rPr lang="en-US" altLang="zh-CN" sz="1800" dirty="0"/>
              <a:t>BPDU M1</a:t>
            </a:r>
            <a:r>
              <a:rPr lang="zh-CN" altLang="en-US" sz="1800" dirty="0"/>
              <a:t>的</a:t>
            </a:r>
            <a:r>
              <a:rPr lang="en-US" altLang="zh-CN" sz="1800" dirty="0"/>
              <a:t>Bridge B1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550988" y="2100262"/>
            <a:ext cx="3276600" cy="400050"/>
            <a:chOff x="0" y="0"/>
            <a:chExt cx="2064" cy="336"/>
          </a:xfrm>
        </p:grpSpPr>
        <p:grpSp>
          <p:nvGrpSpPr>
            <p:cNvPr id="29715" name="Group 5"/>
            <p:cNvGrpSpPr>
              <a:grpSpLocks/>
            </p:cNvGrpSpPr>
            <p:nvPr/>
          </p:nvGrpSpPr>
          <p:grpSpPr bwMode="auto">
            <a:xfrm>
              <a:off x="528" y="0"/>
              <a:ext cx="1536" cy="288"/>
              <a:chOff x="0" y="0"/>
              <a:chExt cx="1536" cy="288"/>
            </a:xfrm>
          </p:grpSpPr>
          <p:sp>
            <p:nvSpPr>
              <p:cNvPr id="29717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R1</a:t>
                </a:r>
              </a:p>
            </p:txBody>
          </p:sp>
          <p:sp>
            <p:nvSpPr>
              <p:cNvPr id="29718" name="Rectangle 7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384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C1</a:t>
                </a:r>
                <a:endParaRPr lang="en-US" altLang="zh-CN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9719" name="Rectangle 8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384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B1</a:t>
                </a:r>
                <a:endParaRPr lang="en-US" altLang="zh-CN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9720" name="Rectangle 9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384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P1</a:t>
                </a:r>
                <a:endParaRPr lang="en-US" altLang="zh-CN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9716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4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3" tIns="45717" rIns="91433" bIns="45717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 typeface="Arial" charset="0"/>
                <a:buNone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M1</a:t>
              </a:r>
              <a:endParaRPr lang="en-US" altLang="zh-CN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</p:grpSp>
      <p:sp>
        <p:nvSpPr>
          <p:cNvPr id="29701" name="Rectangle 11"/>
          <p:cNvSpPr>
            <a:spLocks noChangeArrowheads="1"/>
          </p:cNvSpPr>
          <p:nvPr/>
        </p:nvSpPr>
        <p:spPr bwMode="auto">
          <a:xfrm>
            <a:off x="214282" y="2571750"/>
            <a:ext cx="8534431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1800" dirty="0"/>
              <a:t>     收到一个</a:t>
            </a:r>
            <a:r>
              <a:rPr lang="en-US" altLang="zh-CN" sz="1800" dirty="0">
                <a:solidFill>
                  <a:srgbClr val="800000"/>
                </a:solidFill>
              </a:rPr>
              <a:t>Better</a:t>
            </a:r>
            <a:r>
              <a:rPr lang="en-US" altLang="zh-CN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/>
              <a:t>BPDU M2</a:t>
            </a:r>
            <a:r>
              <a:rPr lang="zh-CN" altLang="en-US" sz="1800" dirty="0"/>
              <a:t>，满足 </a:t>
            </a:r>
            <a:r>
              <a:rPr lang="en-US" altLang="zh-CN" sz="1800" dirty="0"/>
              <a:t>R2 &lt; R1:</a:t>
            </a:r>
          </a:p>
        </p:txBody>
      </p:sp>
      <p:grpSp>
        <p:nvGrpSpPr>
          <p:cNvPr id="29702" name="Group 12"/>
          <p:cNvGrpSpPr>
            <a:grpSpLocks/>
          </p:cNvGrpSpPr>
          <p:nvPr/>
        </p:nvGrpSpPr>
        <p:grpSpPr bwMode="auto">
          <a:xfrm>
            <a:off x="1587500" y="3092450"/>
            <a:ext cx="3276600" cy="446088"/>
            <a:chOff x="0" y="0"/>
            <a:chExt cx="2064" cy="374"/>
          </a:xfrm>
        </p:grpSpPr>
        <p:grpSp>
          <p:nvGrpSpPr>
            <p:cNvPr id="29709" name="Group 13"/>
            <p:cNvGrpSpPr>
              <a:grpSpLocks/>
            </p:cNvGrpSpPr>
            <p:nvPr/>
          </p:nvGrpSpPr>
          <p:grpSpPr bwMode="auto">
            <a:xfrm>
              <a:off x="528" y="0"/>
              <a:ext cx="1536" cy="288"/>
              <a:chOff x="0" y="0"/>
              <a:chExt cx="1536" cy="288"/>
            </a:xfrm>
          </p:grpSpPr>
          <p:sp>
            <p:nvSpPr>
              <p:cNvPr id="29711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R2</a:t>
                </a:r>
              </a:p>
            </p:txBody>
          </p:sp>
          <p:sp>
            <p:nvSpPr>
              <p:cNvPr id="29712" name="Rectangle 15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384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C2</a:t>
                </a:r>
              </a:p>
            </p:txBody>
          </p:sp>
          <p:sp>
            <p:nvSpPr>
              <p:cNvPr id="29713" name="Rectangle 16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384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B2</a:t>
                </a:r>
              </a:p>
            </p:txBody>
          </p:sp>
          <p:sp>
            <p:nvSpPr>
              <p:cNvPr id="29714" name="Rectangle 17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384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P2</a:t>
                </a:r>
              </a:p>
            </p:txBody>
          </p:sp>
        </p:grpSp>
        <p:sp>
          <p:nvSpPr>
            <p:cNvPr id="29710" name="Text Box 18"/>
            <p:cNvSpPr txBox="1">
              <a:spLocks noChangeArrowheads="1"/>
            </p:cNvSpPr>
            <p:nvPr/>
          </p:nvSpPr>
          <p:spPr bwMode="auto">
            <a:xfrm>
              <a:off x="0" y="38"/>
              <a:ext cx="4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3" tIns="45717" rIns="91433" bIns="45717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 typeface="Arial" charset="0"/>
                <a:buNone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M2</a:t>
              </a:r>
              <a:endParaRPr lang="en-US" altLang="zh-CN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</p:grpSp>
      <p:sp>
        <p:nvSpPr>
          <p:cNvPr id="29703" name="Rectangle 19"/>
          <p:cNvSpPr>
            <a:spLocks noChangeArrowheads="1"/>
          </p:cNvSpPr>
          <p:nvPr/>
        </p:nvSpPr>
        <p:spPr bwMode="auto">
          <a:xfrm>
            <a:off x="214282" y="3544888"/>
            <a:ext cx="8534431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1800" dirty="0"/>
              <a:t>     那么</a:t>
            </a:r>
            <a:r>
              <a:rPr lang="en-US" altLang="zh-CN" sz="1800" dirty="0"/>
              <a:t>Bridge B1 </a:t>
            </a:r>
            <a:r>
              <a:rPr lang="zh-CN" altLang="en-US" sz="1800" dirty="0"/>
              <a:t>就把自己的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/>
              <a:t>BPDU </a:t>
            </a:r>
            <a:r>
              <a:rPr lang="zh-CN" altLang="en-US" sz="1800" dirty="0"/>
              <a:t>更新为</a:t>
            </a:r>
            <a:r>
              <a:rPr lang="en-US" altLang="zh-CN" sz="1800" dirty="0"/>
              <a:t>:</a:t>
            </a:r>
          </a:p>
        </p:txBody>
      </p:sp>
      <p:grpSp>
        <p:nvGrpSpPr>
          <p:cNvPr id="29704" name="Group 20"/>
          <p:cNvGrpSpPr>
            <a:grpSpLocks/>
          </p:cNvGrpSpPr>
          <p:nvPr/>
        </p:nvGrpSpPr>
        <p:grpSpPr bwMode="auto">
          <a:xfrm>
            <a:off x="2343150" y="4119563"/>
            <a:ext cx="2743200" cy="342900"/>
            <a:chOff x="0" y="0"/>
            <a:chExt cx="1728" cy="288"/>
          </a:xfrm>
        </p:grpSpPr>
        <p:sp>
          <p:nvSpPr>
            <p:cNvPr id="29705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384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lIns="91433" tIns="45717" rIns="91433" bIns="45717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ts val="1000"/>
                </a:spcBef>
                <a:spcAft>
                  <a:spcPts val="1000"/>
                </a:spcAft>
                <a:buFont typeface="Arial" charset="0"/>
                <a:buNone/>
              </a:pPr>
              <a:r>
                <a:rPr lang="en-US" altLang="zh-CN">
                  <a:latin typeface="Arial" charset="0"/>
                  <a:ea typeface="宋体" pitchFamily="2" charset="-122"/>
                </a:rPr>
                <a:t>R2</a:t>
              </a:r>
            </a:p>
          </p:txBody>
        </p:sp>
        <p:sp>
          <p:nvSpPr>
            <p:cNvPr id="29706" name="Rectangle 22"/>
            <p:cNvSpPr>
              <a:spLocks noChangeArrowheads="1"/>
            </p:cNvSpPr>
            <p:nvPr/>
          </p:nvSpPr>
          <p:spPr bwMode="auto">
            <a:xfrm>
              <a:off x="384" y="0"/>
              <a:ext cx="576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lIns="91433" tIns="45717" rIns="91433" bIns="45717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ts val="1000"/>
                </a:spcBef>
                <a:spcAft>
                  <a:spcPts val="1000"/>
                </a:spcAft>
                <a:buFont typeface="Arial" charset="0"/>
                <a:buNone/>
              </a:pPr>
              <a:r>
                <a:rPr lang="en-US" altLang="zh-CN">
                  <a:latin typeface="Arial" charset="0"/>
                  <a:ea typeface="宋体" pitchFamily="2" charset="-122"/>
                </a:rPr>
                <a:t>C2+1</a:t>
              </a:r>
            </a:p>
          </p:txBody>
        </p:sp>
        <p:sp>
          <p:nvSpPr>
            <p:cNvPr id="29707" name="Rectangle 23"/>
            <p:cNvSpPr>
              <a:spLocks noChangeArrowheads="1"/>
            </p:cNvSpPr>
            <p:nvPr/>
          </p:nvSpPr>
          <p:spPr bwMode="auto">
            <a:xfrm>
              <a:off x="960" y="0"/>
              <a:ext cx="384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lIns="91433" tIns="45717" rIns="91433" bIns="45717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ts val="1000"/>
                </a:spcBef>
                <a:spcAft>
                  <a:spcPts val="1000"/>
                </a:spcAft>
                <a:buFont typeface="Arial" charset="0"/>
                <a:buNone/>
              </a:pPr>
              <a:r>
                <a:rPr lang="en-US" altLang="zh-CN">
                  <a:latin typeface="Arial" charset="0"/>
                  <a:ea typeface="宋体" pitchFamily="2" charset="-122"/>
                </a:rPr>
                <a:t>B1</a:t>
              </a:r>
            </a:p>
          </p:txBody>
        </p:sp>
        <p:sp>
          <p:nvSpPr>
            <p:cNvPr id="29708" name="Rectangle 24"/>
            <p:cNvSpPr>
              <a:spLocks noChangeArrowheads="1"/>
            </p:cNvSpPr>
            <p:nvPr/>
          </p:nvSpPr>
          <p:spPr bwMode="auto">
            <a:xfrm>
              <a:off x="1344" y="0"/>
              <a:ext cx="384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lIns="91433" tIns="45717" rIns="91433" bIns="45717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ts val="1000"/>
                </a:spcBef>
                <a:spcAft>
                  <a:spcPts val="1000"/>
                </a:spcAft>
                <a:buFont typeface="Arial" charset="0"/>
                <a:buNone/>
              </a:pPr>
              <a:r>
                <a:rPr lang="en-US" altLang="zh-CN">
                  <a:latin typeface="Arial" charset="0"/>
                  <a:ea typeface="宋体" pitchFamily="2" charset="-122"/>
                </a:rPr>
                <a:t>P1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863600" y="187325"/>
            <a:ext cx="622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生成树协议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更新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BPDU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187325"/>
            <a:ext cx="6083300" cy="460375"/>
          </a:xfrm>
        </p:spPr>
        <p:txBody>
          <a:bodyPr/>
          <a:lstStyle/>
          <a:p>
            <a:pPr eaLnBrk="1" hangingPunct="1"/>
            <a:r>
              <a:rPr lang="zh-CN" altLang="en-US"/>
              <a:t>生成树协议 </a:t>
            </a:r>
            <a:r>
              <a:rPr lang="en-US" altLang="zh-CN"/>
              <a:t>– </a:t>
            </a:r>
            <a:r>
              <a:rPr lang="zh-CN" altLang="en-US"/>
              <a:t>更新</a:t>
            </a:r>
            <a:r>
              <a:rPr lang="en-US" altLang="zh-CN"/>
              <a:t>BPDU</a:t>
            </a:r>
            <a:r>
              <a:rPr lang="zh-CN" altLang="en-US"/>
              <a:t>（续）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14282" y="1071552"/>
            <a:ext cx="8461406" cy="45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800" dirty="0"/>
              <a:t>若一个发送如下</a:t>
            </a:r>
            <a:r>
              <a:rPr lang="en-US" altLang="zh-CN" sz="1800" dirty="0"/>
              <a:t>BPDU M1</a:t>
            </a:r>
            <a:r>
              <a:rPr lang="zh-CN" altLang="en-US" sz="1800" dirty="0"/>
              <a:t>的</a:t>
            </a:r>
            <a:r>
              <a:rPr lang="en-US" altLang="zh-CN" sz="1800" dirty="0"/>
              <a:t>Bridge B1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2411413" y="1635125"/>
            <a:ext cx="3276600" cy="400050"/>
            <a:chOff x="0" y="0"/>
            <a:chExt cx="2064" cy="336"/>
          </a:xfrm>
        </p:grpSpPr>
        <p:grpSp>
          <p:nvGrpSpPr>
            <p:cNvPr id="30739" name="Group 5"/>
            <p:cNvGrpSpPr>
              <a:grpSpLocks/>
            </p:cNvGrpSpPr>
            <p:nvPr/>
          </p:nvGrpSpPr>
          <p:grpSpPr bwMode="auto">
            <a:xfrm>
              <a:off x="528" y="0"/>
              <a:ext cx="1536" cy="288"/>
              <a:chOff x="0" y="0"/>
              <a:chExt cx="1536" cy="288"/>
            </a:xfrm>
          </p:grpSpPr>
          <p:sp>
            <p:nvSpPr>
              <p:cNvPr id="30741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R1</a:t>
                </a:r>
              </a:p>
            </p:txBody>
          </p:sp>
          <p:sp>
            <p:nvSpPr>
              <p:cNvPr id="30742" name="Rectangle 7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384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C1</a:t>
                </a:r>
                <a:endParaRPr lang="en-US" altLang="zh-CN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43" name="Rectangle 8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384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B1</a:t>
                </a:r>
                <a:endParaRPr lang="en-US" altLang="zh-CN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44" name="Rectangle 9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384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P1</a:t>
                </a:r>
                <a:endParaRPr lang="en-US" altLang="zh-CN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30740" name="Text Box 10"/>
            <p:cNvSpPr txBox="1">
              <a:spLocks noChangeArrowheads="1"/>
            </p:cNvSpPr>
            <p:nvPr/>
          </p:nvSpPr>
          <p:spPr bwMode="auto">
            <a:xfrm>
              <a:off x="0" y="0"/>
              <a:ext cx="4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3" tIns="45717" rIns="91433" bIns="45717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 typeface="Arial" charset="0"/>
                <a:buNone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M1</a:t>
              </a:r>
              <a:endParaRPr lang="en-US" altLang="zh-CN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</p:grpSp>
      <p:sp>
        <p:nvSpPr>
          <p:cNvPr id="30725" name="Rectangle 11"/>
          <p:cNvSpPr>
            <a:spLocks noChangeArrowheads="1"/>
          </p:cNvSpPr>
          <p:nvPr/>
        </p:nvSpPr>
        <p:spPr bwMode="auto">
          <a:xfrm>
            <a:off x="214282" y="2139950"/>
            <a:ext cx="8534431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1800" dirty="0"/>
              <a:t>     收到一个</a:t>
            </a:r>
            <a:r>
              <a:rPr lang="en-US" altLang="zh-CN" sz="1800" dirty="0">
                <a:solidFill>
                  <a:schemeClr val="accent2"/>
                </a:solidFill>
              </a:rPr>
              <a:t>Better </a:t>
            </a:r>
            <a:r>
              <a:rPr lang="en-US" altLang="zh-CN" sz="1800" dirty="0"/>
              <a:t>BPDU M2</a:t>
            </a:r>
            <a:r>
              <a:rPr lang="zh-CN" altLang="en-US" sz="1800" dirty="0"/>
              <a:t>，满足</a:t>
            </a:r>
            <a:r>
              <a:rPr lang="en-US" altLang="zh-CN" sz="1800" dirty="0"/>
              <a:t>C2 &lt;= C1 – 2 :</a:t>
            </a:r>
          </a:p>
        </p:txBody>
      </p:sp>
      <p:grpSp>
        <p:nvGrpSpPr>
          <p:cNvPr id="30726" name="Group 12"/>
          <p:cNvGrpSpPr>
            <a:grpSpLocks/>
          </p:cNvGrpSpPr>
          <p:nvPr/>
        </p:nvGrpSpPr>
        <p:grpSpPr bwMode="auto">
          <a:xfrm>
            <a:off x="2447925" y="2660650"/>
            <a:ext cx="3276600" cy="446088"/>
            <a:chOff x="0" y="0"/>
            <a:chExt cx="2064" cy="374"/>
          </a:xfrm>
        </p:grpSpPr>
        <p:grpSp>
          <p:nvGrpSpPr>
            <p:cNvPr id="30733" name="Group 13"/>
            <p:cNvGrpSpPr>
              <a:grpSpLocks/>
            </p:cNvGrpSpPr>
            <p:nvPr/>
          </p:nvGrpSpPr>
          <p:grpSpPr bwMode="auto">
            <a:xfrm>
              <a:off x="528" y="0"/>
              <a:ext cx="1536" cy="288"/>
              <a:chOff x="0" y="0"/>
              <a:chExt cx="1536" cy="288"/>
            </a:xfrm>
          </p:grpSpPr>
          <p:sp>
            <p:nvSpPr>
              <p:cNvPr id="30735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R1</a:t>
                </a:r>
              </a:p>
            </p:txBody>
          </p:sp>
          <p:sp>
            <p:nvSpPr>
              <p:cNvPr id="30736" name="Rectangle 15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384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C2</a:t>
                </a:r>
              </a:p>
            </p:txBody>
          </p:sp>
          <p:sp>
            <p:nvSpPr>
              <p:cNvPr id="30737" name="Rectangle 16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384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B2</a:t>
                </a:r>
              </a:p>
            </p:txBody>
          </p:sp>
          <p:sp>
            <p:nvSpPr>
              <p:cNvPr id="30738" name="Rectangle 17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384" cy="28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lIns="91433" tIns="45717" rIns="91433" bIns="45717" anchor="ctr"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algn="ctr">
                  <a:spcBef>
                    <a:spcPts val="1000"/>
                  </a:spcBef>
                  <a:spcAft>
                    <a:spcPts val="1000"/>
                  </a:spcAft>
                  <a:buFont typeface="Arial" charset="0"/>
                  <a:buNone/>
                </a:pPr>
                <a:r>
                  <a:rPr lang="en-US" altLang="zh-CN">
                    <a:latin typeface="Arial" charset="0"/>
                    <a:ea typeface="宋体" pitchFamily="2" charset="-122"/>
                  </a:rPr>
                  <a:t>P2</a:t>
                </a:r>
              </a:p>
            </p:txBody>
          </p:sp>
        </p:grpSp>
        <p:sp>
          <p:nvSpPr>
            <p:cNvPr id="30734" name="Text Box 18"/>
            <p:cNvSpPr txBox="1">
              <a:spLocks noChangeArrowheads="1"/>
            </p:cNvSpPr>
            <p:nvPr/>
          </p:nvSpPr>
          <p:spPr bwMode="auto">
            <a:xfrm>
              <a:off x="0" y="38"/>
              <a:ext cx="4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3" tIns="45717" rIns="91433" bIns="45717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 typeface="Arial" charset="0"/>
                <a:buNone/>
              </a:pPr>
              <a:r>
                <a:rPr lang="en-US" altLang="zh-CN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M2</a:t>
              </a:r>
              <a:endParaRPr lang="en-US" altLang="zh-CN" i="1">
                <a:solidFill>
                  <a:srgbClr val="000000"/>
                </a:solidFill>
                <a:latin typeface="Courier New" pitchFamily="49" charset="0"/>
                <a:ea typeface="宋体" pitchFamily="2" charset="-122"/>
              </a:endParaRPr>
            </a:p>
          </p:txBody>
        </p:sp>
      </p:grpSp>
      <p:sp>
        <p:nvSpPr>
          <p:cNvPr id="30727" name="Rectangle 19"/>
          <p:cNvSpPr>
            <a:spLocks noChangeArrowheads="1"/>
          </p:cNvSpPr>
          <p:nvPr/>
        </p:nvSpPr>
        <p:spPr bwMode="auto">
          <a:xfrm>
            <a:off x="214282" y="3111500"/>
            <a:ext cx="8534431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1800" dirty="0"/>
              <a:t>     那么</a:t>
            </a:r>
            <a:r>
              <a:rPr lang="en-US" altLang="zh-CN" sz="1800" dirty="0"/>
              <a:t>Bridge B1 </a:t>
            </a:r>
            <a:r>
              <a:rPr lang="zh-CN" altLang="en-US" sz="1800" dirty="0"/>
              <a:t>就把自己的</a:t>
            </a:r>
            <a:r>
              <a:rPr lang="zh-CN" altLang="en-US" sz="1800" dirty="0">
                <a:solidFill>
                  <a:schemeClr val="accent2"/>
                </a:solidFill>
              </a:rPr>
              <a:t> </a:t>
            </a:r>
            <a:r>
              <a:rPr lang="en-US" altLang="zh-CN" sz="1800" dirty="0"/>
              <a:t>BPDU </a:t>
            </a:r>
            <a:r>
              <a:rPr lang="zh-CN" altLang="en-US" sz="1800" dirty="0"/>
              <a:t>更新为</a:t>
            </a:r>
            <a:r>
              <a:rPr lang="en-US" altLang="zh-CN" sz="1800" dirty="0"/>
              <a:t>:</a:t>
            </a:r>
          </a:p>
        </p:txBody>
      </p:sp>
      <p:grpSp>
        <p:nvGrpSpPr>
          <p:cNvPr id="30728" name="Group 20"/>
          <p:cNvGrpSpPr>
            <a:grpSpLocks/>
          </p:cNvGrpSpPr>
          <p:nvPr/>
        </p:nvGrpSpPr>
        <p:grpSpPr bwMode="auto">
          <a:xfrm>
            <a:off x="3203575" y="3687763"/>
            <a:ext cx="2743200" cy="342900"/>
            <a:chOff x="0" y="0"/>
            <a:chExt cx="1728" cy="288"/>
          </a:xfrm>
        </p:grpSpPr>
        <p:sp>
          <p:nvSpPr>
            <p:cNvPr id="30729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384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lIns="91433" tIns="45717" rIns="91433" bIns="45717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ts val="1000"/>
                </a:spcBef>
                <a:spcAft>
                  <a:spcPts val="1000"/>
                </a:spcAft>
                <a:buFont typeface="Arial" charset="0"/>
                <a:buNone/>
              </a:pPr>
              <a:r>
                <a:rPr lang="en-US" altLang="zh-CN">
                  <a:latin typeface="Arial" charset="0"/>
                  <a:ea typeface="宋体" pitchFamily="2" charset="-122"/>
                </a:rPr>
                <a:t>R1</a:t>
              </a:r>
            </a:p>
          </p:txBody>
        </p:sp>
        <p:sp>
          <p:nvSpPr>
            <p:cNvPr id="30730" name="Rectangle 22"/>
            <p:cNvSpPr>
              <a:spLocks noChangeArrowheads="1"/>
            </p:cNvSpPr>
            <p:nvPr/>
          </p:nvSpPr>
          <p:spPr bwMode="auto">
            <a:xfrm>
              <a:off x="384" y="0"/>
              <a:ext cx="576" cy="28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lIns="91433" tIns="45717" rIns="91433" bIns="45717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ts val="1000"/>
                </a:spcBef>
                <a:spcAft>
                  <a:spcPts val="1000"/>
                </a:spcAft>
                <a:buFont typeface="Arial" charset="0"/>
                <a:buNone/>
              </a:pPr>
              <a:r>
                <a:rPr lang="en-US" altLang="zh-CN">
                  <a:latin typeface="Arial" charset="0"/>
                  <a:ea typeface="宋体" pitchFamily="2" charset="-122"/>
                </a:rPr>
                <a:t>C2+1</a:t>
              </a:r>
            </a:p>
          </p:txBody>
        </p:sp>
        <p:sp>
          <p:nvSpPr>
            <p:cNvPr id="30731" name="Rectangle 23"/>
            <p:cNvSpPr>
              <a:spLocks noChangeArrowheads="1"/>
            </p:cNvSpPr>
            <p:nvPr/>
          </p:nvSpPr>
          <p:spPr bwMode="auto">
            <a:xfrm>
              <a:off x="960" y="0"/>
              <a:ext cx="384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lIns="91433" tIns="45717" rIns="91433" bIns="45717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ts val="1000"/>
                </a:spcBef>
                <a:spcAft>
                  <a:spcPts val="1000"/>
                </a:spcAft>
                <a:buFont typeface="Arial" charset="0"/>
                <a:buNone/>
              </a:pPr>
              <a:r>
                <a:rPr lang="en-US" altLang="zh-CN">
                  <a:latin typeface="Arial" charset="0"/>
                  <a:ea typeface="宋体" pitchFamily="2" charset="-122"/>
                </a:rPr>
                <a:t>B1</a:t>
              </a:r>
            </a:p>
          </p:txBody>
        </p:sp>
        <p:sp>
          <p:nvSpPr>
            <p:cNvPr id="30732" name="Rectangle 24"/>
            <p:cNvSpPr>
              <a:spLocks noChangeArrowheads="1"/>
            </p:cNvSpPr>
            <p:nvPr/>
          </p:nvSpPr>
          <p:spPr bwMode="auto">
            <a:xfrm>
              <a:off x="1344" y="0"/>
              <a:ext cx="384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lIns="91433" tIns="45717" rIns="91433" bIns="45717" anchor="ctr"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>
                <a:spcBef>
                  <a:spcPts val="1000"/>
                </a:spcBef>
                <a:spcAft>
                  <a:spcPts val="1000"/>
                </a:spcAft>
                <a:buFont typeface="Arial" charset="0"/>
                <a:buNone/>
              </a:pPr>
              <a:r>
                <a:rPr lang="en-US" altLang="zh-CN">
                  <a:latin typeface="Arial" charset="0"/>
                  <a:ea typeface="宋体" pitchFamily="2" charset="-122"/>
                </a:rPr>
                <a:t>P1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14282" y="1071552"/>
            <a:ext cx="6643734" cy="387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600" dirty="0"/>
              <a:t>对于每一个</a:t>
            </a:r>
            <a:r>
              <a:rPr lang="en-US" altLang="zh-CN" sz="1600" dirty="0"/>
              <a:t>Bridge</a:t>
            </a:r>
            <a:r>
              <a:rPr lang="zh-CN" altLang="en-US" sz="1600" dirty="0"/>
              <a:t>：</a:t>
            </a:r>
          </a:p>
          <a:p>
            <a:pPr marL="684000" lvl="1" eaLnBrk="1" hangingPunct="1">
              <a:lnSpc>
                <a:spcPct val="120000"/>
              </a:lnSpc>
            </a:pPr>
            <a:r>
              <a:rPr lang="zh-CN" altLang="en-US" sz="1600" dirty="0"/>
              <a:t>收到 </a:t>
            </a:r>
            <a:r>
              <a:rPr lang="en-US" altLang="zh-CN" sz="1600" dirty="0">
                <a:solidFill>
                  <a:srgbClr val="FF0000"/>
                </a:solidFill>
              </a:rPr>
              <a:t>Better</a:t>
            </a:r>
            <a:r>
              <a:rPr lang="en-US" altLang="zh-CN" sz="1600" dirty="0"/>
              <a:t> BPDU </a:t>
            </a:r>
            <a:r>
              <a:rPr lang="zh-CN" altLang="en-US" sz="1600" dirty="0"/>
              <a:t>的 并且到达</a:t>
            </a:r>
            <a:r>
              <a:rPr lang="en-US" altLang="zh-CN" sz="1600" dirty="0"/>
              <a:t>Root Bridge</a:t>
            </a:r>
            <a:r>
              <a:rPr lang="zh-CN" altLang="en-US" sz="1600" dirty="0"/>
              <a:t>路径最短的那个 </a:t>
            </a:r>
            <a:r>
              <a:rPr lang="en-US" altLang="zh-CN" sz="1600" dirty="0"/>
              <a:t>Port </a:t>
            </a:r>
            <a:r>
              <a:rPr lang="zh-CN" altLang="en-US" sz="1600" dirty="0"/>
              <a:t>被认为是该</a:t>
            </a:r>
            <a:r>
              <a:rPr lang="en-US" altLang="zh-CN" sz="1600" dirty="0"/>
              <a:t>Bridge</a:t>
            </a:r>
            <a:r>
              <a:rPr lang="zh-CN" altLang="en-US" sz="1600" dirty="0"/>
              <a:t>的 </a:t>
            </a:r>
            <a:r>
              <a:rPr lang="en-US" altLang="zh-CN" sz="1600" dirty="0">
                <a:solidFill>
                  <a:schemeClr val="accent2"/>
                </a:solidFill>
              </a:rPr>
              <a:t>Root Port</a:t>
            </a:r>
            <a:r>
              <a:rPr lang="en-US" altLang="zh-CN" sz="1600" dirty="0"/>
              <a:t>. (</a:t>
            </a:r>
            <a:r>
              <a:rPr lang="zh-CN" altLang="en-US" sz="1600" dirty="0"/>
              <a:t>注：如果该</a:t>
            </a:r>
            <a:r>
              <a:rPr lang="en-US" altLang="zh-CN" sz="1600" dirty="0"/>
              <a:t>Bridge</a:t>
            </a:r>
            <a:r>
              <a:rPr lang="zh-CN" altLang="en-US" sz="1600" dirty="0"/>
              <a:t>自己的</a:t>
            </a:r>
            <a:r>
              <a:rPr lang="en-US" altLang="zh-CN" sz="1600" dirty="0"/>
              <a:t>BPDU</a:t>
            </a:r>
            <a:r>
              <a:rPr lang="zh-CN" altLang="en-US" sz="1600" dirty="0"/>
              <a:t>为 </a:t>
            </a:r>
            <a:r>
              <a:rPr lang="en-US" altLang="zh-CN" sz="1600" dirty="0">
                <a:solidFill>
                  <a:srgbClr val="FF0000"/>
                </a:solidFill>
              </a:rPr>
              <a:t>Best</a:t>
            </a:r>
            <a:r>
              <a:rPr lang="zh-CN" altLang="en-US" sz="1600" dirty="0"/>
              <a:t>，则无 </a:t>
            </a:r>
            <a:r>
              <a:rPr lang="en-US" altLang="zh-CN" sz="1600" dirty="0">
                <a:solidFill>
                  <a:schemeClr val="accent2"/>
                </a:solidFill>
              </a:rPr>
              <a:t>Root Port</a:t>
            </a:r>
            <a:r>
              <a:rPr lang="en-US" altLang="zh-CN" sz="1600" dirty="0"/>
              <a:t>.)</a:t>
            </a:r>
          </a:p>
          <a:p>
            <a:pPr marL="684000" lvl="1" eaLnBrk="1" hangingPunct="1">
              <a:lnSpc>
                <a:spcPct val="120000"/>
              </a:lnSpc>
            </a:pPr>
            <a:r>
              <a:rPr lang="zh-CN" altLang="en-US" sz="1600" dirty="0"/>
              <a:t>对于该</a:t>
            </a:r>
            <a:r>
              <a:rPr lang="en-US" altLang="zh-CN" sz="1600" dirty="0"/>
              <a:t>Bridge</a:t>
            </a:r>
            <a:r>
              <a:rPr lang="zh-CN" altLang="en-US" sz="1600" dirty="0"/>
              <a:t>上的一个</a:t>
            </a:r>
            <a:r>
              <a:rPr lang="en-US" altLang="zh-CN" sz="1600" dirty="0"/>
              <a:t>Port X</a:t>
            </a:r>
            <a:r>
              <a:rPr lang="zh-CN" altLang="en-US" sz="1600" dirty="0"/>
              <a:t>所连接的</a:t>
            </a:r>
            <a:r>
              <a:rPr lang="en-US" altLang="zh-CN" sz="1600" dirty="0"/>
              <a:t>LAN L, </a:t>
            </a:r>
            <a:r>
              <a:rPr lang="zh-CN" altLang="en-US" sz="1600" dirty="0"/>
              <a:t>如果该</a:t>
            </a:r>
            <a:r>
              <a:rPr lang="en-US" altLang="zh-CN" sz="1600" dirty="0"/>
              <a:t>Bridge </a:t>
            </a:r>
            <a:r>
              <a:rPr lang="zh-CN" altLang="en-US" sz="1600" dirty="0"/>
              <a:t>自己的</a:t>
            </a:r>
            <a:r>
              <a:rPr lang="en-US" altLang="zh-CN" sz="1600" dirty="0"/>
              <a:t>BPDU</a:t>
            </a:r>
            <a:r>
              <a:rPr lang="zh-CN" altLang="en-US" sz="1600" dirty="0"/>
              <a:t>比所有从</a:t>
            </a:r>
            <a:r>
              <a:rPr lang="en-US" altLang="zh-CN" sz="1600" dirty="0"/>
              <a:t>Port X</a:t>
            </a:r>
            <a:r>
              <a:rPr lang="zh-CN" altLang="en-US" sz="1600" dirty="0"/>
              <a:t>收到的其它的</a:t>
            </a:r>
            <a:r>
              <a:rPr lang="en-US" altLang="zh-CN" sz="1600" dirty="0"/>
              <a:t>BPDU</a:t>
            </a:r>
            <a:r>
              <a:rPr lang="zh-CN" altLang="en-US" sz="1600" dirty="0"/>
              <a:t>都好，那么该</a:t>
            </a:r>
            <a:r>
              <a:rPr lang="en-US" altLang="zh-CN" sz="1600" dirty="0"/>
              <a:t>Bridge </a:t>
            </a:r>
            <a:r>
              <a:rPr lang="zh-CN" altLang="en-US" sz="1600" dirty="0"/>
              <a:t>就认为自己是</a:t>
            </a:r>
            <a:r>
              <a:rPr lang="en-US" altLang="zh-CN" sz="1600" dirty="0"/>
              <a:t>LAN L</a:t>
            </a:r>
            <a:r>
              <a:rPr lang="zh-CN" altLang="en-US" sz="1600" dirty="0"/>
              <a:t>的</a:t>
            </a:r>
            <a:r>
              <a:rPr lang="en-US" altLang="zh-CN" sz="1600" dirty="0">
                <a:solidFill>
                  <a:schemeClr val="accent2"/>
                </a:solidFill>
              </a:rPr>
              <a:t>Designated Bridge</a:t>
            </a:r>
            <a:r>
              <a:rPr lang="en-US" altLang="zh-CN" sz="1600" dirty="0"/>
              <a:t>, </a:t>
            </a:r>
            <a:r>
              <a:rPr lang="zh-CN" altLang="en-US" sz="1600" dirty="0"/>
              <a:t>并且认为</a:t>
            </a:r>
            <a:r>
              <a:rPr lang="en-US" altLang="zh-CN" sz="1600" dirty="0"/>
              <a:t>Port X</a:t>
            </a:r>
            <a:r>
              <a:rPr lang="zh-CN" altLang="en-US" sz="1600" dirty="0"/>
              <a:t>是自己对于</a:t>
            </a:r>
            <a:r>
              <a:rPr lang="en-US" altLang="zh-CN" sz="1600" dirty="0"/>
              <a:t>LAN L</a:t>
            </a:r>
            <a:r>
              <a:rPr lang="zh-CN" altLang="en-US" sz="1600" dirty="0"/>
              <a:t>的</a:t>
            </a:r>
            <a:r>
              <a:rPr lang="en-US" altLang="zh-CN" sz="1600" dirty="0">
                <a:solidFill>
                  <a:schemeClr val="accent2"/>
                </a:solidFill>
              </a:rPr>
              <a:t>Designated Port</a:t>
            </a:r>
            <a:r>
              <a:rPr lang="en-US" altLang="zh-CN" sz="1600" dirty="0"/>
              <a:t>.</a:t>
            </a:r>
          </a:p>
          <a:p>
            <a:pPr eaLnBrk="1" hangingPunct="1"/>
            <a:r>
              <a:rPr lang="zh-CN" altLang="en-US" sz="1600" dirty="0"/>
              <a:t>在决定了</a:t>
            </a:r>
            <a:r>
              <a:rPr lang="en-US" altLang="zh-CN" sz="1600" dirty="0"/>
              <a:t>Root Port</a:t>
            </a:r>
            <a:r>
              <a:rPr lang="zh-CN" altLang="en-US" sz="1600" dirty="0"/>
              <a:t>和</a:t>
            </a:r>
            <a:r>
              <a:rPr lang="en-US" altLang="zh-CN" sz="1600" dirty="0"/>
              <a:t>Designated Port</a:t>
            </a:r>
            <a:r>
              <a:rPr lang="zh-CN" altLang="en-US" sz="1600" dirty="0"/>
              <a:t>后，每个</a:t>
            </a:r>
            <a:r>
              <a:rPr lang="en-US" altLang="zh-CN" sz="1600" dirty="0"/>
              <a:t>Bridge</a:t>
            </a:r>
            <a:r>
              <a:rPr lang="zh-CN" altLang="en-US" sz="1600" dirty="0"/>
              <a:t>都认为：</a:t>
            </a:r>
          </a:p>
          <a:p>
            <a:pPr marL="684000" lvl="1" eaLnBrk="1" hangingPunct="1"/>
            <a:r>
              <a:rPr lang="zh-CN" altLang="en-US" sz="1600" dirty="0"/>
              <a:t>它的</a:t>
            </a:r>
            <a:r>
              <a:rPr lang="en-US" altLang="zh-CN" sz="1600" dirty="0"/>
              <a:t>Root Port</a:t>
            </a:r>
            <a:r>
              <a:rPr lang="zh-CN" altLang="en-US" sz="1600" dirty="0"/>
              <a:t>在生成树上</a:t>
            </a:r>
            <a:endParaRPr lang="en-US" altLang="zh-CN" sz="1600" dirty="0"/>
          </a:p>
          <a:p>
            <a:pPr marL="684000" lvl="1" eaLnBrk="1" hangingPunct="1"/>
            <a:r>
              <a:rPr lang="zh-CN" altLang="en-US" sz="1600" dirty="0"/>
              <a:t>它的所有</a:t>
            </a:r>
            <a:r>
              <a:rPr lang="en-US" altLang="zh-CN" sz="1600" dirty="0"/>
              <a:t>Designated Ports</a:t>
            </a:r>
            <a:r>
              <a:rPr lang="zh-CN" altLang="en-US" sz="1600" dirty="0"/>
              <a:t>在生成树上。</a:t>
            </a:r>
            <a:endParaRPr lang="en-US" altLang="zh-CN" sz="1600" dirty="0"/>
          </a:p>
          <a:p>
            <a:pPr marL="684000" lvl="1" eaLnBrk="1" hangingPunct="1"/>
            <a:r>
              <a:rPr lang="zh-CN" altLang="en-US" sz="1600" dirty="0"/>
              <a:t>它的所有其它</a:t>
            </a:r>
            <a:r>
              <a:rPr lang="en-US" altLang="zh-CN" sz="1600" dirty="0"/>
              <a:t>Port</a:t>
            </a:r>
            <a:r>
              <a:rPr lang="zh-CN" altLang="en-US" sz="1600" dirty="0"/>
              <a:t>都不在生成树上。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63600" y="187325"/>
            <a:ext cx="622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生成树协议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lang="zh-CN" altLang="en-US" sz="2400" b="1" kern="0" dirty="0">
                <a:latin typeface="+mj-lt"/>
                <a:ea typeface="+mj-ea"/>
                <a:cs typeface="+mj-cs"/>
                <a:sym typeface="Calibri" pitchFamily="34" charset="0"/>
              </a:rPr>
              <a:t> 树的构造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3" y="1071552"/>
            <a:ext cx="6518306" cy="3527436"/>
          </a:xfrm>
        </p:spPr>
        <p:txBody>
          <a:bodyPr/>
          <a:lstStyle/>
          <a:p>
            <a:pPr eaLnBrk="1" hangingPunct="1"/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端口速率</a:t>
            </a:r>
          </a:p>
          <a:p>
            <a:pPr eaLnBrk="1" hangingPunct="1"/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端口工作模式</a:t>
            </a:r>
          </a:p>
          <a:p>
            <a:pPr eaLnBrk="1" hangingPunct="1"/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端口类型</a:t>
            </a:r>
          </a:p>
          <a:p>
            <a:pPr eaLnBrk="1" hangingPunct="1"/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端口流量控制</a:t>
            </a:r>
          </a:p>
          <a:p>
            <a:pPr eaLnBrk="1" hangingPunct="1"/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端口聚合</a:t>
            </a:r>
          </a:p>
          <a:p>
            <a:pPr eaLnBrk="1" hangingPunct="1"/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端口镜像</a:t>
            </a:r>
          </a:p>
        </p:txBody>
      </p:sp>
      <p:sp>
        <p:nvSpPr>
          <p:cNvPr id="4" name="标题 4"/>
          <p:cNvSpPr txBox="1">
            <a:spLocks noChangeArrowheads="1"/>
          </p:cNvSpPr>
          <p:nvPr/>
        </p:nvSpPr>
        <p:spPr bwMode="auto">
          <a:xfrm>
            <a:off x="914400" y="192088"/>
            <a:ext cx="4872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交换机端口配置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14282" y="1071551"/>
            <a:ext cx="2703543" cy="351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800" dirty="0"/>
              <a:t>如右图，每个</a:t>
            </a:r>
            <a:r>
              <a:rPr lang="en-US" altLang="zh-CN" sz="1800" dirty="0"/>
              <a:t>Bridge</a:t>
            </a:r>
            <a:r>
              <a:rPr lang="zh-CN" altLang="en-US" sz="1800" dirty="0"/>
              <a:t>都计算出了自己的</a:t>
            </a:r>
            <a:r>
              <a:rPr lang="en-US" altLang="zh-CN" sz="1800" dirty="0"/>
              <a:t>Root Port</a:t>
            </a:r>
            <a:r>
              <a:rPr lang="zh-CN" altLang="en-US" sz="1800" dirty="0"/>
              <a:t>和</a:t>
            </a:r>
            <a:r>
              <a:rPr lang="en-US" altLang="zh-CN" sz="1800" dirty="0"/>
              <a:t>Designated Port</a:t>
            </a:r>
          </a:p>
          <a:p>
            <a:pPr eaLnBrk="1" hangingPunct="1"/>
            <a:r>
              <a:rPr lang="zh-CN" altLang="en-US" sz="1800" dirty="0"/>
              <a:t>作由</a:t>
            </a:r>
            <a:r>
              <a:rPr lang="en-US" altLang="zh-CN" sz="1800" dirty="0"/>
              <a:t>Designated Port</a:t>
            </a:r>
            <a:r>
              <a:rPr lang="zh-CN" altLang="en-US" sz="1800" dirty="0"/>
              <a:t>到</a:t>
            </a:r>
            <a:r>
              <a:rPr lang="en-US" altLang="zh-CN" sz="1800" dirty="0"/>
              <a:t>Root Port</a:t>
            </a:r>
            <a:r>
              <a:rPr lang="zh-CN" altLang="en-US" sz="1800" dirty="0"/>
              <a:t>的连线和由</a:t>
            </a:r>
            <a:r>
              <a:rPr lang="en-US" altLang="zh-CN" sz="1800" dirty="0"/>
              <a:t>Designated Port</a:t>
            </a:r>
            <a:r>
              <a:rPr lang="zh-CN" altLang="en-US" sz="1800" dirty="0"/>
              <a:t>到</a:t>
            </a:r>
            <a:r>
              <a:rPr lang="en-US" altLang="zh-CN" sz="1800" dirty="0"/>
              <a:t>LAN</a:t>
            </a:r>
            <a:r>
              <a:rPr lang="zh-CN" altLang="en-US" sz="1800" dirty="0"/>
              <a:t>的连线，就得到了局域网上的生成树。</a:t>
            </a:r>
          </a:p>
        </p:txBody>
      </p:sp>
      <p:grpSp>
        <p:nvGrpSpPr>
          <p:cNvPr id="32772" name="组合 55"/>
          <p:cNvGrpSpPr>
            <a:grpSpLocks/>
          </p:cNvGrpSpPr>
          <p:nvPr/>
        </p:nvGrpSpPr>
        <p:grpSpPr bwMode="auto">
          <a:xfrm>
            <a:off x="3214678" y="941388"/>
            <a:ext cx="2855912" cy="3795712"/>
            <a:chOff x="4516438" y="1471613"/>
            <a:chExt cx="3651250" cy="4811712"/>
          </a:xfrm>
        </p:grpSpPr>
        <p:sp>
          <p:nvSpPr>
            <p:cNvPr id="57" name="未知"/>
            <p:cNvSpPr>
              <a:spLocks/>
            </p:cNvSpPr>
            <p:nvPr/>
          </p:nvSpPr>
          <p:spPr bwMode="auto">
            <a:xfrm>
              <a:off x="4735635" y="1471613"/>
              <a:ext cx="3225034" cy="575554"/>
            </a:xfrm>
            <a:custGeom>
              <a:avLst/>
              <a:gdLst>
                <a:gd name="T0" fmla="*/ 325 w 2031"/>
                <a:gd name="T1" fmla="*/ 284 h 362"/>
                <a:gd name="T2" fmla="*/ 388 w 2031"/>
                <a:gd name="T3" fmla="*/ 313 h 362"/>
                <a:gd name="T4" fmla="*/ 465 w 2031"/>
                <a:gd name="T5" fmla="*/ 335 h 362"/>
                <a:gd name="T6" fmla="*/ 553 w 2031"/>
                <a:gd name="T7" fmla="*/ 351 h 362"/>
                <a:gd name="T8" fmla="*/ 648 w 2031"/>
                <a:gd name="T9" fmla="*/ 360 h 362"/>
                <a:gd name="T10" fmla="*/ 746 w 2031"/>
                <a:gd name="T11" fmla="*/ 362 h 362"/>
                <a:gd name="T12" fmla="*/ 843 w 2031"/>
                <a:gd name="T13" fmla="*/ 355 h 362"/>
                <a:gd name="T14" fmla="*/ 933 w 2031"/>
                <a:gd name="T15" fmla="*/ 342 h 362"/>
                <a:gd name="T16" fmla="*/ 1016 w 2031"/>
                <a:gd name="T17" fmla="*/ 322 h 362"/>
                <a:gd name="T18" fmla="*/ 1097 w 2031"/>
                <a:gd name="T19" fmla="*/ 342 h 362"/>
                <a:gd name="T20" fmla="*/ 1188 w 2031"/>
                <a:gd name="T21" fmla="*/ 355 h 362"/>
                <a:gd name="T22" fmla="*/ 1285 w 2031"/>
                <a:gd name="T23" fmla="*/ 362 h 362"/>
                <a:gd name="T24" fmla="*/ 1383 w 2031"/>
                <a:gd name="T25" fmla="*/ 360 h 362"/>
                <a:gd name="T26" fmla="*/ 1477 w 2031"/>
                <a:gd name="T27" fmla="*/ 351 h 362"/>
                <a:gd name="T28" fmla="*/ 1565 w 2031"/>
                <a:gd name="T29" fmla="*/ 335 h 362"/>
                <a:gd name="T30" fmla="*/ 1642 w 2031"/>
                <a:gd name="T31" fmla="*/ 313 h 362"/>
                <a:gd name="T32" fmla="*/ 1706 w 2031"/>
                <a:gd name="T33" fmla="*/ 284 h 362"/>
                <a:gd name="T34" fmla="*/ 1765 w 2031"/>
                <a:gd name="T35" fmla="*/ 271 h 362"/>
                <a:gd name="T36" fmla="*/ 1831 w 2031"/>
                <a:gd name="T37" fmla="*/ 271 h 362"/>
                <a:gd name="T38" fmla="*/ 1895 w 2031"/>
                <a:gd name="T39" fmla="*/ 263 h 362"/>
                <a:gd name="T40" fmla="*/ 1951 w 2031"/>
                <a:gd name="T41" fmla="*/ 248 h 362"/>
                <a:gd name="T42" fmla="*/ 1993 w 2031"/>
                <a:gd name="T43" fmla="*/ 229 h 362"/>
                <a:gd name="T44" fmla="*/ 2021 w 2031"/>
                <a:gd name="T45" fmla="*/ 206 h 362"/>
                <a:gd name="T46" fmla="*/ 2031 w 2031"/>
                <a:gd name="T47" fmla="*/ 181 h 362"/>
                <a:gd name="T48" fmla="*/ 2021 w 2031"/>
                <a:gd name="T49" fmla="*/ 156 h 362"/>
                <a:gd name="T50" fmla="*/ 1993 w 2031"/>
                <a:gd name="T51" fmla="*/ 133 h 362"/>
                <a:gd name="T52" fmla="*/ 1951 w 2031"/>
                <a:gd name="T53" fmla="*/ 114 h 362"/>
                <a:gd name="T54" fmla="*/ 1895 w 2031"/>
                <a:gd name="T55" fmla="*/ 100 h 362"/>
                <a:gd name="T56" fmla="*/ 1831 w 2031"/>
                <a:gd name="T57" fmla="*/ 92 h 362"/>
                <a:gd name="T58" fmla="*/ 1765 w 2031"/>
                <a:gd name="T59" fmla="*/ 90 h 362"/>
                <a:gd name="T60" fmla="*/ 1706 w 2031"/>
                <a:gd name="T61" fmla="*/ 77 h 362"/>
                <a:gd name="T62" fmla="*/ 1642 w 2031"/>
                <a:gd name="T63" fmla="*/ 50 h 362"/>
                <a:gd name="T64" fmla="*/ 1565 w 2031"/>
                <a:gd name="T65" fmla="*/ 27 h 362"/>
                <a:gd name="T66" fmla="*/ 1477 w 2031"/>
                <a:gd name="T67" fmla="*/ 11 h 362"/>
                <a:gd name="T68" fmla="*/ 1383 w 2031"/>
                <a:gd name="T69" fmla="*/ 2 h 362"/>
                <a:gd name="T70" fmla="*/ 1285 w 2031"/>
                <a:gd name="T71" fmla="*/ 1 h 362"/>
                <a:gd name="T72" fmla="*/ 1188 w 2031"/>
                <a:gd name="T73" fmla="*/ 6 h 362"/>
                <a:gd name="T74" fmla="*/ 1097 w 2031"/>
                <a:gd name="T75" fmla="*/ 19 h 362"/>
                <a:gd name="T76" fmla="*/ 1016 w 2031"/>
                <a:gd name="T77" fmla="*/ 39 h 362"/>
                <a:gd name="T78" fmla="*/ 933 w 2031"/>
                <a:gd name="T79" fmla="*/ 19 h 362"/>
                <a:gd name="T80" fmla="*/ 843 w 2031"/>
                <a:gd name="T81" fmla="*/ 6 h 362"/>
                <a:gd name="T82" fmla="*/ 746 w 2031"/>
                <a:gd name="T83" fmla="*/ 1 h 362"/>
                <a:gd name="T84" fmla="*/ 648 w 2031"/>
                <a:gd name="T85" fmla="*/ 2 h 362"/>
                <a:gd name="T86" fmla="*/ 553 w 2031"/>
                <a:gd name="T87" fmla="*/ 11 h 362"/>
                <a:gd name="T88" fmla="*/ 465 w 2031"/>
                <a:gd name="T89" fmla="*/ 27 h 362"/>
                <a:gd name="T90" fmla="*/ 388 w 2031"/>
                <a:gd name="T91" fmla="*/ 50 h 362"/>
                <a:gd name="T92" fmla="*/ 325 w 2031"/>
                <a:gd name="T93" fmla="*/ 77 h 362"/>
                <a:gd name="T94" fmla="*/ 266 w 2031"/>
                <a:gd name="T95" fmla="*/ 90 h 362"/>
                <a:gd name="T96" fmla="*/ 198 w 2031"/>
                <a:gd name="T97" fmla="*/ 92 h 362"/>
                <a:gd name="T98" fmla="*/ 136 w 2031"/>
                <a:gd name="T99" fmla="*/ 100 h 362"/>
                <a:gd name="T100" fmla="*/ 79 w 2031"/>
                <a:gd name="T101" fmla="*/ 114 h 362"/>
                <a:gd name="T102" fmla="*/ 37 w 2031"/>
                <a:gd name="T103" fmla="*/ 133 h 362"/>
                <a:gd name="T104" fmla="*/ 9 w 2031"/>
                <a:gd name="T105" fmla="*/ 156 h 362"/>
                <a:gd name="T106" fmla="*/ 0 w 2031"/>
                <a:gd name="T107" fmla="*/ 181 h 362"/>
                <a:gd name="T108" fmla="*/ 9 w 2031"/>
                <a:gd name="T109" fmla="*/ 206 h 362"/>
                <a:gd name="T110" fmla="*/ 37 w 2031"/>
                <a:gd name="T111" fmla="*/ 229 h 362"/>
                <a:gd name="T112" fmla="*/ 79 w 2031"/>
                <a:gd name="T113" fmla="*/ 248 h 362"/>
                <a:gd name="T114" fmla="*/ 136 w 2031"/>
                <a:gd name="T115" fmla="*/ 263 h 362"/>
                <a:gd name="T116" fmla="*/ 198 w 2031"/>
                <a:gd name="T117" fmla="*/ 271 h 362"/>
                <a:gd name="T118" fmla="*/ 266 w 2031"/>
                <a:gd name="T119" fmla="*/ 27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31" h="362">
                  <a:moveTo>
                    <a:pt x="299" y="268"/>
                  </a:moveTo>
                  <a:lnTo>
                    <a:pt x="325" y="284"/>
                  </a:lnTo>
                  <a:lnTo>
                    <a:pt x="354" y="298"/>
                  </a:lnTo>
                  <a:lnTo>
                    <a:pt x="388" y="313"/>
                  </a:lnTo>
                  <a:lnTo>
                    <a:pt x="425" y="325"/>
                  </a:lnTo>
                  <a:lnTo>
                    <a:pt x="465" y="335"/>
                  </a:lnTo>
                  <a:lnTo>
                    <a:pt x="508" y="345"/>
                  </a:lnTo>
                  <a:lnTo>
                    <a:pt x="553" y="351"/>
                  </a:lnTo>
                  <a:lnTo>
                    <a:pt x="599" y="356"/>
                  </a:lnTo>
                  <a:lnTo>
                    <a:pt x="648" y="360"/>
                  </a:lnTo>
                  <a:lnTo>
                    <a:pt x="697" y="362"/>
                  </a:lnTo>
                  <a:lnTo>
                    <a:pt x="746" y="362"/>
                  </a:lnTo>
                  <a:lnTo>
                    <a:pt x="794" y="359"/>
                  </a:lnTo>
                  <a:lnTo>
                    <a:pt x="843" y="355"/>
                  </a:lnTo>
                  <a:lnTo>
                    <a:pt x="889" y="350"/>
                  </a:lnTo>
                  <a:lnTo>
                    <a:pt x="933" y="342"/>
                  </a:lnTo>
                  <a:lnTo>
                    <a:pt x="975" y="333"/>
                  </a:lnTo>
                  <a:lnTo>
                    <a:pt x="1016" y="322"/>
                  </a:lnTo>
                  <a:lnTo>
                    <a:pt x="1054" y="333"/>
                  </a:lnTo>
                  <a:lnTo>
                    <a:pt x="1097" y="342"/>
                  </a:lnTo>
                  <a:lnTo>
                    <a:pt x="1142" y="350"/>
                  </a:lnTo>
                  <a:lnTo>
                    <a:pt x="1188" y="355"/>
                  </a:lnTo>
                  <a:lnTo>
                    <a:pt x="1236" y="359"/>
                  </a:lnTo>
                  <a:lnTo>
                    <a:pt x="1285" y="362"/>
                  </a:lnTo>
                  <a:lnTo>
                    <a:pt x="1334" y="362"/>
                  </a:lnTo>
                  <a:lnTo>
                    <a:pt x="1383" y="360"/>
                  </a:lnTo>
                  <a:lnTo>
                    <a:pt x="1430" y="356"/>
                  </a:lnTo>
                  <a:lnTo>
                    <a:pt x="1477" y="351"/>
                  </a:lnTo>
                  <a:lnTo>
                    <a:pt x="1522" y="345"/>
                  </a:lnTo>
                  <a:lnTo>
                    <a:pt x="1565" y="335"/>
                  </a:lnTo>
                  <a:lnTo>
                    <a:pt x="1605" y="325"/>
                  </a:lnTo>
                  <a:lnTo>
                    <a:pt x="1642" y="313"/>
                  </a:lnTo>
                  <a:lnTo>
                    <a:pt x="1676" y="298"/>
                  </a:lnTo>
                  <a:lnTo>
                    <a:pt x="1706" y="284"/>
                  </a:lnTo>
                  <a:lnTo>
                    <a:pt x="1731" y="268"/>
                  </a:lnTo>
                  <a:lnTo>
                    <a:pt x="1765" y="271"/>
                  </a:lnTo>
                  <a:lnTo>
                    <a:pt x="1798" y="272"/>
                  </a:lnTo>
                  <a:lnTo>
                    <a:pt x="1831" y="271"/>
                  </a:lnTo>
                  <a:lnTo>
                    <a:pt x="1864" y="267"/>
                  </a:lnTo>
                  <a:lnTo>
                    <a:pt x="1895" y="263"/>
                  </a:lnTo>
                  <a:lnTo>
                    <a:pt x="1924" y="256"/>
                  </a:lnTo>
                  <a:lnTo>
                    <a:pt x="1951" y="248"/>
                  </a:lnTo>
                  <a:lnTo>
                    <a:pt x="1974" y="239"/>
                  </a:lnTo>
                  <a:lnTo>
                    <a:pt x="1993" y="229"/>
                  </a:lnTo>
                  <a:lnTo>
                    <a:pt x="2009" y="218"/>
                  </a:lnTo>
                  <a:lnTo>
                    <a:pt x="2021" y="206"/>
                  </a:lnTo>
                  <a:lnTo>
                    <a:pt x="2028" y="193"/>
                  </a:lnTo>
                  <a:lnTo>
                    <a:pt x="2031" y="181"/>
                  </a:lnTo>
                  <a:lnTo>
                    <a:pt x="2028" y="168"/>
                  </a:lnTo>
                  <a:lnTo>
                    <a:pt x="2021" y="156"/>
                  </a:lnTo>
                  <a:lnTo>
                    <a:pt x="2009" y="144"/>
                  </a:lnTo>
                  <a:lnTo>
                    <a:pt x="1993" y="133"/>
                  </a:lnTo>
                  <a:lnTo>
                    <a:pt x="1974" y="122"/>
                  </a:lnTo>
                  <a:lnTo>
                    <a:pt x="1951" y="114"/>
                  </a:lnTo>
                  <a:lnTo>
                    <a:pt x="1924" y="106"/>
                  </a:lnTo>
                  <a:lnTo>
                    <a:pt x="1895" y="100"/>
                  </a:lnTo>
                  <a:lnTo>
                    <a:pt x="1864" y="94"/>
                  </a:lnTo>
                  <a:lnTo>
                    <a:pt x="1831" y="92"/>
                  </a:lnTo>
                  <a:lnTo>
                    <a:pt x="1798" y="90"/>
                  </a:lnTo>
                  <a:lnTo>
                    <a:pt x="1765" y="90"/>
                  </a:lnTo>
                  <a:lnTo>
                    <a:pt x="1731" y="93"/>
                  </a:lnTo>
                  <a:lnTo>
                    <a:pt x="1706" y="77"/>
                  </a:lnTo>
                  <a:lnTo>
                    <a:pt x="1676" y="63"/>
                  </a:lnTo>
                  <a:lnTo>
                    <a:pt x="1642" y="50"/>
                  </a:lnTo>
                  <a:lnTo>
                    <a:pt x="1605" y="38"/>
                  </a:lnTo>
                  <a:lnTo>
                    <a:pt x="1565" y="27"/>
                  </a:lnTo>
                  <a:lnTo>
                    <a:pt x="1522" y="18"/>
                  </a:lnTo>
                  <a:lnTo>
                    <a:pt x="1477" y="11"/>
                  </a:lnTo>
                  <a:lnTo>
                    <a:pt x="1430" y="5"/>
                  </a:lnTo>
                  <a:lnTo>
                    <a:pt x="1383" y="2"/>
                  </a:lnTo>
                  <a:lnTo>
                    <a:pt x="1334" y="0"/>
                  </a:lnTo>
                  <a:lnTo>
                    <a:pt x="1285" y="1"/>
                  </a:lnTo>
                  <a:lnTo>
                    <a:pt x="1236" y="2"/>
                  </a:lnTo>
                  <a:lnTo>
                    <a:pt x="1188" y="6"/>
                  </a:lnTo>
                  <a:lnTo>
                    <a:pt x="1142" y="13"/>
                  </a:lnTo>
                  <a:lnTo>
                    <a:pt x="1097" y="19"/>
                  </a:lnTo>
                  <a:lnTo>
                    <a:pt x="1054" y="28"/>
                  </a:lnTo>
                  <a:lnTo>
                    <a:pt x="1016" y="39"/>
                  </a:lnTo>
                  <a:lnTo>
                    <a:pt x="975" y="28"/>
                  </a:lnTo>
                  <a:lnTo>
                    <a:pt x="933" y="19"/>
                  </a:lnTo>
                  <a:lnTo>
                    <a:pt x="889" y="13"/>
                  </a:lnTo>
                  <a:lnTo>
                    <a:pt x="843" y="6"/>
                  </a:lnTo>
                  <a:lnTo>
                    <a:pt x="794" y="2"/>
                  </a:lnTo>
                  <a:lnTo>
                    <a:pt x="746" y="1"/>
                  </a:lnTo>
                  <a:lnTo>
                    <a:pt x="697" y="0"/>
                  </a:lnTo>
                  <a:lnTo>
                    <a:pt x="648" y="2"/>
                  </a:lnTo>
                  <a:lnTo>
                    <a:pt x="599" y="5"/>
                  </a:lnTo>
                  <a:lnTo>
                    <a:pt x="553" y="11"/>
                  </a:lnTo>
                  <a:lnTo>
                    <a:pt x="508" y="18"/>
                  </a:lnTo>
                  <a:lnTo>
                    <a:pt x="465" y="27"/>
                  </a:lnTo>
                  <a:lnTo>
                    <a:pt x="425" y="38"/>
                  </a:lnTo>
                  <a:lnTo>
                    <a:pt x="388" y="50"/>
                  </a:lnTo>
                  <a:lnTo>
                    <a:pt x="354" y="63"/>
                  </a:lnTo>
                  <a:lnTo>
                    <a:pt x="325" y="77"/>
                  </a:lnTo>
                  <a:lnTo>
                    <a:pt x="299" y="93"/>
                  </a:lnTo>
                  <a:lnTo>
                    <a:pt x="266" y="90"/>
                  </a:lnTo>
                  <a:lnTo>
                    <a:pt x="232" y="90"/>
                  </a:lnTo>
                  <a:lnTo>
                    <a:pt x="198" y="92"/>
                  </a:lnTo>
                  <a:lnTo>
                    <a:pt x="166" y="94"/>
                  </a:lnTo>
                  <a:lnTo>
                    <a:pt x="136" y="100"/>
                  </a:lnTo>
                  <a:lnTo>
                    <a:pt x="106" y="106"/>
                  </a:lnTo>
                  <a:lnTo>
                    <a:pt x="79" y="114"/>
                  </a:lnTo>
                  <a:lnTo>
                    <a:pt x="57" y="122"/>
                  </a:lnTo>
                  <a:lnTo>
                    <a:pt x="37" y="133"/>
                  </a:lnTo>
                  <a:lnTo>
                    <a:pt x="20" y="144"/>
                  </a:lnTo>
                  <a:lnTo>
                    <a:pt x="9" y="156"/>
                  </a:lnTo>
                  <a:lnTo>
                    <a:pt x="3" y="168"/>
                  </a:lnTo>
                  <a:lnTo>
                    <a:pt x="0" y="181"/>
                  </a:lnTo>
                  <a:lnTo>
                    <a:pt x="3" y="193"/>
                  </a:lnTo>
                  <a:lnTo>
                    <a:pt x="9" y="206"/>
                  </a:lnTo>
                  <a:lnTo>
                    <a:pt x="20" y="218"/>
                  </a:lnTo>
                  <a:lnTo>
                    <a:pt x="37" y="229"/>
                  </a:lnTo>
                  <a:lnTo>
                    <a:pt x="57" y="239"/>
                  </a:lnTo>
                  <a:lnTo>
                    <a:pt x="79" y="248"/>
                  </a:lnTo>
                  <a:lnTo>
                    <a:pt x="106" y="256"/>
                  </a:lnTo>
                  <a:lnTo>
                    <a:pt x="136" y="263"/>
                  </a:lnTo>
                  <a:lnTo>
                    <a:pt x="166" y="267"/>
                  </a:lnTo>
                  <a:lnTo>
                    <a:pt x="198" y="271"/>
                  </a:lnTo>
                  <a:lnTo>
                    <a:pt x="232" y="272"/>
                  </a:lnTo>
                  <a:lnTo>
                    <a:pt x="266" y="271"/>
                  </a:lnTo>
                  <a:lnTo>
                    <a:pt x="299" y="268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5971661" y="1572234"/>
              <a:ext cx="880846" cy="380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500" kern="0">
                  <a:solidFill>
                    <a:srgbClr val="000000"/>
                  </a:solidFill>
                </a:rPr>
                <a:t>LAN 2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9" name="未知"/>
            <p:cNvSpPr>
              <a:spLocks/>
            </p:cNvSpPr>
            <p:nvPr/>
          </p:nvSpPr>
          <p:spPr bwMode="auto">
            <a:xfrm>
              <a:off x="5730139" y="5156366"/>
              <a:ext cx="1093954" cy="418585"/>
            </a:xfrm>
            <a:custGeom>
              <a:avLst/>
              <a:gdLst>
                <a:gd name="T0" fmla="*/ 642 w 689"/>
                <a:gd name="T1" fmla="*/ 264 h 264"/>
                <a:gd name="T2" fmla="*/ 657 w 689"/>
                <a:gd name="T3" fmla="*/ 261 h 264"/>
                <a:gd name="T4" fmla="*/ 669 w 689"/>
                <a:gd name="T5" fmla="*/ 253 h 264"/>
                <a:gd name="T6" fmla="*/ 681 w 689"/>
                <a:gd name="T7" fmla="*/ 242 h 264"/>
                <a:gd name="T8" fmla="*/ 687 w 689"/>
                <a:gd name="T9" fmla="*/ 229 h 264"/>
                <a:gd name="T10" fmla="*/ 689 w 689"/>
                <a:gd name="T11" fmla="*/ 213 h 264"/>
                <a:gd name="T12" fmla="*/ 689 w 689"/>
                <a:gd name="T13" fmla="*/ 50 h 264"/>
                <a:gd name="T14" fmla="*/ 687 w 689"/>
                <a:gd name="T15" fmla="*/ 34 h 264"/>
                <a:gd name="T16" fmla="*/ 681 w 689"/>
                <a:gd name="T17" fmla="*/ 20 h 264"/>
                <a:gd name="T18" fmla="*/ 669 w 689"/>
                <a:gd name="T19" fmla="*/ 9 h 264"/>
                <a:gd name="T20" fmla="*/ 657 w 689"/>
                <a:gd name="T21" fmla="*/ 3 h 264"/>
                <a:gd name="T22" fmla="*/ 642 w 689"/>
                <a:gd name="T23" fmla="*/ 0 h 264"/>
                <a:gd name="T24" fmla="*/ 46 w 689"/>
                <a:gd name="T25" fmla="*/ 0 h 264"/>
                <a:gd name="T26" fmla="*/ 33 w 689"/>
                <a:gd name="T27" fmla="*/ 3 h 264"/>
                <a:gd name="T28" fmla="*/ 19 w 689"/>
                <a:gd name="T29" fmla="*/ 9 h 264"/>
                <a:gd name="T30" fmla="*/ 9 w 689"/>
                <a:gd name="T31" fmla="*/ 20 h 264"/>
                <a:gd name="T32" fmla="*/ 2 w 689"/>
                <a:gd name="T33" fmla="*/ 34 h 264"/>
                <a:gd name="T34" fmla="*/ 0 w 689"/>
                <a:gd name="T35" fmla="*/ 50 h 264"/>
                <a:gd name="T36" fmla="*/ 0 w 689"/>
                <a:gd name="T37" fmla="*/ 213 h 264"/>
                <a:gd name="T38" fmla="*/ 2 w 689"/>
                <a:gd name="T39" fmla="*/ 229 h 264"/>
                <a:gd name="T40" fmla="*/ 9 w 689"/>
                <a:gd name="T41" fmla="*/ 242 h 264"/>
                <a:gd name="T42" fmla="*/ 19 w 689"/>
                <a:gd name="T43" fmla="*/ 253 h 264"/>
                <a:gd name="T44" fmla="*/ 33 w 689"/>
                <a:gd name="T45" fmla="*/ 261 h 264"/>
                <a:gd name="T46" fmla="*/ 46 w 689"/>
                <a:gd name="T47" fmla="*/ 264 h 264"/>
                <a:gd name="T48" fmla="*/ 642 w 689"/>
                <a:gd name="T4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9" h="264">
                  <a:moveTo>
                    <a:pt x="642" y="264"/>
                  </a:moveTo>
                  <a:lnTo>
                    <a:pt x="657" y="261"/>
                  </a:lnTo>
                  <a:lnTo>
                    <a:pt x="669" y="253"/>
                  </a:lnTo>
                  <a:lnTo>
                    <a:pt x="681" y="242"/>
                  </a:lnTo>
                  <a:lnTo>
                    <a:pt x="687" y="229"/>
                  </a:lnTo>
                  <a:lnTo>
                    <a:pt x="689" y="213"/>
                  </a:lnTo>
                  <a:lnTo>
                    <a:pt x="689" y="50"/>
                  </a:lnTo>
                  <a:lnTo>
                    <a:pt x="687" y="34"/>
                  </a:lnTo>
                  <a:lnTo>
                    <a:pt x="681" y="20"/>
                  </a:lnTo>
                  <a:lnTo>
                    <a:pt x="669" y="9"/>
                  </a:lnTo>
                  <a:lnTo>
                    <a:pt x="657" y="3"/>
                  </a:lnTo>
                  <a:lnTo>
                    <a:pt x="642" y="0"/>
                  </a:lnTo>
                  <a:lnTo>
                    <a:pt x="46" y="0"/>
                  </a:lnTo>
                  <a:lnTo>
                    <a:pt x="33" y="3"/>
                  </a:lnTo>
                  <a:lnTo>
                    <a:pt x="19" y="9"/>
                  </a:lnTo>
                  <a:lnTo>
                    <a:pt x="9" y="20"/>
                  </a:lnTo>
                  <a:lnTo>
                    <a:pt x="2" y="34"/>
                  </a:lnTo>
                  <a:lnTo>
                    <a:pt x="0" y="50"/>
                  </a:lnTo>
                  <a:lnTo>
                    <a:pt x="0" y="213"/>
                  </a:lnTo>
                  <a:lnTo>
                    <a:pt x="2" y="229"/>
                  </a:lnTo>
                  <a:lnTo>
                    <a:pt x="9" y="242"/>
                  </a:lnTo>
                  <a:lnTo>
                    <a:pt x="19" y="253"/>
                  </a:lnTo>
                  <a:lnTo>
                    <a:pt x="33" y="261"/>
                  </a:lnTo>
                  <a:lnTo>
                    <a:pt x="46" y="264"/>
                  </a:lnTo>
                  <a:lnTo>
                    <a:pt x="642" y="264"/>
                  </a:lnTo>
                  <a:close/>
                </a:path>
              </a:pathLst>
            </a:custGeom>
            <a:solidFill>
              <a:srgbClr val="E6E6E6"/>
            </a:solidFill>
            <a:ln w="158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6162443" y="5210702"/>
              <a:ext cx="324736" cy="31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100" kern="0">
                  <a:solidFill>
                    <a:srgbClr val="000000"/>
                  </a:solidFill>
                </a:rPr>
                <a:t>B7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" name="未知"/>
            <p:cNvSpPr>
              <a:spLocks/>
            </p:cNvSpPr>
            <p:nvPr/>
          </p:nvSpPr>
          <p:spPr bwMode="auto">
            <a:xfrm>
              <a:off x="5780878" y="3091616"/>
              <a:ext cx="2386810" cy="468896"/>
            </a:xfrm>
            <a:custGeom>
              <a:avLst/>
              <a:gdLst>
                <a:gd name="T0" fmla="*/ 243 w 1504"/>
                <a:gd name="T1" fmla="*/ 234 h 296"/>
                <a:gd name="T2" fmla="*/ 299 w 1504"/>
                <a:gd name="T3" fmla="*/ 261 h 296"/>
                <a:gd name="T4" fmla="*/ 366 w 1504"/>
                <a:gd name="T5" fmla="*/ 279 h 296"/>
                <a:gd name="T6" fmla="*/ 441 w 1504"/>
                <a:gd name="T7" fmla="*/ 292 h 296"/>
                <a:gd name="T8" fmla="*/ 523 w 1504"/>
                <a:gd name="T9" fmla="*/ 296 h 296"/>
                <a:gd name="T10" fmla="*/ 604 w 1504"/>
                <a:gd name="T11" fmla="*/ 294 h 296"/>
                <a:gd name="T12" fmla="*/ 682 w 1504"/>
                <a:gd name="T13" fmla="*/ 282 h 296"/>
                <a:gd name="T14" fmla="*/ 752 w 1504"/>
                <a:gd name="T15" fmla="*/ 265 h 296"/>
                <a:gd name="T16" fmla="*/ 821 w 1504"/>
                <a:gd name="T17" fmla="*/ 282 h 296"/>
                <a:gd name="T18" fmla="*/ 899 w 1504"/>
                <a:gd name="T19" fmla="*/ 294 h 296"/>
                <a:gd name="T20" fmla="*/ 980 w 1504"/>
                <a:gd name="T21" fmla="*/ 296 h 296"/>
                <a:gd name="T22" fmla="*/ 1062 w 1504"/>
                <a:gd name="T23" fmla="*/ 292 h 296"/>
                <a:gd name="T24" fmla="*/ 1138 w 1504"/>
                <a:gd name="T25" fmla="*/ 279 h 296"/>
                <a:gd name="T26" fmla="*/ 1206 w 1504"/>
                <a:gd name="T27" fmla="*/ 261 h 296"/>
                <a:gd name="T28" fmla="*/ 1261 w 1504"/>
                <a:gd name="T29" fmla="*/ 234 h 296"/>
                <a:gd name="T30" fmla="*/ 1311 w 1504"/>
                <a:gd name="T31" fmla="*/ 223 h 296"/>
                <a:gd name="T32" fmla="*/ 1370 w 1504"/>
                <a:gd name="T33" fmla="*/ 220 h 296"/>
                <a:gd name="T34" fmla="*/ 1423 w 1504"/>
                <a:gd name="T35" fmla="*/ 211 h 296"/>
                <a:gd name="T36" fmla="*/ 1467 w 1504"/>
                <a:gd name="T37" fmla="*/ 194 h 296"/>
                <a:gd name="T38" fmla="*/ 1494 w 1504"/>
                <a:gd name="T39" fmla="*/ 173 h 296"/>
                <a:gd name="T40" fmla="*/ 1504 w 1504"/>
                <a:gd name="T41" fmla="*/ 149 h 296"/>
                <a:gd name="T42" fmla="*/ 1494 w 1504"/>
                <a:gd name="T43" fmla="*/ 125 h 296"/>
                <a:gd name="T44" fmla="*/ 1467 w 1504"/>
                <a:gd name="T45" fmla="*/ 103 h 296"/>
                <a:gd name="T46" fmla="*/ 1423 w 1504"/>
                <a:gd name="T47" fmla="*/ 87 h 296"/>
                <a:gd name="T48" fmla="*/ 1370 w 1504"/>
                <a:gd name="T49" fmla="*/ 76 h 296"/>
                <a:gd name="T50" fmla="*/ 1311 w 1504"/>
                <a:gd name="T51" fmla="*/ 75 h 296"/>
                <a:gd name="T52" fmla="*/ 1261 w 1504"/>
                <a:gd name="T53" fmla="*/ 62 h 296"/>
                <a:gd name="T54" fmla="*/ 1206 w 1504"/>
                <a:gd name="T55" fmla="*/ 37 h 296"/>
                <a:gd name="T56" fmla="*/ 1138 w 1504"/>
                <a:gd name="T57" fmla="*/ 17 h 296"/>
                <a:gd name="T58" fmla="*/ 1062 w 1504"/>
                <a:gd name="T59" fmla="*/ 5 h 296"/>
                <a:gd name="T60" fmla="*/ 980 w 1504"/>
                <a:gd name="T61" fmla="*/ 0 h 296"/>
                <a:gd name="T62" fmla="*/ 899 w 1504"/>
                <a:gd name="T63" fmla="*/ 4 h 296"/>
                <a:gd name="T64" fmla="*/ 821 w 1504"/>
                <a:gd name="T65" fmla="*/ 15 h 296"/>
                <a:gd name="T66" fmla="*/ 752 w 1504"/>
                <a:gd name="T67" fmla="*/ 33 h 296"/>
                <a:gd name="T68" fmla="*/ 682 w 1504"/>
                <a:gd name="T69" fmla="*/ 15 h 296"/>
                <a:gd name="T70" fmla="*/ 604 w 1504"/>
                <a:gd name="T71" fmla="*/ 4 h 296"/>
                <a:gd name="T72" fmla="*/ 523 w 1504"/>
                <a:gd name="T73" fmla="*/ 0 h 296"/>
                <a:gd name="T74" fmla="*/ 441 w 1504"/>
                <a:gd name="T75" fmla="*/ 5 h 296"/>
                <a:gd name="T76" fmla="*/ 366 w 1504"/>
                <a:gd name="T77" fmla="*/ 17 h 296"/>
                <a:gd name="T78" fmla="*/ 299 w 1504"/>
                <a:gd name="T79" fmla="*/ 37 h 296"/>
                <a:gd name="T80" fmla="*/ 243 w 1504"/>
                <a:gd name="T81" fmla="*/ 62 h 296"/>
                <a:gd name="T82" fmla="*/ 192 w 1504"/>
                <a:gd name="T83" fmla="*/ 75 h 296"/>
                <a:gd name="T84" fmla="*/ 134 w 1504"/>
                <a:gd name="T85" fmla="*/ 76 h 296"/>
                <a:gd name="T86" fmla="*/ 81 w 1504"/>
                <a:gd name="T87" fmla="*/ 87 h 296"/>
                <a:gd name="T88" fmla="*/ 38 w 1504"/>
                <a:gd name="T89" fmla="*/ 103 h 296"/>
                <a:gd name="T90" fmla="*/ 9 w 1504"/>
                <a:gd name="T91" fmla="*/ 125 h 296"/>
                <a:gd name="T92" fmla="*/ 0 w 1504"/>
                <a:gd name="T93" fmla="*/ 149 h 296"/>
                <a:gd name="T94" fmla="*/ 9 w 1504"/>
                <a:gd name="T95" fmla="*/ 173 h 296"/>
                <a:gd name="T96" fmla="*/ 38 w 1504"/>
                <a:gd name="T97" fmla="*/ 194 h 296"/>
                <a:gd name="T98" fmla="*/ 81 w 1504"/>
                <a:gd name="T99" fmla="*/ 211 h 296"/>
                <a:gd name="T100" fmla="*/ 134 w 1504"/>
                <a:gd name="T101" fmla="*/ 220 h 296"/>
                <a:gd name="T102" fmla="*/ 192 w 1504"/>
                <a:gd name="T103" fmla="*/ 2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04" h="296">
                  <a:moveTo>
                    <a:pt x="221" y="220"/>
                  </a:moveTo>
                  <a:lnTo>
                    <a:pt x="243" y="234"/>
                  </a:lnTo>
                  <a:lnTo>
                    <a:pt x="269" y="248"/>
                  </a:lnTo>
                  <a:lnTo>
                    <a:pt x="299" y="261"/>
                  </a:lnTo>
                  <a:lnTo>
                    <a:pt x="330" y="271"/>
                  </a:lnTo>
                  <a:lnTo>
                    <a:pt x="366" y="279"/>
                  </a:lnTo>
                  <a:lnTo>
                    <a:pt x="403" y="287"/>
                  </a:lnTo>
                  <a:lnTo>
                    <a:pt x="441" y="292"/>
                  </a:lnTo>
                  <a:lnTo>
                    <a:pt x="483" y="295"/>
                  </a:lnTo>
                  <a:lnTo>
                    <a:pt x="523" y="296"/>
                  </a:lnTo>
                  <a:lnTo>
                    <a:pt x="564" y="296"/>
                  </a:lnTo>
                  <a:lnTo>
                    <a:pt x="604" y="294"/>
                  </a:lnTo>
                  <a:lnTo>
                    <a:pt x="645" y="288"/>
                  </a:lnTo>
                  <a:lnTo>
                    <a:pt x="682" y="282"/>
                  </a:lnTo>
                  <a:lnTo>
                    <a:pt x="718" y="274"/>
                  </a:lnTo>
                  <a:lnTo>
                    <a:pt x="752" y="265"/>
                  </a:lnTo>
                  <a:lnTo>
                    <a:pt x="785" y="274"/>
                  </a:lnTo>
                  <a:lnTo>
                    <a:pt x="821" y="282"/>
                  </a:lnTo>
                  <a:lnTo>
                    <a:pt x="859" y="288"/>
                  </a:lnTo>
                  <a:lnTo>
                    <a:pt x="899" y="294"/>
                  </a:lnTo>
                  <a:lnTo>
                    <a:pt x="939" y="296"/>
                  </a:lnTo>
                  <a:lnTo>
                    <a:pt x="980" y="296"/>
                  </a:lnTo>
                  <a:lnTo>
                    <a:pt x="1022" y="295"/>
                  </a:lnTo>
                  <a:lnTo>
                    <a:pt x="1062" y="292"/>
                  </a:lnTo>
                  <a:lnTo>
                    <a:pt x="1101" y="287"/>
                  </a:lnTo>
                  <a:lnTo>
                    <a:pt x="1138" y="279"/>
                  </a:lnTo>
                  <a:lnTo>
                    <a:pt x="1173" y="271"/>
                  </a:lnTo>
                  <a:lnTo>
                    <a:pt x="1206" y="261"/>
                  </a:lnTo>
                  <a:lnTo>
                    <a:pt x="1235" y="248"/>
                  </a:lnTo>
                  <a:lnTo>
                    <a:pt x="1261" y="234"/>
                  </a:lnTo>
                  <a:lnTo>
                    <a:pt x="1283" y="220"/>
                  </a:lnTo>
                  <a:lnTo>
                    <a:pt x="1311" y="223"/>
                  </a:lnTo>
                  <a:lnTo>
                    <a:pt x="1341" y="223"/>
                  </a:lnTo>
                  <a:lnTo>
                    <a:pt x="1370" y="220"/>
                  </a:lnTo>
                  <a:lnTo>
                    <a:pt x="1398" y="216"/>
                  </a:lnTo>
                  <a:lnTo>
                    <a:pt x="1423" y="211"/>
                  </a:lnTo>
                  <a:lnTo>
                    <a:pt x="1447" y="203"/>
                  </a:lnTo>
                  <a:lnTo>
                    <a:pt x="1467" y="194"/>
                  </a:lnTo>
                  <a:lnTo>
                    <a:pt x="1483" y="184"/>
                  </a:lnTo>
                  <a:lnTo>
                    <a:pt x="1494" y="173"/>
                  </a:lnTo>
                  <a:lnTo>
                    <a:pt x="1502" y="161"/>
                  </a:lnTo>
                  <a:lnTo>
                    <a:pt x="1504" y="149"/>
                  </a:lnTo>
                  <a:lnTo>
                    <a:pt x="1502" y="137"/>
                  </a:lnTo>
                  <a:lnTo>
                    <a:pt x="1494" y="125"/>
                  </a:lnTo>
                  <a:lnTo>
                    <a:pt x="1483" y="113"/>
                  </a:lnTo>
                  <a:lnTo>
                    <a:pt x="1467" y="103"/>
                  </a:lnTo>
                  <a:lnTo>
                    <a:pt x="1447" y="94"/>
                  </a:lnTo>
                  <a:lnTo>
                    <a:pt x="1423" y="87"/>
                  </a:lnTo>
                  <a:lnTo>
                    <a:pt x="1398" y="80"/>
                  </a:lnTo>
                  <a:lnTo>
                    <a:pt x="1370" y="76"/>
                  </a:lnTo>
                  <a:lnTo>
                    <a:pt x="1341" y="75"/>
                  </a:lnTo>
                  <a:lnTo>
                    <a:pt x="1311" y="75"/>
                  </a:lnTo>
                  <a:lnTo>
                    <a:pt x="1283" y="76"/>
                  </a:lnTo>
                  <a:lnTo>
                    <a:pt x="1261" y="62"/>
                  </a:lnTo>
                  <a:lnTo>
                    <a:pt x="1235" y="49"/>
                  </a:lnTo>
                  <a:lnTo>
                    <a:pt x="1206" y="37"/>
                  </a:lnTo>
                  <a:lnTo>
                    <a:pt x="1173" y="26"/>
                  </a:lnTo>
                  <a:lnTo>
                    <a:pt x="1138" y="17"/>
                  </a:lnTo>
                  <a:lnTo>
                    <a:pt x="1101" y="11"/>
                  </a:lnTo>
                  <a:lnTo>
                    <a:pt x="1062" y="5"/>
                  </a:lnTo>
                  <a:lnTo>
                    <a:pt x="1022" y="1"/>
                  </a:lnTo>
                  <a:lnTo>
                    <a:pt x="980" y="0"/>
                  </a:lnTo>
                  <a:lnTo>
                    <a:pt x="939" y="1"/>
                  </a:lnTo>
                  <a:lnTo>
                    <a:pt x="899" y="4"/>
                  </a:lnTo>
                  <a:lnTo>
                    <a:pt x="859" y="8"/>
                  </a:lnTo>
                  <a:lnTo>
                    <a:pt x="821" y="15"/>
                  </a:lnTo>
                  <a:lnTo>
                    <a:pt x="785" y="22"/>
                  </a:lnTo>
                  <a:lnTo>
                    <a:pt x="752" y="33"/>
                  </a:lnTo>
                  <a:lnTo>
                    <a:pt x="718" y="22"/>
                  </a:lnTo>
                  <a:lnTo>
                    <a:pt x="682" y="15"/>
                  </a:lnTo>
                  <a:lnTo>
                    <a:pt x="645" y="8"/>
                  </a:lnTo>
                  <a:lnTo>
                    <a:pt x="604" y="4"/>
                  </a:lnTo>
                  <a:lnTo>
                    <a:pt x="564" y="1"/>
                  </a:lnTo>
                  <a:lnTo>
                    <a:pt x="523" y="0"/>
                  </a:lnTo>
                  <a:lnTo>
                    <a:pt x="483" y="1"/>
                  </a:lnTo>
                  <a:lnTo>
                    <a:pt x="441" y="5"/>
                  </a:lnTo>
                  <a:lnTo>
                    <a:pt x="403" y="11"/>
                  </a:lnTo>
                  <a:lnTo>
                    <a:pt x="366" y="17"/>
                  </a:lnTo>
                  <a:lnTo>
                    <a:pt x="330" y="26"/>
                  </a:lnTo>
                  <a:lnTo>
                    <a:pt x="299" y="37"/>
                  </a:lnTo>
                  <a:lnTo>
                    <a:pt x="269" y="49"/>
                  </a:lnTo>
                  <a:lnTo>
                    <a:pt x="243" y="62"/>
                  </a:lnTo>
                  <a:lnTo>
                    <a:pt x="221" y="76"/>
                  </a:lnTo>
                  <a:lnTo>
                    <a:pt x="192" y="75"/>
                  </a:lnTo>
                  <a:lnTo>
                    <a:pt x="163" y="75"/>
                  </a:lnTo>
                  <a:lnTo>
                    <a:pt x="134" y="76"/>
                  </a:lnTo>
                  <a:lnTo>
                    <a:pt x="107" y="80"/>
                  </a:lnTo>
                  <a:lnTo>
                    <a:pt x="81" y="87"/>
                  </a:lnTo>
                  <a:lnTo>
                    <a:pt x="57" y="94"/>
                  </a:lnTo>
                  <a:lnTo>
                    <a:pt x="38" y="103"/>
                  </a:lnTo>
                  <a:lnTo>
                    <a:pt x="22" y="113"/>
                  </a:lnTo>
                  <a:lnTo>
                    <a:pt x="9" y="125"/>
                  </a:lnTo>
                  <a:lnTo>
                    <a:pt x="3" y="137"/>
                  </a:lnTo>
                  <a:lnTo>
                    <a:pt x="0" y="149"/>
                  </a:lnTo>
                  <a:lnTo>
                    <a:pt x="3" y="161"/>
                  </a:lnTo>
                  <a:lnTo>
                    <a:pt x="9" y="173"/>
                  </a:lnTo>
                  <a:lnTo>
                    <a:pt x="22" y="184"/>
                  </a:lnTo>
                  <a:lnTo>
                    <a:pt x="38" y="194"/>
                  </a:lnTo>
                  <a:lnTo>
                    <a:pt x="57" y="203"/>
                  </a:lnTo>
                  <a:lnTo>
                    <a:pt x="81" y="211"/>
                  </a:lnTo>
                  <a:lnTo>
                    <a:pt x="107" y="216"/>
                  </a:lnTo>
                  <a:lnTo>
                    <a:pt x="134" y="220"/>
                  </a:lnTo>
                  <a:lnTo>
                    <a:pt x="163" y="223"/>
                  </a:lnTo>
                  <a:lnTo>
                    <a:pt x="192" y="223"/>
                  </a:lnTo>
                  <a:lnTo>
                    <a:pt x="221" y="220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6598808" y="3137902"/>
              <a:ext cx="880846" cy="382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500" kern="0">
                  <a:solidFill>
                    <a:srgbClr val="000000"/>
                  </a:solidFill>
                </a:rPr>
                <a:t>LAN 5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" name="未知"/>
            <p:cNvSpPr>
              <a:spLocks/>
            </p:cNvSpPr>
            <p:nvPr/>
          </p:nvSpPr>
          <p:spPr bwMode="auto">
            <a:xfrm>
              <a:off x="4636184" y="5677585"/>
              <a:ext cx="1432898" cy="605740"/>
            </a:xfrm>
            <a:custGeom>
              <a:avLst/>
              <a:gdLst>
                <a:gd name="T0" fmla="*/ 149 w 902"/>
                <a:gd name="T1" fmla="*/ 306 h 381"/>
                <a:gd name="T2" fmla="*/ 193 w 902"/>
                <a:gd name="T3" fmla="*/ 344 h 381"/>
                <a:gd name="T4" fmla="*/ 247 w 902"/>
                <a:gd name="T5" fmla="*/ 370 h 381"/>
                <a:gd name="T6" fmla="*/ 307 w 902"/>
                <a:gd name="T7" fmla="*/ 381 h 381"/>
                <a:gd name="T8" fmla="*/ 368 w 902"/>
                <a:gd name="T9" fmla="*/ 376 h 381"/>
                <a:gd name="T10" fmla="*/ 425 w 902"/>
                <a:gd name="T11" fmla="*/ 355 h 381"/>
                <a:gd name="T12" fmla="*/ 476 w 902"/>
                <a:gd name="T13" fmla="*/ 355 h 381"/>
                <a:gd name="T14" fmla="*/ 532 w 902"/>
                <a:gd name="T15" fmla="*/ 376 h 381"/>
                <a:gd name="T16" fmla="*/ 594 w 902"/>
                <a:gd name="T17" fmla="*/ 381 h 381"/>
                <a:gd name="T18" fmla="*/ 654 w 902"/>
                <a:gd name="T19" fmla="*/ 370 h 381"/>
                <a:gd name="T20" fmla="*/ 708 w 902"/>
                <a:gd name="T21" fmla="*/ 344 h 381"/>
                <a:gd name="T22" fmla="*/ 752 w 902"/>
                <a:gd name="T23" fmla="*/ 306 h 381"/>
                <a:gd name="T24" fmla="*/ 790 w 902"/>
                <a:gd name="T25" fmla="*/ 286 h 381"/>
                <a:gd name="T26" fmla="*/ 832 w 902"/>
                <a:gd name="T27" fmla="*/ 280 h 381"/>
                <a:gd name="T28" fmla="*/ 868 w 902"/>
                <a:gd name="T29" fmla="*/ 260 h 381"/>
                <a:gd name="T30" fmla="*/ 893 w 902"/>
                <a:gd name="T31" fmla="*/ 228 h 381"/>
                <a:gd name="T32" fmla="*/ 902 w 902"/>
                <a:gd name="T33" fmla="*/ 190 h 381"/>
                <a:gd name="T34" fmla="*/ 893 w 902"/>
                <a:gd name="T35" fmla="*/ 153 h 381"/>
                <a:gd name="T36" fmla="*/ 868 w 902"/>
                <a:gd name="T37" fmla="*/ 122 h 381"/>
                <a:gd name="T38" fmla="*/ 832 w 902"/>
                <a:gd name="T39" fmla="*/ 102 h 381"/>
                <a:gd name="T40" fmla="*/ 790 w 902"/>
                <a:gd name="T41" fmla="*/ 95 h 381"/>
                <a:gd name="T42" fmla="*/ 752 w 902"/>
                <a:gd name="T43" fmla="*/ 75 h 381"/>
                <a:gd name="T44" fmla="*/ 708 w 902"/>
                <a:gd name="T45" fmla="*/ 37 h 381"/>
                <a:gd name="T46" fmla="*/ 654 w 902"/>
                <a:gd name="T47" fmla="*/ 11 h 381"/>
                <a:gd name="T48" fmla="*/ 594 w 902"/>
                <a:gd name="T49" fmla="*/ 0 h 381"/>
                <a:gd name="T50" fmla="*/ 532 w 902"/>
                <a:gd name="T51" fmla="*/ 6 h 381"/>
                <a:gd name="T52" fmla="*/ 476 w 902"/>
                <a:gd name="T53" fmla="*/ 27 h 381"/>
                <a:gd name="T54" fmla="*/ 425 w 902"/>
                <a:gd name="T55" fmla="*/ 27 h 381"/>
                <a:gd name="T56" fmla="*/ 368 w 902"/>
                <a:gd name="T57" fmla="*/ 6 h 381"/>
                <a:gd name="T58" fmla="*/ 307 w 902"/>
                <a:gd name="T59" fmla="*/ 0 h 381"/>
                <a:gd name="T60" fmla="*/ 247 w 902"/>
                <a:gd name="T61" fmla="*/ 11 h 381"/>
                <a:gd name="T62" fmla="*/ 193 w 902"/>
                <a:gd name="T63" fmla="*/ 37 h 381"/>
                <a:gd name="T64" fmla="*/ 149 w 902"/>
                <a:gd name="T65" fmla="*/ 75 h 381"/>
                <a:gd name="T66" fmla="*/ 111 w 902"/>
                <a:gd name="T67" fmla="*/ 95 h 381"/>
                <a:gd name="T68" fmla="*/ 69 w 902"/>
                <a:gd name="T69" fmla="*/ 102 h 381"/>
                <a:gd name="T70" fmla="*/ 32 w 902"/>
                <a:gd name="T71" fmla="*/ 122 h 381"/>
                <a:gd name="T72" fmla="*/ 8 w 902"/>
                <a:gd name="T73" fmla="*/ 153 h 381"/>
                <a:gd name="T74" fmla="*/ 0 w 902"/>
                <a:gd name="T75" fmla="*/ 190 h 381"/>
                <a:gd name="T76" fmla="*/ 8 w 902"/>
                <a:gd name="T77" fmla="*/ 228 h 381"/>
                <a:gd name="T78" fmla="*/ 32 w 902"/>
                <a:gd name="T79" fmla="*/ 260 h 381"/>
                <a:gd name="T80" fmla="*/ 69 w 902"/>
                <a:gd name="T81" fmla="*/ 280 h 381"/>
                <a:gd name="T82" fmla="*/ 111 w 902"/>
                <a:gd name="T83" fmla="*/ 28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2" h="381">
                  <a:moveTo>
                    <a:pt x="132" y="282"/>
                  </a:moveTo>
                  <a:lnTo>
                    <a:pt x="149" y="306"/>
                  </a:lnTo>
                  <a:lnTo>
                    <a:pt x="169" y="327"/>
                  </a:lnTo>
                  <a:lnTo>
                    <a:pt x="193" y="344"/>
                  </a:lnTo>
                  <a:lnTo>
                    <a:pt x="219" y="359"/>
                  </a:lnTo>
                  <a:lnTo>
                    <a:pt x="247" y="370"/>
                  </a:lnTo>
                  <a:lnTo>
                    <a:pt x="277" y="377"/>
                  </a:lnTo>
                  <a:lnTo>
                    <a:pt x="307" y="381"/>
                  </a:lnTo>
                  <a:lnTo>
                    <a:pt x="338" y="380"/>
                  </a:lnTo>
                  <a:lnTo>
                    <a:pt x="368" y="376"/>
                  </a:lnTo>
                  <a:lnTo>
                    <a:pt x="397" y="368"/>
                  </a:lnTo>
                  <a:lnTo>
                    <a:pt x="425" y="355"/>
                  </a:lnTo>
                  <a:lnTo>
                    <a:pt x="451" y="339"/>
                  </a:lnTo>
                  <a:lnTo>
                    <a:pt x="476" y="355"/>
                  </a:lnTo>
                  <a:lnTo>
                    <a:pt x="503" y="368"/>
                  </a:lnTo>
                  <a:lnTo>
                    <a:pt x="532" y="376"/>
                  </a:lnTo>
                  <a:lnTo>
                    <a:pt x="564" y="380"/>
                  </a:lnTo>
                  <a:lnTo>
                    <a:pt x="594" y="381"/>
                  </a:lnTo>
                  <a:lnTo>
                    <a:pt x="624" y="377"/>
                  </a:lnTo>
                  <a:lnTo>
                    <a:pt x="654" y="370"/>
                  </a:lnTo>
                  <a:lnTo>
                    <a:pt x="683" y="359"/>
                  </a:lnTo>
                  <a:lnTo>
                    <a:pt x="708" y="344"/>
                  </a:lnTo>
                  <a:lnTo>
                    <a:pt x="732" y="327"/>
                  </a:lnTo>
                  <a:lnTo>
                    <a:pt x="752" y="306"/>
                  </a:lnTo>
                  <a:lnTo>
                    <a:pt x="769" y="282"/>
                  </a:lnTo>
                  <a:lnTo>
                    <a:pt x="790" y="286"/>
                  </a:lnTo>
                  <a:lnTo>
                    <a:pt x="812" y="285"/>
                  </a:lnTo>
                  <a:lnTo>
                    <a:pt x="832" y="280"/>
                  </a:lnTo>
                  <a:lnTo>
                    <a:pt x="852" y="272"/>
                  </a:lnTo>
                  <a:lnTo>
                    <a:pt x="868" y="260"/>
                  </a:lnTo>
                  <a:lnTo>
                    <a:pt x="883" y="245"/>
                  </a:lnTo>
                  <a:lnTo>
                    <a:pt x="893" y="228"/>
                  </a:lnTo>
                  <a:lnTo>
                    <a:pt x="900" y="210"/>
                  </a:lnTo>
                  <a:lnTo>
                    <a:pt x="902" y="190"/>
                  </a:lnTo>
                  <a:lnTo>
                    <a:pt x="900" y="172"/>
                  </a:lnTo>
                  <a:lnTo>
                    <a:pt x="893" y="153"/>
                  </a:lnTo>
                  <a:lnTo>
                    <a:pt x="883" y="136"/>
                  </a:lnTo>
                  <a:lnTo>
                    <a:pt x="868" y="122"/>
                  </a:lnTo>
                  <a:lnTo>
                    <a:pt x="852" y="110"/>
                  </a:lnTo>
                  <a:lnTo>
                    <a:pt x="832" y="102"/>
                  </a:lnTo>
                  <a:lnTo>
                    <a:pt x="812" y="96"/>
                  </a:lnTo>
                  <a:lnTo>
                    <a:pt x="790" y="95"/>
                  </a:lnTo>
                  <a:lnTo>
                    <a:pt x="769" y="98"/>
                  </a:lnTo>
                  <a:lnTo>
                    <a:pt x="752" y="75"/>
                  </a:lnTo>
                  <a:lnTo>
                    <a:pt x="732" y="54"/>
                  </a:lnTo>
                  <a:lnTo>
                    <a:pt x="708" y="37"/>
                  </a:lnTo>
                  <a:lnTo>
                    <a:pt x="683" y="23"/>
                  </a:lnTo>
                  <a:lnTo>
                    <a:pt x="654" y="11"/>
                  </a:lnTo>
                  <a:lnTo>
                    <a:pt x="624" y="4"/>
                  </a:lnTo>
                  <a:lnTo>
                    <a:pt x="594" y="0"/>
                  </a:lnTo>
                  <a:lnTo>
                    <a:pt x="564" y="0"/>
                  </a:lnTo>
                  <a:lnTo>
                    <a:pt x="532" y="6"/>
                  </a:lnTo>
                  <a:lnTo>
                    <a:pt x="503" y="14"/>
                  </a:lnTo>
                  <a:lnTo>
                    <a:pt x="476" y="27"/>
                  </a:lnTo>
                  <a:lnTo>
                    <a:pt x="451" y="42"/>
                  </a:lnTo>
                  <a:lnTo>
                    <a:pt x="425" y="27"/>
                  </a:lnTo>
                  <a:lnTo>
                    <a:pt x="397" y="14"/>
                  </a:lnTo>
                  <a:lnTo>
                    <a:pt x="368" y="6"/>
                  </a:lnTo>
                  <a:lnTo>
                    <a:pt x="338" y="0"/>
                  </a:lnTo>
                  <a:lnTo>
                    <a:pt x="307" y="0"/>
                  </a:lnTo>
                  <a:lnTo>
                    <a:pt x="277" y="4"/>
                  </a:lnTo>
                  <a:lnTo>
                    <a:pt x="247" y="11"/>
                  </a:lnTo>
                  <a:lnTo>
                    <a:pt x="219" y="23"/>
                  </a:lnTo>
                  <a:lnTo>
                    <a:pt x="193" y="37"/>
                  </a:lnTo>
                  <a:lnTo>
                    <a:pt x="169" y="54"/>
                  </a:lnTo>
                  <a:lnTo>
                    <a:pt x="149" y="75"/>
                  </a:lnTo>
                  <a:lnTo>
                    <a:pt x="132" y="98"/>
                  </a:lnTo>
                  <a:lnTo>
                    <a:pt x="111" y="95"/>
                  </a:lnTo>
                  <a:lnTo>
                    <a:pt x="90" y="96"/>
                  </a:lnTo>
                  <a:lnTo>
                    <a:pt x="69" y="102"/>
                  </a:lnTo>
                  <a:lnTo>
                    <a:pt x="50" y="110"/>
                  </a:lnTo>
                  <a:lnTo>
                    <a:pt x="32" y="122"/>
                  </a:lnTo>
                  <a:lnTo>
                    <a:pt x="18" y="136"/>
                  </a:lnTo>
                  <a:lnTo>
                    <a:pt x="8" y="153"/>
                  </a:lnTo>
                  <a:lnTo>
                    <a:pt x="1" y="172"/>
                  </a:lnTo>
                  <a:lnTo>
                    <a:pt x="0" y="190"/>
                  </a:lnTo>
                  <a:lnTo>
                    <a:pt x="1" y="210"/>
                  </a:lnTo>
                  <a:lnTo>
                    <a:pt x="8" y="228"/>
                  </a:lnTo>
                  <a:lnTo>
                    <a:pt x="18" y="245"/>
                  </a:lnTo>
                  <a:lnTo>
                    <a:pt x="32" y="260"/>
                  </a:lnTo>
                  <a:lnTo>
                    <a:pt x="50" y="272"/>
                  </a:lnTo>
                  <a:lnTo>
                    <a:pt x="69" y="280"/>
                  </a:lnTo>
                  <a:lnTo>
                    <a:pt x="90" y="285"/>
                  </a:lnTo>
                  <a:lnTo>
                    <a:pt x="111" y="286"/>
                  </a:lnTo>
                  <a:lnTo>
                    <a:pt x="132" y="282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4977157" y="5790281"/>
              <a:ext cx="880846" cy="382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500" kern="0">
                  <a:solidFill>
                    <a:srgbClr val="000000"/>
                  </a:solidFill>
                </a:rPr>
                <a:t>LAN 3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5" name="未知"/>
            <p:cNvSpPr>
              <a:spLocks/>
            </p:cNvSpPr>
            <p:nvPr/>
          </p:nvSpPr>
          <p:spPr bwMode="auto">
            <a:xfrm>
              <a:off x="4770137" y="4385607"/>
              <a:ext cx="2999749" cy="511156"/>
            </a:xfrm>
            <a:custGeom>
              <a:avLst/>
              <a:gdLst>
                <a:gd name="T0" fmla="*/ 302 w 1890"/>
                <a:gd name="T1" fmla="*/ 253 h 322"/>
                <a:gd name="T2" fmla="*/ 361 w 1890"/>
                <a:gd name="T3" fmla="*/ 277 h 322"/>
                <a:gd name="T4" fmla="*/ 433 w 1890"/>
                <a:gd name="T5" fmla="*/ 298 h 322"/>
                <a:gd name="T6" fmla="*/ 515 w 1890"/>
                <a:gd name="T7" fmla="*/ 311 h 322"/>
                <a:gd name="T8" fmla="*/ 602 w 1890"/>
                <a:gd name="T9" fmla="*/ 320 h 322"/>
                <a:gd name="T10" fmla="*/ 694 w 1890"/>
                <a:gd name="T11" fmla="*/ 322 h 322"/>
                <a:gd name="T12" fmla="*/ 783 w 1890"/>
                <a:gd name="T13" fmla="*/ 316 h 322"/>
                <a:gd name="T14" fmla="*/ 868 w 1890"/>
                <a:gd name="T15" fmla="*/ 304 h 322"/>
                <a:gd name="T16" fmla="*/ 945 w 1890"/>
                <a:gd name="T17" fmla="*/ 286 h 322"/>
                <a:gd name="T18" fmla="*/ 1021 w 1890"/>
                <a:gd name="T19" fmla="*/ 304 h 322"/>
                <a:gd name="T20" fmla="*/ 1106 w 1890"/>
                <a:gd name="T21" fmla="*/ 316 h 322"/>
                <a:gd name="T22" fmla="*/ 1195 w 1890"/>
                <a:gd name="T23" fmla="*/ 322 h 322"/>
                <a:gd name="T24" fmla="*/ 1287 w 1890"/>
                <a:gd name="T25" fmla="*/ 320 h 322"/>
                <a:gd name="T26" fmla="*/ 1375 w 1890"/>
                <a:gd name="T27" fmla="*/ 311 h 322"/>
                <a:gd name="T28" fmla="*/ 1456 w 1890"/>
                <a:gd name="T29" fmla="*/ 298 h 322"/>
                <a:gd name="T30" fmla="*/ 1529 w 1890"/>
                <a:gd name="T31" fmla="*/ 277 h 322"/>
                <a:gd name="T32" fmla="*/ 1588 w 1890"/>
                <a:gd name="T33" fmla="*/ 253 h 322"/>
                <a:gd name="T34" fmla="*/ 1642 w 1890"/>
                <a:gd name="T35" fmla="*/ 240 h 322"/>
                <a:gd name="T36" fmla="*/ 1704 w 1890"/>
                <a:gd name="T37" fmla="*/ 240 h 322"/>
                <a:gd name="T38" fmla="*/ 1763 w 1890"/>
                <a:gd name="T39" fmla="*/ 233 h 322"/>
                <a:gd name="T40" fmla="*/ 1814 w 1890"/>
                <a:gd name="T41" fmla="*/ 220 h 322"/>
                <a:gd name="T42" fmla="*/ 1855 w 1890"/>
                <a:gd name="T43" fmla="*/ 203 h 322"/>
                <a:gd name="T44" fmla="*/ 1881 w 1890"/>
                <a:gd name="T45" fmla="*/ 183 h 322"/>
                <a:gd name="T46" fmla="*/ 1890 w 1890"/>
                <a:gd name="T47" fmla="*/ 161 h 322"/>
                <a:gd name="T48" fmla="*/ 1881 w 1890"/>
                <a:gd name="T49" fmla="*/ 138 h 322"/>
                <a:gd name="T50" fmla="*/ 1855 w 1890"/>
                <a:gd name="T51" fmla="*/ 119 h 322"/>
                <a:gd name="T52" fmla="*/ 1814 w 1890"/>
                <a:gd name="T53" fmla="*/ 100 h 322"/>
                <a:gd name="T54" fmla="*/ 1763 w 1890"/>
                <a:gd name="T55" fmla="*/ 88 h 322"/>
                <a:gd name="T56" fmla="*/ 1704 w 1890"/>
                <a:gd name="T57" fmla="*/ 82 h 322"/>
                <a:gd name="T58" fmla="*/ 1642 w 1890"/>
                <a:gd name="T59" fmla="*/ 81 h 322"/>
                <a:gd name="T60" fmla="*/ 1588 w 1890"/>
                <a:gd name="T61" fmla="*/ 69 h 322"/>
                <a:gd name="T62" fmla="*/ 1529 w 1890"/>
                <a:gd name="T63" fmla="*/ 44 h 322"/>
                <a:gd name="T64" fmla="*/ 1456 w 1890"/>
                <a:gd name="T65" fmla="*/ 24 h 322"/>
                <a:gd name="T66" fmla="*/ 1375 w 1890"/>
                <a:gd name="T67" fmla="*/ 9 h 322"/>
                <a:gd name="T68" fmla="*/ 1287 w 1890"/>
                <a:gd name="T69" fmla="*/ 2 h 322"/>
                <a:gd name="T70" fmla="*/ 1195 w 1890"/>
                <a:gd name="T71" fmla="*/ 0 h 322"/>
                <a:gd name="T72" fmla="*/ 1106 w 1890"/>
                <a:gd name="T73" fmla="*/ 5 h 322"/>
                <a:gd name="T74" fmla="*/ 1021 w 1890"/>
                <a:gd name="T75" fmla="*/ 17 h 322"/>
                <a:gd name="T76" fmla="*/ 945 w 1890"/>
                <a:gd name="T77" fmla="*/ 36 h 322"/>
                <a:gd name="T78" fmla="*/ 868 w 1890"/>
                <a:gd name="T79" fmla="*/ 17 h 322"/>
                <a:gd name="T80" fmla="*/ 783 w 1890"/>
                <a:gd name="T81" fmla="*/ 5 h 322"/>
                <a:gd name="T82" fmla="*/ 694 w 1890"/>
                <a:gd name="T83" fmla="*/ 0 h 322"/>
                <a:gd name="T84" fmla="*/ 602 w 1890"/>
                <a:gd name="T85" fmla="*/ 2 h 322"/>
                <a:gd name="T86" fmla="*/ 515 w 1890"/>
                <a:gd name="T87" fmla="*/ 9 h 322"/>
                <a:gd name="T88" fmla="*/ 433 w 1890"/>
                <a:gd name="T89" fmla="*/ 24 h 322"/>
                <a:gd name="T90" fmla="*/ 361 w 1890"/>
                <a:gd name="T91" fmla="*/ 44 h 322"/>
                <a:gd name="T92" fmla="*/ 302 w 1890"/>
                <a:gd name="T93" fmla="*/ 69 h 322"/>
                <a:gd name="T94" fmla="*/ 246 w 1890"/>
                <a:gd name="T95" fmla="*/ 81 h 322"/>
                <a:gd name="T96" fmla="*/ 185 w 1890"/>
                <a:gd name="T97" fmla="*/ 82 h 322"/>
                <a:gd name="T98" fmla="*/ 126 w 1890"/>
                <a:gd name="T99" fmla="*/ 88 h 322"/>
                <a:gd name="T100" fmla="*/ 74 w 1890"/>
                <a:gd name="T101" fmla="*/ 100 h 322"/>
                <a:gd name="T102" fmla="*/ 33 w 1890"/>
                <a:gd name="T103" fmla="*/ 119 h 322"/>
                <a:gd name="T104" fmla="*/ 8 w 1890"/>
                <a:gd name="T105" fmla="*/ 138 h 322"/>
                <a:gd name="T106" fmla="*/ 0 w 1890"/>
                <a:gd name="T107" fmla="*/ 161 h 322"/>
                <a:gd name="T108" fmla="*/ 8 w 1890"/>
                <a:gd name="T109" fmla="*/ 183 h 322"/>
                <a:gd name="T110" fmla="*/ 33 w 1890"/>
                <a:gd name="T111" fmla="*/ 203 h 322"/>
                <a:gd name="T112" fmla="*/ 74 w 1890"/>
                <a:gd name="T113" fmla="*/ 220 h 322"/>
                <a:gd name="T114" fmla="*/ 126 w 1890"/>
                <a:gd name="T115" fmla="*/ 233 h 322"/>
                <a:gd name="T116" fmla="*/ 185 w 1890"/>
                <a:gd name="T117" fmla="*/ 240 h 322"/>
                <a:gd name="T118" fmla="*/ 246 w 1890"/>
                <a:gd name="T119" fmla="*/ 24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90" h="322">
                  <a:moveTo>
                    <a:pt x="278" y="239"/>
                  </a:moveTo>
                  <a:lnTo>
                    <a:pt x="302" y="253"/>
                  </a:lnTo>
                  <a:lnTo>
                    <a:pt x="329" y="265"/>
                  </a:lnTo>
                  <a:lnTo>
                    <a:pt x="361" y="277"/>
                  </a:lnTo>
                  <a:lnTo>
                    <a:pt x="396" y="289"/>
                  </a:lnTo>
                  <a:lnTo>
                    <a:pt x="433" y="298"/>
                  </a:lnTo>
                  <a:lnTo>
                    <a:pt x="473" y="306"/>
                  </a:lnTo>
                  <a:lnTo>
                    <a:pt x="515" y="311"/>
                  </a:lnTo>
                  <a:lnTo>
                    <a:pt x="559" y="316"/>
                  </a:lnTo>
                  <a:lnTo>
                    <a:pt x="602" y="320"/>
                  </a:lnTo>
                  <a:lnTo>
                    <a:pt x="649" y="322"/>
                  </a:lnTo>
                  <a:lnTo>
                    <a:pt x="694" y="322"/>
                  </a:lnTo>
                  <a:lnTo>
                    <a:pt x="739" y="319"/>
                  </a:lnTo>
                  <a:lnTo>
                    <a:pt x="783" y="316"/>
                  </a:lnTo>
                  <a:lnTo>
                    <a:pt x="827" y="311"/>
                  </a:lnTo>
                  <a:lnTo>
                    <a:pt x="868" y="304"/>
                  </a:lnTo>
                  <a:lnTo>
                    <a:pt x="907" y="295"/>
                  </a:lnTo>
                  <a:lnTo>
                    <a:pt x="945" y="286"/>
                  </a:lnTo>
                  <a:lnTo>
                    <a:pt x="981" y="295"/>
                  </a:lnTo>
                  <a:lnTo>
                    <a:pt x="1021" y="304"/>
                  </a:lnTo>
                  <a:lnTo>
                    <a:pt x="1062" y="311"/>
                  </a:lnTo>
                  <a:lnTo>
                    <a:pt x="1106" y="316"/>
                  </a:lnTo>
                  <a:lnTo>
                    <a:pt x="1150" y="319"/>
                  </a:lnTo>
                  <a:lnTo>
                    <a:pt x="1195" y="322"/>
                  </a:lnTo>
                  <a:lnTo>
                    <a:pt x="1240" y="322"/>
                  </a:lnTo>
                  <a:lnTo>
                    <a:pt x="1287" y="320"/>
                  </a:lnTo>
                  <a:lnTo>
                    <a:pt x="1331" y="316"/>
                  </a:lnTo>
                  <a:lnTo>
                    <a:pt x="1375" y="311"/>
                  </a:lnTo>
                  <a:lnTo>
                    <a:pt x="1416" y="306"/>
                  </a:lnTo>
                  <a:lnTo>
                    <a:pt x="1456" y="298"/>
                  </a:lnTo>
                  <a:lnTo>
                    <a:pt x="1494" y="289"/>
                  </a:lnTo>
                  <a:lnTo>
                    <a:pt x="1529" y="277"/>
                  </a:lnTo>
                  <a:lnTo>
                    <a:pt x="1560" y="265"/>
                  </a:lnTo>
                  <a:lnTo>
                    <a:pt x="1588" y="253"/>
                  </a:lnTo>
                  <a:lnTo>
                    <a:pt x="1611" y="239"/>
                  </a:lnTo>
                  <a:lnTo>
                    <a:pt x="1642" y="240"/>
                  </a:lnTo>
                  <a:lnTo>
                    <a:pt x="1673" y="241"/>
                  </a:lnTo>
                  <a:lnTo>
                    <a:pt x="1704" y="240"/>
                  </a:lnTo>
                  <a:lnTo>
                    <a:pt x="1734" y="237"/>
                  </a:lnTo>
                  <a:lnTo>
                    <a:pt x="1763" y="233"/>
                  </a:lnTo>
                  <a:lnTo>
                    <a:pt x="1791" y="228"/>
                  </a:lnTo>
                  <a:lnTo>
                    <a:pt x="1814" y="220"/>
                  </a:lnTo>
                  <a:lnTo>
                    <a:pt x="1837" y="212"/>
                  </a:lnTo>
                  <a:lnTo>
                    <a:pt x="1855" y="203"/>
                  </a:lnTo>
                  <a:lnTo>
                    <a:pt x="1870" y="194"/>
                  </a:lnTo>
                  <a:lnTo>
                    <a:pt x="1881" y="183"/>
                  </a:lnTo>
                  <a:lnTo>
                    <a:pt x="1887" y="171"/>
                  </a:lnTo>
                  <a:lnTo>
                    <a:pt x="1890" y="161"/>
                  </a:lnTo>
                  <a:lnTo>
                    <a:pt x="1887" y="149"/>
                  </a:lnTo>
                  <a:lnTo>
                    <a:pt x="1881" y="138"/>
                  </a:lnTo>
                  <a:lnTo>
                    <a:pt x="1870" y="128"/>
                  </a:lnTo>
                  <a:lnTo>
                    <a:pt x="1855" y="119"/>
                  </a:lnTo>
                  <a:lnTo>
                    <a:pt x="1837" y="110"/>
                  </a:lnTo>
                  <a:lnTo>
                    <a:pt x="1814" y="100"/>
                  </a:lnTo>
                  <a:lnTo>
                    <a:pt x="1791" y="94"/>
                  </a:lnTo>
                  <a:lnTo>
                    <a:pt x="1763" y="88"/>
                  </a:lnTo>
                  <a:lnTo>
                    <a:pt x="1734" y="85"/>
                  </a:lnTo>
                  <a:lnTo>
                    <a:pt x="1704" y="82"/>
                  </a:lnTo>
                  <a:lnTo>
                    <a:pt x="1673" y="81"/>
                  </a:lnTo>
                  <a:lnTo>
                    <a:pt x="1642" y="81"/>
                  </a:lnTo>
                  <a:lnTo>
                    <a:pt x="1611" y="83"/>
                  </a:lnTo>
                  <a:lnTo>
                    <a:pt x="1588" y="69"/>
                  </a:lnTo>
                  <a:lnTo>
                    <a:pt x="1560" y="56"/>
                  </a:lnTo>
                  <a:lnTo>
                    <a:pt x="1529" y="44"/>
                  </a:lnTo>
                  <a:lnTo>
                    <a:pt x="1494" y="33"/>
                  </a:lnTo>
                  <a:lnTo>
                    <a:pt x="1456" y="24"/>
                  </a:lnTo>
                  <a:lnTo>
                    <a:pt x="1416" y="16"/>
                  </a:lnTo>
                  <a:lnTo>
                    <a:pt x="1375" y="9"/>
                  </a:lnTo>
                  <a:lnTo>
                    <a:pt x="1331" y="5"/>
                  </a:lnTo>
                  <a:lnTo>
                    <a:pt x="1287" y="2"/>
                  </a:lnTo>
                  <a:lnTo>
                    <a:pt x="1240" y="0"/>
                  </a:lnTo>
                  <a:lnTo>
                    <a:pt x="1195" y="0"/>
                  </a:lnTo>
                  <a:lnTo>
                    <a:pt x="1150" y="3"/>
                  </a:lnTo>
                  <a:lnTo>
                    <a:pt x="1106" y="5"/>
                  </a:lnTo>
                  <a:lnTo>
                    <a:pt x="1062" y="11"/>
                  </a:lnTo>
                  <a:lnTo>
                    <a:pt x="1021" y="17"/>
                  </a:lnTo>
                  <a:lnTo>
                    <a:pt x="981" y="27"/>
                  </a:lnTo>
                  <a:lnTo>
                    <a:pt x="945" y="36"/>
                  </a:lnTo>
                  <a:lnTo>
                    <a:pt x="907" y="27"/>
                  </a:lnTo>
                  <a:lnTo>
                    <a:pt x="868" y="17"/>
                  </a:lnTo>
                  <a:lnTo>
                    <a:pt x="827" y="11"/>
                  </a:lnTo>
                  <a:lnTo>
                    <a:pt x="783" y="5"/>
                  </a:lnTo>
                  <a:lnTo>
                    <a:pt x="739" y="3"/>
                  </a:lnTo>
                  <a:lnTo>
                    <a:pt x="694" y="0"/>
                  </a:lnTo>
                  <a:lnTo>
                    <a:pt x="649" y="0"/>
                  </a:lnTo>
                  <a:lnTo>
                    <a:pt x="602" y="2"/>
                  </a:lnTo>
                  <a:lnTo>
                    <a:pt x="559" y="5"/>
                  </a:lnTo>
                  <a:lnTo>
                    <a:pt x="515" y="9"/>
                  </a:lnTo>
                  <a:lnTo>
                    <a:pt x="473" y="16"/>
                  </a:lnTo>
                  <a:lnTo>
                    <a:pt x="433" y="24"/>
                  </a:lnTo>
                  <a:lnTo>
                    <a:pt x="396" y="33"/>
                  </a:lnTo>
                  <a:lnTo>
                    <a:pt x="361" y="44"/>
                  </a:lnTo>
                  <a:lnTo>
                    <a:pt x="329" y="56"/>
                  </a:lnTo>
                  <a:lnTo>
                    <a:pt x="302" y="69"/>
                  </a:lnTo>
                  <a:lnTo>
                    <a:pt x="278" y="83"/>
                  </a:lnTo>
                  <a:lnTo>
                    <a:pt x="246" y="81"/>
                  </a:lnTo>
                  <a:lnTo>
                    <a:pt x="216" y="81"/>
                  </a:lnTo>
                  <a:lnTo>
                    <a:pt x="185" y="82"/>
                  </a:lnTo>
                  <a:lnTo>
                    <a:pt x="155" y="85"/>
                  </a:lnTo>
                  <a:lnTo>
                    <a:pt x="126" y="88"/>
                  </a:lnTo>
                  <a:lnTo>
                    <a:pt x="99" y="94"/>
                  </a:lnTo>
                  <a:lnTo>
                    <a:pt x="74" y="100"/>
                  </a:lnTo>
                  <a:lnTo>
                    <a:pt x="52" y="110"/>
                  </a:lnTo>
                  <a:lnTo>
                    <a:pt x="33" y="119"/>
                  </a:lnTo>
                  <a:lnTo>
                    <a:pt x="20" y="128"/>
                  </a:lnTo>
                  <a:lnTo>
                    <a:pt x="8" y="138"/>
                  </a:lnTo>
                  <a:lnTo>
                    <a:pt x="2" y="149"/>
                  </a:lnTo>
                  <a:lnTo>
                    <a:pt x="0" y="161"/>
                  </a:lnTo>
                  <a:lnTo>
                    <a:pt x="2" y="171"/>
                  </a:lnTo>
                  <a:lnTo>
                    <a:pt x="8" y="183"/>
                  </a:lnTo>
                  <a:lnTo>
                    <a:pt x="20" y="194"/>
                  </a:lnTo>
                  <a:lnTo>
                    <a:pt x="33" y="203"/>
                  </a:lnTo>
                  <a:lnTo>
                    <a:pt x="52" y="212"/>
                  </a:lnTo>
                  <a:lnTo>
                    <a:pt x="74" y="220"/>
                  </a:lnTo>
                  <a:lnTo>
                    <a:pt x="99" y="228"/>
                  </a:lnTo>
                  <a:lnTo>
                    <a:pt x="126" y="233"/>
                  </a:lnTo>
                  <a:lnTo>
                    <a:pt x="155" y="237"/>
                  </a:lnTo>
                  <a:lnTo>
                    <a:pt x="185" y="240"/>
                  </a:lnTo>
                  <a:lnTo>
                    <a:pt x="216" y="241"/>
                  </a:lnTo>
                  <a:lnTo>
                    <a:pt x="246" y="240"/>
                  </a:lnTo>
                  <a:lnTo>
                    <a:pt x="278" y="239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6" name="Rectangle 13"/>
            <p:cNvSpPr>
              <a:spLocks noChangeArrowheads="1"/>
            </p:cNvSpPr>
            <p:nvPr/>
          </p:nvSpPr>
          <p:spPr bwMode="auto">
            <a:xfrm>
              <a:off x="5894536" y="4452017"/>
              <a:ext cx="880846" cy="380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500" kern="0">
                  <a:solidFill>
                    <a:srgbClr val="000000"/>
                  </a:solidFill>
                </a:rPr>
                <a:t>LAN 1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7" name="未知"/>
            <p:cNvSpPr>
              <a:spLocks/>
            </p:cNvSpPr>
            <p:nvPr/>
          </p:nvSpPr>
          <p:spPr bwMode="auto">
            <a:xfrm>
              <a:off x="6874833" y="5721859"/>
              <a:ext cx="1282707" cy="541342"/>
            </a:xfrm>
            <a:custGeom>
              <a:avLst/>
              <a:gdLst>
                <a:gd name="T0" fmla="*/ 135 w 808"/>
                <a:gd name="T1" fmla="*/ 276 h 341"/>
                <a:gd name="T2" fmla="*/ 179 w 808"/>
                <a:gd name="T3" fmla="*/ 312 h 341"/>
                <a:gd name="T4" fmla="*/ 233 w 808"/>
                <a:gd name="T5" fmla="*/ 335 h 341"/>
                <a:gd name="T6" fmla="*/ 293 w 808"/>
                <a:gd name="T7" fmla="*/ 341 h 341"/>
                <a:gd name="T8" fmla="*/ 352 w 808"/>
                <a:gd name="T9" fmla="*/ 330 h 341"/>
                <a:gd name="T10" fmla="*/ 403 w 808"/>
                <a:gd name="T11" fmla="*/ 304 h 341"/>
                <a:gd name="T12" fmla="*/ 456 w 808"/>
                <a:gd name="T13" fmla="*/ 330 h 341"/>
                <a:gd name="T14" fmla="*/ 515 w 808"/>
                <a:gd name="T15" fmla="*/ 341 h 341"/>
                <a:gd name="T16" fmla="*/ 574 w 808"/>
                <a:gd name="T17" fmla="*/ 335 h 341"/>
                <a:gd name="T18" fmla="*/ 629 w 808"/>
                <a:gd name="T19" fmla="*/ 312 h 341"/>
                <a:gd name="T20" fmla="*/ 673 w 808"/>
                <a:gd name="T21" fmla="*/ 276 h 341"/>
                <a:gd name="T22" fmla="*/ 710 w 808"/>
                <a:gd name="T23" fmla="*/ 256 h 341"/>
                <a:gd name="T24" fmla="*/ 753 w 808"/>
                <a:gd name="T25" fmla="*/ 249 h 341"/>
                <a:gd name="T26" fmla="*/ 787 w 808"/>
                <a:gd name="T27" fmla="*/ 225 h 341"/>
                <a:gd name="T28" fmla="*/ 806 w 808"/>
                <a:gd name="T29" fmla="*/ 189 h 341"/>
                <a:gd name="T30" fmla="*/ 806 w 808"/>
                <a:gd name="T31" fmla="*/ 151 h 341"/>
                <a:gd name="T32" fmla="*/ 787 w 808"/>
                <a:gd name="T33" fmla="*/ 117 h 341"/>
                <a:gd name="T34" fmla="*/ 753 w 808"/>
                <a:gd name="T35" fmla="*/ 93 h 341"/>
                <a:gd name="T36" fmla="*/ 710 w 808"/>
                <a:gd name="T37" fmla="*/ 85 h 341"/>
                <a:gd name="T38" fmla="*/ 673 w 808"/>
                <a:gd name="T39" fmla="*/ 66 h 341"/>
                <a:gd name="T40" fmla="*/ 629 w 808"/>
                <a:gd name="T41" fmla="*/ 29 h 341"/>
                <a:gd name="T42" fmla="*/ 574 w 808"/>
                <a:gd name="T43" fmla="*/ 6 h 341"/>
                <a:gd name="T44" fmla="*/ 515 w 808"/>
                <a:gd name="T45" fmla="*/ 0 h 341"/>
                <a:gd name="T46" fmla="*/ 456 w 808"/>
                <a:gd name="T47" fmla="*/ 10 h 341"/>
                <a:gd name="T48" fmla="*/ 403 w 808"/>
                <a:gd name="T49" fmla="*/ 38 h 341"/>
                <a:gd name="T50" fmla="*/ 352 w 808"/>
                <a:gd name="T51" fmla="*/ 10 h 341"/>
                <a:gd name="T52" fmla="*/ 293 w 808"/>
                <a:gd name="T53" fmla="*/ 0 h 341"/>
                <a:gd name="T54" fmla="*/ 233 w 808"/>
                <a:gd name="T55" fmla="*/ 6 h 341"/>
                <a:gd name="T56" fmla="*/ 179 w 808"/>
                <a:gd name="T57" fmla="*/ 29 h 341"/>
                <a:gd name="T58" fmla="*/ 135 w 808"/>
                <a:gd name="T59" fmla="*/ 66 h 341"/>
                <a:gd name="T60" fmla="*/ 96 w 808"/>
                <a:gd name="T61" fmla="*/ 85 h 341"/>
                <a:gd name="T62" fmla="*/ 55 w 808"/>
                <a:gd name="T63" fmla="*/ 93 h 341"/>
                <a:gd name="T64" fmla="*/ 21 w 808"/>
                <a:gd name="T65" fmla="*/ 117 h 341"/>
                <a:gd name="T66" fmla="*/ 2 w 808"/>
                <a:gd name="T67" fmla="*/ 151 h 341"/>
                <a:gd name="T68" fmla="*/ 2 w 808"/>
                <a:gd name="T69" fmla="*/ 189 h 341"/>
                <a:gd name="T70" fmla="*/ 21 w 808"/>
                <a:gd name="T71" fmla="*/ 225 h 341"/>
                <a:gd name="T72" fmla="*/ 55 w 808"/>
                <a:gd name="T73" fmla="*/ 249 h 341"/>
                <a:gd name="T74" fmla="*/ 96 w 808"/>
                <a:gd name="T75" fmla="*/ 25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8" h="341">
                  <a:moveTo>
                    <a:pt x="119" y="254"/>
                  </a:moveTo>
                  <a:lnTo>
                    <a:pt x="135" y="276"/>
                  </a:lnTo>
                  <a:lnTo>
                    <a:pt x="155" y="296"/>
                  </a:lnTo>
                  <a:lnTo>
                    <a:pt x="179" y="312"/>
                  </a:lnTo>
                  <a:lnTo>
                    <a:pt x="205" y="325"/>
                  </a:lnTo>
                  <a:lnTo>
                    <a:pt x="233" y="335"/>
                  </a:lnTo>
                  <a:lnTo>
                    <a:pt x="263" y="341"/>
                  </a:lnTo>
                  <a:lnTo>
                    <a:pt x="293" y="341"/>
                  </a:lnTo>
                  <a:lnTo>
                    <a:pt x="323" y="338"/>
                  </a:lnTo>
                  <a:lnTo>
                    <a:pt x="352" y="330"/>
                  </a:lnTo>
                  <a:lnTo>
                    <a:pt x="378" y="318"/>
                  </a:lnTo>
                  <a:lnTo>
                    <a:pt x="403" y="304"/>
                  </a:lnTo>
                  <a:lnTo>
                    <a:pt x="428" y="318"/>
                  </a:lnTo>
                  <a:lnTo>
                    <a:pt x="456" y="330"/>
                  </a:lnTo>
                  <a:lnTo>
                    <a:pt x="485" y="338"/>
                  </a:lnTo>
                  <a:lnTo>
                    <a:pt x="515" y="341"/>
                  </a:lnTo>
                  <a:lnTo>
                    <a:pt x="545" y="341"/>
                  </a:lnTo>
                  <a:lnTo>
                    <a:pt x="574" y="335"/>
                  </a:lnTo>
                  <a:lnTo>
                    <a:pt x="603" y="325"/>
                  </a:lnTo>
                  <a:lnTo>
                    <a:pt x="629" y="312"/>
                  </a:lnTo>
                  <a:lnTo>
                    <a:pt x="651" y="296"/>
                  </a:lnTo>
                  <a:lnTo>
                    <a:pt x="673" y="276"/>
                  </a:lnTo>
                  <a:lnTo>
                    <a:pt x="689" y="254"/>
                  </a:lnTo>
                  <a:lnTo>
                    <a:pt x="710" y="256"/>
                  </a:lnTo>
                  <a:lnTo>
                    <a:pt x="732" y="254"/>
                  </a:lnTo>
                  <a:lnTo>
                    <a:pt x="753" y="249"/>
                  </a:lnTo>
                  <a:lnTo>
                    <a:pt x="770" y="238"/>
                  </a:lnTo>
                  <a:lnTo>
                    <a:pt x="787" y="225"/>
                  </a:lnTo>
                  <a:lnTo>
                    <a:pt x="798" y="208"/>
                  </a:lnTo>
                  <a:lnTo>
                    <a:pt x="806" y="189"/>
                  </a:lnTo>
                  <a:lnTo>
                    <a:pt x="808" y="171"/>
                  </a:lnTo>
                  <a:lnTo>
                    <a:pt x="806" y="151"/>
                  </a:lnTo>
                  <a:lnTo>
                    <a:pt x="798" y="133"/>
                  </a:lnTo>
                  <a:lnTo>
                    <a:pt x="787" y="117"/>
                  </a:lnTo>
                  <a:lnTo>
                    <a:pt x="770" y="104"/>
                  </a:lnTo>
                  <a:lnTo>
                    <a:pt x="753" y="93"/>
                  </a:lnTo>
                  <a:lnTo>
                    <a:pt x="732" y="87"/>
                  </a:lnTo>
                  <a:lnTo>
                    <a:pt x="710" y="85"/>
                  </a:lnTo>
                  <a:lnTo>
                    <a:pt x="689" y="88"/>
                  </a:lnTo>
                  <a:lnTo>
                    <a:pt x="673" y="66"/>
                  </a:lnTo>
                  <a:lnTo>
                    <a:pt x="651" y="46"/>
                  </a:lnTo>
                  <a:lnTo>
                    <a:pt x="629" y="29"/>
                  </a:lnTo>
                  <a:lnTo>
                    <a:pt x="603" y="15"/>
                  </a:lnTo>
                  <a:lnTo>
                    <a:pt x="574" y="6"/>
                  </a:lnTo>
                  <a:lnTo>
                    <a:pt x="545" y="1"/>
                  </a:lnTo>
                  <a:lnTo>
                    <a:pt x="515" y="0"/>
                  </a:lnTo>
                  <a:lnTo>
                    <a:pt x="485" y="4"/>
                  </a:lnTo>
                  <a:lnTo>
                    <a:pt x="456" y="10"/>
                  </a:lnTo>
                  <a:lnTo>
                    <a:pt x="428" y="22"/>
                  </a:lnTo>
                  <a:lnTo>
                    <a:pt x="403" y="38"/>
                  </a:lnTo>
                  <a:lnTo>
                    <a:pt x="378" y="22"/>
                  </a:lnTo>
                  <a:lnTo>
                    <a:pt x="352" y="10"/>
                  </a:lnTo>
                  <a:lnTo>
                    <a:pt x="323" y="4"/>
                  </a:lnTo>
                  <a:lnTo>
                    <a:pt x="293" y="0"/>
                  </a:lnTo>
                  <a:lnTo>
                    <a:pt x="263" y="1"/>
                  </a:lnTo>
                  <a:lnTo>
                    <a:pt x="233" y="6"/>
                  </a:lnTo>
                  <a:lnTo>
                    <a:pt x="205" y="15"/>
                  </a:lnTo>
                  <a:lnTo>
                    <a:pt x="179" y="29"/>
                  </a:lnTo>
                  <a:lnTo>
                    <a:pt x="155" y="46"/>
                  </a:lnTo>
                  <a:lnTo>
                    <a:pt x="135" y="66"/>
                  </a:lnTo>
                  <a:lnTo>
                    <a:pt x="119" y="88"/>
                  </a:lnTo>
                  <a:lnTo>
                    <a:pt x="96" y="85"/>
                  </a:lnTo>
                  <a:lnTo>
                    <a:pt x="75" y="87"/>
                  </a:lnTo>
                  <a:lnTo>
                    <a:pt x="55" y="93"/>
                  </a:lnTo>
                  <a:lnTo>
                    <a:pt x="36" y="104"/>
                  </a:lnTo>
                  <a:lnTo>
                    <a:pt x="21" y="117"/>
                  </a:lnTo>
                  <a:lnTo>
                    <a:pt x="8" y="133"/>
                  </a:lnTo>
                  <a:lnTo>
                    <a:pt x="2" y="151"/>
                  </a:lnTo>
                  <a:lnTo>
                    <a:pt x="0" y="171"/>
                  </a:lnTo>
                  <a:lnTo>
                    <a:pt x="2" y="189"/>
                  </a:lnTo>
                  <a:lnTo>
                    <a:pt x="8" y="208"/>
                  </a:lnTo>
                  <a:lnTo>
                    <a:pt x="21" y="225"/>
                  </a:lnTo>
                  <a:lnTo>
                    <a:pt x="36" y="238"/>
                  </a:lnTo>
                  <a:lnTo>
                    <a:pt x="55" y="249"/>
                  </a:lnTo>
                  <a:lnTo>
                    <a:pt x="75" y="254"/>
                  </a:lnTo>
                  <a:lnTo>
                    <a:pt x="96" y="256"/>
                  </a:lnTo>
                  <a:lnTo>
                    <a:pt x="119" y="254"/>
                  </a:lnTo>
                  <a:close/>
                </a:path>
              </a:pathLst>
            </a:custGeom>
            <a:solidFill>
              <a:srgbClr val="FFFFFF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7140710" y="5804367"/>
              <a:ext cx="880846" cy="380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500" kern="0">
                  <a:solidFill>
                    <a:srgbClr val="000000"/>
                  </a:solidFill>
                </a:rPr>
                <a:t>LAN 4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" name="未知"/>
            <p:cNvSpPr>
              <a:spLocks/>
            </p:cNvSpPr>
            <p:nvPr/>
          </p:nvSpPr>
          <p:spPr bwMode="auto">
            <a:xfrm>
              <a:off x="7055467" y="3874451"/>
              <a:ext cx="1029008" cy="392423"/>
            </a:xfrm>
            <a:custGeom>
              <a:avLst/>
              <a:gdLst>
                <a:gd name="T0" fmla="*/ 601 w 648"/>
                <a:gd name="T1" fmla="*/ 247 h 247"/>
                <a:gd name="T2" fmla="*/ 615 w 648"/>
                <a:gd name="T3" fmla="*/ 245 h 247"/>
                <a:gd name="T4" fmla="*/ 629 w 648"/>
                <a:gd name="T5" fmla="*/ 238 h 247"/>
                <a:gd name="T6" fmla="*/ 639 w 648"/>
                <a:gd name="T7" fmla="*/ 226 h 247"/>
                <a:gd name="T8" fmla="*/ 645 w 648"/>
                <a:gd name="T9" fmla="*/ 213 h 247"/>
                <a:gd name="T10" fmla="*/ 648 w 648"/>
                <a:gd name="T11" fmla="*/ 197 h 247"/>
                <a:gd name="T12" fmla="*/ 648 w 648"/>
                <a:gd name="T13" fmla="*/ 50 h 247"/>
                <a:gd name="T14" fmla="*/ 645 w 648"/>
                <a:gd name="T15" fmla="*/ 34 h 247"/>
                <a:gd name="T16" fmla="*/ 639 w 648"/>
                <a:gd name="T17" fmla="*/ 21 h 247"/>
                <a:gd name="T18" fmla="*/ 629 w 648"/>
                <a:gd name="T19" fmla="*/ 9 h 247"/>
                <a:gd name="T20" fmla="*/ 615 w 648"/>
                <a:gd name="T21" fmla="*/ 3 h 247"/>
                <a:gd name="T22" fmla="*/ 601 w 648"/>
                <a:gd name="T23" fmla="*/ 0 h 247"/>
                <a:gd name="T24" fmla="*/ 47 w 648"/>
                <a:gd name="T25" fmla="*/ 0 h 247"/>
                <a:gd name="T26" fmla="*/ 32 w 648"/>
                <a:gd name="T27" fmla="*/ 3 h 247"/>
                <a:gd name="T28" fmla="*/ 20 w 648"/>
                <a:gd name="T29" fmla="*/ 9 h 247"/>
                <a:gd name="T30" fmla="*/ 8 w 648"/>
                <a:gd name="T31" fmla="*/ 21 h 247"/>
                <a:gd name="T32" fmla="*/ 2 w 648"/>
                <a:gd name="T33" fmla="*/ 34 h 247"/>
                <a:gd name="T34" fmla="*/ 0 w 648"/>
                <a:gd name="T35" fmla="*/ 50 h 247"/>
                <a:gd name="T36" fmla="*/ 0 w 648"/>
                <a:gd name="T37" fmla="*/ 197 h 247"/>
                <a:gd name="T38" fmla="*/ 2 w 648"/>
                <a:gd name="T39" fmla="*/ 213 h 247"/>
                <a:gd name="T40" fmla="*/ 8 w 648"/>
                <a:gd name="T41" fmla="*/ 226 h 247"/>
                <a:gd name="T42" fmla="*/ 20 w 648"/>
                <a:gd name="T43" fmla="*/ 238 h 247"/>
                <a:gd name="T44" fmla="*/ 32 w 648"/>
                <a:gd name="T45" fmla="*/ 245 h 247"/>
                <a:gd name="T46" fmla="*/ 47 w 648"/>
                <a:gd name="T47" fmla="*/ 247 h 247"/>
                <a:gd name="T48" fmla="*/ 601 w 648"/>
                <a:gd name="T49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8" h="247">
                  <a:moveTo>
                    <a:pt x="601" y="247"/>
                  </a:moveTo>
                  <a:lnTo>
                    <a:pt x="615" y="245"/>
                  </a:lnTo>
                  <a:lnTo>
                    <a:pt x="629" y="238"/>
                  </a:lnTo>
                  <a:lnTo>
                    <a:pt x="639" y="226"/>
                  </a:lnTo>
                  <a:lnTo>
                    <a:pt x="645" y="213"/>
                  </a:lnTo>
                  <a:lnTo>
                    <a:pt x="648" y="197"/>
                  </a:lnTo>
                  <a:lnTo>
                    <a:pt x="648" y="50"/>
                  </a:lnTo>
                  <a:lnTo>
                    <a:pt x="645" y="34"/>
                  </a:lnTo>
                  <a:lnTo>
                    <a:pt x="639" y="21"/>
                  </a:lnTo>
                  <a:lnTo>
                    <a:pt x="629" y="9"/>
                  </a:lnTo>
                  <a:lnTo>
                    <a:pt x="615" y="3"/>
                  </a:lnTo>
                  <a:lnTo>
                    <a:pt x="601" y="0"/>
                  </a:lnTo>
                  <a:lnTo>
                    <a:pt x="47" y="0"/>
                  </a:lnTo>
                  <a:lnTo>
                    <a:pt x="32" y="3"/>
                  </a:lnTo>
                  <a:lnTo>
                    <a:pt x="20" y="9"/>
                  </a:lnTo>
                  <a:lnTo>
                    <a:pt x="8" y="21"/>
                  </a:lnTo>
                  <a:lnTo>
                    <a:pt x="2" y="34"/>
                  </a:lnTo>
                  <a:lnTo>
                    <a:pt x="0" y="50"/>
                  </a:lnTo>
                  <a:lnTo>
                    <a:pt x="0" y="197"/>
                  </a:lnTo>
                  <a:lnTo>
                    <a:pt x="2" y="213"/>
                  </a:lnTo>
                  <a:lnTo>
                    <a:pt x="8" y="226"/>
                  </a:lnTo>
                  <a:lnTo>
                    <a:pt x="20" y="238"/>
                  </a:lnTo>
                  <a:lnTo>
                    <a:pt x="32" y="245"/>
                  </a:lnTo>
                  <a:lnTo>
                    <a:pt x="47" y="247"/>
                  </a:lnTo>
                  <a:lnTo>
                    <a:pt x="601" y="247"/>
                  </a:lnTo>
                  <a:close/>
                </a:path>
              </a:pathLst>
            </a:custGeom>
            <a:solidFill>
              <a:srgbClr val="E6E6E6"/>
            </a:solidFill>
            <a:ln w="158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0" name="Rectangle 17"/>
            <p:cNvSpPr>
              <a:spLocks noChangeArrowheads="1"/>
            </p:cNvSpPr>
            <p:nvPr/>
          </p:nvSpPr>
          <p:spPr bwMode="auto">
            <a:xfrm>
              <a:off x="7455299" y="3918724"/>
              <a:ext cx="324736" cy="31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100" kern="0">
                  <a:solidFill>
                    <a:srgbClr val="000000"/>
                  </a:solidFill>
                </a:rPr>
                <a:t>B5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" name="未知"/>
            <p:cNvSpPr>
              <a:spLocks/>
            </p:cNvSpPr>
            <p:nvPr/>
          </p:nvSpPr>
          <p:spPr bwMode="auto">
            <a:xfrm>
              <a:off x="6903248" y="2347018"/>
              <a:ext cx="1035096" cy="392424"/>
            </a:xfrm>
            <a:custGeom>
              <a:avLst/>
              <a:gdLst>
                <a:gd name="T0" fmla="*/ 605 w 651"/>
                <a:gd name="T1" fmla="*/ 248 h 248"/>
                <a:gd name="T2" fmla="*/ 618 w 651"/>
                <a:gd name="T3" fmla="*/ 245 h 248"/>
                <a:gd name="T4" fmla="*/ 632 w 651"/>
                <a:gd name="T5" fmla="*/ 239 h 248"/>
                <a:gd name="T6" fmla="*/ 642 w 651"/>
                <a:gd name="T7" fmla="*/ 228 h 248"/>
                <a:gd name="T8" fmla="*/ 648 w 651"/>
                <a:gd name="T9" fmla="*/ 214 h 248"/>
                <a:gd name="T10" fmla="*/ 651 w 651"/>
                <a:gd name="T11" fmla="*/ 199 h 248"/>
                <a:gd name="T12" fmla="*/ 651 w 651"/>
                <a:gd name="T13" fmla="*/ 49 h 248"/>
                <a:gd name="T14" fmla="*/ 648 w 651"/>
                <a:gd name="T15" fmla="*/ 35 h 248"/>
                <a:gd name="T16" fmla="*/ 642 w 651"/>
                <a:gd name="T17" fmla="*/ 20 h 248"/>
                <a:gd name="T18" fmla="*/ 632 w 651"/>
                <a:gd name="T19" fmla="*/ 10 h 248"/>
                <a:gd name="T20" fmla="*/ 618 w 651"/>
                <a:gd name="T21" fmla="*/ 2 h 248"/>
                <a:gd name="T22" fmla="*/ 605 w 651"/>
                <a:gd name="T23" fmla="*/ 0 h 248"/>
                <a:gd name="T24" fmla="*/ 48 w 651"/>
                <a:gd name="T25" fmla="*/ 0 h 248"/>
                <a:gd name="T26" fmla="*/ 33 w 651"/>
                <a:gd name="T27" fmla="*/ 2 h 248"/>
                <a:gd name="T28" fmla="*/ 21 w 651"/>
                <a:gd name="T29" fmla="*/ 10 h 248"/>
                <a:gd name="T30" fmla="*/ 9 w 651"/>
                <a:gd name="T31" fmla="*/ 20 h 248"/>
                <a:gd name="T32" fmla="*/ 3 w 651"/>
                <a:gd name="T33" fmla="*/ 35 h 248"/>
                <a:gd name="T34" fmla="*/ 0 w 651"/>
                <a:gd name="T35" fmla="*/ 49 h 248"/>
                <a:gd name="T36" fmla="*/ 0 w 651"/>
                <a:gd name="T37" fmla="*/ 199 h 248"/>
                <a:gd name="T38" fmla="*/ 3 w 651"/>
                <a:gd name="T39" fmla="*/ 214 h 248"/>
                <a:gd name="T40" fmla="*/ 9 w 651"/>
                <a:gd name="T41" fmla="*/ 228 h 248"/>
                <a:gd name="T42" fmla="*/ 21 w 651"/>
                <a:gd name="T43" fmla="*/ 239 h 248"/>
                <a:gd name="T44" fmla="*/ 33 w 651"/>
                <a:gd name="T45" fmla="*/ 245 h 248"/>
                <a:gd name="T46" fmla="*/ 48 w 651"/>
                <a:gd name="T47" fmla="*/ 248 h 248"/>
                <a:gd name="T48" fmla="*/ 605 w 651"/>
                <a:gd name="T4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1" h="248">
                  <a:moveTo>
                    <a:pt x="605" y="248"/>
                  </a:moveTo>
                  <a:lnTo>
                    <a:pt x="618" y="245"/>
                  </a:lnTo>
                  <a:lnTo>
                    <a:pt x="632" y="239"/>
                  </a:lnTo>
                  <a:lnTo>
                    <a:pt x="642" y="228"/>
                  </a:lnTo>
                  <a:lnTo>
                    <a:pt x="648" y="214"/>
                  </a:lnTo>
                  <a:lnTo>
                    <a:pt x="651" y="199"/>
                  </a:lnTo>
                  <a:lnTo>
                    <a:pt x="651" y="49"/>
                  </a:lnTo>
                  <a:lnTo>
                    <a:pt x="648" y="35"/>
                  </a:lnTo>
                  <a:lnTo>
                    <a:pt x="642" y="20"/>
                  </a:lnTo>
                  <a:lnTo>
                    <a:pt x="632" y="10"/>
                  </a:lnTo>
                  <a:lnTo>
                    <a:pt x="618" y="2"/>
                  </a:lnTo>
                  <a:lnTo>
                    <a:pt x="605" y="0"/>
                  </a:lnTo>
                  <a:lnTo>
                    <a:pt x="48" y="0"/>
                  </a:lnTo>
                  <a:lnTo>
                    <a:pt x="33" y="2"/>
                  </a:lnTo>
                  <a:lnTo>
                    <a:pt x="21" y="10"/>
                  </a:lnTo>
                  <a:lnTo>
                    <a:pt x="9" y="20"/>
                  </a:lnTo>
                  <a:lnTo>
                    <a:pt x="3" y="35"/>
                  </a:lnTo>
                  <a:lnTo>
                    <a:pt x="0" y="49"/>
                  </a:lnTo>
                  <a:lnTo>
                    <a:pt x="0" y="199"/>
                  </a:lnTo>
                  <a:lnTo>
                    <a:pt x="3" y="214"/>
                  </a:lnTo>
                  <a:lnTo>
                    <a:pt x="9" y="228"/>
                  </a:lnTo>
                  <a:lnTo>
                    <a:pt x="21" y="239"/>
                  </a:lnTo>
                  <a:lnTo>
                    <a:pt x="33" y="245"/>
                  </a:lnTo>
                  <a:lnTo>
                    <a:pt x="48" y="248"/>
                  </a:lnTo>
                  <a:lnTo>
                    <a:pt x="605" y="248"/>
                  </a:lnTo>
                  <a:close/>
                </a:path>
              </a:pathLst>
            </a:custGeom>
            <a:solidFill>
              <a:srgbClr val="E6E6E6"/>
            </a:solidFill>
            <a:ln w="158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2" name="Rectangle 19"/>
            <p:cNvSpPr>
              <a:spLocks noChangeArrowheads="1"/>
            </p:cNvSpPr>
            <p:nvPr/>
          </p:nvSpPr>
          <p:spPr bwMode="auto">
            <a:xfrm>
              <a:off x="7232043" y="2387267"/>
              <a:ext cx="474926" cy="32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100" kern="0">
                  <a:solidFill>
                    <a:srgbClr val="000000"/>
                  </a:solidFill>
                </a:rPr>
                <a:t>B 3 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3" name="未知"/>
            <p:cNvSpPr>
              <a:spLocks/>
            </p:cNvSpPr>
            <p:nvPr/>
          </p:nvSpPr>
          <p:spPr bwMode="auto">
            <a:xfrm>
              <a:off x="5332337" y="2385255"/>
              <a:ext cx="1033066" cy="394436"/>
            </a:xfrm>
            <a:custGeom>
              <a:avLst/>
              <a:gdLst>
                <a:gd name="T0" fmla="*/ 603 w 651"/>
                <a:gd name="T1" fmla="*/ 248 h 248"/>
                <a:gd name="T2" fmla="*/ 618 w 651"/>
                <a:gd name="T3" fmla="*/ 245 h 248"/>
                <a:gd name="T4" fmla="*/ 631 w 651"/>
                <a:gd name="T5" fmla="*/ 239 h 248"/>
                <a:gd name="T6" fmla="*/ 642 w 651"/>
                <a:gd name="T7" fmla="*/ 228 h 248"/>
                <a:gd name="T8" fmla="*/ 648 w 651"/>
                <a:gd name="T9" fmla="*/ 214 h 248"/>
                <a:gd name="T10" fmla="*/ 651 w 651"/>
                <a:gd name="T11" fmla="*/ 199 h 248"/>
                <a:gd name="T12" fmla="*/ 651 w 651"/>
                <a:gd name="T13" fmla="*/ 49 h 248"/>
                <a:gd name="T14" fmla="*/ 648 w 651"/>
                <a:gd name="T15" fmla="*/ 35 h 248"/>
                <a:gd name="T16" fmla="*/ 642 w 651"/>
                <a:gd name="T17" fmla="*/ 20 h 248"/>
                <a:gd name="T18" fmla="*/ 631 w 651"/>
                <a:gd name="T19" fmla="*/ 10 h 248"/>
                <a:gd name="T20" fmla="*/ 618 w 651"/>
                <a:gd name="T21" fmla="*/ 3 h 248"/>
                <a:gd name="T22" fmla="*/ 603 w 651"/>
                <a:gd name="T23" fmla="*/ 0 h 248"/>
                <a:gd name="T24" fmla="*/ 47 w 651"/>
                <a:gd name="T25" fmla="*/ 0 h 248"/>
                <a:gd name="T26" fmla="*/ 33 w 651"/>
                <a:gd name="T27" fmla="*/ 3 h 248"/>
                <a:gd name="T28" fmla="*/ 19 w 651"/>
                <a:gd name="T29" fmla="*/ 10 h 248"/>
                <a:gd name="T30" fmla="*/ 9 w 651"/>
                <a:gd name="T31" fmla="*/ 20 h 248"/>
                <a:gd name="T32" fmla="*/ 3 w 651"/>
                <a:gd name="T33" fmla="*/ 35 h 248"/>
                <a:gd name="T34" fmla="*/ 0 w 651"/>
                <a:gd name="T35" fmla="*/ 49 h 248"/>
                <a:gd name="T36" fmla="*/ 0 w 651"/>
                <a:gd name="T37" fmla="*/ 199 h 248"/>
                <a:gd name="T38" fmla="*/ 3 w 651"/>
                <a:gd name="T39" fmla="*/ 214 h 248"/>
                <a:gd name="T40" fmla="*/ 9 w 651"/>
                <a:gd name="T41" fmla="*/ 228 h 248"/>
                <a:gd name="T42" fmla="*/ 19 w 651"/>
                <a:gd name="T43" fmla="*/ 239 h 248"/>
                <a:gd name="T44" fmla="*/ 33 w 651"/>
                <a:gd name="T45" fmla="*/ 245 h 248"/>
                <a:gd name="T46" fmla="*/ 47 w 651"/>
                <a:gd name="T47" fmla="*/ 248 h 248"/>
                <a:gd name="T48" fmla="*/ 603 w 651"/>
                <a:gd name="T4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1" h="248">
                  <a:moveTo>
                    <a:pt x="603" y="248"/>
                  </a:moveTo>
                  <a:lnTo>
                    <a:pt x="618" y="245"/>
                  </a:lnTo>
                  <a:lnTo>
                    <a:pt x="631" y="239"/>
                  </a:lnTo>
                  <a:lnTo>
                    <a:pt x="642" y="228"/>
                  </a:lnTo>
                  <a:lnTo>
                    <a:pt x="648" y="214"/>
                  </a:lnTo>
                  <a:lnTo>
                    <a:pt x="651" y="199"/>
                  </a:lnTo>
                  <a:lnTo>
                    <a:pt x="651" y="49"/>
                  </a:lnTo>
                  <a:lnTo>
                    <a:pt x="648" y="35"/>
                  </a:lnTo>
                  <a:lnTo>
                    <a:pt x="642" y="20"/>
                  </a:lnTo>
                  <a:lnTo>
                    <a:pt x="631" y="10"/>
                  </a:lnTo>
                  <a:lnTo>
                    <a:pt x="618" y="3"/>
                  </a:lnTo>
                  <a:lnTo>
                    <a:pt x="603" y="0"/>
                  </a:lnTo>
                  <a:lnTo>
                    <a:pt x="47" y="0"/>
                  </a:lnTo>
                  <a:lnTo>
                    <a:pt x="33" y="3"/>
                  </a:lnTo>
                  <a:lnTo>
                    <a:pt x="19" y="10"/>
                  </a:lnTo>
                  <a:lnTo>
                    <a:pt x="9" y="20"/>
                  </a:lnTo>
                  <a:lnTo>
                    <a:pt x="3" y="35"/>
                  </a:lnTo>
                  <a:lnTo>
                    <a:pt x="0" y="49"/>
                  </a:lnTo>
                  <a:lnTo>
                    <a:pt x="0" y="199"/>
                  </a:lnTo>
                  <a:lnTo>
                    <a:pt x="3" y="214"/>
                  </a:lnTo>
                  <a:lnTo>
                    <a:pt x="9" y="228"/>
                  </a:lnTo>
                  <a:lnTo>
                    <a:pt x="19" y="239"/>
                  </a:lnTo>
                  <a:lnTo>
                    <a:pt x="33" y="245"/>
                  </a:lnTo>
                  <a:lnTo>
                    <a:pt x="47" y="248"/>
                  </a:lnTo>
                  <a:lnTo>
                    <a:pt x="603" y="248"/>
                  </a:lnTo>
                  <a:close/>
                </a:path>
              </a:pathLst>
            </a:custGeom>
            <a:solidFill>
              <a:srgbClr val="E6E6E6"/>
            </a:solidFill>
            <a:ln w="158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4" name="Rectangle 21"/>
            <p:cNvSpPr>
              <a:spLocks noChangeArrowheads="1"/>
            </p:cNvSpPr>
            <p:nvPr/>
          </p:nvSpPr>
          <p:spPr bwMode="auto">
            <a:xfrm>
              <a:off x="5661132" y="2429528"/>
              <a:ext cx="474926" cy="31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100" kern="0">
                  <a:solidFill>
                    <a:srgbClr val="000000"/>
                  </a:solidFill>
                </a:rPr>
                <a:t>B1  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5" name="未知"/>
            <p:cNvSpPr>
              <a:spLocks/>
            </p:cNvSpPr>
            <p:nvPr/>
          </p:nvSpPr>
          <p:spPr bwMode="auto">
            <a:xfrm>
              <a:off x="5141555" y="5365658"/>
              <a:ext cx="588584" cy="311927"/>
            </a:xfrm>
            <a:custGeom>
              <a:avLst/>
              <a:gdLst>
                <a:gd name="T0" fmla="*/ 0 w 371"/>
                <a:gd name="T1" fmla="*/ 197 h 197"/>
                <a:gd name="T2" fmla="*/ 0 w 371"/>
                <a:gd name="T3" fmla="*/ 178 h 197"/>
                <a:gd name="T4" fmla="*/ 0 w 371"/>
                <a:gd name="T5" fmla="*/ 0 h 197"/>
                <a:gd name="T6" fmla="*/ 371 w 371"/>
                <a:gd name="T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1" h="197">
                  <a:moveTo>
                    <a:pt x="0" y="197"/>
                  </a:moveTo>
                  <a:lnTo>
                    <a:pt x="0" y="178"/>
                  </a:lnTo>
                  <a:lnTo>
                    <a:pt x="0" y="0"/>
                  </a:lnTo>
                  <a:lnTo>
                    <a:pt x="371" y="0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6" name="未知"/>
            <p:cNvSpPr>
              <a:spLocks/>
            </p:cNvSpPr>
            <p:nvPr/>
          </p:nvSpPr>
          <p:spPr bwMode="auto">
            <a:xfrm>
              <a:off x="6824093" y="5365658"/>
              <a:ext cx="880846" cy="356200"/>
            </a:xfrm>
            <a:custGeom>
              <a:avLst/>
              <a:gdLst>
                <a:gd name="T0" fmla="*/ 0 w 554"/>
                <a:gd name="T1" fmla="*/ 0 h 224"/>
                <a:gd name="T2" fmla="*/ 55 w 554"/>
                <a:gd name="T3" fmla="*/ 0 h 224"/>
                <a:gd name="T4" fmla="*/ 554 w 554"/>
                <a:gd name="T5" fmla="*/ 0 h 224"/>
                <a:gd name="T6" fmla="*/ 554 w 554"/>
                <a:gd name="T7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4" h="224">
                  <a:moveTo>
                    <a:pt x="0" y="0"/>
                  </a:moveTo>
                  <a:lnTo>
                    <a:pt x="55" y="0"/>
                  </a:lnTo>
                  <a:lnTo>
                    <a:pt x="554" y="0"/>
                  </a:lnTo>
                  <a:lnTo>
                    <a:pt x="554" y="224"/>
                  </a:lnTo>
                </a:path>
              </a:pathLst>
            </a:custGeom>
            <a:noFill/>
            <a:ln w="33338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7" name="未知"/>
            <p:cNvSpPr>
              <a:spLocks/>
            </p:cNvSpPr>
            <p:nvPr/>
          </p:nvSpPr>
          <p:spPr bwMode="auto">
            <a:xfrm>
              <a:off x="6712465" y="4266873"/>
              <a:ext cx="858520" cy="118734"/>
            </a:xfrm>
            <a:custGeom>
              <a:avLst/>
              <a:gdLst>
                <a:gd name="T0" fmla="*/ 0 w 541"/>
                <a:gd name="T1" fmla="*/ 74 h 74"/>
                <a:gd name="T2" fmla="*/ 0 w 541"/>
                <a:gd name="T3" fmla="*/ 37 h 74"/>
                <a:gd name="T4" fmla="*/ 271 w 541"/>
                <a:gd name="T5" fmla="*/ 37 h 74"/>
                <a:gd name="T6" fmla="*/ 541 w 541"/>
                <a:gd name="T7" fmla="*/ 37 h 74"/>
                <a:gd name="T8" fmla="*/ 541 w 541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74">
                  <a:moveTo>
                    <a:pt x="0" y="74"/>
                  </a:moveTo>
                  <a:lnTo>
                    <a:pt x="0" y="37"/>
                  </a:lnTo>
                  <a:lnTo>
                    <a:pt x="271" y="37"/>
                  </a:lnTo>
                  <a:lnTo>
                    <a:pt x="541" y="37"/>
                  </a:lnTo>
                  <a:lnTo>
                    <a:pt x="541" y="0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8" name="未知"/>
            <p:cNvSpPr>
              <a:spLocks/>
            </p:cNvSpPr>
            <p:nvPr/>
          </p:nvSpPr>
          <p:spPr bwMode="auto">
            <a:xfrm>
              <a:off x="7325405" y="3560512"/>
              <a:ext cx="245581" cy="313939"/>
            </a:xfrm>
            <a:custGeom>
              <a:avLst/>
              <a:gdLst>
                <a:gd name="T0" fmla="*/ 155 w 155"/>
                <a:gd name="T1" fmla="*/ 198 h 198"/>
                <a:gd name="T2" fmla="*/ 155 w 155"/>
                <a:gd name="T3" fmla="*/ 99 h 198"/>
                <a:gd name="T4" fmla="*/ 78 w 155"/>
                <a:gd name="T5" fmla="*/ 99 h 198"/>
                <a:gd name="T6" fmla="*/ 0 w 155"/>
                <a:gd name="T7" fmla="*/ 99 h 198"/>
                <a:gd name="T8" fmla="*/ 0 w 155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98">
                  <a:moveTo>
                    <a:pt x="155" y="198"/>
                  </a:moveTo>
                  <a:lnTo>
                    <a:pt x="155" y="99"/>
                  </a:lnTo>
                  <a:lnTo>
                    <a:pt x="78" y="99"/>
                  </a:lnTo>
                  <a:lnTo>
                    <a:pt x="0" y="99"/>
                  </a:lnTo>
                  <a:lnTo>
                    <a:pt x="0" y="0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79" name="未知"/>
            <p:cNvSpPr>
              <a:spLocks/>
            </p:cNvSpPr>
            <p:nvPr/>
          </p:nvSpPr>
          <p:spPr bwMode="auto">
            <a:xfrm>
              <a:off x="6278131" y="4896764"/>
              <a:ext cx="434334" cy="259602"/>
            </a:xfrm>
            <a:custGeom>
              <a:avLst/>
              <a:gdLst>
                <a:gd name="T0" fmla="*/ 0 w 273"/>
                <a:gd name="T1" fmla="*/ 164 h 164"/>
                <a:gd name="T2" fmla="*/ 0 w 273"/>
                <a:gd name="T3" fmla="*/ 81 h 164"/>
                <a:gd name="T4" fmla="*/ 136 w 273"/>
                <a:gd name="T5" fmla="*/ 81 h 164"/>
                <a:gd name="T6" fmla="*/ 273 w 273"/>
                <a:gd name="T7" fmla="*/ 81 h 164"/>
                <a:gd name="T8" fmla="*/ 273 w 273"/>
                <a:gd name="T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64">
                  <a:moveTo>
                    <a:pt x="0" y="164"/>
                  </a:moveTo>
                  <a:lnTo>
                    <a:pt x="0" y="81"/>
                  </a:lnTo>
                  <a:lnTo>
                    <a:pt x="136" y="81"/>
                  </a:lnTo>
                  <a:lnTo>
                    <a:pt x="273" y="81"/>
                  </a:lnTo>
                  <a:lnTo>
                    <a:pt x="273" y="0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80" name="未知"/>
            <p:cNvSpPr>
              <a:spLocks/>
            </p:cNvSpPr>
            <p:nvPr/>
          </p:nvSpPr>
          <p:spPr bwMode="auto">
            <a:xfrm>
              <a:off x="5847856" y="2779690"/>
              <a:ext cx="773277" cy="311926"/>
            </a:xfrm>
            <a:custGeom>
              <a:avLst/>
              <a:gdLst>
                <a:gd name="T0" fmla="*/ 487 w 487"/>
                <a:gd name="T1" fmla="*/ 196 h 196"/>
                <a:gd name="T2" fmla="*/ 487 w 487"/>
                <a:gd name="T3" fmla="*/ 99 h 196"/>
                <a:gd name="T4" fmla="*/ 244 w 487"/>
                <a:gd name="T5" fmla="*/ 99 h 196"/>
                <a:gd name="T6" fmla="*/ 0 w 487"/>
                <a:gd name="T7" fmla="*/ 99 h 196"/>
                <a:gd name="T8" fmla="*/ 0 w 487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196">
                  <a:moveTo>
                    <a:pt x="487" y="196"/>
                  </a:moveTo>
                  <a:lnTo>
                    <a:pt x="487" y="99"/>
                  </a:lnTo>
                  <a:lnTo>
                    <a:pt x="244" y="99"/>
                  </a:lnTo>
                  <a:lnTo>
                    <a:pt x="0" y="99"/>
                  </a:lnTo>
                  <a:lnTo>
                    <a:pt x="0" y="0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81" name="未知"/>
            <p:cNvSpPr>
              <a:spLocks/>
            </p:cNvSpPr>
            <p:nvPr/>
          </p:nvSpPr>
          <p:spPr bwMode="auto">
            <a:xfrm>
              <a:off x="7325405" y="2739442"/>
              <a:ext cx="95391" cy="352174"/>
            </a:xfrm>
            <a:custGeom>
              <a:avLst/>
              <a:gdLst>
                <a:gd name="T0" fmla="*/ 0 w 61"/>
                <a:gd name="T1" fmla="*/ 221 h 221"/>
                <a:gd name="T2" fmla="*/ 0 w 61"/>
                <a:gd name="T3" fmla="*/ 110 h 221"/>
                <a:gd name="T4" fmla="*/ 30 w 61"/>
                <a:gd name="T5" fmla="*/ 110 h 221"/>
                <a:gd name="T6" fmla="*/ 61 w 61"/>
                <a:gd name="T7" fmla="*/ 110 h 221"/>
                <a:gd name="T8" fmla="*/ 61 w 61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21">
                  <a:moveTo>
                    <a:pt x="0" y="221"/>
                  </a:moveTo>
                  <a:lnTo>
                    <a:pt x="0" y="110"/>
                  </a:lnTo>
                  <a:lnTo>
                    <a:pt x="30" y="110"/>
                  </a:lnTo>
                  <a:lnTo>
                    <a:pt x="61" y="110"/>
                  </a:lnTo>
                  <a:lnTo>
                    <a:pt x="61" y="0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82" name="未知"/>
            <p:cNvSpPr>
              <a:spLocks/>
            </p:cNvSpPr>
            <p:nvPr/>
          </p:nvSpPr>
          <p:spPr bwMode="auto">
            <a:xfrm>
              <a:off x="5847856" y="2047167"/>
              <a:ext cx="24355" cy="338088"/>
            </a:xfrm>
            <a:custGeom>
              <a:avLst/>
              <a:gdLst>
                <a:gd name="T0" fmla="*/ 0 w 15"/>
                <a:gd name="T1" fmla="*/ 214 h 214"/>
                <a:gd name="T2" fmla="*/ 0 w 15"/>
                <a:gd name="T3" fmla="*/ 108 h 214"/>
                <a:gd name="T4" fmla="*/ 7 w 15"/>
                <a:gd name="T5" fmla="*/ 108 h 214"/>
                <a:gd name="T6" fmla="*/ 15 w 15"/>
                <a:gd name="T7" fmla="*/ 108 h 214"/>
                <a:gd name="T8" fmla="*/ 15 w 15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14">
                  <a:moveTo>
                    <a:pt x="0" y="214"/>
                  </a:moveTo>
                  <a:lnTo>
                    <a:pt x="0" y="108"/>
                  </a:lnTo>
                  <a:lnTo>
                    <a:pt x="7" y="108"/>
                  </a:lnTo>
                  <a:lnTo>
                    <a:pt x="15" y="108"/>
                  </a:lnTo>
                  <a:lnTo>
                    <a:pt x="15" y="0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83" name="未知"/>
            <p:cNvSpPr>
              <a:spLocks/>
            </p:cNvSpPr>
            <p:nvPr/>
          </p:nvSpPr>
          <p:spPr bwMode="auto">
            <a:xfrm>
              <a:off x="6822064" y="2047167"/>
              <a:ext cx="598731" cy="299851"/>
            </a:xfrm>
            <a:custGeom>
              <a:avLst/>
              <a:gdLst>
                <a:gd name="T0" fmla="*/ 378 w 378"/>
                <a:gd name="T1" fmla="*/ 189 h 189"/>
                <a:gd name="T2" fmla="*/ 378 w 378"/>
                <a:gd name="T3" fmla="*/ 94 h 189"/>
                <a:gd name="T4" fmla="*/ 189 w 378"/>
                <a:gd name="T5" fmla="*/ 94 h 189"/>
                <a:gd name="T6" fmla="*/ 0 w 378"/>
                <a:gd name="T7" fmla="*/ 94 h 189"/>
                <a:gd name="T8" fmla="*/ 0 w 378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189">
                  <a:moveTo>
                    <a:pt x="378" y="189"/>
                  </a:moveTo>
                  <a:lnTo>
                    <a:pt x="378" y="94"/>
                  </a:lnTo>
                  <a:lnTo>
                    <a:pt x="189" y="94"/>
                  </a:lnTo>
                  <a:lnTo>
                    <a:pt x="0" y="94"/>
                  </a:lnTo>
                  <a:lnTo>
                    <a:pt x="0" y="0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84" name="Rectangle 31"/>
            <p:cNvSpPr>
              <a:spLocks noChangeArrowheads="1"/>
            </p:cNvSpPr>
            <p:nvPr/>
          </p:nvSpPr>
          <p:spPr bwMode="auto">
            <a:xfrm>
              <a:off x="7098089" y="2147788"/>
              <a:ext cx="46680" cy="965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85" name="Rectangle 32"/>
            <p:cNvSpPr>
              <a:spLocks noChangeArrowheads="1"/>
            </p:cNvSpPr>
            <p:nvPr/>
          </p:nvSpPr>
          <p:spPr bwMode="auto">
            <a:xfrm>
              <a:off x="7120414" y="2151813"/>
              <a:ext cx="34504" cy="76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500" kern="0">
                  <a:solidFill>
                    <a:srgbClr val="000000"/>
                  </a:solidFill>
                </a:rPr>
                <a:t>d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6" name="未知"/>
            <p:cNvSpPr>
              <a:spLocks/>
            </p:cNvSpPr>
            <p:nvPr/>
          </p:nvSpPr>
          <p:spPr bwMode="auto">
            <a:xfrm>
              <a:off x="5033985" y="3564537"/>
              <a:ext cx="123806" cy="937791"/>
            </a:xfrm>
            <a:custGeom>
              <a:avLst/>
              <a:gdLst>
                <a:gd name="T0" fmla="*/ 78 w 78"/>
                <a:gd name="T1" fmla="*/ 591 h 591"/>
                <a:gd name="T2" fmla="*/ 78 w 78"/>
                <a:gd name="T3" fmla="*/ 296 h 591"/>
                <a:gd name="T4" fmla="*/ 39 w 78"/>
                <a:gd name="T5" fmla="*/ 296 h 591"/>
                <a:gd name="T6" fmla="*/ 0 w 78"/>
                <a:gd name="T7" fmla="*/ 296 h 591"/>
                <a:gd name="T8" fmla="*/ 0 w 78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91">
                  <a:moveTo>
                    <a:pt x="78" y="591"/>
                  </a:moveTo>
                  <a:lnTo>
                    <a:pt x="78" y="296"/>
                  </a:lnTo>
                  <a:lnTo>
                    <a:pt x="39" y="296"/>
                  </a:lnTo>
                  <a:lnTo>
                    <a:pt x="0" y="296"/>
                  </a:lnTo>
                  <a:lnTo>
                    <a:pt x="0" y="0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87" name="未知"/>
            <p:cNvSpPr>
              <a:spLocks/>
            </p:cNvSpPr>
            <p:nvPr/>
          </p:nvSpPr>
          <p:spPr bwMode="auto">
            <a:xfrm>
              <a:off x="4516438" y="3170101"/>
              <a:ext cx="1033066" cy="394436"/>
            </a:xfrm>
            <a:custGeom>
              <a:avLst/>
              <a:gdLst>
                <a:gd name="T0" fmla="*/ 605 w 651"/>
                <a:gd name="T1" fmla="*/ 248 h 248"/>
                <a:gd name="T2" fmla="*/ 618 w 651"/>
                <a:gd name="T3" fmla="*/ 245 h 248"/>
                <a:gd name="T4" fmla="*/ 632 w 651"/>
                <a:gd name="T5" fmla="*/ 238 h 248"/>
                <a:gd name="T6" fmla="*/ 642 w 651"/>
                <a:gd name="T7" fmla="*/ 228 h 248"/>
                <a:gd name="T8" fmla="*/ 648 w 651"/>
                <a:gd name="T9" fmla="*/ 213 h 248"/>
                <a:gd name="T10" fmla="*/ 651 w 651"/>
                <a:gd name="T11" fmla="*/ 199 h 248"/>
                <a:gd name="T12" fmla="*/ 651 w 651"/>
                <a:gd name="T13" fmla="*/ 49 h 248"/>
                <a:gd name="T14" fmla="*/ 648 w 651"/>
                <a:gd name="T15" fmla="*/ 34 h 248"/>
                <a:gd name="T16" fmla="*/ 642 w 651"/>
                <a:gd name="T17" fmla="*/ 20 h 248"/>
                <a:gd name="T18" fmla="*/ 632 w 651"/>
                <a:gd name="T19" fmla="*/ 9 h 248"/>
                <a:gd name="T20" fmla="*/ 618 w 651"/>
                <a:gd name="T21" fmla="*/ 3 h 248"/>
                <a:gd name="T22" fmla="*/ 605 w 651"/>
                <a:gd name="T23" fmla="*/ 0 h 248"/>
                <a:gd name="T24" fmla="*/ 48 w 651"/>
                <a:gd name="T25" fmla="*/ 0 h 248"/>
                <a:gd name="T26" fmla="*/ 33 w 651"/>
                <a:gd name="T27" fmla="*/ 3 h 248"/>
                <a:gd name="T28" fmla="*/ 20 w 651"/>
                <a:gd name="T29" fmla="*/ 9 h 248"/>
                <a:gd name="T30" fmla="*/ 9 w 651"/>
                <a:gd name="T31" fmla="*/ 20 h 248"/>
                <a:gd name="T32" fmla="*/ 3 w 651"/>
                <a:gd name="T33" fmla="*/ 34 h 248"/>
                <a:gd name="T34" fmla="*/ 0 w 651"/>
                <a:gd name="T35" fmla="*/ 49 h 248"/>
                <a:gd name="T36" fmla="*/ 0 w 651"/>
                <a:gd name="T37" fmla="*/ 199 h 248"/>
                <a:gd name="T38" fmla="*/ 3 w 651"/>
                <a:gd name="T39" fmla="*/ 213 h 248"/>
                <a:gd name="T40" fmla="*/ 9 w 651"/>
                <a:gd name="T41" fmla="*/ 228 h 248"/>
                <a:gd name="T42" fmla="*/ 20 w 651"/>
                <a:gd name="T43" fmla="*/ 238 h 248"/>
                <a:gd name="T44" fmla="*/ 33 w 651"/>
                <a:gd name="T45" fmla="*/ 245 h 248"/>
                <a:gd name="T46" fmla="*/ 48 w 651"/>
                <a:gd name="T47" fmla="*/ 248 h 248"/>
                <a:gd name="T48" fmla="*/ 605 w 651"/>
                <a:gd name="T4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1" h="248">
                  <a:moveTo>
                    <a:pt x="605" y="248"/>
                  </a:moveTo>
                  <a:lnTo>
                    <a:pt x="618" y="245"/>
                  </a:lnTo>
                  <a:lnTo>
                    <a:pt x="632" y="238"/>
                  </a:lnTo>
                  <a:lnTo>
                    <a:pt x="642" y="228"/>
                  </a:lnTo>
                  <a:lnTo>
                    <a:pt x="648" y="213"/>
                  </a:lnTo>
                  <a:lnTo>
                    <a:pt x="651" y="199"/>
                  </a:lnTo>
                  <a:lnTo>
                    <a:pt x="651" y="49"/>
                  </a:lnTo>
                  <a:lnTo>
                    <a:pt x="648" y="34"/>
                  </a:lnTo>
                  <a:lnTo>
                    <a:pt x="642" y="20"/>
                  </a:lnTo>
                  <a:lnTo>
                    <a:pt x="632" y="9"/>
                  </a:lnTo>
                  <a:lnTo>
                    <a:pt x="618" y="3"/>
                  </a:lnTo>
                  <a:lnTo>
                    <a:pt x="605" y="0"/>
                  </a:lnTo>
                  <a:lnTo>
                    <a:pt x="48" y="0"/>
                  </a:lnTo>
                  <a:lnTo>
                    <a:pt x="33" y="3"/>
                  </a:lnTo>
                  <a:lnTo>
                    <a:pt x="20" y="9"/>
                  </a:lnTo>
                  <a:lnTo>
                    <a:pt x="9" y="20"/>
                  </a:lnTo>
                  <a:lnTo>
                    <a:pt x="3" y="34"/>
                  </a:lnTo>
                  <a:lnTo>
                    <a:pt x="0" y="49"/>
                  </a:lnTo>
                  <a:lnTo>
                    <a:pt x="0" y="199"/>
                  </a:lnTo>
                  <a:lnTo>
                    <a:pt x="3" y="213"/>
                  </a:lnTo>
                  <a:lnTo>
                    <a:pt x="9" y="228"/>
                  </a:lnTo>
                  <a:lnTo>
                    <a:pt x="20" y="238"/>
                  </a:lnTo>
                  <a:lnTo>
                    <a:pt x="33" y="245"/>
                  </a:lnTo>
                  <a:lnTo>
                    <a:pt x="48" y="248"/>
                  </a:lnTo>
                  <a:lnTo>
                    <a:pt x="605" y="248"/>
                  </a:lnTo>
                  <a:close/>
                </a:path>
              </a:pathLst>
            </a:custGeom>
            <a:solidFill>
              <a:srgbClr val="E6E6E6"/>
            </a:solidFill>
            <a:ln w="158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88" name="Rectangle 35"/>
            <p:cNvSpPr>
              <a:spLocks noChangeArrowheads="1"/>
            </p:cNvSpPr>
            <p:nvPr/>
          </p:nvSpPr>
          <p:spPr bwMode="auto">
            <a:xfrm>
              <a:off x="4845233" y="3212362"/>
              <a:ext cx="474926" cy="321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</a:rPr>
                <a:t>B 6 </a:t>
              </a:r>
              <a:endParaRPr lang="en-US" altLang="zh-CN" sz="2400" kern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9" name="未知"/>
            <p:cNvSpPr>
              <a:spLocks/>
            </p:cNvSpPr>
            <p:nvPr/>
          </p:nvSpPr>
          <p:spPr bwMode="auto">
            <a:xfrm>
              <a:off x="5033985" y="1916359"/>
              <a:ext cx="150190" cy="1253743"/>
            </a:xfrm>
            <a:custGeom>
              <a:avLst/>
              <a:gdLst>
                <a:gd name="T0" fmla="*/ 0 w 94"/>
                <a:gd name="T1" fmla="*/ 790 h 790"/>
                <a:gd name="T2" fmla="*/ 0 w 94"/>
                <a:gd name="T3" fmla="*/ 395 h 790"/>
                <a:gd name="T4" fmla="*/ 47 w 94"/>
                <a:gd name="T5" fmla="*/ 395 h 790"/>
                <a:gd name="T6" fmla="*/ 94 w 94"/>
                <a:gd name="T7" fmla="*/ 395 h 790"/>
                <a:gd name="T8" fmla="*/ 94 w 94"/>
                <a:gd name="T9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90">
                  <a:moveTo>
                    <a:pt x="0" y="790"/>
                  </a:moveTo>
                  <a:lnTo>
                    <a:pt x="0" y="395"/>
                  </a:lnTo>
                  <a:lnTo>
                    <a:pt x="47" y="395"/>
                  </a:lnTo>
                  <a:lnTo>
                    <a:pt x="94" y="395"/>
                  </a:lnTo>
                  <a:lnTo>
                    <a:pt x="94" y="0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90" name="Rectangle 37"/>
            <p:cNvSpPr>
              <a:spLocks noChangeArrowheads="1"/>
            </p:cNvSpPr>
            <p:nvPr/>
          </p:nvSpPr>
          <p:spPr bwMode="auto">
            <a:xfrm>
              <a:off x="6876862" y="5158379"/>
              <a:ext cx="109598" cy="18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200" b="1" kern="0">
                  <a:solidFill>
                    <a:srgbClr val="FF0000"/>
                  </a:solidFill>
                </a:rPr>
                <a:t>D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8"/>
            <p:cNvSpPr>
              <a:spLocks noChangeArrowheads="1"/>
            </p:cNvSpPr>
            <p:nvPr/>
          </p:nvSpPr>
          <p:spPr bwMode="auto">
            <a:xfrm>
              <a:off x="5614451" y="5158379"/>
              <a:ext cx="109598" cy="18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200" b="1" kern="0">
                  <a:solidFill>
                    <a:srgbClr val="FF0000"/>
                  </a:solidFill>
                </a:rPr>
                <a:t>D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9"/>
            <p:cNvSpPr>
              <a:spLocks noChangeArrowheads="1"/>
            </p:cNvSpPr>
            <p:nvPr/>
          </p:nvSpPr>
          <p:spPr bwMode="auto">
            <a:xfrm>
              <a:off x="5975720" y="2204136"/>
              <a:ext cx="109598" cy="18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200" b="1" kern="0">
                  <a:solidFill>
                    <a:srgbClr val="FF0000"/>
                  </a:solidFill>
                </a:rPr>
                <a:t>D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40"/>
            <p:cNvSpPr>
              <a:spLocks noChangeArrowheads="1"/>
            </p:cNvSpPr>
            <p:nvPr/>
          </p:nvSpPr>
          <p:spPr bwMode="auto">
            <a:xfrm>
              <a:off x="6117792" y="4975248"/>
              <a:ext cx="109598" cy="183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200" b="1" kern="0">
                  <a:solidFill>
                    <a:srgbClr val="FF0000"/>
                  </a:solidFill>
                </a:rPr>
                <a:t>R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41"/>
            <p:cNvSpPr>
              <a:spLocks noChangeArrowheads="1"/>
            </p:cNvSpPr>
            <p:nvPr/>
          </p:nvSpPr>
          <p:spPr bwMode="auto">
            <a:xfrm>
              <a:off x="5941217" y="2709255"/>
              <a:ext cx="109598" cy="183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200" b="1" kern="0">
                  <a:solidFill>
                    <a:srgbClr val="FF0000"/>
                  </a:solidFill>
                </a:rPr>
                <a:t>D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42"/>
            <p:cNvSpPr>
              <a:spLocks noChangeArrowheads="1"/>
            </p:cNvSpPr>
            <p:nvPr/>
          </p:nvSpPr>
          <p:spPr bwMode="auto">
            <a:xfrm>
              <a:off x="4859440" y="2958796"/>
              <a:ext cx="109598" cy="183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200" b="1" kern="0">
                  <a:solidFill>
                    <a:srgbClr val="FF0000"/>
                  </a:solidFill>
                </a:rPr>
                <a:t>R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43"/>
            <p:cNvSpPr>
              <a:spLocks noChangeArrowheads="1"/>
            </p:cNvSpPr>
            <p:nvPr/>
          </p:nvSpPr>
          <p:spPr bwMode="auto">
            <a:xfrm>
              <a:off x="7485742" y="2781702"/>
              <a:ext cx="109598" cy="183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200" b="1" kern="0">
                  <a:solidFill>
                    <a:srgbClr val="FF0000"/>
                  </a:solidFill>
                </a:rPr>
                <a:t>R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44"/>
            <p:cNvSpPr>
              <a:spLocks noChangeArrowheads="1"/>
            </p:cNvSpPr>
            <p:nvPr/>
          </p:nvSpPr>
          <p:spPr bwMode="auto">
            <a:xfrm>
              <a:off x="7668406" y="3677233"/>
              <a:ext cx="109598" cy="18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200" b="1" kern="0">
                  <a:solidFill>
                    <a:srgbClr val="FF0000"/>
                  </a:solidFill>
                </a:rPr>
                <a:t>R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45"/>
            <p:cNvSpPr>
              <a:spLocks noChangeArrowheads="1"/>
            </p:cNvSpPr>
            <p:nvPr/>
          </p:nvSpPr>
          <p:spPr bwMode="auto">
            <a:xfrm>
              <a:off x="7595341" y="4293035"/>
              <a:ext cx="109598" cy="18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200" b="1" kern="0">
                  <a:solidFill>
                    <a:srgbClr val="FF0000"/>
                  </a:solidFill>
                </a:rPr>
                <a:t>D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2815" name="Group 46"/>
            <p:cNvGrpSpPr>
              <a:grpSpLocks/>
            </p:cNvGrpSpPr>
            <p:nvPr/>
          </p:nvGrpSpPr>
          <p:grpSpPr bwMode="auto">
            <a:xfrm>
              <a:off x="5057775" y="1546225"/>
              <a:ext cx="2533650" cy="3721100"/>
              <a:chOff x="0" y="0"/>
              <a:chExt cx="1596" cy="2344"/>
            </a:xfrm>
          </p:grpSpPr>
          <p:grpSp>
            <p:nvGrpSpPr>
              <p:cNvPr id="32820" name="Group 47"/>
              <p:cNvGrpSpPr>
                <a:grpSpLocks/>
              </p:cNvGrpSpPr>
              <p:nvPr/>
            </p:nvGrpSpPr>
            <p:grpSpPr bwMode="auto">
              <a:xfrm>
                <a:off x="0" y="0"/>
                <a:ext cx="1596" cy="2344"/>
                <a:chOff x="0" y="0"/>
                <a:chExt cx="1596" cy="2344"/>
              </a:xfrm>
            </p:grpSpPr>
            <p:sp>
              <p:nvSpPr>
                <p:cNvPr id="106" name="未知"/>
                <p:cNvSpPr>
                  <a:spLocks/>
                </p:cNvSpPr>
                <p:nvPr/>
              </p:nvSpPr>
              <p:spPr bwMode="auto">
                <a:xfrm>
                  <a:off x="792" y="1546"/>
                  <a:ext cx="804" cy="797"/>
                </a:xfrm>
                <a:custGeom>
                  <a:avLst/>
                  <a:gdLst>
                    <a:gd name="T0" fmla="*/ 20 w 804"/>
                    <a:gd name="T1" fmla="*/ 798 h 798"/>
                    <a:gd name="T2" fmla="*/ 131 w 804"/>
                    <a:gd name="T3" fmla="*/ 430 h 798"/>
                    <a:gd name="T4" fmla="*/ 804 w 804"/>
                    <a:gd name="T5" fmla="*/ 0 h 7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04" h="798">
                      <a:moveTo>
                        <a:pt x="20" y="798"/>
                      </a:moveTo>
                      <a:cubicBezTo>
                        <a:pt x="39" y="735"/>
                        <a:pt x="0" y="563"/>
                        <a:pt x="131" y="430"/>
                      </a:cubicBezTo>
                      <a:cubicBezTo>
                        <a:pt x="262" y="297"/>
                        <a:pt x="664" y="90"/>
                        <a:pt x="804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7" name="未知"/>
                <p:cNvSpPr>
                  <a:spLocks/>
                </p:cNvSpPr>
                <p:nvPr/>
              </p:nvSpPr>
              <p:spPr bwMode="auto">
                <a:xfrm>
                  <a:off x="654" y="726"/>
                  <a:ext cx="929" cy="820"/>
                </a:xfrm>
                <a:custGeom>
                  <a:avLst/>
                  <a:gdLst>
                    <a:gd name="T0" fmla="*/ 930 w 930"/>
                    <a:gd name="T1" fmla="*/ 819 h 819"/>
                    <a:gd name="T2" fmla="*/ 195 w 930"/>
                    <a:gd name="T3" fmla="*/ 486 h 819"/>
                    <a:gd name="T4" fmla="*/ 0 w 930"/>
                    <a:gd name="T5" fmla="*/ 0 h 8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30" h="819">
                      <a:moveTo>
                        <a:pt x="930" y="819"/>
                      </a:moveTo>
                      <a:cubicBezTo>
                        <a:pt x="807" y="765"/>
                        <a:pt x="350" y="622"/>
                        <a:pt x="195" y="486"/>
                      </a:cubicBezTo>
                      <a:cubicBezTo>
                        <a:pt x="40" y="350"/>
                        <a:pt x="41" y="101"/>
                        <a:pt x="0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667" cy="1150"/>
                </a:xfrm>
                <a:custGeom>
                  <a:avLst/>
                  <a:gdLst>
                    <a:gd name="T0" fmla="*/ 0 w 667"/>
                    <a:gd name="T1" fmla="*/ 1150 h 1150"/>
                    <a:gd name="T2" fmla="*/ 179 w 667"/>
                    <a:gd name="T3" fmla="*/ 77 h 1150"/>
                    <a:gd name="T4" fmla="*/ 667 w 667"/>
                    <a:gd name="T5" fmla="*/ 685 h 1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67" h="1150">
                      <a:moveTo>
                        <a:pt x="0" y="1150"/>
                      </a:moveTo>
                      <a:cubicBezTo>
                        <a:pt x="29" y="972"/>
                        <a:pt x="68" y="154"/>
                        <a:pt x="179" y="77"/>
                      </a:cubicBezTo>
                      <a:cubicBezTo>
                        <a:pt x="290" y="0"/>
                        <a:pt x="565" y="558"/>
                        <a:pt x="667" y="68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05" name="未知"/>
              <p:cNvSpPr>
                <a:spLocks/>
              </p:cNvSpPr>
              <p:nvPr/>
            </p:nvSpPr>
            <p:spPr bwMode="auto">
              <a:xfrm>
                <a:off x="695" y="684"/>
                <a:ext cx="818" cy="388"/>
              </a:xfrm>
              <a:custGeom>
                <a:avLst/>
                <a:gdLst>
                  <a:gd name="T0" fmla="*/ 819 w 819"/>
                  <a:gd name="T1" fmla="*/ 0 h 388"/>
                  <a:gd name="T2" fmla="*/ 515 w 819"/>
                  <a:gd name="T3" fmla="*/ 381 h 388"/>
                  <a:gd name="T4" fmla="*/ 0 w 819"/>
                  <a:gd name="T5" fmla="*/ 4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9" h="388">
                    <a:moveTo>
                      <a:pt x="819" y="0"/>
                    </a:moveTo>
                    <a:cubicBezTo>
                      <a:pt x="770" y="62"/>
                      <a:pt x="651" y="374"/>
                      <a:pt x="515" y="381"/>
                    </a:cubicBezTo>
                    <a:cubicBezTo>
                      <a:pt x="379" y="388"/>
                      <a:pt x="107" y="113"/>
                      <a:pt x="0" y="42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0" name="Line 52"/>
            <p:cNvSpPr>
              <a:spLocks noChangeShapeType="1"/>
            </p:cNvSpPr>
            <p:nvPr/>
          </p:nvSpPr>
          <p:spPr bwMode="auto">
            <a:xfrm flipH="1">
              <a:off x="5220709" y="5518603"/>
              <a:ext cx="935646" cy="2153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01" name="Line 53"/>
            <p:cNvSpPr>
              <a:spLocks noChangeShapeType="1"/>
            </p:cNvSpPr>
            <p:nvPr/>
          </p:nvSpPr>
          <p:spPr bwMode="auto">
            <a:xfrm>
              <a:off x="6517624" y="5518603"/>
              <a:ext cx="933616" cy="2153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  <p:sp>
          <p:nvSpPr>
            <p:cNvPr id="102" name="Rectangle 54"/>
            <p:cNvSpPr>
              <a:spLocks noChangeArrowheads="1"/>
            </p:cNvSpPr>
            <p:nvPr/>
          </p:nvSpPr>
          <p:spPr bwMode="auto">
            <a:xfrm>
              <a:off x="5628659" y="2204136"/>
              <a:ext cx="83213" cy="18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200" b="1" kern="0">
                  <a:solidFill>
                    <a:srgbClr val="FF0000"/>
                  </a:solidFill>
                </a:rPr>
                <a:t>2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55"/>
            <p:cNvSpPr>
              <a:spLocks noChangeArrowheads="1"/>
            </p:cNvSpPr>
            <p:nvPr/>
          </p:nvSpPr>
          <p:spPr bwMode="auto">
            <a:xfrm>
              <a:off x="5665192" y="2781702"/>
              <a:ext cx="83213" cy="183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1200" b="1" kern="0">
                  <a:solidFill>
                    <a:srgbClr val="FF0000"/>
                  </a:solidFill>
                </a:rPr>
                <a:t>1</a:t>
              </a:r>
              <a:endParaRPr lang="en-US" altLang="zh-CN" sz="2400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99" name="Rectangle 2"/>
          <p:cNvSpPr txBox="1">
            <a:spLocks noChangeArrowheads="1"/>
          </p:cNvSpPr>
          <p:nvPr/>
        </p:nvSpPr>
        <p:spPr bwMode="auto">
          <a:xfrm>
            <a:off x="863600" y="187325"/>
            <a:ext cx="622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生成树协议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lang="zh-CN" altLang="en-US" sz="2400" b="1" kern="0" dirty="0">
                <a:latin typeface="+mj-lt"/>
                <a:ea typeface="+mj-ea"/>
                <a:cs typeface="+mj-cs"/>
                <a:sym typeface="Calibri" pitchFamily="34" charset="0"/>
              </a:rPr>
              <a:t> 树的构造（续）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187325"/>
            <a:ext cx="5578475" cy="460375"/>
          </a:xfrm>
        </p:spPr>
        <p:txBody>
          <a:bodyPr/>
          <a:lstStyle/>
          <a:p>
            <a:pPr eaLnBrk="1" hangingPunct="1"/>
            <a:r>
              <a:rPr lang="zh-CN" altLang="en-US"/>
              <a:t>生成树协议 </a:t>
            </a:r>
            <a:r>
              <a:rPr lang="en-US" altLang="zh-CN"/>
              <a:t>– </a:t>
            </a:r>
            <a:r>
              <a:rPr lang="zh-CN" altLang="en-US"/>
              <a:t>帧转发规则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14282" y="1071552"/>
            <a:ext cx="6519893" cy="376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每个</a:t>
            </a:r>
            <a:r>
              <a:rPr 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Bridge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只接受从 </a:t>
            </a:r>
            <a:r>
              <a:rPr 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Root Port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或 </a:t>
            </a:r>
            <a:r>
              <a:rPr 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Designated Port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收到的数据帧。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每个</a:t>
            </a:r>
            <a:r>
              <a:rPr 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Bridge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只在 </a:t>
            </a:r>
            <a:r>
              <a:rPr 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Root Port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或者 </a:t>
            </a:r>
            <a:r>
              <a:rPr 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Designated Port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上转发数据帧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这样就避免了环路的出现。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spect="1" noChangeArrowheads="1"/>
          </p:cNvSpPr>
          <p:nvPr/>
        </p:nvSpPr>
        <p:spPr bwMode="auto">
          <a:xfrm>
            <a:off x="325438" y="3492500"/>
            <a:ext cx="1655762" cy="484188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4820" name="Rectangle 4"/>
          <p:cNvSpPr>
            <a:spLocks noChangeAspect="1" noChangeArrowheads="1"/>
          </p:cNvSpPr>
          <p:nvPr/>
        </p:nvSpPr>
        <p:spPr bwMode="auto">
          <a:xfrm>
            <a:off x="1982788" y="1668463"/>
            <a:ext cx="3240087" cy="365125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4821" name="Rectangle 5"/>
          <p:cNvSpPr>
            <a:spLocks noChangeAspect="1" noChangeArrowheads="1"/>
          </p:cNvSpPr>
          <p:nvPr/>
        </p:nvSpPr>
        <p:spPr bwMode="auto">
          <a:xfrm>
            <a:off x="325438" y="1668463"/>
            <a:ext cx="1657350" cy="365125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627313" y="1727200"/>
            <a:ext cx="19462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端口能力</a:t>
            </a:r>
          </a:p>
        </p:txBody>
      </p:sp>
      <p:sp>
        <p:nvSpPr>
          <p:cNvPr id="34823" name="Rectangle 7"/>
          <p:cNvSpPr>
            <a:spLocks noChangeAspect="1" noChangeArrowheads="1"/>
          </p:cNvSpPr>
          <p:nvPr/>
        </p:nvSpPr>
        <p:spPr bwMode="auto">
          <a:xfrm>
            <a:off x="1982788" y="2033588"/>
            <a:ext cx="3240087" cy="487362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982788" y="2120900"/>
            <a:ext cx="19462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不收发任何报文</a:t>
            </a:r>
          </a:p>
        </p:txBody>
      </p:sp>
      <p:sp>
        <p:nvSpPr>
          <p:cNvPr id="34825" name="Rectangle 9"/>
          <p:cNvSpPr>
            <a:spLocks noChangeAspect="1" noChangeArrowheads="1"/>
          </p:cNvSpPr>
          <p:nvPr/>
        </p:nvSpPr>
        <p:spPr bwMode="auto">
          <a:xfrm>
            <a:off x="325438" y="2033588"/>
            <a:ext cx="1657350" cy="487362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639763" y="2120900"/>
            <a:ext cx="1081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en-US" sz="16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Disabled</a:t>
            </a:r>
          </a:p>
        </p:txBody>
      </p:sp>
      <p:sp>
        <p:nvSpPr>
          <p:cNvPr id="34827" name="Rectangle 11"/>
          <p:cNvSpPr>
            <a:spLocks noChangeAspect="1" noChangeArrowheads="1"/>
          </p:cNvSpPr>
          <p:nvPr/>
        </p:nvSpPr>
        <p:spPr bwMode="auto">
          <a:xfrm>
            <a:off x="325438" y="2520950"/>
            <a:ext cx="1655762" cy="485775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41350" y="2609850"/>
            <a:ext cx="10795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en-US" sz="16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Blocking</a:t>
            </a:r>
          </a:p>
        </p:txBody>
      </p:sp>
      <p:sp>
        <p:nvSpPr>
          <p:cNvPr id="34829" name="Rectangle 13"/>
          <p:cNvSpPr>
            <a:spLocks noChangeAspect="1" noChangeArrowheads="1"/>
          </p:cNvSpPr>
          <p:nvPr/>
        </p:nvSpPr>
        <p:spPr bwMode="auto">
          <a:xfrm>
            <a:off x="327025" y="3006725"/>
            <a:ext cx="1655763" cy="484188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612775" y="3135313"/>
            <a:ext cx="1125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en-US" sz="16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Listening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38175" y="3581400"/>
            <a:ext cx="10858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en-US" sz="16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Learning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685800" y="1727200"/>
            <a:ext cx="10128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端口状态</a:t>
            </a:r>
          </a:p>
        </p:txBody>
      </p:sp>
      <p:sp>
        <p:nvSpPr>
          <p:cNvPr id="34833" name="Rectangle 17"/>
          <p:cNvSpPr>
            <a:spLocks noChangeAspect="1" noChangeArrowheads="1"/>
          </p:cNvSpPr>
          <p:nvPr/>
        </p:nvSpPr>
        <p:spPr bwMode="auto">
          <a:xfrm>
            <a:off x="325438" y="3978275"/>
            <a:ext cx="1655762" cy="484188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74663" y="4067175"/>
            <a:ext cx="13731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en-US" sz="16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Forwarding</a:t>
            </a:r>
          </a:p>
        </p:txBody>
      </p:sp>
      <p:sp>
        <p:nvSpPr>
          <p:cNvPr id="34835" name="Rectangle 19"/>
          <p:cNvSpPr>
            <a:spLocks noChangeAspect="1" noChangeArrowheads="1"/>
          </p:cNvSpPr>
          <p:nvPr/>
        </p:nvSpPr>
        <p:spPr bwMode="auto">
          <a:xfrm>
            <a:off x="1982788" y="2520950"/>
            <a:ext cx="3240087" cy="485775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2198688" y="2522538"/>
            <a:ext cx="28082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不接收或转发数据</a:t>
            </a:r>
            <a:r>
              <a:rPr 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, </a:t>
            </a:r>
            <a:r>
              <a:rPr lang="zh-CN" alt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接收但不发送</a:t>
            </a:r>
            <a:r>
              <a:rPr 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BPDUs, </a:t>
            </a:r>
            <a:r>
              <a:rPr lang="zh-CN" alt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不进行地址学习</a:t>
            </a:r>
          </a:p>
        </p:txBody>
      </p:sp>
      <p:sp>
        <p:nvSpPr>
          <p:cNvPr id="34837" name="Rectangle 21"/>
          <p:cNvSpPr>
            <a:spLocks noChangeAspect="1" noChangeArrowheads="1"/>
          </p:cNvSpPr>
          <p:nvPr/>
        </p:nvSpPr>
        <p:spPr bwMode="auto">
          <a:xfrm>
            <a:off x="1982788" y="3003550"/>
            <a:ext cx="3240087" cy="487363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2198688" y="3024188"/>
            <a:ext cx="2808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不接收或转发数据</a:t>
            </a:r>
            <a:r>
              <a:rPr 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接收并发送</a:t>
            </a:r>
            <a:r>
              <a:rPr 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BPDUs,</a:t>
            </a:r>
            <a:r>
              <a:rPr lang="zh-CN" alt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不进行地址学习</a:t>
            </a:r>
          </a:p>
        </p:txBody>
      </p:sp>
      <p:sp>
        <p:nvSpPr>
          <p:cNvPr id="34839" name="Rectangle 23"/>
          <p:cNvSpPr>
            <a:spLocks noChangeAspect="1" noChangeArrowheads="1"/>
          </p:cNvSpPr>
          <p:nvPr/>
        </p:nvSpPr>
        <p:spPr bwMode="auto">
          <a:xfrm>
            <a:off x="1982788" y="3490913"/>
            <a:ext cx="3240087" cy="487362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2197100" y="3486150"/>
            <a:ext cx="2808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不接收或转发数据</a:t>
            </a:r>
            <a:r>
              <a:rPr 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接收并发送</a:t>
            </a:r>
            <a:r>
              <a:rPr 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BPDUs,</a:t>
            </a:r>
            <a:r>
              <a:rPr lang="zh-CN" alt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进行地址学习</a:t>
            </a:r>
          </a:p>
        </p:txBody>
      </p:sp>
      <p:sp>
        <p:nvSpPr>
          <p:cNvPr id="34841" name="Rectangle 25"/>
          <p:cNvSpPr>
            <a:spLocks noChangeAspect="1" noChangeArrowheads="1"/>
          </p:cNvSpPr>
          <p:nvPr/>
        </p:nvSpPr>
        <p:spPr bwMode="auto">
          <a:xfrm>
            <a:off x="1982788" y="3975100"/>
            <a:ext cx="3240087" cy="487363"/>
          </a:xfrm>
          <a:prstGeom prst="rect">
            <a:avLst/>
          </a:prstGeom>
          <a:gradFill rotWithShape="0">
            <a:gsLst>
              <a:gs pos="0">
                <a:srgbClr val="D2D2D2"/>
              </a:gs>
              <a:gs pos="50000">
                <a:srgbClr val="EAEAEA"/>
              </a:gs>
              <a:gs pos="100000">
                <a:srgbClr val="D2D2D2"/>
              </a:gs>
            </a:gsLst>
            <a:lin ang="2700000" scaled="1"/>
          </a:gradFill>
          <a:ln w="25400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2198688" y="3978275"/>
            <a:ext cx="2808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接收并转发数据</a:t>
            </a:r>
            <a:r>
              <a:rPr 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接收并发送</a:t>
            </a:r>
            <a:r>
              <a:rPr 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BPDUs,</a:t>
            </a:r>
            <a:r>
              <a:rPr lang="zh-CN" altLang="en-US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进行地址学习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1457325" y="1149350"/>
            <a:ext cx="17400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+mn-ea"/>
                <a:ea typeface="+mn-ea"/>
              </a:rPr>
              <a:t>IETF RFC 1493</a:t>
            </a:r>
          </a:p>
        </p:txBody>
      </p:sp>
      <p:sp>
        <p:nvSpPr>
          <p:cNvPr id="34844" name="AutoShape 28"/>
          <p:cNvSpPr>
            <a:spLocks/>
          </p:cNvSpPr>
          <p:nvPr/>
        </p:nvSpPr>
        <p:spPr bwMode="auto">
          <a:xfrm>
            <a:off x="5286380" y="2301875"/>
            <a:ext cx="152394" cy="1025525"/>
          </a:xfrm>
          <a:prstGeom prst="rightBrace">
            <a:avLst>
              <a:gd name="adj1" fmla="val 232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5317787" y="2652713"/>
            <a:ext cx="1356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+mn-ea"/>
                <a:ea typeface="+mn-ea"/>
              </a:rPr>
              <a:t>Discarding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5294313" y="1149350"/>
            <a:ext cx="1471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+mn-ea"/>
                <a:ea typeface="+mn-ea"/>
              </a:rPr>
              <a:t>IEEE 802.1D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5357818" y="3571875"/>
            <a:ext cx="1144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+mn-ea"/>
                <a:ea typeface="+mn-ea"/>
              </a:rPr>
              <a:t>Learning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5357818" y="4030663"/>
            <a:ext cx="1448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+mn-ea"/>
                <a:ea typeface="+mn-ea"/>
              </a:rPr>
              <a:t>Forwarding</a:t>
            </a: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863600" y="187325"/>
            <a:ext cx="622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生成树协议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lang="zh-CN" altLang="en-US" sz="2400" b="1" kern="0" dirty="0">
                <a:latin typeface="+mj-lt"/>
                <a:ea typeface="+mj-ea"/>
                <a:cs typeface="+mj-cs"/>
                <a:sym typeface="Calibri" pitchFamily="34" charset="0"/>
              </a:rPr>
              <a:t> 端口状态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863600" y="187325"/>
            <a:ext cx="622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生成树协议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lang="zh-CN" altLang="en-US" sz="2400" b="1" kern="0" dirty="0">
                <a:latin typeface="+mj-lt"/>
                <a:ea typeface="+mj-ea"/>
                <a:cs typeface="+mj-cs"/>
                <a:sym typeface="Calibri" pitchFamily="34" charset="0"/>
              </a:rPr>
              <a:t> 举例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  <p:pic>
        <p:nvPicPr>
          <p:cNvPr id="25" name="Picture 3" descr="03x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48" y="1362092"/>
            <a:ext cx="5184775" cy="36385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454373" y="3305192"/>
            <a:ext cx="1555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D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67036" y="3143267"/>
            <a:ext cx="1555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D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2879698" y="3305192"/>
            <a:ext cx="1555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D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930498" y="3590942"/>
            <a:ext cx="1555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D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3454373" y="3575067"/>
            <a:ext cx="1555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D</a:t>
            </a: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1582711" y="2397142"/>
            <a:ext cx="1555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D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3238473" y="1955817"/>
            <a:ext cx="1555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D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3578198" y="2019317"/>
            <a:ext cx="1555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D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5089498" y="2495567"/>
            <a:ext cx="1555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D</a:t>
            </a: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4246536" y="4492642"/>
            <a:ext cx="1555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D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4514823" y="4330717"/>
            <a:ext cx="1555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D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3379761" y="2387617"/>
            <a:ext cx="13493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R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4827561" y="2765442"/>
            <a:ext cx="13493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R</a:t>
            </a: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1579536" y="2819417"/>
            <a:ext cx="134937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R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4251298" y="4114817"/>
            <a:ext cx="134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R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092298" y="2019317"/>
            <a:ext cx="1349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R</a:t>
            </a:r>
          </a:p>
        </p:txBody>
      </p:sp>
      <p:sp>
        <p:nvSpPr>
          <p:cNvPr id="42" name="Text Box 20"/>
          <p:cNvSpPr txBox="1">
            <a:spLocks noChangeArrowheads="1"/>
          </p:cNvSpPr>
          <p:nvPr/>
        </p:nvSpPr>
        <p:spPr bwMode="auto">
          <a:xfrm>
            <a:off x="2163736" y="4125930"/>
            <a:ext cx="134937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>
                <a:solidFill>
                  <a:srgbClr val="FF0000"/>
                </a:solidFill>
                <a:latin typeface="+mn-ea"/>
                <a:ea typeface="+mn-ea"/>
              </a:rPr>
              <a:t>R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285720" y="928676"/>
            <a:ext cx="5189543" cy="30777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dirty="0">
                <a:latin typeface="+mn-ea"/>
                <a:ea typeface="+mn-ea"/>
              </a:rPr>
              <a:t>注：某些</a:t>
            </a:r>
            <a:r>
              <a:rPr lang="en-US" altLang="zh-CN" dirty="0">
                <a:latin typeface="+mn-ea"/>
                <a:ea typeface="+mn-ea"/>
              </a:rPr>
              <a:t>Bridge</a:t>
            </a:r>
            <a:r>
              <a:rPr lang="zh-CN" altLang="en-US" dirty="0">
                <a:latin typeface="+mn-ea"/>
                <a:ea typeface="+mn-ea"/>
              </a:rPr>
              <a:t>可能被闲置，例如</a:t>
            </a:r>
            <a:r>
              <a:rPr lang="en-US" altLang="zh-CN" dirty="0">
                <a:latin typeface="+mn-ea"/>
                <a:ea typeface="+mn-ea"/>
              </a:rPr>
              <a:t>B3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B6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62768" cy="32273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生成树协议（</a:t>
            </a:r>
            <a:r>
              <a:rPr lang="zh-CN" altLang="en-US" sz="14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1990年，Radia Perlman的STP被IEEE标准化为 IEEE Std 802.1D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缺点：需要等待计时器超时，网络恢复连通速度慢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消失于IEEE Std 802.1D 2004 Edition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快速生成树协议（</a:t>
            </a:r>
            <a:r>
              <a:rPr lang="zh-CN" altLang="en-US" sz="14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RSTP, Rapid STP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出现于IEEE Std 802.1D 2001 Edition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优点：无需等待计时器超时，增加了用于主动通知的TCN（Topology Change Notification）消息，完全兼容STP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目前的交换机一般都实现RSTP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多生成树协议（</a:t>
            </a:r>
            <a:r>
              <a:rPr lang="zh-CN" altLang="en-US" sz="14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MSTP, Multiple STP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出现于IEEE Std 802.1s 2002 Edition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zai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用于VLAN的生成树协议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S3900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系列和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S3610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交换机上实现的是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MSTP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85721" y="4143386"/>
            <a:ext cx="6357982" cy="646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800" dirty="0"/>
              <a:t>STP, RSTP, MSTP</a:t>
            </a:r>
            <a:r>
              <a:rPr lang="zh-CN" altLang="en-US" sz="1800" dirty="0"/>
              <a:t>的基本思想和过程相同，都遵照了当初</a:t>
            </a:r>
            <a:r>
              <a:rPr lang="en-US" altLang="zh-CN" sz="1800" dirty="0" err="1"/>
              <a:t>Radia</a:t>
            </a:r>
            <a:r>
              <a:rPr lang="en-US" altLang="zh-CN" sz="1800" dirty="0"/>
              <a:t> Perlman</a:t>
            </a:r>
            <a:r>
              <a:rPr lang="zh-CN" altLang="en-US" sz="1800" dirty="0"/>
              <a:t>的想法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63600" y="187325"/>
            <a:ext cx="622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生成树协议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lang="zh-CN" altLang="en-US" sz="2400" b="1" kern="0" dirty="0">
                <a:latin typeface="+mj-lt"/>
                <a:ea typeface="+mj-ea"/>
                <a:cs typeface="+mj-cs"/>
                <a:sym typeface="Calibri" pitchFamily="34" charset="0"/>
              </a:rPr>
              <a:t> 演变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187325"/>
            <a:ext cx="6010275" cy="460375"/>
          </a:xfrm>
        </p:spPr>
        <p:txBody>
          <a:bodyPr/>
          <a:lstStyle/>
          <a:p>
            <a:pPr eaLnBrk="1" hangingPunct="1"/>
            <a:r>
              <a:rPr lang="zh-CN" altLang="en-US"/>
              <a:t>生成树协议 </a:t>
            </a:r>
            <a:r>
              <a:rPr lang="en-US" altLang="zh-CN"/>
              <a:t>– </a:t>
            </a:r>
            <a:r>
              <a:rPr lang="zh-CN" altLang="en-US"/>
              <a:t>总结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14283" y="1500179"/>
            <a:ext cx="6643734" cy="323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800" dirty="0"/>
              <a:t>动态算法</a:t>
            </a:r>
          </a:p>
          <a:p>
            <a:pPr marL="684000" lvl="1" eaLnBrk="1" hangingPunct="1"/>
            <a:r>
              <a:rPr lang="zh-CN" altLang="en-US" sz="1800" dirty="0"/>
              <a:t>能适应网络拓扑结构的改变</a:t>
            </a:r>
          </a:p>
          <a:p>
            <a:pPr eaLnBrk="1" hangingPunct="1"/>
            <a:r>
              <a:rPr lang="zh-CN" altLang="en-US" sz="1800" dirty="0"/>
              <a:t>分布式算法</a:t>
            </a:r>
          </a:p>
          <a:p>
            <a:pPr marL="684000" lvl="1" eaLnBrk="1" hangingPunct="1"/>
            <a:r>
              <a:rPr lang="zh-CN" altLang="en-US" sz="1800" dirty="0"/>
              <a:t>每个</a:t>
            </a:r>
            <a:r>
              <a:rPr lang="en-US" altLang="zh-CN" sz="1800" dirty="0"/>
              <a:t>Bridge</a:t>
            </a:r>
            <a:r>
              <a:rPr lang="zh-CN" altLang="en-US" sz="1800" dirty="0"/>
              <a:t>独立的作出自己对</a:t>
            </a:r>
            <a:r>
              <a:rPr lang="en-US" altLang="zh-CN" sz="1800" dirty="0"/>
              <a:t>Root Port</a:t>
            </a:r>
            <a:r>
              <a:rPr lang="zh-CN" altLang="en-US" sz="1800" dirty="0"/>
              <a:t>和</a:t>
            </a:r>
            <a:r>
              <a:rPr lang="en-US" altLang="zh-CN" sz="1800" dirty="0"/>
              <a:t>Designated Port</a:t>
            </a:r>
            <a:r>
              <a:rPr lang="zh-CN" altLang="en-US" sz="1800" dirty="0"/>
              <a:t>的决定。</a:t>
            </a:r>
          </a:p>
          <a:p>
            <a:pPr eaLnBrk="1" hangingPunct="1"/>
            <a:r>
              <a:rPr lang="zh-CN" altLang="en-US" sz="1800" dirty="0"/>
              <a:t>消息交换简单</a:t>
            </a:r>
          </a:p>
          <a:p>
            <a:pPr marL="684000" lvl="1" eaLnBrk="1" hangingPunct="1"/>
            <a:r>
              <a:rPr lang="zh-CN" altLang="en-US" sz="1800" dirty="0"/>
              <a:t>周期性的相邻</a:t>
            </a:r>
            <a:r>
              <a:rPr lang="en-US" altLang="zh-CN" sz="1800" dirty="0"/>
              <a:t>Bridge</a:t>
            </a:r>
            <a:r>
              <a:rPr lang="zh-CN" altLang="en-US" sz="1800" dirty="0"/>
              <a:t>之间</a:t>
            </a:r>
            <a:r>
              <a:rPr lang="en-US" altLang="zh-CN" sz="1800" dirty="0"/>
              <a:t>BPDU</a:t>
            </a:r>
            <a:r>
              <a:rPr lang="zh-CN" altLang="en-US" sz="1800" dirty="0"/>
              <a:t>交换</a:t>
            </a:r>
          </a:p>
          <a:p>
            <a:pPr eaLnBrk="1" hangingPunct="1"/>
            <a:r>
              <a:rPr lang="zh-CN" altLang="en-US" sz="1800" dirty="0"/>
              <a:t>消息处理简单</a:t>
            </a:r>
          </a:p>
          <a:p>
            <a:pPr marL="684000" lvl="1" eaLnBrk="1" hangingPunct="1"/>
            <a:r>
              <a:rPr lang="zh-CN" altLang="en-US" sz="1800" dirty="0"/>
              <a:t>仅决定“</a:t>
            </a:r>
            <a:r>
              <a:rPr lang="en-US" altLang="zh-CN" sz="1800" dirty="0"/>
              <a:t>better”</a:t>
            </a:r>
            <a:r>
              <a:rPr lang="zh-CN" altLang="en-US" sz="1800" dirty="0"/>
              <a:t>关系即可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124075" y="1100130"/>
            <a:ext cx="40322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dirty="0">
                <a:solidFill>
                  <a:srgbClr val="CC3300"/>
                </a:solidFill>
              </a:rPr>
              <a:t>计算机网络领域最优美的协议之一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61910" cy="3525848"/>
          </a:xfrm>
        </p:spPr>
        <p:txBody>
          <a:bodyPr/>
          <a:lstStyle/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关闭生成树协议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设定网桥的优先级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设定端口的优先级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设定端口的开销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设定端口的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Forward Delay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显示生成树协议信息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63600" y="187325"/>
            <a:ext cx="622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生成树协议配置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7238038" cy="3821123"/>
          </a:xfrm>
        </p:spPr>
        <p:txBody>
          <a:bodyPr/>
          <a:lstStyle/>
          <a:p>
            <a:pPr eaLnBrk="1" hangingPunct="1"/>
            <a:r>
              <a:rPr lang="zh-CN" altLang="en-US" sz="1600" dirty="0">
                <a:latin typeface="+mn-ea"/>
              </a:rPr>
              <a:t>在</a:t>
            </a:r>
            <a:r>
              <a:rPr lang="en-US" altLang="zh-CN" sz="1600" dirty="0">
                <a:latin typeface="+mn-ea"/>
              </a:rPr>
              <a:t>H3C</a:t>
            </a:r>
            <a:r>
              <a:rPr lang="zh-CN" altLang="en-US" sz="1600" dirty="0">
                <a:latin typeface="+mn-ea"/>
              </a:rPr>
              <a:t>系列交换机（</a:t>
            </a:r>
            <a:r>
              <a:rPr lang="en-US" altLang="zh-CN" sz="1600" dirty="0" err="1">
                <a:latin typeface="+mn-ea"/>
              </a:rPr>
              <a:t>Comware</a:t>
            </a:r>
            <a:r>
              <a:rPr lang="en-US" altLang="zh-CN" sz="1600" dirty="0">
                <a:latin typeface="+mn-ea"/>
              </a:rPr>
              <a:t> V5</a:t>
            </a:r>
            <a:r>
              <a:rPr lang="zh-CN" altLang="en-US" sz="1600" dirty="0">
                <a:latin typeface="+mn-ea"/>
              </a:rPr>
              <a:t>系统）中，生成树协议缺省为关闭状态。可以用下述命令来改变生成树的状态：</a:t>
            </a:r>
          </a:p>
          <a:p>
            <a:pPr lvl="1" eaLnBrk="1" hangingPunct="1"/>
            <a:r>
              <a:rPr lang="en-US" altLang="zh-CN" sz="1600" dirty="0" err="1">
                <a:solidFill>
                  <a:srgbClr val="0033CC"/>
                </a:solidFill>
                <a:latin typeface="+mn-ea"/>
              </a:rPr>
              <a:t>stp</a:t>
            </a:r>
            <a:r>
              <a:rPr lang="en-US" altLang="zh-CN" sz="1600" dirty="0">
                <a:solidFill>
                  <a:srgbClr val="0033CC"/>
                </a:solidFill>
                <a:latin typeface="+mn-ea"/>
              </a:rPr>
              <a:t>  { enable | disable }</a:t>
            </a:r>
          </a:p>
          <a:p>
            <a:pPr lvl="1" eaLnBrk="1" hangingPunct="1"/>
            <a:r>
              <a:rPr lang="en-US" altLang="zh-CN" sz="1600" dirty="0">
                <a:solidFill>
                  <a:srgbClr val="0033CC"/>
                </a:solidFill>
                <a:latin typeface="+mn-ea"/>
              </a:rPr>
              <a:t>undo </a:t>
            </a:r>
            <a:r>
              <a:rPr lang="en-US" altLang="zh-CN" sz="1600" dirty="0" err="1">
                <a:solidFill>
                  <a:srgbClr val="0033CC"/>
                </a:solidFill>
                <a:latin typeface="+mn-ea"/>
              </a:rPr>
              <a:t>stp</a:t>
            </a:r>
            <a:endParaRPr lang="en-US" altLang="zh-CN" sz="1600" dirty="0">
              <a:solidFill>
                <a:srgbClr val="0033CC"/>
              </a:solidFill>
              <a:latin typeface="+mn-ea"/>
            </a:endParaRPr>
          </a:p>
          <a:p>
            <a:pPr eaLnBrk="1" hangingPunct="1"/>
            <a:r>
              <a:rPr lang="zh-CN" altLang="en-US" sz="1600" dirty="0">
                <a:latin typeface="+mn-ea"/>
              </a:rPr>
              <a:t>适用视图</a:t>
            </a:r>
          </a:p>
          <a:p>
            <a:pPr lvl="1" eaLnBrk="1" hangingPunct="1"/>
            <a:r>
              <a:rPr lang="zh-CN" altLang="en-US" sz="1600" dirty="0">
                <a:latin typeface="+mn-ea"/>
              </a:rPr>
              <a:t>系统视图、以太网端口视图</a:t>
            </a:r>
          </a:p>
          <a:p>
            <a:pPr eaLnBrk="1" hangingPunct="1"/>
            <a:r>
              <a:rPr lang="zh-CN" altLang="en-US" sz="1600" dirty="0">
                <a:latin typeface="+mn-ea"/>
              </a:rPr>
              <a:t>参数</a:t>
            </a:r>
          </a:p>
          <a:p>
            <a:pPr lvl="1" eaLnBrk="1" hangingPunct="1"/>
            <a:r>
              <a:rPr lang="en-US" altLang="zh-CN" sz="1600" b="1" dirty="0">
                <a:latin typeface="+mn-ea"/>
              </a:rPr>
              <a:t>enable</a:t>
            </a:r>
            <a:r>
              <a:rPr lang="zh-CN" altLang="en-US" sz="1600" dirty="0">
                <a:latin typeface="+mn-ea"/>
              </a:rPr>
              <a:t>：用来开启设备或端口的</a:t>
            </a:r>
            <a:r>
              <a:rPr lang="en-US" altLang="zh-CN" sz="1600" dirty="0">
                <a:latin typeface="+mn-ea"/>
              </a:rPr>
              <a:t>STP</a:t>
            </a:r>
            <a:r>
              <a:rPr lang="zh-CN" altLang="en-US" sz="1600" dirty="0">
                <a:latin typeface="+mn-ea"/>
              </a:rPr>
              <a:t>。</a:t>
            </a:r>
          </a:p>
          <a:p>
            <a:pPr lvl="1" eaLnBrk="1" hangingPunct="1"/>
            <a:r>
              <a:rPr lang="en-US" altLang="zh-CN" sz="1600" b="1" dirty="0">
                <a:latin typeface="+mn-ea"/>
              </a:rPr>
              <a:t>disable</a:t>
            </a:r>
            <a:r>
              <a:rPr lang="zh-CN" altLang="en-US" sz="1600" dirty="0">
                <a:latin typeface="+mn-ea"/>
              </a:rPr>
              <a:t>：用来关闭设备或端口的</a:t>
            </a:r>
            <a:r>
              <a:rPr lang="en-US" altLang="zh-CN" sz="1600" dirty="0">
                <a:latin typeface="+mn-ea"/>
              </a:rPr>
              <a:t>STP</a:t>
            </a:r>
            <a:r>
              <a:rPr lang="zh-CN" altLang="en-US" sz="1600" dirty="0">
                <a:latin typeface="+mn-ea"/>
              </a:rPr>
              <a:t>。</a:t>
            </a:r>
          </a:p>
          <a:p>
            <a:pPr eaLnBrk="1" hangingPunct="1"/>
            <a:r>
              <a:rPr lang="en-US" altLang="zh-CN" sz="1600" dirty="0" err="1">
                <a:solidFill>
                  <a:srgbClr val="0033CC"/>
                </a:solidFill>
                <a:latin typeface="+mn-ea"/>
              </a:rPr>
              <a:t>stp</a:t>
            </a:r>
            <a:r>
              <a:rPr lang="en-US" altLang="zh-CN" sz="1600" dirty="0">
                <a:solidFill>
                  <a:srgbClr val="0033CC"/>
                </a:solidFill>
                <a:latin typeface="+mn-ea"/>
              </a:rPr>
              <a:t> { enable | disable }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命令用来开启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关闭设备或端口上的</a:t>
            </a:r>
            <a:r>
              <a:rPr lang="en-US" altLang="zh-CN" sz="1600" dirty="0">
                <a:latin typeface="+mn-ea"/>
              </a:rPr>
              <a:t>STP</a:t>
            </a:r>
            <a:r>
              <a:rPr lang="zh-CN" altLang="en-US" sz="1600" dirty="0">
                <a:latin typeface="+mn-ea"/>
              </a:rPr>
              <a:t>。</a:t>
            </a:r>
          </a:p>
          <a:p>
            <a:pPr eaLnBrk="1" hangingPunct="1"/>
            <a:r>
              <a:rPr lang="zh-CN" altLang="en-US" sz="1600" dirty="0">
                <a:latin typeface="+mn-ea"/>
              </a:rPr>
              <a:t>当在系统视图下用来配置设备</a:t>
            </a:r>
            <a:r>
              <a:rPr lang="en-US" altLang="zh-CN" sz="1600" dirty="0">
                <a:latin typeface="+mn-ea"/>
              </a:rPr>
              <a:t>STP </a:t>
            </a:r>
            <a:r>
              <a:rPr lang="zh-CN" altLang="en-US" sz="1600" dirty="0">
                <a:latin typeface="+mn-ea"/>
              </a:rPr>
              <a:t>时，</a:t>
            </a:r>
            <a:r>
              <a:rPr lang="en-US" altLang="zh-CN" sz="1600" dirty="0">
                <a:solidFill>
                  <a:srgbClr val="0033CC"/>
                </a:solidFill>
                <a:latin typeface="+mn-ea"/>
              </a:rPr>
              <a:t>undo </a:t>
            </a:r>
            <a:r>
              <a:rPr lang="en-US" altLang="zh-CN" sz="1600" dirty="0" err="1">
                <a:solidFill>
                  <a:srgbClr val="0033CC"/>
                </a:solidFill>
                <a:latin typeface="+mn-ea"/>
              </a:rPr>
              <a:t>stp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命令用来恢复设备的</a:t>
            </a:r>
            <a:r>
              <a:rPr lang="en-US" altLang="zh-CN" sz="1600" dirty="0">
                <a:latin typeface="+mn-ea"/>
              </a:rPr>
              <a:t>STP </a:t>
            </a:r>
            <a:r>
              <a:rPr lang="zh-CN" altLang="en-US" sz="1600" dirty="0">
                <a:latin typeface="+mn-ea"/>
              </a:rPr>
              <a:t>为缺省状态；在以太网端口视图下使用</a:t>
            </a:r>
            <a:r>
              <a:rPr lang="en-US" altLang="zh-CN" sz="1600" dirty="0">
                <a:solidFill>
                  <a:srgbClr val="0033CC"/>
                </a:solidFill>
                <a:latin typeface="+mn-ea"/>
              </a:rPr>
              <a:t>undo </a:t>
            </a:r>
            <a:r>
              <a:rPr lang="en-US" altLang="zh-CN" sz="1600" dirty="0" err="1">
                <a:solidFill>
                  <a:srgbClr val="0033CC"/>
                </a:solidFill>
                <a:latin typeface="+mn-ea"/>
              </a:rPr>
              <a:t>stp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命令，配置的效果和系统视图下一样，也是将设备的</a:t>
            </a:r>
            <a:r>
              <a:rPr lang="en-US" altLang="zh-CN" sz="1600" dirty="0">
                <a:latin typeface="+mn-ea"/>
              </a:rPr>
              <a:t>STP </a:t>
            </a:r>
            <a:r>
              <a:rPr lang="zh-CN" altLang="en-US" sz="1600" dirty="0">
                <a:latin typeface="+mn-ea"/>
              </a:rPr>
              <a:t>恢复为缺省状态。</a:t>
            </a:r>
          </a:p>
          <a:p>
            <a:pPr marL="0" indent="0" eaLnBrk="1" hangingPunct="1">
              <a:buNone/>
            </a:pPr>
            <a:endParaRPr lang="en-US" altLang="zh-CN" sz="1600" dirty="0">
              <a:solidFill>
                <a:srgbClr val="0033CC"/>
              </a:solidFill>
              <a:latin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63600" y="187325"/>
            <a:ext cx="622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启动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关闭生成树协议（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V5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系统）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3821123"/>
          </a:xfrm>
        </p:spPr>
        <p:txBody>
          <a:bodyPr/>
          <a:lstStyle/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5820V2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系列交换机中，出厂配置启动时，全局生成树协议处于开启状态。可以用下述命令来改变生成树的状态：</a:t>
            </a:r>
          </a:p>
          <a:p>
            <a:pPr marL="684000" lvl="1" eaLnBrk="1" hangingPunct="1"/>
            <a:r>
              <a:rPr lang="en-US" altLang="zh-CN" sz="1800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stp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global enable</a:t>
            </a:r>
          </a:p>
          <a:p>
            <a:pPr marL="684000" lvl="1" eaLnBrk="1" hangingPunct="1"/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undo </a:t>
            </a:r>
            <a:r>
              <a:rPr lang="en-US" altLang="zh-CN" sz="1800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stp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global enable</a:t>
            </a:r>
          </a:p>
          <a:p>
            <a:pPr marL="684000" lvl="1"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适用视图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系统视图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+mn-cs"/>
              </a:rPr>
              <a:t>在以太网端口视图下使能或关闭生成树协议</a:t>
            </a:r>
            <a:endParaRPr lang="en-US" altLang="zh-CN" sz="18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84000" lvl="1" eaLnBrk="1" hangingPunct="1"/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stp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enable</a:t>
            </a:r>
          </a:p>
          <a:p>
            <a:pPr marL="684000" lvl="1" eaLnBrk="1" hangingPunct="1"/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undo </a:t>
            </a:r>
            <a:r>
              <a:rPr lang="en-US" altLang="zh-CN" sz="1800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stp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enable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63600" y="187325"/>
            <a:ext cx="622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启动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关闭生成树协议（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V7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系统）</a:t>
            </a:r>
          </a:p>
        </p:txBody>
      </p:sp>
    </p:spTree>
    <p:extLst>
      <p:ext uri="{BB962C8B-B14F-4D97-AF65-F5344CB8AC3E}">
        <p14:creationId xmlns:p14="http://schemas.microsoft.com/office/powerpoint/2010/main" val="1013872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192088"/>
            <a:ext cx="6059488" cy="460375"/>
          </a:xfrm>
        </p:spPr>
        <p:txBody>
          <a:bodyPr/>
          <a:lstStyle/>
          <a:p>
            <a:pPr eaLnBrk="1" hangingPunct="1"/>
            <a:r>
              <a:rPr lang="zh-CN" altLang="zh-CN" dirty="0"/>
              <a:t>设定网桥的优先级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3662373"/>
          </a:xfrm>
        </p:spPr>
        <p:txBody>
          <a:bodyPr/>
          <a:lstStyle/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网桥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由两部分组成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Bridge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Priority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Bridge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MacAddress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如果网络中的所有交换机都在缺省配置下，根据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BPDU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比较原则，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地址最小的交换机被选为根桥，但是该交换机未必是理想的根桥，可以通过命令配置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Bridge Priority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将合适的交换机推举为根桥</a:t>
            </a:r>
          </a:p>
          <a:p>
            <a:pPr marL="684000" lvl="1" eaLnBrk="1" hangingPunct="1"/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H3C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] stp priority </a:t>
            </a:r>
            <a:r>
              <a:rPr lang="zh-CN" altLang="en-US" sz="18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bridge-priority</a:t>
            </a:r>
            <a:r>
              <a:rPr lang="zh-CN" altLang="en-US" sz="18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026000" lvl="2" eaLnBrk="1" hangingPunct="1"/>
            <a:r>
              <a:rPr lang="zh-CN" altLang="en-US" sz="1800" i="1" dirty="0">
                <a:latin typeface="微软雅黑" pitchFamily="34" charset="-122"/>
                <a:ea typeface="微软雅黑" pitchFamily="34" charset="-122"/>
              </a:rPr>
              <a:t>bridge-priority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：用来标识所设定的bridge 优先级，该值是不连续的，范围为0～61440，步长为4096。缺省情况下，交换机的优先级为32768。</a:t>
            </a:r>
            <a:endParaRPr lang="zh-CN" altLang="en-US" sz="1800" b="1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4000" lvl="1" eaLnBrk="1" hangingPunct="1"/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H3C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] undo stp priority    // 恢复为缺省值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95263"/>
            <a:ext cx="5976079" cy="460375"/>
          </a:xfrm>
        </p:spPr>
        <p:txBody>
          <a:bodyPr/>
          <a:lstStyle/>
          <a:p>
            <a:pPr eaLnBrk="1" hangingPunct="1"/>
            <a:r>
              <a:rPr lang="zh-CN" altLang="zh-CN"/>
              <a:t>端口速率配置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3" y="1071551"/>
            <a:ext cx="6446868" cy="146844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交换机端口所支持的速率</a:t>
            </a:r>
          </a:p>
          <a:p>
            <a:pPr marL="684000" lvl="1" eaLnBrk="1" hangingPunct="1"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标准以太网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 10Mbps</a:t>
            </a:r>
          </a:p>
          <a:p>
            <a:pPr marL="684000" lvl="1" eaLnBrk="1" hangingPunct="1"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快速以太网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 100Mbps</a:t>
            </a:r>
          </a:p>
          <a:p>
            <a:pPr marL="684000" lvl="1" eaLnBrk="1" hangingPunct="1"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千兆以太网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 1000Mbps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自协商的结果</a:t>
            </a:r>
          </a:p>
        </p:txBody>
      </p:sp>
      <p:graphicFrame>
        <p:nvGraphicFramePr>
          <p:cNvPr id="717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7740571"/>
              </p:ext>
            </p:extLst>
          </p:nvPr>
        </p:nvGraphicFramePr>
        <p:xfrm>
          <a:off x="357158" y="2500312"/>
          <a:ext cx="5688474" cy="1663976"/>
        </p:xfrm>
        <a:graphic>
          <a:graphicData uri="http://schemas.openxmlformats.org/drawingml/2006/table">
            <a:tbl>
              <a:tblPr/>
              <a:tblGrid>
                <a:gridCol w="153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微软雅黑" pitchFamily="34" charset="-122"/>
                        <a:sym typeface="Calibri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标准以太网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快速以太网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千兆以太网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标准以太网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10M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10M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10M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快速以太网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10M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100M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100M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千兆以太网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10M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100M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微软雅黑" pitchFamily="34" charset="-122"/>
                          <a:cs typeface="Arial" charset="0"/>
                          <a:sym typeface="Calibri" pitchFamily="34" charset="0"/>
                        </a:rPr>
                        <a:t>1000M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214282" y="4178300"/>
            <a:ext cx="7346981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端口速率配置命令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（端口为三元组）</a:t>
            </a:r>
            <a:endParaRPr lang="zh-CN" altLang="en-US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[H3C-</a:t>
            </a:r>
            <a:r>
              <a:rPr 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Gigabit</a:t>
            </a:r>
            <a:r>
              <a:rPr lang="en-US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Ethernet1/0/1] speed  { 10 | 100 | </a:t>
            </a:r>
            <a:r>
              <a:rPr 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1000 </a:t>
            </a:r>
            <a:r>
              <a:rPr lang="en-US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| auto 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1"/>
            <a:ext cx="6643734" cy="2786083"/>
          </a:xfrm>
        </p:spPr>
        <p:txBody>
          <a:bodyPr/>
          <a:lstStyle/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BPDU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比较原则，有时候需要比较端口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由两部分组成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marL="684000" lvl="1" eaLnBrk="1" hangingPunct="1"/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Port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Priority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Port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Index</a:t>
            </a:r>
          </a:p>
          <a:p>
            <a:pPr marL="684000" lvl="1"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其中端口优先级部分是可配置的</a:t>
            </a:r>
          </a:p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命令格式为</a:t>
            </a:r>
          </a:p>
          <a:p>
            <a:pPr marL="684000" lvl="1" eaLnBrk="1" hangingPunct="1"/>
            <a:r>
              <a:rPr lang="zh-CN" altLang="en-US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H3C-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Gigabit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Ethernet1/0/1</a:t>
            </a:r>
            <a:r>
              <a:rPr lang="zh-CN" altLang="en-US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] stp port priority </a:t>
            </a:r>
            <a:r>
              <a:rPr lang="zh-CN" altLang="en-US" sz="16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port-priority</a:t>
            </a:r>
            <a:endParaRPr lang="en-US" altLang="zh-CN" sz="1600" i="1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 eaLnBrk="1" hangingPunct="1">
              <a:buNone/>
            </a:pPr>
            <a:r>
              <a:rPr lang="zh-CN" altLang="en-US" sz="1600" i="1" dirty="0">
                <a:latin typeface="微软雅黑" pitchFamily="34" charset="-122"/>
                <a:ea typeface="微软雅黑" pitchFamily="34" charset="-122"/>
              </a:rPr>
              <a:t>port-priority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：用来标识所设定的优先级，该值是不连续的，范围为0～240，步长为16。缺省情况下，端口优先级为128。</a:t>
            </a:r>
            <a:endParaRPr lang="zh-CN" altLang="en-US" sz="1600" i="1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4000" lvl="1" eaLnBrk="1" hangingPunct="1"/>
            <a:r>
              <a:rPr lang="zh-CN" altLang="en-US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H3C-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Gigabit</a:t>
            </a:r>
            <a:r>
              <a:rPr lang="en-US" altLang="zh-CN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Ethernet1/0/1</a:t>
            </a:r>
            <a:r>
              <a:rPr lang="zh-CN" altLang="en-US" sz="16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] undo stp port priority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H="1">
            <a:off x="3120228" y="4122224"/>
            <a:ext cx="1587" cy="604838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H="1">
            <a:off x="3417089" y="4047877"/>
            <a:ext cx="1588" cy="604838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990" name="Picture 6" descr="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507" y="4592654"/>
            <a:ext cx="968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683540" y="4157679"/>
            <a:ext cx="101282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平行链路</a:t>
            </a:r>
          </a:p>
        </p:txBody>
      </p:sp>
      <p:pic>
        <p:nvPicPr>
          <p:cNvPr id="41992" name="Picture 8" descr="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07" y="3817160"/>
            <a:ext cx="968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490114" y="4277534"/>
            <a:ext cx="841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200" b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2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2993228" y="4277534"/>
            <a:ext cx="841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200" b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1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889000" y="192088"/>
            <a:ext cx="60594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设定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端口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的优先级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643734" cy="2220258"/>
          </a:xfrm>
        </p:spPr>
        <p:txBody>
          <a:bodyPr/>
          <a:lstStyle/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从本网桥到根桥的路径上所有经过端口的端口开销之和为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根路径开销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，可以通过命令来改变端口开销的值</a:t>
            </a:r>
          </a:p>
          <a:p>
            <a:pPr marL="684000" lvl="1" eaLnBrk="1" hangingPunct="1"/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H3C-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Gigabit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Ethernet1/0/1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] stp cost </a:t>
            </a:r>
            <a:r>
              <a:rPr lang="zh-CN" altLang="en-US" sz="18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cost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1026000" lvl="2" eaLnBrk="1" hangingPunct="1"/>
            <a:r>
              <a:rPr lang="zh-CN" altLang="en-US" sz="1800" i="1" dirty="0">
                <a:latin typeface="微软雅黑" pitchFamily="34" charset="-122"/>
                <a:ea typeface="微软雅黑" pitchFamily="34" charset="-122"/>
              </a:rPr>
              <a:t>cost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：用来标识所设定的路径开销值，范围1～200000。缺省情况下，网桥根据与端口相连的链路速率而直接得到端口的路径开销。</a:t>
            </a:r>
            <a:endParaRPr lang="zh-CN" altLang="en-US" sz="1800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684000" lvl="1" eaLnBrk="1" hangingPunct="1"/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H3C-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Gigabit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Ethernet1/0/1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] undo stp cost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9" y="3363816"/>
            <a:ext cx="62642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89000" y="192088"/>
            <a:ext cx="60594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设定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端口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开销（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legacy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标准）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589743" cy="1716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Forward Delay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：端口转换为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Forwarding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状态所需等待的时间</a:t>
            </a:r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过长的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Forward Delay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会导致生成树的收敛太慢；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过短的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Forward Delay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可能会在拓扑改变的时候，引入暂时的环路。（原来的主链路端口尚未阻塞，备份链路即开始转发）</a:t>
            </a:r>
            <a:endParaRPr lang="zh-CN" altLang="en-US" sz="1800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6" name="未知"/>
          <p:cNvSpPr>
            <a:spLocks/>
          </p:cNvSpPr>
          <p:nvPr/>
        </p:nvSpPr>
        <p:spPr bwMode="auto">
          <a:xfrm>
            <a:off x="2574898" y="2928940"/>
            <a:ext cx="3224212" cy="431800"/>
          </a:xfrm>
          <a:custGeom>
            <a:avLst/>
            <a:gdLst>
              <a:gd name="T0" fmla="*/ 2147483647 w 2031"/>
              <a:gd name="T1" fmla="*/ 2147483647 h 362"/>
              <a:gd name="T2" fmla="*/ 2147483647 w 2031"/>
              <a:gd name="T3" fmla="*/ 2147483647 h 362"/>
              <a:gd name="T4" fmla="*/ 2147483647 w 2031"/>
              <a:gd name="T5" fmla="*/ 2147483647 h 362"/>
              <a:gd name="T6" fmla="*/ 2147483647 w 2031"/>
              <a:gd name="T7" fmla="*/ 2147483647 h 362"/>
              <a:gd name="T8" fmla="*/ 2147483647 w 2031"/>
              <a:gd name="T9" fmla="*/ 2147483647 h 362"/>
              <a:gd name="T10" fmla="*/ 2147483647 w 2031"/>
              <a:gd name="T11" fmla="*/ 2147483647 h 362"/>
              <a:gd name="T12" fmla="*/ 2147483647 w 2031"/>
              <a:gd name="T13" fmla="*/ 2147483647 h 362"/>
              <a:gd name="T14" fmla="*/ 2147483647 w 2031"/>
              <a:gd name="T15" fmla="*/ 2147483647 h 362"/>
              <a:gd name="T16" fmla="*/ 2147483647 w 2031"/>
              <a:gd name="T17" fmla="*/ 2147483647 h 362"/>
              <a:gd name="T18" fmla="*/ 2147483647 w 2031"/>
              <a:gd name="T19" fmla="*/ 2147483647 h 362"/>
              <a:gd name="T20" fmla="*/ 2147483647 w 2031"/>
              <a:gd name="T21" fmla="*/ 2147483647 h 362"/>
              <a:gd name="T22" fmla="*/ 2147483647 w 2031"/>
              <a:gd name="T23" fmla="*/ 2147483647 h 362"/>
              <a:gd name="T24" fmla="*/ 2147483647 w 2031"/>
              <a:gd name="T25" fmla="*/ 2147483647 h 362"/>
              <a:gd name="T26" fmla="*/ 2147483647 w 2031"/>
              <a:gd name="T27" fmla="*/ 2147483647 h 362"/>
              <a:gd name="T28" fmla="*/ 2147483647 w 2031"/>
              <a:gd name="T29" fmla="*/ 2147483647 h 362"/>
              <a:gd name="T30" fmla="*/ 2147483647 w 2031"/>
              <a:gd name="T31" fmla="*/ 2147483647 h 362"/>
              <a:gd name="T32" fmla="*/ 2147483647 w 2031"/>
              <a:gd name="T33" fmla="*/ 2147483647 h 362"/>
              <a:gd name="T34" fmla="*/ 2147483647 w 2031"/>
              <a:gd name="T35" fmla="*/ 2147483647 h 362"/>
              <a:gd name="T36" fmla="*/ 2147483647 w 2031"/>
              <a:gd name="T37" fmla="*/ 2147483647 h 362"/>
              <a:gd name="T38" fmla="*/ 2147483647 w 2031"/>
              <a:gd name="T39" fmla="*/ 2147483647 h 362"/>
              <a:gd name="T40" fmla="*/ 2147483647 w 2031"/>
              <a:gd name="T41" fmla="*/ 2147483647 h 362"/>
              <a:gd name="T42" fmla="*/ 2147483647 w 2031"/>
              <a:gd name="T43" fmla="*/ 2147483647 h 362"/>
              <a:gd name="T44" fmla="*/ 2147483647 w 2031"/>
              <a:gd name="T45" fmla="*/ 2147483647 h 362"/>
              <a:gd name="T46" fmla="*/ 2147483647 w 2031"/>
              <a:gd name="T47" fmla="*/ 2147483647 h 362"/>
              <a:gd name="T48" fmla="*/ 2147483647 w 2031"/>
              <a:gd name="T49" fmla="*/ 2147483647 h 362"/>
              <a:gd name="T50" fmla="*/ 2147483647 w 2031"/>
              <a:gd name="T51" fmla="*/ 2147483647 h 362"/>
              <a:gd name="T52" fmla="*/ 2147483647 w 2031"/>
              <a:gd name="T53" fmla="*/ 2147483647 h 362"/>
              <a:gd name="T54" fmla="*/ 2147483647 w 2031"/>
              <a:gd name="T55" fmla="*/ 2147483647 h 362"/>
              <a:gd name="T56" fmla="*/ 2147483647 w 2031"/>
              <a:gd name="T57" fmla="*/ 2147483647 h 362"/>
              <a:gd name="T58" fmla="*/ 2147483647 w 2031"/>
              <a:gd name="T59" fmla="*/ 2147483647 h 362"/>
              <a:gd name="T60" fmla="*/ 2147483647 w 2031"/>
              <a:gd name="T61" fmla="*/ 2147483647 h 362"/>
              <a:gd name="T62" fmla="*/ 2147483647 w 2031"/>
              <a:gd name="T63" fmla="*/ 2147483647 h 362"/>
              <a:gd name="T64" fmla="*/ 2147483647 w 2031"/>
              <a:gd name="T65" fmla="*/ 2147483647 h 362"/>
              <a:gd name="T66" fmla="*/ 2147483647 w 2031"/>
              <a:gd name="T67" fmla="*/ 2147483647 h 362"/>
              <a:gd name="T68" fmla="*/ 2147483647 w 2031"/>
              <a:gd name="T69" fmla="*/ 2147483647 h 362"/>
              <a:gd name="T70" fmla="*/ 2147483647 w 2031"/>
              <a:gd name="T71" fmla="*/ 2147483647 h 362"/>
              <a:gd name="T72" fmla="*/ 2147483647 w 2031"/>
              <a:gd name="T73" fmla="*/ 2147483647 h 362"/>
              <a:gd name="T74" fmla="*/ 2147483647 w 2031"/>
              <a:gd name="T75" fmla="*/ 2147483647 h 362"/>
              <a:gd name="T76" fmla="*/ 2147483647 w 2031"/>
              <a:gd name="T77" fmla="*/ 2147483647 h 362"/>
              <a:gd name="T78" fmla="*/ 2147483647 w 2031"/>
              <a:gd name="T79" fmla="*/ 2147483647 h 362"/>
              <a:gd name="T80" fmla="*/ 2147483647 w 2031"/>
              <a:gd name="T81" fmla="*/ 2147483647 h 362"/>
              <a:gd name="T82" fmla="*/ 2147483647 w 2031"/>
              <a:gd name="T83" fmla="*/ 2147483647 h 362"/>
              <a:gd name="T84" fmla="*/ 2147483647 w 2031"/>
              <a:gd name="T85" fmla="*/ 2147483647 h 362"/>
              <a:gd name="T86" fmla="*/ 2147483647 w 2031"/>
              <a:gd name="T87" fmla="*/ 2147483647 h 362"/>
              <a:gd name="T88" fmla="*/ 2147483647 w 2031"/>
              <a:gd name="T89" fmla="*/ 2147483647 h 362"/>
              <a:gd name="T90" fmla="*/ 2147483647 w 2031"/>
              <a:gd name="T91" fmla="*/ 2147483647 h 362"/>
              <a:gd name="T92" fmla="*/ 2147483647 w 2031"/>
              <a:gd name="T93" fmla="*/ 2147483647 h 362"/>
              <a:gd name="T94" fmla="*/ 2147483647 w 2031"/>
              <a:gd name="T95" fmla="*/ 2147483647 h 362"/>
              <a:gd name="T96" fmla="*/ 2147483647 w 2031"/>
              <a:gd name="T97" fmla="*/ 2147483647 h 362"/>
              <a:gd name="T98" fmla="*/ 2147483647 w 2031"/>
              <a:gd name="T99" fmla="*/ 2147483647 h 362"/>
              <a:gd name="T100" fmla="*/ 2147483647 w 2031"/>
              <a:gd name="T101" fmla="*/ 2147483647 h 362"/>
              <a:gd name="T102" fmla="*/ 2147483647 w 2031"/>
              <a:gd name="T103" fmla="*/ 2147483647 h 362"/>
              <a:gd name="T104" fmla="*/ 2147483647 w 2031"/>
              <a:gd name="T105" fmla="*/ 2147483647 h 362"/>
              <a:gd name="T106" fmla="*/ 0 w 2031"/>
              <a:gd name="T107" fmla="*/ 2147483647 h 362"/>
              <a:gd name="T108" fmla="*/ 2147483647 w 2031"/>
              <a:gd name="T109" fmla="*/ 2147483647 h 362"/>
              <a:gd name="T110" fmla="*/ 2147483647 w 2031"/>
              <a:gd name="T111" fmla="*/ 2147483647 h 362"/>
              <a:gd name="T112" fmla="*/ 2147483647 w 2031"/>
              <a:gd name="T113" fmla="*/ 2147483647 h 362"/>
              <a:gd name="T114" fmla="*/ 2147483647 w 2031"/>
              <a:gd name="T115" fmla="*/ 2147483647 h 362"/>
              <a:gd name="T116" fmla="*/ 2147483647 w 2031"/>
              <a:gd name="T117" fmla="*/ 2147483647 h 362"/>
              <a:gd name="T118" fmla="*/ 2147483647 w 2031"/>
              <a:gd name="T119" fmla="*/ 2147483647 h 36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31" h="362">
                <a:moveTo>
                  <a:pt x="299" y="268"/>
                </a:moveTo>
                <a:lnTo>
                  <a:pt x="325" y="284"/>
                </a:lnTo>
                <a:lnTo>
                  <a:pt x="354" y="298"/>
                </a:lnTo>
                <a:lnTo>
                  <a:pt x="388" y="313"/>
                </a:lnTo>
                <a:lnTo>
                  <a:pt x="425" y="325"/>
                </a:lnTo>
                <a:lnTo>
                  <a:pt x="465" y="335"/>
                </a:lnTo>
                <a:lnTo>
                  <a:pt x="508" y="345"/>
                </a:lnTo>
                <a:lnTo>
                  <a:pt x="553" y="351"/>
                </a:lnTo>
                <a:lnTo>
                  <a:pt x="599" y="356"/>
                </a:lnTo>
                <a:lnTo>
                  <a:pt x="648" y="360"/>
                </a:lnTo>
                <a:lnTo>
                  <a:pt x="697" y="362"/>
                </a:lnTo>
                <a:lnTo>
                  <a:pt x="746" y="362"/>
                </a:lnTo>
                <a:lnTo>
                  <a:pt x="794" y="359"/>
                </a:lnTo>
                <a:lnTo>
                  <a:pt x="843" y="355"/>
                </a:lnTo>
                <a:lnTo>
                  <a:pt x="889" y="350"/>
                </a:lnTo>
                <a:lnTo>
                  <a:pt x="933" y="342"/>
                </a:lnTo>
                <a:lnTo>
                  <a:pt x="975" y="333"/>
                </a:lnTo>
                <a:lnTo>
                  <a:pt x="1016" y="322"/>
                </a:lnTo>
                <a:lnTo>
                  <a:pt x="1054" y="333"/>
                </a:lnTo>
                <a:lnTo>
                  <a:pt x="1097" y="342"/>
                </a:lnTo>
                <a:lnTo>
                  <a:pt x="1142" y="350"/>
                </a:lnTo>
                <a:lnTo>
                  <a:pt x="1188" y="355"/>
                </a:lnTo>
                <a:lnTo>
                  <a:pt x="1236" y="359"/>
                </a:lnTo>
                <a:lnTo>
                  <a:pt x="1285" y="362"/>
                </a:lnTo>
                <a:lnTo>
                  <a:pt x="1334" y="362"/>
                </a:lnTo>
                <a:lnTo>
                  <a:pt x="1383" y="360"/>
                </a:lnTo>
                <a:lnTo>
                  <a:pt x="1430" y="356"/>
                </a:lnTo>
                <a:lnTo>
                  <a:pt x="1477" y="351"/>
                </a:lnTo>
                <a:lnTo>
                  <a:pt x="1522" y="345"/>
                </a:lnTo>
                <a:lnTo>
                  <a:pt x="1565" y="335"/>
                </a:lnTo>
                <a:lnTo>
                  <a:pt x="1605" y="325"/>
                </a:lnTo>
                <a:lnTo>
                  <a:pt x="1642" y="313"/>
                </a:lnTo>
                <a:lnTo>
                  <a:pt x="1676" y="298"/>
                </a:lnTo>
                <a:lnTo>
                  <a:pt x="1706" y="284"/>
                </a:lnTo>
                <a:lnTo>
                  <a:pt x="1731" y="268"/>
                </a:lnTo>
                <a:lnTo>
                  <a:pt x="1765" y="271"/>
                </a:lnTo>
                <a:lnTo>
                  <a:pt x="1798" y="272"/>
                </a:lnTo>
                <a:lnTo>
                  <a:pt x="1831" y="271"/>
                </a:lnTo>
                <a:lnTo>
                  <a:pt x="1864" y="267"/>
                </a:lnTo>
                <a:lnTo>
                  <a:pt x="1895" y="263"/>
                </a:lnTo>
                <a:lnTo>
                  <a:pt x="1924" y="256"/>
                </a:lnTo>
                <a:lnTo>
                  <a:pt x="1951" y="248"/>
                </a:lnTo>
                <a:lnTo>
                  <a:pt x="1974" y="239"/>
                </a:lnTo>
                <a:lnTo>
                  <a:pt x="1993" y="229"/>
                </a:lnTo>
                <a:lnTo>
                  <a:pt x="2009" y="218"/>
                </a:lnTo>
                <a:lnTo>
                  <a:pt x="2021" y="206"/>
                </a:lnTo>
                <a:lnTo>
                  <a:pt x="2028" y="193"/>
                </a:lnTo>
                <a:lnTo>
                  <a:pt x="2031" y="181"/>
                </a:lnTo>
                <a:lnTo>
                  <a:pt x="2028" y="168"/>
                </a:lnTo>
                <a:lnTo>
                  <a:pt x="2021" y="156"/>
                </a:lnTo>
                <a:lnTo>
                  <a:pt x="2009" y="144"/>
                </a:lnTo>
                <a:lnTo>
                  <a:pt x="1993" y="133"/>
                </a:lnTo>
                <a:lnTo>
                  <a:pt x="1974" y="122"/>
                </a:lnTo>
                <a:lnTo>
                  <a:pt x="1951" y="114"/>
                </a:lnTo>
                <a:lnTo>
                  <a:pt x="1924" y="106"/>
                </a:lnTo>
                <a:lnTo>
                  <a:pt x="1895" y="100"/>
                </a:lnTo>
                <a:lnTo>
                  <a:pt x="1864" y="94"/>
                </a:lnTo>
                <a:lnTo>
                  <a:pt x="1831" y="92"/>
                </a:lnTo>
                <a:lnTo>
                  <a:pt x="1798" y="90"/>
                </a:lnTo>
                <a:lnTo>
                  <a:pt x="1765" y="90"/>
                </a:lnTo>
                <a:lnTo>
                  <a:pt x="1731" y="93"/>
                </a:lnTo>
                <a:lnTo>
                  <a:pt x="1706" y="77"/>
                </a:lnTo>
                <a:lnTo>
                  <a:pt x="1676" y="63"/>
                </a:lnTo>
                <a:lnTo>
                  <a:pt x="1642" y="50"/>
                </a:lnTo>
                <a:lnTo>
                  <a:pt x="1605" y="38"/>
                </a:lnTo>
                <a:lnTo>
                  <a:pt x="1565" y="27"/>
                </a:lnTo>
                <a:lnTo>
                  <a:pt x="1522" y="18"/>
                </a:lnTo>
                <a:lnTo>
                  <a:pt x="1477" y="11"/>
                </a:lnTo>
                <a:lnTo>
                  <a:pt x="1430" y="5"/>
                </a:lnTo>
                <a:lnTo>
                  <a:pt x="1383" y="2"/>
                </a:lnTo>
                <a:lnTo>
                  <a:pt x="1334" y="0"/>
                </a:lnTo>
                <a:lnTo>
                  <a:pt x="1285" y="1"/>
                </a:lnTo>
                <a:lnTo>
                  <a:pt x="1236" y="2"/>
                </a:lnTo>
                <a:lnTo>
                  <a:pt x="1188" y="6"/>
                </a:lnTo>
                <a:lnTo>
                  <a:pt x="1142" y="13"/>
                </a:lnTo>
                <a:lnTo>
                  <a:pt x="1097" y="19"/>
                </a:lnTo>
                <a:lnTo>
                  <a:pt x="1054" y="28"/>
                </a:lnTo>
                <a:lnTo>
                  <a:pt x="1016" y="39"/>
                </a:lnTo>
                <a:lnTo>
                  <a:pt x="975" y="28"/>
                </a:lnTo>
                <a:lnTo>
                  <a:pt x="933" y="19"/>
                </a:lnTo>
                <a:lnTo>
                  <a:pt x="889" y="13"/>
                </a:lnTo>
                <a:lnTo>
                  <a:pt x="843" y="6"/>
                </a:lnTo>
                <a:lnTo>
                  <a:pt x="794" y="2"/>
                </a:lnTo>
                <a:lnTo>
                  <a:pt x="746" y="1"/>
                </a:lnTo>
                <a:lnTo>
                  <a:pt x="697" y="0"/>
                </a:lnTo>
                <a:lnTo>
                  <a:pt x="648" y="2"/>
                </a:lnTo>
                <a:lnTo>
                  <a:pt x="599" y="5"/>
                </a:lnTo>
                <a:lnTo>
                  <a:pt x="553" y="11"/>
                </a:lnTo>
                <a:lnTo>
                  <a:pt x="508" y="18"/>
                </a:lnTo>
                <a:lnTo>
                  <a:pt x="465" y="27"/>
                </a:lnTo>
                <a:lnTo>
                  <a:pt x="425" y="38"/>
                </a:lnTo>
                <a:lnTo>
                  <a:pt x="388" y="50"/>
                </a:lnTo>
                <a:lnTo>
                  <a:pt x="354" y="63"/>
                </a:lnTo>
                <a:lnTo>
                  <a:pt x="325" y="77"/>
                </a:lnTo>
                <a:lnTo>
                  <a:pt x="299" y="93"/>
                </a:lnTo>
                <a:lnTo>
                  <a:pt x="266" y="90"/>
                </a:lnTo>
                <a:lnTo>
                  <a:pt x="232" y="90"/>
                </a:lnTo>
                <a:lnTo>
                  <a:pt x="198" y="92"/>
                </a:lnTo>
                <a:lnTo>
                  <a:pt x="166" y="94"/>
                </a:lnTo>
                <a:lnTo>
                  <a:pt x="136" y="100"/>
                </a:lnTo>
                <a:lnTo>
                  <a:pt x="106" y="106"/>
                </a:lnTo>
                <a:lnTo>
                  <a:pt x="79" y="114"/>
                </a:lnTo>
                <a:lnTo>
                  <a:pt x="57" y="122"/>
                </a:lnTo>
                <a:lnTo>
                  <a:pt x="37" y="133"/>
                </a:lnTo>
                <a:lnTo>
                  <a:pt x="20" y="144"/>
                </a:lnTo>
                <a:lnTo>
                  <a:pt x="9" y="156"/>
                </a:lnTo>
                <a:lnTo>
                  <a:pt x="3" y="168"/>
                </a:lnTo>
                <a:lnTo>
                  <a:pt x="0" y="181"/>
                </a:lnTo>
                <a:lnTo>
                  <a:pt x="3" y="193"/>
                </a:lnTo>
                <a:lnTo>
                  <a:pt x="9" y="206"/>
                </a:lnTo>
                <a:lnTo>
                  <a:pt x="20" y="218"/>
                </a:lnTo>
                <a:lnTo>
                  <a:pt x="37" y="229"/>
                </a:lnTo>
                <a:lnTo>
                  <a:pt x="57" y="239"/>
                </a:lnTo>
                <a:lnTo>
                  <a:pt x="79" y="248"/>
                </a:lnTo>
                <a:lnTo>
                  <a:pt x="106" y="256"/>
                </a:lnTo>
                <a:lnTo>
                  <a:pt x="136" y="263"/>
                </a:lnTo>
                <a:lnTo>
                  <a:pt x="166" y="267"/>
                </a:lnTo>
                <a:lnTo>
                  <a:pt x="198" y="271"/>
                </a:lnTo>
                <a:lnTo>
                  <a:pt x="232" y="272"/>
                </a:lnTo>
                <a:lnTo>
                  <a:pt x="266" y="271"/>
                </a:lnTo>
                <a:lnTo>
                  <a:pt x="299" y="268"/>
                </a:lnTo>
                <a:close/>
              </a:path>
            </a:pathLst>
          </a:custGeom>
          <a:solidFill>
            <a:srgbClr val="FFFFFF"/>
          </a:solidFill>
          <a:ln w="63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806798" y="3005140"/>
            <a:ext cx="8905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5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LAN 1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8" name="未知"/>
          <p:cNvSpPr>
            <a:spLocks/>
          </p:cNvSpPr>
          <p:nvPr/>
        </p:nvSpPr>
        <p:spPr bwMode="auto">
          <a:xfrm>
            <a:off x="3619473" y="4144965"/>
            <a:ext cx="2387600" cy="352425"/>
          </a:xfrm>
          <a:custGeom>
            <a:avLst/>
            <a:gdLst>
              <a:gd name="T0" fmla="*/ 2147483647 w 1504"/>
              <a:gd name="T1" fmla="*/ 2147483647 h 296"/>
              <a:gd name="T2" fmla="*/ 2147483647 w 1504"/>
              <a:gd name="T3" fmla="*/ 2147483647 h 296"/>
              <a:gd name="T4" fmla="*/ 2147483647 w 1504"/>
              <a:gd name="T5" fmla="*/ 2147483647 h 296"/>
              <a:gd name="T6" fmla="*/ 2147483647 w 1504"/>
              <a:gd name="T7" fmla="*/ 2147483647 h 296"/>
              <a:gd name="T8" fmla="*/ 2147483647 w 1504"/>
              <a:gd name="T9" fmla="*/ 2147483647 h 296"/>
              <a:gd name="T10" fmla="*/ 2147483647 w 1504"/>
              <a:gd name="T11" fmla="*/ 2147483647 h 296"/>
              <a:gd name="T12" fmla="*/ 2147483647 w 1504"/>
              <a:gd name="T13" fmla="*/ 2147483647 h 296"/>
              <a:gd name="T14" fmla="*/ 2147483647 w 1504"/>
              <a:gd name="T15" fmla="*/ 2147483647 h 296"/>
              <a:gd name="T16" fmla="*/ 2147483647 w 1504"/>
              <a:gd name="T17" fmla="*/ 2147483647 h 296"/>
              <a:gd name="T18" fmla="*/ 2147483647 w 1504"/>
              <a:gd name="T19" fmla="*/ 2147483647 h 296"/>
              <a:gd name="T20" fmla="*/ 2147483647 w 1504"/>
              <a:gd name="T21" fmla="*/ 2147483647 h 296"/>
              <a:gd name="T22" fmla="*/ 2147483647 w 1504"/>
              <a:gd name="T23" fmla="*/ 2147483647 h 296"/>
              <a:gd name="T24" fmla="*/ 2147483647 w 1504"/>
              <a:gd name="T25" fmla="*/ 2147483647 h 296"/>
              <a:gd name="T26" fmla="*/ 2147483647 w 1504"/>
              <a:gd name="T27" fmla="*/ 2147483647 h 296"/>
              <a:gd name="T28" fmla="*/ 2147483647 w 1504"/>
              <a:gd name="T29" fmla="*/ 2147483647 h 296"/>
              <a:gd name="T30" fmla="*/ 2147483647 w 1504"/>
              <a:gd name="T31" fmla="*/ 2147483647 h 296"/>
              <a:gd name="T32" fmla="*/ 2147483647 w 1504"/>
              <a:gd name="T33" fmla="*/ 2147483647 h 296"/>
              <a:gd name="T34" fmla="*/ 2147483647 w 1504"/>
              <a:gd name="T35" fmla="*/ 2147483647 h 296"/>
              <a:gd name="T36" fmla="*/ 2147483647 w 1504"/>
              <a:gd name="T37" fmla="*/ 2147483647 h 296"/>
              <a:gd name="T38" fmla="*/ 2147483647 w 1504"/>
              <a:gd name="T39" fmla="*/ 2147483647 h 296"/>
              <a:gd name="T40" fmla="*/ 2147483647 w 1504"/>
              <a:gd name="T41" fmla="*/ 2147483647 h 296"/>
              <a:gd name="T42" fmla="*/ 2147483647 w 1504"/>
              <a:gd name="T43" fmla="*/ 2147483647 h 296"/>
              <a:gd name="T44" fmla="*/ 2147483647 w 1504"/>
              <a:gd name="T45" fmla="*/ 2147483647 h 296"/>
              <a:gd name="T46" fmla="*/ 2147483647 w 1504"/>
              <a:gd name="T47" fmla="*/ 2147483647 h 296"/>
              <a:gd name="T48" fmla="*/ 2147483647 w 1504"/>
              <a:gd name="T49" fmla="*/ 2147483647 h 296"/>
              <a:gd name="T50" fmla="*/ 2147483647 w 1504"/>
              <a:gd name="T51" fmla="*/ 2147483647 h 296"/>
              <a:gd name="T52" fmla="*/ 2147483647 w 1504"/>
              <a:gd name="T53" fmla="*/ 2147483647 h 296"/>
              <a:gd name="T54" fmla="*/ 2147483647 w 1504"/>
              <a:gd name="T55" fmla="*/ 2147483647 h 296"/>
              <a:gd name="T56" fmla="*/ 2147483647 w 1504"/>
              <a:gd name="T57" fmla="*/ 2147483647 h 296"/>
              <a:gd name="T58" fmla="*/ 2147483647 w 1504"/>
              <a:gd name="T59" fmla="*/ 2147483647 h 296"/>
              <a:gd name="T60" fmla="*/ 2147483647 w 1504"/>
              <a:gd name="T61" fmla="*/ 0 h 296"/>
              <a:gd name="T62" fmla="*/ 2147483647 w 1504"/>
              <a:gd name="T63" fmla="*/ 2147483647 h 296"/>
              <a:gd name="T64" fmla="*/ 2147483647 w 1504"/>
              <a:gd name="T65" fmla="*/ 2147483647 h 296"/>
              <a:gd name="T66" fmla="*/ 2147483647 w 1504"/>
              <a:gd name="T67" fmla="*/ 2147483647 h 296"/>
              <a:gd name="T68" fmla="*/ 2147483647 w 1504"/>
              <a:gd name="T69" fmla="*/ 2147483647 h 296"/>
              <a:gd name="T70" fmla="*/ 2147483647 w 1504"/>
              <a:gd name="T71" fmla="*/ 2147483647 h 296"/>
              <a:gd name="T72" fmla="*/ 2147483647 w 1504"/>
              <a:gd name="T73" fmla="*/ 0 h 296"/>
              <a:gd name="T74" fmla="*/ 2147483647 w 1504"/>
              <a:gd name="T75" fmla="*/ 2147483647 h 296"/>
              <a:gd name="T76" fmla="*/ 2147483647 w 1504"/>
              <a:gd name="T77" fmla="*/ 2147483647 h 296"/>
              <a:gd name="T78" fmla="*/ 2147483647 w 1504"/>
              <a:gd name="T79" fmla="*/ 2147483647 h 296"/>
              <a:gd name="T80" fmla="*/ 2147483647 w 1504"/>
              <a:gd name="T81" fmla="*/ 2147483647 h 296"/>
              <a:gd name="T82" fmla="*/ 2147483647 w 1504"/>
              <a:gd name="T83" fmla="*/ 2147483647 h 296"/>
              <a:gd name="T84" fmla="*/ 2147483647 w 1504"/>
              <a:gd name="T85" fmla="*/ 2147483647 h 296"/>
              <a:gd name="T86" fmla="*/ 2147483647 w 1504"/>
              <a:gd name="T87" fmla="*/ 2147483647 h 296"/>
              <a:gd name="T88" fmla="*/ 2147483647 w 1504"/>
              <a:gd name="T89" fmla="*/ 2147483647 h 296"/>
              <a:gd name="T90" fmla="*/ 2147483647 w 1504"/>
              <a:gd name="T91" fmla="*/ 2147483647 h 296"/>
              <a:gd name="T92" fmla="*/ 0 w 1504"/>
              <a:gd name="T93" fmla="*/ 2147483647 h 296"/>
              <a:gd name="T94" fmla="*/ 2147483647 w 1504"/>
              <a:gd name="T95" fmla="*/ 2147483647 h 296"/>
              <a:gd name="T96" fmla="*/ 2147483647 w 1504"/>
              <a:gd name="T97" fmla="*/ 2147483647 h 296"/>
              <a:gd name="T98" fmla="*/ 2147483647 w 1504"/>
              <a:gd name="T99" fmla="*/ 2147483647 h 296"/>
              <a:gd name="T100" fmla="*/ 2147483647 w 1504"/>
              <a:gd name="T101" fmla="*/ 2147483647 h 296"/>
              <a:gd name="T102" fmla="*/ 2147483647 w 1504"/>
              <a:gd name="T103" fmla="*/ 2147483647 h 29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504" h="296">
                <a:moveTo>
                  <a:pt x="221" y="220"/>
                </a:moveTo>
                <a:lnTo>
                  <a:pt x="243" y="234"/>
                </a:lnTo>
                <a:lnTo>
                  <a:pt x="269" y="248"/>
                </a:lnTo>
                <a:lnTo>
                  <a:pt x="299" y="261"/>
                </a:lnTo>
                <a:lnTo>
                  <a:pt x="330" y="271"/>
                </a:lnTo>
                <a:lnTo>
                  <a:pt x="366" y="279"/>
                </a:lnTo>
                <a:lnTo>
                  <a:pt x="403" y="287"/>
                </a:lnTo>
                <a:lnTo>
                  <a:pt x="441" y="292"/>
                </a:lnTo>
                <a:lnTo>
                  <a:pt x="483" y="295"/>
                </a:lnTo>
                <a:lnTo>
                  <a:pt x="523" y="296"/>
                </a:lnTo>
                <a:lnTo>
                  <a:pt x="564" y="296"/>
                </a:lnTo>
                <a:lnTo>
                  <a:pt x="604" y="294"/>
                </a:lnTo>
                <a:lnTo>
                  <a:pt x="645" y="288"/>
                </a:lnTo>
                <a:lnTo>
                  <a:pt x="682" y="282"/>
                </a:lnTo>
                <a:lnTo>
                  <a:pt x="718" y="274"/>
                </a:lnTo>
                <a:lnTo>
                  <a:pt x="752" y="265"/>
                </a:lnTo>
                <a:lnTo>
                  <a:pt x="785" y="274"/>
                </a:lnTo>
                <a:lnTo>
                  <a:pt x="821" y="282"/>
                </a:lnTo>
                <a:lnTo>
                  <a:pt x="859" y="288"/>
                </a:lnTo>
                <a:lnTo>
                  <a:pt x="899" y="294"/>
                </a:lnTo>
                <a:lnTo>
                  <a:pt x="939" y="296"/>
                </a:lnTo>
                <a:lnTo>
                  <a:pt x="980" y="296"/>
                </a:lnTo>
                <a:lnTo>
                  <a:pt x="1022" y="295"/>
                </a:lnTo>
                <a:lnTo>
                  <a:pt x="1062" y="292"/>
                </a:lnTo>
                <a:lnTo>
                  <a:pt x="1101" y="287"/>
                </a:lnTo>
                <a:lnTo>
                  <a:pt x="1138" y="279"/>
                </a:lnTo>
                <a:lnTo>
                  <a:pt x="1173" y="271"/>
                </a:lnTo>
                <a:lnTo>
                  <a:pt x="1206" y="261"/>
                </a:lnTo>
                <a:lnTo>
                  <a:pt x="1235" y="248"/>
                </a:lnTo>
                <a:lnTo>
                  <a:pt x="1261" y="234"/>
                </a:lnTo>
                <a:lnTo>
                  <a:pt x="1283" y="220"/>
                </a:lnTo>
                <a:lnTo>
                  <a:pt x="1311" y="223"/>
                </a:lnTo>
                <a:lnTo>
                  <a:pt x="1341" y="223"/>
                </a:lnTo>
                <a:lnTo>
                  <a:pt x="1370" y="220"/>
                </a:lnTo>
                <a:lnTo>
                  <a:pt x="1398" y="216"/>
                </a:lnTo>
                <a:lnTo>
                  <a:pt x="1423" y="211"/>
                </a:lnTo>
                <a:lnTo>
                  <a:pt x="1447" y="203"/>
                </a:lnTo>
                <a:lnTo>
                  <a:pt x="1467" y="194"/>
                </a:lnTo>
                <a:lnTo>
                  <a:pt x="1483" y="184"/>
                </a:lnTo>
                <a:lnTo>
                  <a:pt x="1494" y="173"/>
                </a:lnTo>
                <a:lnTo>
                  <a:pt x="1502" y="161"/>
                </a:lnTo>
                <a:lnTo>
                  <a:pt x="1504" y="149"/>
                </a:lnTo>
                <a:lnTo>
                  <a:pt x="1502" y="137"/>
                </a:lnTo>
                <a:lnTo>
                  <a:pt x="1494" y="125"/>
                </a:lnTo>
                <a:lnTo>
                  <a:pt x="1483" y="113"/>
                </a:lnTo>
                <a:lnTo>
                  <a:pt x="1467" y="103"/>
                </a:lnTo>
                <a:lnTo>
                  <a:pt x="1447" y="94"/>
                </a:lnTo>
                <a:lnTo>
                  <a:pt x="1423" y="87"/>
                </a:lnTo>
                <a:lnTo>
                  <a:pt x="1398" y="80"/>
                </a:lnTo>
                <a:lnTo>
                  <a:pt x="1370" y="76"/>
                </a:lnTo>
                <a:lnTo>
                  <a:pt x="1341" y="75"/>
                </a:lnTo>
                <a:lnTo>
                  <a:pt x="1311" y="75"/>
                </a:lnTo>
                <a:lnTo>
                  <a:pt x="1283" y="76"/>
                </a:lnTo>
                <a:lnTo>
                  <a:pt x="1261" y="62"/>
                </a:lnTo>
                <a:lnTo>
                  <a:pt x="1235" y="49"/>
                </a:lnTo>
                <a:lnTo>
                  <a:pt x="1206" y="37"/>
                </a:lnTo>
                <a:lnTo>
                  <a:pt x="1173" y="26"/>
                </a:lnTo>
                <a:lnTo>
                  <a:pt x="1138" y="17"/>
                </a:lnTo>
                <a:lnTo>
                  <a:pt x="1101" y="11"/>
                </a:lnTo>
                <a:lnTo>
                  <a:pt x="1062" y="5"/>
                </a:lnTo>
                <a:lnTo>
                  <a:pt x="1022" y="1"/>
                </a:lnTo>
                <a:lnTo>
                  <a:pt x="980" y="0"/>
                </a:lnTo>
                <a:lnTo>
                  <a:pt x="939" y="1"/>
                </a:lnTo>
                <a:lnTo>
                  <a:pt x="899" y="4"/>
                </a:lnTo>
                <a:lnTo>
                  <a:pt x="859" y="8"/>
                </a:lnTo>
                <a:lnTo>
                  <a:pt x="821" y="15"/>
                </a:lnTo>
                <a:lnTo>
                  <a:pt x="785" y="22"/>
                </a:lnTo>
                <a:lnTo>
                  <a:pt x="752" y="33"/>
                </a:lnTo>
                <a:lnTo>
                  <a:pt x="718" y="22"/>
                </a:lnTo>
                <a:lnTo>
                  <a:pt x="682" y="15"/>
                </a:lnTo>
                <a:lnTo>
                  <a:pt x="645" y="8"/>
                </a:lnTo>
                <a:lnTo>
                  <a:pt x="604" y="4"/>
                </a:lnTo>
                <a:lnTo>
                  <a:pt x="564" y="1"/>
                </a:lnTo>
                <a:lnTo>
                  <a:pt x="523" y="0"/>
                </a:lnTo>
                <a:lnTo>
                  <a:pt x="483" y="1"/>
                </a:lnTo>
                <a:lnTo>
                  <a:pt x="441" y="5"/>
                </a:lnTo>
                <a:lnTo>
                  <a:pt x="403" y="11"/>
                </a:lnTo>
                <a:lnTo>
                  <a:pt x="366" y="17"/>
                </a:lnTo>
                <a:lnTo>
                  <a:pt x="330" y="26"/>
                </a:lnTo>
                <a:lnTo>
                  <a:pt x="299" y="37"/>
                </a:lnTo>
                <a:lnTo>
                  <a:pt x="269" y="49"/>
                </a:lnTo>
                <a:lnTo>
                  <a:pt x="243" y="62"/>
                </a:lnTo>
                <a:lnTo>
                  <a:pt x="221" y="76"/>
                </a:lnTo>
                <a:lnTo>
                  <a:pt x="192" y="75"/>
                </a:lnTo>
                <a:lnTo>
                  <a:pt x="163" y="75"/>
                </a:lnTo>
                <a:lnTo>
                  <a:pt x="134" y="76"/>
                </a:lnTo>
                <a:lnTo>
                  <a:pt x="107" y="80"/>
                </a:lnTo>
                <a:lnTo>
                  <a:pt x="81" y="87"/>
                </a:lnTo>
                <a:lnTo>
                  <a:pt x="57" y="94"/>
                </a:lnTo>
                <a:lnTo>
                  <a:pt x="38" y="103"/>
                </a:lnTo>
                <a:lnTo>
                  <a:pt x="22" y="113"/>
                </a:lnTo>
                <a:lnTo>
                  <a:pt x="9" y="125"/>
                </a:lnTo>
                <a:lnTo>
                  <a:pt x="3" y="137"/>
                </a:lnTo>
                <a:lnTo>
                  <a:pt x="0" y="149"/>
                </a:lnTo>
                <a:lnTo>
                  <a:pt x="3" y="161"/>
                </a:lnTo>
                <a:lnTo>
                  <a:pt x="9" y="173"/>
                </a:lnTo>
                <a:lnTo>
                  <a:pt x="22" y="184"/>
                </a:lnTo>
                <a:lnTo>
                  <a:pt x="38" y="194"/>
                </a:lnTo>
                <a:lnTo>
                  <a:pt x="57" y="203"/>
                </a:lnTo>
                <a:lnTo>
                  <a:pt x="81" y="211"/>
                </a:lnTo>
                <a:lnTo>
                  <a:pt x="107" y="216"/>
                </a:lnTo>
                <a:lnTo>
                  <a:pt x="134" y="220"/>
                </a:lnTo>
                <a:lnTo>
                  <a:pt x="163" y="223"/>
                </a:lnTo>
                <a:lnTo>
                  <a:pt x="192" y="223"/>
                </a:lnTo>
                <a:lnTo>
                  <a:pt x="221" y="220"/>
                </a:lnTo>
                <a:close/>
              </a:path>
            </a:pathLst>
          </a:custGeom>
          <a:solidFill>
            <a:srgbClr val="FFFFFF"/>
          </a:solidFill>
          <a:ln w="63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433860" y="4179890"/>
            <a:ext cx="8905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5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LAN 2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40" name="未知"/>
          <p:cNvSpPr>
            <a:spLocks/>
          </p:cNvSpPr>
          <p:nvPr/>
        </p:nvSpPr>
        <p:spPr bwMode="auto">
          <a:xfrm>
            <a:off x="4743423" y="3586165"/>
            <a:ext cx="1033462" cy="295275"/>
          </a:xfrm>
          <a:custGeom>
            <a:avLst/>
            <a:gdLst>
              <a:gd name="T0" fmla="*/ 2147483647 w 651"/>
              <a:gd name="T1" fmla="*/ 2147483647 h 248"/>
              <a:gd name="T2" fmla="*/ 2147483647 w 651"/>
              <a:gd name="T3" fmla="*/ 2147483647 h 248"/>
              <a:gd name="T4" fmla="*/ 2147483647 w 651"/>
              <a:gd name="T5" fmla="*/ 2147483647 h 248"/>
              <a:gd name="T6" fmla="*/ 2147483647 w 651"/>
              <a:gd name="T7" fmla="*/ 2147483647 h 248"/>
              <a:gd name="T8" fmla="*/ 2147483647 w 651"/>
              <a:gd name="T9" fmla="*/ 2147483647 h 248"/>
              <a:gd name="T10" fmla="*/ 2147483647 w 651"/>
              <a:gd name="T11" fmla="*/ 2147483647 h 248"/>
              <a:gd name="T12" fmla="*/ 2147483647 w 651"/>
              <a:gd name="T13" fmla="*/ 2147483647 h 248"/>
              <a:gd name="T14" fmla="*/ 2147483647 w 651"/>
              <a:gd name="T15" fmla="*/ 2147483647 h 248"/>
              <a:gd name="T16" fmla="*/ 2147483647 w 651"/>
              <a:gd name="T17" fmla="*/ 2147483647 h 248"/>
              <a:gd name="T18" fmla="*/ 2147483647 w 651"/>
              <a:gd name="T19" fmla="*/ 2147483647 h 248"/>
              <a:gd name="T20" fmla="*/ 2147483647 w 651"/>
              <a:gd name="T21" fmla="*/ 2147483647 h 248"/>
              <a:gd name="T22" fmla="*/ 2147483647 w 651"/>
              <a:gd name="T23" fmla="*/ 0 h 248"/>
              <a:gd name="T24" fmla="*/ 2147483647 w 651"/>
              <a:gd name="T25" fmla="*/ 0 h 248"/>
              <a:gd name="T26" fmla="*/ 2147483647 w 651"/>
              <a:gd name="T27" fmla="*/ 2147483647 h 248"/>
              <a:gd name="T28" fmla="*/ 2147483647 w 651"/>
              <a:gd name="T29" fmla="*/ 2147483647 h 248"/>
              <a:gd name="T30" fmla="*/ 2147483647 w 651"/>
              <a:gd name="T31" fmla="*/ 2147483647 h 248"/>
              <a:gd name="T32" fmla="*/ 2147483647 w 651"/>
              <a:gd name="T33" fmla="*/ 2147483647 h 248"/>
              <a:gd name="T34" fmla="*/ 0 w 651"/>
              <a:gd name="T35" fmla="*/ 2147483647 h 248"/>
              <a:gd name="T36" fmla="*/ 0 w 651"/>
              <a:gd name="T37" fmla="*/ 2147483647 h 248"/>
              <a:gd name="T38" fmla="*/ 2147483647 w 651"/>
              <a:gd name="T39" fmla="*/ 2147483647 h 248"/>
              <a:gd name="T40" fmla="*/ 2147483647 w 651"/>
              <a:gd name="T41" fmla="*/ 2147483647 h 248"/>
              <a:gd name="T42" fmla="*/ 2147483647 w 651"/>
              <a:gd name="T43" fmla="*/ 2147483647 h 248"/>
              <a:gd name="T44" fmla="*/ 2147483647 w 651"/>
              <a:gd name="T45" fmla="*/ 2147483647 h 248"/>
              <a:gd name="T46" fmla="*/ 2147483647 w 651"/>
              <a:gd name="T47" fmla="*/ 2147483647 h 248"/>
              <a:gd name="T48" fmla="*/ 2147483647 w 651"/>
              <a:gd name="T49" fmla="*/ 2147483647 h 2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51" h="248">
                <a:moveTo>
                  <a:pt x="605" y="248"/>
                </a:moveTo>
                <a:lnTo>
                  <a:pt x="618" y="245"/>
                </a:lnTo>
                <a:lnTo>
                  <a:pt x="632" y="239"/>
                </a:lnTo>
                <a:lnTo>
                  <a:pt x="642" y="228"/>
                </a:lnTo>
                <a:lnTo>
                  <a:pt x="648" y="214"/>
                </a:lnTo>
                <a:lnTo>
                  <a:pt x="651" y="199"/>
                </a:lnTo>
                <a:lnTo>
                  <a:pt x="651" y="49"/>
                </a:lnTo>
                <a:lnTo>
                  <a:pt x="648" y="35"/>
                </a:lnTo>
                <a:lnTo>
                  <a:pt x="642" y="20"/>
                </a:lnTo>
                <a:lnTo>
                  <a:pt x="632" y="10"/>
                </a:lnTo>
                <a:lnTo>
                  <a:pt x="618" y="2"/>
                </a:lnTo>
                <a:lnTo>
                  <a:pt x="605" y="0"/>
                </a:lnTo>
                <a:lnTo>
                  <a:pt x="48" y="0"/>
                </a:lnTo>
                <a:lnTo>
                  <a:pt x="33" y="2"/>
                </a:lnTo>
                <a:lnTo>
                  <a:pt x="21" y="10"/>
                </a:lnTo>
                <a:lnTo>
                  <a:pt x="9" y="20"/>
                </a:lnTo>
                <a:lnTo>
                  <a:pt x="3" y="35"/>
                </a:lnTo>
                <a:lnTo>
                  <a:pt x="0" y="49"/>
                </a:lnTo>
                <a:lnTo>
                  <a:pt x="0" y="199"/>
                </a:lnTo>
                <a:lnTo>
                  <a:pt x="3" y="214"/>
                </a:lnTo>
                <a:lnTo>
                  <a:pt x="9" y="228"/>
                </a:lnTo>
                <a:lnTo>
                  <a:pt x="21" y="239"/>
                </a:lnTo>
                <a:lnTo>
                  <a:pt x="33" y="245"/>
                </a:lnTo>
                <a:lnTo>
                  <a:pt x="48" y="248"/>
                </a:lnTo>
                <a:lnTo>
                  <a:pt x="605" y="248"/>
                </a:lnTo>
                <a:close/>
              </a:path>
            </a:pathLst>
          </a:custGeom>
          <a:solidFill>
            <a:srgbClr val="E6E6E6"/>
          </a:solidFill>
          <a:ln w="1588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5070448" y="3617915"/>
            <a:ext cx="477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1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 3 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42" name="未知"/>
          <p:cNvSpPr>
            <a:spLocks/>
          </p:cNvSpPr>
          <p:nvPr/>
        </p:nvSpPr>
        <p:spPr bwMode="auto">
          <a:xfrm>
            <a:off x="3171798" y="3614740"/>
            <a:ext cx="1033462" cy="295275"/>
          </a:xfrm>
          <a:custGeom>
            <a:avLst/>
            <a:gdLst>
              <a:gd name="T0" fmla="*/ 2147483647 w 651"/>
              <a:gd name="T1" fmla="*/ 2147483647 h 248"/>
              <a:gd name="T2" fmla="*/ 2147483647 w 651"/>
              <a:gd name="T3" fmla="*/ 2147483647 h 248"/>
              <a:gd name="T4" fmla="*/ 2147483647 w 651"/>
              <a:gd name="T5" fmla="*/ 2147483647 h 248"/>
              <a:gd name="T6" fmla="*/ 2147483647 w 651"/>
              <a:gd name="T7" fmla="*/ 2147483647 h 248"/>
              <a:gd name="T8" fmla="*/ 2147483647 w 651"/>
              <a:gd name="T9" fmla="*/ 2147483647 h 248"/>
              <a:gd name="T10" fmla="*/ 2147483647 w 651"/>
              <a:gd name="T11" fmla="*/ 2147483647 h 248"/>
              <a:gd name="T12" fmla="*/ 2147483647 w 651"/>
              <a:gd name="T13" fmla="*/ 2147483647 h 248"/>
              <a:gd name="T14" fmla="*/ 2147483647 w 651"/>
              <a:gd name="T15" fmla="*/ 2147483647 h 248"/>
              <a:gd name="T16" fmla="*/ 2147483647 w 651"/>
              <a:gd name="T17" fmla="*/ 2147483647 h 248"/>
              <a:gd name="T18" fmla="*/ 2147483647 w 651"/>
              <a:gd name="T19" fmla="*/ 2147483647 h 248"/>
              <a:gd name="T20" fmla="*/ 2147483647 w 651"/>
              <a:gd name="T21" fmla="*/ 2147483647 h 248"/>
              <a:gd name="T22" fmla="*/ 2147483647 w 651"/>
              <a:gd name="T23" fmla="*/ 0 h 248"/>
              <a:gd name="T24" fmla="*/ 2147483647 w 651"/>
              <a:gd name="T25" fmla="*/ 0 h 248"/>
              <a:gd name="T26" fmla="*/ 2147483647 w 651"/>
              <a:gd name="T27" fmla="*/ 2147483647 h 248"/>
              <a:gd name="T28" fmla="*/ 2147483647 w 651"/>
              <a:gd name="T29" fmla="*/ 2147483647 h 248"/>
              <a:gd name="T30" fmla="*/ 2147483647 w 651"/>
              <a:gd name="T31" fmla="*/ 2147483647 h 248"/>
              <a:gd name="T32" fmla="*/ 2147483647 w 651"/>
              <a:gd name="T33" fmla="*/ 2147483647 h 248"/>
              <a:gd name="T34" fmla="*/ 0 w 651"/>
              <a:gd name="T35" fmla="*/ 2147483647 h 248"/>
              <a:gd name="T36" fmla="*/ 0 w 651"/>
              <a:gd name="T37" fmla="*/ 2147483647 h 248"/>
              <a:gd name="T38" fmla="*/ 2147483647 w 651"/>
              <a:gd name="T39" fmla="*/ 2147483647 h 248"/>
              <a:gd name="T40" fmla="*/ 2147483647 w 651"/>
              <a:gd name="T41" fmla="*/ 2147483647 h 248"/>
              <a:gd name="T42" fmla="*/ 2147483647 w 651"/>
              <a:gd name="T43" fmla="*/ 2147483647 h 248"/>
              <a:gd name="T44" fmla="*/ 2147483647 w 651"/>
              <a:gd name="T45" fmla="*/ 2147483647 h 248"/>
              <a:gd name="T46" fmla="*/ 2147483647 w 651"/>
              <a:gd name="T47" fmla="*/ 2147483647 h 248"/>
              <a:gd name="T48" fmla="*/ 2147483647 w 651"/>
              <a:gd name="T49" fmla="*/ 2147483647 h 2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51" h="248">
                <a:moveTo>
                  <a:pt x="603" y="248"/>
                </a:moveTo>
                <a:lnTo>
                  <a:pt x="618" y="245"/>
                </a:lnTo>
                <a:lnTo>
                  <a:pt x="631" y="239"/>
                </a:lnTo>
                <a:lnTo>
                  <a:pt x="642" y="228"/>
                </a:lnTo>
                <a:lnTo>
                  <a:pt x="648" y="214"/>
                </a:lnTo>
                <a:lnTo>
                  <a:pt x="651" y="199"/>
                </a:lnTo>
                <a:lnTo>
                  <a:pt x="651" y="49"/>
                </a:lnTo>
                <a:lnTo>
                  <a:pt x="648" y="35"/>
                </a:lnTo>
                <a:lnTo>
                  <a:pt x="642" y="20"/>
                </a:lnTo>
                <a:lnTo>
                  <a:pt x="631" y="10"/>
                </a:lnTo>
                <a:lnTo>
                  <a:pt x="618" y="3"/>
                </a:lnTo>
                <a:lnTo>
                  <a:pt x="603" y="0"/>
                </a:lnTo>
                <a:lnTo>
                  <a:pt x="47" y="0"/>
                </a:lnTo>
                <a:lnTo>
                  <a:pt x="33" y="3"/>
                </a:lnTo>
                <a:lnTo>
                  <a:pt x="19" y="10"/>
                </a:lnTo>
                <a:lnTo>
                  <a:pt x="9" y="20"/>
                </a:lnTo>
                <a:lnTo>
                  <a:pt x="3" y="35"/>
                </a:lnTo>
                <a:lnTo>
                  <a:pt x="0" y="49"/>
                </a:lnTo>
                <a:lnTo>
                  <a:pt x="0" y="199"/>
                </a:lnTo>
                <a:lnTo>
                  <a:pt x="3" y="214"/>
                </a:lnTo>
                <a:lnTo>
                  <a:pt x="9" y="228"/>
                </a:lnTo>
                <a:lnTo>
                  <a:pt x="19" y="239"/>
                </a:lnTo>
                <a:lnTo>
                  <a:pt x="33" y="245"/>
                </a:lnTo>
                <a:lnTo>
                  <a:pt x="47" y="248"/>
                </a:lnTo>
                <a:lnTo>
                  <a:pt x="603" y="248"/>
                </a:lnTo>
                <a:close/>
              </a:path>
            </a:pathLst>
          </a:custGeom>
          <a:solidFill>
            <a:srgbClr val="E6E6E6"/>
          </a:solidFill>
          <a:ln w="1588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3498823" y="3648078"/>
            <a:ext cx="477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1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B2  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44" name="未知"/>
          <p:cNvSpPr>
            <a:spLocks/>
          </p:cNvSpPr>
          <p:nvPr/>
        </p:nvSpPr>
        <p:spPr bwMode="auto">
          <a:xfrm>
            <a:off x="3687735" y="3910015"/>
            <a:ext cx="773113" cy="234950"/>
          </a:xfrm>
          <a:custGeom>
            <a:avLst/>
            <a:gdLst>
              <a:gd name="T0" fmla="*/ 2147483647 w 487"/>
              <a:gd name="T1" fmla="*/ 2147483647 h 196"/>
              <a:gd name="T2" fmla="*/ 2147483647 w 487"/>
              <a:gd name="T3" fmla="*/ 2147483647 h 196"/>
              <a:gd name="T4" fmla="*/ 2147483647 w 487"/>
              <a:gd name="T5" fmla="*/ 2147483647 h 196"/>
              <a:gd name="T6" fmla="*/ 0 w 487"/>
              <a:gd name="T7" fmla="*/ 2147483647 h 196"/>
              <a:gd name="T8" fmla="*/ 0 w 487"/>
              <a:gd name="T9" fmla="*/ 0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7" h="196">
                <a:moveTo>
                  <a:pt x="487" y="196"/>
                </a:moveTo>
                <a:lnTo>
                  <a:pt x="487" y="99"/>
                </a:lnTo>
                <a:lnTo>
                  <a:pt x="244" y="99"/>
                </a:lnTo>
                <a:lnTo>
                  <a:pt x="0" y="99"/>
                </a:lnTo>
                <a:lnTo>
                  <a:pt x="0" y="0"/>
                </a:lnTo>
              </a:path>
            </a:pathLst>
          </a:custGeom>
          <a:noFill/>
          <a:ln w="254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未知"/>
          <p:cNvSpPr>
            <a:spLocks/>
          </p:cNvSpPr>
          <p:nvPr/>
        </p:nvSpPr>
        <p:spPr bwMode="auto">
          <a:xfrm>
            <a:off x="5164110" y="3881440"/>
            <a:ext cx="96838" cy="263525"/>
          </a:xfrm>
          <a:custGeom>
            <a:avLst/>
            <a:gdLst>
              <a:gd name="T0" fmla="*/ 0 w 61"/>
              <a:gd name="T1" fmla="*/ 2147483647 h 221"/>
              <a:gd name="T2" fmla="*/ 0 w 61"/>
              <a:gd name="T3" fmla="*/ 2147483647 h 221"/>
              <a:gd name="T4" fmla="*/ 2147483647 w 61"/>
              <a:gd name="T5" fmla="*/ 2147483647 h 221"/>
              <a:gd name="T6" fmla="*/ 2147483647 w 61"/>
              <a:gd name="T7" fmla="*/ 2147483647 h 221"/>
              <a:gd name="T8" fmla="*/ 2147483647 w 61"/>
              <a:gd name="T9" fmla="*/ 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" h="221">
                <a:moveTo>
                  <a:pt x="0" y="221"/>
                </a:moveTo>
                <a:lnTo>
                  <a:pt x="0" y="110"/>
                </a:lnTo>
                <a:lnTo>
                  <a:pt x="30" y="110"/>
                </a:lnTo>
                <a:lnTo>
                  <a:pt x="61" y="110"/>
                </a:lnTo>
                <a:lnTo>
                  <a:pt x="61" y="0"/>
                </a:lnTo>
              </a:path>
            </a:pathLst>
          </a:custGeom>
          <a:noFill/>
          <a:ln w="254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未知"/>
          <p:cNvSpPr>
            <a:spLocks/>
          </p:cNvSpPr>
          <p:nvPr/>
        </p:nvSpPr>
        <p:spPr bwMode="auto">
          <a:xfrm>
            <a:off x="3687735" y="3360740"/>
            <a:ext cx="23813" cy="254000"/>
          </a:xfrm>
          <a:custGeom>
            <a:avLst/>
            <a:gdLst>
              <a:gd name="T0" fmla="*/ 0 w 15"/>
              <a:gd name="T1" fmla="*/ 2147483647 h 214"/>
              <a:gd name="T2" fmla="*/ 0 w 15"/>
              <a:gd name="T3" fmla="*/ 2147483647 h 214"/>
              <a:gd name="T4" fmla="*/ 2147483647 w 15"/>
              <a:gd name="T5" fmla="*/ 2147483647 h 214"/>
              <a:gd name="T6" fmla="*/ 2147483647 w 15"/>
              <a:gd name="T7" fmla="*/ 2147483647 h 214"/>
              <a:gd name="T8" fmla="*/ 2147483647 w 15"/>
              <a:gd name="T9" fmla="*/ 0 h 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" h="214">
                <a:moveTo>
                  <a:pt x="0" y="214"/>
                </a:moveTo>
                <a:lnTo>
                  <a:pt x="0" y="108"/>
                </a:lnTo>
                <a:lnTo>
                  <a:pt x="7" y="108"/>
                </a:lnTo>
                <a:lnTo>
                  <a:pt x="15" y="108"/>
                </a:lnTo>
                <a:lnTo>
                  <a:pt x="15" y="0"/>
                </a:lnTo>
              </a:path>
            </a:pathLst>
          </a:custGeom>
          <a:noFill/>
          <a:ln w="254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未知"/>
          <p:cNvSpPr>
            <a:spLocks/>
          </p:cNvSpPr>
          <p:nvPr/>
        </p:nvSpPr>
        <p:spPr bwMode="auto">
          <a:xfrm>
            <a:off x="4660873" y="3360740"/>
            <a:ext cx="600075" cy="225425"/>
          </a:xfrm>
          <a:custGeom>
            <a:avLst/>
            <a:gdLst>
              <a:gd name="T0" fmla="*/ 2147483647 w 378"/>
              <a:gd name="T1" fmla="*/ 2147483647 h 189"/>
              <a:gd name="T2" fmla="*/ 2147483647 w 378"/>
              <a:gd name="T3" fmla="*/ 2147483647 h 189"/>
              <a:gd name="T4" fmla="*/ 2147483647 w 378"/>
              <a:gd name="T5" fmla="*/ 2147483647 h 189"/>
              <a:gd name="T6" fmla="*/ 0 w 378"/>
              <a:gd name="T7" fmla="*/ 2147483647 h 189"/>
              <a:gd name="T8" fmla="*/ 0 w 378"/>
              <a:gd name="T9" fmla="*/ 0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8" h="189">
                <a:moveTo>
                  <a:pt x="378" y="189"/>
                </a:moveTo>
                <a:lnTo>
                  <a:pt x="378" y="94"/>
                </a:lnTo>
                <a:lnTo>
                  <a:pt x="189" y="94"/>
                </a:lnTo>
                <a:lnTo>
                  <a:pt x="0" y="94"/>
                </a:lnTo>
                <a:lnTo>
                  <a:pt x="0" y="0"/>
                </a:lnTo>
              </a:path>
            </a:pathLst>
          </a:custGeom>
          <a:noFill/>
          <a:ln w="254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4937098" y="3436940"/>
            <a:ext cx="47625" cy="73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4959323" y="3440115"/>
            <a:ext cx="349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5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782860" y="3957640"/>
            <a:ext cx="8413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2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Forwarding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5453035" y="3924303"/>
            <a:ext cx="793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200" b="1">
                <a:solidFill>
                  <a:srgbClr val="FF0000"/>
                </a:solidFill>
                <a:latin typeface="Arial" charset="0"/>
                <a:ea typeface="宋体" pitchFamily="2" charset="-122"/>
              </a:rPr>
              <a:t>Discarding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2" name="未知"/>
          <p:cNvSpPr>
            <a:spLocks/>
          </p:cNvSpPr>
          <p:nvPr/>
        </p:nvSpPr>
        <p:spPr bwMode="auto">
          <a:xfrm>
            <a:off x="1131860" y="2986090"/>
            <a:ext cx="1033463" cy="295275"/>
          </a:xfrm>
          <a:custGeom>
            <a:avLst/>
            <a:gdLst>
              <a:gd name="T0" fmla="*/ 2147483647 w 651"/>
              <a:gd name="T1" fmla="*/ 2147483647 h 248"/>
              <a:gd name="T2" fmla="*/ 2147483647 w 651"/>
              <a:gd name="T3" fmla="*/ 2147483647 h 248"/>
              <a:gd name="T4" fmla="*/ 2147483647 w 651"/>
              <a:gd name="T5" fmla="*/ 2147483647 h 248"/>
              <a:gd name="T6" fmla="*/ 2147483647 w 651"/>
              <a:gd name="T7" fmla="*/ 2147483647 h 248"/>
              <a:gd name="T8" fmla="*/ 2147483647 w 651"/>
              <a:gd name="T9" fmla="*/ 2147483647 h 248"/>
              <a:gd name="T10" fmla="*/ 2147483647 w 651"/>
              <a:gd name="T11" fmla="*/ 2147483647 h 248"/>
              <a:gd name="T12" fmla="*/ 2147483647 w 651"/>
              <a:gd name="T13" fmla="*/ 2147483647 h 248"/>
              <a:gd name="T14" fmla="*/ 2147483647 w 651"/>
              <a:gd name="T15" fmla="*/ 2147483647 h 248"/>
              <a:gd name="T16" fmla="*/ 2147483647 w 651"/>
              <a:gd name="T17" fmla="*/ 2147483647 h 248"/>
              <a:gd name="T18" fmla="*/ 2147483647 w 651"/>
              <a:gd name="T19" fmla="*/ 2147483647 h 248"/>
              <a:gd name="T20" fmla="*/ 2147483647 w 651"/>
              <a:gd name="T21" fmla="*/ 2147483647 h 248"/>
              <a:gd name="T22" fmla="*/ 2147483647 w 651"/>
              <a:gd name="T23" fmla="*/ 0 h 248"/>
              <a:gd name="T24" fmla="*/ 2147483647 w 651"/>
              <a:gd name="T25" fmla="*/ 0 h 248"/>
              <a:gd name="T26" fmla="*/ 2147483647 w 651"/>
              <a:gd name="T27" fmla="*/ 2147483647 h 248"/>
              <a:gd name="T28" fmla="*/ 2147483647 w 651"/>
              <a:gd name="T29" fmla="*/ 2147483647 h 248"/>
              <a:gd name="T30" fmla="*/ 2147483647 w 651"/>
              <a:gd name="T31" fmla="*/ 2147483647 h 248"/>
              <a:gd name="T32" fmla="*/ 2147483647 w 651"/>
              <a:gd name="T33" fmla="*/ 2147483647 h 248"/>
              <a:gd name="T34" fmla="*/ 0 w 651"/>
              <a:gd name="T35" fmla="*/ 2147483647 h 248"/>
              <a:gd name="T36" fmla="*/ 0 w 651"/>
              <a:gd name="T37" fmla="*/ 2147483647 h 248"/>
              <a:gd name="T38" fmla="*/ 2147483647 w 651"/>
              <a:gd name="T39" fmla="*/ 2147483647 h 248"/>
              <a:gd name="T40" fmla="*/ 2147483647 w 651"/>
              <a:gd name="T41" fmla="*/ 2147483647 h 248"/>
              <a:gd name="T42" fmla="*/ 2147483647 w 651"/>
              <a:gd name="T43" fmla="*/ 2147483647 h 248"/>
              <a:gd name="T44" fmla="*/ 2147483647 w 651"/>
              <a:gd name="T45" fmla="*/ 2147483647 h 248"/>
              <a:gd name="T46" fmla="*/ 2147483647 w 651"/>
              <a:gd name="T47" fmla="*/ 2147483647 h 248"/>
              <a:gd name="T48" fmla="*/ 2147483647 w 651"/>
              <a:gd name="T49" fmla="*/ 2147483647 h 2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51" h="248">
                <a:moveTo>
                  <a:pt x="603" y="248"/>
                </a:moveTo>
                <a:lnTo>
                  <a:pt x="618" y="245"/>
                </a:lnTo>
                <a:lnTo>
                  <a:pt x="631" y="239"/>
                </a:lnTo>
                <a:lnTo>
                  <a:pt x="642" y="228"/>
                </a:lnTo>
                <a:lnTo>
                  <a:pt x="648" y="214"/>
                </a:lnTo>
                <a:lnTo>
                  <a:pt x="651" y="199"/>
                </a:lnTo>
                <a:lnTo>
                  <a:pt x="651" y="49"/>
                </a:lnTo>
                <a:lnTo>
                  <a:pt x="648" y="35"/>
                </a:lnTo>
                <a:lnTo>
                  <a:pt x="642" y="20"/>
                </a:lnTo>
                <a:lnTo>
                  <a:pt x="631" y="10"/>
                </a:lnTo>
                <a:lnTo>
                  <a:pt x="618" y="3"/>
                </a:lnTo>
                <a:lnTo>
                  <a:pt x="603" y="0"/>
                </a:lnTo>
                <a:lnTo>
                  <a:pt x="47" y="0"/>
                </a:lnTo>
                <a:lnTo>
                  <a:pt x="33" y="3"/>
                </a:lnTo>
                <a:lnTo>
                  <a:pt x="19" y="10"/>
                </a:lnTo>
                <a:lnTo>
                  <a:pt x="9" y="20"/>
                </a:lnTo>
                <a:lnTo>
                  <a:pt x="3" y="35"/>
                </a:lnTo>
                <a:lnTo>
                  <a:pt x="0" y="49"/>
                </a:lnTo>
                <a:lnTo>
                  <a:pt x="0" y="199"/>
                </a:lnTo>
                <a:lnTo>
                  <a:pt x="3" y="214"/>
                </a:lnTo>
                <a:lnTo>
                  <a:pt x="9" y="228"/>
                </a:lnTo>
                <a:lnTo>
                  <a:pt x="19" y="239"/>
                </a:lnTo>
                <a:lnTo>
                  <a:pt x="33" y="245"/>
                </a:lnTo>
                <a:lnTo>
                  <a:pt x="47" y="248"/>
                </a:lnTo>
                <a:lnTo>
                  <a:pt x="603" y="248"/>
                </a:lnTo>
                <a:close/>
              </a:path>
            </a:pathLst>
          </a:custGeom>
          <a:solidFill>
            <a:srgbClr val="E6E6E6"/>
          </a:solidFill>
          <a:ln w="1588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1447773" y="2986090"/>
            <a:ext cx="477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1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B1  </a:t>
            </a:r>
            <a:endParaRPr lang="en-US" altLang="zh-CN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2139923" y="3148015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642910" y="3783015"/>
            <a:ext cx="1497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en-US" altLang="zh-CN" sz="1400">
                <a:latin typeface="Arial" charset="0"/>
                <a:ea typeface="宋体" pitchFamily="2" charset="-122"/>
              </a:rPr>
              <a:t>Fail Suddenly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 flipH="1">
            <a:off x="2211360" y="3743328"/>
            <a:ext cx="865188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889000" y="192088"/>
            <a:ext cx="60594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设定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端口的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Forward Delay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52"/>
            <a:ext cx="6735793" cy="1068161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[H3C] </a:t>
            </a:r>
            <a:r>
              <a:rPr lang="en-US" altLang="zh-CN" sz="1800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stp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timer forward-delay </a:t>
            </a:r>
            <a:r>
              <a:rPr lang="en-US" altLang="zh-CN" sz="1800" i="1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centiseconds</a:t>
            </a:r>
            <a:endParaRPr lang="en-US" altLang="zh-CN" sz="1800" i="1" dirty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lang="en-US" altLang="zh-CN" sz="1800" i="1" dirty="0" err="1">
                <a:latin typeface="微软雅黑" pitchFamily="34" charset="-122"/>
                <a:ea typeface="微软雅黑" pitchFamily="34" charset="-122"/>
              </a:rPr>
              <a:t>centiseconds</a:t>
            </a:r>
            <a:r>
              <a:rPr lang="en-US" altLang="zh-CN" sz="1800" i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厘秒，缺省为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1500</a:t>
            </a:r>
          </a:p>
          <a:p>
            <a:pPr eaLnBrk="1" hangingPunct="1"/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[H3C] undo </a:t>
            </a:r>
            <a:r>
              <a:rPr lang="en-US" altLang="zh-CN" sz="1800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stp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timer forward-delay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3" y="2357436"/>
            <a:ext cx="6616700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89000" y="192088"/>
            <a:ext cx="60594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设定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端口的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Forward Delay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（续）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3" y="1071552"/>
            <a:ext cx="6643734" cy="3857421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任意视图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] display </a:t>
            </a:r>
            <a:r>
              <a:rPr lang="en-US" altLang="zh-CN" sz="1800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stp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 [ interface </a:t>
            </a:r>
            <a:r>
              <a:rPr lang="en-US" altLang="zh-CN" sz="1800" i="1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interface_list</a:t>
            </a:r>
            <a:r>
              <a:rPr lang="en-US" altLang="zh-CN" sz="1800" i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684000" lvl="1" eaLnBrk="1" hangingPunct="1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i="1" dirty="0" err="1">
                <a:latin typeface="微软雅黑" pitchFamily="34" charset="-122"/>
                <a:ea typeface="微软雅黑" pitchFamily="34" charset="-122"/>
              </a:rPr>
              <a:t>interface_list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：以太网端口列表，表示多个以太网端口，表示方式为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z="1800" i="1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00" i="1" dirty="0">
                <a:latin typeface="微软雅黑" pitchFamily="34" charset="-122"/>
                <a:ea typeface="微软雅黑" pitchFamily="34" charset="-122"/>
              </a:rPr>
              <a:t>interface _list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＝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sz="1800" i="1" dirty="0" err="1">
                <a:latin typeface="微软雅黑" pitchFamily="34" charset="-122"/>
                <a:ea typeface="微软雅黑" pitchFamily="34" charset="-122"/>
              </a:rPr>
              <a:t>interface_type</a:t>
            </a:r>
            <a:r>
              <a:rPr lang="en-US" altLang="zh-CN" sz="1800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i="1" dirty="0" err="1">
                <a:latin typeface="微软雅黑" pitchFamily="34" charset="-122"/>
                <a:ea typeface="微软雅黑" pitchFamily="34" charset="-122"/>
              </a:rPr>
              <a:t>interface_num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[ 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to </a:t>
            </a:r>
            <a:r>
              <a:rPr lang="en-US" altLang="zh-CN" sz="1800" i="1" dirty="0" err="1">
                <a:latin typeface="微软雅黑" pitchFamily="34" charset="-122"/>
                <a:ea typeface="微软雅黑" pitchFamily="34" charset="-122"/>
              </a:rPr>
              <a:t>interface_type</a:t>
            </a:r>
            <a:r>
              <a:rPr lang="en-US" altLang="zh-CN" sz="1800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i="1" dirty="0" err="1">
                <a:latin typeface="微软雅黑" pitchFamily="34" charset="-122"/>
                <a:ea typeface="微软雅黑" pitchFamily="34" charset="-122"/>
              </a:rPr>
              <a:t>interface_num</a:t>
            </a:r>
            <a:r>
              <a:rPr lang="en-US" altLang="zh-CN" sz="1800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] } &amp; &lt;1-10&gt;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“&amp;&lt;1-10&gt;”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表示前面的参数最多可以输入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次。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本命令用来显示当前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STP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的状态信息或统计信息。根据该命令的输出信息，可以帮助用户确认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STP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配置是否正确。</a:t>
            </a:r>
          </a:p>
          <a:p>
            <a:pPr eaLnBrk="1" hangingPunct="1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显示设备上以太网端口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Ethernet1/0/1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STP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信息。</a:t>
            </a:r>
          </a:p>
          <a:p>
            <a:pPr marL="684000" lvl="1" eaLnBrk="1" hangingPunct="1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&lt;H3C&gt; display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stp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interface Ethernet1/0/1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89000" y="192088"/>
            <a:ext cx="60594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显示生成树协议信息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14282" y="1071551"/>
            <a:ext cx="6643733" cy="380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800" dirty="0"/>
              <a:t>做实验前，请在用户视图下使用“reset saved-configuration”命令和“reboot”命令将设备的配置清空，以免前一个实验留下的配置对本次实验产生影响。 </a:t>
            </a:r>
          </a:p>
          <a:p>
            <a:pPr eaLnBrk="1" hangingPunct="1"/>
            <a:r>
              <a:rPr lang="zh-CN" altLang="en-US" sz="1800" dirty="0"/>
              <a:t>请关闭PC机上的防火墙</a:t>
            </a:r>
          </a:p>
          <a:p>
            <a:pPr eaLnBrk="1" hangingPunct="1"/>
            <a:r>
              <a:rPr lang="zh-CN" altLang="en-US" sz="1800" dirty="0"/>
              <a:t>使用交换机做</a:t>
            </a:r>
            <a:r>
              <a:rPr lang="en-US" altLang="zh-CN" sz="1800" dirty="0"/>
              <a:t>STP</a:t>
            </a:r>
            <a:r>
              <a:rPr lang="zh-CN" altLang="en-US" sz="1800" dirty="0"/>
              <a:t>实验时，请首先在系统视图下执行以下命令：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1800" dirty="0"/>
              <a:t>     </a:t>
            </a:r>
            <a:r>
              <a:rPr lang="en-US" altLang="zh-CN" sz="1800" dirty="0" err="1"/>
              <a:t>stp</a:t>
            </a:r>
            <a:r>
              <a:rPr lang="en-US" altLang="zh-CN" sz="1800" dirty="0"/>
              <a:t> mode </a:t>
            </a:r>
            <a:r>
              <a:rPr lang="en-US" altLang="zh-CN" sz="1800" dirty="0" err="1"/>
              <a:t>rstp</a:t>
            </a:r>
            <a:endParaRPr lang="en-US" altLang="zh-CN" sz="1800" dirty="0"/>
          </a:p>
          <a:p>
            <a:pPr eaLnBrk="1" hangingPunct="1">
              <a:buFont typeface="Arial" charset="0"/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stp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pathcost</a:t>
            </a:r>
            <a:r>
              <a:rPr lang="en-US" altLang="zh-CN" sz="1800" dirty="0"/>
              <a:t>-standard legacy</a:t>
            </a:r>
          </a:p>
          <a:p>
            <a:pPr eaLnBrk="1" hangingPunct="1"/>
            <a:r>
              <a:rPr lang="zh-CN" altLang="en-US" sz="1800" dirty="0"/>
              <a:t>故障诊断：</a:t>
            </a:r>
          </a:p>
          <a:p>
            <a:pPr marL="684000" lvl="1" eaLnBrk="1" hangingPunct="1"/>
            <a:r>
              <a:rPr lang="zh-CN" altLang="en-US" sz="1800" dirty="0"/>
              <a:t>检查接线是否正确</a:t>
            </a:r>
            <a:endParaRPr lang="en-US" altLang="zh-CN" sz="1800" dirty="0"/>
          </a:p>
          <a:p>
            <a:pPr marL="684000" lvl="1" eaLnBrk="1" hangingPunct="1"/>
            <a:r>
              <a:rPr lang="zh-CN" altLang="en-US" sz="1800" dirty="0"/>
              <a:t>检查指示灯是否亮（PC机网卡灯，交换机的端口灯）</a:t>
            </a:r>
            <a:endParaRPr lang="en-US" altLang="zh-CN" sz="1800" dirty="0"/>
          </a:p>
          <a:p>
            <a:pPr marL="684000" lvl="1" eaLnBrk="1" hangingPunct="1"/>
            <a:r>
              <a:rPr lang="zh-CN" altLang="en-US" sz="1800" dirty="0"/>
              <a:t>检查配置是否正确（PC机：ipconifg, 交换机：display）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89000" y="192088"/>
            <a:ext cx="60594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做实验注意事项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060450"/>
            <a:ext cx="6950106" cy="383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交换机端口所支持的工作模式</a:t>
            </a:r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全双工（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Full-duplex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1026000" lvl="2" eaLnBrk="1" hangingPunct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连接计算机时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1026000" lvl="2" eaLnBrk="1" hangingPunct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不使用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CSMA/CD</a:t>
            </a:r>
          </a:p>
          <a:p>
            <a:pPr marL="684000" lvl="1" eaLnBrk="1" hangingPunct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半双工（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Half-duplex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1026000" lvl="2" eaLnBrk="1" hangingPunct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连接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Hub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时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1026000" lvl="2" eaLnBrk="1" hangingPunct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CSMA/CD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端口工作模式配置命令：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[H3C-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Gigabit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Ethernet1/0/1] duplex { full | half | auto}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00113" y="195263"/>
            <a:ext cx="597607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端口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工作模式配置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3" y="1071552"/>
            <a:ext cx="6643733" cy="135732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端口类型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1800" dirty="0">
                <a:latin typeface="微软雅黑" pitchFamily="34" charset="-122"/>
                <a:ea typeface="微软雅黑" pitchFamily="34" charset="-122"/>
              </a:rPr>
              <a:t>MDI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z="1800" dirty="0">
                <a:latin typeface="微软雅黑" pitchFamily="34" charset="-122"/>
                <a:ea typeface="微软雅黑" pitchFamily="34" charset="-122"/>
              </a:rPr>
              <a:t>Medium Dependent Interface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，介质相关接口）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1800" dirty="0">
                <a:latin typeface="微软雅黑" pitchFamily="34" charset="-122"/>
                <a:ea typeface="微软雅黑" pitchFamily="34" charset="-122"/>
              </a:rPr>
              <a:t>MDI-X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sz="1800" dirty="0">
                <a:latin typeface="微软雅黑" pitchFamily="34" charset="-122"/>
                <a:ea typeface="微软雅黑" pitchFamily="34" charset="-122"/>
              </a:rPr>
              <a:t>MII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z="1800" dirty="0">
                <a:latin typeface="微软雅黑" pitchFamily="34" charset="-122"/>
                <a:ea typeface="微软雅黑" pitchFamily="34" charset="-122"/>
              </a:rPr>
              <a:t>Medium Independent Interface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 marL="457200" lvl="1" indent="0" eaLnBrk="1" hangingPunct="1">
              <a:buFont typeface="Arial" pitchFamily="34" charset="0"/>
              <a:buNone/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介质无关接口）</a:t>
            </a:r>
          </a:p>
        </p:txBody>
      </p:sp>
      <p:graphicFrame>
        <p:nvGraphicFramePr>
          <p:cNvPr id="9220" name="Group 4"/>
          <p:cNvGraphicFramePr>
            <a:graphicFrameLocks noGrp="1"/>
          </p:cNvGraphicFramePr>
          <p:nvPr>
            <p:ph sz="half" idx="2"/>
          </p:nvPr>
        </p:nvGraphicFramePr>
        <p:xfrm>
          <a:off x="1766886" y="2785385"/>
          <a:ext cx="3733808" cy="2072381"/>
        </p:xfrm>
        <a:graphic>
          <a:graphicData uri="http://schemas.openxmlformats.org/drawingml/2006/table">
            <a:tbl>
              <a:tblPr/>
              <a:tblGrid>
                <a:gridCol w="93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发</a:t>
                      </a:r>
                    </a:p>
                  </a:txBody>
                  <a:tcPr marL="84539" marR="84539" marT="42270" marB="42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1</a:t>
                      </a:r>
                    </a:p>
                  </a:txBody>
                  <a:tcPr marL="84539" marR="84539" marT="42270" marB="42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1</a:t>
                      </a:r>
                    </a:p>
                  </a:txBody>
                  <a:tcPr marL="84539" marR="84539" marT="42270" marB="42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收</a:t>
                      </a:r>
                    </a:p>
                  </a:txBody>
                  <a:tcPr marL="84539" marR="84539" marT="42270" marB="42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发</a:t>
                      </a:r>
                    </a:p>
                  </a:txBody>
                  <a:tcPr marL="84539" marR="84539" marT="42270" marB="42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2</a:t>
                      </a:r>
                    </a:p>
                  </a:txBody>
                  <a:tcPr marL="84539" marR="84539" marT="42270" marB="42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2</a:t>
                      </a:r>
                    </a:p>
                  </a:txBody>
                  <a:tcPr marL="84539" marR="84539" marT="42270" marB="42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收</a:t>
                      </a:r>
                    </a:p>
                  </a:txBody>
                  <a:tcPr marL="84539" marR="84539" marT="42270" marB="42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收</a:t>
                      </a:r>
                    </a:p>
                  </a:txBody>
                  <a:tcPr marL="84539" marR="84539" marT="42270" marB="42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3</a:t>
                      </a:r>
                    </a:p>
                  </a:txBody>
                  <a:tcPr marL="84539" marR="84539" marT="42270" marB="42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3</a:t>
                      </a:r>
                    </a:p>
                  </a:txBody>
                  <a:tcPr marL="84539" marR="84539" marT="42270" marB="42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发</a:t>
                      </a:r>
                    </a:p>
                  </a:txBody>
                  <a:tcPr marL="84539" marR="84539" marT="42270" marB="42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收</a:t>
                      </a:r>
                    </a:p>
                  </a:txBody>
                  <a:tcPr marL="84539" marR="84539" marT="42270" marB="42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6</a:t>
                      </a:r>
                    </a:p>
                  </a:txBody>
                  <a:tcPr marL="84539" marR="84539" marT="42270" marB="42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6</a:t>
                      </a:r>
                    </a:p>
                  </a:txBody>
                  <a:tcPr marL="84539" marR="84539" marT="42270" marB="42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sym typeface="Calibri" pitchFamily="34" charset="0"/>
                        </a:rPr>
                        <a:t>发</a:t>
                      </a:r>
                    </a:p>
                  </a:txBody>
                  <a:tcPr marL="84539" marR="84539" marT="42270" marB="42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21" name="Text Box 37"/>
          <p:cNvSpPr txBox="1">
            <a:spLocks noChangeArrowheads="1"/>
          </p:cNvSpPr>
          <p:nvPr/>
        </p:nvSpPr>
        <p:spPr bwMode="auto">
          <a:xfrm>
            <a:off x="2368176" y="2324101"/>
            <a:ext cx="26324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dirty="0"/>
              <a:t>MDI               </a:t>
            </a:r>
            <a:r>
              <a:rPr lang="en-US" altLang="zh-CN" dirty="0" err="1"/>
              <a:t>MDI</a:t>
            </a:r>
            <a:r>
              <a:rPr lang="en-US" altLang="zh-CN" dirty="0"/>
              <a:t>-X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00113" y="195263"/>
            <a:ext cx="597607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端口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类型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配置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3" y="1071551"/>
            <a:ext cx="6643733" cy="114142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路由器和</a:t>
            </a:r>
            <a:r>
              <a:rPr lang="en-US" sz="1800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机一般都使用</a:t>
            </a:r>
            <a:r>
              <a:rPr lang="en-US" sz="1800" dirty="0">
                <a:latin typeface="微软雅黑" pitchFamily="34" charset="-122"/>
                <a:ea typeface="微软雅黑" pitchFamily="34" charset="-122"/>
              </a:rPr>
              <a:t>MDI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接口，以太网交换机一般都使用</a:t>
            </a:r>
            <a:r>
              <a:rPr lang="en-US" sz="1800" dirty="0">
                <a:latin typeface="微软雅黑" pitchFamily="34" charset="-122"/>
                <a:ea typeface="微软雅黑" pitchFamily="34" charset="-122"/>
              </a:rPr>
              <a:t>MDI-X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接口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同端口类型相连使用交叉网线，异端口类型相连使用直连网线。</a:t>
            </a:r>
          </a:p>
        </p:txBody>
      </p:sp>
      <p:pic>
        <p:nvPicPr>
          <p:cNvPr id="9220" name="Picture 1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500313"/>
            <a:ext cx="6534165" cy="1619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00113" y="195263"/>
            <a:ext cx="597607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端口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类型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配置</a:t>
            </a:r>
            <a:r>
              <a:rPr lang="zh-CN" altLang="en-US" sz="2400" b="1" kern="0" dirty="0">
                <a:latin typeface="+mj-lt"/>
                <a:ea typeface="+mj-ea"/>
                <a:cs typeface="+mj-cs"/>
                <a:sym typeface="Calibri" pitchFamily="34" charset="0"/>
              </a:rPr>
              <a:t>（续）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071551"/>
            <a:ext cx="6643734" cy="3497273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H3C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交换机可以智能识别网线类型和对端MDI / MDI-X 端口类型</a:t>
            </a:r>
          </a:p>
          <a:p>
            <a:pPr eaLnBrk="1" hangingPunct="1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端口类型配置命令</a:t>
            </a:r>
          </a:p>
          <a:p>
            <a:pPr marL="684000" lvl="1" eaLnBrk="1" hangingPunct="1"/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H3C-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Gigabit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Ethernet1/0/1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1800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mdix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-mode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 { normal | cross | </a:t>
            </a:r>
            <a:r>
              <a:rPr lang="en-US" altLang="zh-CN" sz="1800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automdix</a:t>
            </a:r>
            <a:r>
              <a:rPr lang="zh-CN" altLang="en-US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}</a:t>
            </a:r>
          </a:p>
          <a:p>
            <a:pPr marL="1026000" lvl="2"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normal ： MDI-X 端口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1026000" lvl="2"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cross ： MDI 端口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1026000" lvl="2"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auto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mdix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： 自适应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00113" y="195263"/>
            <a:ext cx="597607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端口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类型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配置</a:t>
            </a:r>
            <a:r>
              <a:rPr lang="zh-CN" altLang="en-US" sz="2400" b="1" kern="0" dirty="0">
                <a:latin typeface="+mj-lt"/>
                <a:ea typeface="+mj-ea"/>
                <a:cs typeface="+mj-cs"/>
                <a:sym typeface="Calibri" pitchFamily="34" charset="0"/>
              </a:rPr>
              <a:t>（续）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190500"/>
            <a:ext cx="5845175" cy="460375"/>
          </a:xfrm>
        </p:spPr>
        <p:txBody>
          <a:bodyPr/>
          <a:lstStyle/>
          <a:p>
            <a:pPr eaLnBrk="1" hangingPunct="1"/>
            <a:r>
              <a:rPr lang="zh-CN" altLang="zh-CN"/>
              <a:t>流量控制配置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3" y="1071551"/>
            <a:ext cx="6643734" cy="3471873"/>
          </a:xfrm>
        </p:spPr>
        <p:txBody>
          <a:bodyPr/>
          <a:lstStyle/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流量控制目标</a:t>
            </a:r>
          </a:p>
          <a:p>
            <a:pPr marL="684000" lvl="1"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减轻或避免大量以太网帧在交换机端口发生拥塞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流量控制原理</a:t>
            </a:r>
          </a:p>
          <a:p>
            <a:pPr marL="684000" lvl="1" eaLnBrk="1" hangingPunct="1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Half-duplex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：使用后退压力（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Backpressure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）技术，即模拟产生冲突信号（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Jam Signal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684000" lvl="1" eaLnBrk="1" hangingPunct="1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Full-duplex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：向对端设备发送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PAUSE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帧</a:t>
            </a:r>
          </a:p>
          <a:p>
            <a:pPr eaLnBrk="1" hangingPunct="1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流量控制配置命令</a:t>
            </a:r>
          </a:p>
          <a:p>
            <a:pPr marL="684000" lvl="1" eaLnBrk="1" hangingPunct="1"/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[H3C-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Gigabit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Ethernet1/0/1] flow-control</a:t>
            </a:r>
          </a:p>
          <a:p>
            <a:pPr marL="684000" lvl="1" eaLnBrk="1" hangingPunct="1"/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[H3C-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Gigabit</a:t>
            </a:r>
            <a:r>
              <a:rPr lang="en-US" altLang="zh-CN" sz="18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Ethernet1/0/1] undo flow-control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85719" y="4227513"/>
            <a:ext cx="6477031" cy="646331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800" dirty="0"/>
              <a:t>注：</a:t>
            </a:r>
            <a:r>
              <a:rPr lang="en-US" altLang="zh-CN" sz="1800" dirty="0"/>
              <a:t>H3C</a:t>
            </a:r>
            <a:r>
              <a:rPr lang="zh-CN" altLang="en-US" sz="1800" dirty="0"/>
              <a:t>系列交换机所有端口在缺省情况下都禁用了流量控制功能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Pages>0</Pages>
  <Words>3019</Words>
  <Characters>0</Characters>
  <Application>Microsoft Office PowerPoint</Application>
  <DocSecurity>0</DocSecurity>
  <PresentationFormat>全屏显示(16:9)</PresentationFormat>
  <Lines>0</Lines>
  <Paragraphs>458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宋体</vt:lpstr>
      <vt:lpstr>微软雅黑</vt:lpstr>
      <vt:lpstr>Arial</vt:lpstr>
      <vt:lpstr>Calibri</vt:lpstr>
      <vt:lpstr>Courier New</vt:lpstr>
      <vt:lpstr>Times New Roman</vt:lpstr>
      <vt:lpstr>Wingdings</vt:lpstr>
      <vt:lpstr>1_自定义设计方案</vt:lpstr>
      <vt:lpstr>自定义设计方案</vt:lpstr>
      <vt:lpstr>Visio</vt:lpstr>
      <vt:lpstr>第三章</vt:lpstr>
      <vt:lpstr>交换机端口配置与生成树协议配置</vt:lpstr>
      <vt:lpstr>PowerPoint 演示文稿</vt:lpstr>
      <vt:lpstr>端口速率配置</vt:lpstr>
      <vt:lpstr>PowerPoint 演示文稿</vt:lpstr>
      <vt:lpstr>PowerPoint 演示文稿</vt:lpstr>
      <vt:lpstr>PowerPoint 演示文稿</vt:lpstr>
      <vt:lpstr>PowerPoint 演示文稿</vt:lpstr>
      <vt:lpstr>流量控制配置</vt:lpstr>
      <vt:lpstr>端口聚合配置 — 概述</vt:lpstr>
      <vt:lpstr>PowerPoint 演示文稿</vt:lpstr>
      <vt:lpstr>端口聚合配置 — 相关命令</vt:lpstr>
      <vt:lpstr>端口聚合配置 — 相关命令（续）</vt:lpstr>
      <vt:lpstr>端口镜像配置 — 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生成树协议 — 概述</vt:lpstr>
      <vt:lpstr>PowerPoint 演示文稿</vt:lpstr>
      <vt:lpstr>生成树协议 — 概述（举例）</vt:lpstr>
      <vt:lpstr>生成树协议 — BPDU格式</vt:lpstr>
      <vt:lpstr>PowerPoint 演示文稿</vt:lpstr>
      <vt:lpstr>PowerPoint 演示文稿</vt:lpstr>
      <vt:lpstr>生成树协议 – 初始化</vt:lpstr>
      <vt:lpstr>PowerPoint 演示文稿</vt:lpstr>
      <vt:lpstr>生成树协议 – 更新BPDU（续）</vt:lpstr>
      <vt:lpstr>PowerPoint 演示文稿</vt:lpstr>
      <vt:lpstr>PowerPoint 演示文稿</vt:lpstr>
      <vt:lpstr>生成树协议 – 帧转发规则</vt:lpstr>
      <vt:lpstr>PowerPoint 演示文稿</vt:lpstr>
      <vt:lpstr>PowerPoint 演示文稿</vt:lpstr>
      <vt:lpstr>PowerPoint 演示文稿</vt:lpstr>
      <vt:lpstr>生成树协议 – 总结</vt:lpstr>
      <vt:lpstr>PowerPoint 演示文稿</vt:lpstr>
      <vt:lpstr>PowerPoint 演示文稿</vt:lpstr>
      <vt:lpstr>PowerPoint 演示文稿</vt:lpstr>
      <vt:lpstr>设定网桥的优先级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bhc</dc:creator>
  <cp:lastModifiedBy>hui</cp:lastModifiedBy>
  <cp:revision>82</cp:revision>
  <dcterms:created xsi:type="dcterms:W3CDTF">2014-11-27T01:06:00Z</dcterms:created>
  <dcterms:modified xsi:type="dcterms:W3CDTF">2020-09-25T09:10:35Z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