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50" r:id="rId2"/>
  </p:sldMasterIdLst>
  <p:sldIdLst>
    <p:sldId id="256" r:id="rId3"/>
    <p:sldId id="258" r:id="rId4"/>
    <p:sldId id="259" r:id="rId5"/>
    <p:sldId id="260" r:id="rId6"/>
    <p:sldId id="261" r:id="rId7"/>
    <p:sldId id="262" r:id="rId8"/>
    <p:sldId id="263" r:id="rId9"/>
    <p:sldId id="264" r:id="rId10"/>
    <p:sldId id="272" r:id="rId11"/>
    <p:sldId id="315" r:id="rId12"/>
    <p:sldId id="316" r:id="rId13"/>
    <p:sldId id="266" r:id="rId14"/>
    <p:sldId id="317" r:id="rId15"/>
    <p:sldId id="319" r:id="rId16"/>
    <p:sldId id="270" r:id="rId17"/>
    <p:sldId id="321" r:id="rId18"/>
    <p:sldId id="281" r:id="rId19"/>
    <p:sldId id="284" r:id="rId20"/>
    <p:sldId id="285" r:id="rId21"/>
    <p:sldId id="286" r:id="rId22"/>
    <p:sldId id="287" r:id="rId23"/>
    <p:sldId id="288" r:id="rId24"/>
    <p:sldId id="289" r:id="rId25"/>
    <p:sldId id="322" r:id="rId26"/>
    <p:sldId id="290" r:id="rId27"/>
    <p:sldId id="291" r:id="rId28"/>
    <p:sldId id="292" r:id="rId29"/>
    <p:sldId id="293" r:id="rId30"/>
    <p:sldId id="294" r:id="rId31"/>
    <p:sldId id="295" r:id="rId32"/>
    <p:sldId id="296" r:id="rId33"/>
    <p:sldId id="297" r:id="rId34"/>
    <p:sldId id="298" r:id="rId35"/>
    <p:sldId id="299" r:id="rId36"/>
    <p:sldId id="324" r:id="rId37"/>
    <p:sldId id="325" r:id="rId38"/>
    <p:sldId id="326" r:id="rId39"/>
    <p:sldId id="318" r:id="rId40"/>
    <p:sldId id="327" r:id="rId41"/>
    <p:sldId id="320" r:id="rId42"/>
    <p:sldId id="328" r:id="rId43"/>
    <p:sldId id="307" r:id="rId44"/>
    <p:sldId id="308" r:id="rId45"/>
    <p:sldId id="309" r:id="rId46"/>
    <p:sldId id="310" r:id="rId47"/>
    <p:sldId id="311" r:id="rId48"/>
    <p:sldId id="312" r:id="rId49"/>
    <p:sldId id="313" r:id="rId50"/>
    <p:sldId id="323" r:id="rId51"/>
    <p:sldId id="314" r:id="rId52"/>
    <p:sldId id="329" r:id="rId53"/>
    <p:sldId id="330" r:id="rId5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42" d="100"/>
          <a:sy n="142" d="100"/>
        </p:scale>
        <p:origin x="714" y="12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28650" y="4767263"/>
            <a:ext cx="2057400" cy="274637"/>
          </a:xfrm>
          <a:prstGeom prst="rect">
            <a:avLst/>
          </a:prstGeom>
        </p:spPr>
        <p:txBody>
          <a:bodyPr/>
          <a:lstStyle/>
          <a:p>
            <a:fld id="{75C2660D-64EE-49C3-B111-2DB687C10C60}" type="datetimeFigureOut">
              <a:rPr lang="zh-CN" altLang="en-US" smtClean="0"/>
              <a:pPr/>
              <a:t>2020/10/18</a:t>
            </a:fld>
            <a:endParaRPr lang="zh-CN" altLang="en-US"/>
          </a:p>
        </p:txBody>
      </p:sp>
      <p:sp>
        <p:nvSpPr>
          <p:cNvPr id="5" name="页脚占位符 4"/>
          <p:cNvSpPr>
            <a:spLocks noGrp="1"/>
          </p:cNvSpPr>
          <p:nvPr>
            <p:ph type="ftr" sz="quarter" idx="11"/>
          </p:nvPr>
        </p:nvSpPr>
        <p:spPr>
          <a:xfrm>
            <a:off x="3028950" y="4767263"/>
            <a:ext cx="3086100" cy="274637"/>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4767263"/>
            <a:ext cx="2057400" cy="274637"/>
          </a:xfrm>
          <a:prstGeom prst="rect">
            <a:avLst/>
          </a:prstGeom>
        </p:spPr>
        <p:txBody>
          <a:bodyPr/>
          <a:lstStyle/>
          <a:p>
            <a:fld id="{39976FEA-5B73-4847-952F-B9AF63DD60C6}" type="slidenum">
              <a:rPr lang="zh-CN" altLang="en-US" smtClean="0"/>
              <a:pPr/>
              <a:t>‹#›</a:t>
            </a:fld>
            <a:endParaRPr lang="zh-CN" altLang="en-US"/>
          </a:p>
        </p:txBody>
      </p:sp>
    </p:spTree>
    <p:extLst>
      <p:ext uri="{BB962C8B-B14F-4D97-AF65-F5344CB8AC3E}">
        <p14:creationId xmlns:p14="http://schemas.microsoft.com/office/powerpoint/2010/main" val="1694511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04962"/>
            <a:ext cx="8229600" cy="461665"/>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200150"/>
            <a:ext cx="4038600" cy="339804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0"/>
            <a:ext cx="4038600" cy="339804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4682729"/>
            <a:ext cx="2133600" cy="342900"/>
          </a:xfrm>
          <a:prstGeom prst="rect">
            <a:avLst/>
          </a:prstGeom>
        </p:spPr>
        <p:txBody>
          <a:bodyPr/>
          <a:lstStyle>
            <a:lvl1pPr>
              <a:defRPr/>
            </a:lvl1pPr>
          </a:lstStyle>
          <a:p>
            <a:endParaRPr lang="zh-CN" altLang="zh-CN"/>
          </a:p>
        </p:txBody>
      </p:sp>
      <p:sp>
        <p:nvSpPr>
          <p:cNvPr id="6" name="页脚占位符 5"/>
          <p:cNvSpPr>
            <a:spLocks noGrp="1"/>
          </p:cNvSpPr>
          <p:nvPr>
            <p:ph type="ftr" sz="quarter" idx="11"/>
          </p:nvPr>
        </p:nvSpPr>
        <p:spPr>
          <a:xfrm>
            <a:off x="3124200" y="4686300"/>
            <a:ext cx="2895600" cy="342900"/>
          </a:xfrm>
          <a:prstGeom prst="rect">
            <a:avLst/>
          </a:prstGeom>
        </p:spPr>
        <p:txBody>
          <a:bodyPr/>
          <a:lstStyle>
            <a:lvl1pPr>
              <a:defRPr/>
            </a:lvl1pPr>
          </a:lstStyle>
          <a:p>
            <a:endParaRPr lang="zh-CN" altLang="zh-CN"/>
          </a:p>
        </p:txBody>
      </p:sp>
      <p:sp>
        <p:nvSpPr>
          <p:cNvPr id="7" name="灯片编号占位符 6"/>
          <p:cNvSpPr>
            <a:spLocks noGrp="1"/>
          </p:cNvSpPr>
          <p:nvPr>
            <p:ph type="sldNum" sz="quarter" idx="12"/>
          </p:nvPr>
        </p:nvSpPr>
        <p:spPr>
          <a:xfrm>
            <a:off x="6553200" y="4682729"/>
            <a:ext cx="2133600" cy="342900"/>
          </a:xfrm>
          <a:prstGeom prst="rect">
            <a:avLst/>
          </a:prstGeom>
        </p:spPr>
        <p:txBody>
          <a:bodyPr/>
          <a:lstStyle>
            <a:lvl1pPr>
              <a:defRPr/>
            </a:lvl1pPr>
          </a:lstStyle>
          <a:p>
            <a:fld id="{1C18A02E-BA16-41BD-839C-31618B663685}" type="slidenum">
              <a:rPr lang="zh-CN" altLang="zh-CN"/>
              <a:pPr/>
              <a:t>‹#›</a:t>
            </a:fld>
            <a:endParaRPr lang="zh-CN" altLang="zh-CN"/>
          </a:p>
        </p:txBody>
      </p:sp>
    </p:spTree>
    <p:extLst>
      <p:ext uri="{BB962C8B-B14F-4D97-AF65-F5344CB8AC3E}">
        <p14:creationId xmlns:p14="http://schemas.microsoft.com/office/powerpoint/2010/main" val="1793465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844664C-666B-45AC-8423-711488BD367B}"/>
              </a:ext>
            </a:extLst>
          </p:cNvPr>
          <p:cNvSpPr>
            <a:spLocks noGrp="1"/>
          </p:cNvSpPr>
          <p:nvPr>
            <p:ph type="dt" sz="half" idx="10"/>
          </p:nvPr>
        </p:nvSpPr>
        <p:spPr>
          <a:ln/>
        </p:spPr>
        <p:txBody>
          <a:bodyPr/>
          <a:lstStyle>
            <a:lvl1pPr>
              <a:defRPr/>
            </a:lvl1pPr>
          </a:lstStyle>
          <a:p>
            <a:endParaRPr lang="en-US" altLang="x-none"/>
          </a:p>
        </p:txBody>
      </p:sp>
      <p:sp>
        <p:nvSpPr>
          <p:cNvPr id="3" name="Rectangle 5">
            <a:extLst>
              <a:ext uri="{FF2B5EF4-FFF2-40B4-BE49-F238E27FC236}">
                <a16:creationId xmlns:a16="http://schemas.microsoft.com/office/drawing/2014/main" id="{1A82436C-F4CA-451B-A298-1AE6D0F3AC9A}"/>
              </a:ext>
            </a:extLst>
          </p:cNvPr>
          <p:cNvSpPr>
            <a:spLocks noGrp="1"/>
          </p:cNvSpPr>
          <p:nvPr>
            <p:ph type="ftr" sz="quarter" idx="11"/>
          </p:nvPr>
        </p:nvSpPr>
        <p:spPr>
          <a:ln/>
        </p:spPr>
        <p:txBody>
          <a:bodyPr/>
          <a:lstStyle>
            <a:lvl1pPr>
              <a:defRPr/>
            </a:lvl1pPr>
          </a:lstStyle>
          <a:p>
            <a:endParaRPr lang="en-US" altLang="x-none"/>
          </a:p>
        </p:txBody>
      </p:sp>
      <p:sp>
        <p:nvSpPr>
          <p:cNvPr id="4" name="Rectangle 6">
            <a:extLst>
              <a:ext uri="{FF2B5EF4-FFF2-40B4-BE49-F238E27FC236}">
                <a16:creationId xmlns:a16="http://schemas.microsoft.com/office/drawing/2014/main" id="{0CA73CD3-8A50-4427-9790-BB4A864D8B68}"/>
              </a:ext>
            </a:extLst>
          </p:cNvPr>
          <p:cNvSpPr>
            <a:spLocks noGrp="1"/>
          </p:cNvSpPr>
          <p:nvPr>
            <p:ph type="sldNum" sz="quarter" idx="12"/>
          </p:nvPr>
        </p:nvSpPr>
        <p:spPr>
          <a:ln/>
        </p:spPr>
        <p:txBody>
          <a:bodyPr/>
          <a:lstStyle>
            <a:lvl1pPr>
              <a:defRPr/>
            </a:lvl1pPr>
          </a:lstStyle>
          <a:p>
            <a:fld id="{FF2C87A1-6E88-4E9F-B895-7B49356D0BF7}" type="slidenum">
              <a:rPr lang="zh-CN" altLang="en-US"/>
              <a:pPr/>
              <a:t>‹#›</a:t>
            </a:fld>
            <a:endParaRPr lang="zh-CN" altLang="en-US"/>
          </a:p>
        </p:txBody>
      </p:sp>
    </p:spTree>
    <p:extLst>
      <p:ext uri="{BB962C8B-B14F-4D97-AF65-F5344CB8AC3E}">
        <p14:creationId xmlns:p14="http://schemas.microsoft.com/office/powerpoint/2010/main" val="27978270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85720" y="1643056"/>
            <a:ext cx="8229600" cy="857250"/>
          </a:xfrm>
          <a:prstGeom prst="rect">
            <a:avLst/>
          </a:prstGeom>
        </p:spPr>
        <p:txBody>
          <a:bodyPr vert="horz" lIns="91440" tIns="45720" rIns="91440" bIns="45720" rtlCol="0" anchor="ctr">
            <a:normAutofit/>
          </a:bodyPr>
          <a:lstStyle/>
          <a:p>
            <a:r>
              <a:rPr lang="zh-CN" altLang="en-US" dirty="0"/>
              <a:t>单击此处编辑母版标题样式</a:t>
            </a:r>
          </a:p>
        </p:txBody>
      </p:sp>
    </p:spTree>
  </p:cSld>
  <p:clrMap bg1="lt1" tx1="dk1" bg2="lt2" tx2="dk2" accent1="accent1" accent2="accent2" accent3="accent3" accent4="accent4" accent5="accent5" accent6="accent6" hlink="hlink" folHlink="folHlink"/>
  <p:sldLayoutIdLst>
    <p:sldLayoutId id="2147483668" r:id="rId1"/>
  </p:sldLayoutIdLst>
  <p:txStyles>
    <p:titleStyle>
      <a:lvl1pPr algn="ctr" defTabSz="914400" rtl="0" eaLnBrk="1" latinLnBrk="0" hangingPunct="1">
        <a:spcBef>
          <a:spcPct val="0"/>
        </a:spcBef>
        <a:buNone/>
        <a:defRPr sz="3200" b="1" kern="1200">
          <a:solidFill>
            <a:schemeClr val="tx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914400" y="191142"/>
            <a:ext cx="4872046" cy="461665"/>
          </a:xfrm>
          <a:prstGeom prst="rect">
            <a:avLst/>
          </a:prstGeom>
        </p:spPr>
        <p:txBody>
          <a:bodyPr vert="horz" wrap="square" lIns="91440" tIns="45720" rIns="91440" bIns="45720" rtlCol="0" anchor="ctr">
            <a:spAutoFit/>
          </a:bodyPr>
          <a:lstStyle/>
          <a:p>
            <a:r>
              <a:rPr lang="zh-CN" altLang="en-US" dirty="0"/>
              <a:t>单击此处编辑母版标题样式</a:t>
            </a:r>
          </a:p>
        </p:txBody>
      </p:sp>
      <p:sp>
        <p:nvSpPr>
          <p:cNvPr id="3" name="文本占位符 2"/>
          <p:cNvSpPr>
            <a:spLocks noGrp="1"/>
          </p:cNvSpPr>
          <p:nvPr>
            <p:ph type="body" idx="1"/>
          </p:nvPr>
        </p:nvSpPr>
        <p:spPr>
          <a:xfrm>
            <a:off x="457200" y="1200150"/>
            <a:ext cx="6400816" cy="33940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Lst>
  <p:txStyles>
    <p:titleStyle>
      <a:lvl1pPr algn="l" defTabSz="914400" rtl="0" eaLnBrk="1" latinLnBrk="0" hangingPunct="1">
        <a:spcBef>
          <a:spcPct val="0"/>
        </a:spcBef>
        <a:buNone/>
        <a:defRPr lang="zh-CN" altLang="en-US" sz="2400" b="1" kern="1200" dirty="0" smtClean="0">
          <a:solidFill>
            <a:schemeClr val="tx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8.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9.emf"/></Relationships>
</file>

<file path=ppt/slides/_rels/slide2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image" Target="../media/image13.jpeg"/><Relationship Id="rId4" Type="http://schemas.openxmlformats.org/officeDocument/2006/relationships/image" Target="../media/image10.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21.wmf"/><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31.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10.wmf"/><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5.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3.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slideLayout" Target="../slideLayouts/slideLayout4.xml"/><Relationship Id="rId6" Type="http://schemas.openxmlformats.org/officeDocument/2006/relationships/image" Target="../media/image27.jpeg"/><Relationship Id="rId5" Type="http://schemas.openxmlformats.org/officeDocument/2006/relationships/image" Target="../media/image10.wmf"/><Relationship Id="rId4" Type="http://schemas.openxmlformats.org/officeDocument/2006/relationships/image" Target="../media/image26.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5.wmf"/><Relationship Id="rId1" Type="http://schemas.openxmlformats.org/officeDocument/2006/relationships/slideLayout" Target="../slideLayouts/slideLayout2.xml"/><Relationship Id="rId6" Type="http://schemas.openxmlformats.org/officeDocument/2006/relationships/image" Target="../media/image29.jpeg"/><Relationship Id="rId5" Type="http://schemas.openxmlformats.org/officeDocument/2006/relationships/image" Target="../media/image10.wmf"/><Relationship Id="rId4" Type="http://schemas.openxmlformats.org/officeDocument/2006/relationships/image" Target="../media/image28.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image" Target="../media/image13.jpeg"/><Relationship Id="rId3" Type="http://schemas.openxmlformats.org/officeDocument/2006/relationships/image" Target="../media/image5.wmf"/><Relationship Id="rId7" Type="http://schemas.openxmlformats.org/officeDocument/2006/relationships/image" Target="../media/image9.jpeg"/><Relationship Id="rId12" Type="http://schemas.openxmlformats.org/officeDocument/2006/relationships/image" Target="../media/image12.wmf"/><Relationship Id="rId2" Type="http://schemas.openxmlformats.org/officeDocument/2006/relationships/slideLayout" Target="../slideLayouts/slideLayout2.xml"/><Relationship Id="rId16" Type="http://schemas.openxmlformats.org/officeDocument/2006/relationships/oleObject" Target="../embeddings/oleObject3.bin"/><Relationship Id="rId1" Type="http://schemas.openxmlformats.org/officeDocument/2006/relationships/vmlDrawing" Target="../drawings/vmlDrawing1.vml"/><Relationship Id="rId6" Type="http://schemas.openxmlformats.org/officeDocument/2006/relationships/image" Target="../media/image8.jpeg"/><Relationship Id="rId11" Type="http://schemas.openxmlformats.org/officeDocument/2006/relationships/image" Target="../media/image11.jpeg"/><Relationship Id="rId5" Type="http://schemas.openxmlformats.org/officeDocument/2006/relationships/image" Target="../media/image7.jpeg"/><Relationship Id="rId15" Type="http://schemas.openxmlformats.org/officeDocument/2006/relationships/image" Target="../media/image4.wmf"/><Relationship Id="rId10" Type="http://schemas.openxmlformats.org/officeDocument/2006/relationships/image" Target="../media/image3.emf"/><Relationship Id="rId4" Type="http://schemas.openxmlformats.org/officeDocument/2006/relationships/image" Target="../media/image6.wmf"/><Relationship Id="rId9" Type="http://schemas.openxmlformats.org/officeDocument/2006/relationships/oleObject" Target="../embeddings/oleObject1.bin"/><Relationship Id="rId14" Type="http://schemas.openxmlformats.org/officeDocument/2006/relationships/oleObject" Target="../embeddings/oleObject2.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1643056"/>
            <a:ext cx="8501122" cy="857250"/>
          </a:xfrm>
        </p:spPr>
        <p:txBody>
          <a:bodyPr>
            <a:normAutofit/>
          </a:bodyPr>
          <a:lstStyle/>
          <a:p>
            <a:r>
              <a:rPr lang="zh-CN" altLang="en-US" sz="2800" dirty="0"/>
              <a:t>第七讲 防火墙配置与</a:t>
            </a:r>
            <a:r>
              <a:rPr lang="en-US" altLang="zh-CN" sz="2800" dirty="0"/>
              <a:t>NAT</a:t>
            </a:r>
            <a:r>
              <a:rPr lang="zh-CN" altLang="en-US" sz="2800" dirty="0"/>
              <a:t>配置</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214282" y="1071552"/>
            <a:ext cx="6572296" cy="3377188"/>
          </a:xfrm>
        </p:spPr>
        <p:txBody>
          <a:bodyPr>
            <a:normAutofit/>
          </a:bodyPr>
          <a:lstStyle/>
          <a:p>
            <a:r>
              <a:rPr lang="zh-CN" altLang="zh-CN" sz="1600" dirty="0"/>
              <a:t>[</a:t>
            </a:r>
            <a:r>
              <a:rPr lang="en-US" altLang="zh-CN" sz="1600" dirty="0"/>
              <a:t>H3C</a:t>
            </a:r>
            <a:r>
              <a:rPr lang="zh-CN" altLang="zh-CN" sz="1600" dirty="0"/>
              <a:t>] acl </a:t>
            </a:r>
            <a:r>
              <a:rPr lang="en-US" altLang="zh-CN" sz="1600" dirty="0"/>
              <a:t>[</a:t>
            </a:r>
            <a:r>
              <a:rPr lang="en-US" altLang="zh-CN" sz="1600" dirty="0">
                <a:solidFill>
                  <a:srgbClr val="FF0000"/>
                </a:solidFill>
              </a:rPr>
              <a:t>advanced</a:t>
            </a:r>
            <a:r>
              <a:rPr lang="en-US" altLang="zh-CN" sz="1600" dirty="0"/>
              <a:t> | </a:t>
            </a:r>
            <a:r>
              <a:rPr lang="en-US" altLang="zh-CN" sz="1600" dirty="0">
                <a:solidFill>
                  <a:srgbClr val="FF0000"/>
                </a:solidFill>
              </a:rPr>
              <a:t>basic</a:t>
            </a:r>
            <a:r>
              <a:rPr lang="en-US" altLang="zh-CN" sz="1600" dirty="0"/>
              <a:t> | </a:t>
            </a:r>
            <a:r>
              <a:rPr lang="en-US" altLang="zh-CN" sz="1600" dirty="0">
                <a:solidFill>
                  <a:srgbClr val="FF0000"/>
                </a:solidFill>
              </a:rPr>
              <a:t>mac</a:t>
            </a:r>
            <a:r>
              <a:rPr lang="en-US" altLang="zh-CN" sz="1600" dirty="0"/>
              <a:t>]</a:t>
            </a:r>
            <a:r>
              <a:rPr lang="zh-CN" altLang="zh-CN" sz="1600" dirty="0"/>
              <a:t> </a:t>
            </a:r>
            <a:r>
              <a:rPr lang="zh-CN" altLang="zh-CN" sz="1600" i="1" dirty="0"/>
              <a:t>acl-number </a:t>
            </a:r>
            <a:r>
              <a:rPr lang="zh-CN" altLang="zh-CN" sz="1600" dirty="0"/>
              <a:t>[ match-order { </a:t>
            </a:r>
            <a:r>
              <a:rPr lang="zh-CN" altLang="zh-CN" sz="1600" dirty="0">
                <a:solidFill>
                  <a:srgbClr val="FF0000"/>
                </a:solidFill>
              </a:rPr>
              <a:t>config</a:t>
            </a:r>
            <a:r>
              <a:rPr lang="zh-CN" altLang="zh-CN" sz="1600" dirty="0"/>
              <a:t> | </a:t>
            </a:r>
            <a:r>
              <a:rPr lang="zh-CN" altLang="zh-CN" sz="1600" dirty="0">
                <a:solidFill>
                  <a:srgbClr val="FF0000"/>
                </a:solidFill>
              </a:rPr>
              <a:t>auto</a:t>
            </a:r>
            <a:r>
              <a:rPr lang="zh-CN" altLang="zh-CN" sz="1600" dirty="0"/>
              <a:t> } ] </a:t>
            </a:r>
          </a:p>
          <a:p>
            <a:pPr lvl="1"/>
            <a:r>
              <a:rPr lang="zh-CN" altLang="zh-CN" sz="1600" dirty="0"/>
              <a:t>config：匹配规则时按用户的配置顺序。 </a:t>
            </a:r>
            <a:endParaRPr lang="zh-CN" altLang="zh-CN" sz="1600" dirty="0">
              <a:solidFill>
                <a:srgbClr val="FF3300"/>
              </a:solidFill>
            </a:endParaRPr>
          </a:p>
          <a:p>
            <a:pPr lvl="1"/>
            <a:r>
              <a:rPr lang="zh-CN" altLang="zh-CN" sz="1600" dirty="0"/>
              <a:t>auto：匹配规则时按“深度优先”的顺序。</a:t>
            </a:r>
            <a:endParaRPr lang="en-US" altLang="zh-CN" sz="1600" dirty="0"/>
          </a:p>
          <a:p>
            <a:pPr lvl="1"/>
            <a:r>
              <a:rPr lang="zh-CN" altLang="en-US" sz="1600" dirty="0"/>
              <a:t>例：</a:t>
            </a:r>
            <a:r>
              <a:rPr lang="en-US" altLang="zh-CN" sz="1600" dirty="0"/>
              <a:t>[H3C]</a:t>
            </a:r>
            <a:r>
              <a:rPr lang="en-US" altLang="zh-CN" sz="1600" dirty="0" err="1"/>
              <a:t>acl</a:t>
            </a:r>
            <a:r>
              <a:rPr lang="en-US" altLang="zh-CN" sz="1600" dirty="0"/>
              <a:t> basic 2000 match-order auto</a:t>
            </a:r>
            <a:endParaRPr lang="zh-CN" altLang="zh-CN" sz="1600" dirty="0"/>
          </a:p>
          <a:p>
            <a:endParaRPr lang="zh-CN" altLang="zh-CN" sz="1600" dirty="0"/>
          </a:p>
          <a:p>
            <a:r>
              <a:rPr lang="zh-CN" altLang="zh-CN" sz="1600" dirty="0"/>
              <a:t>创建ACL后，将进入ACL视图：</a:t>
            </a:r>
          </a:p>
          <a:p>
            <a:pPr lvl="1"/>
            <a:r>
              <a:rPr lang="en-US" altLang="zh-CN" sz="1600" dirty="0"/>
              <a:t>[H3C-acl-</a:t>
            </a:r>
            <a:r>
              <a:rPr lang="en-US" altLang="zh-CN" sz="1600" dirty="0">
                <a:solidFill>
                  <a:srgbClr val="0070C0"/>
                </a:solidFill>
              </a:rPr>
              <a:t>ipv4</a:t>
            </a:r>
            <a:r>
              <a:rPr lang="en-US" altLang="zh-CN" sz="1600" dirty="0"/>
              <a:t>-basic-2000]</a:t>
            </a:r>
          </a:p>
          <a:p>
            <a:pPr lvl="1"/>
            <a:r>
              <a:rPr lang="zh-CN" altLang="zh-CN" sz="1600" dirty="0"/>
              <a:t>进入ACL 视图之后，就可以配置ACL的规则了。</a:t>
            </a:r>
          </a:p>
        </p:txBody>
      </p:sp>
      <p:sp>
        <p:nvSpPr>
          <p:cNvPr id="2" name="TextBox 1"/>
          <p:cNvSpPr txBox="1"/>
          <p:nvPr/>
        </p:nvSpPr>
        <p:spPr>
          <a:xfrm>
            <a:off x="4006766" y="751527"/>
            <a:ext cx="542528" cy="276999"/>
          </a:xfrm>
          <a:prstGeom prst="rect">
            <a:avLst/>
          </a:prstGeom>
          <a:solidFill>
            <a:srgbClr val="FFFF99"/>
          </a:solidFill>
        </p:spPr>
        <p:txBody>
          <a:bodyPr vert="horz" lIns="91440" tIns="45720" rIns="91440" bIns="45720" rtlCol="0">
            <a:normAutofit/>
          </a:bodyPr>
          <a:lstStyle>
            <a:defPPr>
              <a:defRPr lang="zh-CN"/>
            </a:defPPr>
            <a:lvl1pPr marL="342900" indent="-342900">
              <a:spcBef>
                <a:spcPct val="20000"/>
              </a:spcBef>
              <a:buFont typeface="Wingdings" panose="05000000000000000000" pitchFamily="2" charset="2"/>
              <a:buNone/>
              <a:defRPr sz="1200">
                <a:latin typeface="微软雅黑" pitchFamily="34" charset="-122"/>
                <a:ea typeface="微软雅黑" pitchFamily="34" charset="-122"/>
              </a:defRPr>
            </a:lvl1pPr>
            <a:lvl2pPr marL="742950" indent="-285750">
              <a:spcBef>
                <a:spcPct val="20000"/>
              </a:spcBef>
              <a:buFont typeface="Arial" pitchFamily="34" charset="0"/>
              <a:buChar char="–"/>
              <a:defRPr sz="2000">
                <a:latin typeface="微软雅黑" pitchFamily="34" charset="-122"/>
                <a:ea typeface="微软雅黑" pitchFamily="34" charset="-122"/>
              </a:defRPr>
            </a:lvl2pPr>
            <a:lvl3pPr marL="1143000" indent="-228600">
              <a:spcBef>
                <a:spcPct val="20000"/>
              </a:spcBef>
              <a:buFont typeface="Arial" pitchFamily="34" charset="0"/>
              <a:buChar char="•"/>
              <a:defRPr sz="2000">
                <a:latin typeface="微软雅黑" pitchFamily="34" charset="-122"/>
                <a:ea typeface="微软雅黑" pitchFamily="34" charset="-122"/>
              </a:defRPr>
            </a:lvl3pPr>
            <a:lvl4pPr marL="1600200" indent="-228600">
              <a:spcBef>
                <a:spcPct val="20000"/>
              </a:spcBef>
              <a:buFont typeface="Arial" pitchFamily="34" charset="0"/>
              <a:buChar char="–"/>
              <a:defRPr sz="2000">
                <a:latin typeface="微软雅黑" pitchFamily="34" charset="-122"/>
                <a:ea typeface="微软雅黑" pitchFamily="34" charset="-122"/>
              </a:defRPr>
            </a:lvl4pPr>
            <a:lvl5pPr marL="2057400" indent="-228600">
              <a:spcBef>
                <a:spcPct val="20000"/>
              </a:spcBef>
              <a:buFont typeface="Arial" pitchFamily="34" charset="0"/>
              <a:buChar char="»"/>
              <a:defRPr sz="2000">
                <a:latin typeface="微软雅黑" pitchFamily="34" charset="-122"/>
                <a:ea typeface="微软雅黑" pitchFamily="34" charset="-122"/>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dirty="0"/>
              <a:t>基本</a:t>
            </a:r>
          </a:p>
        </p:txBody>
      </p:sp>
      <p:sp>
        <p:nvSpPr>
          <p:cNvPr id="7" name="TextBox 6"/>
          <p:cNvSpPr txBox="1"/>
          <p:nvPr/>
        </p:nvSpPr>
        <p:spPr>
          <a:xfrm>
            <a:off x="1571604" y="765624"/>
            <a:ext cx="542528" cy="234100"/>
          </a:xfrm>
          <a:prstGeom prst="rect">
            <a:avLst/>
          </a:prstGeom>
          <a:solidFill>
            <a:srgbClr val="FFFF99"/>
          </a:solidFill>
        </p:spPr>
        <p:txBody>
          <a:bodyPr vert="horz" lIns="91440" tIns="45720" rIns="91440" bIns="45720" rtlCol="0">
            <a:normAutofit fontScale="92500" lnSpcReduction="20000"/>
          </a:bodyPr>
          <a:lstStyle>
            <a:lvl1pPr marL="342900" indent="-342900">
              <a:spcBef>
                <a:spcPct val="20000"/>
              </a:spcBef>
              <a:buFont typeface="Wingdings" panose="05000000000000000000" pitchFamily="2" charset="2"/>
              <a:buNone/>
              <a:defRPr>
                <a:latin typeface="微软雅黑" pitchFamily="34" charset="-122"/>
                <a:ea typeface="微软雅黑" pitchFamily="34" charset="-122"/>
              </a:defRPr>
            </a:lvl1pPr>
            <a:lvl2pPr marL="742950" indent="-285750">
              <a:spcBef>
                <a:spcPct val="20000"/>
              </a:spcBef>
              <a:buFont typeface="Arial" pitchFamily="34" charset="0"/>
              <a:buChar char="–"/>
              <a:defRPr sz="2000">
                <a:latin typeface="微软雅黑" pitchFamily="34" charset="-122"/>
                <a:ea typeface="微软雅黑" pitchFamily="34" charset="-122"/>
              </a:defRPr>
            </a:lvl2pPr>
            <a:lvl3pPr marL="1143000" indent="-228600">
              <a:spcBef>
                <a:spcPct val="20000"/>
              </a:spcBef>
              <a:buFont typeface="Arial" pitchFamily="34" charset="0"/>
              <a:buChar char="•"/>
              <a:defRPr sz="2000">
                <a:latin typeface="微软雅黑" pitchFamily="34" charset="-122"/>
                <a:ea typeface="微软雅黑" pitchFamily="34" charset="-122"/>
              </a:defRPr>
            </a:lvl3pPr>
            <a:lvl4pPr marL="1600200" indent="-228600">
              <a:spcBef>
                <a:spcPct val="20000"/>
              </a:spcBef>
              <a:buFont typeface="Arial" pitchFamily="34" charset="0"/>
              <a:buChar char="–"/>
              <a:defRPr sz="2000">
                <a:latin typeface="微软雅黑" pitchFamily="34" charset="-122"/>
                <a:ea typeface="微软雅黑" pitchFamily="34" charset="-122"/>
              </a:defRPr>
            </a:lvl4pPr>
            <a:lvl5pPr marL="2057400" indent="-228600">
              <a:spcBef>
                <a:spcPct val="20000"/>
              </a:spcBef>
              <a:buFont typeface="Arial" pitchFamily="34" charset="0"/>
              <a:buChar char="»"/>
              <a:defRPr sz="2000">
                <a:latin typeface="微软雅黑" pitchFamily="34" charset="-122"/>
                <a:ea typeface="微软雅黑" pitchFamily="34" charset="-122"/>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sz="1200" dirty="0"/>
              <a:t>高级</a:t>
            </a:r>
          </a:p>
        </p:txBody>
      </p:sp>
      <p:sp>
        <p:nvSpPr>
          <p:cNvPr id="8" name="TextBox 7"/>
          <p:cNvSpPr txBox="1"/>
          <p:nvPr/>
        </p:nvSpPr>
        <p:spPr>
          <a:xfrm>
            <a:off x="4942870" y="740857"/>
            <a:ext cx="542528" cy="276999"/>
          </a:xfrm>
          <a:prstGeom prst="rect">
            <a:avLst/>
          </a:prstGeom>
          <a:solidFill>
            <a:srgbClr val="FFFF99"/>
          </a:solidFill>
        </p:spPr>
        <p:txBody>
          <a:bodyPr vert="horz" lIns="91440" tIns="45720" rIns="91440" bIns="45720" rtlCol="0">
            <a:normAutofit/>
          </a:bodyPr>
          <a:lstStyle>
            <a:defPPr>
              <a:defRPr lang="zh-CN"/>
            </a:defPPr>
            <a:lvl1pPr marL="342900" indent="-342900">
              <a:spcBef>
                <a:spcPct val="20000"/>
              </a:spcBef>
              <a:buFont typeface="Wingdings" panose="05000000000000000000" pitchFamily="2" charset="2"/>
              <a:buNone/>
              <a:defRPr sz="1200">
                <a:latin typeface="微软雅黑" pitchFamily="34" charset="-122"/>
                <a:ea typeface="微软雅黑" pitchFamily="34" charset="-122"/>
              </a:defRPr>
            </a:lvl1pPr>
            <a:lvl2pPr marL="742950" indent="-285750">
              <a:spcBef>
                <a:spcPct val="20000"/>
              </a:spcBef>
              <a:buFont typeface="Arial" pitchFamily="34" charset="0"/>
              <a:buChar char="–"/>
              <a:defRPr sz="2000">
                <a:latin typeface="微软雅黑" pitchFamily="34" charset="-122"/>
                <a:ea typeface="微软雅黑" pitchFamily="34" charset="-122"/>
              </a:defRPr>
            </a:lvl2pPr>
            <a:lvl3pPr marL="1143000" indent="-228600">
              <a:spcBef>
                <a:spcPct val="20000"/>
              </a:spcBef>
              <a:buFont typeface="Arial" pitchFamily="34" charset="0"/>
              <a:buChar char="•"/>
              <a:defRPr sz="2000">
                <a:latin typeface="微软雅黑" pitchFamily="34" charset="-122"/>
                <a:ea typeface="微软雅黑" pitchFamily="34" charset="-122"/>
              </a:defRPr>
            </a:lvl3pPr>
            <a:lvl4pPr marL="1600200" indent="-228600">
              <a:spcBef>
                <a:spcPct val="20000"/>
              </a:spcBef>
              <a:buFont typeface="Arial" pitchFamily="34" charset="0"/>
              <a:buChar char="–"/>
              <a:defRPr sz="2000">
                <a:latin typeface="微软雅黑" pitchFamily="34" charset="-122"/>
                <a:ea typeface="微软雅黑" pitchFamily="34" charset="-122"/>
              </a:defRPr>
            </a:lvl4pPr>
            <a:lvl5pPr marL="2057400" indent="-228600">
              <a:spcBef>
                <a:spcPct val="20000"/>
              </a:spcBef>
              <a:buFont typeface="Arial" pitchFamily="34" charset="0"/>
              <a:buChar char="»"/>
              <a:defRPr sz="2000">
                <a:latin typeface="微软雅黑" pitchFamily="34" charset="-122"/>
                <a:ea typeface="微软雅黑" pitchFamily="34" charset="-122"/>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dirty="0"/>
              <a:t>二层</a:t>
            </a:r>
          </a:p>
        </p:txBody>
      </p:sp>
      <p:cxnSp>
        <p:nvCxnSpPr>
          <p:cNvPr id="10" name="直接箭头连接符 9"/>
          <p:cNvCxnSpPr>
            <a:stCxn id="7" idx="3"/>
          </p:cNvCxnSpPr>
          <p:nvPr/>
        </p:nvCxnSpPr>
        <p:spPr>
          <a:xfrm>
            <a:off x="2114132" y="882674"/>
            <a:ext cx="393576" cy="248916"/>
          </a:xfrm>
          <a:prstGeom prst="straightConnector1">
            <a:avLst/>
          </a:prstGeom>
          <a:ln w="25400" cmpd="sng">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cxnSpLocks/>
            <a:stCxn id="2" idx="1"/>
          </p:cNvCxnSpPr>
          <p:nvPr/>
        </p:nvCxnSpPr>
        <p:spPr>
          <a:xfrm flipH="1">
            <a:off x="3058054" y="890027"/>
            <a:ext cx="948712" cy="231848"/>
          </a:xfrm>
          <a:prstGeom prst="straightConnector1">
            <a:avLst/>
          </a:prstGeom>
          <a:ln w="25400" cmpd="sng">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cxnSpLocks/>
          </p:cNvCxnSpPr>
          <p:nvPr/>
        </p:nvCxnSpPr>
        <p:spPr>
          <a:xfrm flipH="1">
            <a:off x="3870803" y="919235"/>
            <a:ext cx="1094433" cy="280146"/>
          </a:xfrm>
          <a:prstGeom prst="straightConnector1">
            <a:avLst/>
          </a:prstGeom>
          <a:ln w="25400" cmpd="sng">
            <a:headEnd type="arrow"/>
            <a:tailEnd type="arrow"/>
          </a:ln>
        </p:spPr>
        <p:style>
          <a:lnRef idx="1">
            <a:schemeClr val="accent1"/>
          </a:lnRef>
          <a:fillRef idx="0">
            <a:schemeClr val="accent1"/>
          </a:fillRef>
          <a:effectRef idx="0">
            <a:schemeClr val="accent1"/>
          </a:effectRef>
          <a:fontRef idx="minor">
            <a:schemeClr val="tx1"/>
          </a:fontRef>
        </p:style>
      </p:cxnSp>
      <p:sp>
        <p:nvSpPr>
          <p:cNvPr id="11" name="Rectangle 2"/>
          <p:cNvSpPr txBox="1">
            <a:spLocks noChangeArrowheads="1"/>
          </p:cNvSpPr>
          <p:nvPr/>
        </p:nvSpPr>
        <p:spPr>
          <a:xfrm>
            <a:off x="827584" y="191142"/>
            <a:ext cx="6459060" cy="461665"/>
          </a:xfrm>
          <a:prstGeom prst="rect">
            <a:avLst/>
          </a:prstGeom>
        </p:spPr>
        <p:txBody>
          <a:bodyPr vert="horz" wrap="square" lIns="91440" tIns="45720" rIns="91440" bIns="45720" rtlCol="0" anchor="ctr">
            <a:spAutoFit/>
          </a:bodyPr>
          <a:lstStyle/>
          <a:p>
            <a:pPr lvl="0">
              <a:spcBef>
                <a:spcPct val="0"/>
              </a:spcBef>
            </a:pPr>
            <a:r>
              <a:rPr kumimoji="0" lang="zh-CN"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rPr>
              <a:t> </a:t>
            </a:r>
            <a:r>
              <a:rPr kumimoji="0" lang="zh-CN" altLang="en-US"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rPr>
              <a:t>访问控制列表 </a:t>
            </a:r>
            <a:r>
              <a:rPr kumimoji="0" lang="en-US"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rPr>
              <a:t>—</a:t>
            </a:r>
            <a:r>
              <a:rPr kumimoji="0" lang="en-US" altLang="zh-CN" sz="2400" b="1" i="0" u="none" strike="noStrike" kern="1200" cap="none" spc="0" normalizeH="0" noProof="0" dirty="0">
                <a:ln>
                  <a:noFill/>
                </a:ln>
                <a:solidFill>
                  <a:schemeClr val="tx1"/>
                </a:solidFill>
                <a:effectLst/>
                <a:uLnTx/>
                <a:uFillTx/>
                <a:latin typeface="微软雅黑" pitchFamily="34" charset="-122"/>
                <a:ea typeface="微软雅黑" pitchFamily="34" charset="-122"/>
                <a:cs typeface="+mj-cs"/>
              </a:rPr>
              <a:t> </a:t>
            </a:r>
            <a:r>
              <a:rPr kumimoji="0" lang="zh-CN" altLang="en-US" sz="2400" b="1" i="0" u="none" strike="noStrike" kern="1200" cap="none" spc="0" normalizeH="0" noProof="0" dirty="0">
                <a:ln>
                  <a:noFill/>
                </a:ln>
                <a:solidFill>
                  <a:schemeClr val="tx1"/>
                </a:solidFill>
                <a:effectLst/>
                <a:uLnTx/>
                <a:uFillTx/>
                <a:latin typeface="微软雅黑" pitchFamily="34" charset="-122"/>
                <a:ea typeface="微软雅黑" pitchFamily="34" charset="-122"/>
                <a:cs typeface="+mj-cs"/>
              </a:rPr>
              <a:t>创建</a:t>
            </a:r>
            <a:r>
              <a:rPr kumimoji="0" lang="en-US" altLang="zh-CN" sz="2400" b="1" i="0" u="none" strike="noStrike" kern="1200" cap="none" spc="0" normalizeH="0" noProof="0" dirty="0">
                <a:ln>
                  <a:noFill/>
                </a:ln>
                <a:solidFill>
                  <a:schemeClr val="tx1"/>
                </a:solidFill>
                <a:effectLst/>
                <a:uLnTx/>
                <a:uFillTx/>
                <a:latin typeface="微软雅黑" pitchFamily="34" charset="-122"/>
                <a:ea typeface="微软雅黑" pitchFamily="34" charset="-122"/>
                <a:cs typeface="+mj-cs"/>
              </a:rPr>
              <a:t>ACL</a:t>
            </a:r>
            <a:r>
              <a:rPr kumimoji="0" lang="zh-CN" altLang="en-US" sz="2400" b="1" i="0" u="none" strike="noStrike" kern="1200" cap="none" spc="0" normalizeH="0" noProof="0" dirty="0">
                <a:ln>
                  <a:noFill/>
                </a:ln>
                <a:solidFill>
                  <a:schemeClr val="tx1"/>
                </a:solidFill>
                <a:effectLst/>
                <a:uLnTx/>
                <a:uFillTx/>
                <a:latin typeface="微软雅黑" pitchFamily="34" charset="-122"/>
                <a:ea typeface="微软雅黑" pitchFamily="34" charset="-122"/>
                <a:cs typeface="+mj-cs"/>
              </a:rPr>
              <a:t>（</a:t>
            </a:r>
            <a:r>
              <a:rPr kumimoji="0" lang="zh-CN" altLang="en-US" sz="2400" b="1" i="0" u="none" strike="noStrike" kern="1200" cap="none" spc="0" normalizeH="0" noProof="0" dirty="0">
                <a:ln>
                  <a:noFill/>
                </a:ln>
                <a:solidFill>
                  <a:srgbClr val="FF0000"/>
                </a:solidFill>
                <a:effectLst/>
                <a:uLnTx/>
                <a:uFillTx/>
                <a:latin typeface="微软雅黑" pitchFamily="34" charset="-122"/>
                <a:ea typeface="微软雅黑" pitchFamily="34" charset="-122"/>
                <a:cs typeface="+mj-cs"/>
              </a:rPr>
              <a:t>模拟器</a:t>
            </a:r>
            <a:r>
              <a:rPr kumimoji="0" lang="zh-CN" altLang="en-US" sz="2400" b="1" i="0" u="none" strike="noStrike" kern="1200" cap="none" spc="0" normalizeH="0" noProof="0" dirty="0">
                <a:ln>
                  <a:noFill/>
                </a:ln>
                <a:solidFill>
                  <a:schemeClr val="tx1"/>
                </a:solidFill>
                <a:effectLst/>
                <a:uLnTx/>
                <a:uFillTx/>
                <a:latin typeface="微软雅黑" pitchFamily="34" charset="-122"/>
                <a:ea typeface="微软雅黑" pitchFamily="34" charset="-122"/>
                <a:cs typeface="+mj-cs"/>
              </a:rPr>
              <a:t>）</a:t>
            </a:r>
            <a:endParaRPr kumimoji="0" lang="zh-CN"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spTree>
    <p:extLst>
      <p:ext uri="{BB962C8B-B14F-4D97-AF65-F5344CB8AC3E}">
        <p14:creationId xmlns:p14="http://schemas.microsoft.com/office/powerpoint/2010/main" val="2331367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a:xfrm>
            <a:off x="214282" y="1071552"/>
            <a:ext cx="6643734" cy="3480753"/>
          </a:xfrm>
        </p:spPr>
        <p:txBody>
          <a:bodyPr>
            <a:normAutofit/>
          </a:bodyPr>
          <a:lstStyle/>
          <a:p>
            <a:r>
              <a:rPr lang="zh-CN" altLang="zh-CN" sz="1600" dirty="0"/>
              <a:t>[</a:t>
            </a:r>
            <a:r>
              <a:rPr lang="en-US" altLang="zh-CN" sz="1600" dirty="0"/>
              <a:t>H3C-acl-basic-</a:t>
            </a:r>
            <a:r>
              <a:rPr lang="en-US" altLang="zh-CN" sz="1600" i="1" dirty="0"/>
              <a:t>acl-number</a:t>
            </a:r>
            <a:r>
              <a:rPr lang="zh-CN" altLang="zh-CN" sz="1600" dirty="0"/>
              <a:t>] rule [ </a:t>
            </a:r>
            <a:r>
              <a:rPr lang="zh-CN" altLang="zh-CN" sz="1600" i="1" dirty="0"/>
              <a:t>rule-id </a:t>
            </a:r>
            <a:r>
              <a:rPr lang="zh-CN" altLang="zh-CN" sz="1600" dirty="0"/>
              <a:t>] { permit | deny } [ source </a:t>
            </a:r>
            <a:r>
              <a:rPr lang="zh-CN" altLang="zh-CN" sz="1600" i="1" dirty="0"/>
              <a:t>sour-addr sour-wildcard </a:t>
            </a:r>
            <a:r>
              <a:rPr lang="zh-CN" altLang="zh-CN" sz="1600" dirty="0"/>
              <a:t>| any ] [ time-range </a:t>
            </a:r>
            <a:r>
              <a:rPr lang="zh-CN" altLang="zh-CN" sz="1600" i="1" dirty="0"/>
              <a:t>time-name </a:t>
            </a:r>
            <a:r>
              <a:rPr lang="zh-CN" altLang="zh-CN" sz="1600" dirty="0"/>
              <a:t>]</a:t>
            </a:r>
          </a:p>
          <a:p>
            <a:pPr marL="684000" lvl="1"/>
            <a:r>
              <a:rPr lang="zh-CN" altLang="zh-CN" sz="1600" i="1" dirty="0"/>
              <a:t>rule-id</a:t>
            </a:r>
            <a:r>
              <a:rPr lang="zh-CN" altLang="zh-CN" sz="1600" dirty="0"/>
              <a:t>：可选参数，规则编号，范围为0～65534。</a:t>
            </a:r>
            <a:endParaRPr lang="en-US" altLang="zh-CN" sz="1600" dirty="0"/>
          </a:p>
          <a:p>
            <a:pPr marL="684000" lvl="1"/>
            <a:r>
              <a:rPr lang="zh-CN" altLang="zh-CN" sz="1600" dirty="0"/>
              <a:t>time-range：可选参数，指定访问控制列表的生效时间。</a:t>
            </a:r>
          </a:p>
          <a:p>
            <a:r>
              <a:rPr lang="zh-CN" altLang="zh-CN" sz="1600" dirty="0"/>
              <a:t>举例：</a:t>
            </a:r>
          </a:p>
          <a:p>
            <a:pPr marL="684000">
              <a:buFont typeface="Wingdings" panose="05000000000000000000" pitchFamily="2" charset="2"/>
              <a:buNone/>
            </a:pPr>
            <a:r>
              <a:rPr lang="zh-CN" altLang="zh-CN" sz="1600" dirty="0"/>
              <a:t>[</a:t>
            </a:r>
            <a:r>
              <a:rPr lang="en-US" altLang="zh-CN" sz="1600" dirty="0"/>
              <a:t>H3C-acl-basic-2000</a:t>
            </a:r>
            <a:r>
              <a:rPr lang="zh-CN" altLang="zh-CN" sz="1600" dirty="0"/>
              <a:t>] rule  permit  source  </a:t>
            </a:r>
            <a:endParaRPr lang="en-US" altLang="zh-CN" sz="1600" dirty="0"/>
          </a:p>
          <a:p>
            <a:pPr marL="684000">
              <a:buFont typeface="Wingdings" panose="05000000000000000000" pitchFamily="2" charset="2"/>
              <a:buNone/>
            </a:pPr>
            <a:r>
              <a:rPr lang="zh-CN" altLang="zh-CN" sz="1600" i="1" dirty="0"/>
              <a:t>192.168.1.1 0.0.0.0</a:t>
            </a:r>
            <a:r>
              <a:rPr lang="en-US" altLang="zh-CN" sz="1600" i="1" dirty="0"/>
              <a:t> </a:t>
            </a:r>
            <a:endParaRPr lang="zh-CN" altLang="zh-CN" sz="1600" i="1" dirty="0"/>
          </a:p>
        </p:txBody>
      </p:sp>
      <p:sp>
        <p:nvSpPr>
          <p:cNvPr id="5" name="Rectangle 2"/>
          <p:cNvSpPr txBox="1">
            <a:spLocks noChangeArrowheads="1"/>
          </p:cNvSpPr>
          <p:nvPr/>
        </p:nvSpPr>
        <p:spPr>
          <a:xfrm>
            <a:off x="827584" y="191142"/>
            <a:ext cx="6459060" cy="461665"/>
          </a:xfrm>
          <a:prstGeom prst="rect">
            <a:avLst/>
          </a:prstGeom>
        </p:spPr>
        <p:txBody>
          <a:bodyPr vert="horz" wrap="square" lIns="91440" tIns="45720" rIns="91440" bIns="45720" rtlCol="0" anchor="ctr">
            <a:spAutoFit/>
          </a:bodyPr>
          <a:lstStyle/>
          <a:p>
            <a:pPr lvl="0">
              <a:spcBef>
                <a:spcPct val="0"/>
              </a:spcBef>
            </a:pPr>
            <a:r>
              <a:rPr kumimoji="0" lang="zh-CN"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rPr>
              <a:t> </a:t>
            </a:r>
            <a:r>
              <a:rPr kumimoji="0" lang="zh-CN" altLang="en-US"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rPr>
              <a:t>访问控制列表 </a:t>
            </a:r>
            <a:r>
              <a:rPr kumimoji="0" lang="en-US"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rPr>
              <a:t>—</a:t>
            </a:r>
            <a:r>
              <a:rPr kumimoji="0" lang="en-US" altLang="zh-CN" sz="2400" b="1" i="0" u="none" strike="noStrike" kern="1200" cap="none" spc="0" normalizeH="0" noProof="0" dirty="0">
                <a:ln>
                  <a:noFill/>
                </a:ln>
                <a:solidFill>
                  <a:schemeClr val="tx1"/>
                </a:solidFill>
                <a:effectLst/>
                <a:uLnTx/>
                <a:uFillTx/>
                <a:latin typeface="微软雅黑" pitchFamily="34" charset="-122"/>
                <a:ea typeface="微软雅黑" pitchFamily="34" charset="-122"/>
                <a:cs typeface="+mj-cs"/>
              </a:rPr>
              <a:t> Basic ACL</a:t>
            </a:r>
            <a:endParaRPr kumimoji="0" lang="zh-CN"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spTree>
    <p:extLst>
      <p:ext uri="{BB962C8B-B14F-4D97-AF65-F5344CB8AC3E}">
        <p14:creationId xmlns:p14="http://schemas.microsoft.com/office/powerpoint/2010/main" val="3719240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a:xfrm>
            <a:off x="285721" y="3833827"/>
            <a:ext cx="6429420" cy="809625"/>
          </a:xfrm>
          <a:solidFill>
            <a:srgbClr val="FFFF99"/>
          </a:solidFill>
        </p:spPr>
        <p:txBody>
          <a:bodyPr>
            <a:normAutofit/>
          </a:bodyPr>
          <a:lstStyle/>
          <a:p>
            <a:pPr>
              <a:buFont typeface="Wingdings" panose="05000000000000000000" pitchFamily="2" charset="2"/>
              <a:buNone/>
            </a:pPr>
            <a:r>
              <a:rPr lang="zh-CN" altLang="zh-CN" sz="1600" dirty="0"/>
              <a:t>例如：[</a:t>
            </a:r>
            <a:r>
              <a:rPr lang="en-US" altLang="zh-CN" sz="1600" dirty="0"/>
              <a:t>H3C-acl-basic-2000</a:t>
            </a:r>
            <a:r>
              <a:rPr lang="zh-CN" altLang="zh-CN" sz="1600" dirty="0"/>
              <a:t>] rule</a:t>
            </a:r>
            <a:r>
              <a:rPr lang="zh-CN" altLang="zh-CN" sz="1600" i="1" dirty="0"/>
              <a:t>  </a:t>
            </a:r>
            <a:r>
              <a:rPr lang="zh-CN" altLang="zh-CN" sz="1600" dirty="0"/>
              <a:t>permit  source</a:t>
            </a:r>
            <a:r>
              <a:rPr lang="zh-CN" altLang="zh-CN" sz="1600" i="1" dirty="0"/>
              <a:t>  192.168.1.0  0.0.0.255</a:t>
            </a:r>
            <a:endParaRPr lang="zh-CN" altLang="zh-CN" sz="1600" dirty="0"/>
          </a:p>
        </p:txBody>
      </p:sp>
      <p:sp>
        <p:nvSpPr>
          <p:cNvPr id="12292" name="Rectangle 4"/>
          <p:cNvSpPr>
            <a:spLocks noChangeArrowheads="1"/>
          </p:cNvSpPr>
          <p:nvPr/>
        </p:nvSpPr>
        <p:spPr bwMode="auto">
          <a:xfrm>
            <a:off x="214283" y="1071552"/>
            <a:ext cx="6643734" cy="1255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669925" indent="-325438">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022350" indent="-350838">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339850" indent="-315913">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1681163" indent="-339725">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138363" indent="-339725"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95563" indent="-339725"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052763" indent="-339725"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509963" indent="-339725"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r>
              <a:rPr lang="zh-CN" altLang="zh-CN" sz="1600" dirty="0">
                <a:latin typeface="微软雅黑" panose="020B0503020204020204" pitchFamily="34" charset="-122"/>
                <a:ea typeface="微软雅黑" panose="020B0503020204020204" pitchFamily="34" charset="-122"/>
              </a:rPr>
              <a:t>反掩码和子网掩码功能相似，但写法不同：</a:t>
            </a:r>
          </a:p>
          <a:p>
            <a:pPr lvl="1"/>
            <a:r>
              <a:rPr lang="zh-CN" altLang="zh-CN" sz="1600" dirty="0">
                <a:latin typeface="微软雅黑" panose="020B0503020204020204" pitchFamily="34" charset="-122"/>
                <a:ea typeface="微软雅黑" panose="020B0503020204020204" pitchFamily="34" charset="-122"/>
                <a:cs typeface="Arial" panose="020B0604020202020204" pitchFamily="34" charset="0"/>
              </a:rPr>
              <a:t>0</a:t>
            </a:r>
            <a:r>
              <a:rPr lang="zh-CN" altLang="zh-CN" sz="1600" dirty="0">
                <a:latin typeface="微软雅黑" panose="020B0503020204020204" pitchFamily="34" charset="-122"/>
                <a:ea typeface="微软雅黑" panose="020B0503020204020204" pitchFamily="34" charset="-122"/>
              </a:rPr>
              <a:t>表示需要比较</a:t>
            </a:r>
            <a:endParaRPr lang="zh-CN" altLang="zh-CN" sz="1600" dirty="0">
              <a:latin typeface="微软雅黑" panose="020B0503020204020204" pitchFamily="34" charset="-122"/>
              <a:ea typeface="微软雅黑" panose="020B0503020204020204" pitchFamily="34" charset="-122"/>
              <a:cs typeface="Arial" panose="020B0604020202020204" pitchFamily="34" charset="0"/>
            </a:endParaRPr>
          </a:p>
          <a:p>
            <a:pPr lvl="1"/>
            <a:r>
              <a:rPr lang="zh-CN" altLang="zh-CN" sz="1600" dirty="0">
                <a:latin typeface="微软雅黑" panose="020B0503020204020204" pitchFamily="34" charset="-122"/>
                <a:ea typeface="微软雅黑" panose="020B0503020204020204" pitchFamily="34" charset="-122"/>
                <a:cs typeface="Arial" panose="020B0604020202020204" pitchFamily="34" charset="0"/>
              </a:rPr>
              <a:t>1</a:t>
            </a:r>
            <a:r>
              <a:rPr lang="zh-CN" altLang="zh-CN" sz="1600" dirty="0">
                <a:latin typeface="微软雅黑" panose="020B0503020204020204" pitchFamily="34" charset="-122"/>
                <a:ea typeface="微软雅黑" panose="020B0503020204020204" pitchFamily="34" charset="-122"/>
              </a:rPr>
              <a:t>表示忽略比较</a:t>
            </a:r>
            <a:endParaRPr lang="zh-CN" altLang="zh-CN" sz="1600" dirty="0">
              <a:latin typeface="微软雅黑" panose="020B0503020204020204" pitchFamily="34" charset="-122"/>
              <a:ea typeface="微软雅黑" panose="020B0503020204020204" pitchFamily="34" charset="-122"/>
              <a:cs typeface="Arial" panose="020B0604020202020204" pitchFamily="34" charset="0"/>
            </a:endParaRPr>
          </a:p>
          <a:p>
            <a:r>
              <a:rPr lang="zh-CN" altLang="zh-CN" sz="1600" dirty="0">
                <a:latin typeface="微软雅黑" panose="020B0503020204020204" pitchFamily="34" charset="-122"/>
                <a:ea typeface="微软雅黑" panose="020B0503020204020204" pitchFamily="34" charset="-122"/>
              </a:rPr>
              <a:t>反掩码和IP地址结合使用，可以描述一个地址范围。</a:t>
            </a:r>
          </a:p>
        </p:txBody>
      </p:sp>
      <p:graphicFrame>
        <p:nvGraphicFramePr>
          <p:cNvPr id="12293" name="Group 5"/>
          <p:cNvGraphicFramePr>
            <a:graphicFrameLocks noGrp="1"/>
          </p:cNvGraphicFramePr>
          <p:nvPr>
            <p:extLst>
              <p:ext uri="{D42A27DB-BD31-4B8C-83A1-F6EECF244321}">
                <p14:modId xmlns:p14="http://schemas.microsoft.com/office/powerpoint/2010/main" val="1213588462"/>
              </p:ext>
            </p:extLst>
          </p:nvPr>
        </p:nvGraphicFramePr>
        <p:xfrm>
          <a:off x="776287" y="2538420"/>
          <a:ext cx="5681663" cy="1104900"/>
        </p:xfrm>
        <a:graphic>
          <a:graphicData uri="http://schemas.openxmlformats.org/drawingml/2006/table">
            <a:tbl>
              <a:tblPr/>
              <a:tblGrid>
                <a:gridCol w="4572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709613">
                  <a:extLst>
                    <a:ext uri="{9D8B030D-6E8A-4147-A177-3AD203B41FA5}">
                      <a16:colId xmlns:a16="http://schemas.microsoft.com/office/drawing/2014/main" val="20002"/>
                    </a:ext>
                  </a:extLst>
                </a:gridCol>
                <a:gridCol w="658415">
                  <a:extLst>
                    <a:ext uri="{9D8B030D-6E8A-4147-A177-3AD203B41FA5}">
                      <a16:colId xmlns:a16="http://schemas.microsoft.com/office/drawing/2014/main" val="20003"/>
                    </a:ext>
                  </a:extLst>
                </a:gridCol>
                <a:gridCol w="3246835">
                  <a:extLst>
                    <a:ext uri="{9D8B030D-6E8A-4147-A177-3AD203B41FA5}">
                      <a16:colId xmlns:a16="http://schemas.microsoft.com/office/drawing/2014/main" val="20004"/>
                    </a:ext>
                  </a:extLst>
                </a:gridCol>
              </a:tblGrid>
              <a:tr h="381000">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8576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8620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811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70021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574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6146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718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290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E0FF"/>
                    </a:solid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8576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8620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811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70021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574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6146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718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290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E0FF"/>
                    </a:solid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8576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8620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811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70021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574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6146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718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290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E0FF"/>
                    </a:solid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8576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8620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811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70021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574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6146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718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290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255</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E0FF"/>
                    </a:solid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8576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8620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811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70021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574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6146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718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290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rgbClr val="808080"/>
                        </a:buClr>
                        <a:buSzPct val="90000"/>
                        <a:buFont typeface="Monotype Sorts" pitchFamily="2" charset="2"/>
                        <a:buNone/>
                        <a:tabLst/>
                      </a:pPr>
                      <a:r>
                        <a:rPr kumimoji="0" lang="zh-CN"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只比较前24位</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C4FF"/>
                    </a:solidFill>
                  </a:tcPr>
                </a:tc>
                <a:extLst>
                  <a:ext uri="{0D108BD9-81ED-4DB2-BD59-A6C34878D82A}">
                    <a16:rowId xmlns:a16="http://schemas.microsoft.com/office/drawing/2014/main" val="10000"/>
                  </a:ext>
                </a:extLst>
              </a:tr>
              <a:tr h="381000">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8576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8620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811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70021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574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6146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718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290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E0FF"/>
                    </a:solid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8576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8620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811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70021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574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6146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718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290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E0FF"/>
                    </a:solid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8576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8620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811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70021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574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6146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718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290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3</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E0FF"/>
                    </a:solid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8576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8620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811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70021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574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6146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718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290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255</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E0FF"/>
                    </a:solid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8576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8620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811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70021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574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6146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718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290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rgbClr val="808080"/>
                        </a:buClr>
                        <a:buSzPct val="90000"/>
                        <a:buFont typeface="Monotype Sorts" pitchFamily="2" charset="2"/>
                        <a:buNone/>
                        <a:tabLst/>
                      </a:pPr>
                      <a:r>
                        <a:rPr kumimoji="0" lang="zh-CN"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只比较前22位</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C4FF"/>
                    </a:solidFill>
                  </a:tcPr>
                </a:tc>
                <a:extLst>
                  <a:ext uri="{0D108BD9-81ED-4DB2-BD59-A6C34878D82A}">
                    <a16:rowId xmlns:a16="http://schemas.microsoft.com/office/drawing/2014/main" val="10001"/>
                  </a:ext>
                </a:extLst>
              </a:tr>
              <a:tr h="300038">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8576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8620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811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70021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574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6146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718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290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A3E0FF"/>
                    </a:solid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8576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8620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811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70021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574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6146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718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290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255</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A3E0FF"/>
                    </a:solid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8576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8620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811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70021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574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6146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718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290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255</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A3E0FF"/>
                    </a:solid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8576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8620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811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70021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574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6146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718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290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255</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A3E0FF"/>
                    </a:solid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8576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8620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811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70021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574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6146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718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290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rgbClr val="808080"/>
                        </a:buClr>
                        <a:buSzPct val="90000"/>
                        <a:buFont typeface="Monotype Sorts" pitchFamily="2" charset="2"/>
                        <a:buNone/>
                        <a:tabLst/>
                      </a:pPr>
                      <a:r>
                        <a:rPr kumimoji="0" lang="zh-CN"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只比较前8位</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DC4FF"/>
                    </a:solidFill>
                  </a:tcPr>
                </a:tc>
                <a:extLst>
                  <a:ext uri="{0D108BD9-81ED-4DB2-BD59-A6C34878D82A}">
                    <a16:rowId xmlns:a16="http://schemas.microsoft.com/office/drawing/2014/main" val="10002"/>
                  </a:ext>
                </a:extLst>
              </a:tr>
            </a:tbl>
          </a:graphicData>
        </a:graphic>
      </p:graphicFrame>
      <p:sp>
        <p:nvSpPr>
          <p:cNvPr id="7" name="Rectangle 2"/>
          <p:cNvSpPr txBox="1">
            <a:spLocks noChangeArrowheads="1"/>
          </p:cNvSpPr>
          <p:nvPr/>
        </p:nvSpPr>
        <p:spPr>
          <a:xfrm>
            <a:off x="827584" y="191142"/>
            <a:ext cx="6459060" cy="461665"/>
          </a:xfrm>
          <a:prstGeom prst="rect">
            <a:avLst/>
          </a:prstGeom>
        </p:spPr>
        <p:txBody>
          <a:bodyPr vert="horz" wrap="square" lIns="91440" tIns="45720" rIns="91440" bIns="45720" rtlCol="0" anchor="ctr">
            <a:spAutoFit/>
          </a:bodyPr>
          <a:lstStyle/>
          <a:p>
            <a:pPr lvl="0">
              <a:spcBef>
                <a:spcPct val="0"/>
              </a:spcBef>
            </a:pPr>
            <a:r>
              <a:rPr kumimoji="0" lang="zh-CN"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rPr>
              <a:t> </a:t>
            </a:r>
            <a:r>
              <a:rPr kumimoji="0" lang="zh-CN" altLang="en-US"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rPr>
              <a:t>访问控制列表 </a:t>
            </a:r>
            <a:r>
              <a:rPr kumimoji="0" lang="en-US"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rPr>
              <a:t>—</a:t>
            </a:r>
            <a:r>
              <a:rPr kumimoji="0" lang="en-US" altLang="zh-CN" sz="2400" b="1" i="0" u="none" strike="noStrike" kern="1200" cap="none" spc="0" normalizeH="0" noProof="0" dirty="0">
                <a:ln>
                  <a:noFill/>
                </a:ln>
                <a:solidFill>
                  <a:schemeClr val="tx1"/>
                </a:solidFill>
                <a:effectLst/>
                <a:uLnTx/>
                <a:uFillTx/>
                <a:latin typeface="微软雅黑" pitchFamily="34" charset="-122"/>
                <a:ea typeface="微软雅黑" pitchFamily="34" charset="-122"/>
                <a:cs typeface="+mj-cs"/>
              </a:rPr>
              <a:t> </a:t>
            </a:r>
            <a:r>
              <a:rPr kumimoji="0" lang="zh-CN" altLang="en-US" sz="2400" b="1" i="0" u="none" strike="noStrike" kern="1200" cap="none" spc="0" normalizeH="0" noProof="0" dirty="0">
                <a:ln>
                  <a:noFill/>
                </a:ln>
                <a:solidFill>
                  <a:schemeClr val="tx1"/>
                </a:solidFill>
                <a:effectLst/>
                <a:uLnTx/>
                <a:uFillTx/>
                <a:latin typeface="微软雅黑" pitchFamily="34" charset="-122"/>
                <a:ea typeface="微软雅黑" pitchFamily="34" charset="-122"/>
                <a:cs typeface="+mj-cs"/>
              </a:rPr>
              <a:t>反掩码（通配符）</a:t>
            </a:r>
            <a:endParaRPr kumimoji="0" lang="zh-CN"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spTree>
    <p:extLst>
      <p:ext uri="{BB962C8B-B14F-4D97-AF65-F5344CB8AC3E}">
        <p14:creationId xmlns:p14="http://schemas.microsoft.com/office/powerpoint/2010/main" val="3607909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214282" y="1071552"/>
            <a:ext cx="6643734" cy="1857388"/>
          </a:xfrm>
        </p:spPr>
        <p:txBody>
          <a:bodyPr>
            <a:normAutofit/>
          </a:bodyPr>
          <a:lstStyle/>
          <a:p>
            <a:r>
              <a:rPr lang="zh-CN" altLang="zh-CN" sz="1400" dirty="0"/>
              <a:t>[</a:t>
            </a:r>
            <a:r>
              <a:rPr lang="en-US" altLang="zh-CN" sz="1400" dirty="0"/>
              <a:t>H3C-acl-adv-</a:t>
            </a:r>
            <a:r>
              <a:rPr lang="en-US" altLang="zh-CN" sz="1400" i="1" dirty="0"/>
              <a:t>acl-number</a:t>
            </a:r>
            <a:r>
              <a:rPr lang="zh-CN" altLang="zh-CN" sz="1400" dirty="0"/>
              <a:t>] rule [ </a:t>
            </a:r>
            <a:r>
              <a:rPr lang="zh-CN" altLang="zh-CN" sz="1400" i="1" dirty="0"/>
              <a:t>rule-id </a:t>
            </a:r>
            <a:r>
              <a:rPr lang="zh-CN" altLang="zh-CN" sz="1400" dirty="0"/>
              <a:t>] { permit | deny } </a:t>
            </a:r>
            <a:r>
              <a:rPr lang="zh-CN" altLang="zh-CN" sz="1400" i="1" dirty="0"/>
              <a:t>protocol </a:t>
            </a:r>
            <a:r>
              <a:rPr lang="zh-CN" altLang="zh-CN" sz="1400" dirty="0"/>
              <a:t>[ source </a:t>
            </a:r>
            <a:r>
              <a:rPr lang="zh-CN" altLang="zh-CN" sz="1400" i="1" dirty="0"/>
              <a:t>sour-addr sour-wildcard </a:t>
            </a:r>
            <a:r>
              <a:rPr lang="zh-CN" altLang="zh-CN" sz="1400" dirty="0"/>
              <a:t>| any ] [ destination </a:t>
            </a:r>
            <a:r>
              <a:rPr lang="zh-CN" altLang="zh-CN" sz="1400" i="1" dirty="0"/>
              <a:t>dest-addr dest- wildcard </a:t>
            </a:r>
            <a:r>
              <a:rPr lang="zh-CN" altLang="zh-CN" sz="1400" dirty="0"/>
              <a:t>| any ] [ source-port </a:t>
            </a:r>
            <a:r>
              <a:rPr lang="zh-CN" altLang="zh-CN" sz="1400" i="1" dirty="0"/>
              <a:t>operator port1 </a:t>
            </a:r>
            <a:r>
              <a:rPr lang="zh-CN" altLang="zh-CN" sz="1400" dirty="0"/>
              <a:t>[ </a:t>
            </a:r>
            <a:r>
              <a:rPr lang="zh-CN" altLang="zh-CN" sz="1400" i="1" dirty="0"/>
              <a:t>port2 </a:t>
            </a:r>
            <a:r>
              <a:rPr lang="zh-CN" altLang="zh-CN" sz="1400" dirty="0"/>
              <a:t>] ] [ destination-port </a:t>
            </a:r>
            <a:r>
              <a:rPr lang="zh-CN" altLang="zh-CN" sz="1400" i="1" dirty="0"/>
              <a:t>operator port1 </a:t>
            </a:r>
            <a:r>
              <a:rPr lang="zh-CN" altLang="zh-CN" sz="1400" dirty="0"/>
              <a:t>[ </a:t>
            </a:r>
            <a:r>
              <a:rPr lang="zh-CN" altLang="zh-CN" sz="1400" i="1" dirty="0"/>
              <a:t>port2 </a:t>
            </a:r>
            <a:r>
              <a:rPr lang="zh-CN" altLang="zh-CN" sz="1400" dirty="0"/>
              <a:t>] ] [ icmp-type { </a:t>
            </a:r>
            <a:r>
              <a:rPr lang="zh-CN" altLang="zh-CN" sz="1400" i="1" dirty="0"/>
              <a:t>icmp-message | icmp-type icmp-code</a:t>
            </a:r>
            <a:r>
              <a:rPr lang="zh-CN" altLang="zh-CN" sz="1400" dirty="0"/>
              <a:t>} ] [ time-range </a:t>
            </a:r>
            <a:r>
              <a:rPr lang="zh-CN" altLang="zh-CN" sz="1400" i="1" dirty="0"/>
              <a:t>time-name </a:t>
            </a:r>
            <a:r>
              <a:rPr lang="zh-CN" altLang="zh-CN" sz="1400" dirty="0"/>
              <a:t>]</a:t>
            </a:r>
          </a:p>
          <a:p>
            <a:pPr marL="684000" lvl="1"/>
            <a:r>
              <a:rPr lang="zh-CN" altLang="zh-CN" sz="1400" i="1" dirty="0"/>
              <a:t>protocol </a:t>
            </a:r>
            <a:r>
              <a:rPr lang="zh-CN" altLang="zh-CN" sz="1400" dirty="0"/>
              <a:t>: ip, ospf, igmp, gre, icmp, tcp, udp, etc. </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571749"/>
            <a:ext cx="5832648" cy="2501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2"/>
          <p:cNvSpPr txBox="1">
            <a:spLocks noChangeArrowheads="1"/>
          </p:cNvSpPr>
          <p:nvPr/>
        </p:nvSpPr>
        <p:spPr>
          <a:xfrm>
            <a:off x="827584" y="191142"/>
            <a:ext cx="6459060" cy="461665"/>
          </a:xfrm>
          <a:prstGeom prst="rect">
            <a:avLst/>
          </a:prstGeom>
        </p:spPr>
        <p:txBody>
          <a:bodyPr vert="horz" wrap="square" lIns="91440" tIns="45720" rIns="91440" bIns="45720" rtlCol="0" anchor="ctr">
            <a:spAutoFit/>
          </a:bodyPr>
          <a:lstStyle/>
          <a:p>
            <a:pPr lvl="0">
              <a:spcBef>
                <a:spcPct val="0"/>
              </a:spcBef>
            </a:pPr>
            <a:r>
              <a:rPr kumimoji="0" lang="zh-CN"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rPr>
              <a:t> </a:t>
            </a:r>
            <a:r>
              <a:rPr kumimoji="0" lang="zh-CN" altLang="en-US"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rPr>
              <a:t>访问控制列表 </a:t>
            </a:r>
            <a:r>
              <a:rPr kumimoji="0" lang="en-US"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rPr>
              <a:t>—</a:t>
            </a:r>
            <a:r>
              <a:rPr kumimoji="0" lang="en-US" altLang="zh-CN" sz="2400" b="1" i="0" u="none" strike="noStrike" kern="1200" cap="none" spc="0" normalizeH="0" noProof="0" dirty="0">
                <a:ln>
                  <a:noFill/>
                </a:ln>
                <a:solidFill>
                  <a:schemeClr val="tx1"/>
                </a:solidFill>
                <a:effectLst/>
                <a:uLnTx/>
                <a:uFillTx/>
                <a:latin typeface="微软雅黑" pitchFamily="34" charset="-122"/>
                <a:ea typeface="微软雅黑" pitchFamily="34" charset="-122"/>
                <a:cs typeface="+mj-cs"/>
              </a:rPr>
              <a:t> Advanced ACL</a:t>
            </a:r>
            <a:endParaRPr kumimoji="0" lang="zh-CN"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spTree>
    <p:extLst>
      <p:ext uri="{BB962C8B-B14F-4D97-AF65-F5344CB8AC3E}">
        <p14:creationId xmlns:p14="http://schemas.microsoft.com/office/powerpoint/2010/main" val="1482675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a:xfrm>
            <a:off x="214282" y="1071553"/>
            <a:ext cx="6643734" cy="3293209"/>
          </a:xfrm>
          <a:noFill/>
          <a:ln/>
        </p:spPr>
        <p:txBody>
          <a:bodyPr wrap="square">
            <a:spAutoFit/>
          </a:bodyPr>
          <a:lstStyle/>
          <a:p>
            <a:r>
              <a:rPr lang="zh-CN" altLang="zh-CN" sz="1600" dirty="0"/>
              <a:t>配置TCP/UDP协议的</a:t>
            </a:r>
            <a:r>
              <a:rPr lang="zh-CN" altLang="en-US" sz="1600" dirty="0"/>
              <a:t>高级</a:t>
            </a:r>
            <a:r>
              <a:rPr lang="zh-CN" altLang="zh-CN" sz="1600" dirty="0"/>
              <a:t>ACL举例：</a:t>
            </a:r>
            <a:endParaRPr lang="en-US" altLang="zh-CN" sz="1600" dirty="0"/>
          </a:p>
          <a:p>
            <a:pPr marL="684000">
              <a:buNone/>
            </a:pPr>
            <a:r>
              <a:rPr lang="zh-CN" altLang="zh-CN" sz="1600" dirty="0"/>
              <a:t>rule  deny  tcp  source </a:t>
            </a:r>
            <a:r>
              <a:rPr lang="zh-CN" altLang="zh-CN" sz="1600" i="1" dirty="0"/>
              <a:t> 192.168.0.1  0.0.0.0</a:t>
            </a:r>
            <a:r>
              <a:rPr lang="zh-CN" altLang="zh-CN" sz="1600" dirty="0"/>
              <a:t>  destination </a:t>
            </a:r>
            <a:endParaRPr lang="en-US" altLang="zh-CN" sz="1600" dirty="0"/>
          </a:p>
          <a:p>
            <a:pPr marL="684000">
              <a:buNone/>
            </a:pPr>
            <a:r>
              <a:rPr lang="zh-CN" altLang="zh-CN" sz="1600" i="1" dirty="0"/>
              <a:t>202.118.66.66  0.0.0.0  </a:t>
            </a:r>
            <a:r>
              <a:rPr lang="zh-CN" altLang="zh-CN" sz="1600" dirty="0"/>
              <a:t>destination-port</a:t>
            </a:r>
            <a:r>
              <a:rPr lang="zh-CN" altLang="zh-CN" sz="1600" i="1" dirty="0"/>
              <a:t> equal 80</a:t>
            </a:r>
            <a:r>
              <a:rPr lang="zh-CN" altLang="zh-CN" sz="1600" dirty="0"/>
              <a:t> </a:t>
            </a:r>
          </a:p>
          <a:p>
            <a:r>
              <a:rPr lang="zh-CN" altLang="zh-CN" sz="1600" dirty="0"/>
              <a:t>配置ICMP协议的</a:t>
            </a:r>
            <a:r>
              <a:rPr lang="zh-CN" altLang="en-US" sz="1600" dirty="0"/>
              <a:t>高级</a:t>
            </a:r>
            <a:r>
              <a:rPr lang="zh-CN" altLang="zh-CN" sz="1600" dirty="0"/>
              <a:t>ACL ：</a:t>
            </a:r>
            <a:endParaRPr lang="en-US" altLang="zh-CN" sz="1600" dirty="0"/>
          </a:p>
          <a:p>
            <a:pPr marL="684000">
              <a:buNone/>
            </a:pPr>
            <a:r>
              <a:rPr lang="zh-CN" altLang="zh-CN" sz="1600" dirty="0"/>
              <a:t>rule { permit | deny } icmp [source </a:t>
            </a:r>
            <a:r>
              <a:rPr lang="zh-CN" altLang="zh-CN" sz="1600" i="1" dirty="0"/>
              <a:t> source-addr source-</a:t>
            </a:r>
            <a:endParaRPr lang="en-US" altLang="zh-CN" sz="1600" i="1" dirty="0"/>
          </a:p>
          <a:p>
            <a:pPr marL="684000">
              <a:buNone/>
            </a:pPr>
            <a:r>
              <a:rPr lang="zh-CN" altLang="zh-CN" sz="1600" i="1" dirty="0"/>
              <a:t>wildcard</a:t>
            </a:r>
            <a:r>
              <a:rPr lang="zh-CN" altLang="zh-CN" sz="1600" dirty="0"/>
              <a:t> | any ] [ destination </a:t>
            </a:r>
            <a:r>
              <a:rPr lang="zh-CN" altLang="zh-CN" sz="1600" i="1" dirty="0"/>
              <a:t>dest-addr dest- wildcard</a:t>
            </a:r>
            <a:r>
              <a:rPr lang="zh-CN" altLang="zh-CN" sz="1600" dirty="0"/>
              <a:t> | </a:t>
            </a:r>
            <a:endParaRPr lang="en-US" altLang="zh-CN" sz="1600" dirty="0"/>
          </a:p>
          <a:p>
            <a:pPr marL="684000">
              <a:buNone/>
            </a:pPr>
            <a:r>
              <a:rPr lang="zh-CN" altLang="zh-CN" sz="1600" dirty="0"/>
              <a:t>any ] [icmp-type </a:t>
            </a:r>
            <a:r>
              <a:rPr lang="zh-CN" altLang="zh-CN" sz="1600" i="1" dirty="0"/>
              <a:t>icmp-type</a:t>
            </a:r>
            <a:r>
              <a:rPr lang="zh-CN" altLang="zh-CN" sz="1600" dirty="0"/>
              <a:t> </a:t>
            </a:r>
            <a:r>
              <a:rPr lang="zh-CN" altLang="zh-CN" sz="1600" i="1" dirty="0"/>
              <a:t>icmp-code</a:t>
            </a:r>
            <a:r>
              <a:rPr lang="zh-CN" altLang="zh-CN" sz="1600" dirty="0"/>
              <a:t>] </a:t>
            </a:r>
            <a:endParaRPr lang="en-US" altLang="zh-CN" sz="1600" dirty="0"/>
          </a:p>
          <a:p>
            <a:pPr marL="684000">
              <a:buNone/>
            </a:pPr>
            <a:r>
              <a:rPr lang="zh-CN" altLang="zh-CN" sz="1600" dirty="0">
                <a:solidFill>
                  <a:srgbClr val="0066CC"/>
                </a:solidFill>
              </a:rPr>
              <a:t>注：缺省为全部ICMP消息类型</a:t>
            </a:r>
          </a:p>
          <a:p>
            <a:r>
              <a:rPr lang="zh-CN" altLang="zh-CN" sz="1600" dirty="0"/>
              <a:t>配置ICMP协议的</a:t>
            </a:r>
            <a:r>
              <a:rPr lang="zh-CN" altLang="en-US" sz="1600" dirty="0"/>
              <a:t>高级</a:t>
            </a:r>
            <a:r>
              <a:rPr lang="zh-CN" altLang="zh-CN" sz="1600" dirty="0"/>
              <a:t>ACL举例 ：</a:t>
            </a:r>
            <a:endParaRPr lang="en-US" altLang="zh-CN" sz="1600" dirty="0"/>
          </a:p>
          <a:p>
            <a:pPr marL="684000">
              <a:buNone/>
            </a:pPr>
            <a:r>
              <a:rPr lang="zh-CN" altLang="zh-CN" sz="1600" dirty="0"/>
              <a:t>rule  deny  icmp  source  any   destination  </a:t>
            </a:r>
            <a:r>
              <a:rPr lang="zh-CN" altLang="zh-CN" sz="1600" i="1" dirty="0"/>
              <a:t>210.30.103.0  </a:t>
            </a:r>
            <a:endParaRPr lang="en-US" altLang="zh-CN" sz="1600" i="1" dirty="0"/>
          </a:p>
          <a:p>
            <a:pPr marL="684000">
              <a:buNone/>
            </a:pPr>
            <a:r>
              <a:rPr lang="zh-CN" altLang="zh-CN" sz="1600" i="1" dirty="0"/>
              <a:t>0.0.0.255</a:t>
            </a:r>
            <a:r>
              <a:rPr lang="zh-CN" altLang="zh-CN" sz="1600" dirty="0"/>
              <a:t>   icmp-type  </a:t>
            </a:r>
            <a:r>
              <a:rPr lang="zh-CN" altLang="zh-CN" sz="1600" i="1" dirty="0"/>
              <a:t>echo</a:t>
            </a:r>
            <a:r>
              <a:rPr lang="zh-CN" altLang="zh-CN" sz="1600" dirty="0"/>
              <a:t> </a:t>
            </a:r>
          </a:p>
        </p:txBody>
      </p:sp>
      <p:sp>
        <p:nvSpPr>
          <p:cNvPr id="5" name="Rectangle 2"/>
          <p:cNvSpPr txBox="1">
            <a:spLocks noChangeArrowheads="1"/>
          </p:cNvSpPr>
          <p:nvPr/>
        </p:nvSpPr>
        <p:spPr>
          <a:xfrm>
            <a:off x="827584" y="191142"/>
            <a:ext cx="6459060" cy="461665"/>
          </a:xfrm>
          <a:prstGeom prst="rect">
            <a:avLst/>
          </a:prstGeom>
        </p:spPr>
        <p:txBody>
          <a:bodyPr vert="horz" wrap="square" lIns="91440" tIns="45720" rIns="91440" bIns="45720" rtlCol="0" anchor="ctr">
            <a:spAutoFit/>
          </a:bodyPr>
          <a:lstStyle/>
          <a:p>
            <a:pPr lvl="0">
              <a:spcBef>
                <a:spcPct val="0"/>
              </a:spcBef>
            </a:pPr>
            <a:r>
              <a:rPr kumimoji="0" lang="zh-CN"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rPr>
              <a:t> </a:t>
            </a:r>
            <a:r>
              <a:rPr kumimoji="0" lang="zh-CN" altLang="en-US"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rPr>
              <a:t>访问控制列表 </a:t>
            </a:r>
            <a:r>
              <a:rPr kumimoji="0" lang="en-US"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rPr>
              <a:t>—</a:t>
            </a:r>
            <a:r>
              <a:rPr kumimoji="0" lang="en-US" altLang="zh-CN" sz="2400" b="1" i="0" u="none" strike="noStrike" kern="1200" cap="none" spc="0" normalizeH="0" noProof="0" dirty="0">
                <a:ln>
                  <a:noFill/>
                </a:ln>
                <a:solidFill>
                  <a:schemeClr val="tx1"/>
                </a:solidFill>
                <a:effectLst/>
                <a:uLnTx/>
                <a:uFillTx/>
                <a:latin typeface="微软雅黑" pitchFamily="34" charset="-122"/>
                <a:ea typeface="微软雅黑" pitchFamily="34" charset="-122"/>
                <a:cs typeface="+mj-cs"/>
              </a:rPr>
              <a:t> Advanced ACL</a:t>
            </a:r>
            <a:r>
              <a:rPr kumimoji="0" lang="zh-CN" altLang="en-US" sz="2400" b="1" i="0" u="none" strike="noStrike" kern="1200" cap="none" spc="0" normalizeH="0" noProof="0" dirty="0">
                <a:ln>
                  <a:noFill/>
                </a:ln>
                <a:solidFill>
                  <a:schemeClr val="tx1"/>
                </a:solidFill>
                <a:effectLst/>
                <a:uLnTx/>
                <a:uFillTx/>
                <a:latin typeface="微软雅黑" pitchFamily="34" charset="-122"/>
                <a:ea typeface="微软雅黑" pitchFamily="34" charset="-122"/>
                <a:cs typeface="+mj-cs"/>
              </a:rPr>
              <a:t>（续）</a:t>
            </a:r>
            <a:endParaRPr kumimoji="0" lang="zh-CN"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spTree>
    <p:extLst>
      <p:ext uri="{BB962C8B-B14F-4D97-AF65-F5344CB8AC3E}">
        <p14:creationId xmlns:p14="http://schemas.microsoft.com/office/powerpoint/2010/main" val="3676059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214282" y="1071552"/>
            <a:ext cx="6896280" cy="369332"/>
          </a:xfrm>
          <a:noFill/>
          <a:ln/>
        </p:spPr>
        <p:txBody>
          <a:bodyPr wrap="square">
            <a:spAutoFit/>
          </a:bodyPr>
          <a:lstStyle/>
          <a:p>
            <a:r>
              <a:rPr lang="zh-CN" altLang="zh-CN" sz="1800" dirty="0"/>
              <a:t>ICMP协议消息类型的助记符 ：</a:t>
            </a:r>
          </a:p>
        </p:txBody>
      </p:sp>
      <p:sp>
        <p:nvSpPr>
          <p:cNvPr id="16388" name="Text Box 4"/>
          <p:cNvSpPr txBox="1">
            <a:spLocks noChangeArrowheads="1"/>
          </p:cNvSpPr>
          <p:nvPr/>
        </p:nvSpPr>
        <p:spPr bwMode="auto">
          <a:xfrm>
            <a:off x="968089" y="1571618"/>
            <a:ext cx="2307555" cy="2726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zh-CN" sz="1600" dirty="0">
                <a:latin typeface="微软雅黑" panose="020B0503020204020204" pitchFamily="34" charset="-122"/>
                <a:ea typeface="微软雅黑" panose="020B0503020204020204" pitchFamily="34" charset="-122"/>
              </a:rPr>
              <a:t>echo</a:t>
            </a:r>
          </a:p>
          <a:p>
            <a:pPr>
              <a:lnSpc>
                <a:spcPct val="120000"/>
              </a:lnSpc>
            </a:pPr>
            <a:r>
              <a:rPr lang="zh-CN" altLang="zh-CN" sz="1600" dirty="0">
                <a:latin typeface="微软雅黑" panose="020B0503020204020204" pitchFamily="34" charset="-122"/>
                <a:ea typeface="微软雅黑" panose="020B0503020204020204" pitchFamily="34" charset="-122"/>
              </a:rPr>
              <a:t>echo-reply</a:t>
            </a:r>
          </a:p>
          <a:p>
            <a:pPr>
              <a:lnSpc>
                <a:spcPct val="120000"/>
              </a:lnSpc>
            </a:pPr>
            <a:r>
              <a:rPr lang="zh-CN" altLang="zh-CN" sz="1600" dirty="0">
                <a:latin typeface="微软雅黑" panose="020B0503020204020204" pitchFamily="34" charset="-122"/>
                <a:ea typeface="微软雅黑" panose="020B0503020204020204" pitchFamily="34" charset="-122"/>
              </a:rPr>
              <a:t>host-unreachable</a:t>
            </a:r>
          </a:p>
          <a:p>
            <a:pPr>
              <a:lnSpc>
                <a:spcPct val="120000"/>
              </a:lnSpc>
            </a:pPr>
            <a:r>
              <a:rPr lang="zh-CN" altLang="zh-CN" sz="1600" dirty="0">
                <a:latin typeface="微软雅黑" panose="020B0503020204020204" pitchFamily="34" charset="-122"/>
                <a:ea typeface="微软雅黑" panose="020B0503020204020204" pitchFamily="34" charset="-122"/>
              </a:rPr>
              <a:t>net-redirect</a:t>
            </a:r>
          </a:p>
          <a:p>
            <a:pPr>
              <a:lnSpc>
                <a:spcPct val="120000"/>
              </a:lnSpc>
            </a:pPr>
            <a:r>
              <a:rPr lang="zh-CN" altLang="zh-CN" sz="1600" dirty="0">
                <a:latin typeface="微软雅黑" panose="020B0503020204020204" pitchFamily="34" charset="-122"/>
                <a:ea typeface="微软雅黑" panose="020B0503020204020204" pitchFamily="34" charset="-122"/>
              </a:rPr>
              <a:t>net-unreachable</a:t>
            </a:r>
          </a:p>
          <a:p>
            <a:pPr>
              <a:lnSpc>
                <a:spcPct val="120000"/>
              </a:lnSpc>
            </a:pPr>
            <a:r>
              <a:rPr lang="zh-CN" altLang="zh-CN" sz="1600" dirty="0">
                <a:latin typeface="微软雅黑" panose="020B0503020204020204" pitchFamily="34" charset="-122"/>
                <a:ea typeface="微软雅黑" panose="020B0503020204020204" pitchFamily="34" charset="-122"/>
              </a:rPr>
              <a:t>parameter-problem</a:t>
            </a:r>
          </a:p>
          <a:p>
            <a:pPr>
              <a:lnSpc>
                <a:spcPct val="120000"/>
              </a:lnSpc>
            </a:pPr>
            <a:r>
              <a:rPr lang="zh-CN" altLang="zh-CN" sz="1600" dirty="0">
                <a:latin typeface="微软雅黑" panose="020B0503020204020204" pitchFamily="34" charset="-122"/>
                <a:ea typeface="微软雅黑" panose="020B0503020204020204" pitchFamily="34" charset="-122"/>
              </a:rPr>
              <a:t>port-unreachable</a:t>
            </a:r>
          </a:p>
          <a:p>
            <a:pPr>
              <a:lnSpc>
                <a:spcPct val="120000"/>
              </a:lnSpc>
            </a:pPr>
            <a:r>
              <a:rPr lang="zh-CN" altLang="zh-CN" sz="1600" dirty="0">
                <a:latin typeface="微软雅黑" panose="020B0503020204020204" pitchFamily="34" charset="-122"/>
                <a:ea typeface="微软雅黑" panose="020B0503020204020204" pitchFamily="34" charset="-122"/>
              </a:rPr>
              <a:t>protocol-unreachable</a:t>
            </a:r>
          </a:p>
          <a:p>
            <a:pPr>
              <a:lnSpc>
                <a:spcPct val="120000"/>
              </a:lnSpc>
            </a:pPr>
            <a:r>
              <a:rPr lang="zh-CN" altLang="zh-CN" sz="1600" dirty="0">
                <a:latin typeface="微软雅黑" panose="020B0503020204020204" pitchFamily="34" charset="-122"/>
                <a:ea typeface="微软雅黑" panose="020B0503020204020204" pitchFamily="34" charset="-122"/>
              </a:rPr>
              <a:t>ttl-exceeded</a:t>
            </a:r>
          </a:p>
        </p:txBody>
      </p:sp>
      <p:sp>
        <p:nvSpPr>
          <p:cNvPr id="16389" name="Text Box 5"/>
          <p:cNvSpPr txBox="1">
            <a:spLocks noChangeArrowheads="1"/>
          </p:cNvSpPr>
          <p:nvPr/>
        </p:nvSpPr>
        <p:spPr bwMode="auto">
          <a:xfrm>
            <a:off x="3491880" y="1571618"/>
            <a:ext cx="1878015" cy="2997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zh-CN" sz="1600" dirty="0">
                <a:latin typeface="微软雅黑" panose="020B0503020204020204" pitchFamily="34" charset="-122"/>
                <a:ea typeface="微软雅黑" panose="020B0503020204020204" pitchFamily="34" charset="-122"/>
              </a:rPr>
              <a:t>Type=8, Code=0</a:t>
            </a:r>
          </a:p>
          <a:p>
            <a:pPr>
              <a:lnSpc>
                <a:spcPct val="120000"/>
              </a:lnSpc>
            </a:pPr>
            <a:r>
              <a:rPr lang="zh-CN" altLang="zh-CN" sz="1600" dirty="0">
                <a:latin typeface="微软雅黑" panose="020B0503020204020204" pitchFamily="34" charset="-122"/>
                <a:ea typeface="微软雅黑" panose="020B0503020204020204" pitchFamily="34" charset="-122"/>
              </a:rPr>
              <a:t>Type=0, Code=0</a:t>
            </a:r>
          </a:p>
          <a:p>
            <a:pPr>
              <a:lnSpc>
                <a:spcPct val="120000"/>
              </a:lnSpc>
            </a:pPr>
            <a:r>
              <a:rPr lang="zh-CN" altLang="zh-CN" sz="1600" dirty="0">
                <a:latin typeface="微软雅黑" panose="020B0503020204020204" pitchFamily="34" charset="-122"/>
                <a:ea typeface="微软雅黑" panose="020B0503020204020204" pitchFamily="34" charset="-122"/>
              </a:rPr>
              <a:t>Type=3, Code=1</a:t>
            </a:r>
          </a:p>
          <a:p>
            <a:pPr>
              <a:lnSpc>
                <a:spcPct val="120000"/>
              </a:lnSpc>
            </a:pPr>
            <a:r>
              <a:rPr lang="zh-CN" altLang="zh-CN" sz="1600" dirty="0">
                <a:latin typeface="微软雅黑" panose="020B0503020204020204" pitchFamily="34" charset="-122"/>
                <a:ea typeface="微软雅黑" panose="020B0503020204020204" pitchFamily="34" charset="-122"/>
              </a:rPr>
              <a:t>Type=5, Code=0</a:t>
            </a:r>
          </a:p>
          <a:p>
            <a:pPr>
              <a:lnSpc>
                <a:spcPct val="120000"/>
              </a:lnSpc>
            </a:pPr>
            <a:r>
              <a:rPr lang="zh-CN" altLang="zh-CN" sz="1600" dirty="0">
                <a:latin typeface="微软雅黑" panose="020B0503020204020204" pitchFamily="34" charset="-122"/>
                <a:ea typeface="微软雅黑" panose="020B0503020204020204" pitchFamily="34" charset="-122"/>
              </a:rPr>
              <a:t>Type=3, Code=0</a:t>
            </a:r>
          </a:p>
          <a:p>
            <a:pPr>
              <a:lnSpc>
                <a:spcPct val="120000"/>
              </a:lnSpc>
            </a:pPr>
            <a:r>
              <a:rPr lang="zh-CN" altLang="zh-CN" sz="1600" dirty="0">
                <a:latin typeface="微软雅黑" panose="020B0503020204020204" pitchFamily="34" charset="-122"/>
                <a:ea typeface="微软雅黑" panose="020B0503020204020204" pitchFamily="34" charset="-122"/>
              </a:rPr>
              <a:t>Type=12,Code=0</a:t>
            </a:r>
          </a:p>
          <a:p>
            <a:pPr>
              <a:lnSpc>
                <a:spcPct val="120000"/>
              </a:lnSpc>
            </a:pPr>
            <a:r>
              <a:rPr lang="zh-CN" altLang="zh-CN" sz="1600" dirty="0">
                <a:latin typeface="微软雅黑" panose="020B0503020204020204" pitchFamily="34" charset="-122"/>
                <a:ea typeface="微软雅黑" panose="020B0503020204020204" pitchFamily="34" charset="-122"/>
              </a:rPr>
              <a:t>Type=3, Code=3</a:t>
            </a:r>
          </a:p>
          <a:p>
            <a:pPr>
              <a:lnSpc>
                <a:spcPct val="120000"/>
              </a:lnSpc>
            </a:pPr>
            <a:r>
              <a:rPr lang="zh-CN" altLang="zh-CN" sz="1600" dirty="0">
                <a:latin typeface="微软雅黑" panose="020B0503020204020204" pitchFamily="34" charset="-122"/>
                <a:ea typeface="微软雅黑" panose="020B0503020204020204" pitchFamily="34" charset="-122"/>
              </a:rPr>
              <a:t>Type=3, Code=2</a:t>
            </a:r>
          </a:p>
          <a:p>
            <a:pPr>
              <a:lnSpc>
                <a:spcPct val="120000"/>
              </a:lnSpc>
            </a:pPr>
            <a:r>
              <a:rPr lang="zh-CN" altLang="zh-CN" sz="1600" dirty="0">
                <a:latin typeface="微软雅黑" panose="020B0503020204020204" pitchFamily="34" charset="-122"/>
                <a:ea typeface="微软雅黑" panose="020B0503020204020204" pitchFamily="34" charset="-122"/>
              </a:rPr>
              <a:t>Type=11,Code=0</a:t>
            </a:r>
          </a:p>
          <a:p>
            <a:endParaRPr lang="zh-CN" altLang="zh-CN" sz="1600" dirty="0">
              <a:latin typeface="微软雅黑" panose="020B0503020204020204" pitchFamily="34" charset="-122"/>
              <a:ea typeface="微软雅黑" panose="020B0503020204020204" pitchFamily="34" charset="-122"/>
            </a:endParaRPr>
          </a:p>
        </p:txBody>
      </p:sp>
      <p:sp>
        <p:nvSpPr>
          <p:cNvPr id="7" name="Rectangle 2"/>
          <p:cNvSpPr txBox="1">
            <a:spLocks noChangeArrowheads="1"/>
          </p:cNvSpPr>
          <p:nvPr/>
        </p:nvSpPr>
        <p:spPr>
          <a:xfrm>
            <a:off x="827584" y="191142"/>
            <a:ext cx="6459060" cy="461665"/>
          </a:xfrm>
          <a:prstGeom prst="rect">
            <a:avLst/>
          </a:prstGeom>
        </p:spPr>
        <p:txBody>
          <a:bodyPr vert="horz" wrap="square" lIns="91440" tIns="45720" rIns="91440" bIns="45720" rtlCol="0" anchor="ctr">
            <a:spAutoFit/>
          </a:bodyPr>
          <a:lstStyle/>
          <a:p>
            <a:pPr lvl="0">
              <a:spcBef>
                <a:spcPct val="0"/>
              </a:spcBef>
            </a:pPr>
            <a:r>
              <a:rPr kumimoji="0" lang="zh-CN"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rPr>
              <a:t> </a:t>
            </a:r>
            <a:r>
              <a:rPr kumimoji="0" lang="zh-CN" altLang="en-US"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rPr>
              <a:t>访问控制列表 </a:t>
            </a:r>
            <a:r>
              <a:rPr kumimoji="0" lang="en-US"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rPr>
              <a:t>—</a:t>
            </a:r>
            <a:r>
              <a:rPr kumimoji="0" lang="en-US" altLang="zh-CN" sz="2400" b="1" i="0" u="none" strike="noStrike" kern="1200" cap="none" spc="0" normalizeH="0" noProof="0" dirty="0">
                <a:ln>
                  <a:noFill/>
                </a:ln>
                <a:solidFill>
                  <a:schemeClr val="tx1"/>
                </a:solidFill>
                <a:effectLst/>
                <a:uLnTx/>
                <a:uFillTx/>
                <a:latin typeface="微软雅黑" pitchFamily="34" charset="-122"/>
                <a:ea typeface="微软雅黑" pitchFamily="34" charset="-122"/>
                <a:cs typeface="+mj-cs"/>
              </a:rPr>
              <a:t> </a:t>
            </a:r>
            <a:r>
              <a:rPr lang="en-US" altLang="zh-CN" sz="2400" b="1" dirty="0">
                <a:latin typeface="微软雅黑" pitchFamily="34" charset="-122"/>
                <a:ea typeface="微软雅黑" pitchFamily="34" charset="-122"/>
                <a:cs typeface="+mj-cs"/>
              </a:rPr>
              <a:t>Advanced</a:t>
            </a:r>
            <a:r>
              <a:rPr lang="zh-CN" altLang="en-US" sz="2400" b="1" dirty="0">
                <a:latin typeface="微软雅黑" pitchFamily="34" charset="-122"/>
                <a:ea typeface="微软雅黑" pitchFamily="34" charset="-122"/>
                <a:cs typeface="+mj-cs"/>
              </a:rPr>
              <a:t> </a:t>
            </a:r>
            <a:r>
              <a:rPr lang="en-US" altLang="zh-CN" sz="2400" b="1" dirty="0">
                <a:latin typeface="微软雅黑" pitchFamily="34" charset="-122"/>
                <a:ea typeface="微软雅黑" pitchFamily="34" charset="-122"/>
                <a:cs typeface="+mj-cs"/>
              </a:rPr>
              <a:t>ACL</a:t>
            </a:r>
            <a:r>
              <a:rPr kumimoji="0" lang="zh-CN" altLang="en-US" sz="2400" b="1" i="0" u="none" strike="noStrike" kern="1200" cap="none" spc="0" normalizeH="0" noProof="0" dirty="0">
                <a:ln>
                  <a:noFill/>
                </a:ln>
                <a:solidFill>
                  <a:schemeClr val="tx1"/>
                </a:solidFill>
                <a:effectLst/>
                <a:uLnTx/>
                <a:uFillTx/>
                <a:latin typeface="微软雅黑" pitchFamily="34" charset="-122"/>
                <a:ea typeface="微软雅黑" pitchFamily="34" charset="-122"/>
                <a:cs typeface="+mj-cs"/>
              </a:rPr>
              <a:t>（续）</a:t>
            </a:r>
            <a:endParaRPr kumimoji="0" lang="zh-CN"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spTree>
    <p:extLst>
      <p:ext uri="{BB962C8B-B14F-4D97-AF65-F5344CB8AC3E}">
        <p14:creationId xmlns:p14="http://schemas.microsoft.com/office/powerpoint/2010/main" val="239243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179512" y="1131590"/>
            <a:ext cx="6624413" cy="2702278"/>
          </a:xfrm>
          <a:noFill/>
          <a:ln/>
        </p:spPr>
        <p:txBody>
          <a:bodyPr wrap="square">
            <a:spAutoFit/>
          </a:bodyPr>
          <a:lstStyle/>
          <a:p>
            <a:r>
              <a:rPr lang="zh-CN" altLang="zh-CN" sz="1600" dirty="0"/>
              <a:t>配置其它协议的</a:t>
            </a:r>
            <a:r>
              <a:rPr lang="zh-CN" altLang="en-US" sz="1600" dirty="0"/>
              <a:t>高级</a:t>
            </a:r>
            <a:r>
              <a:rPr lang="zh-CN" altLang="zh-CN" sz="1600" dirty="0"/>
              <a:t>ACL ：</a:t>
            </a:r>
          </a:p>
          <a:p>
            <a:pPr marL="684000">
              <a:buFont typeface="Wingdings" pitchFamily="2" charset="2"/>
              <a:buNone/>
            </a:pPr>
            <a:r>
              <a:rPr lang="zh-CN" altLang="zh-CN" sz="1600" dirty="0"/>
              <a:t>rule { permit | deny } </a:t>
            </a:r>
            <a:r>
              <a:rPr lang="en-US" altLang="zh-CN" sz="1600" i="1" dirty="0"/>
              <a:t>protocol </a:t>
            </a:r>
            <a:r>
              <a:rPr lang="zh-CN" altLang="zh-CN" sz="1600" dirty="0"/>
              <a:t>[source </a:t>
            </a:r>
            <a:r>
              <a:rPr lang="zh-CN" altLang="zh-CN" sz="1600" i="1" dirty="0"/>
              <a:t> source-addr </a:t>
            </a:r>
            <a:endParaRPr lang="en-US" altLang="zh-CN" sz="1600" i="1" dirty="0"/>
          </a:p>
          <a:p>
            <a:pPr marL="684000">
              <a:buFont typeface="Wingdings" pitchFamily="2" charset="2"/>
              <a:buNone/>
            </a:pPr>
            <a:r>
              <a:rPr lang="zh-CN" altLang="zh-CN" sz="1600" i="1" dirty="0"/>
              <a:t>source-wildcard</a:t>
            </a:r>
            <a:r>
              <a:rPr lang="zh-CN" altLang="zh-CN" sz="1600" dirty="0"/>
              <a:t> | any ] [ destination </a:t>
            </a:r>
            <a:r>
              <a:rPr lang="zh-CN" altLang="zh-CN" sz="1600" i="1" dirty="0"/>
              <a:t>dest-addr dest-</a:t>
            </a:r>
            <a:endParaRPr lang="en-US" altLang="zh-CN" sz="1600" i="1" dirty="0"/>
          </a:p>
          <a:p>
            <a:pPr marL="684000">
              <a:buFont typeface="Wingdings" pitchFamily="2" charset="2"/>
              <a:buNone/>
            </a:pPr>
            <a:r>
              <a:rPr lang="zh-CN" altLang="zh-CN" sz="1600" i="1" dirty="0"/>
              <a:t>wildcard</a:t>
            </a:r>
            <a:r>
              <a:rPr lang="zh-CN" altLang="zh-CN" sz="1600" dirty="0"/>
              <a:t> | any ]</a:t>
            </a:r>
          </a:p>
          <a:p>
            <a:endParaRPr lang="zh-CN" altLang="zh-CN" sz="1600" dirty="0"/>
          </a:p>
          <a:p>
            <a:r>
              <a:rPr lang="zh-CN" altLang="zh-CN" sz="1600" dirty="0"/>
              <a:t>配置其它协议的</a:t>
            </a:r>
            <a:r>
              <a:rPr lang="zh-CN" altLang="en-US" sz="1600" dirty="0"/>
              <a:t>高级</a:t>
            </a:r>
            <a:r>
              <a:rPr lang="zh-CN" altLang="zh-CN" sz="1600" dirty="0"/>
              <a:t>ACL 举例：</a:t>
            </a:r>
            <a:endParaRPr lang="en-US" altLang="zh-CN" sz="1600" dirty="0"/>
          </a:p>
          <a:p>
            <a:pPr marL="684000">
              <a:buNone/>
            </a:pPr>
            <a:r>
              <a:rPr lang="zh-CN" altLang="zh-CN" sz="1600" dirty="0"/>
              <a:t>rule permit  ip  source </a:t>
            </a:r>
            <a:r>
              <a:rPr lang="zh-CN" altLang="zh-CN" sz="1600" i="1" dirty="0"/>
              <a:t> 192.168.1.0  0.0.0.255</a:t>
            </a:r>
            <a:r>
              <a:rPr lang="zh-CN" altLang="zh-CN" sz="1600" dirty="0"/>
              <a:t> </a:t>
            </a:r>
            <a:r>
              <a:rPr lang="en-US" altLang="zh-CN" sz="1600" dirty="0"/>
              <a:t> </a:t>
            </a:r>
          </a:p>
          <a:p>
            <a:pPr marL="684000">
              <a:buNone/>
            </a:pPr>
            <a:r>
              <a:rPr lang="zh-CN" altLang="zh-CN" sz="1600" dirty="0"/>
              <a:t>destination  any</a:t>
            </a:r>
          </a:p>
          <a:p>
            <a:endParaRPr lang="zh-CN" altLang="zh-CN" sz="1600" dirty="0"/>
          </a:p>
        </p:txBody>
      </p:sp>
      <p:sp>
        <p:nvSpPr>
          <p:cNvPr id="5" name="Rectangle 2"/>
          <p:cNvSpPr txBox="1">
            <a:spLocks noChangeArrowheads="1"/>
          </p:cNvSpPr>
          <p:nvPr/>
        </p:nvSpPr>
        <p:spPr>
          <a:xfrm>
            <a:off x="827584" y="191142"/>
            <a:ext cx="6459060" cy="461665"/>
          </a:xfrm>
          <a:prstGeom prst="rect">
            <a:avLst/>
          </a:prstGeom>
        </p:spPr>
        <p:txBody>
          <a:bodyPr vert="horz" wrap="square" lIns="91440" tIns="45720" rIns="91440" bIns="45720" rtlCol="0" anchor="ctr">
            <a:spAutoFit/>
          </a:bodyPr>
          <a:lstStyle/>
          <a:p>
            <a:pPr lvl="0">
              <a:spcBef>
                <a:spcPct val="0"/>
              </a:spcBef>
            </a:pPr>
            <a:r>
              <a:rPr lang="zh-CN" altLang="en-US" sz="2400" b="1" dirty="0">
                <a:latin typeface="微软雅黑" pitchFamily="34" charset="-122"/>
                <a:ea typeface="微软雅黑" pitchFamily="34" charset="-122"/>
                <a:cs typeface="+mj-cs"/>
              </a:rPr>
              <a:t>访问控制列表 </a:t>
            </a:r>
            <a:r>
              <a:rPr lang="en-US" altLang="zh-CN" sz="2400" b="1" dirty="0">
                <a:latin typeface="微软雅黑" pitchFamily="34" charset="-122"/>
                <a:ea typeface="微软雅黑" pitchFamily="34" charset="-122"/>
                <a:cs typeface="+mj-cs"/>
              </a:rPr>
              <a:t>— Advanced ACL</a:t>
            </a:r>
            <a:r>
              <a:rPr lang="zh-CN" altLang="en-US" sz="2400" b="1" dirty="0">
                <a:latin typeface="微软雅黑" pitchFamily="34" charset="-122"/>
                <a:ea typeface="微软雅黑" pitchFamily="34" charset="-122"/>
                <a:cs typeface="+mj-cs"/>
              </a:rPr>
              <a:t>（续）</a:t>
            </a:r>
            <a:endParaRPr kumimoji="0" lang="zh-CN"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spTree>
    <p:extLst>
      <p:ext uri="{BB962C8B-B14F-4D97-AF65-F5344CB8AC3E}">
        <p14:creationId xmlns:p14="http://schemas.microsoft.com/office/powerpoint/2010/main" val="3895585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灯片编号占位符 5">
            <a:extLst>
              <a:ext uri="{FF2B5EF4-FFF2-40B4-BE49-F238E27FC236}">
                <a16:creationId xmlns:a16="http://schemas.microsoft.com/office/drawing/2014/main" id="{213BE5D8-7442-43B6-8187-7CF2C60F7B0C}"/>
              </a:ext>
            </a:extLst>
          </p:cNvPr>
          <p:cNvSpPr txBox="1">
            <a:spLocks noGrp="1" noChangeArrowheads="1"/>
          </p:cNvSpPr>
          <p:nvPr/>
        </p:nvSpPr>
        <p:spPr bwMode="auto">
          <a:xfrm>
            <a:off x="6057900" y="4682729"/>
            <a:ext cx="1600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600">
                <a:solidFill>
                  <a:schemeClr val="tx1"/>
                </a:solidFill>
                <a:latin typeface="Arial" panose="020B0604020202020204" pitchFamily="34" charset="0"/>
                <a:ea typeface="宋体" panose="02010600030101010101" pitchFamily="2" charset="-122"/>
              </a:defRPr>
            </a:lvl1pPr>
            <a:lvl2pPr>
              <a:defRPr sz="1600">
                <a:solidFill>
                  <a:schemeClr val="tx1"/>
                </a:solidFill>
                <a:latin typeface="Arial" panose="020B0604020202020204" pitchFamily="34" charset="0"/>
                <a:ea typeface="宋体" panose="02010600030101010101" pitchFamily="2" charset="-122"/>
              </a:defRPr>
            </a:lvl2pPr>
            <a:lvl3pPr>
              <a:defRPr sz="1600">
                <a:solidFill>
                  <a:schemeClr val="tx1"/>
                </a:solidFill>
                <a:latin typeface="Arial" panose="020B0604020202020204" pitchFamily="34" charset="0"/>
                <a:ea typeface="宋体" panose="02010600030101010101" pitchFamily="2" charset="-122"/>
              </a:defRPr>
            </a:lvl3pPr>
            <a:lvl4pPr>
              <a:defRPr sz="1600">
                <a:solidFill>
                  <a:schemeClr val="tx1"/>
                </a:solidFill>
                <a:latin typeface="Arial" panose="020B0604020202020204" pitchFamily="34" charset="0"/>
                <a:ea typeface="宋体" panose="02010600030101010101" pitchFamily="2" charset="-122"/>
              </a:defRPr>
            </a:lvl4pPr>
            <a:lvl5pPr>
              <a:defRPr sz="16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9pPr>
          </a:lstStyle>
          <a:p>
            <a:pPr algn="r"/>
            <a:fld id="{7B983A33-37BC-4C85-98EA-B89123836374}" type="slidenum">
              <a:rPr lang="zh-CN" altLang="en-US" sz="900">
                <a:latin typeface="Garamond" panose="02020404030301010803" pitchFamily="18" charset="0"/>
              </a:rPr>
              <a:pPr algn="r"/>
              <a:t>17</a:t>
            </a:fld>
            <a:endParaRPr lang="zh-CN" altLang="en-US" sz="900">
              <a:latin typeface="Garamond" panose="02020404030301010803" pitchFamily="18" charset="0"/>
            </a:endParaRPr>
          </a:p>
        </p:txBody>
      </p:sp>
      <p:sp>
        <p:nvSpPr>
          <p:cNvPr id="15362" name="Rectangle 2">
            <a:extLst>
              <a:ext uri="{FF2B5EF4-FFF2-40B4-BE49-F238E27FC236}">
                <a16:creationId xmlns:a16="http://schemas.microsoft.com/office/drawing/2014/main" id="{E8F7A7D1-F722-4AC2-9CC8-390060FD4846}"/>
              </a:ext>
            </a:extLst>
          </p:cNvPr>
          <p:cNvSpPr>
            <a:spLocks noGrp="1" noChangeArrowheads="1"/>
          </p:cNvSpPr>
          <p:nvPr>
            <p:ph type="title" idx="4294967295"/>
          </p:nvPr>
        </p:nvSpPr>
        <p:spPr>
          <a:xfrm>
            <a:off x="899592" y="270235"/>
            <a:ext cx="6172200" cy="461665"/>
          </a:xfrm>
        </p:spPr>
        <p:txBody>
          <a:bodyPr/>
          <a:lstStyle/>
          <a:p>
            <a:r>
              <a:rPr lang="zh-CN" altLang="en-US" dirty="0"/>
              <a:t>防火墙配置</a:t>
            </a:r>
            <a:r>
              <a:rPr lang="en-US" altLang="zh-CN" dirty="0"/>
              <a:t>— </a:t>
            </a:r>
            <a:r>
              <a:rPr lang="zh-CN" altLang="en-US" dirty="0"/>
              <a:t>启动</a:t>
            </a:r>
            <a:r>
              <a:rPr lang="en-US" altLang="zh-CN" dirty="0"/>
              <a:t>/</a:t>
            </a:r>
            <a:r>
              <a:rPr lang="zh-CN" altLang="en-US" dirty="0"/>
              <a:t>禁止 （</a:t>
            </a:r>
            <a:r>
              <a:rPr lang="en-US" altLang="zh-CN" dirty="0"/>
              <a:t>V5&amp;V7</a:t>
            </a:r>
            <a:r>
              <a:rPr lang="zh-CN" altLang="en-US" dirty="0"/>
              <a:t>）</a:t>
            </a:r>
          </a:p>
        </p:txBody>
      </p:sp>
      <p:sp>
        <p:nvSpPr>
          <p:cNvPr id="15363" name="Rectangle 3">
            <a:extLst>
              <a:ext uri="{FF2B5EF4-FFF2-40B4-BE49-F238E27FC236}">
                <a16:creationId xmlns:a16="http://schemas.microsoft.com/office/drawing/2014/main" id="{088C21E9-734B-4375-98B6-471941431B42}"/>
              </a:ext>
            </a:extLst>
          </p:cNvPr>
          <p:cNvSpPr>
            <a:spLocks noGrp="1" noChangeArrowheads="1"/>
          </p:cNvSpPr>
          <p:nvPr>
            <p:ph type="body" idx="4294967295"/>
          </p:nvPr>
        </p:nvSpPr>
        <p:spPr>
          <a:xfrm>
            <a:off x="395536" y="1203598"/>
            <a:ext cx="6480720" cy="2074069"/>
          </a:xfrm>
        </p:spPr>
        <p:txBody>
          <a:bodyPr>
            <a:normAutofit/>
          </a:bodyPr>
          <a:lstStyle/>
          <a:p>
            <a:pPr eaLnBrk="1" hangingPunct="1"/>
            <a:r>
              <a:rPr lang="zh-CN" altLang="en-US" sz="1600" dirty="0"/>
              <a:t>启动防火墙</a:t>
            </a:r>
          </a:p>
          <a:p>
            <a:pPr lvl="1" eaLnBrk="1" hangingPunct="1"/>
            <a:r>
              <a:rPr lang="en-US" altLang="zh-CN" sz="1600" dirty="0"/>
              <a:t>[H3C] firewall enable</a:t>
            </a:r>
          </a:p>
          <a:p>
            <a:pPr eaLnBrk="1" hangingPunct="1"/>
            <a:r>
              <a:rPr lang="zh-CN" altLang="en-US" sz="1600" dirty="0"/>
              <a:t>禁止防火墙</a:t>
            </a:r>
          </a:p>
          <a:p>
            <a:pPr lvl="1" eaLnBrk="1" hangingPunct="1"/>
            <a:r>
              <a:rPr lang="en-US" altLang="zh-CN" sz="1600" dirty="0"/>
              <a:t>[H3C] undo firewall enable</a:t>
            </a:r>
          </a:p>
          <a:p>
            <a:pPr eaLnBrk="1" hangingPunct="1"/>
            <a:r>
              <a:rPr lang="zh-CN" altLang="en-US" sz="1600" dirty="0"/>
              <a:t>缺省情况下，防火墙处于“禁止”状态。（此处对应</a:t>
            </a:r>
            <a:r>
              <a:rPr lang="en-US" altLang="zh-CN" sz="1600" dirty="0"/>
              <a:t>V5</a:t>
            </a:r>
            <a:r>
              <a:rPr lang="zh-CN" altLang="en-US" sz="1600" dirty="0"/>
              <a:t>版本，</a:t>
            </a:r>
            <a:r>
              <a:rPr lang="en-US" altLang="zh-CN" sz="1600" dirty="0"/>
              <a:t>V7</a:t>
            </a:r>
            <a:r>
              <a:rPr lang="zh-CN" altLang="en-US" sz="1600" dirty="0"/>
              <a:t>版本状态相反）</a:t>
            </a:r>
          </a:p>
          <a:p>
            <a:pPr eaLnBrk="1" hangingPunct="1">
              <a:buFont typeface="Wingdings" panose="05000000000000000000" pitchFamily="2" charset="2"/>
              <a:buNone/>
            </a:pPr>
            <a:endParaRPr lang="zh-CN" altLang="en-US" sz="1600" dirty="0"/>
          </a:p>
          <a:p>
            <a:pPr eaLnBrk="1" hangingPunct="1"/>
            <a:endParaRPr lang="zh-CN" altLang="en-US" sz="1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1"/>
          </p:nvPr>
        </p:nvSpPr>
        <p:spPr>
          <a:xfrm>
            <a:off x="214282" y="1071552"/>
            <a:ext cx="6593712" cy="3948470"/>
          </a:xfrm>
        </p:spPr>
        <p:txBody>
          <a:bodyPr>
            <a:noAutofit/>
          </a:bodyPr>
          <a:lstStyle/>
          <a:p>
            <a:r>
              <a:rPr lang="zh-CN" altLang="zh-CN" sz="1600" dirty="0">
                <a:solidFill>
                  <a:srgbClr val="FF3300"/>
                </a:solidFill>
              </a:rPr>
              <a:t>缺省过滤方式：</a:t>
            </a:r>
            <a:r>
              <a:rPr lang="zh-CN" altLang="zh-CN" sz="1600" dirty="0"/>
              <a:t>当访问规则中没有找到一条匹配的规则来判定网络包是否可以通过的时候，将根据缺省过滤方式来决定“允许”还是“禁止”网络包通过。</a:t>
            </a:r>
          </a:p>
          <a:p>
            <a:r>
              <a:rPr lang="zh-CN" altLang="zh-CN" sz="1600" dirty="0"/>
              <a:t>设置缺省过滤方式为“允许”：</a:t>
            </a:r>
          </a:p>
          <a:p>
            <a:pPr marL="684000" lvl="1"/>
            <a:r>
              <a:rPr lang="zh-CN" altLang="zh-CN" sz="1600" dirty="0"/>
              <a:t>[</a:t>
            </a:r>
            <a:r>
              <a:rPr lang="en-US" altLang="zh-CN" sz="1600" dirty="0"/>
              <a:t>H3C</a:t>
            </a:r>
            <a:r>
              <a:rPr lang="zh-CN" altLang="zh-CN" sz="1600" dirty="0"/>
              <a:t>] </a:t>
            </a:r>
            <a:r>
              <a:rPr lang="en-US" altLang="zh-CN" sz="1600" dirty="0"/>
              <a:t>packet-filter default permit</a:t>
            </a:r>
            <a:endParaRPr lang="zh-CN" altLang="zh-CN" sz="1600" dirty="0"/>
          </a:p>
          <a:p>
            <a:r>
              <a:rPr lang="zh-CN" altLang="zh-CN" sz="1600" dirty="0"/>
              <a:t>设置缺省过滤方式为“禁止”：</a:t>
            </a:r>
          </a:p>
          <a:p>
            <a:pPr marL="684000" lvl="1"/>
            <a:r>
              <a:rPr lang="zh-CN" altLang="zh-CN" sz="1600" dirty="0"/>
              <a:t>[</a:t>
            </a:r>
            <a:r>
              <a:rPr lang="en-US" altLang="zh-CN" sz="1600" dirty="0"/>
              <a:t>H3C</a:t>
            </a:r>
            <a:r>
              <a:rPr lang="zh-CN" altLang="zh-CN" sz="1600" dirty="0"/>
              <a:t>] </a:t>
            </a:r>
            <a:r>
              <a:rPr lang="en-US" altLang="zh-CN" sz="1600" dirty="0"/>
              <a:t>packet-filter default deny</a:t>
            </a:r>
            <a:endParaRPr lang="zh-CN" altLang="zh-CN" sz="1600" dirty="0"/>
          </a:p>
          <a:p>
            <a:r>
              <a:rPr lang="zh-CN" altLang="en-US" sz="1600" dirty="0"/>
              <a:t>系统缺省的报文过滤动作为</a:t>
            </a:r>
            <a:r>
              <a:rPr lang="en-US" altLang="zh-CN" sz="1600" dirty="0"/>
              <a:t>Permit</a:t>
            </a:r>
            <a:r>
              <a:rPr lang="zh-CN" altLang="en-US" sz="1600" dirty="0"/>
              <a:t>，即允许未匹配上</a:t>
            </a:r>
            <a:r>
              <a:rPr lang="en-US" altLang="zh-CN" sz="1600" dirty="0"/>
              <a:t>ACL</a:t>
            </a:r>
            <a:r>
              <a:rPr lang="zh-CN" altLang="en-US" sz="1600" dirty="0"/>
              <a:t>规则的报文通过。通过本配置可更改报文过滤的缺省动作为</a:t>
            </a:r>
            <a:r>
              <a:rPr lang="en-US" altLang="zh-CN" sz="1600" dirty="0"/>
              <a:t>Deny</a:t>
            </a:r>
            <a:r>
              <a:rPr lang="zh-CN" altLang="en-US" sz="1600" dirty="0"/>
              <a:t>，即禁止未匹配上</a:t>
            </a:r>
            <a:r>
              <a:rPr lang="en-US" altLang="zh-CN" sz="1600" dirty="0"/>
              <a:t>ACL</a:t>
            </a:r>
            <a:r>
              <a:rPr lang="zh-CN" altLang="en-US" sz="1600" dirty="0"/>
              <a:t>规则的报文通过</a:t>
            </a:r>
            <a:endParaRPr lang="zh-CN" altLang="zh-CN" sz="1600" dirty="0"/>
          </a:p>
        </p:txBody>
      </p:sp>
      <p:sp>
        <p:nvSpPr>
          <p:cNvPr id="5" name="Rectangle 2"/>
          <p:cNvSpPr txBox="1">
            <a:spLocks noChangeArrowheads="1"/>
          </p:cNvSpPr>
          <p:nvPr/>
        </p:nvSpPr>
        <p:spPr>
          <a:xfrm>
            <a:off x="827584" y="191142"/>
            <a:ext cx="6459060" cy="461665"/>
          </a:xfrm>
          <a:prstGeom prst="rect">
            <a:avLst/>
          </a:prstGeom>
        </p:spPr>
        <p:txBody>
          <a:bodyPr vert="horz" wrap="square" lIns="91440" tIns="45720" rIns="91440" bIns="45720" rtlCol="0" anchor="ctr">
            <a:spAutoFit/>
          </a:bodyPr>
          <a:lstStyle/>
          <a:p>
            <a:pPr lvl="0">
              <a:spcBef>
                <a:spcPct val="0"/>
              </a:spcBef>
            </a:pPr>
            <a:r>
              <a:rPr kumimoji="0" lang="zh-CN"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rPr>
              <a:t> </a:t>
            </a:r>
            <a:r>
              <a:rPr lang="zh-CN" altLang="en-US" sz="2400" b="1" dirty="0">
                <a:latin typeface="微软雅黑" pitchFamily="34" charset="-122"/>
                <a:ea typeface="微软雅黑" pitchFamily="34" charset="-122"/>
                <a:cs typeface="+mj-cs"/>
              </a:rPr>
              <a:t>防火墙配置 </a:t>
            </a:r>
            <a:r>
              <a:rPr lang="en-US" altLang="zh-CN" sz="2400" b="1" dirty="0">
                <a:latin typeface="微软雅黑" pitchFamily="34" charset="-122"/>
                <a:ea typeface="微软雅黑" pitchFamily="34" charset="-122"/>
                <a:cs typeface="+mj-cs"/>
              </a:rPr>
              <a:t>— </a:t>
            </a:r>
            <a:r>
              <a:rPr lang="zh-CN" altLang="en-US" sz="2400" b="1" dirty="0">
                <a:latin typeface="微软雅黑" pitchFamily="34" charset="-122"/>
                <a:ea typeface="微软雅黑" pitchFamily="34" charset="-122"/>
                <a:cs typeface="+mj-cs"/>
              </a:rPr>
              <a:t>缺省过滤方式（</a:t>
            </a:r>
            <a:r>
              <a:rPr lang="en-US" altLang="zh-CN" sz="2400" b="1" dirty="0">
                <a:latin typeface="微软雅黑" pitchFamily="34" charset="-122"/>
                <a:ea typeface="微软雅黑" pitchFamily="34" charset="-122"/>
                <a:cs typeface="+mj-cs"/>
              </a:rPr>
              <a:t>V5&amp;V7</a:t>
            </a:r>
            <a:r>
              <a:rPr lang="zh-CN" altLang="en-US" sz="2400" b="1" dirty="0">
                <a:latin typeface="微软雅黑" pitchFamily="34" charset="-122"/>
                <a:ea typeface="微软雅黑" pitchFamily="34" charset="-122"/>
                <a:cs typeface="+mj-cs"/>
              </a:rPr>
              <a:t>）</a:t>
            </a:r>
            <a:endParaRPr kumimoji="0" lang="zh-CN"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spTree>
    <p:extLst>
      <p:ext uri="{BB962C8B-B14F-4D97-AF65-F5344CB8AC3E}">
        <p14:creationId xmlns:p14="http://schemas.microsoft.com/office/powerpoint/2010/main" val="3719227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body" idx="1"/>
          </p:nvPr>
        </p:nvSpPr>
        <p:spPr>
          <a:xfrm>
            <a:off x="214282" y="1071552"/>
            <a:ext cx="6643734" cy="3786214"/>
          </a:xfrm>
          <a:noFill/>
        </p:spPr>
        <p:txBody>
          <a:bodyPr>
            <a:noAutofit/>
          </a:bodyPr>
          <a:lstStyle/>
          <a:p>
            <a:r>
              <a:rPr lang="zh-CN" altLang="zh-CN" sz="1600" dirty="0"/>
              <a:t>在接口上应用ACL的命令为：</a:t>
            </a:r>
            <a:endParaRPr lang="en-US" altLang="zh-CN" sz="1600" dirty="0"/>
          </a:p>
          <a:p>
            <a:pPr marL="684000">
              <a:buNone/>
            </a:pPr>
            <a:r>
              <a:rPr lang="zh-CN" altLang="zh-CN" sz="1600" dirty="0"/>
              <a:t>[</a:t>
            </a:r>
            <a:r>
              <a:rPr lang="en-US" altLang="zh-CN" sz="1600" dirty="0"/>
              <a:t>H3C</a:t>
            </a:r>
            <a:r>
              <a:rPr lang="zh-CN" altLang="zh-CN" sz="1600" dirty="0"/>
              <a:t>-Serial</a:t>
            </a:r>
            <a:r>
              <a:rPr lang="en-US" altLang="zh-CN" sz="1600" i="1" dirty="0">
                <a:solidFill>
                  <a:srgbClr val="0070C0"/>
                </a:solidFill>
              </a:rPr>
              <a:t>x/x</a:t>
            </a:r>
            <a:r>
              <a:rPr lang="zh-CN" altLang="zh-CN" sz="1600" dirty="0"/>
              <a:t>] </a:t>
            </a:r>
            <a:r>
              <a:rPr lang="en-US" altLang="zh-CN" sz="1600" dirty="0"/>
              <a:t>packet-filter { </a:t>
            </a:r>
            <a:r>
              <a:rPr lang="en-US" altLang="zh-CN" sz="1600" i="1" dirty="0" err="1"/>
              <a:t>acl</a:t>
            </a:r>
            <a:r>
              <a:rPr lang="en-US" altLang="zh-CN" sz="1600" i="1" dirty="0"/>
              <a:t>-number </a:t>
            </a:r>
            <a:r>
              <a:rPr lang="en-US" altLang="zh-CN" sz="1600" dirty="0"/>
              <a:t>| name </a:t>
            </a:r>
          </a:p>
          <a:p>
            <a:pPr marL="684000">
              <a:buNone/>
            </a:pPr>
            <a:r>
              <a:rPr lang="en-US" altLang="zh-CN" sz="1600" i="1" dirty="0" err="1"/>
              <a:t>acl</a:t>
            </a:r>
            <a:r>
              <a:rPr lang="en-US" altLang="zh-CN" sz="1600" i="1" dirty="0"/>
              <a:t>-name</a:t>
            </a:r>
            <a:r>
              <a:rPr lang="en-US" altLang="zh-CN" sz="1600" dirty="0"/>
              <a:t> } { inbound | outbound } </a:t>
            </a:r>
          </a:p>
          <a:p>
            <a:pPr marL="684000" lvl="1"/>
            <a:r>
              <a:rPr lang="zh-CN" altLang="zh-CN" sz="1600" dirty="0"/>
              <a:t>inbound：入方向</a:t>
            </a:r>
            <a:endParaRPr lang="en-US" altLang="zh-CN" sz="1600" dirty="0"/>
          </a:p>
          <a:p>
            <a:pPr marL="684000" lvl="1"/>
            <a:r>
              <a:rPr lang="zh-CN" altLang="zh-CN" sz="1600" dirty="0"/>
              <a:t>outbound：出方向</a:t>
            </a:r>
            <a:endParaRPr lang="en-US" altLang="zh-CN" sz="1600" dirty="0"/>
          </a:p>
          <a:p>
            <a:pPr lvl="1"/>
            <a:endParaRPr lang="zh-CN" altLang="zh-CN" sz="1600" dirty="0"/>
          </a:p>
          <a:p>
            <a:r>
              <a:rPr lang="zh-CN" altLang="zh-CN" sz="1600" dirty="0"/>
              <a:t>在一个接口的一个方向上，可以配置多个ACL</a:t>
            </a:r>
            <a:r>
              <a:rPr lang="zh-CN" altLang="en-US" sz="1600" dirty="0"/>
              <a:t>（最多</a:t>
            </a:r>
            <a:r>
              <a:rPr lang="en-US" altLang="zh-CN" sz="1600" dirty="0"/>
              <a:t>32</a:t>
            </a:r>
            <a:r>
              <a:rPr lang="zh-CN" altLang="en-US" sz="1600" dirty="0"/>
              <a:t>个）</a:t>
            </a:r>
            <a:r>
              <a:rPr lang="zh-CN" altLang="zh-CN" sz="1600" dirty="0"/>
              <a:t>，匹配时从</a:t>
            </a:r>
            <a:r>
              <a:rPr lang="zh-CN" altLang="zh-CN" sz="1600" i="1" dirty="0"/>
              <a:t>acl-number </a:t>
            </a:r>
            <a:r>
              <a:rPr lang="zh-CN" altLang="zh-CN" sz="1600" dirty="0"/>
              <a:t>大的ACL开始</a:t>
            </a:r>
            <a:endParaRPr lang="en-US" altLang="zh-CN" sz="1600" dirty="0"/>
          </a:p>
          <a:p>
            <a:pPr marL="0" indent="0">
              <a:buNone/>
            </a:pPr>
            <a:endParaRPr lang="en-US" altLang="zh-CN" sz="1600" dirty="0"/>
          </a:p>
          <a:p>
            <a:r>
              <a:rPr lang="en-US" altLang="zh-CN" sz="1600" dirty="0"/>
              <a:t>ACL</a:t>
            </a:r>
            <a:r>
              <a:rPr lang="zh-CN" altLang="en-US" sz="1600" dirty="0"/>
              <a:t>最基本的应用就是进行报文过滤，即通过将</a:t>
            </a:r>
            <a:r>
              <a:rPr lang="en-US" altLang="zh-CN" sz="1600" dirty="0"/>
              <a:t>ACL</a:t>
            </a:r>
            <a:r>
              <a:rPr lang="zh-CN" altLang="en-US" sz="1600" dirty="0"/>
              <a:t>规则应用到指定接口的入或出方向上，从而对该接口收到或发出的报文进行过滤。缺省情况下，接口不对报文进行过滤</a:t>
            </a:r>
          </a:p>
        </p:txBody>
      </p:sp>
      <p:sp>
        <p:nvSpPr>
          <p:cNvPr id="5" name="Rectangle 2"/>
          <p:cNvSpPr txBox="1">
            <a:spLocks noChangeArrowheads="1"/>
          </p:cNvSpPr>
          <p:nvPr/>
        </p:nvSpPr>
        <p:spPr>
          <a:xfrm>
            <a:off x="827584" y="191142"/>
            <a:ext cx="6459060" cy="461665"/>
          </a:xfrm>
          <a:prstGeom prst="rect">
            <a:avLst/>
          </a:prstGeom>
        </p:spPr>
        <p:txBody>
          <a:bodyPr vert="horz" wrap="square" lIns="91440" tIns="45720" rIns="91440" bIns="45720" rtlCol="0" anchor="ctr">
            <a:spAutoFit/>
          </a:bodyPr>
          <a:lstStyle/>
          <a:p>
            <a:pPr lvl="0">
              <a:spcBef>
                <a:spcPct val="0"/>
              </a:spcBef>
            </a:pPr>
            <a:r>
              <a:rPr kumimoji="0" lang="zh-CN"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rPr>
              <a:t> </a:t>
            </a:r>
            <a:r>
              <a:rPr lang="zh-CN" altLang="en-US" sz="2400" b="1" dirty="0">
                <a:latin typeface="微软雅黑" pitchFamily="34" charset="-122"/>
                <a:ea typeface="微软雅黑" pitchFamily="34" charset="-122"/>
                <a:cs typeface="+mj-cs"/>
              </a:rPr>
              <a:t>防火墙配置 </a:t>
            </a:r>
            <a:r>
              <a:rPr lang="en-US" altLang="zh-CN" sz="2400" b="1" dirty="0">
                <a:latin typeface="微软雅黑" pitchFamily="34" charset="-122"/>
                <a:ea typeface="微软雅黑" pitchFamily="34" charset="-122"/>
                <a:cs typeface="+mj-cs"/>
              </a:rPr>
              <a:t>— </a:t>
            </a:r>
            <a:r>
              <a:rPr lang="zh-CN" altLang="en-US" sz="2400" b="1" dirty="0">
                <a:latin typeface="微软雅黑" pitchFamily="34" charset="-122"/>
                <a:ea typeface="微软雅黑" pitchFamily="34" charset="-122"/>
                <a:cs typeface="+mj-cs"/>
              </a:rPr>
              <a:t>在接口上应用</a:t>
            </a:r>
            <a:r>
              <a:rPr lang="en-US" altLang="zh-CN" sz="2400" b="1" dirty="0">
                <a:latin typeface="微软雅黑" pitchFamily="34" charset="-122"/>
                <a:ea typeface="微软雅黑" pitchFamily="34" charset="-122"/>
                <a:cs typeface="+mj-cs"/>
              </a:rPr>
              <a:t>ACL</a:t>
            </a:r>
            <a:r>
              <a:rPr lang="zh-CN" altLang="en-US" sz="2400" b="1" dirty="0">
                <a:latin typeface="微软雅黑" pitchFamily="34" charset="-122"/>
                <a:ea typeface="微软雅黑" pitchFamily="34" charset="-122"/>
                <a:cs typeface="+mj-cs"/>
              </a:rPr>
              <a:t>（</a:t>
            </a:r>
            <a:r>
              <a:rPr lang="en-US" altLang="zh-CN" sz="2400" b="1" dirty="0">
                <a:latin typeface="微软雅黑" pitchFamily="34" charset="-122"/>
                <a:ea typeface="微软雅黑" pitchFamily="34" charset="-122"/>
                <a:cs typeface="+mj-cs"/>
              </a:rPr>
              <a:t>V5&amp;V7</a:t>
            </a:r>
            <a:r>
              <a:rPr lang="zh-CN" altLang="en-US" sz="2400" b="1" dirty="0">
                <a:latin typeface="微软雅黑" pitchFamily="34" charset="-122"/>
                <a:ea typeface="微软雅黑" pitchFamily="34" charset="-122"/>
                <a:cs typeface="+mj-cs"/>
              </a:rPr>
              <a:t>）</a:t>
            </a:r>
            <a:endParaRPr kumimoji="0" lang="zh-CN"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spTree>
    <p:extLst>
      <p:ext uri="{BB962C8B-B14F-4D97-AF65-F5344CB8AC3E}">
        <p14:creationId xmlns:p14="http://schemas.microsoft.com/office/powerpoint/2010/main" val="1416430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827584" y="191142"/>
            <a:ext cx="4872046" cy="461665"/>
          </a:xfrm>
        </p:spPr>
        <p:txBody>
          <a:bodyPr/>
          <a:lstStyle/>
          <a:p>
            <a:r>
              <a:rPr lang="zh-CN" altLang="zh-CN" dirty="0"/>
              <a:t> 防火墙配置与NAT配置</a:t>
            </a:r>
          </a:p>
        </p:txBody>
      </p:sp>
      <p:sp>
        <p:nvSpPr>
          <p:cNvPr id="4099" name="Rectangle 3"/>
          <p:cNvSpPr>
            <a:spLocks noGrp="1" noChangeArrowheads="1"/>
          </p:cNvSpPr>
          <p:nvPr>
            <p:ph type="body" idx="1"/>
          </p:nvPr>
        </p:nvSpPr>
        <p:spPr>
          <a:xfrm>
            <a:off x="214282" y="1071552"/>
            <a:ext cx="5643693" cy="3458082"/>
          </a:xfrm>
        </p:spPr>
        <p:txBody>
          <a:bodyPr>
            <a:normAutofit/>
          </a:bodyPr>
          <a:lstStyle/>
          <a:p>
            <a:r>
              <a:rPr lang="zh-CN" altLang="zh-CN" sz="1600" dirty="0"/>
              <a:t>防火墙技术</a:t>
            </a:r>
            <a:r>
              <a:rPr lang="zh-CN" altLang="en-US" sz="1600" dirty="0"/>
              <a:t>与访问控制列表介绍</a:t>
            </a:r>
            <a:endParaRPr lang="en-US" altLang="zh-CN" sz="1600" dirty="0"/>
          </a:p>
          <a:p>
            <a:pPr marL="0" indent="0">
              <a:buNone/>
            </a:pPr>
            <a:endParaRPr lang="zh-CN" altLang="zh-CN" sz="1600" dirty="0"/>
          </a:p>
          <a:p>
            <a:r>
              <a:rPr lang="zh-CN" altLang="zh-CN" sz="1600" dirty="0"/>
              <a:t>访问控制列表</a:t>
            </a:r>
            <a:r>
              <a:rPr lang="zh-CN" altLang="en-US" sz="1600" dirty="0"/>
              <a:t>与</a:t>
            </a:r>
            <a:r>
              <a:rPr lang="zh-CN" altLang="zh-CN" sz="1600" dirty="0"/>
              <a:t>防火墙配置</a:t>
            </a:r>
            <a:endParaRPr lang="en-US" altLang="zh-CN" sz="1600" dirty="0"/>
          </a:p>
          <a:p>
            <a:endParaRPr lang="zh-CN" altLang="zh-CN" sz="1600" dirty="0"/>
          </a:p>
          <a:p>
            <a:r>
              <a:rPr lang="zh-CN" altLang="zh-CN" sz="1600" dirty="0"/>
              <a:t>NAT技术</a:t>
            </a:r>
            <a:endParaRPr lang="en-US" altLang="zh-CN" sz="1600" dirty="0"/>
          </a:p>
          <a:p>
            <a:pPr marL="0" indent="0">
              <a:buNone/>
            </a:pPr>
            <a:endParaRPr lang="zh-CN" altLang="zh-CN" sz="1600" dirty="0"/>
          </a:p>
          <a:p>
            <a:r>
              <a:rPr lang="zh-CN" altLang="zh-CN" sz="1600" dirty="0"/>
              <a:t>NAT配置</a:t>
            </a:r>
          </a:p>
          <a:p>
            <a:pPr>
              <a:buFont typeface="Wingdings" panose="05000000000000000000" pitchFamily="2" charset="2"/>
              <a:buNone/>
            </a:pPr>
            <a:endParaRPr lang="zh-CN" altLang="zh-CN" sz="1600" dirty="0"/>
          </a:p>
        </p:txBody>
      </p:sp>
    </p:spTree>
    <p:extLst>
      <p:ext uri="{BB962C8B-B14F-4D97-AF65-F5344CB8AC3E}">
        <p14:creationId xmlns:p14="http://schemas.microsoft.com/office/powerpoint/2010/main" val="249347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body" idx="1"/>
          </p:nvPr>
        </p:nvSpPr>
        <p:spPr>
          <a:xfrm>
            <a:off x="214282" y="915566"/>
            <a:ext cx="7072362" cy="3240360"/>
          </a:xfrm>
        </p:spPr>
        <p:txBody>
          <a:bodyPr>
            <a:normAutofit fontScale="85000" lnSpcReduction="10000"/>
          </a:bodyPr>
          <a:lstStyle/>
          <a:p>
            <a:pPr>
              <a:lnSpc>
                <a:spcPct val="110000"/>
              </a:lnSpc>
            </a:pPr>
            <a:r>
              <a:rPr lang="zh-CN" altLang="zh-CN" sz="1900" dirty="0"/>
              <a:t>显示ACL</a:t>
            </a:r>
            <a:r>
              <a:rPr lang="zh-CN" altLang="en-US" sz="1900" dirty="0"/>
              <a:t>的配置及运行情况</a:t>
            </a:r>
            <a:endParaRPr lang="zh-CN" altLang="zh-CN" sz="1900" dirty="0"/>
          </a:p>
          <a:p>
            <a:pPr marL="684000">
              <a:lnSpc>
                <a:spcPct val="110000"/>
              </a:lnSpc>
              <a:buFont typeface="Wingdings" panose="05000000000000000000" pitchFamily="2" charset="2"/>
              <a:buNone/>
            </a:pPr>
            <a:r>
              <a:rPr lang="zh-CN" altLang="zh-CN" sz="1900" dirty="0"/>
              <a:t>[任意视图] display acl { all | </a:t>
            </a:r>
            <a:r>
              <a:rPr lang="zh-CN" altLang="zh-CN" sz="1900" i="1" dirty="0"/>
              <a:t>acl-number </a:t>
            </a:r>
            <a:r>
              <a:rPr lang="zh-CN" altLang="zh-CN" sz="1900" dirty="0"/>
              <a:t>}</a:t>
            </a:r>
          </a:p>
          <a:p>
            <a:pPr>
              <a:lnSpc>
                <a:spcPct val="110000"/>
              </a:lnSpc>
            </a:pPr>
            <a:endParaRPr lang="zh-CN" altLang="zh-CN" sz="1900" dirty="0"/>
          </a:p>
          <a:p>
            <a:pPr>
              <a:lnSpc>
                <a:spcPct val="110000"/>
              </a:lnSpc>
            </a:pPr>
            <a:r>
              <a:rPr lang="zh-CN" altLang="en-US" sz="1900" dirty="0"/>
              <a:t>显示</a:t>
            </a:r>
            <a:r>
              <a:rPr lang="en-US" altLang="zh-CN" sz="1900" dirty="0"/>
              <a:t>ACL</a:t>
            </a:r>
            <a:r>
              <a:rPr lang="zh-CN" altLang="en-US" sz="1900" dirty="0"/>
              <a:t>在报文过滤中应用的统计信息以及报文过滤缺省动作的统计信息</a:t>
            </a:r>
          </a:p>
          <a:p>
            <a:pPr marL="684000">
              <a:lnSpc>
                <a:spcPct val="110000"/>
              </a:lnSpc>
              <a:buFont typeface="Wingdings" panose="05000000000000000000" pitchFamily="2" charset="2"/>
              <a:buNone/>
            </a:pPr>
            <a:r>
              <a:rPr lang="zh-CN" altLang="zh-CN" sz="1900" dirty="0"/>
              <a:t>[任意视图] </a:t>
            </a:r>
            <a:r>
              <a:rPr lang="en-US" altLang="zh-CN" sz="1900" dirty="0"/>
              <a:t>display packet-filter { interface </a:t>
            </a:r>
            <a:r>
              <a:rPr lang="en-US" altLang="zh-CN" sz="1900" dirty="0" err="1"/>
              <a:t>interface</a:t>
            </a:r>
            <a:r>
              <a:rPr lang="en-US" altLang="zh-CN" sz="1900" dirty="0"/>
              <a:t>-type </a:t>
            </a:r>
          </a:p>
          <a:p>
            <a:pPr marL="684000">
              <a:lnSpc>
                <a:spcPct val="110000"/>
              </a:lnSpc>
              <a:buFont typeface="Wingdings" panose="05000000000000000000" pitchFamily="2" charset="2"/>
              <a:buNone/>
            </a:pPr>
            <a:r>
              <a:rPr lang="en-US" altLang="zh-CN" sz="1900" dirty="0"/>
              <a:t>interface-number { inbound | outbound } </a:t>
            </a:r>
          </a:p>
          <a:p>
            <a:pPr marL="684000">
              <a:lnSpc>
                <a:spcPct val="110000"/>
              </a:lnSpc>
              <a:buFont typeface="Wingdings" panose="05000000000000000000" pitchFamily="2" charset="2"/>
              <a:buNone/>
            </a:pPr>
            <a:endParaRPr lang="en-US" altLang="zh-CN" sz="1900" dirty="0"/>
          </a:p>
          <a:p>
            <a:pPr marL="0">
              <a:lnSpc>
                <a:spcPct val="110000"/>
              </a:lnSpc>
            </a:pPr>
            <a:r>
              <a:rPr lang="zh-CN" altLang="en-US" sz="1900" dirty="0"/>
              <a:t>显示防火墙状态</a:t>
            </a:r>
          </a:p>
          <a:p>
            <a:pPr marL="0" indent="0">
              <a:lnSpc>
                <a:spcPct val="110000"/>
              </a:lnSpc>
              <a:buNone/>
            </a:pPr>
            <a:r>
              <a:rPr lang="zh-CN" altLang="en-US" sz="1900" dirty="0"/>
              <a:t>    </a:t>
            </a:r>
            <a:r>
              <a:rPr lang="en-US" altLang="zh-CN" sz="1900" dirty="0"/>
              <a:t>[</a:t>
            </a:r>
            <a:r>
              <a:rPr lang="zh-CN" altLang="en-US" sz="1900" dirty="0"/>
              <a:t>任意视图</a:t>
            </a:r>
            <a:r>
              <a:rPr lang="en-US" altLang="zh-CN" sz="1900" dirty="0"/>
              <a:t>] display firewall-statistics { all | interface type number }</a:t>
            </a:r>
          </a:p>
          <a:p>
            <a:pPr marL="0" indent="0">
              <a:lnSpc>
                <a:spcPct val="110000"/>
              </a:lnSpc>
              <a:buNone/>
            </a:pPr>
            <a:endParaRPr lang="en-US" altLang="zh-CN" sz="1900" dirty="0"/>
          </a:p>
          <a:p>
            <a:pPr marL="684000">
              <a:lnSpc>
                <a:spcPct val="110000"/>
              </a:lnSpc>
              <a:buFont typeface="Wingdings" panose="05000000000000000000" pitchFamily="2" charset="2"/>
              <a:buNone/>
            </a:pPr>
            <a:endParaRPr lang="en-US" altLang="zh-CN" sz="1900" dirty="0"/>
          </a:p>
          <a:p>
            <a:pPr>
              <a:lnSpc>
                <a:spcPct val="90000"/>
              </a:lnSpc>
              <a:buFont typeface="Wingdings" panose="05000000000000000000" pitchFamily="2" charset="2"/>
              <a:buNone/>
            </a:pPr>
            <a:endParaRPr lang="en-US" altLang="zh-CN" dirty="0"/>
          </a:p>
          <a:p>
            <a:pPr>
              <a:lnSpc>
                <a:spcPct val="90000"/>
              </a:lnSpc>
              <a:buFont typeface="Wingdings" panose="05000000000000000000" pitchFamily="2" charset="2"/>
              <a:buNone/>
            </a:pPr>
            <a:endParaRPr lang="zh-CN" altLang="zh-CN" dirty="0"/>
          </a:p>
        </p:txBody>
      </p:sp>
      <p:sp>
        <p:nvSpPr>
          <p:cNvPr id="2" name="TextBox 1"/>
          <p:cNvSpPr txBox="1"/>
          <p:nvPr/>
        </p:nvSpPr>
        <p:spPr>
          <a:xfrm>
            <a:off x="214282" y="3971260"/>
            <a:ext cx="6877998" cy="369332"/>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defRPr>
                <a:latin typeface="微软雅黑" panose="020B0503020204020204" pitchFamily="34" charset="-122"/>
                <a:ea typeface="微软雅黑" panose="020B0503020204020204" pitchFamily="34" charset="-122"/>
              </a:defRPr>
            </a:lvl1pPr>
          </a:lstStyle>
          <a:p>
            <a:r>
              <a:rPr lang="zh-CN" altLang="en-US" dirty="0"/>
              <a:t>注意：不同型号的设备操作可能会有差异，具体见相应的配置指导。</a:t>
            </a:r>
          </a:p>
        </p:txBody>
      </p:sp>
      <p:sp>
        <p:nvSpPr>
          <p:cNvPr id="6" name="Rectangle 2"/>
          <p:cNvSpPr txBox="1">
            <a:spLocks noChangeArrowheads="1"/>
          </p:cNvSpPr>
          <p:nvPr/>
        </p:nvSpPr>
        <p:spPr>
          <a:xfrm>
            <a:off x="827584" y="191142"/>
            <a:ext cx="6459060" cy="461665"/>
          </a:xfrm>
          <a:prstGeom prst="rect">
            <a:avLst/>
          </a:prstGeom>
        </p:spPr>
        <p:txBody>
          <a:bodyPr vert="horz" wrap="square" lIns="91440" tIns="45720" rIns="91440" bIns="45720" rtlCol="0" anchor="ctr">
            <a:spAutoFit/>
          </a:bodyPr>
          <a:lstStyle/>
          <a:p>
            <a:pPr lvl="0">
              <a:spcBef>
                <a:spcPct val="0"/>
              </a:spcBef>
            </a:pPr>
            <a:r>
              <a:rPr kumimoji="0" lang="zh-CN"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rPr>
              <a:t> </a:t>
            </a:r>
            <a:r>
              <a:rPr lang="zh-CN" altLang="en-US" sz="2400" b="1" dirty="0">
                <a:latin typeface="微软雅黑" pitchFamily="34" charset="-122"/>
                <a:ea typeface="微软雅黑" pitchFamily="34" charset="-122"/>
                <a:cs typeface="+mj-cs"/>
              </a:rPr>
              <a:t>防火墙配置 </a:t>
            </a:r>
            <a:r>
              <a:rPr lang="en-US" altLang="zh-CN" sz="2400" b="1" dirty="0">
                <a:latin typeface="微软雅黑" pitchFamily="34" charset="-122"/>
                <a:ea typeface="微软雅黑" pitchFamily="34" charset="-122"/>
                <a:cs typeface="+mj-cs"/>
              </a:rPr>
              <a:t>— </a:t>
            </a:r>
            <a:r>
              <a:rPr lang="zh-CN" altLang="en-US" sz="2400" b="1" dirty="0">
                <a:latin typeface="微软雅黑" pitchFamily="34" charset="-122"/>
                <a:ea typeface="微软雅黑" pitchFamily="34" charset="-122"/>
                <a:cs typeface="+mj-cs"/>
              </a:rPr>
              <a:t>显示配置信息</a:t>
            </a:r>
            <a:r>
              <a:rPr lang="zh-CN" altLang="en-US" sz="2400" b="1" dirty="0">
                <a:latin typeface="微软雅黑" pitchFamily="34" charset="-122"/>
                <a:ea typeface="微软雅黑" pitchFamily="34" charset="-122"/>
              </a:rPr>
              <a:t>（</a:t>
            </a:r>
            <a:r>
              <a:rPr lang="en-US" altLang="zh-CN" sz="2400" b="1" dirty="0">
                <a:latin typeface="微软雅黑" pitchFamily="34" charset="-122"/>
                <a:ea typeface="微软雅黑" pitchFamily="34" charset="-122"/>
              </a:rPr>
              <a:t>V5&amp;V7</a:t>
            </a:r>
            <a:r>
              <a:rPr lang="zh-CN" altLang="en-US" sz="2400" b="1" dirty="0">
                <a:latin typeface="微软雅黑" pitchFamily="34" charset="-122"/>
                <a:ea typeface="微软雅黑" pitchFamily="34" charset="-122"/>
              </a:rPr>
              <a:t>）</a:t>
            </a:r>
            <a:endParaRPr kumimoji="0" lang="zh-CN"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spTree>
    <p:extLst>
      <p:ext uri="{BB962C8B-B14F-4D97-AF65-F5344CB8AC3E}">
        <p14:creationId xmlns:p14="http://schemas.microsoft.com/office/powerpoint/2010/main" val="1836564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016794"/>
            <a:ext cx="3257550" cy="3750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Text Box 4"/>
          <p:cNvSpPr txBox="1">
            <a:spLocks noChangeArrowheads="1"/>
          </p:cNvSpPr>
          <p:nvPr/>
        </p:nvSpPr>
        <p:spPr bwMode="auto">
          <a:xfrm>
            <a:off x="1697311" y="4202906"/>
            <a:ext cx="1016625"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350">
                <a:latin typeface="微软雅黑" panose="020B0503020204020204" pitchFamily="34" charset="-122"/>
                <a:ea typeface="微软雅黑" panose="020B0503020204020204" pitchFamily="34" charset="-122"/>
              </a:rPr>
              <a:t>202.39.2.3</a:t>
            </a:r>
          </a:p>
        </p:txBody>
      </p:sp>
      <p:sp>
        <p:nvSpPr>
          <p:cNvPr id="33797" name="Text Box 5"/>
          <p:cNvSpPr txBox="1">
            <a:spLocks noChangeArrowheads="1"/>
          </p:cNvSpPr>
          <p:nvPr/>
        </p:nvSpPr>
        <p:spPr bwMode="auto">
          <a:xfrm>
            <a:off x="4427414" y="962025"/>
            <a:ext cx="2031325" cy="369332"/>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dirty="0">
                <a:latin typeface="微软雅黑" panose="020B0503020204020204" pitchFamily="34" charset="-122"/>
                <a:ea typeface="微软雅黑" panose="020B0503020204020204" pitchFamily="34" charset="-122"/>
              </a:rPr>
              <a:t>防火墙配置要求：</a:t>
            </a:r>
          </a:p>
        </p:txBody>
      </p:sp>
      <p:sp>
        <p:nvSpPr>
          <p:cNvPr id="33798" name="Rectangle 6"/>
          <p:cNvSpPr>
            <a:spLocks noGrp="1" noChangeArrowheads="1"/>
          </p:cNvSpPr>
          <p:nvPr>
            <p:ph type="body" idx="1"/>
          </p:nvPr>
        </p:nvSpPr>
        <p:spPr>
          <a:xfrm>
            <a:off x="4429124" y="1556147"/>
            <a:ext cx="2059781" cy="2051447"/>
          </a:xfrm>
          <a:noFill/>
          <a:ln/>
        </p:spPr>
        <p:txBody>
          <a:bodyPr>
            <a:normAutofit/>
          </a:bodyPr>
          <a:lstStyle/>
          <a:p>
            <a:pPr>
              <a:lnSpc>
                <a:spcPct val="90000"/>
              </a:lnSpc>
            </a:pPr>
            <a:r>
              <a:rPr lang="zh-CN" altLang="zh-CN" sz="1800" dirty="0"/>
              <a:t>只有外部特定PC可以访问内部服务器</a:t>
            </a:r>
          </a:p>
          <a:p>
            <a:pPr>
              <a:lnSpc>
                <a:spcPct val="90000"/>
              </a:lnSpc>
            </a:pPr>
            <a:endParaRPr lang="zh-CN" altLang="zh-CN" sz="1800" dirty="0"/>
          </a:p>
          <a:p>
            <a:pPr>
              <a:lnSpc>
                <a:spcPct val="90000"/>
              </a:lnSpc>
            </a:pPr>
            <a:r>
              <a:rPr lang="zh-CN" altLang="zh-CN" sz="1800" dirty="0"/>
              <a:t>只有内部特定PC可以访问外部网络</a:t>
            </a:r>
          </a:p>
        </p:txBody>
      </p:sp>
      <p:sp>
        <p:nvSpPr>
          <p:cNvPr id="33799" name="Text Box 7"/>
          <p:cNvSpPr txBox="1">
            <a:spLocks noChangeArrowheads="1"/>
          </p:cNvSpPr>
          <p:nvPr/>
        </p:nvSpPr>
        <p:spPr bwMode="auto">
          <a:xfrm>
            <a:off x="1697311" y="2211710"/>
            <a:ext cx="145943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dirty="0">
                <a:solidFill>
                  <a:srgbClr val="FF3300"/>
                </a:solidFill>
                <a:latin typeface="微软雅黑" panose="020B0503020204020204" pitchFamily="34" charset="-122"/>
                <a:ea typeface="微软雅黑" panose="020B0503020204020204" pitchFamily="34" charset="-122"/>
              </a:rPr>
              <a:t>Giga</a:t>
            </a:r>
            <a:r>
              <a:rPr lang="zh-CN" altLang="zh-CN" sz="1200" b="1" dirty="0">
                <a:solidFill>
                  <a:srgbClr val="FF3300"/>
                </a:solidFill>
                <a:latin typeface="微软雅黑" panose="020B0503020204020204" pitchFamily="34" charset="-122"/>
                <a:ea typeface="微软雅黑" panose="020B0503020204020204" pitchFamily="34" charset="-122"/>
              </a:rPr>
              <a:t>Ethernet</a:t>
            </a:r>
            <a:r>
              <a:rPr lang="en-US" altLang="zh-CN" sz="1200" b="1" dirty="0">
                <a:solidFill>
                  <a:srgbClr val="FF3300"/>
                </a:solidFill>
                <a:latin typeface="微软雅黑" panose="020B0503020204020204" pitchFamily="34" charset="-122"/>
                <a:ea typeface="微软雅黑" panose="020B0503020204020204" pitchFamily="34" charset="-122"/>
              </a:rPr>
              <a:t>0/</a:t>
            </a:r>
            <a:r>
              <a:rPr lang="zh-CN" altLang="zh-CN" sz="1200" b="1" dirty="0">
                <a:solidFill>
                  <a:srgbClr val="FF3300"/>
                </a:solidFill>
                <a:latin typeface="微软雅黑" panose="020B0503020204020204" pitchFamily="34" charset="-122"/>
                <a:ea typeface="微软雅黑" panose="020B0503020204020204" pitchFamily="34" charset="-122"/>
              </a:rPr>
              <a:t>0</a:t>
            </a:r>
          </a:p>
        </p:txBody>
      </p:sp>
      <p:sp>
        <p:nvSpPr>
          <p:cNvPr id="33800" name="Text Box 8"/>
          <p:cNvSpPr txBox="1">
            <a:spLocks noChangeArrowheads="1"/>
          </p:cNvSpPr>
          <p:nvPr/>
        </p:nvSpPr>
        <p:spPr bwMode="auto">
          <a:xfrm>
            <a:off x="2427030" y="2892028"/>
            <a:ext cx="87286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200" b="1" dirty="0">
                <a:solidFill>
                  <a:srgbClr val="FF3300"/>
                </a:solidFill>
                <a:latin typeface="微软雅黑" panose="020B0503020204020204" pitchFamily="34" charset="-122"/>
                <a:ea typeface="微软雅黑" panose="020B0503020204020204" pitchFamily="34" charset="-122"/>
              </a:rPr>
              <a:t>Serial</a:t>
            </a:r>
            <a:r>
              <a:rPr lang="en-US" altLang="zh-CN" sz="1200" b="1" dirty="0">
                <a:solidFill>
                  <a:srgbClr val="FF3300"/>
                </a:solidFill>
                <a:latin typeface="微软雅黑" panose="020B0503020204020204" pitchFamily="34" charset="-122"/>
                <a:ea typeface="微软雅黑" panose="020B0503020204020204" pitchFamily="34" charset="-122"/>
              </a:rPr>
              <a:t>1/</a:t>
            </a:r>
            <a:r>
              <a:rPr lang="zh-CN" altLang="zh-CN" sz="1200" b="1" dirty="0">
                <a:solidFill>
                  <a:srgbClr val="FF3300"/>
                </a:solidFill>
                <a:latin typeface="微软雅黑" panose="020B0503020204020204" pitchFamily="34" charset="-122"/>
                <a:ea typeface="微软雅黑" panose="020B0503020204020204" pitchFamily="34" charset="-122"/>
              </a:rPr>
              <a:t>0</a:t>
            </a:r>
          </a:p>
        </p:txBody>
      </p:sp>
      <p:sp>
        <p:nvSpPr>
          <p:cNvPr id="10" name="Rectangle 2"/>
          <p:cNvSpPr txBox="1">
            <a:spLocks noChangeArrowheads="1"/>
          </p:cNvSpPr>
          <p:nvPr/>
        </p:nvSpPr>
        <p:spPr>
          <a:xfrm>
            <a:off x="827584" y="191142"/>
            <a:ext cx="6459060" cy="461665"/>
          </a:xfrm>
          <a:prstGeom prst="rect">
            <a:avLst/>
          </a:prstGeom>
        </p:spPr>
        <p:txBody>
          <a:bodyPr vert="horz" wrap="square" lIns="91440" tIns="45720" rIns="91440" bIns="45720" rtlCol="0" anchor="ctr">
            <a:spAutoFit/>
          </a:bodyPr>
          <a:lstStyle/>
          <a:p>
            <a:pPr lvl="0">
              <a:spcBef>
                <a:spcPct val="0"/>
              </a:spcBef>
            </a:pPr>
            <a:r>
              <a:rPr kumimoji="0" lang="zh-CN"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rPr>
              <a:t> </a:t>
            </a:r>
            <a:r>
              <a:rPr lang="zh-CN" altLang="en-US" sz="2400" b="1" dirty="0">
                <a:latin typeface="微软雅黑" pitchFamily="34" charset="-122"/>
                <a:ea typeface="微软雅黑" pitchFamily="34" charset="-122"/>
                <a:cs typeface="+mj-cs"/>
              </a:rPr>
              <a:t>防火墙配置 </a:t>
            </a:r>
            <a:r>
              <a:rPr lang="en-US" altLang="zh-CN" sz="2400" b="1" dirty="0">
                <a:latin typeface="微软雅黑" pitchFamily="34" charset="-122"/>
                <a:ea typeface="微软雅黑" pitchFamily="34" charset="-122"/>
                <a:cs typeface="+mj-cs"/>
              </a:rPr>
              <a:t>— </a:t>
            </a:r>
            <a:r>
              <a:rPr lang="zh-CN" altLang="en-US" sz="2400" b="1" dirty="0">
                <a:latin typeface="微软雅黑" pitchFamily="34" charset="-122"/>
                <a:ea typeface="微软雅黑" pitchFamily="34" charset="-122"/>
                <a:cs typeface="+mj-cs"/>
              </a:rPr>
              <a:t>举例（</a:t>
            </a:r>
            <a:r>
              <a:rPr lang="en-US" altLang="zh-CN" sz="2400" b="1" dirty="0">
                <a:latin typeface="微软雅黑" pitchFamily="34" charset="-122"/>
                <a:ea typeface="微软雅黑" pitchFamily="34" charset="-122"/>
                <a:cs typeface="+mj-cs"/>
              </a:rPr>
              <a:t>V5&amp;V7</a:t>
            </a:r>
            <a:r>
              <a:rPr lang="zh-CN" altLang="en-US" sz="2400" b="1" dirty="0">
                <a:latin typeface="微软雅黑" pitchFamily="34" charset="-122"/>
                <a:ea typeface="微软雅黑" pitchFamily="34" charset="-122"/>
                <a:cs typeface="+mj-cs"/>
              </a:rPr>
              <a:t>） </a:t>
            </a:r>
            <a:endParaRPr kumimoji="0" lang="zh-CN"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spTree>
    <p:extLst>
      <p:ext uri="{BB962C8B-B14F-4D97-AF65-F5344CB8AC3E}">
        <p14:creationId xmlns:p14="http://schemas.microsoft.com/office/powerpoint/2010/main" val="3735504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ext Box 3"/>
          <p:cNvSpPr txBox="1">
            <a:spLocks noChangeArrowheads="1"/>
          </p:cNvSpPr>
          <p:nvPr/>
        </p:nvSpPr>
        <p:spPr bwMode="auto">
          <a:xfrm>
            <a:off x="251520" y="843558"/>
            <a:ext cx="7416824"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000" indent="-342000"/>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打开防火墙功能。</a:t>
            </a:r>
          </a:p>
          <a:p>
            <a:pPr marL="342000" indent="-342000"/>
            <a:r>
              <a:rPr lang="en-US" altLang="zh-CN" sz="1400" dirty="0">
                <a:latin typeface="微软雅黑" panose="020B0503020204020204" pitchFamily="34" charset="-122"/>
                <a:ea typeface="微软雅黑" panose="020B0503020204020204" pitchFamily="34" charset="-122"/>
              </a:rPr>
              <a:t>[H3C] firewall enable</a:t>
            </a:r>
            <a:r>
              <a:rPr lang="en-US" altLang="zh-CN" sz="1400" dirty="0">
                <a:solidFill>
                  <a:srgbClr val="FF0000"/>
                </a:solidFill>
                <a:latin typeface="微软雅黑" panose="020B0503020204020204" pitchFamily="34" charset="-122"/>
                <a:ea typeface="微软雅黑" panose="020B0503020204020204" pitchFamily="34" charset="-122"/>
              </a:rPr>
              <a:t>//v7</a:t>
            </a:r>
            <a:r>
              <a:rPr lang="zh-CN" altLang="en-US" sz="1400" dirty="0">
                <a:solidFill>
                  <a:srgbClr val="FF0000"/>
                </a:solidFill>
                <a:latin typeface="微软雅黑" panose="020B0503020204020204" pitchFamily="34" charset="-122"/>
                <a:ea typeface="微软雅黑" panose="020B0503020204020204" pitchFamily="34" charset="-122"/>
              </a:rPr>
              <a:t>不需要这个命令</a:t>
            </a:r>
          </a:p>
          <a:p>
            <a:pPr marL="342000" indent="-342000"/>
            <a:endParaRPr lang="zh-CN" altLang="en-US" sz="1400" dirty="0">
              <a:latin typeface="微软雅黑" panose="020B0503020204020204" pitchFamily="34" charset="-122"/>
              <a:ea typeface="微软雅黑" panose="020B0503020204020204" pitchFamily="34" charset="-122"/>
            </a:endParaRPr>
          </a:p>
          <a:p>
            <a:pPr marL="342000" indent="-342000"/>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设置防火墙缺省过滤方式为允许包通过。</a:t>
            </a:r>
          </a:p>
          <a:p>
            <a:pPr marL="342000" indent="-342000"/>
            <a:r>
              <a:rPr lang="en-US" altLang="zh-CN" sz="1400" dirty="0">
                <a:latin typeface="微软雅黑" panose="020B0503020204020204" pitchFamily="34" charset="-122"/>
                <a:ea typeface="微软雅黑" panose="020B0503020204020204" pitchFamily="34" charset="-122"/>
              </a:rPr>
              <a:t>[H3C] firewall default permit</a:t>
            </a:r>
            <a:r>
              <a:rPr lang="en-US" altLang="zh-CN" sz="1400" dirty="0">
                <a:solidFill>
                  <a:srgbClr val="FF0000"/>
                </a:solidFill>
                <a:latin typeface="微软雅黑" panose="020B0503020204020204" pitchFamily="34" charset="-122"/>
                <a:ea typeface="微软雅黑" panose="020B0503020204020204" pitchFamily="34" charset="-122"/>
              </a:rPr>
              <a:t>//v7</a:t>
            </a:r>
            <a:r>
              <a:rPr lang="zh-CN" altLang="en-US" sz="1400" dirty="0">
                <a:solidFill>
                  <a:srgbClr val="FF0000"/>
                </a:solidFill>
                <a:latin typeface="微软雅黑" panose="020B0503020204020204" pitchFamily="34" charset="-122"/>
                <a:ea typeface="微软雅黑" panose="020B0503020204020204" pitchFamily="34" charset="-122"/>
              </a:rPr>
              <a:t>不需要这个命令</a:t>
            </a:r>
          </a:p>
          <a:p>
            <a:pPr marL="342000" indent="-342000"/>
            <a:endParaRPr lang="en-US" altLang="zh-CN" sz="1400" dirty="0">
              <a:latin typeface="微软雅黑" panose="020B0503020204020204" pitchFamily="34" charset="-122"/>
              <a:ea typeface="微软雅黑" panose="020B0503020204020204" pitchFamily="34" charset="-122"/>
            </a:endParaRPr>
          </a:p>
          <a:p>
            <a:pPr marL="342000" indent="-342000"/>
            <a:r>
              <a:rPr lang="zh-CN" altLang="zh-CN" sz="1400" dirty="0">
                <a:latin typeface="微软雅黑" panose="020B0503020204020204" pitchFamily="34" charset="-122"/>
                <a:ea typeface="微软雅黑" panose="020B0503020204020204" pitchFamily="34" charset="-122"/>
              </a:rPr>
              <a:t># 配置</a:t>
            </a:r>
            <a:r>
              <a:rPr lang="en-US" altLang="zh-CN" sz="1400" dirty="0">
                <a:latin typeface="微软雅黑" panose="020B0503020204020204" pitchFamily="34" charset="-122"/>
                <a:ea typeface="微软雅黑" panose="020B0503020204020204" pitchFamily="34" charset="-122"/>
              </a:rPr>
              <a:t>G0/</a:t>
            </a:r>
            <a:r>
              <a:rPr lang="zh-CN" altLang="zh-CN" sz="1400" dirty="0">
                <a:latin typeface="微软雅黑" panose="020B0503020204020204" pitchFamily="34" charset="-122"/>
                <a:ea typeface="微软雅黑" panose="020B0503020204020204" pitchFamily="34" charset="-122"/>
              </a:rPr>
              <a:t>0入方向访问规则禁止所有包通过。</a:t>
            </a:r>
          </a:p>
          <a:p>
            <a:pPr marL="342000" indent="-342000"/>
            <a:r>
              <a:rPr lang="zh-CN" altLang="zh-CN"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H3C</a:t>
            </a:r>
            <a:r>
              <a:rPr lang="zh-CN" altLang="zh-CN" sz="1400" dirty="0">
                <a:latin typeface="微软雅黑" panose="020B0503020204020204" pitchFamily="34" charset="-122"/>
                <a:ea typeface="微软雅黑" panose="020B0503020204020204" pitchFamily="34" charset="-122"/>
              </a:rPr>
              <a:t>] acl </a:t>
            </a:r>
            <a:r>
              <a:rPr lang="en-US" altLang="zh-CN" sz="1400" dirty="0">
                <a:latin typeface="微软雅黑" panose="020B0503020204020204" pitchFamily="34" charset="-122"/>
                <a:ea typeface="微软雅黑" panose="020B0503020204020204" pitchFamily="34" charset="-122"/>
              </a:rPr>
              <a:t>number</a:t>
            </a:r>
            <a:r>
              <a:rPr lang="zh-CN" altLang="zh-CN" sz="1400" dirty="0">
                <a:latin typeface="微软雅黑" panose="020B0503020204020204" pitchFamily="34" charset="-122"/>
                <a:ea typeface="微软雅黑" panose="020B0503020204020204" pitchFamily="34" charset="-122"/>
              </a:rPr>
              <a:t> 3001 match-order auto</a:t>
            </a:r>
          </a:p>
          <a:p>
            <a:pPr marL="342000" indent="-342000"/>
            <a:r>
              <a:rPr lang="en-US" altLang="zh-CN" sz="1400" dirty="0">
                <a:latin typeface="微软雅黑" panose="020B0503020204020204" pitchFamily="34" charset="-122"/>
                <a:ea typeface="微软雅黑" panose="020B0503020204020204" pitchFamily="34" charset="-122"/>
              </a:rPr>
              <a:t>[H3C-acl-adv-3001]</a:t>
            </a:r>
            <a:r>
              <a:rPr lang="zh-CN" altLang="zh-CN" sz="1400" dirty="0">
                <a:latin typeface="微软雅黑" panose="020B0503020204020204" pitchFamily="34" charset="-122"/>
                <a:ea typeface="微软雅黑" panose="020B0503020204020204" pitchFamily="34" charset="-122"/>
              </a:rPr>
              <a:t> rule deny ip source any destination any</a:t>
            </a:r>
          </a:p>
          <a:p>
            <a:pPr marL="342000" indent="-342000"/>
            <a:endParaRPr lang="zh-CN" altLang="zh-CN" sz="1400" dirty="0">
              <a:latin typeface="微软雅黑" panose="020B0503020204020204" pitchFamily="34" charset="-122"/>
              <a:ea typeface="微软雅黑" panose="020B0503020204020204" pitchFamily="34" charset="-122"/>
            </a:endParaRPr>
          </a:p>
          <a:p>
            <a:pPr marL="342000" indent="-342000"/>
            <a:r>
              <a:rPr lang="zh-CN" altLang="zh-CN" sz="1400" dirty="0">
                <a:latin typeface="微软雅黑" panose="020B0503020204020204" pitchFamily="34" charset="-122"/>
                <a:ea typeface="微软雅黑" panose="020B0503020204020204" pitchFamily="34" charset="-122"/>
              </a:rPr>
              <a:t># 允许内部特定PC访问外部网，允许内部服务器与外部特定PC通讯。</a:t>
            </a:r>
          </a:p>
          <a:p>
            <a:pPr marL="342000" indent="-342000"/>
            <a:r>
              <a:rPr lang="zh-CN" altLang="zh-CN"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H3C-acl-adv-3001</a:t>
            </a:r>
            <a:r>
              <a:rPr lang="zh-CN" altLang="zh-CN" sz="1400" dirty="0">
                <a:latin typeface="微软雅黑" panose="020B0503020204020204" pitchFamily="34" charset="-122"/>
                <a:ea typeface="微软雅黑" panose="020B0503020204020204" pitchFamily="34" charset="-122"/>
              </a:rPr>
              <a:t>] rule permit ip source 129.38.1.4 0 destination any</a:t>
            </a:r>
          </a:p>
          <a:p>
            <a:pPr marL="342000" indent="-342000"/>
            <a:r>
              <a:rPr lang="zh-CN" altLang="zh-CN"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H3C-acl-adv-3001</a:t>
            </a:r>
            <a:r>
              <a:rPr lang="zh-CN" altLang="zh-CN" sz="1400" dirty="0">
                <a:latin typeface="微软雅黑" panose="020B0503020204020204" pitchFamily="34" charset="-122"/>
                <a:ea typeface="微软雅黑" panose="020B0503020204020204" pitchFamily="34" charset="-122"/>
              </a:rPr>
              <a:t>] rule permit ip source 129.38.1.1 0 destination 202.39.2.3 0</a:t>
            </a:r>
          </a:p>
          <a:p>
            <a:pPr marL="342000" indent="-342000"/>
            <a:r>
              <a:rPr lang="zh-CN" altLang="zh-CN"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H3C-acl-adv-3001</a:t>
            </a:r>
            <a:r>
              <a:rPr lang="zh-CN" altLang="zh-CN" sz="1400" dirty="0">
                <a:latin typeface="微软雅黑" panose="020B0503020204020204" pitchFamily="34" charset="-122"/>
                <a:ea typeface="微软雅黑" panose="020B0503020204020204" pitchFamily="34" charset="-122"/>
              </a:rPr>
              <a:t>] rule permit ip source 129.38.1.2 0 destination 202.39.2.3 0</a:t>
            </a:r>
          </a:p>
          <a:p>
            <a:pPr marL="342000" indent="-342000"/>
            <a:r>
              <a:rPr lang="zh-CN" altLang="zh-CN"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H3C-acl-adv-3001</a:t>
            </a:r>
            <a:r>
              <a:rPr lang="zh-CN" altLang="zh-CN" sz="1400" dirty="0">
                <a:latin typeface="微软雅黑" panose="020B0503020204020204" pitchFamily="34" charset="-122"/>
                <a:ea typeface="微软雅黑" panose="020B0503020204020204" pitchFamily="34" charset="-122"/>
              </a:rPr>
              <a:t>] rule permit ip source 129.38.1.3 0 destination 202.39.2.3 0</a:t>
            </a:r>
          </a:p>
        </p:txBody>
      </p:sp>
      <p:sp>
        <p:nvSpPr>
          <p:cNvPr id="5" name="Rectangle 2"/>
          <p:cNvSpPr txBox="1">
            <a:spLocks noChangeArrowheads="1"/>
          </p:cNvSpPr>
          <p:nvPr/>
        </p:nvSpPr>
        <p:spPr>
          <a:xfrm>
            <a:off x="827584" y="191142"/>
            <a:ext cx="6459060" cy="461665"/>
          </a:xfrm>
          <a:prstGeom prst="rect">
            <a:avLst/>
          </a:prstGeom>
        </p:spPr>
        <p:txBody>
          <a:bodyPr vert="horz" wrap="square" lIns="91440" tIns="45720" rIns="91440" bIns="45720" rtlCol="0" anchor="ctr">
            <a:spAutoFit/>
          </a:bodyPr>
          <a:lstStyle/>
          <a:p>
            <a:pPr lvl="0">
              <a:spcBef>
                <a:spcPct val="0"/>
              </a:spcBef>
            </a:pPr>
            <a:r>
              <a:rPr kumimoji="0" lang="zh-CN"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rPr>
              <a:t> </a:t>
            </a:r>
            <a:r>
              <a:rPr lang="zh-CN" altLang="en-US" sz="2400" b="1" dirty="0">
                <a:latin typeface="微软雅黑" pitchFamily="34" charset="-122"/>
                <a:ea typeface="微软雅黑" pitchFamily="34" charset="-122"/>
                <a:cs typeface="+mj-cs"/>
              </a:rPr>
              <a:t>防火墙配置 </a:t>
            </a:r>
            <a:r>
              <a:rPr lang="en-US" altLang="zh-CN" sz="2400" b="1" dirty="0">
                <a:latin typeface="微软雅黑" pitchFamily="34" charset="-122"/>
                <a:ea typeface="微软雅黑" pitchFamily="34" charset="-122"/>
                <a:cs typeface="+mj-cs"/>
              </a:rPr>
              <a:t>— </a:t>
            </a:r>
            <a:r>
              <a:rPr lang="zh-CN" altLang="en-US" sz="2400" b="1" dirty="0">
                <a:latin typeface="微软雅黑" pitchFamily="34" charset="-122"/>
                <a:ea typeface="微软雅黑" pitchFamily="34" charset="-122"/>
                <a:cs typeface="+mj-cs"/>
              </a:rPr>
              <a:t>举例（</a:t>
            </a:r>
            <a:r>
              <a:rPr lang="en-US" altLang="zh-CN" sz="2400" b="1" dirty="0">
                <a:latin typeface="微软雅黑" pitchFamily="34" charset="-122"/>
                <a:ea typeface="微软雅黑" pitchFamily="34" charset="-122"/>
                <a:cs typeface="+mj-cs"/>
              </a:rPr>
              <a:t>V5&amp;V7</a:t>
            </a:r>
            <a:r>
              <a:rPr lang="zh-CN" altLang="en-US" sz="2400" b="1" dirty="0">
                <a:latin typeface="微软雅黑" pitchFamily="34" charset="-122"/>
                <a:ea typeface="微软雅黑" pitchFamily="34" charset="-122"/>
                <a:cs typeface="+mj-cs"/>
              </a:rPr>
              <a:t>） 续</a:t>
            </a:r>
            <a:endParaRPr kumimoji="0" lang="zh-CN"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spTree>
    <p:extLst>
      <p:ext uri="{BB962C8B-B14F-4D97-AF65-F5344CB8AC3E}">
        <p14:creationId xmlns:p14="http://schemas.microsoft.com/office/powerpoint/2010/main" val="4058736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3"/>
          <p:cNvSpPr txBox="1">
            <a:spLocks noChangeArrowheads="1"/>
          </p:cNvSpPr>
          <p:nvPr/>
        </p:nvSpPr>
        <p:spPr bwMode="auto">
          <a:xfrm>
            <a:off x="107504" y="1048256"/>
            <a:ext cx="8208912"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000" indent="-342000"/>
            <a:r>
              <a:rPr lang="zh-CN" altLang="zh-CN" sz="1600" dirty="0">
                <a:latin typeface="微软雅黑" panose="020B0503020204020204" pitchFamily="34" charset="-122"/>
                <a:ea typeface="微软雅黑" panose="020B0503020204020204" pitchFamily="34" charset="-122"/>
              </a:rPr>
              <a:t># 配置Serial</a:t>
            </a:r>
            <a:r>
              <a:rPr lang="en-US" altLang="zh-CN" sz="1600" dirty="0">
                <a:latin typeface="微软雅黑" panose="020B0503020204020204" pitchFamily="34" charset="-122"/>
                <a:ea typeface="微软雅黑" panose="020B0503020204020204" pitchFamily="34" charset="-122"/>
              </a:rPr>
              <a:t>1/</a:t>
            </a:r>
            <a:r>
              <a:rPr lang="zh-CN" altLang="zh-CN" sz="1600" dirty="0">
                <a:latin typeface="微软雅黑" panose="020B0503020204020204" pitchFamily="34" charset="-122"/>
                <a:ea typeface="微软雅黑" panose="020B0503020204020204" pitchFamily="34" charset="-122"/>
              </a:rPr>
              <a:t>0入方向访问规则禁止所有包通过。</a:t>
            </a:r>
            <a:r>
              <a:rPr lang="en-US" altLang="zh-CN" sz="1600" dirty="0">
                <a:latin typeface="微软雅黑" panose="020B0503020204020204" pitchFamily="34" charset="-122"/>
                <a:ea typeface="微软雅黑" panose="020B0503020204020204" pitchFamily="34" charset="-122"/>
              </a:rPr>
              <a:t> </a:t>
            </a:r>
            <a:endParaRPr lang="zh-CN" altLang="zh-CN" sz="1600" dirty="0">
              <a:latin typeface="微软雅黑" panose="020B0503020204020204" pitchFamily="34" charset="-122"/>
              <a:ea typeface="微软雅黑" panose="020B0503020204020204" pitchFamily="34" charset="-122"/>
            </a:endParaRPr>
          </a:p>
          <a:p>
            <a:pPr marL="342000" indent="-342000"/>
            <a:r>
              <a:rPr lang="en-US" altLang="zh-CN" sz="1600" dirty="0">
                <a:latin typeface="微软雅黑" panose="020B0503020204020204" pitchFamily="34" charset="-122"/>
                <a:ea typeface="微软雅黑" panose="020B0503020204020204" pitchFamily="34" charset="-122"/>
              </a:rPr>
              <a:t>[H3C] </a:t>
            </a:r>
            <a:r>
              <a:rPr lang="en-US" altLang="zh-CN" sz="1600" dirty="0" err="1">
                <a:latin typeface="微软雅黑" panose="020B0503020204020204" pitchFamily="34" charset="-122"/>
                <a:ea typeface="微软雅黑" panose="020B0503020204020204" pitchFamily="34" charset="-122"/>
              </a:rPr>
              <a:t>acl</a:t>
            </a:r>
            <a:r>
              <a:rPr lang="en-US" altLang="zh-CN" sz="1600" dirty="0">
                <a:latin typeface="微软雅黑" panose="020B0503020204020204" pitchFamily="34" charset="-122"/>
                <a:ea typeface="微软雅黑" panose="020B0503020204020204" pitchFamily="34" charset="-122"/>
              </a:rPr>
              <a:t> number</a:t>
            </a:r>
            <a:r>
              <a:rPr lang="zh-CN" altLang="zh-CN" sz="1600" dirty="0">
                <a:latin typeface="微软雅黑" panose="020B0503020204020204" pitchFamily="34" charset="-122"/>
                <a:ea typeface="微软雅黑" panose="020B0503020204020204" pitchFamily="34" charset="-122"/>
              </a:rPr>
              <a:t> 3002 match-order auto</a:t>
            </a:r>
            <a:endParaRPr lang="en-US" altLang="zh-CN" sz="1600" dirty="0">
              <a:latin typeface="微软雅黑" panose="020B0503020204020204" pitchFamily="34" charset="-122"/>
              <a:ea typeface="微软雅黑" panose="020B0503020204020204" pitchFamily="34" charset="-122"/>
            </a:endParaRPr>
          </a:p>
          <a:p>
            <a:pPr marL="342000" indent="-342000"/>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H3C-acl-adv-3002</a:t>
            </a:r>
            <a:r>
              <a:rPr lang="zh-CN" altLang="zh-CN" sz="1600" dirty="0">
                <a:latin typeface="微软雅黑" panose="020B0503020204020204" pitchFamily="34" charset="-122"/>
                <a:ea typeface="微软雅黑" panose="020B0503020204020204" pitchFamily="34" charset="-122"/>
              </a:rPr>
              <a:t>] rule deny ip source any destination any</a:t>
            </a:r>
            <a:endParaRPr lang="en-US" altLang="zh-CN" sz="1600" dirty="0">
              <a:latin typeface="微软雅黑" panose="020B0503020204020204" pitchFamily="34" charset="-122"/>
              <a:ea typeface="微软雅黑" panose="020B0503020204020204" pitchFamily="34" charset="-122"/>
            </a:endParaRPr>
          </a:p>
          <a:p>
            <a:pPr marL="342000" indent="-342000"/>
            <a:endParaRPr lang="zh-CN" altLang="zh-CN" sz="1600" dirty="0">
              <a:latin typeface="微软雅黑" panose="020B0503020204020204" pitchFamily="34" charset="-122"/>
              <a:ea typeface="微软雅黑" panose="020B0503020204020204" pitchFamily="34" charset="-122"/>
            </a:endParaRPr>
          </a:p>
          <a:p>
            <a:pPr marL="342000" indent="-342000"/>
            <a:r>
              <a:rPr lang="zh-CN" altLang="zh-CN" sz="1600" dirty="0">
                <a:latin typeface="微软雅黑" panose="020B0503020204020204" pitchFamily="34" charset="-122"/>
                <a:ea typeface="微软雅黑" panose="020B0503020204020204" pitchFamily="34" charset="-122"/>
              </a:rPr>
              <a:t># 允许外部网与内部特定PC通讯。</a:t>
            </a:r>
          </a:p>
          <a:p>
            <a:pPr marL="342000" indent="-342000"/>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H3C-acl-adv-3002</a:t>
            </a:r>
            <a:r>
              <a:rPr lang="zh-CN" altLang="zh-CN" sz="1600" dirty="0">
                <a:latin typeface="微软雅黑" panose="020B0503020204020204" pitchFamily="34" charset="-122"/>
                <a:ea typeface="微软雅黑" panose="020B0503020204020204" pitchFamily="34" charset="-122"/>
              </a:rPr>
              <a:t>] rule permit ip source any destination 129.38.1.4 0</a:t>
            </a:r>
            <a:endParaRPr lang="en-US" altLang="zh-CN" sz="1600" dirty="0">
              <a:latin typeface="微软雅黑" panose="020B0503020204020204" pitchFamily="34" charset="-122"/>
              <a:ea typeface="微软雅黑" panose="020B0503020204020204" pitchFamily="34" charset="-122"/>
            </a:endParaRPr>
          </a:p>
          <a:p>
            <a:pPr marL="342000" indent="-342000"/>
            <a:endParaRPr lang="zh-CN" altLang="zh-CN" sz="1600" dirty="0">
              <a:latin typeface="微软雅黑" panose="020B0503020204020204" pitchFamily="34" charset="-122"/>
              <a:ea typeface="微软雅黑" panose="020B0503020204020204" pitchFamily="34" charset="-122"/>
            </a:endParaRPr>
          </a:p>
          <a:p>
            <a:pPr marL="342000" indent="-342000"/>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允许外部特定PC访问内部服务器</a:t>
            </a:r>
            <a:r>
              <a:rPr lang="en-US" altLang="zh-CN" sz="1600" dirty="0">
                <a:latin typeface="微软雅黑" panose="020B0503020204020204" pitchFamily="34" charset="-122"/>
                <a:ea typeface="微软雅黑" panose="020B0503020204020204" pitchFamily="34" charset="-122"/>
              </a:rPr>
              <a:t>。</a:t>
            </a:r>
          </a:p>
          <a:p>
            <a:pPr marL="342000" indent="-342000"/>
            <a:r>
              <a:rPr lang="en-US" altLang="zh-CN" sz="1600" dirty="0">
                <a:latin typeface="微软雅黑" panose="020B0503020204020204" pitchFamily="34" charset="-122"/>
                <a:ea typeface="微软雅黑" panose="020B0503020204020204" pitchFamily="34" charset="-122"/>
              </a:rPr>
              <a:t>[H3C-acl-adv-3002] rule permit </a:t>
            </a:r>
            <a:r>
              <a:rPr lang="zh-CN" altLang="zh-CN" sz="1600" dirty="0">
                <a:latin typeface="微软雅黑" panose="020B0503020204020204" pitchFamily="34" charset="-122"/>
                <a:ea typeface="微软雅黑" panose="020B0503020204020204" pitchFamily="34" charset="-122"/>
              </a:rPr>
              <a:t>i</a:t>
            </a:r>
            <a:r>
              <a:rPr lang="en-US" altLang="zh-CN" sz="1600" dirty="0">
                <a:latin typeface="微软雅黑" panose="020B0503020204020204" pitchFamily="34" charset="-122"/>
                <a:ea typeface="微软雅黑" panose="020B0503020204020204" pitchFamily="34" charset="-122"/>
              </a:rPr>
              <a:t>p source 202.39.2.3 0 destination </a:t>
            </a:r>
            <a:r>
              <a:rPr lang="zh-CN" altLang="zh-CN" sz="1600" dirty="0">
                <a:latin typeface="微软雅黑" panose="020B0503020204020204" pitchFamily="34" charset="-122"/>
                <a:ea typeface="微软雅黑" panose="020B0503020204020204" pitchFamily="34" charset="-122"/>
              </a:rPr>
              <a:t>129.38.1.1 </a:t>
            </a:r>
            <a:r>
              <a:rPr lang="en-US" altLang="zh-CN" sz="1600" dirty="0">
                <a:latin typeface="微软雅黑" panose="020B0503020204020204" pitchFamily="34" charset="-122"/>
                <a:ea typeface="微软雅黑" panose="020B0503020204020204" pitchFamily="34" charset="-122"/>
              </a:rPr>
              <a:t>0</a:t>
            </a:r>
            <a:endParaRPr lang="zh-CN" altLang="zh-CN" sz="1600" dirty="0">
              <a:latin typeface="微软雅黑" panose="020B0503020204020204" pitchFamily="34" charset="-122"/>
              <a:ea typeface="微软雅黑" panose="020B0503020204020204" pitchFamily="34" charset="-122"/>
            </a:endParaRPr>
          </a:p>
          <a:p>
            <a:pPr marL="342000" indent="-342000"/>
            <a:r>
              <a:rPr lang="en-US" altLang="zh-CN" sz="1600" dirty="0">
                <a:latin typeface="微软雅黑" panose="020B0503020204020204" pitchFamily="34" charset="-122"/>
                <a:ea typeface="微软雅黑" panose="020B0503020204020204" pitchFamily="34" charset="-122"/>
              </a:rPr>
              <a:t>[H3C-acl-adv-3002] rule permit </a:t>
            </a:r>
            <a:r>
              <a:rPr lang="zh-CN" altLang="zh-CN" sz="1600" dirty="0">
                <a:latin typeface="微软雅黑" panose="020B0503020204020204" pitchFamily="34" charset="-122"/>
                <a:ea typeface="微软雅黑" panose="020B0503020204020204" pitchFamily="34" charset="-122"/>
              </a:rPr>
              <a:t>i</a:t>
            </a:r>
            <a:r>
              <a:rPr lang="en-US" altLang="zh-CN" sz="1600" dirty="0">
                <a:latin typeface="微软雅黑" panose="020B0503020204020204" pitchFamily="34" charset="-122"/>
                <a:ea typeface="微软雅黑" panose="020B0503020204020204" pitchFamily="34" charset="-122"/>
              </a:rPr>
              <a:t>p source 202.39.2.3 0 destination </a:t>
            </a:r>
            <a:r>
              <a:rPr lang="zh-CN" altLang="zh-CN" sz="1600" dirty="0">
                <a:latin typeface="微软雅黑" panose="020B0503020204020204" pitchFamily="34" charset="-122"/>
                <a:ea typeface="微软雅黑" panose="020B0503020204020204" pitchFamily="34" charset="-122"/>
              </a:rPr>
              <a:t>129.38.1.2 </a:t>
            </a:r>
            <a:r>
              <a:rPr lang="en-US" altLang="zh-CN" sz="1600" dirty="0">
                <a:latin typeface="微软雅黑" panose="020B0503020204020204" pitchFamily="34" charset="-122"/>
                <a:ea typeface="微软雅黑" panose="020B0503020204020204" pitchFamily="34" charset="-122"/>
              </a:rPr>
              <a:t>0</a:t>
            </a:r>
          </a:p>
          <a:p>
            <a:pPr marL="342000" indent="-342000"/>
            <a:r>
              <a:rPr lang="en-US" altLang="zh-CN" sz="1600" dirty="0">
                <a:latin typeface="微软雅黑" panose="020B0503020204020204" pitchFamily="34" charset="-122"/>
                <a:ea typeface="微软雅黑" panose="020B0503020204020204" pitchFamily="34" charset="-122"/>
              </a:rPr>
              <a:t>[H3C-acl-adv-3002] rule permit </a:t>
            </a:r>
            <a:r>
              <a:rPr lang="zh-CN" altLang="zh-CN" sz="1600" dirty="0">
                <a:latin typeface="微软雅黑" panose="020B0503020204020204" pitchFamily="34" charset="-122"/>
                <a:ea typeface="微软雅黑" panose="020B0503020204020204" pitchFamily="34" charset="-122"/>
              </a:rPr>
              <a:t>i</a:t>
            </a:r>
            <a:r>
              <a:rPr lang="en-US" altLang="zh-CN" sz="1600" dirty="0">
                <a:latin typeface="微软雅黑" panose="020B0503020204020204" pitchFamily="34" charset="-122"/>
                <a:ea typeface="微软雅黑" panose="020B0503020204020204" pitchFamily="34" charset="-122"/>
              </a:rPr>
              <a:t>p source 202.39.2.3 0 destination </a:t>
            </a:r>
            <a:r>
              <a:rPr lang="zh-CN" altLang="zh-CN" sz="1600" dirty="0">
                <a:latin typeface="微软雅黑" panose="020B0503020204020204" pitchFamily="34" charset="-122"/>
                <a:ea typeface="微软雅黑" panose="020B0503020204020204" pitchFamily="34" charset="-122"/>
              </a:rPr>
              <a:t>129.38.1.3 </a:t>
            </a:r>
            <a:r>
              <a:rPr lang="en-US" altLang="zh-CN" sz="1600" dirty="0">
                <a:latin typeface="微软雅黑" panose="020B0503020204020204" pitchFamily="34" charset="-122"/>
                <a:ea typeface="微软雅黑" panose="020B0503020204020204" pitchFamily="34" charset="-122"/>
              </a:rPr>
              <a:t>0</a:t>
            </a:r>
          </a:p>
          <a:p>
            <a:endParaRPr lang="en-US" altLang="zh-CN" sz="1600" dirty="0">
              <a:latin typeface="微软雅黑" panose="020B0503020204020204" pitchFamily="34" charset="-122"/>
              <a:ea typeface="微软雅黑" panose="020B0503020204020204" pitchFamily="34" charset="-122"/>
            </a:endParaRPr>
          </a:p>
        </p:txBody>
      </p:sp>
      <p:sp>
        <p:nvSpPr>
          <p:cNvPr id="7" name="Rectangle 2"/>
          <p:cNvSpPr txBox="1">
            <a:spLocks noChangeArrowheads="1"/>
          </p:cNvSpPr>
          <p:nvPr/>
        </p:nvSpPr>
        <p:spPr>
          <a:xfrm>
            <a:off x="827584" y="191142"/>
            <a:ext cx="6459060" cy="461665"/>
          </a:xfrm>
          <a:prstGeom prst="rect">
            <a:avLst/>
          </a:prstGeom>
        </p:spPr>
        <p:txBody>
          <a:bodyPr vert="horz" wrap="square" lIns="91440" tIns="45720" rIns="91440" bIns="45720" rtlCol="0" anchor="ctr">
            <a:spAutoFit/>
          </a:bodyPr>
          <a:lstStyle/>
          <a:p>
            <a:pPr lvl="0">
              <a:spcBef>
                <a:spcPct val="0"/>
              </a:spcBef>
            </a:pPr>
            <a:r>
              <a:rPr kumimoji="0" lang="zh-CN"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rPr>
              <a:t> </a:t>
            </a:r>
            <a:r>
              <a:rPr lang="zh-CN" altLang="en-US" sz="2400" b="1" dirty="0">
                <a:latin typeface="微软雅黑" pitchFamily="34" charset="-122"/>
                <a:ea typeface="微软雅黑" pitchFamily="34" charset="-122"/>
                <a:cs typeface="+mj-cs"/>
              </a:rPr>
              <a:t>防火墙配置 </a:t>
            </a:r>
            <a:r>
              <a:rPr lang="en-US" altLang="zh-CN" sz="2400" b="1" dirty="0">
                <a:latin typeface="微软雅黑" pitchFamily="34" charset="-122"/>
                <a:ea typeface="微软雅黑" pitchFamily="34" charset="-122"/>
                <a:cs typeface="+mj-cs"/>
              </a:rPr>
              <a:t>— </a:t>
            </a:r>
            <a:r>
              <a:rPr lang="zh-CN" altLang="en-US" sz="2400" b="1" dirty="0">
                <a:latin typeface="微软雅黑" pitchFamily="34" charset="-122"/>
                <a:ea typeface="微软雅黑" pitchFamily="34" charset="-122"/>
                <a:cs typeface="+mj-cs"/>
              </a:rPr>
              <a:t>举例（</a:t>
            </a:r>
            <a:r>
              <a:rPr lang="en-US" altLang="zh-CN" sz="2400" b="1" dirty="0">
                <a:latin typeface="微软雅黑" pitchFamily="34" charset="-122"/>
                <a:ea typeface="微软雅黑" pitchFamily="34" charset="-122"/>
                <a:cs typeface="+mj-cs"/>
              </a:rPr>
              <a:t>V5&amp;V7</a:t>
            </a:r>
            <a:r>
              <a:rPr lang="zh-CN" altLang="en-US" sz="2400" b="1" dirty="0">
                <a:latin typeface="微软雅黑" pitchFamily="34" charset="-122"/>
                <a:ea typeface="微软雅黑" pitchFamily="34" charset="-122"/>
                <a:cs typeface="+mj-cs"/>
              </a:rPr>
              <a:t>） 续</a:t>
            </a:r>
            <a:endParaRPr kumimoji="0" lang="zh-CN"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spTree>
    <p:extLst>
      <p:ext uri="{BB962C8B-B14F-4D97-AF65-F5344CB8AC3E}">
        <p14:creationId xmlns:p14="http://schemas.microsoft.com/office/powerpoint/2010/main" val="3426137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214282" y="1071552"/>
            <a:ext cx="7886110" cy="3314066"/>
          </a:xfrm>
        </p:spPr>
        <p:txBody>
          <a:bodyPr>
            <a:normAutofit/>
          </a:bodyPr>
          <a:lstStyle/>
          <a:p>
            <a:r>
              <a:rPr lang="en-US" altLang="zh-CN" sz="1600" dirty="0"/>
              <a:t># </a:t>
            </a:r>
            <a:r>
              <a:rPr lang="zh-CN" altLang="en-US" sz="1600" dirty="0"/>
              <a:t>将规则</a:t>
            </a:r>
            <a:r>
              <a:rPr lang="en-US" altLang="zh-CN" sz="1600" dirty="0"/>
              <a:t>3001 </a:t>
            </a:r>
            <a:r>
              <a:rPr lang="zh-CN" altLang="en-US" sz="1600" dirty="0"/>
              <a:t>作用于从接口</a:t>
            </a:r>
            <a:r>
              <a:rPr lang="en-US" altLang="zh-CN" sz="1600" dirty="0"/>
              <a:t>G0/0 </a:t>
            </a:r>
            <a:r>
              <a:rPr lang="zh-CN" altLang="en-US" sz="1600" dirty="0"/>
              <a:t>进入的包。</a:t>
            </a:r>
            <a:endParaRPr lang="en-US" altLang="zh-CN" sz="1600" dirty="0"/>
          </a:p>
          <a:p>
            <a:pPr marL="684000">
              <a:buNone/>
            </a:pPr>
            <a:r>
              <a:rPr lang="en-US" altLang="zh-CN" sz="1600" dirty="0"/>
              <a:t>[H3C-GigaEthernet0/0] </a:t>
            </a:r>
            <a:r>
              <a:rPr lang="en-US" altLang="zh-CN" sz="1600" dirty="0">
                <a:solidFill>
                  <a:srgbClr val="FF0000"/>
                </a:solidFill>
              </a:rPr>
              <a:t>firewall</a:t>
            </a:r>
            <a:r>
              <a:rPr lang="en-US" altLang="zh-CN" sz="1600" dirty="0"/>
              <a:t> packet-filter 3001 inbound </a:t>
            </a:r>
            <a:r>
              <a:rPr lang="en-US" altLang="zh-CN" sz="1600" dirty="0">
                <a:solidFill>
                  <a:srgbClr val="FF0000"/>
                </a:solidFill>
              </a:rPr>
              <a:t>//v7</a:t>
            </a:r>
            <a:r>
              <a:rPr lang="zh-CN" altLang="en-US" sz="1600" dirty="0">
                <a:solidFill>
                  <a:srgbClr val="FF0000"/>
                </a:solidFill>
              </a:rPr>
              <a:t>去掉</a:t>
            </a:r>
            <a:r>
              <a:rPr lang="en-US" altLang="zh-CN" sz="1600" dirty="0">
                <a:solidFill>
                  <a:srgbClr val="FF0000"/>
                </a:solidFill>
              </a:rPr>
              <a:t>firewall</a:t>
            </a:r>
            <a:r>
              <a:rPr lang="zh-CN" altLang="en-US" sz="1600" dirty="0">
                <a:solidFill>
                  <a:srgbClr val="FF0000"/>
                </a:solidFill>
              </a:rPr>
              <a:t>关键词</a:t>
            </a:r>
            <a:endParaRPr lang="en-US" altLang="zh-CN" sz="1600" dirty="0">
              <a:solidFill>
                <a:srgbClr val="FF0000"/>
              </a:solidFill>
            </a:endParaRPr>
          </a:p>
          <a:p>
            <a:endParaRPr lang="en-US" altLang="zh-CN" sz="1600" dirty="0"/>
          </a:p>
          <a:p>
            <a:r>
              <a:rPr lang="en-US" altLang="zh-CN" sz="1600" dirty="0"/>
              <a:t># </a:t>
            </a:r>
            <a:r>
              <a:rPr lang="zh-CN" altLang="en-US" sz="1600" dirty="0"/>
              <a:t>将规则</a:t>
            </a:r>
            <a:r>
              <a:rPr lang="en-US" altLang="zh-CN" sz="1600" dirty="0"/>
              <a:t>3002 </a:t>
            </a:r>
            <a:r>
              <a:rPr lang="zh-CN" altLang="en-US" sz="1600" dirty="0"/>
              <a:t>作用于从接口</a:t>
            </a:r>
            <a:r>
              <a:rPr lang="en-US" altLang="zh-CN" sz="1600" dirty="0"/>
              <a:t>Serial1/0 </a:t>
            </a:r>
            <a:r>
              <a:rPr lang="zh-CN" altLang="en-US" sz="1600" dirty="0"/>
              <a:t>进入的包。</a:t>
            </a:r>
            <a:endParaRPr lang="en-US" altLang="zh-CN" sz="1600" dirty="0"/>
          </a:p>
          <a:p>
            <a:pPr marL="684000">
              <a:buNone/>
            </a:pPr>
            <a:r>
              <a:rPr lang="en-US" altLang="zh-CN" sz="1600" dirty="0"/>
              <a:t>[H3C-Serial1/0] </a:t>
            </a:r>
            <a:r>
              <a:rPr lang="en-US" altLang="zh-CN" sz="1600" dirty="0">
                <a:solidFill>
                  <a:srgbClr val="FF0000"/>
                </a:solidFill>
              </a:rPr>
              <a:t>firewall</a:t>
            </a:r>
            <a:r>
              <a:rPr lang="en-US" altLang="zh-CN" sz="1600" dirty="0"/>
              <a:t> packet-filter 3002 inbound </a:t>
            </a:r>
            <a:r>
              <a:rPr lang="en-US" altLang="zh-CN" sz="1600" dirty="0">
                <a:solidFill>
                  <a:srgbClr val="FF0000"/>
                </a:solidFill>
              </a:rPr>
              <a:t>//v7</a:t>
            </a:r>
            <a:r>
              <a:rPr lang="zh-CN" altLang="en-US" sz="1600" dirty="0">
                <a:solidFill>
                  <a:srgbClr val="FF0000"/>
                </a:solidFill>
              </a:rPr>
              <a:t>去掉</a:t>
            </a:r>
            <a:r>
              <a:rPr lang="en-US" altLang="zh-CN" sz="1600" dirty="0">
                <a:solidFill>
                  <a:srgbClr val="FF0000"/>
                </a:solidFill>
              </a:rPr>
              <a:t>firewall</a:t>
            </a:r>
            <a:r>
              <a:rPr lang="zh-CN" altLang="en-US" sz="1600" dirty="0">
                <a:solidFill>
                  <a:srgbClr val="FF0000"/>
                </a:solidFill>
              </a:rPr>
              <a:t>关键词</a:t>
            </a:r>
            <a:endParaRPr lang="en-US" altLang="zh-CN" sz="1600" dirty="0">
              <a:solidFill>
                <a:srgbClr val="FF0000"/>
              </a:solidFill>
            </a:endParaRPr>
          </a:p>
          <a:p>
            <a:endParaRPr lang="zh-CN" altLang="en-US" sz="1600" dirty="0"/>
          </a:p>
        </p:txBody>
      </p:sp>
      <p:sp>
        <p:nvSpPr>
          <p:cNvPr id="5" name="Rectangle 2"/>
          <p:cNvSpPr txBox="1">
            <a:spLocks noChangeArrowheads="1"/>
          </p:cNvSpPr>
          <p:nvPr/>
        </p:nvSpPr>
        <p:spPr>
          <a:xfrm>
            <a:off x="827584" y="191142"/>
            <a:ext cx="6459060" cy="461665"/>
          </a:xfrm>
          <a:prstGeom prst="rect">
            <a:avLst/>
          </a:prstGeom>
        </p:spPr>
        <p:txBody>
          <a:bodyPr vert="horz" wrap="square" lIns="91440" tIns="45720" rIns="91440" bIns="45720" rtlCol="0" anchor="ctr">
            <a:spAutoFit/>
          </a:bodyPr>
          <a:lstStyle/>
          <a:p>
            <a:pPr lvl="0">
              <a:spcBef>
                <a:spcPct val="0"/>
              </a:spcBef>
            </a:pPr>
            <a:r>
              <a:rPr kumimoji="0" lang="zh-CN"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rPr>
              <a:t> </a:t>
            </a:r>
            <a:r>
              <a:rPr lang="zh-CN" altLang="en-US" sz="2400" b="1" dirty="0">
                <a:latin typeface="微软雅黑" pitchFamily="34" charset="-122"/>
                <a:ea typeface="微软雅黑" pitchFamily="34" charset="-122"/>
                <a:cs typeface="+mj-cs"/>
              </a:rPr>
              <a:t>防火墙配置 </a:t>
            </a:r>
            <a:r>
              <a:rPr lang="en-US" altLang="zh-CN" sz="2400" b="1" dirty="0">
                <a:latin typeface="微软雅黑" pitchFamily="34" charset="-122"/>
                <a:ea typeface="微软雅黑" pitchFamily="34" charset="-122"/>
                <a:cs typeface="+mj-cs"/>
              </a:rPr>
              <a:t>— </a:t>
            </a:r>
            <a:r>
              <a:rPr lang="zh-CN" altLang="en-US" sz="2400" b="1" dirty="0">
                <a:latin typeface="微软雅黑" pitchFamily="34" charset="-122"/>
                <a:ea typeface="微软雅黑" pitchFamily="34" charset="-122"/>
                <a:cs typeface="+mj-cs"/>
              </a:rPr>
              <a:t>举例（</a:t>
            </a:r>
            <a:r>
              <a:rPr lang="en-US" altLang="zh-CN" sz="2400" b="1" dirty="0">
                <a:latin typeface="微软雅黑" pitchFamily="34" charset="-122"/>
                <a:ea typeface="微软雅黑" pitchFamily="34" charset="-122"/>
                <a:cs typeface="+mj-cs"/>
              </a:rPr>
              <a:t>V5&amp;V7</a:t>
            </a:r>
            <a:r>
              <a:rPr lang="zh-CN" altLang="en-US" sz="2400" b="1" dirty="0">
                <a:latin typeface="微软雅黑" pitchFamily="34" charset="-122"/>
                <a:ea typeface="微软雅黑" pitchFamily="34" charset="-122"/>
                <a:cs typeface="+mj-cs"/>
              </a:rPr>
              <a:t>） 续</a:t>
            </a:r>
            <a:endParaRPr kumimoji="0" lang="zh-CN"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spTree>
    <p:extLst>
      <p:ext uri="{BB962C8B-B14F-4D97-AF65-F5344CB8AC3E}">
        <p14:creationId xmlns:p14="http://schemas.microsoft.com/office/powerpoint/2010/main" val="3201679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214282" y="1071552"/>
            <a:ext cx="6643734" cy="3642678"/>
          </a:xfrm>
        </p:spPr>
        <p:txBody>
          <a:bodyPr>
            <a:normAutofit/>
          </a:bodyPr>
          <a:lstStyle/>
          <a:p>
            <a:r>
              <a:rPr lang="zh-CN" altLang="zh-CN" sz="1600" dirty="0"/>
              <a:t>NAT (Network Address Translation)是目前用于解决IP地址紧缺问题的主要技术。</a:t>
            </a:r>
          </a:p>
          <a:p>
            <a:endParaRPr lang="zh-CN" altLang="zh-CN" sz="1600" dirty="0"/>
          </a:p>
          <a:p>
            <a:r>
              <a:rPr lang="zh-CN" altLang="zh-CN" sz="1600" dirty="0"/>
              <a:t>NAT的标准文档是RFC 2663，1999年和RFC 3022，2001年（obsolete RFC 1631，1994年）.</a:t>
            </a:r>
          </a:p>
          <a:p>
            <a:endParaRPr lang="zh-CN" altLang="zh-CN" sz="1600" dirty="0"/>
          </a:p>
          <a:p>
            <a:r>
              <a:rPr lang="zh-CN" altLang="zh-CN" sz="1600" dirty="0"/>
              <a:t>NAT是在路由器上实现的，它的主要操作是在私网IP地址和公网IP地址之间作相互转换。</a:t>
            </a:r>
          </a:p>
          <a:p>
            <a:endParaRPr lang="zh-CN" altLang="zh-CN" sz="1600" dirty="0"/>
          </a:p>
          <a:p>
            <a:r>
              <a:rPr lang="zh-CN" altLang="zh-CN" sz="1600" dirty="0"/>
              <a:t>通过这种转换，一个网络能够在其内部使用私网IP地址，而在外部使用一个或少数几个公网IP地址连接到Internet上。</a:t>
            </a:r>
          </a:p>
        </p:txBody>
      </p:sp>
      <p:sp>
        <p:nvSpPr>
          <p:cNvPr id="5" name="Rectangle 2"/>
          <p:cNvSpPr txBox="1">
            <a:spLocks noChangeArrowheads="1"/>
          </p:cNvSpPr>
          <p:nvPr/>
        </p:nvSpPr>
        <p:spPr>
          <a:xfrm>
            <a:off x="827584" y="191142"/>
            <a:ext cx="6459060" cy="461665"/>
          </a:xfrm>
          <a:prstGeom prst="rect">
            <a:avLst/>
          </a:prstGeom>
        </p:spPr>
        <p:txBody>
          <a:bodyPr vert="horz" wrap="square" lIns="91440" tIns="45720" rIns="91440" bIns="45720" rtlCol="0" anchor="ctr">
            <a:spAutoFit/>
          </a:bodyPr>
          <a:lstStyle/>
          <a:p>
            <a:pPr lvl="0">
              <a:spcBef>
                <a:spcPct val="0"/>
              </a:spcBef>
            </a:pPr>
            <a:r>
              <a:rPr kumimoji="0" lang="zh-CN"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rPr>
              <a:t> </a:t>
            </a:r>
            <a:r>
              <a:rPr lang="en-US" altLang="zh-CN" sz="2400" b="1" dirty="0">
                <a:latin typeface="微软雅黑" pitchFamily="34" charset="-122"/>
                <a:ea typeface="微软雅黑" pitchFamily="34" charset="-122"/>
                <a:cs typeface="+mj-cs"/>
              </a:rPr>
              <a:t>NAT</a:t>
            </a:r>
            <a:r>
              <a:rPr lang="zh-CN" altLang="en-US" sz="2400" b="1" dirty="0">
                <a:latin typeface="微软雅黑" pitchFamily="34" charset="-122"/>
                <a:ea typeface="微软雅黑" pitchFamily="34" charset="-122"/>
                <a:cs typeface="+mj-cs"/>
              </a:rPr>
              <a:t>技术 </a:t>
            </a:r>
            <a:r>
              <a:rPr lang="en-US" altLang="zh-CN" sz="2400" b="1" dirty="0">
                <a:latin typeface="微软雅黑" pitchFamily="34" charset="-122"/>
                <a:ea typeface="微软雅黑" pitchFamily="34" charset="-122"/>
                <a:cs typeface="+mj-cs"/>
              </a:rPr>
              <a:t>— </a:t>
            </a:r>
            <a:r>
              <a:rPr lang="zh-CN" altLang="en-US" sz="2400" b="1" dirty="0">
                <a:latin typeface="微软雅黑" pitchFamily="34" charset="-122"/>
                <a:ea typeface="微软雅黑" pitchFamily="34" charset="-122"/>
                <a:cs typeface="+mj-cs"/>
              </a:rPr>
              <a:t>概述</a:t>
            </a:r>
            <a:endParaRPr kumimoji="0" lang="zh-CN"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spTree>
    <p:extLst>
      <p:ext uri="{BB962C8B-B14F-4D97-AF65-F5344CB8AC3E}">
        <p14:creationId xmlns:p14="http://schemas.microsoft.com/office/powerpoint/2010/main" val="21466973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05" name="AutoShape 17"/>
          <p:cNvSpPr>
            <a:spLocks noChangeArrowheads="1"/>
          </p:cNvSpPr>
          <p:nvPr/>
        </p:nvSpPr>
        <p:spPr bwMode="auto">
          <a:xfrm>
            <a:off x="332177" y="2994040"/>
            <a:ext cx="3239691" cy="1674019"/>
          </a:xfrm>
          <a:prstGeom prst="verticalScroll">
            <a:avLst>
              <a:gd name="adj" fmla="val 12500"/>
            </a:avLst>
          </a:prstGeom>
          <a:solidFill>
            <a:srgbClr val="FFFF99"/>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dirty="0">
              <a:latin typeface="微软雅黑" panose="020B0503020204020204" pitchFamily="34" charset="-122"/>
              <a:ea typeface="微软雅黑" panose="020B0503020204020204" pitchFamily="34" charset="-122"/>
            </a:endParaRPr>
          </a:p>
        </p:txBody>
      </p:sp>
      <p:sp>
        <p:nvSpPr>
          <p:cNvPr id="37906" name="Text Box 18"/>
          <p:cNvSpPr txBox="1">
            <a:spLocks noChangeArrowheads="1"/>
          </p:cNvSpPr>
          <p:nvPr/>
        </p:nvSpPr>
        <p:spPr bwMode="auto">
          <a:xfrm>
            <a:off x="500034" y="3413348"/>
            <a:ext cx="295465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400" b="1" dirty="0">
                <a:latin typeface="微软雅黑" panose="020B0503020204020204" pitchFamily="34" charset="-122"/>
                <a:ea typeface="微软雅黑" panose="020B0503020204020204" pitchFamily="34" charset="-122"/>
              </a:rPr>
              <a:t>私网IP地址范围：</a:t>
            </a:r>
          </a:p>
          <a:p>
            <a:r>
              <a:rPr lang="zh-CN" altLang="zh-CN" sz="1400" dirty="0">
                <a:latin typeface="微软雅黑" panose="020B0503020204020204" pitchFamily="34" charset="-122"/>
                <a:ea typeface="微软雅黑" panose="020B0503020204020204" pitchFamily="34" charset="-122"/>
              </a:rPr>
              <a:t>10.0.0.0         -   10.255.255.255</a:t>
            </a:r>
          </a:p>
          <a:p>
            <a:r>
              <a:rPr lang="zh-CN" altLang="zh-CN" sz="1400" dirty="0">
                <a:latin typeface="微软雅黑" panose="020B0503020204020204" pitchFamily="34" charset="-122"/>
                <a:ea typeface="微软雅黑" panose="020B0503020204020204" pitchFamily="34" charset="-122"/>
              </a:rPr>
              <a:t>172.16.0.0     -   172.31.255.255  </a:t>
            </a:r>
          </a:p>
          <a:p>
            <a:r>
              <a:rPr lang="zh-CN" altLang="zh-CN" sz="1400" dirty="0">
                <a:latin typeface="微软雅黑" panose="020B0503020204020204" pitchFamily="34" charset="-122"/>
                <a:ea typeface="微软雅黑" panose="020B0503020204020204" pitchFamily="34" charset="-122"/>
              </a:rPr>
              <a:t>192.168.0.0   -   192.168.255.255</a:t>
            </a:r>
          </a:p>
        </p:txBody>
      </p:sp>
      <p:grpSp>
        <p:nvGrpSpPr>
          <p:cNvPr id="2" name="组合 1"/>
          <p:cNvGrpSpPr/>
          <p:nvPr/>
        </p:nvGrpSpPr>
        <p:grpSpPr>
          <a:xfrm>
            <a:off x="1985187" y="1032364"/>
            <a:ext cx="4627632" cy="2896708"/>
            <a:chOff x="1482080" y="908355"/>
            <a:chExt cx="5508167" cy="3028213"/>
          </a:xfrm>
        </p:grpSpPr>
        <p:pic>
          <p:nvPicPr>
            <p:cNvPr id="37891" name="Picture 3" descr="图形4-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80013" y="908355"/>
              <a:ext cx="1625203" cy="753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2" name="Picture 4" descr="图形4-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5696" y="1347614"/>
              <a:ext cx="1351359" cy="753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3" name="Picture 5" descr="图形4-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40896" y="2697783"/>
              <a:ext cx="1571625" cy="753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7894" name="Group 6"/>
            <p:cNvGrpSpPr>
              <a:grpSpLocks/>
            </p:cNvGrpSpPr>
            <p:nvPr/>
          </p:nvGrpSpPr>
          <p:grpSpPr bwMode="auto">
            <a:xfrm>
              <a:off x="3396605" y="1941735"/>
              <a:ext cx="1908572" cy="1243013"/>
              <a:chOff x="0" y="0"/>
              <a:chExt cx="1680" cy="917"/>
            </a:xfrm>
          </p:grpSpPr>
          <p:sp>
            <p:nvSpPr>
              <p:cNvPr id="37895" name="Oval 7"/>
              <p:cNvSpPr>
                <a:spLocks noChangeArrowheads="1"/>
              </p:cNvSpPr>
              <p:nvPr/>
            </p:nvSpPr>
            <p:spPr bwMode="auto">
              <a:xfrm>
                <a:off x="0" y="144"/>
                <a:ext cx="1680" cy="773"/>
              </a:xfrm>
              <a:prstGeom prst="ellipse">
                <a:avLst/>
              </a:prstGeom>
              <a:gradFill rotWithShape="0">
                <a:gsLst>
                  <a:gs pos="0">
                    <a:srgbClr val="336699"/>
                  </a:gs>
                  <a:gs pos="100000">
                    <a:schemeClr val="bg1"/>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anose="020B0503020204020204" pitchFamily="34" charset="-122"/>
                  <a:ea typeface="微软雅黑" panose="020B0503020204020204" pitchFamily="34" charset="-122"/>
                </a:endParaRPr>
              </a:p>
            </p:txBody>
          </p:sp>
          <p:pic>
            <p:nvPicPr>
              <p:cNvPr id="37896" name="Picture 8" descr="图形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 y="0"/>
                <a:ext cx="1367"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7897" name="Text Box 9"/>
            <p:cNvSpPr txBox="1">
              <a:spLocks noChangeArrowheads="1"/>
            </p:cNvSpPr>
            <p:nvPr/>
          </p:nvSpPr>
          <p:spPr bwMode="auto">
            <a:xfrm>
              <a:off x="3856187" y="2184622"/>
              <a:ext cx="86575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400">
                  <a:latin typeface="微软雅黑" panose="020B0503020204020204" pitchFamily="34" charset="-122"/>
                  <a:ea typeface="微软雅黑" panose="020B0503020204020204" pitchFamily="34" charset="-122"/>
                </a:rPr>
                <a:t>Internet</a:t>
              </a:r>
            </a:p>
          </p:txBody>
        </p:sp>
        <p:sp>
          <p:nvSpPr>
            <p:cNvPr id="37898" name="Text Box 10"/>
            <p:cNvSpPr txBox="1">
              <a:spLocks noChangeArrowheads="1"/>
            </p:cNvSpPr>
            <p:nvPr/>
          </p:nvSpPr>
          <p:spPr bwMode="auto">
            <a:xfrm>
              <a:off x="1955430" y="1617260"/>
              <a:ext cx="102624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400" dirty="0">
                  <a:latin typeface="微软雅黑" panose="020B0503020204020204" pitchFamily="34" charset="-122"/>
                  <a:ea typeface="微软雅黑" panose="020B0503020204020204" pitchFamily="34" charset="-122"/>
                </a:rPr>
                <a:t>10.0.0.0/8</a:t>
              </a:r>
            </a:p>
          </p:txBody>
        </p:sp>
        <p:sp>
          <p:nvSpPr>
            <p:cNvPr id="37899" name="Text Box 11"/>
            <p:cNvSpPr txBox="1">
              <a:spLocks noChangeArrowheads="1"/>
            </p:cNvSpPr>
            <p:nvPr/>
          </p:nvSpPr>
          <p:spPr bwMode="auto">
            <a:xfrm>
              <a:off x="4482455" y="1185688"/>
              <a:ext cx="1792841" cy="321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zh-CN" sz="1400" dirty="0">
                  <a:latin typeface="微软雅黑" panose="020B0503020204020204" pitchFamily="34" charset="-122"/>
                  <a:ea typeface="微软雅黑" panose="020B0503020204020204" pitchFamily="34" charset="-122"/>
                </a:rPr>
                <a:t>172.16.0.0/16</a:t>
              </a:r>
            </a:p>
          </p:txBody>
        </p:sp>
        <p:sp>
          <p:nvSpPr>
            <p:cNvPr id="37900" name="Text Box 12"/>
            <p:cNvSpPr txBox="1">
              <a:spLocks noChangeArrowheads="1"/>
            </p:cNvSpPr>
            <p:nvPr/>
          </p:nvSpPr>
          <p:spPr bwMode="auto">
            <a:xfrm>
              <a:off x="5401989" y="2939479"/>
              <a:ext cx="144943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400" dirty="0">
                  <a:latin typeface="微软雅黑" panose="020B0503020204020204" pitchFamily="34" charset="-122"/>
                  <a:ea typeface="微软雅黑" panose="020B0503020204020204" pitchFamily="34" charset="-122"/>
                </a:rPr>
                <a:t>192.168.1.0/24</a:t>
              </a:r>
            </a:p>
          </p:txBody>
        </p:sp>
        <p:sp>
          <p:nvSpPr>
            <p:cNvPr id="37901" name="Text Box 13"/>
            <p:cNvSpPr txBox="1">
              <a:spLocks noChangeArrowheads="1"/>
            </p:cNvSpPr>
            <p:nvPr/>
          </p:nvSpPr>
          <p:spPr bwMode="auto">
            <a:xfrm>
              <a:off x="1482080" y="1941736"/>
              <a:ext cx="108023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400">
                  <a:latin typeface="微软雅黑" panose="020B0503020204020204" pitchFamily="34" charset="-122"/>
                  <a:ea typeface="微软雅黑" panose="020B0503020204020204" pitchFamily="34" charset="-122"/>
                </a:rPr>
                <a:t>Private</a:t>
              </a:r>
            </a:p>
            <a:p>
              <a:r>
                <a:rPr lang="zh-CN" altLang="zh-CN" sz="1400">
                  <a:latin typeface="微软雅黑" panose="020B0503020204020204" pitchFamily="34" charset="-122"/>
                  <a:ea typeface="微软雅黑" panose="020B0503020204020204" pitchFamily="34" charset="-122"/>
                </a:rPr>
                <a:t>Network 1</a:t>
              </a:r>
            </a:p>
          </p:txBody>
        </p:sp>
        <p:cxnSp>
          <p:nvCxnSpPr>
            <p:cNvPr id="37902" name="AutoShape 14"/>
            <p:cNvCxnSpPr>
              <a:cxnSpLocks noChangeShapeType="1"/>
              <a:stCxn id="37892" idx="2"/>
              <a:endCxn id="37896" idx="1"/>
            </p:cNvCxnSpPr>
            <p:nvPr/>
          </p:nvCxnSpPr>
          <p:spPr bwMode="auto">
            <a:xfrm>
              <a:off x="2511971" y="2101279"/>
              <a:ext cx="939403" cy="296466"/>
            </a:xfrm>
            <a:prstGeom prst="straightConnector1">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03" name="AutoShape 15"/>
            <p:cNvCxnSpPr>
              <a:cxnSpLocks noChangeShapeType="1"/>
              <a:stCxn id="37896" idx="0"/>
            </p:cNvCxnSpPr>
            <p:nvPr/>
          </p:nvCxnSpPr>
          <p:spPr bwMode="auto">
            <a:xfrm flipV="1">
              <a:off x="4227661" y="1669083"/>
              <a:ext cx="797719" cy="272653"/>
            </a:xfrm>
            <a:prstGeom prst="straightConnector1">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04" name="AutoShape 16"/>
            <p:cNvCxnSpPr>
              <a:cxnSpLocks noChangeShapeType="1"/>
              <a:stCxn id="37896" idx="2"/>
              <a:endCxn id="37893" idx="1"/>
            </p:cNvCxnSpPr>
            <p:nvPr/>
          </p:nvCxnSpPr>
          <p:spPr bwMode="auto">
            <a:xfrm>
              <a:off x="4227661" y="2852563"/>
              <a:ext cx="1113235" cy="222647"/>
            </a:xfrm>
            <a:prstGeom prst="straightConnector1">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907" name="Text Box 19"/>
            <p:cNvSpPr txBox="1">
              <a:spLocks noChangeArrowheads="1"/>
            </p:cNvSpPr>
            <p:nvPr/>
          </p:nvSpPr>
          <p:spPr bwMode="auto">
            <a:xfrm>
              <a:off x="5532586" y="1509539"/>
              <a:ext cx="108023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400">
                  <a:latin typeface="微软雅黑" panose="020B0503020204020204" pitchFamily="34" charset="-122"/>
                  <a:ea typeface="微软雅黑" panose="020B0503020204020204" pitchFamily="34" charset="-122"/>
                </a:rPr>
                <a:t>Private</a:t>
              </a:r>
            </a:p>
            <a:p>
              <a:r>
                <a:rPr lang="zh-CN" altLang="zh-CN" sz="1400">
                  <a:latin typeface="微软雅黑" panose="020B0503020204020204" pitchFamily="34" charset="-122"/>
                  <a:ea typeface="微软雅黑" panose="020B0503020204020204" pitchFamily="34" charset="-122"/>
                </a:rPr>
                <a:t>Network 2</a:t>
              </a:r>
            </a:p>
          </p:txBody>
        </p:sp>
        <p:sp>
          <p:nvSpPr>
            <p:cNvPr id="37908" name="Text Box 20"/>
            <p:cNvSpPr txBox="1">
              <a:spLocks noChangeArrowheads="1"/>
            </p:cNvSpPr>
            <p:nvPr/>
          </p:nvSpPr>
          <p:spPr bwMode="auto">
            <a:xfrm>
              <a:off x="5910015" y="3413348"/>
              <a:ext cx="108023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400">
                  <a:latin typeface="微软雅黑" panose="020B0503020204020204" pitchFamily="34" charset="-122"/>
                  <a:ea typeface="微软雅黑" panose="020B0503020204020204" pitchFamily="34" charset="-122"/>
                </a:rPr>
                <a:t>Private</a:t>
              </a:r>
            </a:p>
            <a:p>
              <a:r>
                <a:rPr lang="zh-CN" altLang="zh-CN" sz="1400">
                  <a:latin typeface="微软雅黑" panose="020B0503020204020204" pitchFamily="34" charset="-122"/>
                  <a:ea typeface="微软雅黑" panose="020B0503020204020204" pitchFamily="34" charset="-122"/>
                </a:rPr>
                <a:t>Network 3</a:t>
              </a:r>
            </a:p>
          </p:txBody>
        </p:sp>
        <p:sp>
          <p:nvSpPr>
            <p:cNvPr id="37909" name="Line 21"/>
            <p:cNvSpPr>
              <a:spLocks noChangeShapeType="1"/>
            </p:cNvSpPr>
            <p:nvPr/>
          </p:nvSpPr>
          <p:spPr bwMode="auto">
            <a:xfrm>
              <a:off x="2862015" y="2103661"/>
              <a:ext cx="215503" cy="270272"/>
            </a:xfrm>
            <a:prstGeom prst="line">
              <a:avLst/>
            </a:prstGeom>
            <a:noFill/>
            <a:ln w="19050"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zh-CN" altLang="en-US" sz="1400">
                <a:latin typeface="微软雅黑" panose="020B0503020204020204" pitchFamily="34" charset="-122"/>
                <a:ea typeface="微软雅黑" panose="020B0503020204020204" pitchFamily="34" charset="-122"/>
              </a:endParaRPr>
            </a:p>
          </p:txBody>
        </p:sp>
        <p:sp>
          <p:nvSpPr>
            <p:cNvPr id="37910" name="Line 22"/>
            <p:cNvSpPr>
              <a:spLocks noChangeShapeType="1"/>
            </p:cNvSpPr>
            <p:nvPr/>
          </p:nvSpPr>
          <p:spPr bwMode="auto">
            <a:xfrm flipH="1">
              <a:off x="2862015" y="2103661"/>
              <a:ext cx="215503" cy="270272"/>
            </a:xfrm>
            <a:prstGeom prst="line">
              <a:avLst/>
            </a:prstGeom>
            <a:noFill/>
            <a:ln w="19050"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zh-CN" altLang="en-US" sz="1400">
                <a:latin typeface="微软雅黑" panose="020B0503020204020204" pitchFamily="34" charset="-122"/>
                <a:ea typeface="微软雅黑" panose="020B0503020204020204" pitchFamily="34" charset="-122"/>
              </a:endParaRPr>
            </a:p>
          </p:txBody>
        </p:sp>
        <p:sp>
          <p:nvSpPr>
            <p:cNvPr id="37911" name="Line 23"/>
            <p:cNvSpPr>
              <a:spLocks noChangeShapeType="1"/>
            </p:cNvSpPr>
            <p:nvPr/>
          </p:nvSpPr>
          <p:spPr bwMode="auto">
            <a:xfrm>
              <a:off x="4590802" y="1671463"/>
              <a:ext cx="215503" cy="270272"/>
            </a:xfrm>
            <a:prstGeom prst="line">
              <a:avLst/>
            </a:prstGeom>
            <a:noFill/>
            <a:ln w="19050"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zh-CN" altLang="en-US" sz="1400">
                <a:latin typeface="微软雅黑" panose="020B0503020204020204" pitchFamily="34" charset="-122"/>
                <a:ea typeface="微软雅黑" panose="020B0503020204020204" pitchFamily="34" charset="-122"/>
              </a:endParaRPr>
            </a:p>
          </p:txBody>
        </p:sp>
        <p:sp>
          <p:nvSpPr>
            <p:cNvPr id="37912" name="Line 24"/>
            <p:cNvSpPr>
              <a:spLocks noChangeShapeType="1"/>
            </p:cNvSpPr>
            <p:nvPr/>
          </p:nvSpPr>
          <p:spPr bwMode="auto">
            <a:xfrm flipH="1">
              <a:off x="4590802" y="1671463"/>
              <a:ext cx="215503" cy="270272"/>
            </a:xfrm>
            <a:prstGeom prst="line">
              <a:avLst/>
            </a:prstGeom>
            <a:noFill/>
            <a:ln w="19050"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zh-CN" altLang="en-US" sz="1400">
                <a:latin typeface="微软雅黑" panose="020B0503020204020204" pitchFamily="34" charset="-122"/>
                <a:ea typeface="微软雅黑" panose="020B0503020204020204" pitchFamily="34" charset="-122"/>
              </a:endParaRPr>
            </a:p>
          </p:txBody>
        </p:sp>
        <p:sp>
          <p:nvSpPr>
            <p:cNvPr id="37913" name="Line 25"/>
            <p:cNvSpPr>
              <a:spLocks noChangeShapeType="1"/>
            </p:cNvSpPr>
            <p:nvPr/>
          </p:nvSpPr>
          <p:spPr bwMode="auto">
            <a:xfrm>
              <a:off x="4752727" y="2859707"/>
              <a:ext cx="215503" cy="270272"/>
            </a:xfrm>
            <a:prstGeom prst="line">
              <a:avLst/>
            </a:prstGeom>
            <a:noFill/>
            <a:ln w="19050"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zh-CN" altLang="en-US" sz="1400">
                <a:latin typeface="微软雅黑" panose="020B0503020204020204" pitchFamily="34" charset="-122"/>
                <a:ea typeface="微软雅黑" panose="020B0503020204020204" pitchFamily="34" charset="-122"/>
              </a:endParaRPr>
            </a:p>
          </p:txBody>
        </p:sp>
        <p:sp>
          <p:nvSpPr>
            <p:cNvPr id="37914" name="Line 26"/>
            <p:cNvSpPr>
              <a:spLocks noChangeShapeType="1"/>
            </p:cNvSpPr>
            <p:nvPr/>
          </p:nvSpPr>
          <p:spPr bwMode="auto">
            <a:xfrm flipH="1">
              <a:off x="4752727" y="2859707"/>
              <a:ext cx="215503" cy="270272"/>
            </a:xfrm>
            <a:prstGeom prst="line">
              <a:avLst/>
            </a:prstGeom>
            <a:noFill/>
            <a:ln w="19050"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zh-CN" altLang="en-US" sz="1400">
                <a:latin typeface="微软雅黑" panose="020B0503020204020204" pitchFamily="34" charset="-122"/>
                <a:ea typeface="微软雅黑" panose="020B0503020204020204" pitchFamily="34" charset="-122"/>
              </a:endParaRPr>
            </a:p>
          </p:txBody>
        </p:sp>
      </p:grpSp>
      <p:sp>
        <p:nvSpPr>
          <p:cNvPr id="30" name="Rectangle 2"/>
          <p:cNvSpPr txBox="1">
            <a:spLocks noChangeArrowheads="1"/>
          </p:cNvSpPr>
          <p:nvPr/>
        </p:nvSpPr>
        <p:spPr>
          <a:xfrm>
            <a:off x="827584" y="191142"/>
            <a:ext cx="6459060" cy="461665"/>
          </a:xfrm>
          <a:prstGeom prst="rect">
            <a:avLst/>
          </a:prstGeom>
        </p:spPr>
        <p:txBody>
          <a:bodyPr vert="horz" wrap="square" lIns="91440" tIns="45720" rIns="91440" bIns="45720" rtlCol="0" anchor="ctr">
            <a:spAutoFit/>
          </a:bodyPr>
          <a:lstStyle/>
          <a:p>
            <a:pPr lvl="0">
              <a:spcBef>
                <a:spcPct val="0"/>
              </a:spcBef>
            </a:pPr>
            <a:r>
              <a:rPr kumimoji="0" lang="zh-CN"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rPr>
              <a:t> </a:t>
            </a:r>
            <a:r>
              <a:rPr lang="en-US" altLang="zh-CN" sz="2400" b="1" dirty="0">
                <a:latin typeface="微软雅黑" pitchFamily="34" charset="-122"/>
                <a:ea typeface="微软雅黑" pitchFamily="34" charset="-122"/>
                <a:cs typeface="+mj-cs"/>
              </a:rPr>
              <a:t>NAT</a:t>
            </a:r>
            <a:r>
              <a:rPr lang="zh-CN" altLang="en-US" sz="2400" b="1" dirty="0">
                <a:latin typeface="微软雅黑" pitchFamily="34" charset="-122"/>
                <a:ea typeface="微软雅黑" pitchFamily="34" charset="-122"/>
                <a:cs typeface="+mj-cs"/>
              </a:rPr>
              <a:t>技术 </a:t>
            </a:r>
            <a:r>
              <a:rPr lang="en-US" altLang="zh-CN" sz="2400" b="1" dirty="0">
                <a:latin typeface="微软雅黑" pitchFamily="34" charset="-122"/>
                <a:ea typeface="微软雅黑" pitchFamily="34" charset="-122"/>
                <a:cs typeface="+mj-cs"/>
              </a:rPr>
              <a:t>— </a:t>
            </a:r>
            <a:r>
              <a:rPr lang="zh-CN" altLang="en-US" sz="2400" b="1" dirty="0">
                <a:latin typeface="微软雅黑" pitchFamily="34" charset="-122"/>
                <a:ea typeface="微软雅黑" pitchFamily="34" charset="-122"/>
                <a:cs typeface="+mj-cs"/>
              </a:rPr>
              <a:t>私网</a:t>
            </a:r>
            <a:r>
              <a:rPr lang="en-US" altLang="zh-CN" sz="2400" b="1" dirty="0">
                <a:latin typeface="微软雅黑" pitchFamily="34" charset="-122"/>
                <a:ea typeface="微软雅黑" pitchFamily="34" charset="-122"/>
                <a:cs typeface="+mj-cs"/>
              </a:rPr>
              <a:t>IP</a:t>
            </a:r>
            <a:r>
              <a:rPr lang="zh-CN" altLang="en-US" sz="2400" b="1" dirty="0">
                <a:latin typeface="微软雅黑" pitchFamily="34" charset="-122"/>
                <a:ea typeface="微软雅黑" pitchFamily="34" charset="-122"/>
                <a:cs typeface="+mj-cs"/>
              </a:rPr>
              <a:t>地址</a:t>
            </a:r>
            <a:endParaRPr kumimoji="0" lang="zh-CN"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spTree>
    <p:extLst>
      <p:ext uri="{BB962C8B-B14F-4D97-AF65-F5344CB8AC3E}">
        <p14:creationId xmlns:p14="http://schemas.microsoft.com/office/powerpoint/2010/main" val="9632670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body" sz="half" idx="1"/>
          </p:nvPr>
        </p:nvSpPr>
        <p:spPr>
          <a:xfrm>
            <a:off x="214282" y="1071552"/>
            <a:ext cx="6572578" cy="428628"/>
          </a:xfrm>
          <a:noFill/>
          <a:ln/>
        </p:spPr>
        <p:txBody>
          <a:bodyPr>
            <a:normAutofit/>
          </a:bodyPr>
          <a:lstStyle/>
          <a:p>
            <a:r>
              <a:rPr lang="zh-CN" altLang="zh-CN" sz="1800" dirty="0"/>
              <a:t>每个NAT路由器都维护一张地址转换表。</a:t>
            </a:r>
          </a:p>
        </p:txBody>
      </p:sp>
      <p:graphicFrame>
        <p:nvGraphicFramePr>
          <p:cNvPr id="38916" name="Object 4"/>
          <p:cNvGraphicFramePr>
            <a:graphicFrameLocks noChangeAspect="1"/>
          </p:cNvGraphicFramePr>
          <p:nvPr>
            <p:extLst>
              <p:ext uri="{D42A27DB-BD31-4B8C-83A1-F6EECF244321}">
                <p14:modId xmlns:p14="http://schemas.microsoft.com/office/powerpoint/2010/main" val="407818934"/>
              </p:ext>
            </p:extLst>
          </p:nvPr>
        </p:nvGraphicFramePr>
        <p:xfrm>
          <a:off x="71406" y="1354206"/>
          <a:ext cx="6535340" cy="3368279"/>
        </p:xfrm>
        <a:graphic>
          <a:graphicData uri="http://schemas.openxmlformats.org/presentationml/2006/ole">
            <mc:AlternateContent xmlns:mc="http://schemas.openxmlformats.org/markup-compatibility/2006">
              <mc:Choice xmlns:v="urn:schemas-microsoft-com:vml" Requires="v">
                <p:oleObj spid="_x0000_s2123" name="Visio" r:id="rId3" imgW="10334557" imgH="5334090" progId="">
                  <p:embed/>
                </p:oleObj>
              </mc:Choice>
              <mc:Fallback>
                <p:oleObj name="Visio" r:id="rId3" imgW="10334557" imgH="5334090" progId="">
                  <p:embed/>
                  <p:pic>
                    <p:nvPicPr>
                      <p:cNvPr id="0" name="Picture 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06" y="1354206"/>
                        <a:ext cx="6535340" cy="33682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17" name="Text Box 5"/>
          <p:cNvSpPr txBox="1">
            <a:spLocks noChangeArrowheads="1"/>
          </p:cNvSpPr>
          <p:nvPr/>
        </p:nvSpPr>
        <p:spPr bwMode="auto">
          <a:xfrm>
            <a:off x="4180952" y="4241473"/>
            <a:ext cx="1154163" cy="276999"/>
          </a:xfrm>
          <a:prstGeom prst="rect">
            <a:avLst/>
          </a:prstGeom>
          <a:solidFill>
            <a:srgbClr val="00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r>
              <a:rPr lang="zh-CN" altLang="zh-CN" dirty="0">
                <a:latin typeface="微软雅黑" panose="020B0503020204020204" pitchFamily="34" charset="-122"/>
                <a:ea typeface="微软雅黑" panose="020B0503020204020204" pitchFamily="34" charset="-122"/>
              </a:rPr>
              <a:t>地址转换表</a:t>
            </a:r>
          </a:p>
        </p:txBody>
      </p:sp>
      <p:sp>
        <p:nvSpPr>
          <p:cNvPr id="38918" name="Line 6"/>
          <p:cNvSpPr>
            <a:spLocks noChangeShapeType="1"/>
          </p:cNvSpPr>
          <p:nvPr/>
        </p:nvSpPr>
        <p:spPr bwMode="auto">
          <a:xfrm>
            <a:off x="3601937" y="4208135"/>
            <a:ext cx="539353" cy="161925"/>
          </a:xfrm>
          <a:prstGeom prst="line">
            <a:avLst/>
          </a:prstGeom>
          <a:noFill/>
          <a:ln w="19050" cmpd="sng">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zh-CN" altLang="en-US" sz="1350"/>
          </a:p>
        </p:txBody>
      </p:sp>
      <p:sp>
        <p:nvSpPr>
          <p:cNvPr id="8" name="Rectangle 2"/>
          <p:cNvSpPr txBox="1">
            <a:spLocks noChangeArrowheads="1"/>
          </p:cNvSpPr>
          <p:nvPr/>
        </p:nvSpPr>
        <p:spPr>
          <a:xfrm>
            <a:off x="827584" y="191142"/>
            <a:ext cx="6459060" cy="461665"/>
          </a:xfrm>
          <a:prstGeom prst="rect">
            <a:avLst/>
          </a:prstGeom>
        </p:spPr>
        <p:txBody>
          <a:bodyPr vert="horz" wrap="square" lIns="91440" tIns="45720" rIns="91440" bIns="45720" rtlCol="0" anchor="ctr">
            <a:spAutoFit/>
          </a:bodyPr>
          <a:lstStyle/>
          <a:p>
            <a:pPr lvl="0">
              <a:spcBef>
                <a:spcPct val="0"/>
              </a:spcBef>
            </a:pPr>
            <a:r>
              <a:rPr kumimoji="0" lang="zh-CN"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rPr>
              <a:t> </a:t>
            </a:r>
            <a:r>
              <a:rPr lang="en-US" altLang="zh-CN" sz="2400" b="1" dirty="0">
                <a:latin typeface="微软雅黑" pitchFamily="34" charset="-122"/>
                <a:ea typeface="微软雅黑" pitchFamily="34" charset="-122"/>
                <a:cs typeface="+mj-cs"/>
              </a:rPr>
              <a:t>NAT</a:t>
            </a:r>
            <a:r>
              <a:rPr lang="zh-CN" altLang="en-US" sz="2400" b="1" dirty="0">
                <a:latin typeface="微软雅黑" pitchFamily="34" charset="-122"/>
                <a:ea typeface="微软雅黑" pitchFamily="34" charset="-122"/>
                <a:cs typeface="+mj-cs"/>
              </a:rPr>
              <a:t>技术 </a:t>
            </a:r>
            <a:r>
              <a:rPr lang="en-US" altLang="zh-CN" sz="2400" b="1" dirty="0">
                <a:latin typeface="微软雅黑" pitchFamily="34" charset="-122"/>
                <a:ea typeface="微软雅黑" pitchFamily="34" charset="-122"/>
                <a:cs typeface="+mj-cs"/>
              </a:rPr>
              <a:t>— </a:t>
            </a:r>
            <a:r>
              <a:rPr lang="zh-CN" altLang="en-US" sz="2400" b="1" dirty="0">
                <a:latin typeface="微软雅黑" pitchFamily="34" charset="-122"/>
                <a:ea typeface="微软雅黑" pitchFamily="34" charset="-122"/>
                <a:cs typeface="+mj-cs"/>
              </a:rPr>
              <a:t>基本思想</a:t>
            </a:r>
            <a:endParaRPr kumimoji="0" lang="zh-CN"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spTree>
    <p:extLst>
      <p:ext uri="{BB962C8B-B14F-4D97-AF65-F5344CB8AC3E}">
        <p14:creationId xmlns:p14="http://schemas.microsoft.com/office/powerpoint/2010/main" val="24385993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body" sz="half" idx="1"/>
          </p:nvPr>
        </p:nvSpPr>
        <p:spPr>
          <a:xfrm>
            <a:off x="214282" y="1071552"/>
            <a:ext cx="6643734" cy="714380"/>
          </a:xfrm>
          <a:noFill/>
          <a:ln/>
        </p:spPr>
        <p:txBody>
          <a:bodyPr>
            <a:noAutofit/>
          </a:bodyPr>
          <a:lstStyle/>
          <a:p>
            <a:r>
              <a:rPr lang="zh-CN" altLang="zh-CN" sz="1800" dirty="0"/>
              <a:t>NAT的最常见形式 -- NAPT (Network  Address Port Translation):</a:t>
            </a:r>
          </a:p>
        </p:txBody>
      </p:sp>
      <p:graphicFrame>
        <p:nvGraphicFramePr>
          <p:cNvPr id="39940" name="Object 4"/>
          <p:cNvGraphicFramePr>
            <a:graphicFrameLocks noChangeAspect="1"/>
          </p:cNvGraphicFramePr>
          <p:nvPr>
            <p:extLst>
              <p:ext uri="{D42A27DB-BD31-4B8C-83A1-F6EECF244321}">
                <p14:modId xmlns:p14="http://schemas.microsoft.com/office/powerpoint/2010/main" val="3604779099"/>
              </p:ext>
            </p:extLst>
          </p:nvPr>
        </p:nvGraphicFramePr>
        <p:xfrm>
          <a:off x="428596" y="1631589"/>
          <a:ext cx="6326981" cy="3269456"/>
        </p:xfrm>
        <a:graphic>
          <a:graphicData uri="http://schemas.openxmlformats.org/presentationml/2006/ole">
            <mc:AlternateContent xmlns:mc="http://schemas.openxmlformats.org/markup-compatibility/2006">
              <mc:Choice xmlns:v="urn:schemas-microsoft-com:vml" Requires="v">
                <p:oleObj spid="_x0000_s3147" name="Visio" r:id="rId3" imgW="10334557" imgH="5334090" progId="">
                  <p:embed/>
                </p:oleObj>
              </mc:Choice>
              <mc:Fallback>
                <p:oleObj name="Visio" r:id="rId3" imgW="10334557" imgH="5334090" progId="">
                  <p:embed/>
                  <p:pic>
                    <p:nvPicPr>
                      <p:cNvPr id="0" name="Picture 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596" y="1631589"/>
                        <a:ext cx="6326981" cy="32694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41" name="Text Box 5"/>
          <p:cNvSpPr txBox="1">
            <a:spLocks noChangeArrowheads="1"/>
          </p:cNvSpPr>
          <p:nvPr/>
        </p:nvSpPr>
        <p:spPr bwMode="auto">
          <a:xfrm>
            <a:off x="4427087" y="4652205"/>
            <a:ext cx="1154163" cy="276999"/>
          </a:xfrm>
          <a:prstGeom prst="rect">
            <a:avLst/>
          </a:prstGeom>
          <a:solidFill>
            <a:srgbClr val="00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r>
              <a:rPr lang="zh-CN" altLang="zh-CN" dirty="0">
                <a:latin typeface="微软雅黑" panose="020B0503020204020204" pitchFamily="34" charset="-122"/>
                <a:ea typeface="微软雅黑" panose="020B0503020204020204" pitchFamily="34" charset="-122"/>
              </a:rPr>
              <a:t>地址转换</a:t>
            </a:r>
            <a:r>
              <a:rPr lang="zh-CN" altLang="zh-CN" dirty="0">
                <a:latin typeface="Times New Roman" panose="02020603050405020304" pitchFamily="18" charset="0"/>
              </a:rPr>
              <a:t>表</a:t>
            </a:r>
          </a:p>
        </p:txBody>
      </p:sp>
      <p:sp>
        <p:nvSpPr>
          <p:cNvPr id="39942" name="Line 6"/>
          <p:cNvSpPr>
            <a:spLocks noChangeShapeType="1"/>
          </p:cNvSpPr>
          <p:nvPr/>
        </p:nvSpPr>
        <p:spPr bwMode="auto">
          <a:xfrm>
            <a:off x="3848071" y="4618867"/>
            <a:ext cx="539354" cy="161925"/>
          </a:xfrm>
          <a:prstGeom prst="line">
            <a:avLst/>
          </a:prstGeom>
          <a:noFill/>
          <a:ln w="19050" cmpd="sng">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zh-CN" altLang="en-US" sz="1350"/>
          </a:p>
        </p:txBody>
      </p:sp>
      <p:sp>
        <p:nvSpPr>
          <p:cNvPr id="8" name="Rectangle 2"/>
          <p:cNvSpPr txBox="1">
            <a:spLocks noChangeArrowheads="1"/>
          </p:cNvSpPr>
          <p:nvPr/>
        </p:nvSpPr>
        <p:spPr>
          <a:xfrm>
            <a:off x="827584" y="191142"/>
            <a:ext cx="6459060" cy="461665"/>
          </a:xfrm>
          <a:prstGeom prst="rect">
            <a:avLst/>
          </a:prstGeom>
        </p:spPr>
        <p:txBody>
          <a:bodyPr vert="horz" wrap="square" lIns="91440" tIns="45720" rIns="91440" bIns="45720" rtlCol="0" anchor="ctr">
            <a:spAutoFit/>
          </a:bodyPr>
          <a:lstStyle/>
          <a:p>
            <a:pPr lvl="0">
              <a:spcBef>
                <a:spcPct val="0"/>
              </a:spcBef>
            </a:pPr>
            <a:r>
              <a:rPr kumimoji="0" lang="zh-CN"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rPr>
              <a:t> </a:t>
            </a:r>
            <a:r>
              <a:rPr lang="en-US" altLang="zh-CN" sz="2400" b="1" dirty="0">
                <a:latin typeface="微软雅黑" pitchFamily="34" charset="-122"/>
                <a:ea typeface="微软雅黑" pitchFamily="34" charset="-122"/>
                <a:cs typeface="+mj-cs"/>
              </a:rPr>
              <a:t>NAT</a:t>
            </a:r>
            <a:r>
              <a:rPr lang="zh-CN" altLang="en-US" sz="2400" b="1" dirty="0">
                <a:latin typeface="微软雅黑" pitchFamily="34" charset="-122"/>
                <a:ea typeface="微软雅黑" pitchFamily="34" charset="-122"/>
                <a:cs typeface="+mj-cs"/>
              </a:rPr>
              <a:t>技术 </a:t>
            </a:r>
            <a:r>
              <a:rPr lang="en-US" altLang="zh-CN" sz="2400" b="1" dirty="0">
                <a:latin typeface="微软雅黑" pitchFamily="34" charset="-122"/>
                <a:ea typeface="微软雅黑" pitchFamily="34" charset="-122"/>
                <a:cs typeface="+mj-cs"/>
              </a:rPr>
              <a:t>— </a:t>
            </a:r>
            <a:r>
              <a:rPr lang="zh-CN" altLang="en-US" sz="2400" b="1" dirty="0">
                <a:latin typeface="微软雅黑" pitchFamily="34" charset="-122"/>
                <a:ea typeface="微软雅黑" pitchFamily="34" charset="-122"/>
                <a:cs typeface="+mj-cs"/>
              </a:rPr>
              <a:t>基本思想（</a:t>
            </a:r>
            <a:r>
              <a:rPr lang="en-US" altLang="zh-CN" sz="2400" b="1" dirty="0">
                <a:latin typeface="微软雅黑" pitchFamily="34" charset="-122"/>
                <a:ea typeface="微软雅黑" pitchFamily="34" charset="-122"/>
                <a:cs typeface="+mj-cs"/>
              </a:rPr>
              <a:t>NAPT</a:t>
            </a:r>
            <a:r>
              <a:rPr lang="zh-CN" altLang="en-US" sz="2400" b="1" dirty="0">
                <a:latin typeface="微软雅黑" pitchFamily="34" charset="-122"/>
                <a:ea typeface="微软雅黑" pitchFamily="34" charset="-122"/>
                <a:cs typeface="+mj-cs"/>
              </a:rPr>
              <a:t>）</a:t>
            </a:r>
            <a:endParaRPr kumimoji="0" lang="zh-CN"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spTree>
    <p:extLst>
      <p:ext uri="{BB962C8B-B14F-4D97-AF65-F5344CB8AC3E}">
        <p14:creationId xmlns:p14="http://schemas.microsoft.com/office/powerpoint/2010/main" val="24785688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3" name="Picture 3" descr="企业内部网"/>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0335" y="2159809"/>
            <a:ext cx="6858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4" name="Picture 4" descr="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40777" y="2318162"/>
            <a:ext cx="558403" cy="489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0965" name="Group 5"/>
          <p:cNvGrpSpPr>
            <a:grpSpLocks/>
          </p:cNvGrpSpPr>
          <p:nvPr/>
        </p:nvGrpSpPr>
        <p:grpSpPr bwMode="auto">
          <a:xfrm>
            <a:off x="4281458" y="2157428"/>
            <a:ext cx="1672828" cy="1026319"/>
            <a:chOff x="0" y="0"/>
            <a:chExt cx="1680" cy="917"/>
          </a:xfrm>
        </p:grpSpPr>
        <p:sp>
          <p:nvSpPr>
            <p:cNvPr id="40966" name="Oval 6"/>
            <p:cNvSpPr>
              <a:spLocks noChangeArrowheads="1"/>
            </p:cNvSpPr>
            <p:nvPr/>
          </p:nvSpPr>
          <p:spPr bwMode="auto">
            <a:xfrm>
              <a:off x="0" y="144"/>
              <a:ext cx="1680" cy="773"/>
            </a:xfrm>
            <a:prstGeom prst="ellipse">
              <a:avLst/>
            </a:prstGeom>
            <a:gradFill rotWithShape="0">
              <a:gsLst>
                <a:gs pos="0">
                  <a:srgbClr val="336699"/>
                </a:gs>
                <a:gs pos="100000">
                  <a:schemeClr val="bg1"/>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latin typeface="微软雅黑" panose="020B0503020204020204" pitchFamily="34" charset="-122"/>
                <a:ea typeface="微软雅黑" panose="020B0503020204020204" pitchFamily="34" charset="-122"/>
              </a:endParaRPr>
            </a:p>
          </p:txBody>
        </p:sp>
        <p:pic>
          <p:nvPicPr>
            <p:cNvPr id="40967" name="Picture 7" descr="图形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 y="0"/>
              <a:ext cx="1367"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40968" name="AutoShape 8"/>
          <p:cNvCxnSpPr>
            <a:cxnSpLocks noChangeShapeType="1"/>
            <a:stCxn id="40963" idx="3"/>
            <a:endCxn id="40964" idx="1"/>
          </p:cNvCxnSpPr>
          <p:nvPr/>
        </p:nvCxnSpPr>
        <p:spPr bwMode="auto">
          <a:xfrm>
            <a:off x="1706135" y="2559859"/>
            <a:ext cx="934641" cy="3572"/>
          </a:xfrm>
          <a:prstGeom prst="straightConnector1">
            <a:avLst/>
          </a:prstGeom>
          <a:noFill/>
          <a:ln w="254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969" name="AutoShape 9"/>
          <p:cNvCxnSpPr>
            <a:cxnSpLocks noChangeShapeType="1"/>
            <a:stCxn id="40964" idx="3"/>
          </p:cNvCxnSpPr>
          <p:nvPr/>
        </p:nvCxnSpPr>
        <p:spPr bwMode="auto">
          <a:xfrm flipV="1">
            <a:off x="3199179" y="2533666"/>
            <a:ext cx="1129904" cy="29765"/>
          </a:xfrm>
          <a:prstGeom prst="straightConnector1">
            <a:avLst/>
          </a:prstGeom>
          <a:noFill/>
          <a:ln w="25400" cmpd="sng">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970" name="Text Box 10"/>
          <p:cNvSpPr txBox="1">
            <a:spLocks noChangeArrowheads="1"/>
          </p:cNvSpPr>
          <p:nvPr/>
        </p:nvSpPr>
        <p:spPr bwMode="auto">
          <a:xfrm>
            <a:off x="4687461" y="2374121"/>
            <a:ext cx="838563"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350">
                <a:latin typeface="微软雅黑" panose="020B0503020204020204" pitchFamily="34" charset="-122"/>
                <a:ea typeface="微软雅黑" panose="020B0503020204020204" pitchFamily="34" charset="-122"/>
              </a:rPr>
              <a:t>Internet</a:t>
            </a:r>
          </a:p>
        </p:txBody>
      </p:sp>
      <p:pic>
        <p:nvPicPr>
          <p:cNvPr id="40971" name="Picture 11" descr="DIANNAO"/>
          <p:cNvPicPr>
            <a:picLocks noChangeAspect="1" noChangeArrowheads="1"/>
          </p:cNvPicPr>
          <p:nvPr/>
        </p:nvPicPr>
        <p:blipFill>
          <a:blip r:embed="rId5">
            <a:clrChange>
              <a:clrFrom>
                <a:srgbClr val="FEFEF6"/>
              </a:clrFrom>
              <a:clrTo>
                <a:srgbClr val="FEFEF6">
                  <a:alpha val="0"/>
                </a:srgbClr>
              </a:clrTo>
            </a:clrChange>
            <a:extLst>
              <a:ext uri="{28A0092B-C50C-407E-A947-70E740481C1C}">
                <a14:useLocalDpi xmlns:a14="http://schemas.microsoft.com/office/drawing/2010/main" val="0"/>
              </a:ext>
            </a:extLst>
          </a:blip>
          <a:srcRect/>
          <a:stretch>
            <a:fillRect/>
          </a:stretch>
        </p:blipFill>
        <p:spPr bwMode="auto">
          <a:xfrm>
            <a:off x="4949398" y="3887405"/>
            <a:ext cx="628650"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2" name="Picture 1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84729" y="1347803"/>
            <a:ext cx="634604" cy="68699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973" name="Line 13"/>
          <p:cNvSpPr>
            <a:spLocks noChangeShapeType="1"/>
          </p:cNvSpPr>
          <p:nvPr/>
        </p:nvSpPr>
        <p:spPr bwMode="auto">
          <a:xfrm>
            <a:off x="2208579" y="2049080"/>
            <a:ext cx="0" cy="486966"/>
          </a:xfrm>
          <a:prstGeom prst="line">
            <a:avLst/>
          </a:prstGeom>
          <a:noFill/>
          <a:ln w="254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latin typeface="微软雅黑" panose="020B0503020204020204" pitchFamily="34" charset="-122"/>
              <a:ea typeface="微软雅黑" panose="020B0503020204020204" pitchFamily="34" charset="-122"/>
            </a:endParaRPr>
          </a:p>
        </p:txBody>
      </p:sp>
      <p:cxnSp>
        <p:nvCxnSpPr>
          <p:cNvPr id="40974" name="AutoShape 14"/>
          <p:cNvCxnSpPr>
            <a:cxnSpLocks noChangeShapeType="1"/>
            <a:stCxn id="40971" idx="0"/>
          </p:cNvCxnSpPr>
          <p:nvPr/>
        </p:nvCxnSpPr>
        <p:spPr bwMode="auto">
          <a:xfrm flipH="1" flipV="1">
            <a:off x="5010120" y="2909903"/>
            <a:ext cx="253603" cy="977503"/>
          </a:xfrm>
          <a:prstGeom prst="straightConnector1">
            <a:avLst/>
          </a:prstGeom>
          <a:noFill/>
          <a:ln w="25400"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975" name="Text Box 15"/>
          <p:cNvSpPr txBox="1">
            <a:spLocks noChangeArrowheads="1"/>
          </p:cNvSpPr>
          <p:nvPr/>
        </p:nvSpPr>
        <p:spPr bwMode="auto">
          <a:xfrm>
            <a:off x="1827422" y="1047721"/>
            <a:ext cx="1050288"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350" dirty="0">
                <a:latin typeface="微软雅黑" panose="020B0503020204020204" pitchFamily="34" charset="-122"/>
                <a:ea typeface="微软雅黑" panose="020B0503020204020204" pitchFamily="34" charset="-122"/>
              </a:rPr>
              <a:t>内部服务器</a:t>
            </a:r>
          </a:p>
        </p:txBody>
      </p:sp>
      <p:sp>
        <p:nvSpPr>
          <p:cNvPr id="40976" name="Text Box 16"/>
          <p:cNvSpPr txBox="1">
            <a:spLocks noChangeArrowheads="1"/>
          </p:cNvSpPr>
          <p:nvPr/>
        </p:nvSpPr>
        <p:spPr bwMode="auto">
          <a:xfrm>
            <a:off x="5489942" y="4331509"/>
            <a:ext cx="877163"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350">
                <a:latin typeface="微软雅黑" panose="020B0503020204020204" pitchFamily="34" charset="-122"/>
                <a:ea typeface="微软雅黑" panose="020B0503020204020204" pitchFamily="34" charset="-122"/>
              </a:rPr>
              <a:t>外部用户</a:t>
            </a:r>
          </a:p>
        </p:txBody>
      </p:sp>
      <p:sp>
        <p:nvSpPr>
          <p:cNvPr id="40977" name="Text Box 17"/>
          <p:cNvSpPr txBox="1">
            <a:spLocks noChangeArrowheads="1"/>
          </p:cNvSpPr>
          <p:nvPr/>
        </p:nvSpPr>
        <p:spPr bwMode="auto">
          <a:xfrm>
            <a:off x="2370504" y="2291968"/>
            <a:ext cx="377026"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350">
                <a:latin typeface="微软雅黑" panose="020B0503020204020204" pitchFamily="34" charset="-122"/>
                <a:ea typeface="微软雅黑" panose="020B0503020204020204" pitchFamily="34" charset="-122"/>
              </a:rPr>
              <a:t>E0</a:t>
            </a:r>
          </a:p>
        </p:txBody>
      </p:sp>
      <p:sp>
        <p:nvSpPr>
          <p:cNvPr id="40978" name="Text Box 18"/>
          <p:cNvSpPr txBox="1">
            <a:spLocks noChangeArrowheads="1"/>
          </p:cNvSpPr>
          <p:nvPr/>
        </p:nvSpPr>
        <p:spPr bwMode="auto">
          <a:xfrm>
            <a:off x="3126551" y="2265774"/>
            <a:ext cx="385042"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350">
                <a:latin typeface="微软雅黑" panose="020B0503020204020204" pitchFamily="34" charset="-122"/>
                <a:ea typeface="微软雅黑" panose="020B0503020204020204" pitchFamily="34" charset="-122"/>
              </a:rPr>
              <a:t>S0</a:t>
            </a:r>
          </a:p>
        </p:txBody>
      </p:sp>
      <p:sp>
        <p:nvSpPr>
          <p:cNvPr id="40979" name="AutoShape 19"/>
          <p:cNvSpPr>
            <a:spLocks noChangeArrowheads="1"/>
          </p:cNvSpPr>
          <p:nvPr/>
        </p:nvSpPr>
        <p:spPr bwMode="auto">
          <a:xfrm>
            <a:off x="3039636" y="1132299"/>
            <a:ext cx="1999060" cy="647700"/>
          </a:xfrm>
          <a:prstGeom prst="wedgeRectCallout">
            <a:avLst>
              <a:gd name="adj1" fmla="val -76565"/>
              <a:gd name="adj2" fmla="val 84741"/>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zh-CN" sz="1350" dirty="0">
                <a:latin typeface="微软雅黑" panose="020B0503020204020204" pitchFamily="34" charset="-122"/>
                <a:ea typeface="微软雅黑" panose="020B0503020204020204" pitchFamily="34" charset="-122"/>
              </a:rPr>
              <a:t>内部地址:10.0.1.1</a:t>
            </a:r>
          </a:p>
          <a:p>
            <a:r>
              <a:rPr lang="zh-CN" altLang="zh-CN" sz="1350" dirty="0">
                <a:latin typeface="微软雅黑" panose="020B0503020204020204" pitchFamily="34" charset="-122"/>
                <a:ea typeface="微软雅黑" panose="020B0503020204020204" pitchFamily="34" charset="-122"/>
              </a:rPr>
              <a:t>内部端口:80</a:t>
            </a:r>
          </a:p>
        </p:txBody>
      </p:sp>
      <p:sp>
        <p:nvSpPr>
          <p:cNvPr id="40980" name="AutoShape 20"/>
          <p:cNvSpPr>
            <a:spLocks noChangeArrowheads="1"/>
          </p:cNvSpPr>
          <p:nvPr/>
        </p:nvSpPr>
        <p:spPr bwMode="auto">
          <a:xfrm>
            <a:off x="2718167" y="2967053"/>
            <a:ext cx="2050256" cy="647700"/>
          </a:xfrm>
          <a:prstGeom prst="wedgeRectCallout">
            <a:avLst>
              <a:gd name="adj1" fmla="val -22356"/>
              <a:gd name="adj2" fmla="val -107903"/>
            </a:avLst>
          </a:prstGeom>
          <a:noFill/>
          <a:ln w="9525" cmpd="sng">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zh-CN" sz="1350">
                <a:latin typeface="微软雅黑" panose="020B0503020204020204" pitchFamily="34" charset="-122"/>
                <a:ea typeface="微软雅黑" panose="020B0503020204020204" pitchFamily="34" charset="-122"/>
              </a:rPr>
              <a:t>外部地址:202.38.160.1</a:t>
            </a:r>
          </a:p>
          <a:p>
            <a:r>
              <a:rPr lang="zh-CN" altLang="zh-CN" sz="1350">
                <a:latin typeface="微软雅黑" panose="020B0503020204020204" pitchFamily="34" charset="-122"/>
                <a:ea typeface="微软雅黑" panose="020B0503020204020204" pitchFamily="34" charset="-122"/>
              </a:rPr>
              <a:t>外部端口:80</a:t>
            </a:r>
          </a:p>
        </p:txBody>
      </p:sp>
      <p:sp>
        <p:nvSpPr>
          <p:cNvPr id="40981" name="Text Box 21"/>
          <p:cNvSpPr txBox="1">
            <a:spLocks noChangeArrowheads="1"/>
          </p:cNvSpPr>
          <p:nvPr/>
        </p:nvSpPr>
        <p:spPr bwMode="auto">
          <a:xfrm>
            <a:off x="5582811" y="3883834"/>
            <a:ext cx="1215397"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350">
                <a:solidFill>
                  <a:srgbClr val="FF0000"/>
                </a:solidFill>
                <a:latin typeface="微软雅黑" panose="020B0503020204020204" pitchFamily="34" charset="-122"/>
                <a:ea typeface="微软雅黑" panose="020B0503020204020204" pitchFamily="34" charset="-122"/>
              </a:rPr>
              <a:t>IP:202.39.2.3</a:t>
            </a:r>
          </a:p>
        </p:txBody>
      </p:sp>
      <p:sp>
        <p:nvSpPr>
          <p:cNvPr id="40982" name="AutoShape 22"/>
          <p:cNvSpPr>
            <a:spLocks noChangeArrowheads="1"/>
          </p:cNvSpPr>
          <p:nvPr/>
        </p:nvSpPr>
        <p:spPr bwMode="auto">
          <a:xfrm>
            <a:off x="285720" y="3130168"/>
            <a:ext cx="2322909" cy="1512094"/>
          </a:xfrm>
          <a:prstGeom prst="wedgeRoundRectCallout">
            <a:avLst>
              <a:gd name="adj1" fmla="val 61278"/>
              <a:gd name="adj2" fmla="val -73856"/>
              <a:gd name="adj3" fmla="val 16667"/>
            </a:avLst>
          </a:prstGeom>
          <a:solidFill>
            <a:srgbClr val="33CCCC"/>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zh-CN" sz="1350">
                <a:latin typeface="微软雅黑" panose="020B0503020204020204" pitchFamily="34" charset="-122"/>
                <a:ea typeface="微软雅黑" panose="020B0503020204020204" pitchFamily="34" charset="-122"/>
              </a:rPr>
              <a:t>配置地址转换:</a:t>
            </a:r>
          </a:p>
          <a:p>
            <a:r>
              <a:rPr lang="zh-CN" altLang="zh-CN" sz="1350">
                <a:latin typeface="微软雅黑" panose="020B0503020204020204" pitchFamily="34" charset="-122"/>
                <a:ea typeface="微软雅黑" panose="020B0503020204020204" pitchFamily="34" charset="-122"/>
              </a:rPr>
              <a:t>IP地址:</a:t>
            </a:r>
          </a:p>
          <a:p>
            <a:r>
              <a:rPr lang="zh-CN" altLang="zh-CN" sz="1350">
                <a:latin typeface="微软雅黑" panose="020B0503020204020204" pitchFamily="34" charset="-122"/>
                <a:ea typeface="微软雅黑" panose="020B0503020204020204" pitchFamily="34" charset="-122"/>
              </a:rPr>
              <a:t>10.0.1.1←→202.38.160.1</a:t>
            </a:r>
          </a:p>
          <a:p>
            <a:r>
              <a:rPr lang="zh-CN" altLang="zh-CN" sz="1350">
                <a:latin typeface="微软雅黑" panose="020B0503020204020204" pitchFamily="34" charset="-122"/>
                <a:ea typeface="微软雅黑" panose="020B0503020204020204" pitchFamily="34" charset="-122"/>
              </a:rPr>
              <a:t>端口:</a:t>
            </a:r>
          </a:p>
          <a:p>
            <a:r>
              <a:rPr lang="zh-CN" altLang="zh-CN" sz="1350">
                <a:latin typeface="微软雅黑" panose="020B0503020204020204" pitchFamily="34" charset="-122"/>
                <a:ea typeface="微软雅黑" panose="020B0503020204020204" pitchFamily="34" charset="-122"/>
              </a:rPr>
              <a:t>80←→80</a:t>
            </a:r>
          </a:p>
        </p:txBody>
      </p:sp>
      <p:grpSp>
        <p:nvGrpSpPr>
          <p:cNvPr id="40983" name="Group 23"/>
          <p:cNvGrpSpPr>
            <a:grpSpLocks/>
          </p:cNvGrpSpPr>
          <p:nvPr/>
        </p:nvGrpSpPr>
        <p:grpSpPr bwMode="auto">
          <a:xfrm>
            <a:off x="2877710" y="3899312"/>
            <a:ext cx="1782366" cy="887016"/>
            <a:chOff x="0" y="0"/>
            <a:chExt cx="1497" cy="745"/>
          </a:xfrm>
        </p:grpSpPr>
        <p:sp>
          <p:nvSpPr>
            <p:cNvPr id="40984" name="AutoShape 24"/>
            <p:cNvSpPr>
              <a:spLocks noChangeArrowheads="1"/>
            </p:cNvSpPr>
            <p:nvPr/>
          </p:nvSpPr>
          <p:spPr bwMode="auto">
            <a:xfrm>
              <a:off x="0" y="0"/>
              <a:ext cx="1497" cy="272"/>
            </a:xfrm>
            <a:prstGeom prst="leftArrow">
              <a:avLst>
                <a:gd name="adj1" fmla="val 50000"/>
                <a:gd name="adj2" fmla="val 137592"/>
              </a:avLst>
            </a:prstGeom>
            <a:solidFill>
              <a:srgbClr val="FF9900"/>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latin typeface="微软雅黑" panose="020B0503020204020204" pitchFamily="34" charset="-122"/>
                <a:ea typeface="微软雅黑" panose="020B0503020204020204" pitchFamily="34" charset="-122"/>
              </a:endParaRPr>
            </a:p>
          </p:txBody>
        </p:sp>
        <p:sp>
          <p:nvSpPr>
            <p:cNvPr id="40985" name="Text Box 25"/>
            <p:cNvSpPr txBox="1">
              <a:spLocks noChangeArrowheads="1"/>
            </p:cNvSpPr>
            <p:nvPr/>
          </p:nvSpPr>
          <p:spPr bwMode="auto">
            <a:xfrm>
              <a:off x="321" y="318"/>
              <a:ext cx="1028"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zh-CN" sz="1350">
                  <a:latin typeface="微软雅黑" panose="020B0503020204020204" pitchFamily="34" charset="-122"/>
                  <a:ea typeface="微软雅黑" panose="020B0503020204020204" pitchFamily="34" charset="-122"/>
                </a:rPr>
                <a:t>外部用户访问</a:t>
              </a:r>
            </a:p>
            <a:p>
              <a:pPr algn="ctr"/>
              <a:r>
                <a:rPr lang="zh-CN" altLang="zh-CN" sz="1350">
                  <a:latin typeface="微软雅黑" panose="020B0503020204020204" pitchFamily="34" charset="-122"/>
                  <a:ea typeface="微软雅黑" panose="020B0503020204020204" pitchFamily="34" charset="-122"/>
                </a:rPr>
                <a:t>内部服务器</a:t>
              </a:r>
            </a:p>
          </p:txBody>
        </p:sp>
      </p:grpSp>
      <p:sp>
        <p:nvSpPr>
          <p:cNvPr id="27" name="Rectangle 2"/>
          <p:cNvSpPr txBox="1">
            <a:spLocks noChangeArrowheads="1"/>
          </p:cNvSpPr>
          <p:nvPr/>
        </p:nvSpPr>
        <p:spPr>
          <a:xfrm>
            <a:off x="827584" y="191142"/>
            <a:ext cx="6459060" cy="461665"/>
          </a:xfrm>
          <a:prstGeom prst="rect">
            <a:avLst/>
          </a:prstGeom>
        </p:spPr>
        <p:txBody>
          <a:bodyPr vert="horz" wrap="square" lIns="91440" tIns="45720" rIns="91440" bIns="45720" rtlCol="0" anchor="ctr">
            <a:spAutoFit/>
          </a:bodyPr>
          <a:lstStyle/>
          <a:p>
            <a:pPr lvl="0">
              <a:spcBef>
                <a:spcPct val="0"/>
              </a:spcBef>
            </a:pPr>
            <a:r>
              <a:rPr kumimoji="0" lang="zh-CN"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rPr>
              <a:t> </a:t>
            </a:r>
            <a:r>
              <a:rPr lang="en-US" altLang="zh-CN" sz="2400" b="1" dirty="0">
                <a:latin typeface="微软雅黑" pitchFamily="34" charset="-122"/>
                <a:ea typeface="微软雅黑" pitchFamily="34" charset="-122"/>
                <a:cs typeface="+mj-cs"/>
              </a:rPr>
              <a:t>NAT</a:t>
            </a:r>
            <a:r>
              <a:rPr lang="zh-CN" altLang="en-US" sz="2400" b="1" dirty="0">
                <a:latin typeface="微软雅黑" pitchFamily="34" charset="-122"/>
                <a:ea typeface="微软雅黑" pitchFamily="34" charset="-122"/>
                <a:cs typeface="+mj-cs"/>
              </a:rPr>
              <a:t>技术 </a:t>
            </a:r>
            <a:r>
              <a:rPr lang="en-US" altLang="zh-CN" sz="2400" b="1" dirty="0">
                <a:latin typeface="微软雅黑" pitchFamily="34" charset="-122"/>
                <a:ea typeface="微软雅黑" pitchFamily="34" charset="-122"/>
                <a:cs typeface="+mj-cs"/>
              </a:rPr>
              <a:t>— </a:t>
            </a:r>
            <a:r>
              <a:rPr lang="zh-CN" altLang="en-US" sz="2400" b="1" dirty="0">
                <a:latin typeface="微软雅黑" pitchFamily="34" charset="-122"/>
                <a:ea typeface="微软雅黑" pitchFamily="34" charset="-122"/>
                <a:cs typeface="+mj-cs"/>
              </a:rPr>
              <a:t>基本思想（内部服务器）</a:t>
            </a:r>
            <a:endParaRPr kumimoji="0" lang="zh-CN"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spTree>
    <p:extLst>
      <p:ext uri="{BB962C8B-B14F-4D97-AF65-F5344CB8AC3E}">
        <p14:creationId xmlns:p14="http://schemas.microsoft.com/office/powerpoint/2010/main" val="2049993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214282" y="1071552"/>
            <a:ext cx="6643734" cy="3386074"/>
          </a:xfrm>
        </p:spPr>
        <p:txBody>
          <a:bodyPr>
            <a:normAutofit/>
          </a:bodyPr>
          <a:lstStyle/>
          <a:p>
            <a:r>
              <a:rPr lang="zh-CN" altLang="zh-CN" sz="1600" dirty="0"/>
              <a:t>防火墙（Firewall）的本义是一种建筑结构，它用来防止大火从建筑物的一部分蔓延到另一部分。</a:t>
            </a:r>
          </a:p>
          <a:p>
            <a:endParaRPr lang="zh-CN" altLang="zh-CN" sz="1600" dirty="0"/>
          </a:p>
          <a:p>
            <a:r>
              <a:rPr lang="zh-CN" altLang="zh-CN" sz="1600" dirty="0"/>
              <a:t>在计算机网络中，防火墙是指用于完成下述功能的软件或硬件：</a:t>
            </a:r>
          </a:p>
          <a:p>
            <a:pPr marL="684000" lvl="1"/>
            <a:r>
              <a:rPr lang="zh-CN" altLang="zh-CN" sz="1600" dirty="0"/>
              <a:t>对单个主机或整个计算机网络进行保护，使之能够抵抗来自外部网络的不正当访问。</a:t>
            </a:r>
          </a:p>
        </p:txBody>
      </p:sp>
      <p:sp>
        <p:nvSpPr>
          <p:cNvPr id="5" name="Rectangle 2"/>
          <p:cNvSpPr txBox="1">
            <a:spLocks noChangeArrowheads="1"/>
          </p:cNvSpPr>
          <p:nvPr/>
        </p:nvSpPr>
        <p:spPr>
          <a:xfrm>
            <a:off x="827584" y="191142"/>
            <a:ext cx="4872046" cy="461665"/>
          </a:xfrm>
          <a:prstGeom prst="rect">
            <a:avLst/>
          </a:prstGeom>
        </p:spPr>
        <p:txBody>
          <a:bodyPr vert="horz" wrap="square" lIns="91440" tIns="45720" rIns="91440" bIns="45720" rtlCol="0" anchor="ctr">
            <a:sp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rPr>
              <a:t> 防火墙</a:t>
            </a:r>
            <a:r>
              <a:rPr kumimoji="0" lang="zh-CN" altLang="en-US"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rPr>
              <a:t>技术</a:t>
            </a:r>
            <a:r>
              <a:rPr lang="en-US" altLang="zh-CN" sz="2400" b="1" dirty="0">
                <a:latin typeface="微软雅黑" pitchFamily="34" charset="-122"/>
                <a:ea typeface="微软雅黑" pitchFamily="34" charset="-122"/>
                <a:cs typeface="+mj-cs"/>
              </a:rPr>
              <a:t> — </a:t>
            </a:r>
            <a:r>
              <a:rPr lang="zh-CN" altLang="en-US" sz="2400" b="1" dirty="0">
                <a:latin typeface="微软雅黑" pitchFamily="34" charset="-122"/>
                <a:ea typeface="微软雅黑" pitchFamily="34" charset="-122"/>
                <a:cs typeface="+mj-cs"/>
              </a:rPr>
              <a:t>概念</a:t>
            </a:r>
            <a:endParaRPr kumimoji="0" lang="zh-CN"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spTree>
    <p:extLst>
      <p:ext uri="{BB962C8B-B14F-4D97-AF65-F5344CB8AC3E}">
        <p14:creationId xmlns:p14="http://schemas.microsoft.com/office/powerpoint/2010/main" val="167134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7" name="Picture 3" descr="图形4-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6737" y="1015918"/>
            <a:ext cx="1214438" cy="84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8" name="Picture 4" descr="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40800" y="1211181"/>
            <a:ext cx="809625" cy="489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1989" name="Group 5"/>
          <p:cNvGrpSpPr>
            <a:grpSpLocks/>
          </p:cNvGrpSpPr>
          <p:nvPr/>
        </p:nvGrpSpPr>
        <p:grpSpPr bwMode="auto">
          <a:xfrm>
            <a:off x="5217287" y="1156413"/>
            <a:ext cx="1403747" cy="810815"/>
            <a:chOff x="0" y="0"/>
            <a:chExt cx="1680" cy="917"/>
          </a:xfrm>
        </p:grpSpPr>
        <p:sp>
          <p:nvSpPr>
            <p:cNvPr id="41990" name="Oval 6"/>
            <p:cNvSpPr>
              <a:spLocks noChangeArrowheads="1"/>
            </p:cNvSpPr>
            <p:nvPr/>
          </p:nvSpPr>
          <p:spPr bwMode="auto">
            <a:xfrm>
              <a:off x="0" y="144"/>
              <a:ext cx="1680" cy="773"/>
            </a:xfrm>
            <a:prstGeom prst="ellipse">
              <a:avLst/>
            </a:prstGeom>
            <a:gradFill rotWithShape="0">
              <a:gsLst>
                <a:gs pos="0">
                  <a:srgbClr val="336699"/>
                </a:gs>
                <a:gs pos="100000">
                  <a:schemeClr val="bg1"/>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latin typeface="微软雅黑" panose="020B0503020204020204" pitchFamily="34" charset="-122"/>
                <a:ea typeface="微软雅黑" panose="020B0503020204020204" pitchFamily="34" charset="-122"/>
              </a:endParaRPr>
            </a:p>
          </p:txBody>
        </p:sp>
        <p:pic>
          <p:nvPicPr>
            <p:cNvPr id="41991" name="Picture 7" descr="图形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 y="0"/>
              <a:ext cx="1367"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1992" name="Text Box 8"/>
          <p:cNvSpPr txBox="1">
            <a:spLocks noChangeArrowheads="1"/>
          </p:cNvSpPr>
          <p:nvPr/>
        </p:nvSpPr>
        <p:spPr bwMode="auto">
          <a:xfrm>
            <a:off x="5460175" y="1318337"/>
            <a:ext cx="838563"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350">
                <a:latin typeface="微软雅黑" panose="020B0503020204020204" pitchFamily="34" charset="-122"/>
                <a:ea typeface="微软雅黑" panose="020B0503020204020204" pitchFamily="34" charset="-122"/>
              </a:rPr>
              <a:t>Internet</a:t>
            </a:r>
          </a:p>
        </p:txBody>
      </p:sp>
      <p:sp>
        <p:nvSpPr>
          <p:cNvPr id="41993" name="Rectangle 9"/>
          <p:cNvSpPr>
            <a:spLocks noChangeArrowheads="1"/>
          </p:cNvSpPr>
          <p:nvPr/>
        </p:nvSpPr>
        <p:spPr bwMode="auto">
          <a:xfrm>
            <a:off x="1004857" y="778984"/>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200">
                <a:latin typeface="微软雅黑" panose="020B0503020204020204" pitchFamily="34" charset="-122"/>
                <a:ea typeface="微软雅黑" panose="020B0503020204020204" pitchFamily="34" charset="-122"/>
              </a:rPr>
              <a:t>内部网络</a:t>
            </a:r>
          </a:p>
        </p:txBody>
      </p:sp>
      <p:sp>
        <p:nvSpPr>
          <p:cNvPr id="41994" name="Rectangle 10"/>
          <p:cNvSpPr>
            <a:spLocks noChangeArrowheads="1"/>
          </p:cNvSpPr>
          <p:nvPr/>
        </p:nvSpPr>
        <p:spPr bwMode="auto">
          <a:xfrm>
            <a:off x="1058434" y="1318338"/>
            <a:ext cx="89960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200">
                <a:latin typeface="微软雅黑" panose="020B0503020204020204" pitchFamily="34" charset="-122"/>
                <a:ea typeface="微软雅黑" panose="020B0503020204020204" pitchFamily="34" charset="-122"/>
              </a:rPr>
              <a:t>10.0.0.0/8</a:t>
            </a:r>
          </a:p>
        </p:txBody>
      </p:sp>
      <p:sp>
        <p:nvSpPr>
          <p:cNvPr id="41995" name="Line 11"/>
          <p:cNvSpPr>
            <a:spLocks noChangeShapeType="1"/>
          </p:cNvSpPr>
          <p:nvPr/>
        </p:nvSpPr>
        <p:spPr bwMode="auto">
          <a:xfrm>
            <a:off x="1976406" y="1481452"/>
            <a:ext cx="917972"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latin typeface="微软雅黑" panose="020B0503020204020204" pitchFamily="34" charset="-122"/>
              <a:ea typeface="微软雅黑" panose="020B0503020204020204" pitchFamily="34" charset="-122"/>
            </a:endParaRPr>
          </a:p>
        </p:txBody>
      </p:sp>
      <p:sp>
        <p:nvSpPr>
          <p:cNvPr id="41996" name="Rectangle 12"/>
          <p:cNvSpPr>
            <a:spLocks noChangeArrowheads="1"/>
          </p:cNvSpPr>
          <p:nvPr/>
        </p:nvSpPr>
        <p:spPr bwMode="auto">
          <a:xfrm>
            <a:off x="2285969" y="1265950"/>
            <a:ext cx="7441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200">
                <a:latin typeface="微软雅黑" panose="020B0503020204020204" pitchFamily="34" charset="-122"/>
                <a:ea typeface="微软雅黑" panose="020B0503020204020204" pitchFamily="34" charset="-122"/>
              </a:rPr>
              <a:t>10.0.0.1</a:t>
            </a:r>
          </a:p>
        </p:txBody>
      </p:sp>
      <p:sp>
        <p:nvSpPr>
          <p:cNvPr id="41997" name="Rectangle 13"/>
          <p:cNvSpPr>
            <a:spLocks noChangeArrowheads="1"/>
          </p:cNvSpPr>
          <p:nvPr/>
        </p:nvSpPr>
        <p:spPr bwMode="auto">
          <a:xfrm>
            <a:off x="2787222" y="1696956"/>
            <a:ext cx="95660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200">
                <a:latin typeface="微软雅黑" panose="020B0503020204020204" pitchFamily="34" charset="-122"/>
                <a:ea typeface="微软雅黑" panose="020B0503020204020204" pitchFamily="34" charset="-122"/>
              </a:rPr>
              <a:t>NAT路由器</a:t>
            </a:r>
          </a:p>
        </p:txBody>
      </p:sp>
      <p:sp>
        <p:nvSpPr>
          <p:cNvPr id="41998" name="Rectangle 14"/>
          <p:cNvSpPr>
            <a:spLocks noChangeArrowheads="1"/>
          </p:cNvSpPr>
          <p:nvPr/>
        </p:nvSpPr>
        <p:spPr bwMode="auto">
          <a:xfrm>
            <a:off x="2967007" y="778984"/>
            <a:ext cx="9541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200">
                <a:latin typeface="微软雅黑" panose="020B0503020204020204" pitchFamily="34" charset="-122"/>
                <a:ea typeface="微软雅黑" panose="020B0503020204020204" pitchFamily="34" charset="-122"/>
              </a:rPr>
              <a:t>公用地址池</a:t>
            </a:r>
          </a:p>
        </p:txBody>
      </p:sp>
      <p:sp>
        <p:nvSpPr>
          <p:cNvPr id="41999" name="AutoShape 15"/>
          <p:cNvSpPr>
            <a:spLocks/>
          </p:cNvSpPr>
          <p:nvPr/>
        </p:nvSpPr>
        <p:spPr bwMode="auto">
          <a:xfrm>
            <a:off x="3975465" y="778984"/>
            <a:ext cx="1017736" cy="540544"/>
          </a:xfrm>
          <a:prstGeom prst="borderCallout1">
            <a:avLst>
              <a:gd name="adj1" fmla="val 15861"/>
              <a:gd name="adj2" fmla="val -7060"/>
              <a:gd name="adj3" fmla="val 98898"/>
              <a:gd name="adj4" fmla="val -40000"/>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zh-CN" sz="1350" dirty="0">
                <a:latin typeface="微软雅黑" panose="020B0503020204020204" pitchFamily="34" charset="-122"/>
                <a:ea typeface="微软雅黑" panose="020B0503020204020204" pitchFamily="34" charset="-122"/>
              </a:rPr>
              <a:t>202.0.0.1 </a:t>
            </a:r>
          </a:p>
          <a:p>
            <a:pPr algn="ctr"/>
            <a:r>
              <a:rPr lang="zh-CN" altLang="zh-CN" sz="1350" dirty="0">
                <a:latin typeface="微软雅黑" panose="020B0503020204020204" pitchFamily="34" charset="-122"/>
                <a:ea typeface="微软雅黑" panose="020B0503020204020204" pitchFamily="34" charset="-122"/>
              </a:rPr>
              <a:t>202.0.0.2</a:t>
            </a:r>
          </a:p>
        </p:txBody>
      </p:sp>
      <p:sp>
        <p:nvSpPr>
          <p:cNvPr id="42000" name="Line 16"/>
          <p:cNvSpPr>
            <a:spLocks noChangeShapeType="1"/>
          </p:cNvSpPr>
          <p:nvPr/>
        </p:nvSpPr>
        <p:spPr bwMode="auto">
          <a:xfrm>
            <a:off x="3596847" y="1481452"/>
            <a:ext cx="1674019"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latin typeface="微软雅黑" panose="020B0503020204020204" pitchFamily="34" charset="-122"/>
              <a:ea typeface="微软雅黑" panose="020B0503020204020204" pitchFamily="34" charset="-122"/>
            </a:endParaRPr>
          </a:p>
        </p:txBody>
      </p:sp>
      <p:graphicFrame>
        <p:nvGraphicFramePr>
          <p:cNvPr id="42001" name="Group 17"/>
          <p:cNvGraphicFramePr>
            <a:graphicFrameLocks noGrp="1"/>
          </p:cNvGraphicFramePr>
          <p:nvPr>
            <p:extLst>
              <p:ext uri="{D42A27DB-BD31-4B8C-83A1-F6EECF244321}">
                <p14:modId xmlns:p14="http://schemas.microsoft.com/office/powerpoint/2010/main" val="3534079709"/>
              </p:ext>
            </p:extLst>
          </p:nvPr>
        </p:nvGraphicFramePr>
        <p:xfrm>
          <a:off x="1382284" y="1967227"/>
          <a:ext cx="3998119" cy="459120"/>
        </p:xfrm>
        <a:graphic>
          <a:graphicData uri="http://schemas.openxmlformats.org/drawingml/2006/table">
            <a:tbl>
              <a:tblPr/>
              <a:tblGrid>
                <a:gridCol w="1107281">
                  <a:extLst>
                    <a:ext uri="{9D8B030D-6E8A-4147-A177-3AD203B41FA5}">
                      <a16:colId xmlns:a16="http://schemas.microsoft.com/office/drawing/2014/main" val="20000"/>
                    </a:ext>
                  </a:extLst>
                </a:gridCol>
                <a:gridCol w="1107281">
                  <a:extLst>
                    <a:ext uri="{9D8B030D-6E8A-4147-A177-3AD203B41FA5}">
                      <a16:colId xmlns:a16="http://schemas.microsoft.com/office/drawing/2014/main" val="20001"/>
                    </a:ext>
                  </a:extLst>
                </a:gridCol>
                <a:gridCol w="891779">
                  <a:extLst>
                    <a:ext uri="{9D8B030D-6E8A-4147-A177-3AD203B41FA5}">
                      <a16:colId xmlns:a16="http://schemas.microsoft.com/office/drawing/2014/main" val="20002"/>
                    </a:ext>
                  </a:extLst>
                </a:gridCol>
                <a:gridCol w="891778">
                  <a:extLst>
                    <a:ext uri="{9D8B030D-6E8A-4147-A177-3AD203B41FA5}">
                      <a16:colId xmlns:a16="http://schemas.microsoft.com/office/drawing/2014/main" val="20003"/>
                    </a:ext>
                  </a:extLst>
                </a:gridCol>
              </a:tblGrid>
              <a:tr h="221940">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8576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8620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811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70021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574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6146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718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290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zh-CN"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私网地址</a:t>
                      </a:r>
                    </a:p>
                  </a:txBody>
                  <a:tcPr marL="27000" marR="27000" marT="8100" marB="8100"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8576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8620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811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70021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574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6146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718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290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zh-CN"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私网端口</a:t>
                      </a:r>
                    </a:p>
                  </a:txBody>
                  <a:tcPr marL="27000" marR="27000" marT="8100" marB="8100"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8576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8620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811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70021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574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6146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718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290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zh-CN" altLang="zh-CN"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公网地址</a:t>
                      </a:r>
                    </a:p>
                  </a:txBody>
                  <a:tcPr marL="27000" marR="27000" marT="8100" marB="8100"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8576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8620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811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70021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574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6146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718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290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zh-CN" altLang="zh-CN"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公网端口</a:t>
                      </a:r>
                    </a:p>
                  </a:txBody>
                  <a:tcPr marL="27000" marR="27000" marT="8100" marB="8100"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1940">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8576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8620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811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70021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574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6146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718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290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zh-CN" altLang="zh-CN"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10.0.1.1</a:t>
                      </a:r>
                    </a:p>
                  </a:txBody>
                  <a:tcPr marL="27000" marR="27000" marT="8100" marB="8100"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8576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8620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811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70021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574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6146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718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290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zh-CN" altLang="zh-CN"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1001</a:t>
                      </a:r>
                    </a:p>
                  </a:txBody>
                  <a:tcPr marL="27000" marR="27000" marT="8100" marB="8100"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8576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8620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811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70021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574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6146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718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290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zh-CN" altLang="zh-CN"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202.0.0.1</a:t>
                      </a:r>
                    </a:p>
                  </a:txBody>
                  <a:tcPr marL="27000" marR="27000" marT="8100" marB="8100"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8576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8620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811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70021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574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6146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718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290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zh-CN"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1044</a:t>
                      </a:r>
                    </a:p>
                  </a:txBody>
                  <a:tcPr marL="27000" marR="27000" marT="8100" marB="8100"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2018" name="Rectangle 34"/>
          <p:cNvSpPr>
            <a:spLocks noChangeArrowheads="1"/>
          </p:cNvSpPr>
          <p:nvPr/>
        </p:nvSpPr>
        <p:spPr bwMode="auto">
          <a:xfrm>
            <a:off x="466694" y="2561350"/>
            <a:ext cx="2284536" cy="46166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200">
                <a:latin typeface="微软雅黑" panose="020B0503020204020204" pitchFamily="34" charset="-122"/>
                <a:ea typeface="微软雅黑" panose="020B0503020204020204" pitchFamily="34" charset="-122"/>
              </a:rPr>
              <a:t>dstIP:6.1.128.1, srcIP:10.0.1.1</a:t>
            </a:r>
          </a:p>
          <a:p>
            <a:r>
              <a:rPr lang="zh-CN" altLang="zh-CN" sz="1200">
                <a:latin typeface="微软雅黑" panose="020B0503020204020204" pitchFamily="34" charset="-122"/>
                <a:ea typeface="微软雅黑" panose="020B0503020204020204" pitchFamily="34" charset="-122"/>
              </a:rPr>
              <a:t>dstPort:21,         srcPort:1001</a:t>
            </a:r>
          </a:p>
        </p:txBody>
      </p:sp>
      <p:sp>
        <p:nvSpPr>
          <p:cNvPr id="42019" name="Rectangle 35"/>
          <p:cNvSpPr>
            <a:spLocks noChangeArrowheads="1"/>
          </p:cNvSpPr>
          <p:nvPr/>
        </p:nvSpPr>
        <p:spPr bwMode="auto">
          <a:xfrm>
            <a:off x="4484332" y="3312515"/>
            <a:ext cx="2348143" cy="46166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200" dirty="0">
                <a:latin typeface="微软雅黑" panose="020B0503020204020204" pitchFamily="34" charset="-122"/>
                <a:ea typeface="微软雅黑" panose="020B0503020204020204" pitchFamily="34" charset="-122"/>
              </a:rPr>
              <a:t>dstIP:6.1.128.1, srcIP:202.0.0.1</a:t>
            </a:r>
          </a:p>
          <a:p>
            <a:r>
              <a:rPr lang="zh-CN" altLang="zh-CN" sz="1200" dirty="0">
                <a:latin typeface="微软雅黑" panose="020B0503020204020204" pitchFamily="34" charset="-122"/>
                <a:ea typeface="微软雅黑" panose="020B0503020204020204" pitchFamily="34" charset="-122"/>
              </a:rPr>
              <a:t>dstPort:21,         srcPort:1044</a:t>
            </a:r>
          </a:p>
        </p:txBody>
      </p:sp>
      <p:sp>
        <p:nvSpPr>
          <p:cNvPr id="42020" name="Rectangle 36"/>
          <p:cNvSpPr>
            <a:spLocks noChangeArrowheads="1"/>
          </p:cNvSpPr>
          <p:nvPr/>
        </p:nvSpPr>
        <p:spPr bwMode="auto">
          <a:xfrm>
            <a:off x="464313" y="4610415"/>
            <a:ext cx="2258375" cy="46166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200">
                <a:latin typeface="微软雅黑" panose="020B0503020204020204" pitchFamily="34" charset="-122"/>
                <a:ea typeface="微软雅黑" panose="020B0503020204020204" pitchFamily="34" charset="-122"/>
              </a:rPr>
              <a:t>dstIP:10.0.1.1, srcIP:6.1.128.1</a:t>
            </a:r>
          </a:p>
          <a:p>
            <a:r>
              <a:rPr lang="zh-CN" altLang="zh-CN" sz="1200">
                <a:latin typeface="微软雅黑" panose="020B0503020204020204" pitchFamily="34" charset="-122"/>
                <a:ea typeface="微软雅黑" panose="020B0503020204020204" pitchFamily="34" charset="-122"/>
              </a:rPr>
              <a:t>dstPort:1001,   srcPort:21</a:t>
            </a:r>
          </a:p>
        </p:txBody>
      </p:sp>
      <p:sp>
        <p:nvSpPr>
          <p:cNvPr id="42021" name="Rectangle 37"/>
          <p:cNvSpPr>
            <a:spLocks noChangeArrowheads="1"/>
          </p:cNvSpPr>
          <p:nvPr/>
        </p:nvSpPr>
        <p:spPr bwMode="auto">
          <a:xfrm>
            <a:off x="2683637" y="4235369"/>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200">
                <a:latin typeface="微软雅黑" panose="020B0503020204020204" pitchFamily="34" charset="-122"/>
                <a:ea typeface="微软雅黑" panose="020B0503020204020204" pitchFamily="34" charset="-122"/>
              </a:rPr>
              <a:t>查找地址转换表，</a:t>
            </a:r>
          </a:p>
          <a:p>
            <a:r>
              <a:rPr lang="zh-CN" altLang="zh-CN" sz="1200">
                <a:latin typeface="微软雅黑" panose="020B0503020204020204" pitchFamily="34" charset="-122"/>
                <a:ea typeface="微软雅黑" panose="020B0503020204020204" pitchFamily="34" charset="-122"/>
              </a:rPr>
              <a:t>更改目的IP和端口</a:t>
            </a:r>
          </a:p>
        </p:txBody>
      </p:sp>
      <p:sp>
        <p:nvSpPr>
          <p:cNvPr id="42022" name="Rectangle 38"/>
          <p:cNvSpPr>
            <a:spLocks noChangeArrowheads="1"/>
          </p:cNvSpPr>
          <p:nvPr/>
        </p:nvSpPr>
        <p:spPr bwMode="auto">
          <a:xfrm>
            <a:off x="2644347" y="3043553"/>
            <a:ext cx="151209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1200">
                <a:latin typeface="微软雅黑" panose="020B0503020204020204" pitchFamily="34" charset="-122"/>
                <a:ea typeface="微软雅黑" panose="020B0503020204020204" pitchFamily="34" charset="-122"/>
              </a:rPr>
              <a:t>增加地址转换表项，更改源IP和端口</a:t>
            </a:r>
          </a:p>
        </p:txBody>
      </p:sp>
      <p:sp>
        <p:nvSpPr>
          <p:cNvPr id="42023" name="Rectangle 39"/>
          <p:cNvSpPr>
            <a:spLocks noChangeArrowheads="1"/>
          </p:cNvSpPr>
          <p:nvPr/>
        </p:nvSpPr>
        <p:spPr bwMode="auto">
          <a:xfrm>
            <a:off x="250000" y="2669697"/>
            <a:ext cx="27443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200">
                <a:latin typeface="微软雅黑" panose="020B0503020204020204" pitchFamily="34" charset="-122"/>
                <a:ea typeface="微软雅黑" panose="020B0503020204020204" pitchFamily="34" charset="-122"/>
              </a:rPr>
              <a:t>1</a:t>
            </a:r>
          </a:p>
        </p:txBody>
      </p:sp>
      <p:sp>
        <p:nvSpPr>
          <p:cNvPr id="42024" name="Rectangle 40"/>
          <p:cNvSpPr>
            <a:spLocks noChangeArrowheads="1"/>
          </p:cNvSpPr>
          <p:nvPr/>
        </p:nvSpPr>
        <p:spPr bwMode="auto">
          <a:xfrm>
            <a:off x="250000" y="3155472"/>
            <a:ext cx="27443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200">
                <a:latin typeface="微软雅黑" panose="020B0503020204020204" pitchFamily="34" charset="-122"/>
                <a:ea typeface="微软雅黑" panose="020B0503020204020204" pitchFamily="34" charset="-122"/>
              </a:rPr>
              <a:t>2</a:t>
            </a:r>
          </a:p>
        </p:txBody>
      </p:sp>
      <p:sp>
        <p:nvSpPr>
          <p:cNvPr id="42025" name="Rectangle 41"/>
          <p:cNvSpPr>
            <a:spLocks noChangeArrowheads="1"/>
          </p:cNvSpPr>
          <p:nvPr/>
        </p:nvSpPr>
        <p:spPr bwMode="auto">
          <a:xfrm>
            <a:off x="250000" y="3497181"/>
            <a:ext cx="27443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200">
                <a:latin typeface="微软雅黑" panose="020B0503020204020204" pitchFamily="34" charset="-122"/>
                <a:ea typeface="微软雅黑" panose="020B0503020204020204" pitchFamily="34" charset="-122"/>
              </a:rPr>
              <a:t>3</a:t>
            </a:r>
          </a:p>
        </p:txBody>
      </p:sp>
      <p:sp>
        <p:nvSpPr>
          <p:cNvPr id="42026" name="Rectangle 42"/>
          <p:cNvSpPr>
            <a:spLocks noChangeArrowheads="1"/>
          </p:cNvSpPr>
          <p:nvPr/>
        </p:nvSpPr>
        <p:spPr bwMode="auto">
          <a:xfrm>
            <a:off x="250000" y="3857940"/>
            <a:ext cx="27443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200">
                <a:latin typeface="微软雅黑" panose="020B0503020204020204" pitchFamily="34" charset="-122"/>
                <a:ea typeface="微软雅黑" panose="020B0503020204020204" pitchFamily="34" charset="-122"/>
              </a:rPr>
              <a:t>4</a:t>
            </a:r>
          </a:p>
        </p:txBody>
      </p:sp>
      <p:sp>
        <p:nvSpPr>
          <p:cNvPr id="42027" name="Rectangle 43"/>
          <p:cNvSpPr>
            <a:spLocks noChangeArrowheads="1"/>
          </p:cNvSpPr>
          <p:nvPr/>
        </p:nvSpPr>
        <p:spPr bwMode="auto">
          <a:xfrm>
            <a:off x="250000" y="4343715"/>
            <a:ext cx="27443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200">
                <a:latin typeface="微软雅黑" panose="020B0503020204020204" pitchFamily="34" charset="-122"/>
                <a:ea typeface="微软雅黑" panose="020B0503020204020204" pitchFamily="34" charset="-122"/>
              </a:rPr>
              <a:t>5</a:t>
            </a:r>
          </a:p>
        </p:txBody>
      </p:sp>
      <p:sp>
        <p:nvSpPr>
          <p:cNvPr id="42028" name="Line 44"/>
          <p:cNvSpPr>
            <a:spLocks noChangeShapeType="1"/>
          </p:cNvSpPr>
          <p:nvPr/>
        </p:nvSpPr>
        <p:spPr bwMode="auto">
          <a:xfrm>
            <a:off x="2751230" y="2776852"/>
            <a:ext cx="486966" cy="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latin typeface="微软雅黑" panose="020B0503020204020204" pitchFamily="34" charset="-122"/>
              <a:ea typeface="微软雅黑" panose="020B0503020204020204" pitchFamily="34" charset="-122"/>
            </a:endParaRPr>
          </a:p>
        </p:txBody>
      </p:sp>
      <p:sp>
        <p:nvSpPr>
          <p:cNvPr id="42029" name="Line 45"/>
          <p:cNvSpPr>
            <a:spLocks noChangeShapeType="1"/>
          </p:cNvSpPr>
          <p:nvPr/>
        </p:nvSpPr>
        <p:spPr bwMode="auto">
          <a:xfrm flipH="1">
            <a:off x="2724119" y="4823924"/>
            <a:ext cx="485775" cy="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latin typeface="微软雅黑" panose="020B0503020204020204" pitchFamily="34" charset="-122"/>
              <a:ea typeface="微软雅黑" panose="020B0503020204020204" pitchFamily="34" charset="-122"/>
            </a:endParaRPr>
          </a:p>
        </p:txBody>
      </p:sp>
      <p:sp>
        <p:nvSpPr>
          <p:cNvPr id="42030" name="Line 46"/>
          <p:cNvSpPr>
            <a:spLocks noChangeShapeType="1"/>
          </p:cNvSpPr>
          <p:nvPr/>
        </p:nvSpPr>
        <p:spPr bwMode="auto">
          <a:xfrm>
            <a:off x="4001659" y="3635680"/>
            <a:ext cx="432197" cy="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latin typeface="微软雅黑" panose="020B0503020204020204" pitchFamily="34" charset="-122"/>
              <a:ea typeface="微软雅黑" panose="020B0503020204020204" pitchFamily="34" charset="-122"/>
            </a:endParaRPr>
          </a:p>
        </p:txBody>
      </p:sp>
      <p:sp>
        <p:nvSpPr>
          <p:cNvPr id="42031" name="Line 47"/>
          <p:cNvSpPr>
            <a:spLocks noChangeShapeType="1"/>
          </p:cNvSpPr>
          <p:nvPr/>
        </p:nvSpPr>
        <p:spPr bwMode="auto">
          <a:xfrm flipH="1" flipV="1">
            <a:off x="3272996" y="2561350"/>
            <a:ext cx="0" cy="485775"/>
          </a:xfrm>
          <a:prstGeom prst="line">
            <a:avLst/>
          </a:prstGeom>
          <a:noFill/>
          <a:ln w="127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latin typeface="微软雅黑" panose="020B0503020204020204" pitchFamily="34" charset="-122"/>
              <a:ea typeface="微软雅黑" panose="020B0503020204020204" pitchFamily="34" charset="-122"/>
            </a:endParaRPr>
          </a:p>
        </p:txBody>
      </p:sp>
      <p:sp>
        <p:nvSpPr>
          <p:cNvPr id="42032" name="Rectangle 48"/>
          <p:cNvSpPr>
            <a:spLocks noChangeArrowheads="1"/>
          </p:cNvSpPr>
          <p:nvPr/>
        </p:nvSpPr>
        <p:spPr bwMode="auto">
          <a:xfrm>
            <a:off x="4477910" y="3857940"/>
            <a:ext cx="2348143" cy="46166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200" dirty="0">
                <a:latin typeface="微软雅黑" panose="020B0503020204020204" pitchFamily="34" charset="-122"/>
                <a:ea typeface="微软雅黑" panose="020B0503020204020204" pitchFamily="34" charset="-122"/>
              </a:rPr>
              <a:t>dstIP:202.0.0.1, srcIP:6.1.128.1</a:t>
            </a:r>
          </a:p>
          <a:p>
            <a:r>
              <a:rPr lang="zh-CN" altLang="zh-CN" sz="1200" dirty="0">
                <a:latin typeface="微软雅黑" panose="020B0503020204020204" pitchFamily="34" charset="-122"/>
                <a:ea typeface="微软雅黑" panose="020B0503020204020204" pitchFamily="34" charset="-122"/>
              </a:rPr>
              <a:t>dstPort:1044,     srcPort:21</a:t>
            </a:r>
          </a:p>
        </p:txBody>
      </p:sp>
      <p:sp>
        <p:nvSpPr>
          <p:cNvPr id="42033" name="Line 49"/>
          <p:cNvSpPr>
            <a:spLocks noChangeShapeType="1"/>
          </p:cNvSpPr>
          <p:nvPr/>
        </p:nvSpPr>
        <p:spPr bwMode="auto">
          <a:xfrm flipH="1">
            <a:off x="4001659" y="4019865"/>
            <a:ext cx="433388" cy="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latin typeface="微软雅黑" panose="020B0503020204020204" pitchFamily="34" charset="-122"/>
              <a:ea typeface="微软雅黑" panose="020B0503020204020204" pitchFamily="34" charset="-122"/>
            </a:endParaRPr>
          </a:p>
        </p:txBody>
      </p:sp>
      <p:sp>
        <p:nvSpPr>
          <p:cNvPr id="42034" name="Rectangle 50"/>
          <p:cNvSpPr>
            <a:spLocks noChangeArrowheads="1"/>
          </p:cNvSpPr>
          <p:nvPr/>
        </p:nvSpPr>
        <p:spPr bwMode="auto">
          <a:xfrm>
            <a:off x="248809" y="4685425"/>
            <a:ext cx="27443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200">
                <a:latin typeface="微软雅黑" panose="020B0503020204020204" pitchFamily="34" charset="-122"/>
                <a:ea typeface="微软雅黑" panose="020B0503020204020204" pitchFamily="34" charset="-122"/>
              </a:rPr>
              <a:t>6</a:t>
            </a:r>
          </a:p>
        </p:txBody>
      </p:sp>
      <p:sp>
        <p:nvSpPr>
          <p:cNvPr id="42035" name="Rectangle 51"/>
          <p:cNvSpPr>
            <a:spLocks noChangeArrowheads="1"/>
          </p:cNvSpPr>
          <p:nvPr/>
        </p:nvSpPr>
        <p:spPr bwMode="auto">
          <a:xfrm>
            <a:off x="5953094" y="778984"/>
            <a:ext cx="83388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200">
                <a:latin typeface="微软雅黑" panose="020B0503020204020204" pitchFamily="34" charset="-122"/>
                <a:ea typeface="微软雅黑" panose="020B0503020204020204" pitchFamily="34" charset="-122"/>
              </a:rPr>
              <a:t>外部PC</a:t>
            </a:r>
          </a:p>
          <a:p>
            <a:r>
              <a:rPr lang="zh-CN" altLang="zh-CN" sz="1200">
                <a:latin typeface="微软雅黑" panose="020B0503020204020204" pitchFamily="34" charset="-122"/>
                <a:ea typeface="微软雅黑" panose="020B0503020204020204" pitchFamily="34" charset="-122"/>
              </a:rPr>
              <a:t>6.1.128.1</a:t>
            </a:r>
          </a:p>
        </p:txBody>
      </p:sp>
      <p:sp>
        <p:nvSpPr>
          <p:cNvPr id="42036" name="Rectangle 52"/>
          <p:cNvSpPr>
            <a:spLocks noChangeArrowheads="1"/>
          </p:cNvSpPr>
          <p:nvPr/>
        </p:nvSpPr>
        <p:spPr bwMode="auto">
          <a:xfrm>
            <a:off x="214282" y="1390965"/>
            <a:ext cx="7441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200">
                <a:latin typeface="微软雅黑" panose="020B0503020204020204" pitchFamily="34" charset="-122"/>
                <a:ea typeface="微软雅黑" panose="020B0503020204020204" pitchFamily="34" charset="-122"/>
              </a:rPr>
              <a:t>内部PC</a:t>
            </a:r>
          </a:p>
          <a:p>
            <a:r>
              <a:rPr lang="zh-CN" altLang="zh-CN" sz="1200">
                <a:latin typeface="微软雅黑" panose="020B0503020204020204" pitchFamily="34" charset="-122"/>
                <a:ea typeface="微软雅黑" panose="020B0503020204020204" pitchFamily="34" charset="-122"/>
              </a:rPr>
              <a:t>10.0.1.1</a:t>
            </a:r>
          </a:p>
        </p:txBody>
      </p:sp>
      <p:sp>
        <p:nvSpPr>
          <p:cNvPr id="38" name="Rectangle 2"/>
          <p:cNvSpPr txBox="1">
            <a:spLocks noChangeArrowheads="1"/>
          </p:cNvSpPr>
          <p:nvPr/>
        </p:nvSpPr>
        <p:spPr>
          <a:xfrm>
            <a:off x="827584" y="191142"/>
            <a:ext cx="6459060" cy="461665"/>
          </a:xfrm>
          <a:prstGeom prst="rect">
            <a:avLst/>
          </a:prstGeom>
        </p:spPr>
        <p:txBody>
          <a:bodyPr vert="horz" wrap="square" lIns="91440" tIns="45720" rIns="91440" bIns="45720" rtlCol="0" anchor="ctr">
            <a:spAutoFit/>
          </a:bodyPr>
          <a:lstStyle/>
          <a:p>
            <a:pPr lvl="0">
              <a:spcBef>
                <a:spcPct val="0"/>
              </a:spcBef>
            </a:pPr>
            <a:r>
              <a:rPr kumimoji="0" lang="zh-CN"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rPr>
              <a:t> </a:t>
            </a:r>
            <a:r>
              <a:rPr lang="en-US" altLang="zh-CN" sz="2400" b="1" dirty="0">
                <a:latin typeface="微软雅黑" pitchFamily="34" charset="-122"/>
                <a:ea typeface="微软雅黑" pitchFamily="34" charset="-122"/>
                <a:cs typeface="+mj-cs"/>
              </a:rPr>
              <a:t>NAT</a:t>
            </a:r>
            <a:r>
              <a:rPr lang="zh-CN" altLang="en-US" sz="2400" b="1" dirty="0">
                <a:latin typeface="微软雅黑" pitchFamily="34" charset="-122"/>
                <a:ea typeface="微软雅黑" pitchFamily="34" charset="-122"/>
                <a:cs typeface="+mj-cs"/>
              </a:rPr>
              <a:t>技术 </a:t>
            </a:r>
            <a:r>
              <a:rPr lang="en-US" altLang="zh-CN" sz="2400" b="1" dirty="0">
                <a:latin typeface="微软雅黑" pitchFamily="34" charset="-122"/>
                <a:ea typeface="微软雅黑" pitchFamily="34" charset="-122"/>
                <a:cs typeface="+mj-cs"/>
              </a:rPr>
              <a:t>— </a:t>
            </a:r>
            <a:r>
              <a:rPr lang="zh-CN" altLang="en-US" sz="2400" b="1" dirty="0">
                <a:latin typeface="微软雅黑" pitchFamily="34" charset="-122"/>
                <a:ea typeface="微软雅黑" pitchFamily="34" charset="-122"/>
                <a:cs typeface="+mj-cs"/>
              </a:rPr>
              <a:t>私网访问公网具体步骤</a:t>
            </a:r>
            <a:endParaRPr kumimoji="0" lang="zh-CN"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spTree>
    <p:extLst>
      <p:ext uri="{BB962C8B-B14F-4D97-AF65-F5344CB8AC3E}">
        <p14:creationId xmlns:p14="http://schemas.microsoft.com/office/powerpoint/2010/main" val="4605462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11" name="Group 3"/>
          <p:cNvGrpSpPr>
            <a:grpSpLocks/>
          </p:cNvGrpSpPr>
          <p:nvPr/>
        </p:nvGrpSpPr>
        <p:grpSpPr bwMode="auto">
          <a:xfrm>
            <a:off x="4895819" y="1205549"/>
            <a:ext cx="1403747" cy="810815"/>
            <a:chOff x="0" y="0"/>
            <a:chExt cx="1680" cy="917"/>
          </a:xfrm>
        </p:grpSpPr>
        <p:sp>
          <p:nvSpPr>
            <p:cNvPr id="43012" name="Oval 4"/>
            <p:cNvSpPr>
              <a:spLocks noChangeArrowheads="1"/>
            </p:cNvSpPr>
            <p:nvPr/>
          </p:nvSpPr>
          <p:spPr bwMode="auto">
            <a:xfrm>
              <a:off x="0" y="144"/>
              <a:ext cx="1680" cy="773"/>
            </a:xfrm>
            <a:prstGeom prst="ellipse">
              <a:avLst/>
            </a:prstGeom>
            <a:gradFill rotWithShape="0">
              <a:gsLst>
                <a:gs pos="0">
                  <a:srgbClr val="336699"/>
                </a:gs>
                <a:gs pos="100000">
                  <a:schemeClr val="bg1"/>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latin typeface="微软雅黑" panose="020B0503020204020204" pitchFamily="34" charset="-122"/>
                <a:ea typeface="微软雅黑" panose="020B0503020204020204" pitchFamily="34" charset="-122"/>
              </a:endParaRPr>
            </a:p>
          </p:txBody>
        </p:sp>
        <p:pic>
          <p:nvPicPr>
            <p:cNvPr id="43013" name="Picture 5" descr="图形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 y="0"/>
              <a:ext cx="1367"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3014" name="Picture 6" descr="图形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7466" y="1065055"/>
            <a:ext cx="1214438" cy="84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3015" name="Group 7"/>
          <p:cNvGraphicFramePr>
            <a:graphicFrameLocks noGrp="1"/>
          </p:cNvGraphicFramePr>
          <p:nvPr>
            <p:extLst>
              <p:ext uri="{D42A27DB-BD31-4B8C-83A1-F6EECF244321}">
                <p14:modId xmlns:p14="http://schemas.microsoft.com/office/powerpoint/2010/main" val="725981240"/>
              </p:ext>
            </p:extLst>
          </p:nvPr>
        </p:nvGraphicFramePr>
        <p:xfrm>
          <a:off x="1277510" y="2069942"/>
          <a:ext cx="4294585" cy="459120"/>
        </p:xfrm>
        <a:graphic>
          <a:graphicData uri="http://schemas.openxmlformats.org/drawingml/2006/table">
            <a:tbl>
              <a:tblPr/>
              <a:tblGrid>
                <a:gridCol w="1189434">
                  <a:extLst>
                    <a:ext uri="{9D8B030D-6E8A-4147-A177-3AD203B41FA5}">
                      <a16:colId xmlns:a16="http://schemas.microsoft.com/office/drawing/2014/main" val="20000"/>
                    </a:ext>
                  </a:extLst>
                </a:gridCol>
                <a:gridCol w="1188244">
                  <a:extLst>
                    <a:ext uri="{9D8B030D-6E8A-4147-A177-3AD203B41FA5}">
                      <a16:colId xmlns:a16="http://schemas.microsoft.com/office/drawing/2014/main" val="20001"/>
                    </a:ext>
                  </a:extLst>
                </a:gridCol>
                <a:gridCol w="958454">
                  <a:extLst>
                    <a:ext uri="{9D8B030D-6E8A-4147-A177-3AD203B41FA5}">
                      <a16:colId xmlns:a16="http://schemas.microsoft.com/office/drawing/2014/main" val="20002"/>
                    </a:ext>
                  </a:extLst>
                </a:gridCol>
                <a:gridCol w="958453">
                  <a:extLst>
                    <a:ext uri="{9D8B030D-6E8A-4147-A177-3AD203B41FA5}">
                      <a16:colId xmlns:a16="http://schemas.microsoft.com/office/drawing/2014/main" val="20003"/>
                    </a:ext>
                  </a:extLst>
                </a:gridCol>
              </a:tblGrid>
              <a:tr h="221940">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8576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8620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811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70021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574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6146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718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290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zh-CN"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私网地址</a:t>
                      </a:r>
                    </a:p>
                  </a:txBody>
                  <a:tcPr marL="27000" marR="27000" marT="8100" marB="8100"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8576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8620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811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70021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574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6146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718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290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zh-CN" altLang="zh-CN"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私网端口</a:t>
                      </a:r>
                    </a:p>
                  </a:txBody>
                  <a:tcPr marL="27000" marR="27000" marT="8100" marB="8100"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8576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8620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811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70021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574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6146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718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290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zh-CN" altLang="zh-CN"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公网地址</a:t>
                      </a:r>
                    </a:p>
                  </a:txBody>
                  <a:tcPr marL="27000" marR="27000" marT="8100" marB="8100"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8576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8620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811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70021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574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6146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718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290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zh-CN"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公网端口</a:t>
                      </a:r>
                    </a:p>
                  </a:txBody>
                  <a:tcPr marL="27000" marR="27000" marT="8100" marB="8100"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1940">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8576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8620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811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70021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574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6146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718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290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zh-CN" altLang="zh-CN"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10.0.1.1</a:t>
                      </a:r>
                    </a:p>
                  </a:txBody>
                  <a:tcPr marL="27000" marR="27000" marT="8100" marB="8100"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8576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8620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811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70021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574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6146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718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290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zh-CN" altLang="zh-CN"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21</a:t>
                      </a:r>
                    </a:p>
                  </a:txBody>
                  <a:tcPr marL="27000" marR="27000" marT="8100" marB="8100"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8576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8620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811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70021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574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6146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718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290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zh-CN"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202.0.0.1</a:t>
                      </a:r>
                    </a:p>
                  </a:txBody>
                  <a:tcPr marL="27000" marR="27000" marT="8100" marB="8100"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8576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8620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811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70021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574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6146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718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2901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zh-CN"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21</a:t>
                      </a:r>
                    </a:p>
                  </a:txBody>
                  <a:tcPr marL="27000" marR="27000" marT="8100" marB="8100"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pic>
        <p:nvPicPr>
          <p:cNvPr id="43032" name="Picture 24" descr="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51528" y="1260317"/>
            <a:ext cx="809625" cy="489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33" name="Text Box 25"/>
          <p:cNvSpPr txBox="1">
            <a:spLocks noChangeArrowheads="1"/>
          </p:cNvSpPr>
          <p:nvPr/>
        </p:nvSpPr>
        <p:spPr bwMode="auto">
          <a:xfrm>
            <a:off x="5166091" y="1367474"/>
            <a:ext cx="838563"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350">
                <a:latin typeface="微软雅黑" panose="020B0503020204020204" pitchFamily="34" charset="-122"/>
                <a:ea typeface="微软雅黑" panose="020B0503020204020204" pitchFamily="34" charset="-122"/>
              </a:rPr>
              <a:t>Internet</a:t>
            </a:r>
          </a:p>
        </p:txBody>
      </p:sp>
      <p:sp>
        <p:nvSpPr>
          <p:cNvPr id="43034" name="Rectangle 26"/>
          <p:cNvSpPr>
            <a:spLocks noChangeArrowheads="1"/>
          </p:cNvSpPr>
          <p:nvPr/>
        </p:nvSpPr>
        <p:spPr bwMode="auto">
          <a:xfrm>
            <a:off x="1115585" y="828121"/>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200">
                <a:latin typeface="微软雅黑" panose="020B0503020204020204" pitchFamily="34" charset="-122"/>
                <a:ea typeface="微软雅黑" panose="020B0503020204020204" pitchFamily="34" charset="-122"/>
              </a:rPr>
              <a:t>内部网络</a:t>
            </a:r>
          </a:p>
        </p:txBody>
      </p:sp>
      <p:sp>
        <p:nvSpPr>
          <p:cNvPr id="43035" name="Rectangle 27"/>
          <p:cNvSpPr>
            <a:spLocks noChangeArrowheads="1"/>
          </p:cNvSpPr>
          <p:nvPr/>
        </p:nvSpPr>
        <p:spPr bwMode="auto">
          <a:xfrm>
            <a:off x="1169163" y="1367474"/>
            <a:ext cx="89960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200">
                <a:latin typeface="微软雅黑" panose="020B0503020204020204" pitchFamily="34" charset="-122"/>
                <a:ea typeface="微软雅黑" panose="020B0503020204020204" pitchFamily="34" charset="-122"/>
              </a:rPr>
              <a:t>10.0.0.0/8</a:t>
            </a:r>
          </a:p>
        </p:txBody>
      </p:sp>
      <p:sp>
        <p:nvSpPr>
          <p:cNvPr id="43036" name="Line 28"/>
          <p:cNvSpPr>
            <a:spLocks noChangeShapeType="1"/>
          </p:cNvSpPr>
          <p:nvPr/>
        </p:nvSpPr>
        <p:spPr bwMode="auto">
          <a:xfrm>
            <a:off x="2087134" y="1530589"/>
            <a:ext cx="917972"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latin typeface="微软雅黑" panose="020B0503020204020204" pitchFamily="34" charset="-122"/>
              <a:ea typeface="微软雅黑" panose="020B0503020204020204" pitchFamily="34" charset="-122"/>
            </a:endParaRPr>
          </a:p>
        </p:txBody>
      </p:sp>
      <p:sp>
        <p:nvSpPr>
          <p:cNvPr id="43037" name="Rectangle 29"/>
          <p:cNvSpPr>
            <a:spLocks noChangeArrowheads="1"/>
          </p:cNvSpPr>
          <p:nvPr/>
        </p:nvSpPr>
        <p:spPr bwMode="auto">
          <a:xfrm>
            <a:off x="142844" y="1385333"/>
            <a:ext cx="7441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200">
                <a:latin typeface="微软雅黑" panose="020B0503020204020204" pitchFamily="34" charset="-122"/>
                <a:ea typeface="微软雅黑" panose="020B0503020204020204" pitchFamily="34" charset="-122"/>
              </a:rPr>
              <a:t>10.0.1.1</a:t>
            </a:r>
          </a:p>
        </p:txBody>
      </p:sp>
      <p:sp>
        <p:nvSpPr>
          <p:cNvPr id="43038" name="Rectangle 30"/>
          <p:cNvSpPr>
            <a:spLocks noChangeArrowheads="1"/>
          </p:cNvSpPr>
          <p:nvPr/>
        </p:nvSpPr>
        <p:spPr bwMode="auto">
          <a:xfrm>
            <a:off x="1978787" y="1725851"/>
            <a:ext cx="3484224"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200">
                <a:solidFill>
                  <a:srgbClr val="FF3300"/>
                </a:solidFill>
                <a:latin typeface="微软雅黑" panose="020B0503020204020204" pitchFamily="34" charset="-122"/>
                <a:ea typeface="微软雅黑" panose="020B0503020204020204" pitchFamily="34" charset="-122"/>
              </a:rPr>
              <a:t>NAT路由器需预先</a:t>
            </a:r>
            <a:r>
              <a:rPr lang="zh-CN" altLang="zh-CN" sz="1350">
                <a:solidFill>
                  <a:srgbClr val="FF3300"/>
                </a:solidFill>
                <a:latin typeface="微软雅黑" panose="020B0503020204020204" pitchFamily="34" charset="-122"/>
                <a:ea typeface="微软雅黑" panose="020B0503020204020204" pitchFamily="34" charset="-122"/>
              </a:rPr>
              <a:t>配置如下静态地址转换表项</a:t>
            </a:r>
          </a:p>
        </p:txBody>
      </p:sp>
      <p:sp>
        <p:nvSpPr>
          <p:cNvPr id="43039" name="Rectangle 31"/>
          <p:cNvSpPr>
            <a:spLocks noChangeArrowheads="1"/>
          </p:cNvSpPr>
          <p:nvPr/>
        </p:nvSpPr>
        <p:spPr bwMode="auto">
          <a:xfrm>
            <a:off x="3022966" y="881699"/>
            <a:ext cx="9541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200">
                <a:latin typeface="微软雅黑" panose="020B0503020204020204" pitchFamily="34" charset="-122"/>
                <a:ea typeface="微软雅黑" panose="020B0503020204020204" pitchFamily="34" charset="-122"/>
              </a:rPr>
              <a:t>公用地址池</a:t>
            </a:r>
          </a:p>
        </p:txBody>
      </p:sp>
      <p:sp>
        <p:nvSpPr>
          <p:cNvPr id="43040" name="AutoShape 32"/>
          <p:cNvSpPr>
            <a:spLocks/>
          </p:cNvSpPr>
          <p:nvPr/>
        </p:nvSpPr>
        <p:spPr bwMode="auto">
          <a:xfrm>
            <a:off x="4044522" y="755283"/>
            <a:ext cx="1134666" cy="529829"/>
          </a:xfrm>
          <a:prstGeom prst="borderCallout1">
            <a:avLst>
              <a:gd name="adj1" fmla="val 46543"/>
              <a:gd name="adj2" fmla="val -3450"/>
              <a:gd name="adj3" fmla="val 102694"/>
              <a:gd name="adj4" fmla="val -31500"/>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zh-CN" sz="1350">
                <a:latin typeface="微软雅黑" panose="020B0503020204020204" pitchFamily="34" charset="-122"/>
                <a:ea typeface="微软雅黑" panose="020B0503020204020204" pitchFamily="34" charset="-122"/>
              </a:rPr>
              <a:t>202.0.0.1 </a:t>
            </a:r>
          </a:p>
          <a:p>
            <a:pPr algn="ctr"/>
            <a:r>
              <a:rPr lang="zh-CN" altLang="zh-CN" sz="1350">
                <a:latin typeface="微软雅黑" panose="020B0503020204020204" pitchFamily="34" charset="-122"/>
                <a:ea typeface="微软雅黑" panose="020B0503020204020204" pitchFamily="34" charset="-122"/>
              </a:rPr>
              <a:t>202.0.0.2</a:t>
            </a:r>
          </a:p>
        </p:txBody>
      </p:sp>
      <p:sp>
        <p:nvSpPr>
          <p:cNvPr id="43041" name="Line 33"/>
          <p:cNvSpPr>
            <a:spLocks noChangeShapeType="1"/>
          </p:cNvSpPr>
          <p:nvPr/>
        </p:nvSpPr>
        <p:spPr bwMode="auto">
          <a:xfrm>
            <a:off x="3707575" y="1530589"/>
            <a:ext cx="1243013"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latin typeface="微软雅黑" panose="020B0503020204020204" pitchFamily="34" charset="-122"/>
              <a:ea typeface="微软雅黑" panose="020B0503020204020204" pitchFamily="34" charset="-122"/>
            </a:endParaRPr>
          </a:p>
        </p:txBody>
      </p:sp>
      <p:sp>
        <p:nvSpPr>
          <p:cNvPr id="43042" name="Rectangle 34"/>
          <p:cNvSpPr>
            <a:spLocks noChangeArrowheads="1"/>
          </p:cNvSpPr>
          <p:nvPr/>
        </p:nvSpPr>
        <p:spPr bwMode="auto">
          <a:xfrm>
            <a:off x="4475528" y="2660493"/>
            <a:ext cx="2348143" cy="46166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200">
                <a:latin typeface="微软雅黑" panose="020B0503020204020204" pitchFamily="34" charset="-122"/>
                <a:ea typeface="微软雅黑" panose="020B0503020204020204" pitchFamily="34" charset="-122"/>
              </a:rPr>
              <a:t>dstIP:202.0.0.1, srcIP:6.1.128.1</a:t>
            </a:r>
          </a:p>
          <a:p>
            <a:r>
              <a:rPr lang="zh-CN" altLang="zh-CN" sz="1200">
                <a:latin typeface="微软雅黑" panose="020B0503020204020204" pitchFamily="34" charset="-122"/>
                <a:ea typeface="微软雅黑" panose="020B0503020204020204" pitchFamily="34" charset="-122"/>
              </a:rPr>
              <a:t>dstPort:21,         srcPort:1044</a:t>
            </a:r>
          </a:p>
        </p:txBody>
      </p:sp>
      <p:sp>
        <p:nvSpPr>
          <p:cNvPr id="43043" name="Rectangle 35"/>
          <p:cNvSpPr>
            <a:spLocks noChangeArrowheads="1"/>
          </p:cNvSpPr>
          <p:nvPr/>
        </p:nvSpPr>
        <p:spPr bwMode="auto">
          <a:xfrm>
            <a:off x="575041" y="3957083"/>
            <a:ext cx="2258375" cy="46166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200" dirty="0">
                <a:latin typeface="微软雅黑" panose="020B0503020204020204" pitchFamily="34" charset="-122"/>
                <a:ea typeface="微软雅黑" panose="020B0503020204020204" pitchFamily="34" charset="-122"/>
              </a:rPr>
              <a:t>dstIP:6.1.128.1, srcIP:10.0.1.1</a:t>
            </a:r>
          </a:p>
          <a:p>
            <a:r>
              <a:rPr lang="zh-CN" altLang="zh-CN" sz="1200" dirty="0">
                <a:latin typeface="微软雅黑" panose="020B0503020204020204" pitchFamily="34" charset="-122"/>
                <a:ea typeface="微软雅黑" panose="020B0503020204020204" pitchFamily="34" charset="-122"/>
              </a:rPr>
              <a:t>dstPort:1044,     srcPort:21</a:t>
            </a:r>
          </a:p>
        </p:txBody>
      </p:sp>
      <p:sp>
        <p:nvSpPr>
          <p:cNvPr id="43044" name="Rectangle 36"/>
          <p:cNvSpPr>
            <a:spLocks noChangeArrowheads="1"/>
          </p:cNvSpPr>
          <p:nvPr/>
        </p:nvSpPr>
        <p:spPr bwMode="auto">
          <a:xfrm>
            <a:off x="2788412" y="4334512"/>
            <a:ext cx="14049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1200">
                <a:latin typeface="微软雅黑" panose="020B0503020204020204" pitchFamily="34" charset="-122"/>
                <a:ea typeface="微软雅黑" panose="020B0503020204020204" pitchFamily="34" charset="-122"/>
              </a:rPr>
              <a:t>查找地址转换表，</a:t>
            </a:r>
          </a:p>
          <a:p>
            <a:r>
              <a:rPr lang="zh-CN" altLang="zh-CN" sz="1200">
                <a:latin typeface="微软雅黑" panose="020B0503020204020204" pitchFamily="34" charset="-122"/>
                <a:ea typeface="微软雅黑" panose="020B0503020204020204" pitchFamily="34" charset="-122"/>
              </a:rPr>
              <a:t>更改源IP和端口</a:t>
            </a:r>
          </a:p>
        </p:txBody>
      </p:sp>
      <p:sp>
        <p:nvSpPr>
          <p:cNvPr id="43045" name="Rectangle 37"/>
          <p:cNvSpPr>
            <a:spLocks noChangeArrowheads="1"/>
          </p:cNvSpPr>
          <p:nvPr/>
        </p:nvSpPr>
        <p:spPr bwMode="auto">
          <a:xfrm>
            <a:off x="2789603" y="3092689"/>
            <a:ext cx="15656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1200">
                <a:latin typeface="微软雅黑" panose="020B0503020204020204" pitchFamily="34" charset="-122"/>
                <a:ea typeface="微软雅黑" panose="020B0503020204020204" pitchFamily="34" charset="-122"/>
              </a:rPr>
              <a:t>查找地址转换表，</a:t>
            </a:r>
          </a:p>
          <a:p>
            <a:r>
              <a:rPr lang="zh-CN" altLang="zh-CN" sz="1200">
                <a:latin typeface="微软雅黑" panose="020B0503020204020204" pitchFamily="34" charset="-122"/>
                <a:ea typeface="微软雅黑" panose="020B0503020204020204" pitchFamily="34" charset="-122"/>
              </a:rPr>
              <a:t>更改目的IP和端口</a:t>
            </a:r>
          </a:p>
        </p:txBody>
      </p:sp>
      <p:sp>
        <p:nvSpPr>
          <p:cNvPr id="43046" name="Rectangle 38"/>
          <p:cNvSpPr>
            <a:spLocks noChangeArrowheads="1"/>
          </p:cNvSpPr>
          <p:nvPr/>
        </p:nvSpPr>
        <p:spPr bwMode="auto">
          <a:xfrm>
            <a:off x="360728" y="2789081"/>
            <a:ext cx="27443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200" dirty="0">
                <a:latin typeface="微软雅黑" panose="020B0503020204020204" pitchFamily="34" charset="-122"/>
                <a:ea typeface="微软雅黑" panose="020B0503020204020204" pitchFamily="34" charset="-122"/>
              </a:rPr>
              <a:t>1</a:t>
            </a:r>
          </a:p>
        </p:txBody>
      </p:sp>
      <p:sp>
        <p:nvSpPr>
          <p:cNvPr id="43047" name="Rectangle 39"/>
          <p:cNvSpPr>
            <a:spLocks noChangeArrowheads="1"/>
          </p:cNvSpPr>
          <p:nvPr/>
        </p:nvSpPr>
        <p:spPr bwMode="auto">
          <a:xfrm>
            <a:off x="360728" y="3221277"/>
            <a:ext cx="27443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200">
                <a:latin typeface="微软雅黑" panose="020B0503020204020204" pitchFamily="34" charset="-122"/>
                <a:ea typeface="微软雅黑" panose="020B0503020204020204" pitchFamily="34" charset="-122"/>
              </a:rPr>
              <a:t>2</a:t>
            </a:r>
          </a:p>
        </p:txBody>
      </p:sp>
      <p:sp>
        <p:nvSpPr>
          <p:cNvPr id="43048" name="Rectangle 40"/>
          <p:cNvSpPr>
            <a:spLocks noChangeArrowheads="1"/>
          </p:cNvSpPr>
          <p:nvPr/>
        </p:nvSpPr>
        <p:spPr bwMode="auto">
          <a:xfrm>
            <a:off x="360728" y="3598706"/>
            <a:ext cx="27443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200">
                <a:latin typeface="微软雅黑" panose="020B0503020204020204" pitchFamily="34" charset="-122"/>
                <a:ea typeface="微软雅黑" panose="020B0503020204020204" pitchFamily="34" charset="-122"/>
              </a:rPr>
              <a:t>3</a:t>
            </a:r>
          </a:p>
        </p:txBody>
      </p:sp>
      <p:sp>
        <p:nvSpPr>
          <p:cNvPr id="43049" name="Rectangle 41"/>
          <p:cNvSpPr>
            <a:spLocks noChangeArrowheads="1"/>
          </p:cNvSpPr>
          <p:nvPr/>
        </p:nvSpPr>
        <p:spPr bwMode="auto">
          <a:xfrm>
            <a:off x="360728" y="3977324"/>
            <a:ext cx="27443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200">
                <a:latin typeface="微软雅黑" panose="020B0503020204020204" pitchFamily="34" charset="-122"/>
                <a:ea typeface="微软雅黑" panose="020B0503020204020204" pitchFamily="34" charset="-122"/>
              </a:rPr>
              <a:t>4</a:t>
            </a:r>
          </a:p>
        </p:txBody>
      </p:sp>
      <p:sp>
        <p:nvSpPr>
          <p:cNvPr id="43050" name="Rectangle 42"/>
          <p:cNvSpPr>
            <a:spLocks noChangeArrowheads="1"/>
          </p:cNvSpPr>
          <p:nvPr/>
        </p:nvSpPr>
        <p:spPr bwMode="auto">
          <a:xfrm>
            <a:off x="360728" y="4354752"/>
            <a:ext cx="27443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200">
                <a:latin typeface="微软雅黑" panose="020B0503020204020204" pitchFamily="34" charset="-122"/>
                <a:ea typeface="微软雅黑" panose="020B0503020204020204" pitchFamily="34" charset="-122"/>
              </a:rPr>
              <a:t>5</a:t>
            </a:r>
          </a:p>
        </p:txBody>
      </p:sp>
      <p:pic>
        <p:nvPicPr>
          <p:cNvPr id="43051" name="Picture 43" descr="fuwuqi"/>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7885" y="1638936"/>
            <a:ext cx="297656" cy="59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3052" name="Group 44"/>
          <p:cNvGrpSpPr>
            <a:grpSpLocks/>
          </p:cNvGrpSpPr>
          <p:nvPr/>
        </p:nvGrpSpPr>
        <p:grpSpPr bwMode="auto">
          <a:xfrm>
            <a:off x="6245987" y="1854439"/>
            <a:ext cx="323850" cy="540544"/>
            <a:chOff x="0" y="0"/>
            <a:chExt cx="431" cy="657"/>
          </a:xfrm>
        </p:grpSpPr>
        <p:grpSp>
          <p:nvGrpSpPr>
            <p:cNvPr id="43053" name="Group 45"/>
            <p:cNvGrpSpPr>
              <a:grpSpLocks/>
            </p:cNvGrpSpPr>
            <p:nvPr/>
          </p:nvGrpSpPr>
          <p:grpSpPr bwMode="auto">
            <a:xfrm>
              <a:off x="0" y="48"/>
              <a:ext cx="248" cy="224"/>
              <a:chOff x="0" y="0"/>
              <a:chExt cx="220" cy="199"/>
            </a:xfrm>
          </p:grpSpPr>
          <p:sp>
            <p:nvSpPr>
              <p:cNvPr id="43054" name="Arc 46"/>
              <p:cNvSpPr>
                <a:spLocks/>
              </p:cNvSpPr>
              <p:nvPr/>
            </p:nvSpPr>
            <p:spPr bwMode="auto">
              <a:xfrm>
                <a:off x="151" y="136"/>
                <a:ext cx="44" cy="32"/>
              </a:xfrm>
              <a:custGeom>
                <a:avLst/>
                <a:gdLst>
                  <a:gd name="G0" fmla="+- 16764 0 0"/>
                  <a:gd name="G1" fmla="+- 21600 0 0"/>
                  <a:gd name="G2" fmla="+- 21600 0 0"/>
                  <a:gd name="T0" fmla="*/ 0 w 38364"/>
                  <a:gd name="T1" fmla="*/ 7979 h 34984"/>
                  <a:gd name="T2" fmla="*/ 33717 w 38364"/>
                  <a:gd name="T3" fmla="*/ 34984 h 34984"/>
                  <a:gd name="T4" fmla="*/ 16764 w 38364"/>
                  <a:gd name="T5" fmla="*/ 21600 h 34984"/>
                </a:gdLst>
                <a:ahLst/>
                <a:cxnLst>
                  <a:cxn ang="0">
                    <a:pos x="T0" y="T1"/>
                  </a:cxn>
                  <a:cxn ang="0">
                    <a:pos x="T2" y="T3"/>
                  </a:cxn>
                  <a:cxn ang="0">
                    <a:pos x="T4" y="T5"/>
                  </a:cxn>
                </a:cxnLst>
                <a:rect l="0" t="0" r="r" b="b"/>
                <a:pathLst>
                  <a:path w="38364" h="34984" fill="none" extrusionOk="0">
                    <a:moveTo>
                      <a:pt x="0" y="7979"/>
                    </a:moveTo>
                    <a:cubicBezTo>
                      <a:pt x="4101" y="2931"/>
                      <a:pt x="10259" y="0"/>
                      <a:pt x="16764" y="0"/>
                    </a:cubicBezTo>
                    <a:cubicBezTo>
                      <a:pt x="28693" y="0"/>
                      <a:pt x="38364" y="9670"/>
                      <a:pt x="38364" y="21600"/>
                    </a:cubicBezTo>
                    <a:cubicBezTo>
                      <a:pt x="38364" y="26456"/>
                      <a:pt x="36727" y="31172"/>
                      <a:pt x="33717" y="34984"/>
                    </a:cubicBezTo>
                  </a:path>
                  <a:path w="38364" h="34984" stroke="0" extrusionOk="0">
                    <a:moveTo>
                      <a:pt x="0" y="7979"/>
                    </a:moveTo>
                    <a:cubicBezTo>
                      <a:pt x="4101" y="2931"/>
                      <a:pt x="10259" y="0"/>
                      <a:pt x="16764" y="0"/>
                    </a:cubicBezTo>
                    <a:cubicBezTo>
                      <a:pt x="28693" y="0"/>
                      <a:pt x="38364" y="9670"/>
                      <a:pt x="38364" y="21600"/>
                    </a:cubicBezTo>
                    <a:cubicBezTo>
                      <a:pt x="38364" y="26456"/>
                      <a:pt x="36727" y="31172"/>
                      <a:pt x="33717" y="34984"/>
                    </a:cubicBezTo>
                    <a:lnTo>
                      <a:pt x="16764" y="21600"/>
                    </a:lnTo>
                    <a:close/>
                  </a:path>
                </a:pathLst>
              </a:custGeom>
              <a:noFill/>
              <a:ln w="12699" cap="rnd" cmpd="sng">
                <a:solidFill>
                  <a:srgbClr val="49493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latin typeface="微软雅黑" panose="020B0503020204020204" pitchFamily="34" charset="-122"/>
                  <a:ea typeface="微软雅黑" panose="020B0503020204020204" pitchFamily="34" charset="-122"/>
                </a:endParaRPr>
              </a:p>
            </p:txBody>
          </p:sp>
          <p:sp>
            <p:nvSpPr>
              <p:cNvPr id="43055" name="Arc 47"/>
              <p:cNvSpPr>
                <a:spLocks/>
              </p:cNvSpPr>
              <p:nvPr/>
            </p:nvSpPr>
            <p:spPr bwMode="auto">
              <a:xfrm>
                <a:off x="152" y="135"/>
                <a:ext cx="44" cy="29"/>
              </a:xfrm>
              <a:custGeom>
                <a:avLst/>
                <a:gdLst>
                  <a:gd name="G0" fmla="+- 16228 0 0"/>
                  <a:gd name="G1" fmla="+- 21600 0 0"/>
                  <a:gd name="G2" fmla="+- 21600 0 0"/>
                  <a:gd name="T0" fmla="*/ 0 w 37828"/>
                  <a:gd name="T1" fmla="*/ 7345 h 34119"/>
                  <a:gd name="T2" fmla="*/ 33830 w 37828"/>
                  <a:gd name="T3" fmla="*/ 34119 h 34119"/>
                  <a:gd name="T4" fmla="*/ 16228 w 37828"/>
                  <a:gd name="T5" fmla="*/ 21600 h 34119"/>
                </a:gdLst>
                <a:ahLst/>
                <a:cxnLst>
                  <a:cxn ang="0">
                    <a:pos x="T0" y="T1"/>
                  </a:cxn>
                  <a:cxn ang="0">
                    <a:pos x="T2" y="T3"/>
                  </a:cxn>
                  <a:cxn ang="0">
                    <a:pos x="T4" y="T5"/>
                  </a:cxn>
                </a:cxnLst>
                <a:rect l="0" t="0" r="r" b="b"/>
                <a:pathLst>
                  <a:path w="37828" h="34119" fill="none" extrusionOk="0">
                    <a:moveTo>
                      <a:pt x="-1" y="7344"/>
                    </a:moveTo>
                    <a:cubicBezTo>
                      <a:pt x="4100" y="2676"/>
                      <a:pt x="10013" y="0"/>
                      <a:pt x="16228" y="0"/>
                    </a:cubicBezTo>
                    <a:cubicBezTo>
                      <a:pt x="28157" y="0"/>
                      <a:pt x="37828" y="9670"/>
                      <a:pt x="37828" y="21600"/>
                    </a:cubicBezTo>
                    <a:cubicBezTo>
                      <a:pt x="37828" y="26086"/>
                      <a:pt x="36430" y="30462"/>
                      <a:pt x="33830" y="34119"/>
                    </a:cubicBezTo>
                  </a:path>
                  <a:path w="37828" h="34119" stroke="0" extrusionOk="0">
                    <a:moveTo>
                      <a:pt x="-1" y="7344"/>
                    </a:moveTo>
                    <a:cubicBezTo>
                      <a:pt x="4100" y="2676"/>
                      <a:pt x="10013" y="0"/>
                      <a:pt x="16228" y="0"/>
                    </a:cubicBezTo>
                    <a:cubicBezTo>
                      <a:pt x="28157" y="0"/>
                      <a:pt x="37828" y="9670"/>
                      <a:pt x="37828" y="21600"/>
                    </a:cubicBezTo>
                    <a:cubicBezTo>
                      <a:pt x="37828" y="26086"/>
                      <a:pt x="36430" y="30462"/>
                      <a:pt x="33830" y="34119"/>
                    </a:cubicBezTo>
                    <a:lnTo>
                      <a:pt x="16228" y="21600"/>
                    </a:lnTo>
                    <a:close/>
                  </a:path>
                </a:pathLst>
              </a:custGeom>
              <a:noFill/>
              <a:ln w="12699" cap="rnd" cmpd="sng">
                <a:solidFill>
                  <a:srgbClr val="DBDBC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latin typeface="微软雅黑" panose="020B0503020204020204" pitchFamily="34" charset="-122"/>
                  <a:ea typeface="微软雅黑" panose="020B0503020204020204" pitchFamily="34" charset="-122"/>
                </a:endParaRPr>
              </a:p>
            </p:txBody>
          </p:sp>
          <p:grpSp>
            <p:nvGrpSpPr>
              <p:cNvPr id="43056" name="Group 48"/>
              <p:cNvGrpSpPr>
                <a:grpSpLocks/>
              </p:cNvGrpSpPr>
              <p:nvPr/>
            </p:nvGrpSpPr>
            <p:grpSpPr bwMode="auto">
              <a:xfrm>
                <a:off x="187" y="162"/>
                <a:ext cx="33" cy="35"/>
                <a:chOff x="0" y="0"/>
                <a:chExt cx="33" cy="35"/>
              </a:xfrm>
            </p:grpSpPr>
            <p:sp>
              <p:nvSpPr>
                <p:cNvPr id="43057" name="未知"/>
                <p:cNvSpPr>
                  <a:spLocks/>
                </p:cNvSpPr>
                <p:nvPr/>
              </p:nvSpPr>
              <p:spPr bwMode="auto">
                <a:xfrm>
                  <a:off x="0" y="0"/>
                  <a:ext cx="33" cy="19"/>
                </a:xfrm>
                <a:custGeom>
                  <a:avLst/>
                  <a:gdLst>
                    <a:gd name="T0" fmla="*/ 32 w 33"/>
                    <a:gd name="T1" fmla="*/ 18 h 19"/>
                    <a:gd name="T2" fmla="*/ 20 w 33"/>
                    <a:gd name="T3" fmla="*/ 0 h 19"/>
                    <a:gd name="T4" fmla="*/ 0 w 33"/>
                    <a:gd name="T5" fmla="*/ 0 h 19"/>
                    <a:gd name="T6" fmla="*/ 13 w 33"/>
                    <a:gd name="T7" fmla="*/ 18 h 19"/>
                    <a:gd name="T8" fmla="*/ 32 w 33"/>
                    <a:gd name="T9" fmla="*/ 18 h 19"/>
                  </a:gdLst>
                  <a:ahLst/>
                  <a:cxnLst>
                    <a:cxn ang="0">
                      <a:pos x="T0" y="T1"/>
                    </a:cxn>
                    <a:cxn ang="0">
                      <a:pos x="T2" y="T3"/>
                    </a:cxn>
                    <a:cxn ang="0">
                      <a:pos x="T4" y="T5"/>
                    </a:cxn>
                    <a:cxn ang="0">
                      <a:pos x="T6" y="T7"/>
                    </a:cxn>
                    <a:cxn ang="0">
                      <a:pos x="T8" y="T9"/>
                    </a:cxn>
                  </a:cxnLst>
                  <a:rect l="0" t="0" r="r" b="b"/>
                  <a:pathLst>
                    <a:path w="33" h="19">
                      <a:moveTo>
                        <a:pt x="32" y="18"/>
                      </a:moveTo>
                      <a:lnTo>
                        <a:pt x="20" y="0"/>
                      </a:lnTo>
                      <a:lnTo>
                        <a:pt x="0" y="0"/>
                      </a:lnTo>
                      <a:lnTo>
                        <a:pt x="13" y="18"/>
                      </a:lnTo>
                      <a:lnTo>
                        <a:pt x="32" y="18"/>
                      </a:lnTo>
                    </a:path>
                  </a:pathLst>
                </a:custGeom>
                <a:solidFill>
                  <a:srgbClr val="C9C9B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latin typeface="微软雅黑" panose="020B0503020204020204" pitchFamily="34" charset="-122"/>
                    <a:ea typeface="微软雅黑" panose="020B0503020204020204" pitchFamily="34" charset="-122"/>
                  </a:endParaRPr>
                </a:p>
              </p:txBody>
            </p:sp>
            <p:sp>
              <p:nvSpPr>
                <p:cNvPr id="43058" name="未知"/>
                <p:cNvSpPr>
                  <a:spLocks/>
                </p:cNvSpPr>
                <p:nvPr/>
              </p:nvSpPr>
              <p:spPr bwMode="auto">
                <a:xfrm>
                  <a:off x="0" y="0"/>
                  <a:ext cx="33" cy="19"/>
                </a:xfrm>
                <a:custGeom>
                  <a:avLst/>
                  <a:gdLst>
                    <a:gd name="T0" fmla="*/ 32 w 33"/>
                    <a:gd name="T1" fmla="*/ 18 h 19"/>
                    <a:gd name="T2" fmla="*/ 20 w 33"/>
                    <a:gd name="T3" fmla="*/ 0 h 19"/>
                    <a:gd name="T4" fmla="*/ 0 w 33"/>
                    <a:gd name="T5" fmla="*/ 0 h 19"/>
                    <a:gd name="T6" fmla="*/ 13 w 33"/>
                    <a:gd name="T7" fmla="*/ 18 h 19"/>
                    <a:gd name="T8" fmla="*/ 32 w 33"/>
                    <a:gd name="T9" fmla="*/ 18 h 19"/>
                  </a:gdLst>
                  <a:ahLst/>
                  <a:cxnLst>
                    <a:cxn ang="0">
                      <a:pos x="T0" y="T1"/>
                    </a:cxn>
                    <a:cxn ang="0">
                      <a:pos x="T2" y="T3"/>
                    </a:cxn>
                    <a:cxn ang="0">
                      <a:pos x="T4" y="T5"/>
                    </a:cxn>
                    <a:cxn ang="0">
                      <a:pos x="T6" y="T7"/>
                    </a:cxn>
                    <a:cxn ang="0">
                      <a:pos x="T8" y="T9"/>
                    </a:cxn>
                  </a:cxnLst>
                  <a:rect l="0" t="0" r="r" b="b"/>
                  <a:pathLst>
                    <a:path w="33" h="19">
                      <a:moveTo>
                        <a:pt x="32" y="18"/>
                      </a:moveTo>
                      <a:lnTo>
                        <a:pt x="20" y="0"/>
                      </a:lnTo>
                      <a:lnTo>
                        <a:pt x="0" y="0"/>
                      </a:lnTo>
                      <a:lnTo>
                        <a:pt x="13" y="18"/>
                      </a:lnTo>
                      <a:lnTo>
                        <a:pt x="32" y="18"/>
                      </a:lnTo>
                    </a:path>
                  </a:pathLst>
                </a:custGeom>
                <a:solidFill>
                  <a:srgbClr val="C9C9B6"/>
                </a:solidFill>
                <a:ln w="12699" cap="rnd" cmpd="sng">
                  <a:solidFill>
                    <a:srgbClr val="49493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latin typeface="微软雅黑" panose="020B0503020204020204" pitchFamily="34" charset="-122"/>
                    <a:ea typeface="微软雅黑" panose="020B0503020204020204" pitchFamily="34" charset="-122"/>
                  </a:endParaRPr>
                </a:p>
              </p:txBody>
            </p:sp>
            <p:sp>
              <p:nvSpPr>
                <p:cNvPr id="43059" name="未知"/>
                <p:cNvSpPr>
                  <a:spLocks/>
                </p:cNvSpPr>
                <p:nvPr/>
              </p:nvSpPr>
              <p:spPr bwMode="auto">
                <a:xfrm>
                  <a:off x="0" y="0"/>
                  <a:ext cx="17" cy="24"/>
                </a:xfrm>
                <a:custGeom>
                  <a:avLst/>
                  <a:gdLst>
                    <a:gd name="T0" fmla="*/ 16 w 17"/>
                    <a:gd name="T1" fmla="*/ 23 h 24"/>
                    <a:gd name="T2" fmla="*/ 0 w 17"/>
                    <a:gd name="T3" fmla="*/ 13 h 24"/>
                    <a:gd name="T4" fmla="*/ 0 w 17"/>
                    <a:gd name="T5" fmla="*/ 0 h 24"/>
                    <a:gd name="T6" fmla="*/ 16 w 17"/>
                    <a:gd name="T7" fmla="*/ 18 h 24"/>
                    <a:gd name="T8" fmla="*/ 16 w 17"/>
                    <a:gd name="T9" fmla="*/ 23 h 24"/>
                  </a:gdLst>
                  <a:ahLst/>
                  <a:cxnLst>
                    <a:cxn ang="0">
                      <a:pos x="T0" y="T1"/>
                    </a:cxn>
                    <a:cxn ang="0">
                      <a:pos x="T2" y="T3"/>
                    </a:cxn>
                    <a:cxn ang="0">
                      <a:pos x="T4" y="T5"/>
                    </a:cxn>
                    <a:cxn ang="0">
                      <a:pos x="T6" y="T7"/>
                    </a:cxn>
                    <a:cxn ang="0">
                      <a:pos x="T8" y="T9"/>
                    </a:cxn>
                  </a:cxnLst>
                  <a:rect l="0" t="0" r="r" b="b"/>
                  <a:pathLst>
                    <a:path w="17" h="24">
                      <a:moveTo>
                        <a:pt x="16" y="23"/>
                      </a:moveTo>
                      <a:lnTo>
                        <a:pt x="0" y="13"/>
                      </a:lnTo>
                      <a:lnTo>
                        <a:pt x="0" y="0"/>
                      </a:lnTo>
                      <a:lnTo>
                        <a:pt x="16" y="18"/>
                      </a:lnTo>
                      <a:lnTo>
                        <a:pt x="16" y="23"/>
                      </a:lnTo>
                    </a:path>
                  </a:pathLst>
                </a:custGeom>
                <a:solidFill>
                  <a:srgbClr val="7A7A5A"/>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latin typeface="微软雅黑" panose="020B0503020204020204" pitchFamily="34" charset="-122"/>
                    <a:ea typeface="微软雅黑" panose="020B0503020204020204" pitchFamily="34" charset="-122"/>
                  </a:endParaRPr>
                </a:p>
              </p:txBody>
            </p:sp>
            <p:sp>
              <p:nvSpPr>
                <p:cNvPr id="43060" name="未知"/>
                <p:cNvSpPr>
                  <a:spLocks/>
                </p:cNvSpPr>
                <p:nvPr/>
              </p:nvSpPr>
              <p:spPr bwMode="auto">
                <a:xfrm>
                  <a:off x="0" y="0"/>
                  <a:ext cx="17" cy="24"/>
                </a:xfrm>
                <a:custGeom>
                  <a:avLst/>
                  <a:gdLst>
                    <a:gd name="T0" fmla="*/ 16 w 17"/>
                    <a:gd name="T1" fmla="*/ 23 h 24"/>
                    <a:gd name="T2" fmla="*/ 0 w 17"/>
                    <a:gd name="T3" fmla="*/ 13 h 24"/>
                    <a:gd name="T4" fmla="*/ 0 w 17"/>
                    <a:gd name="T5" fmla="*/ 0 h 24"/>
                    <a:gd name="T6" fmla="*/ 16 w 17"/>
                    <a:gd name="T7" fmla="*/ 18 h 24"/>
                    <a:gd name="T8" fmla="*/ 16 w 17"/>
                    <a:gd name="T9" fmla="*/ 23 h 24"/>
                  </a:gdLst>
                  <a:ahLst/>
                  <a:cxnLst>
                    <a:cxn ang="0">
                      <a:pos x="T0" y="T1"/>
                    </a:cxn>
                    <a:cxn ang="0">
                      <a:pos x="T2" y="T3"/>
                    </a:cxn>
                    <a:cxn ang="0">
                      <a:pos x="T4" y="T5"/>
                    </a:cxn>
                    <a:cxn ang="0">
                      <a:pos x="T6" y="T7"/>
                    </a:cxn>
                    <a:cxn ang="0">
                      <a:pos x="T8" y="T9"/>
                    </a:cxn>
                  </a:cxnLst>
                  <a:rect l="0" t="0" r="r" b="b"/>
                  <a:pathLst>
                    <a:path w="17" h="24">
                      <a:moveTo>
                        <a:pt x="16" y="23"/>
                      </a:moveTo>
                      <a:lnTo>
                        <a:pt x="0" y="13"/>
                      </a:lnTo>
                      <a:lnTo>
                        <a:pt x="0" y="0"/>
                      </a:lnTo>
                      <a:lnTo>
                        <a:pt x="16" y="18"/>
                      </a:lnTo>
                      <a:lnTo>
                        <a:pt x="16" y="23"/>
                      </a:lnTo>
                    </a:path>
                  </a:pathLst>
                </a:custGeom>
                <a:solidFill>
                  <a:srgbClr val="7A7A5A"/>
                </a:solidFill>
                <a:ln w="12699" cap="rnd" cmpd="sng">
                  <a:solidFill>
                    <a:srgbClr val="49493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latin typeface="微软雅黑" panose="020B0503020204020204" pitchFamily="34" charset="-122"/>
                    <a:ea typeface="微软雅黑" panose="020B0503020204020204" pitchFamily="34" charset="-122"/>
                  </a:endParaRPr>
                </a:p>
              </p:txBody>
            </p:sp>
            <p:sp>
              <p:nvSpPr>
                <p:cNvPr id="43061" name="未知"/>
                <p:cNvSpPr>
                  <a:spLocks/>
                </p:cNvSpPr>
                <p:nvPr/>
              </p:nvSpPr>
              <p:spPr bwMode="auto">
                <a:xfrm>
                  <a:off x="13" y="18"/>
                  <a:ext cx="20" cy="17"/>
                </a:xfrm>
                <a:custGeom>
                  <a:avLst/>
                  <a:gdLst>
                    <a:gd name="T0" fmla="*/ 19 w 20"/>
                    <a:gd name="T1" fmla="*/ 0 h 17"/>
                    <a:gd name="T2" fmla="*/ 0 w 20"/>
                    <a:gd name="T3" fmla="*/ 0 h 17"/>
                    <a:gd name="T4" fmla="*/ 0 w 20"/>
                    <a:gd name="T5" fmla="*/ 16 h 17"/>
                    <a:gd name="T6" fmla="*/ 19 w 20"/>
                    <a:gd name="T7" fmla="*/ 16 h 17"/>
                    <a:gd name="T8" fmla="*/ 19 w 20"/>
                    <a:gd name="T9" fmla="*/ 0 h 17"/>
                  </a:gdLst>
                  <a:ahLst/>
                  <a:cxnLst>
                    <a:cxn ang="0">
                      <a:pos x="T0" y="T1"/>
                    </a:cxn>
                    <a:cxn ang="0">
                      <a:pos x="T2" y="T3"/>
                    </a:cxn>
                    <a:cxn ang="0">
                      <a:pos x="T4" y="T5"/>
                    </a:cxn>
                    <a:cxn ang="0">
                      <a:pos x="T6" y="T7"/>
                    </a:cxn>
                    <a:cxn ang="0">
                      <a:pos x="T8" y="T9"/>
                    </a:cxn>
                  </a:cxnLst>
                  <a:rect l="0" t="0" r="r" b="b"/>
                  <a:pathLst>
                    <a:path w="20" h="17">
                      <a:moveTo>
                        <a:pt x="19" y="0"/>
                      </a:moveTo>
                      <a:lnTo>
                        <a:pt x="0" y="0"/>
                      </a:lnTo>
                      <a:lnTo>
                        <a:pt x="0" y="16"/>
                      </a:lnTo>
                      <a:lnTo>
                        <a:pt x="19" y="16"/>
                      </a:lnTo>
                      <a:lnTo>
                        <a:pt x="19" y="0"/>
                      </a:lnTo>
                    </a:path>
                  </a:pathLst>
                </a:custGeom>
                <a:solidFill>
                  <a:srgbClr val="B7B79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latin typeface="微软雅黑" panose="020B0503020204020204" pitchFamily="34" charset="-122"/>
                    <a:ea typeface="微软雅黑" panose="020B0503020204020204" pitchFamily="34" charset="-122"/>
                  </a:endParaRPr>
                </a:p>
              </p:txBody>
            </p:sp>
            <p:sp>
              <p:nvSpPr>
                <p:cNvPr id="43062" name="未知"/>
                <p:cNvSpPr>
                  <a:spLocks/>
                </p:cNvSpPr>
                <p:nvPr/>
              </p:nvSpPr>
              <p:spPr bwMode="auto">
                <a:xfrm>
                  <a:off x="13" y="18"/>
                  <a:ext cx="20" cy="17"/>
                </a:xfrm>
                <a:custGeom>
                  <a:avLst/>
                  <a:gdLst>
                    <a:gd name="T0" fmla="*/ 19 w 20"/>
                    <a:gd name="T1" fmla="*/ 0 h 17"/>
                    <a:gd name="T2" fmla="*/ 0 w 20"/>
                    <a:gd name="T3" fmla="*/ 0 h 17"/>
                    <a:gd name="T4" fmla="*/ 0 w 20"/>
                    <a:gd name="T5" fmla="*/ 16 h 17"/>
                    <a:gd name="T6" fmla="*/ 19 w 20"/>
                    <a:gd name="T7" fmla="*/ 16 h 17"/>
                    <a:gd name="T8" fmla="*/ 19 w 20"/>
                    <a:gd name="T9" fmla="*/ 0 h 17"/>
                  </a:gdLst>
                  <a:ahLst/>
                  <a:cxnLst>
                    <a:cxn ang="0">
                      <a:pos x="T0" y="T1"/>
                    </a:cxn>
                    <a:cxn ang="0">
                      <a:pos x="T2" y="T3"/>
                    </a:cxn>
                    <a:cxn ang="0">
                      <a:pos x="T4" y="T5"/>
                    </a:cxn>
                    <a:cxn ang="0">
                      <a:pos x="T6" y="T7"/>
                    </a:cxn>
                    <a:cxn ang="0">
                      <a:pos x="T8" y="T9"/>
                    </a:cxn>
                  </a:cxnLst>
                  <a:rect l="0" t="0" r="r" b="b"/>
                  <a:pathLst>
                    <a:path w="20" h="17">
                      <a:moveTo>
                        <a:pt x="19" y="0"/>
                      </a:moveTo>
                      <a:lnTo>
                        <a:pt x="0" y="0"/>
                      </a:lnTo>
                      <a:lnTo>
                        <a:pt x="0" y="16"/>
                      </a:lnTo>
                      <a:lnTo>
                        <a:pt x="19" y="16"/>
                      </a:lnTo>
                      <a:lnTo>
                        <a:pt x="19" y="0"/>
                      </a:lnTo>
                    </a:path>
                  </a:pathLst>
                </a:custGeom>
                <a:solidFill>
                  <a:srgbClr val="B7B79D"/>
                </a:solidFill>
                <a:ln w="12699" cap="rnd" cmpd="sng">
                  <a:solidFill>
                    <a:srgbClr val="49493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latin typeface="微软雅黑" panose="020B0503020204020204" pitchFamily="34" charset="-122"/>
                    <a:ea typeface="微软雅黑" panose="020B0503020204020204" pitchFamily="34" charset="-122"/>
                  </a:endParaRPr>
                </a:p>
              </p:txBody>
            </p:sp>
          </p:grpSp>
          <p:sp>
            <p:nvSpPr>
              <p:cNvPr id="43063" name="未知"/>
              <p:cNvSpPr>
                <a:spLocks/>
              </p:cNvSpPr>
              <p:nvPr/>
            </p:nvSpPr>
            <p:spPr bwMode="auto">
              <a:xfrm>
                <a:off x="10" y="155"/>
                <a:ext cx="26" cy="33"/>
              </a:xfrm>
              <a:custGeom>
                <a:avLst/>
                <a:gdLst>
                  <a:gd name="T0" fmla="*/ 25 w 26"/>
                  <a:gd name="T1" fmla="*/ 32 h 33"/>
                  <a:gd name="T2" fmla="*/ 0 w 26"/>
                  <a:gd name="T3" fmla="*/ 10 h 33"/>
                  <a:gd name="T4" fmla="*/ 0 w 26"/>
                  <a:gd name="T5" fmla="*/ 0 h 33"/>
                  <a:gd name="T6" fmla="*/ 25 w 26"/>
                  <a:gd name="T7" fmla="*/ 27 h 33"/>
                  <a:gd name="T8" fmla="*/ 25 w 26"/>
                  <a:gd name="T9" fmla="*/ 32 h 33"/>
                </a:gdLst>
                <a:ahLst/>
                <a:cxnLst>
                  <a:cxn ang="0">
                    <a:pos x="T0" y="T1"/>
                  </a:cxn>
                  <a:cxn ang="0">
                    <a:pos x="T2" y="T3"/>
                  </a:cxn>
                  <a:cxn ang="0">
                    <a:pos x="T4" y="T5"/>
                  </a:cxn>
                  <a:cxn ang="0">
                    <a:pos x="T6" y="T7"/>
                  </a:cxn>
                  <a:cxn ang="0">
                    <a:pos x="T8" y="T9"/>
                  </a:cxn>
                </a:cxnLst>
                <a:rect l="0" t="0" r="r" b="b"/>
                <a:pathLst>
                  <a:path w="26" h="33">
                    <a:moveTo>
                      <a:pt x="25" y="32"/>
                    </a:moveTo>
                    <a:lnTo>
                      <a:pt x="0" y="10"/>
                    </a:lnTo>
                    <a:lnTo>
                      <a:pt x="0" y="0"/>
                    </a:lnTo>
                    <a:lnTo>
                      <a:pt x="25" y="27"/>
                    </a:lnTo>
                    <a:lnTo>
                      <a:pt x="25" y="32"/>
                    </a:lnTo>
                  </a:path>
                </a:pathLst>
              </a:custGeom>
              <a:solidFill>
                <a:srgbClr val="DBDBCE"/>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latin typeface="微软雅黑" panose="020B0503020204020204" pitchFamily="34" charset="-122"/>
                  <a:ea typeface="微软雅黑" panose="020B0503020204020204" pitchFamily="34" charset="-122"/>
                </a:endParaRPr>
              </a:p>
            </p:txBody>
          </p:sp>
          <p:sp>
            <p:nvSpPr>
              <p:cNvPr id="43064" name="未知"/>
              <p:cNvSpPr>
                <a:spLocks/>
              </p:cNvSpPr>
              <p:nvPr/>
            </p:nvSpPr>
            <p:spPr bwMode="auto">
              <a:xfrm>
                <a:off x="10" y="155"/>
                <a:ext cx="26" cy="33"/>
              </a:xfrm>
              <a:custGeom>
                <a:avLst/>
                <a:gdLst>
                  <a:gd name="T0" fmla="*/ 25 w 26"/>
                  <a:gd name="T1" fmla="*/ 32 h 33"/>
                  <a:gd name="T2" fmla="*/ 0 w 26"/>
                  <a:gd name="T3" fmla="*/ 10 h 33"/>
                  <a:gd name="T4" fmla="*/ 0 w 26"/>
                  <a:gd name="T5" fmla="*/ 0 h 33"/>
                  <a:gd name="T6" fmla="*/ 25 w 26"/>
                  <a:gd name="T7" fmla="*/ 27 h 33"/>
                  <a:gd name="T8" fmla="*/ 25 w 26"/>
                  <a:gd name="T9" fmla="*/ 32 h 33"/>
                </a:gdLst>
                <a:ahLst/>
                <a:cxnLst>
                  <a:cxn ang="0">
                    <a:pos x="T0" y="T1"/>
                  </a:cxn>
                  <a:cxn ang="0">
                    <a:pos x="T2" y="T3"/>
                  </a:cxn>
                  <a:cxn ang="0">
                    <a:pos x="T4" y="T5"/>
                  </a:cxn>
                  <a:cxn ang="0">
                    <a:pos x="T6" y="T7"/>
                  </a:cxn>
                  <a:cxn ang="0">
                    <a:pos x="T8" y="T9"/>
                  </a:cxn>
                </a:cxnLst>
                <a:rect l="0" t="0" r="r" b="b"/>
                <a:pathLst>
                  <a:path w="26" h="33">
                    <a:moveTo>
                      <a:pt x="25" y="32"/>
                    </a:moveTo>
                    <a:lnTo>
                      <a:pt x="0" y="10"/>
                    </a:lnTo>
                    <a:lnTo>
                      <a:pt x="0" y="0"/>
                    </a:lnTo>
                    <a:lnTo>
                      <a:pt x="25" y="27"/>
                    </a:lnTo>
                    <a:lnTo>
                      <a:pt x="25" y="32"/>
                    </a:lnTo>
                  </a:path>
                </a:pathLst>
              </a:custGeom>
              <a:solidFill>
                <a:srgbClr val="DBDBCE"/>
              </a:solidFill>
              <a:ln w="12699" cap="rnd" cmpd="sng">
                <a:solidFill>
                  <a:srgbClr val="49493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latin typeface="微软雅黑" panose="020B0503020204020204" pitchFamily="34" charset="-122"/>
                  <a:ea typeface="微软雅黑" panose="020B0503020204020204" pitchFamily="34" charset="-122"/>
                </a:endParaRPr>
              </a:p>
            </p:txBody>
          </p:sp>
          <p:sp>
            <p:nvSpPr>
              <p:cNvPr id="43065" name="未知"/>
              <p:cNvSpPr>
                <a:spLocks/>
              </p:cNvSpPr>
              <p:nvPr/>
            </p:nvSpPr>
            <p:spPr bwMode="auto">
              <a:xfrm>
                <a:off x="0" y="115"/>
                <a:ext cx="161" cy="21"/>
              </a:xfrm>
              <a:custGeom>
                <a:avLst/>
                <a:gdLst>
                  <a:gd name="T0" fmla="*/ 160 w 161"/>
                  <a:gd name="T1" fmla="*/ 20 h 21"/>
                  <a:gd name="T2" fmla="*/ 142 w 161"/>
                  <a:gd name="T3" fmla="*/ 0 h 21"/>
                  <a:gd name="T4" fmla="*/ 0 w 161"/>
                  <a:gd name="T5" fmla="*/ 0 h 21"/>
                  <a:gd name="T6" fmla="*/ 18 w 161"/>
                  <a:gd name="T7" fmla="*/ 20 h 21"/>
                  <a:gd name="T8" fmla="*/ 160 w 161"/>
                  <a:gd name="T9" fmla="*/ 20 h 21"/>
                </a:gdLst>
                <a:ahLst/>
                <a:cxnLst>
                  <a:cxn ang="0">
                    <a:pos x="T0" y="T1"/>
                  </a:cxn>
                  <a:cxn ang="0">
                    <a:pos x="T2" y="T3"/>
                  </a:cxn>
                  <a:cxn ang="0">
                    <a:pos x="T4" y="T5"/>
                  </a:cxn>
                  <a:cxn ang="0">
                    <a:pos x="T6" y="T7"/>
                  </a:cxn>
                  <a:cxn ang="0">
                    <a:pos x="T8" y="T9"/>
                  </a:cxn>
                </a:cxnLst>
                <a:rect l="0" t="0" r="r" b="b"/>
                <a:pathLst>
                  <a:path w="161" h="21">
                    <a:moveTo>
                      <a:pt x="160" y="20"/>
                    </a:moveTo>
                    <a:lnTo>
                      <a:pt x="142" y="0"/>
                    </a:lnTo>
                    <a:lnTo>
                      <a:pt x="0" y="0"/>
                    </a:lnTo>
                    <a:lnTo>
                      <a:pt x="18" y="20"/>
                    </a:lnTo>
                    <a:lnTo>
                      <a:pt x="160" y="20"/>
                    </a:lnTo>
                  </a:path>
                </a:pathLst>
              </a:custGeom>
              <a:solidFill>
                <a:srgbClr val="C9C9B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latin typeface="微软雅黑" panose="020B0503020204020204" pitchFamily="34" charset="-122"/>
                  <a:ea typeface="微软雅黑" panose="020B0503020204020204" pitchFamily="34" charset="-122"/>
                </a:endParaRPr>
              </a:p>
            </p:txBody>
          </p:sp>
          <p:sp>
            <p:nvSpPr>
              <p:cNvPr id="43066" name="未知"/>
              <p:cNvSpPr>
                <a:spLocks/>
              </p:cNvSpPr>
              <p:nvPr/>
            </p:nvSpPr>
            <p:spPr bwMode="auto">
              <a:xfrm>
                <a:off x="0" y="115"/>
                <a:ext cx="161" cy="21"/>
              </a:xfrm>
              <a:custGeom>
                <a:avLst/>
                <a:gdLst>
                  <a:gd name="T0" fmla="*/ 160 w 161"/>
                  <a:gd name="T1" fmla="*/ 20 h 21"/>
                  <a:gd name="T2" fmla="*/ 142 w 161"/>
                  <a:gd name="T3" fmla="*/ 0 h 21"/>
                  <a:gd name="T4" fmla="*/ 0 w 161"/>
                  <a:gd name="T5" fmla="*/ 0 h 21"/>
                  <a:gd name="T6" fmla="*/ 18 w 161"/>
                  <a:gd name="T7" fmla="*/ 20 h 21"/>
                  <a:gd name="T8" fmla="*/ 160 w 161"/>
                  <a:gd name="T9" fmla="*/ 20 h 21"/>
                </a:gdLst>
                <a:ahLst/>
                <a:cxnLst>
                  <a:cxn ang="0">
                    <a:pos x="T0" y="T1"/>
                  </a:cxn>
                  <a:cxn ang="0">
                    <a:pos x="T2" y="T3"/>
                  </a:cxn>
                  <a:cxn ang="0">
                    <a:pos x="T4" y="T5"/>
                  </a:cxn>
                  <a:cxn ang="0">
                    <a:pos x="T6" y="T7"/>
                  </a:cxn>
                  <a:cxn ang="0">
                    <a:pos x="T8" y="T9"/>
                  </a:cxn>
                </a:cxnLst>
                <a:rect l="0" t="0" r="r" b="b"/>
                <a:pathLst>
                  <a:path w="161" h="21">
                    <a:moveTo>
                      <a:pt x="160" y="20"/>
                    </a:moveTo>
                    <a:lnTo>
                      <a:pt x="142" y="0"/>
                    </a:lnTo>
                    <a:lnTo>
                      <a:pt x="0" y="0"/>
                    </a:lnTo>
                    <a:lnTo>
                      <a:pt x="18" y="20"/>
                    </a:lnTo>
                    <a:lnTo>
                      <a:pt x="160" y="20"/>
                    </a:lnTo>
                  </a:path>
                </a:pathLst>
              </a:custGeom>
              <a:solidFill>
                <a:srgbClr val="C9C9B6"/>
              </a:solidFill>
              <a:ln w="12699" cap="rnd" cmpd="sng">
                <a:solidFill>
                  <a:srgbClr val="49493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latin typeface="微软雅黑" panose="020B0503020204020204" pitchFamily="34" charset="-122"/>
                  <a:ea typeface="微软雅黑" panose="020B0503020204020204" pitchFamily="34" charset="-122"/>
                </a:endParaRPr>
              </a:p>
            </p:txBody>
          </p:sp>
          <p:sp>
            <p:nvSpPr>
              <p:cNvPr id="43067" name="未知"/>
              <p:cNvSpPr>
                <a:spLocks/>
              </p:cNvSpPr>
              <p:nvPr/>
            </p:nvSpPr>
            <p:spPr bwMode="auto">
              <a:xfrm>
                <a:off x="18" y="135"/>
                <a:ext cx="143" cy="26"/>
              </a:xfrm>
              <a:custGeom>
                <a:avLst/>
                <a:gdLst>
                  <a:gd name="T0" fmla="*/ 142 w 143"/>
                  <a:gd name="T1" fmla="*/ 0 h 26"/>
                  <a:gd name="T2" fmla="*/ 0 w 143"/>
                  <a:gd name="T3" fmla="*/ 0 h 26"/>
                  <a:gd name="T4" fmla="*/ 0 w 143"/>
                  <a:gd name="T5" fmla="*/ 25 h 26"/>
                  <a:gd name="T6" fmla="*/ 142 w 143"/>
                  <a:gd name="T7" fmla="*/ 25 h 26"/>
                  <a:gd name="T8" fmla="*/ 142 w 143"/>
                  <a:gd name="T9" fmla="*/ 0 h 26"/>
                </a:gdLst>
                <a:ahLst/>
                <a:cxnLst>
                  <a:cxn ang="0">
                    <a:pos x="T0" y="T1"/>
                  </a:cxn>
                  <a:cxn ang="0">
                    <a:pos x="T2" y="T3"/>
                  </a:cxn>
                  <a:cxn ang="0">
                    <a:pos x="T4" y="T5"/>
                  </a:cxn>
                  <a:cxn ang="0">
                    <a:pos x="T6" y="T7"/>
                  </a:cxn>
                  <a:cxn ang="0">
                    <a:pos x="T8" y="T9"/>
                  </a:cxn>
                </a:cxnLst>
                <a:rect l="0" t="0" r="r" b="b"/>
                <a:pathLst>
                  <a:path w="143" h="26">
                    <a:moveTo>
                      <a:pt x="142" y="0"/>
                    </a:moveTo>
                    <a:lnTo>
                      <a:pt x="0" y="0"/>
                    </a:lnTo>
                    <a:lnTo>
                      <a:pt x="0" y="25"/>
                    </a:lnTo>
                    <a:lnTo>
                      <a:pt x="142" y="25"/>
                    </a:lnTo>
                    <a:lnTo>
                      <a:pt x="142" y="0"/>
                    </a:lnTo>
                  </a:path>
                </a:pathLst>
              </a:custGeom>
              <a:solidFill>
                <a:srgbClr val="B7B79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latin typeface="微软雅黑" panose="020B0503020204020204" pitchFamily="34" charset="-122"/>
                  <a:ea typeface="微软雅黑" panose="020B0503020204020204" pitchFamily="34" charset="-122"/>
                </a:endParaRPr>
              </a:p>
            </p:txBody>
          </p:sp>
          <p:sp>
            <p:nvSpPr>
              <p:cNvPr id="43068" name="未知"/>
              <p:cNvSpPr>
                <a:spLocks/>
              </p:cNvSpPr>
              <p:nvPr/>
            </p:nvSpPr>
            <p:spPr bwMode="auto">
              <a:xfrm>
                <a:off x="18" y="135"/>
                <a:ext cx="143" cy="26"/>
              </a:xfrm>
              <a:custGeom>
                <a:avLst/>
                <a:gdLst>
                  <a:gd name="T0" fmla="*/ 142 w 143"/>
                  <a:gd name="T1" fmla="*/ 0 h 26"/>
                  <a:gd name="T2" fmla="*/ 0 w 143"/>
                  <a:gd name="T3" fmla="*/ 0 h 26"/>
                  <a:gd name="T4" fmla="*/ 0 w 143"/>
                  <a:gd name="T5" fmla="*/ 25 h 26"/>
                  <a:gd name="T6" fmla="*/ 142 w 143"/>
                  <a:gd name="T7" fmla="*/ 25 h 26"/>
                  <a:gd name="T8" fmla="*/ 142 w 143"/>
                  <a:gd name="T9" fmla="*/ 0 h 26"/>
                </a:gdLst>
                <a:ahLst/>
                <a:cxnLst>
                  <a:cxn ang="0">
                    <a:pos x="T0" y="T1"/>
                  </a:cxn>
                  <a:cxn ang="0">
                    <a:pos x="T2" y="T3"/>
                  </a:cxn>
                  <a:cxn ang="0">
                    <a:pos x="T4" y="T5"/>
                  </a:cxn>
                  <a:cxn ang="0">
                    <a:pos x="T6" y="T7"/>
                  </a:cxn>
                  <a:cxn ang="0">
                    <a:pos x="T8" y="T9"/>
                  </a:cxn>
                </a:cxnLst>
                <a:rect l="0" t="0" r="r" b="b"/>
                <a:pathLst>
                  <a:path w="143" h="26">
                    <a:moveTo>
                      <a:pt x="142" y="0"/>
                    </a:moveTo>
                    <a:lnTo>
                      <a:pt x="0" y="0"/>
                    </a:lnTo>
                    <a:lnTo>
                      <a:pt x="0" y="25"/>
                    </a:lnTo>
                    <a:lnTo>
                      <a:pt x="142" y="25"/>
                    </a:lnTo>
                    <a:lnTo>
                      <a:pt x="142" y="0"/>
                    </a:lnTo>
                  </a:path>
                </a:pathLst>
              </a:custGeom>
              <a:solidFill>
                <a:srgbClr val="B7B79D"/>
              </a:solidFill>
              <a:ln w="12699" cap="rnd" cmpd="sng">
                <a:solidFill>
                  <a:srgbClr val="49493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latin typeface="微软雅黑" panose="020B0503020204020204" pitchFamily="34" charset="-122"/>
                  <a:ea typeface="微软雅黑" panose="020B0503020204020204" pitchFamily="34" charset="-122"/>
                </a:endParaRPr>
              </a:p>
            </p:txBody>
          </p:sp>
          <p:sp>
            <p:nvSpPr>
              <p:cNvPr id="43069" name="未知"/>
              <p:cNvSpPr>
                <a:spLocks/>
              </p:cNvSpPr>
              <p:nvPr/>
            </p:nvSpPr>
            <p:spPr bwMode="auto">
              <a:xfrm>
                <a:off x="0" y="115"/>
                <a:ext cx="19" cy="46"/>
              </a:xfrm>
              <a:custGeom>
                <a:avLst/>
                <a:gdLst>
                  <a:gd name="T0" fmla="*/ 18 w 19"/>
                  <a:gd name="T1" fmla="*/ 45 h 46"/>
                  <a:gd name="T2" fmla="*/ 0 w 19"/>
                  <a:gd name="T3" fmla="*/ 27 h 46"/>
                  <a:gd name="T4" fmla="*/ 0 w 19"/>
                  <a:gd name="T5" fmla="*/ 0 h 46"/>
                  <a:gd name="T6" fmla="*/ 18 w 19"/>
                  <a:gd name="T7" fmla="*/ 20 h 46"/>
                  <a:gd name="T8" fmla="*/ 18 w 19"/>
                  <a:gd name="T9" fmla="*/ 45 h 46"/>
                </a:gdLst>
                <a:ahLst/>
                <a:cxnLst>
                  <a:cxn ang="0">
                    <a:pos x="T0" y="T1"/>
                  </a:cxn>
                  <a:cxn ang="0">
                    <a:pos x="T2" y="T3"/>
                  </a:cxn>
                  <a:cxn ang="0">
                    <a:pos x="T4" y="T5"/>
                  </a:cxn>
                  <a:cxn ang="0">
                    <a:pos x="T6" y="T7"/>
                  </a:cxn>
                  <a:cxn ang="0">
                    <a:pos x="T8" y="T9"/>
                  </a:cxn>
                </a:cxnLst>
                <a:rect l="0" t="0" r="r" b="b"/>
                <a:pathLst>
                  <a:path w="19" h="46">
                    <a:moveTo>
                      <a:pt x="18" y="45"/>
                    </a:moveTo>
                    <a:lnTo>
                      <a:pt x="0" y="27"/>
                    </a:lnTo>
                    <a:lnTo>
                      <a:pt x="0" y="0"/>
                    </a:lnTo>
                    <a:lnTo>
                      <a:pt x="18" y="20"/>
                    </a:lnTo>
                    <a:lnTo>
                      <a:pt x="18" y="45"/>
                    </a:lnTo>
                  </a:path>
                </a:pathLst>
              </a:custGeom>
              <a:solidFill>
                <a:srgbClr val="DBDBCE"/>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latin typeface="微软雅黑" panose="020B0503020204020204" pitchFamily="34" charset="-122"/>
                  <a:ea typeface="微软雅黑" panose="020B0503020204020204" pitchFamily="34" charset="-122"/>
                </a:endParaRPr>
              </a:p>
            </p:txBody>
          </p:sp>
          <p:sp>
            <p:nvSpPr>
              <p:cNvPr id="43070" name="未知"/>
              <p:cNvSpPr>
                <a:spLocks/>
              </p:cNvSpPr>
              <p:nvPr/>
            </p:nvSpPr>
            <p:spPr bwMode="auto">
              <a:xfrm>
                <a:off x="0" y="115"/>
                <a:ext cx="19" cy="46"/>
              </a:xfrm>
              <a:custGeom>
                <a:avLst/>
                <a:gdLst>
                  <a:gd name="T0" fmla="*/ 18 w 19"/>
                  <a:gd name="T1" fmla="*/ 45 h 46"/>
                  <a:gd name="T2" fmla="*/ 0 w 19"/>
                  <a:gd name="T3" fmla="*/ 27 h 46"/>
                  <a:gd name="T4" fmla="*/ 0 w 19"/>
                  <a:gd name="T5" fmla="*/ 0 h 46"/>
                  <a:gd name="T6" fmla="*/ 18 w 19"/>
                  <a:gd name="T7" fmla="*/ 20 h 46"/>
                  <a:gd name="T8" fmla="*/ 18 w 19"/>
                  <a:gd name="T9" fmla="*/ 45 h 46"/>
                </a:gdLst>
                <a:ahLst/>
                <a:cxnLst>
                  <a:cxn ang="0">
                    <a:pos x="T0" y="T1"/>
                  </a:cxn>
                  <a:cxn ang="0">
                    <a:pos x="T2" y="T3"/>
                  </a:cxn>
                  <a:cxn ang="0">
                    <a:pos x="T4" y="T5"/>
                  </a:cxn>
                  <a:cxn ang="0">
                    <a:pos x="T6" y="T7"/>
                  </a:cxn>
                  <a:cxn ang="0">
                    <a:pos x="T8" y="T9"/>
                  </a:cxn>
                </a:cxnLst>
                <a:rect l="0" t="0" r="r" b="b"/>
                <a:pathLst>
                  <a:path w="19" h="46">
                    <a:moveTo>
                      <a:pt x="18" y="45"/>
                    </a:moveTo>
                    <a:lnTo>
                      <a:pt x="0" y="27"/>
                    </a:lnTo>
                    <a:lnTo>
                      <a:pt x="0" y="0"/>
                    </a:lnTo>
                    <a:lnTo>
                      <a:pt x="18" y="20"/>
                    </a:lnTo>
                    <a:lnTo>
                      <a:pt x="18" y="45"/>
                    </a:lnTo>
                  </a:path>
                </a:pathLst>
              </a:custGeom>
              <a:solidFill>
                <a:srgbClr val="DBDBCE"/>
              </a:solidFill>
              <a:ln w="12699" cap="rnd" cmpd="sng">
                <a:solidFill>
                  <a:srgbClr val="49493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latin typeface="微软雅黑" panose="020B0503020204020204" pitchFamily="34" charset="-122"/>
                  <a:ea typeface="微软雅黑" panose="020B0503020204020204" pitchFamily="34" charset="-122"/>
                </a:endParaRPr>
              </a:p>
            </p:txBody>
          </p:sp>
          <p:sp>
            <p:nvSpPr>
              <p:cNvPr id="43071" name="未知"/>
              <p:cNvSpPr>
                <a:spLocks/>
              </p:cNvSpPr>
              <p:nvPr/>
            </p:nvSpPr>
            <p:spPr bwMode="auto">
              <a:xfrm>
                <a:off x="3" y="115"/>
                <a:ext cx="155" cy="17"/>
              </a:xfrm>
              <a:custGeom>
                <a:avLst/>
                <a:gdLst>
                  <a:gd name="T0" fmla="*/ 154 w 155"/>
                  <a:gd name="T1" fmla="*/ 16 h 17"/>
                  <a:gd name="T2" fmla="*/ 139 w 155"/>
                  <a:gd name="T3" fmla="*/ 0 h 17"/>
                  <a:gd name="T4" fmla="*/ 0 w 155"/>
                  <a:gd name="T5" fmla="*/ 0 h 17"/>
                  <a:gd name="T6" fmla="*/ 15 w 155"/>
                  <a:gd name="T7" fmla="*/ 16 h 17"/>
                  <a:gd name="T8" fmla="*/ 154 w 155"/>
                  <a:gd name="T9" fmla="*/ 16 h 17"/>
                </a:gdLst>
                <a:ahLst/>
                <a:cxnLst>
                  <a:cxn ang="0">
                    <a:pos x="T0" y="T1"/>
                  </a:cxn>
                  <a:cxn ang="0">
                    <a:pos x="T2" y="T3"/>
                  </a:cxn>
                  <a:cxn ang="0">
                    <a:pos x="T4" y="T5"/>
                  </a:cxn>
                  <a:cxn ang="0">
                    <a:pos x="T6" y="T7"/>
                  </a:cxn>
                  <a:cxn ang="0">
                    <a:pos x="T8" y="T9"/>
                  </a:cxn>
                </a:cxnLst>
                <a:rect l="0" t="0" r="r" b="b"/>
                <a:pathLst>
                  <a:path w="155" h="17">
                    <a:moveTo>
                      <a:pt x="154" y="16"/>
                    </a:moveTo>
                    <a:lnTo>
                      <a:pt x="139" y="0"/>
                    </a:lnTo>
                    <a:lnTo>
                      <a:pt x="0" y="0"/>
                    </a:lnTo>
                    <a:lnTo>
                      <a:pt x="15" y="16"/>
                    </a:lnTo>
                    <a:lnTo>
                      <a:pt x="154" y="16"/>
                    </a:lnTo>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latin typeface="微软雅黑" panose="020B0503020204020204" pitchFamily="34" charset="-122"/>
                  <a:ea typeface="微软雅黑" panose="020B0503020204020204" pitchFamily="34" charset="-122"/>
                </a:endParaRPr>
              </a:p>
            </p:txBody>
          </p:sp>
          <p:sp>
            <p:nvSpPr>
              <p:cNvPr id="43072" name="未知"/>
              <p:cNvSpPr>
                <a:spLocks/>
              </p:cNvSpPr>
              <p:nvPr/>
            </p:nvSpPr>
            <p:spPr bwMode="auto">
              <a:xfrm>
                <a:off x="3" y="115"/>
                <a:ext cx="155" cy="17"/>
              </a:xfrm>
              <a:custGeom>
                <a:avLst/>
                <a:gdLst>
                  <a:gd name="T0" fmla="*/ 154 w 155"/>
                  <a:gd name="T1" fmla="*/ 16 h 17"/>
                  <a:gd name="T2" fmla="*/ 139 w 155"/>
                  <a:gd name="T3" fmla="*/ 0 h 17"/>
                  <a:gd name="T4" fmla="*/ 0 w 155"/>
                  <a:gd name="T5" fmla="*/ 0 h 17"/>
                  <a:gd name="T6" fmla="*/ 15 w 155"/>
                  <a:gd name="T7" fmla="*/ 16 h 17"/>
                  <a:gd name="T8" fmla="*/ 154 w 155"/>
                  <a:gd name="T9" fmla="*/ 16 h 17"/>
                </a:gdLst>
                <a:ahLst/>
                <a:cxnLst>
                  <a:cxn ang="0">
                    <a:pos x="T0" y="T1"/>
                  </a:cxn>
                  <a:cxn ang="0">
                    <a:pos x="T2" y="T3"/>
                  </a:cxn>
                  <a:cxn ang="0">
                    <a:pos x="T4" y="T5"/>
                  </a:cxn>
                  <a:cxn ang="0">
                    <a:pos x="T6" y="T7"/>
                  </a:cxn>
                  <a:cxn ang="0">
                    <a:pos x="T8" y="T9"/>
                  </a:cxn>
                </a:cxnLst>
                <a:rect l="0" t="0" r="r" b="b"/>
                <a:pathLst>
                  <a:path w="155" h="17">
                    <a:moveTo>
                      <a:pt x="154" y="16"/>
                    </a:moveTo>
                    <a:lnTo>
                      <a:pt x="139" y="0"/>
                    </a:lnTo>
                    <a:lnTo>
                      <a:pt x="0" y="0"/>
                    </a:lnTo>
                    <a:lnTo>
                      <a:pt x="15" y="16"/>
                    </a:lnTo>
                    <a:lnTo>
                      <a:pt x="154" y="16"/>
                    </a:lnTo>
                  </a:path>
                </a:pathLst>
              </a:custGeom>
              <a:solidFill>
                <a:srgbClr val="000000"/>
              </a:solidFill>
              <a:ln w="12699" cap="rnd"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latin typeface="微软雅黑" panose="020B0503020204020204" pitchFamily="34" charset="-122"/>
                  <a:ea typeface="微软雅黑" panose="020B0503020204020204" pitchFamily="34" charset="-122"/>
                </a:endParaRPr>
              </a:p>
            </p:txBody>
          </p:sp>
          <p:sp>
            <p:nvSpPr>
              <p:cNvPr id="43073" name="未知"/>
              <p:cNvSpPr>
                <a:spLocks/>
              </p:cNvSpPr>
              <p:nvPr/>
            </p:nvSpPr>
            <p:spPr bwMode="auto">
              <a:xfrm>
                <a:off x="3" y="0"/>
                <a:ext cx="158" cy="17"/>
              </a:xfrm>
              <a:custGeom>
                <a:avLst/>
                <a:gdLst>
                  <a:gd name="T0" fmla="*/ 157 w 158"/>
                  <a:gd name="T1" fmla="*/ 16 h 17"/>
                  <a:gd name="T2" fmla="*/ 142 w 158"/>
                  <a:gd name="T3" fmla="*/ 0 h 17"/>
                  <a:gd name="T4" fmla="*/ 0 w 158"/>
                  <a:gd name="T5" fmla="*/ 0 h 17"/>
                  <a:gd name="T6" fmla="*/ 15 w 158"/>
                  <a:gd name="T7" fmla="*/ 16 h 17"/>
                  <a:gd name="T8" fmla="*/ 157 w 158"/>
                  <a:gd name="T9" fmla="*/ 16 h 17"/>
                </a:gdLst>
                <a:ahLst/>
                <a:cxnLst>
                  <a:cxn ang="0">
                    <a:pos x="T0" y="T1"/>
                  </a:cxn>
                  <a:cxn ang="0">
                    <a:pos x="T2" y="T3"/>
                  </a:cxn>
                  <a:cxn ang="0">
                    <a:pos x="T4" y="T5"/>
                  </a:cxn>
                  <a:cxn ang="0">
                    <a:pos x="T6" y="T7"/>
                  </a:cxn>
                  <a:cxn ang="0">
                    <a:pos x="T8" y="T9"/>
                  </a:cxn>
                </a:cxnLst>
                <a:rect l="0" t="0" r="r" b="b"/>
                <a:pathLst>
                  <a:path w="158" h="17">
                    <a:moveTo>
                      <a:pt x="157" y="16"/>
                    </a:moveTo>
                    <a:lnTo>
                      <a:pt x="142" y="0"/>
                    </a:lnTo>
                    <a:lnTo>
                      <a:pt x="0" y="0"/>
                    </a:lnTo>
                    <a:lnTo>
                      <a:pt x="15" y="16"/>
                    </a:lnTo>
                    <a:lnTo>
                      <a:pt x="157" y="16"/>
                    </a:lnTo>
                  </a:path>
                </a:pathLst>
              </a:custGeom>
              <a:solidFill>
                <a:srgbClr val="C9C9B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latin typeface="微软雅黑" panose="020B0503020204020204" pitchFamily="34" charset="-122"/>
                  <a:ea typeface="微软雅黑" panose="020B0503020204020204" pitchFamily="34" charset="-122"/>
                </a:endParaRPr>
              </a:p>
            </p:txBody>
          </p:sp>
          <p:sp>
            <p:nvSpPr>
              <p:cNvPr id="43074" name="未知"/>
              <p:cNvSpPr>
                <a:spLocks/>
              </p:cNvSpPr>
              <p:nvPr/>
            </p:nvSpPr>
            <p:spPr bwMode="auto">
              <a:xfrm>
                <a:off x="3" y="0"/>
                <a:ext cx="158" cy="17"/>
              </a:xfrm>
              <a:custGeom>
                <a:avLst/>
                <a:gdLst>
                  <a:gd name="T0" fmla="*/ 157 w 158"/>
                  <a:gd name="T1" fmla="*/ 16 h 17"/>
                  <a:gd name="T2" fmla="*/ 142 w 158"/>
                  <a:gd name="T3" fmla="*/ 0 h 17"/>
                  <a:gd name="T4" fmla="*/ 0 w 158"/>
                  <a:gd name="T5" fmla="*/ 0 h 17"/>
                  <a:gd name="T6" fmla="*/ 15 w 158"/>
                  <a:gd name="T7" fmla="*/ 16 h 17"/>
                  <a:gd name="T8" fmla="*/ 157 w 158"/>
                  <a:gd name="T9" fmla="*/ 16 h 17"/>
                </a:gdLst>
                <a:ahLst/>
                <a:cxnLst>
                  <a:cxn ang="0">
                    <a:pos x="T0" y="T1"/>
                  </a:cxn>
                  <a:cxn ang="0">
                    <a:pos x="T2" y="T3"/>
                  </a:cxn>
                  <a:cxn ang="0">
                    <a:pos x="T4" y="T5"/>
                  </a:cxn>
                  <a:cxn ang="0">
                    <a:pos x="T6" y="T7"/>
                  </a:cxn>
                  <a:cxn ang="0">
                    <a:pos x="T8" y="T9"/>
                  </a:cxn>
                </a:cxnLst>
                <a:rect l="0" t="0" r="r" b="b"/>
                <a:pathLst>
                  <a:path w="158" h="17">
                    <a:moveTo>
                      <a:pt x="157" y="16"/>
                    </a:moveTo>
                    <a:lnTo>
                      <a:pt x="142" y="0"/>
                    </a:lnTo>
                    <a:lnTo>
                      <a:pt x="0" y="0"/>
                    </a:lnTo>
                    <a:lnTo>
                      <a:pt x="15" y="16"/>
                    </a:lnTo>
                    <a:lnTo>
                      <a:pt x="157" y="16"/>
                    </a:lnTo>
                  </a:path>
                </a:pathLst>
              </a:custGeom>
              <a:solidFill>
                <a:srgbClr val="C9C9B6"/>
              </a:solidFill>
              <a:ln w="12699" cap="rnd" cmpd="sng">
                <a:solidFill>
                  <a:srgbClr val="49493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latin typeface="微软雅黑" panose="020B0503020204020204" pitchFamily="34" charset="-122"/>
                  <a:ea typeface="微软雅黑" panose="020B0503020204020204" pitchFamily="34" charset="-122"/>
                </a:endParaRPr>
              </a:p>
            </p:txBody>
          </p:sp>
          <p:sp>
            <p:nvSpPr>
              <p:cNvPr id="43075" name="Rectangle 67"/>
              <p:cNvSpPr>
                <a:spLocks noChangeArrowheads="1"/>
              </p:cNvSpPr>
              <p:nvPr/>
            </p:nvSpPr>
            <p:spPr bwMode="auto">
              <a:xfrm>
                <a:off x="22" y="19"/>
                <a:ext cx="136" cy="104"/>
              </a:xfrm>
              <a:prstGeom prst="rect">
                <a:avLst/>
              </a:prstGeom>
              <a:solidFill>
                <a:srgbClr val="B7B79D"/>
              </a:solidFill>
              <a:ln w="12699" cmpd="sng">
                <a:solidFill>
                  <a:srgbClr val="49493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latin typeface="微软雅黑" panose="020B0503020204020204" pitchFamily="34" charset="-122"/>
                  <a:ea typeface="微软雅黑" panose="020B0503020204020204" pitchFamily="34" charset="-122"/>
                </a:endParaRPr>
              </a:p>
            </p:txBody>
          </p:sp>
          <p:sp>
            <p:nvSpPr>
              <p:cNvPr id="43076" name="Rectangle 68"/>
              <p:cNvSpPr>
                <a:spLocks noChangeArrowheads="1"/>
              </p:cNvSpPr>
              <p:nvPr/>
            </p:nvSpPr>
            <p:spPr bwMode="auto">
              <a:xfrm>
                <a:off x="34" y="34"/>
                <a:ext cx="112" cy="79"/>
              </a:xfrm>
              <a:prstGeom prst="rect">
                <a:avLst/>
              </a:prstGeom>
              <a:solidFill>
                <a:srgbClr val="FFFFFF"/>
              </a:solidFill>
              <a:ln w="12699" cmpd="sng">
                <a:solidFill>
                  <a:srgbClr val="49493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latin typeface="微软雅黑" panose="020B0503020204020204" pitchFamily="34" charset="-122"/>
                  <a:ea typeface="微软雅黑" panose="020B0503020204020204" pitchFamily="34" charset="-122"/>
                </a:endParaRPr>
              </a:p>
            </p:txBody>
          </p:sp>
          <p:sp>
            <p:nvSpPr>
              <p:cNvPr id="43077" name="未知"/>
              <p:cNvSpPr>
                <a:spLocks/>
              </p:cNvSpPr>
              <p:nvPr/>
            </p:nvSpPr>
            <p:spPr bwMode="auto">
              <a:xfrm>
                <a:off x="3" y="0"/>
                <a:ext cx="17" cy="128"/>
              </a:xfrm>
              <a:custGeom>
                <a:avLst/>
                <a:gdLst>
                  <a:gd name="T0" fmla="*/ 16 w 17"/>
                  <a:gd name="T1" fmla="*/ 127 h 128"/>
                  <a:gd name="T2" fmla="*/ 0 w 17"/>
                  <a:gd name="T3" fmla="*/ 112 h 128"/>
                  <a:gd name="T4" fmla="*/ 0 w 17"/>
                  <a:gd name="T5" fmla="*/ 0 h 128"/>
                  <a:gd name="T6" fmla="*/ 16 w 17"/>
                  <a:gd name="T7" fmla="*/ 15 h 128"/>
                  <a:gd name="T8" fmla="*/ 16 w 17"/>
                  <a:gd name="T9" fmla="*/ 127 h 128"/>
                </a:gdLst>
                <a:ahLst/>
                <a:cxnLst>
                  <a:cxn ang="0">
                    <a:pos x="T0" y="T1"/>
                  </a:cxn>
                  <a:cxn ang="0">
                    <a:pos x="T2" y="T3"/>
                  </a:cxn>
                  <a:cxn ang="0">
                    <a:pos x="T4" y="T5"/>
                  </a:cxn>
                  <a:cxn ang="0">
                    <a:pos x="T6" y="T7"/>
                  </a:cxn>
                  <a:cxn ang="0">
                    <a:pos x="T8" y="T9"/>
                  </a:cxn>
                </a:cxnLst>
                <a:rect l="0" t="0" r="r" b="b"/>
                <a:pathLst>
                  <a:path w="17" h="128">
                    <a:moveTo>
                      <a:pt x="16" y="127"/>
                    </a:moveTo>
                    <a:lnTo>
                      <a:pt x="0" y="112"/>
                    </a:lnTo>
                    <a:lnTo>
                      <a:pt x="0" y="0"/>
                    </a:lnTo>
                    <a:lnTo>
                      <a:pt x="16" y="15"/>
                    </a:lnTo>
                    <a:lnTo>
                      <a:pt x="16" y="127"/>
                    </a:lnTo>
                  </a:path>
                </a:pathLst>
              </a:custGeom>
              <a:solidFill>
                <a:srgbClr val="DBDBCE"/>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latin typeface="微软雅黑" panose="020B0503020204020204" pitchFamily="34" charset="-122"/>
                  <a:ea typeface="微软雅黑" panose="020B0503020204020204" pitchFamily="34" charset="-122"/>
                </a:endParaRPr>
              </a:p>
            </p:txBody>
          </p:sp>
          <p:sp>
            <p:nvSpPr>
              <p:cNvPr id="43078" name="未知"/>
              <p:cNvSpPr>
                <a:spLocks/>
              </p:cNvSpPr>
              <p:nvPr/>
            </p:nvSpPr>
            <p:spPr bwMode="auto">
              <a:xfrm>
                <a:off x="3" y="0"/>
                <a:ext cx="17" cy="128"/>
              </a:xfrm>
              <a:custGeom>
                <a:avLst/>
                <a:gdLst>
                  <a:gd name="T0" fmla="*/ 16 w 17"/>
                  <a:gd name="T1" fmla="*/ 127 h 128"/>
                  <a:gd name="T2" fmla="*/ 0 w 17"/>
                  <a:gd name="T3" fmla="*/ 112 h 128"/>
                  <a:gd name="T4" fmla="*/ 0 w 17"/>
                  <a:gd name="T5" fmla="*/ 0 h 128"/>
                  <a:gd name="T6" fmla="*/ 16 w 17"/>
                  <a:gd name="T7" fmla="*/ 15 h 128"/>
                  <a:gd name="T8" fmla="*/ 16 w 17"/>
                  <a:gd name="T9" fmla="*/ 127 h 128"/>
                </a:gdLst>
                <a:ahLst/>
                <a:cxnLst>
                  <a:cxn ang="0">
                    <a:pos x="T0" y="T1"/>
                  </a:cxn>
                  <a:cxn ang="0">
                    <a:pos x="T2" y="T3"/>
                  </a:cxn>
                  <a:cxn ang="0">
                    <a:pos x="T4" y="T5"/>
                  </a:cxn>
                  <a:cxn ang="0">
                    <a:pos x="T6" y="T7"/>
                  </a:cxn>
                  <a:cxn ang="0">
                    <a:pos x="T8" y="T9"/>
                  </a:cxn>
                </a:cxnLst>
                <a:rect l="0" t="0" r="r" b="b"/>
                <a:pathLst>
                  <a:path w="17" h="128">
                    <a:moveTo>
                      <a:pt x="16" y="127"/>
                    </a:moveTo>
                    <a:lnTo>
                      <a:pt x="0" y="112"/>
                    </a:lnTo>
                    <a:lnTo>
                      <a:pt x="0" y="0"/>
                    </a:lnTo>
                    <a:lnTo>
                      <a:pt x="16" y="15"/>
                    </a:lnTo>
                    <a:lnTo>
                      <a:pt x="16" y="127"/>
                    </a:lnTo>
                  </a:path>
                </a:pathLst>
              </a:custGeom>
              <a:solidFill>
                <a:srgbClr val="DBDBCE"/>
              </a:solidFill>
              <a:ln w="12699" cap="rnd" cmpd="sng">
                <a:solidFill>
                  <a:srgbClr val="49493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latin typeface="微软雅黑" panose="020B0503020204020204" pitchFamily="34" charset="-122"/>
                  <a:ea typeface="微软雅黑" panose="020B0503020204020204" pitchFamily="34" charset="-122"/>
                </a:endParaRPr>
              </a:p>
            </p:txBody>
          </p:sp>
          <p:sp>
            <p:nvSpPr>
              <p:cNvPr id="43079" name="未知"/>
              <p:cNvSpPr>
                <a:spLocks/>
              </p:cNvSpPr>
              <p:nvPr/>
            </p:nvSpPr>
            <p:spPr bwMode="auto">
              <a:xfrm>
                <a:off x="10" y="155"/>
                <a:ext cx="181" cy="28"/>
              </a:xfrm>
              <a:custGeom>
                <a:avLst/>
                <a:gdLst>
                  <a:gd name="T0" fmla="*/ 180 w 181"/>
                  <a:gd name="T1" fmla="*/ 27 h 28"/>
                  <a:gd name="T2" fmla="*/ 157 w 181"/>
                  <a:gd name="T3" fmla="*/ 0 h 28"/>
                  <a:gd name="T4" fmla="*/ 0 w 181"/>
                  <a:gd name="T5" fmla="*/ 0 h 28"/>
                  <a:gd name="T6" fmla="*/ 23 w 181"/>
                  <a:gd name="T7" fmla="*/ 27 h 28"/>
                  <a:gd name="T8" fmla="*/ 180 w 181"/>
                  <a:gd name="T9" fmla="*/ 27 h 28"/>
                </a:gdLst>
                <a:ahLst/>
                <a:cxnLst>
                  <a:cxn ang="0">
                    <a:pos x="T0" y="T1"/>
                  </a:cxn>
                  <a:cxn ang="0">
                    <a:pos x="T2" y="T3"/>
                  </a:cxn>
                  <a:cxn ang="0">
                    <a:pos x="T4" y="T5"/>
                  </a:cxn>
                  <a:cxn ang="0">
                    <a:pos x="T6" y="T7"/>
                  </a:cxn>
                  <a:cxn ang="0">
                    <a:pos x="T8" y="T9"/>
                  </a:cxn>
                </a:cxnLst>
                <a:rect l="0" t="0" r="r" b="b"/>
                <a:pathLst>
                  <a:path w="181" h="28">
                    <a:moveTo>
                      <a:pt x="180" y="27"/>
                    </a:moveTo>
                    <a:lnTo>
                      <a:pt x="157" y="0"/>
                    </a:lnTo>
                    <a:lnTo>
                      <a:pt x="0" y="0"/>
                    </a:lnTo>
                    <a:lnTo>
                      <a:pt x="23" y="27"/>
                    </a:lnTo>
                    <a:lnTo>
                      <a:pt x="180" y="27"/>
                    </a:lnTo>
                  </a:path>
                </a:pathLst>
              </a:custGeom>
              <a:solidFill>
                <a:srgbClr val="C9C9B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latin typeface="微软雅黑" panose="020B0503020204020204" pitchFamily="34" charset="-122"/>
                  <a:ea typeface="微软雅黑" panose="020B0503020204020204" pitchFamily="34" charset="-122"/>
                </a:endParaRPr>
              </a:p>
            </p:txBody>
          </p:sp>
          <p:sp>
            <p:nvSpPr>
              <p:cNvPr id="43080" name="未知"/>
              <p:cNvSpPr>
                <a:spLocks/>
              </p:cNvSpPr>
              <p:nvPr/>
            </p:nvSpPr>
            <p:spPr bwMode="auto">
              <a:xfrm>
                <a:off x="10" y="155"/>
                <a:ext cx="181" cy="28"/>
              </a:xfrm>
              <a:custGeom>
                <a:avLst/>
                <a:gdLst>
                  <a:gd name="T0" fmla="*/ 180 w 181"/>
                  <a:gd name="T1" fmla="*/ 27 h 28"/>
                  <a:gd name="T2" fmla="*/ 157 w 181"/>
                  <a:gd name="T3" fmla="*/ 0 h 28"/>
                  <a:gd name="T4" fmla="*/ 0 w 181"/>
                  <a:gd name="T5" fmla="*/ 0 h 28"/>
                  <a:gd name="T6" fmla="*/ 23 w 181"/>
                  <a:gd name="T7" fmla="*/ 27 h 28"/>
                  <a:gd name="T8" fmla="*/ 180 w 181"/>
                  <a:gd name="T9" fmla="*/ 27 h 28"/>
                </a:gdLst>
                <a:ahLst/>
                <a:cxnLst>
                  <a:cxn ang="0">
                    <a:pos x="T0" y="T1"/>
                  </a:cxn>
                  <a:cxn ang="0">
                    <a:pos x="T2" y="T3"/>
                  </a:cxn>
                  <a:cxn ang="0">
                    <a:pos x="T4" y="T5"/>
                  </a:cxn>
                  <a:cxn ang="0">
                    <a:pos x="T6" y="T7"/>
                  </a:cxn>
                  <a:cxn ang="0">
                    <a:pos x="T8" y="T9"/>
                  </a:cxn>
                </a:cxnLst>
                <a:rect l="0" t="0" r="r" b="b"/>
                <a:pathLst>
                  <a:path w="181" h="28">
                    <a:moveTo>
                      <a:pt x="180" y="27"/>
                    </a:moveTo>
                    <a:lnTo>
                      <a:pt x="157" y="0"/>
                    </a:lnTo>
                    <a:lnTo>
                      <a:pt x="0" y="0"/>
                    </a:lnTo>
                    <a:lnTo>
                      <a:pt x="23" y="27"/>
                    </a:lnTo>
                    <a:lnTo>
                      <a:pt x="180" y="27"/>
                    </a:lnTo>
                  </a:path>
                </a:pathLst>
              </a:custGeom>
              <a:solidFill>
                <a:srgbClr val="C9C9B6"/>
              </a:solidFill>
              <a:ln w="12699" cap="rnd" cmpd="sng">
                <a:solidFill>
                  <a:srgbClr val="49493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latin typeface="微软雅黑" panose="020B0503020204020204" pitchFamily="34" charset="-122"/>
                  <a:ea typeface="微软雅黑" panose="020B0503020204020204" pitchFamily="34" charset="-122"/>
                </a:endParaRPr>
              </a:p>
            </p:txBody>
          </p:sp>
          <p:sp>
            <p:nvSpPr>
              <p:cNvPr id="43081" name="未知"/>
              <p:cNvSpPr>
                <a:spLocks/>
              </p:cNvSpPr>
              <p:nvPr/>
            </p:nvSpPr>
            <p:spPr bwMode="auto">
              <a:xfrm>
                <a:off x="33" y="182"/>
                <a:ext cx="158" cy="17"/>
              </a:xfrm>
              <a:custGeom>
                <a:avLst/>
                <a:gdLst>
                  <a:gd name="T0" fmla="*/ 157 w 158"/>
                  <a:gd name="T1" fmla="*/ 0 h 17"/>
                  <a:gd name="T2" fmla="*/ 0 w 158"/>
                  <a:gd name="T3" fmla="*/ 0 h 17"/>
                  <a:gd name="T4" fmla="*/ 0 w 158"/>
                  <a:gd name="T5" fmla="*/ 16 h 17"/>
                  <a:gd name="T6" fmla="*/ 157 w 158"/>
                  <a:gd name="T7" fmla="*/ 16 h 17"/>
                  <a:gd name="T8" fmla="*/ 157 w 158"/>
                  <a:gd name="T9" fmla="*/ 0 h 17"/>
                </a:gdLst>
                <a:ahLst/>
                <a:cxnLst>
                  <a:cxn ang="0">
                    <a:pos x="T0" y="T1"/>
                  </a:cxn>
                  <a:cxn ang="0">
                    <a:pos x="T2" y="T3"/>
                  </a:cxn>
                  <a:cxn ang="0">
                    <a:pos x="T4" y="T5"/>
                  </a:cxn>
                  <a:cxn ang="0">
                    <a:pos x="T6" y="T7"/>
                  </a:cxn>
                  <a:cxn ang="0">
                    <a:pos x="T8" y="T9"/>
                  </a:cxn>
                </a:cxnLst>
                <a:rect l="0" t="0" r="r" b="b"/>
                <a:pathLst>
                  <a:path w="158" h="17">
                    <a:moveTo>
                      <a:pt x="157" y="0"/>
                    </a:moveTo>
                    <a:lnTo>
                      <a:pt x="0" y="0"/>
                    </a:lnTo>
                    <a:lnTo>
                      <a:pt x="0" y="16"/>
                    </a:lnTo>
                    <a:lnTo>
                      <a:pt x="157" y="16"/>
                    </a:lnTo>
                    <a:lnTo>
                      <a:pt x="157" y="0"/>
                    </a:lnTo>
                  </a:path>
                </a:pathLst>
              </a:custGeom>
              <a:solidFill>
                <a:srgbClr val="B7B79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latin typeface="微软雅黑" panose="020B0503020204020204" pitchFamily="34" charset="-122"/>
                  <a:ea typeface="微软雅黑" panose="020B0503020204020204" pitchFamily="34" charset="-122"/>
                </a:endParaRPr>
              </a:p>
            </p:txBody>
          </p:sp>
          <p:sp>
            <p:nvSpPr>
              <p:cNvPr id="43082" name="未知"/>
              <p:cNvSpPr>
                <a:spLocks/>
              </p:cNvSpPr>
              <p:nvPr/>
            </p:nvSpPr>
            <p:spPr bwMode="auto">
              <a:xfrm>
                <a:off x="33" y="182"/>
                <a:ext cx="158" cy="17"/>
              </a:xfrm>
              <a:custGeom>
                <a:avLst/>
                <a:gdLst>
                  <a:gd name="T0" fmla="*/ 157 w 158"/>
                  <a:gd name="T1" fmla="*/ 0 h 17"/>
                  <a:gd name="T2" fmla="*/ 0 w 158"/>
                  <a:gd name="T3" fmla="*/ 0 h 17"/>
                  <a:gd name="T4" fmla="*/ 0 w 158"/>
                  <a:gd name="T5" fmla="*/ 16 h 17"/>
                  <a:gd name="T6" fmla="*/ 157 w 158"/>
                  <a:gd name="T7" fmla="*/ 16 h 17"/>
                  <a:gd name="T8" fmla="*/ 157 w 158"/>
                  <a:gd name="T9" fmla="*/ 0 h 17"/>
                </a:gdLst>
                <a:ahLst/>
                <a:cxnLst>
                  <a:cxn ang="0">
                    <a:pos x="T0" y="T1"/>
                  </a:cxn>
                  <a:cxn ang="0">
                    <a:pos x="T2" y="T3"/>
                  </a:cxn>
                  <a:cxn ang="0">
                    <a:pos x="T4" y="T5"/>
                  </a:cxn>
                  <a:cxn ang="0">
                    <a:pos x="T6" y="T7"/>
                  </a:cxn>
                  <a:cxn ang="0">
                    <a:pos x="T8" y="T9"/>
                  </a:cxn>
                </a:cxnLst>
                <a:rect l="0" t="0" r="r" b="b"/>
                <a:pathLst>
                  <a:path w="158" h="17">
                    <a:moveTo>
                      <a:pt x="157" y="0"/>
                    </a:moveTo>
                    <a:lnTo>
                      <a:pt x="0" y="0"/>
                    </a:lnTo>
                    <a:lnTo>
                      <a:pt x="0" y="16"/>
                    </a:lnTo>
                    <a:lnTo>
                      <a:pt x="157" y="16"/>
                    </a:lnTo>
                    <a:lnTo>
                      <a:pt x="157" y="0"/>
                    </a:lnTo>
                  </a:path>
                </a:pathLst>
              </a:custGeom>
              <a:solidFill>
                <a:srgbClr val="B7B79D"/>
              </a:solidFill>
              <a:ln w="12699" cap="rnd" cmpd="sng">
                <a:solidFill>
                  <a:srgbClr val="49493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latin typeface="微软雅黑" panose="020B0503020204020204" pitchFamily="34" charset="-122"/>
                  <a:ea typeface="微软雅黑" panose="020B0503020204020204" pitchFamily="34" charset="-122"/>
                </a:endParaRPr>
              </a:p>
            </p:txBody>
          </p:sp>
        </p:grpSp>
        <p:grpSp>
          <p:nvGrpSpPr>
            <p:cNvPr id="43083" name="Group 75"/>
            <p:cNvGrpSpPr>
              <a:grpSpLocks/>
            </p:cNvGrpSpPr>
            <p:nvPr/>
          </p:nvGrpSpPr>
          <p:grpSpPr bwMode="auto">
            <a:xfrm>
              <a:off x="48" y="0"/>
              <a:ext cx="383" cy="657"/>
              <a:chOff x="0" y="0"/>
              <a:chExt cx="340" cy="584"/>
            </a:xfrm>
          </p:grpSpPr>
          <p:sp>
            <p:nvSpPr>
              <p:cNvPr id="43084" name="未知"/>
              <p:cNvSpPr>
                <a:spLocks/>
              </p:cNvSpPr>
              <p:nvPr/>
            </p:nvSpPr>
            <p:spPr bwMode="auto">
              <a:xfrm>
                <a:off x="95" y="185"/>
                <a:ext cx="68" cy="31"/>
              </a:xfrm>
              <a:custGeom>
                <a:avLst/>
                <a:gdLst>
                  <a:gd name="T0" fmla="*/ 67 w 68"/>
                  <a:gd name="T1" fmla="*/ 13 h 31"/>
                  <a:gd name="T2" fmla="*/ 47 w 68"/>
                  <a:gd name="T3" fmla="*/ 13 h 31"/>
                  <a:gd name="T4" fmla="*/ 32 w 68"/>
                  <a:gd name="T5" fmla="*/ 0 h 31"/>
                  <a:gd name="T6" fmla="*/ 12 w 68"/>
                  <a:gd name="T7" fmla="*/ 8 h 31"/>
                  <a:gd name="T8" fmla="*/ 7 w 68"/>
                  <a:gd name="T9" fmla="*/ 10 h 31"/>
                  <a:gd name="T10" fmla="*/ 0 w 68"/>
                  <a:gd name="T11" fmla="*/ 15 h 31"/>
                  <a:gd name="T12" fmla="*/ 2 w 68"/>
                  <a:gd name="T13" fmla="*/ 25 h 31"/>
                  <a:gd name="T14" fmla="*/ 7 w 68"/>
                  <a:gd name="T15" fmla="*/ 25 h 31"/>
                  <a:gd name="T16" fmla="*/ 10 w 68"/>
                  <a:gd name="T17" fmla="*/ 18 h 31"/>
                  <a:gd name="T18" fmla="*/ 12 w 68"/>
                  <a:gd name="T19" fmla="*/ 15 h 31"/>
                  <a:gd name="T20" fmla="*/ 22 w 68"/>
                  <a:gd name="T21" fmla="*/ 18 h 31"/>
                  <a:gd name="T22" fmla="*/ 15 w 68"/>
                  <a:gd name="T23" fmla="*/ 20 h 31"/>
                  <a:gd name="T24" fmla="*/ 12 w 68"/>
                  <a:gd name="T25" fmla="*/ 20 h 31"/>
                  <a:gd name="T26" fmla="*/ 12 w 68"/>
                  <a:gd name="T27" fmla="*/ 25 h 31"/>
                  <a:gd name="T28" fmla="*/ 35 w 68"/>
                  <a:gd name="T29" fmla="*/ 30 h 31"/>
                  <a:gd name="T30" fmla="*/ 50 w 68"/>
                  <a:gd name="T31" fmla="*/ 25 h 31"/>
                  <a:gd name="T32" fmla="*/ 64 w 68"/>
                  <a:gd name="T33" fmla="*/ 25 h 31"/>
                  <a:gd name="T34" fmla="*/ 67 w 68"/>
                  <a:gd name="T35"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 h="31">
                    <a:moveTo>
                      <a:pt x="67" y="13"/>
                    </a:moveTo>
                    <a:lnTo>
                      <a:pt x="47" y="13"/>
                    </a:lnTo>
                    <a:lnTo>
                      <a:pt x="32" y="0"/>
                    </a:lnTo>
                    <a:lnTo>
                      <a:pt x="12" y="8"/>
                    </a:lnTo>
                    <a:lnTo>
                      <a:pt x="7" y="10"/>
                    </a:lnTo>
                    <a:lnTo>
                      <a:pt x="0" y="15"/>
                    </a:lnTo>
                    <a:lnTo>
                      <a:pt x="2" y="25"/>
                    </a:lnTo>
                    <a:lnTo>
                      <a:pt x="7" y="25"/>
                    </a:lnTo>
                    <a:lnTo>
                      <a:pt x="10" y="18"/>
                    </a:lnTo>
                    <a:lnTo>
                      <a:pt x="12" y="15"/>
                    </a:lnTo>
                    <a:lnTo>
                      <a:pt x="22" y="18"/>
                    </a:lnTo>
                    <a:lnTo>
                      <a:pt x="15" y="20"/>
                    </a:lnTo>
                    <a:lnTo>
                      <a:pt x="12" y="20"/>
                    </a:lnTo>
                    <a:lnTo>
                      <a:pt x="12" y="25"/>
                    </a:lnTo>
                    <a:lnTo>
                      <a:pt x="35" y="30"/>
                    </a:lnTo>
                    <a:lnTo>
                      <a:pt x="50" y="25"/>
                    </a:lnTo>
                    <a:lnTo>
                      <a:pt x="64" y="25"/>
                    </a:lnTo>
                    <a:lnTo>
                      <a:pt x="67" y="13"/>
                    </a:lnTo>
                  </a:path>
                </a:pathLst>
              </a:custGeom>
              <a:solidFill>
                <a:srgbClr val="FBDFAF"/>
              </a:solidFill>
              <a:ln w="12699" cap="rnd"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latin typeface="微软雅黑" panose="020B0503020204020204" pitchFamily="34" charset="-122"/>
                  <a:ea typeface="微软雅黑" panose="020B0503020204020204" pitchFamily="34" charset="-122"/>
                </a:endParaRPr>
              </a:p>
            </p:txBody>
          </p:sp>
          <p:sp>
            <p:nvSpPr>
              <p:cNvPr id="43085" name="未知"/>
              <p:cNvSpPr>
                <a:spLocks/>
              </p:cNvSpPr>
              <p:nvPr/>
            </p:nvSpPr>
            <p:spPr bwMode="auto">
              <a:xfrm>
                <a:off x="75" y="378"/>
                <a:ext cx="63" cy="78"/>
              </a:xfrm>
              <a:custGeom>
                <a:avLst/>
                <a:gdLst>
                  <a:gd name="T0" fmla="*/ 27 w 63"/>
                  <a:gd name="T1" fmla="*/ 0 h 78"/>
                  <a:gd name="T2" fmla="*/ 25 w 63"/>
                  <a:gd name="T3" fmla="*/ 35 h 78"/>
                  <a:gd name="T4" fmla="*/ 20 w 63"/>
                  <a:gd name="T5" fmla="*/ 37 h 78"/>
                  <a:gd name="T6" fmla="*/ 2 w 63"/>
                  <a:gd name="T7" fmla="*/ 50 h 78"/>
                  <a:gd name="T8" fmla="*/ 0 w 63"/>
                  <a:gd name="T9" fmla="*/ 70 h 78"/>
                  <a:gd name="T10" fmla="*/ 17 w 63"/>
                  <a:gd name="T11" fmla="*/ 70 h 78"/>
                  <a:gd name="T12" fmla="*/ 30 w 63"/>
                  <a:gd name="T13" fmla="*/ 70 h 78"/>
                  <a:gd name="T14" fmla="*/ 30 w 63"/>
                  <a:gd name="T15" fmla="*/ 75 h 78"/>
                  <a:gd name="T16" fmla="*/ 50 w 63"/>
                  <a:gd name="T17" fmla="*/ 77 h 78"/>
                  <a:gd name="T18" fmla="*/ 57 w 63"/>
                  <a:gd name="T19" fmla="*/ 77 h 78"/>
                  <a:gd name="T20" fmla="*/ 62 w 63"/>
                  <a:gd name="T21" fmla="*/ 77 h 78"/>
                  <a:gd name="T22" fmla="*/ 62 w 63"/>
                  <a:gd name="T23" fmla="*/ 60 h 78"/>
                  <a:gd name="T24" fmla="*/ 60 w 63"/>
                  <a:gd name="T25" fmla="*/ 55 h 78"/>
                  <a:gd name="T26" fmla="*/ 55 w 63"/>
                  <a:gd name="T27" fmla="*/ 42 h 78"/>
                  <a:gd name="T28" fmla="*/ 57 w 63"/>
                  <a:gd name="T29" fmla="*/ 7 h 78"/>
                  <a:gd name="T30" fmla="*/ 27 w 63"/>
                  <a:gd name="T31"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3" h="78">
                    <a:moveTo>
                      <a:pt x="27" y="0"/>
                    </a:moveTo>
                    <a:lnTo>
                      <a:pt x="25" y="35"/>
                    </a:lnTo>
                    <a:lnTo>
                      <a:pt x="20" y="37"/>
                    </a:lnTo>
                    <a:lnTo>
                      <a:pt x="2" y="50"/>
                    </a:lnTo>
                    <a:lnTo>
                      <a:pt x="0" y="70"/>
                    </a:lnTo>
                    <a:lnTo>
                      <a:pt x="17" y="70"/>
                    </a:lnTo>
                    <a:lnTo>
                      <a:pt x="30" y="70"/>
                    </a:lnTo>
                    <a:lnTo>
                      <a:pt x="30" y="75"/>
                    </a:lnTo>
                    <a:lnTo>
                      <a:pt x="50" y="77"/>
                    </a:lnTo>
                    <a:lnTo>
                      <a:pt x="57" y="77"/>
                    </a:lnTo>
                    <a:lnTo>
                      <a:pt x="62" y="77"/>
                    </a:lnTo>
                    <a:lnTo>
                      <a:pt x="62" y="60"/>
                    </a:lnTo>
                    <a:lnTo>
                      <a:pt x="60" y="55"/>
                    </a:lnTo>
                    <a:lnTo>
                      <a:pt x="55" y="42"/>
                    </a:lnTo>
                    <a:lnTo>
                      <a:pt x="57" y="7"/>
                    </a:lnTo>
                    <a:lnTo>
                      <a:pt x="27" y="0"/>
                    </a:lnTo>
                  </a:path>
                </a:pathLst>
              </a:custGeom>
              <a:solidFill>
                <a:schemeClr val="bg2"/>
              </a:solidFill>
              <a:ln w="12699" cap="rnd"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latin typeface="微软雅黑" panose="020B0503020204020204" pitchFamily="34" charset="-122"/>
                  <a:ea typeface="微软雅黑" panose="020B0503020204020204" pitchFamily="34" charset="-122"/>
                </a:endParaRPr>
              </a:p>
            </p:txBody>
          </p:sp>
          <p:sp>
            <p:nvSpPr>
              <p:cNvPr id="43086" name="未知"/>
              <p:cNvSpPr>
                <a:spLocks/>
              </p:cNvSpPr>
              <p:nvPr/>
            </p:nvSpPr>
            <p:spPr bwMode="auto">
              <a:xfrm>
                <a:off x="0" y="425"/>
                <a:ext cx="96" cy="79"/>
              </a:xfrm>
              <a:custGeom>
                <a:avLst/>
                <a:gdLst>
                  <a:gd name="T0" fmla="*/ 47 w 96"/>
                  <a:gd name="T1" fmla="*/ 0 h 79"/>
                  <a:gd name="T2" fmla="*/ 52 w 96"/>
                  <a:gd name="T3" fmla="*/ 25 h 79"/>
                  <a:gd name="T4" fmla="*/ 45 w 96"/>
                  <a:gd name="T5" fmla="*/ 25 h 79"/>
                  <a:gd name="T6" fmla="*/ 30 w 96"/>
                  <a:gd name="T7" fmla="*/ 35 h 79"/>
                  <a:gd name="T8" fmla="*/ 10 w 96"/>
                  <a:gd name="T9" fmla="*/ 35 h 79"/>
                  <a:gd name="T10" fmla="*/ 3 w 96"/>
                  <a:gd name="T11" fmla="*/ 38 h 79"/>
                  <a:gd name="T12" fmla="*/ 0 w 96"/>
                  <a:gd name="T13" fmla="*/ 45 h 79"/>
                  <a:gd name="T14" fmla="*/ 3 w 96"/>
                  <a:gd name="T15" fmla="*/ 53 h 79"/>
                  <a:gd name="T16" fmla="*/ 23 w 96"/>
                  <a:gd name="T17" fmla="*/ 65 h 79"/>
                  <a:gd name="T18" fmla="*/ 30 w 96"/>
                  <a:gd name="T19" fmla="*/ 68 h 79"/>
                  <a:gd name="T20" fmla="*/ 43 w 96"/>
                  <a:gd name="T21" fmla="*/ 68 h 79"/>
                  <a:gd name="T22" fmla="*/ 62 w 96"/>
                  <a:gd name="T23" fmla="*/ 70 h 79"/>
                  <a:gd name="T24" fmla="*/ 62 w 96"/>
                  <a:gd name="T25" fmla="*/ 78 h 79"/>
                  <a:gd name="T26" fmla="*/ 70 w 96"/>
                  <a:gd name="T27" fmla="*/ 78 h 79"/>
                  <a:gd name="T28" fmla="*/ 80 w 96"/>
                  <a:gd name="T29" fmla="*/ 78 h 79"/>
                  <a:gd name="T30" fmla="*/ 87 w 96"/>
                  <a:gd name="T31" fmla="*/ 75 h 79"/>
                  <a:gd name="T32" fmla="*/ 95 w 96"/>
                  <a:gd name="T33" fmla="*/ 70 h 79"/>
                  <a:gd name="T34" fmla="*/ 95 w 96"/>
                  <a:gd name="T35" fmla="*/ 58 h 79"/>
                  <a:gd name="T36" fmla="*/ 90 w 96"/>
                  <a:gd name="T37" fmla="*/ 45 h 79"/>
                  <a:gd name="T38" fmla="*/ 87 w 96"/>
                  <a:gd name="T39" fmla="*/ 38 h 79"/>
                  <a:gd name="T40" fmla="*/ 82 w 96"/>
                  <a:gd name="T41" fmla="*/ 30 h 79"/>
                  <a:gd name="T42" fmla="*/ 77 w 96"/>
                  <a:gd name="T43" fmla="*/ 5 h 79"/>
                  <a:gd name="T44" fmla="*/ 47 w 96"/>
                  <a:gd name="T45"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6" h="79">
                    <a:moveTo>
                      <a:pt x="47" y="0"/>
                    </a:moveTo>
                    <a:lnTo>
                      <a:pt x="52" y="25"/>
                    </a:lnTo>
                    <a:lnTo>
                      <a:pt x="45" y="25"/>
                    </a:lnTo>
                    <a:lnTo>
                      <a:pt x="30" y="35"/>
                    </a:lnTo>
                    <a:lnTo>
                      <a:pt x="10" y="35"/>
                    </a:lnTo>
                    <a:lnTo>
                      <a:pt x="3" y="38"/>
                    </a:lnTo>
                    <a:lnTo>
                      <a:pt x="0" y="45"/>
                    </a:lnTo>
                    <a:lnTo>
                      <a:pt x="3" y="53"/>
                    </a:lnTo>
                    <a:lnTo>
                      <a:pt x="23" y="65"/>
                    </a:lnTo>
                    <a:lnTo>
                      <a:pt x="30" y="68"/>
                    </a:lnTo>
                    <a:lnTo>
                      <a:pt x="43" y="68"/>
                    </a:lnTo>
                    <a:lnTo>
                      <a:pt x="62" y="70"/>
                    </a:lnTo>
                    <a:lnTo>
                      <a:pt x="62" y="78"/>
                    </a:lnTo>
                    <a:lnTo>
                      <a:pt x="70" y="78"/>
                    </a:lnTo>
                    <a:lnTo>
                      <a:pt x="80" y="78"/>
                    </a:lnTo>
                    <a:lnTo>
                      <a:pt x="87" y="75"/>
                    </a:lnTo>
                    <a:lnTo>
                      <a:pt x="95" y="70"/>
                    </a:lnTo>
                    <a:lnTo>
                      <a:pt x="95" y="58"/>
                    </a:lnTo>
                    <a:lnTo>
                      <a:pt x="90" y="45"/>
                    </a:lnTo>
                    <a:lnTo>
                      <a:pt x="87" y="38"/>
                    </a:lnTo>
                    <a:lnTo>
                      <a:pt x="82" y="30"/>
                    </a:lnTo>
                    <a:lnTo>
                      <a:pt x="77" y="5"/>
                    </a:lnTo>
                    <a:lnTo>
                      <a:pt x="47" y="0"/>
                    </a:lnTo>
                  </a:path>
                </a:pathLst>
              </a:custGeom>
              <a:solidFill>
                <a:schemeClr val="bg2"/>
              </a:solidFill>
              <a:ln w="12699" cap="rnd"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latin typeface="微软雅黑" panose="020B0503020204020204" pitchFamily="34" charset="-122"/>
                  <a:ea typeface="微软雅黑" panose="020B0503020204020204" pitchFamily="34" charset="-122"/>
                </a:endParaRPr>
              </a:p>
            </p:txBody>
          </p:sp>
          <p:sp>
            <p:nvSpPr>
              <p:cNvPr id="43087" name="未知"/>
              <p:cNvSpPr>
                <a:spLocks/>
              </p:cNvSpPr>
              <p:nvPr/>
            </p:nvSpPr>
            <p:spPr bwMode="auto">
              <a:xfrm>
                <a:off x="125" y="417"/>
                <a:ext cx="187" cy="167"/>
              </a:xfrm>
              <a:custGeom>
                <a:avLst/>
                <a:gdLst>
                  <a:gd name="T0" fmla="*/ 74 w 187"/>
                  <a:gd name="T1" fmla="*/ 0 h 167"/>
                  <a:gd name="T2" fmla="*/ 72 w 187"/>
                  <a:gd name="T3" fmla="*/ 56 h 167"/>
                  <a:gd name="T4" fmla="*/ 7 w 187"/>
                  <a:gd name="T5" fmla="*/ 31 h 167"/>
                  <a:gd name="T6" fmla="*/ 2 w 187"/>
                  <a:gd name="T7" fmla="*/ 33 h 167"/>
                  <a:gd name="T8" fmla="*/ 0 w 187"/>
                  <a:gd name="T9" fmla="*/ 51 h 167"/>
                  <a:gd name="T10" fmla="*/ 5 w 187"/>
                  <a:gd name="T11" fmla="*/ 51 h 167"/>
                  <a:gd name="T12" fmla="*/ 5 w 187"/>
                  <a:gd name="T13" fmla="*/ 58 h 167"/>
                  <a:gd name="T14" fmla="*/ 7 w 187"/>
                  <a:gd name="T15" fmla="*/ 63 h 167"/>
                  <a:gd name="T16" fmla="*/ 10 w 187"/>
                  <a:gd name="T17" fmla="*/ 63 h 167"/>
                  <a:gd name="T18" fmla="*/ 15 w 187"/>
                  <a:gd name="T19" fmla="*/ 61 h 167"/>
                  <a:gd name="T20" fmla="*/ 17 w 187"/>
                  <a:gd name="T21" fmla="*/ 56 h 167"/>
                  <a:gd name="T22" fmla="*/ 17 w 187"/>
                  <a:gd name="T23" fmla="*/ 51 h 167"/>
                  <a:gd name="T24" fmla="*/ 67 w 187"/>
                  <a:gd name="T25" fmla="*/ 71 h 167"/>
                  <a:gd name="T26" fmla="*/ 22 w 187"/>
                  <a:gd name="T27" fmla="*/ 121 h 167"/>
                  <a:gd name="T28" fmla="*/ 20 w 187"/>
                  <a:gd name="T29" fmla="*/ 141 h 167"/>
                  <a:gd name="T30" fmla="*/ 22 w 187"/>
                  <a:gd name="T31" fmla="*/ 148 h 167"/>
                  <a:gd name="T32" fmla="*/ 22 w 187"/>
                  <a:gd name="T33" fmla="*/ 153 h 167"/>
                  <a:gd name="T34" fmla="*/ 24 w 187"/>
                  <a:gd name="T35" fmla="*/ 161 h 167"/>
                  <a:gd name="T36" fmla="*/ 27 w 187"/>
                  <a:gd name="T37" fmla="*/ 163 h 167"/>
                  <a:gd name="T38" fmla="*/ 29 w 187"/>
                  <a:gd name="T39" fmla="*/ 163 h 167"/>
                  <a:gd name="T40" fmla="*/ 34 w 187"/>
                  <a:gd name="T41" fmla="*/ 166 h 167"/>
                  <a:gd name="T42" fmla="*/ 37 w 187"/>
                  <a:gd name="T43" fmla="*/ 163 h 167"/>
                  <a:gd name="T44" fmla="*/ 39 w 187"/>
                  <a:gd name="T45" fmla="*/ 156 h 167"/>
                  <a:gd name="T46" fmla="*/ 42 w 187"/>
                  <a:gd name="T47" fmla="*/ 153 h 167"/>
                  <a:gd name="T48" fmla="*/ 37 w 187"/>
                  <a:gd name="T49" fmla="*/ 148 h 167"/>
                  <a:gd name="T50" fmla="*/ 34 w 187"/>
                  <a:gd name="T51" fmla="*/ 146 h 167"/>
                  <a:gd name="T52" fmla="*/ 34 w 187"/>
                  <a:gd name="T53" fmla="*/ 141 h 167"/>
                  <a:gd name="T54" fmla="*/ 32 w 187"/>
                  <a:gd name="T55" fmla="*/ 141 h 167"/>
                  <a:gd name="T56" fmla="*/ 29 w 187"/>
                  <a:gd name="T57" fmla="*/ 136 h 167"/>
                  <a:gd name="T58" fmla="*/ 82 w 187"/>
                  <a:gd name="T59" fmla="*/ 76 h 167"/>
                  <a:gd name="T60" fmla="*/ 169 w 187"/>
                  <a:gd name="T61" fmla="*/ 126 h 167"/>
                  <a:gd name="T62" fmla="*/ 169 w 187"/>
                  <a:gd name="T63" fmla="*/ 133 h 167"/>
                  <a:gd name="T64" fmla="*/ 171 w 187"/>
                  <a:gd name="T65" fmla="*/ 136 h 167"/>
                  <a:gd name="T66" fmla="*/ 171 w 187"/>
                  <a:gd name="T67" fmla="*/ 148 h 167"/>
                  <a:gd name="T68" fmla="*/ 174 w 187"/>
                  <a:gd name="T69" fmla="*/ 151 h 167"/>
                  <a:gd name="T70" fmla="*/ 176 w 187"/>
                  <a:gd name="T71" fmla="*/ 153 h 167"/>
                  <a:gd name="T72" fmla="*/ 181 w 187"/>
                  <a:gd name="T73" fmla="*/ 153 h 167"/>
                  <a:gd name="T74" fmla="*/ 186 w 187"/>
                  <a:gd name="T75" fmla="*/ 148 h 167"/>
                  <a:gd name="T76" fmla="*/ 181 w 187"/>
                  <a:gd name="T77" fmla="*/ 136 h 167"/>
                  <a:gd name="T78" fmla="*/ 181 w 187"/>
                  <a:gd name="T79" fmla="*/ 131 h 167"/>
                  <a:gd name="T80" fmla="*/ 176 w 187"/>
                  <a:gd name="T81" fmla="*/ 123 h 167"/>
                  <a:gd name="T82" fmla="*/ 179 w 187"/>
                  <a:gd name="T83" fmla="*/ 108 h 167"/>
                  <a:gd name="T84" fmla="*/ 97 w 187"/>
                  <a:gd name="T85" fmla="*/ 66 h 167"/>
                  <a:gd name="T86" fmla="*/ 124 w 187"/>
                  <a:gd name="T87" fmla="*/ 41 h 167"/>
                  <a:gd name="T88" fmla="*/ 129 w 187"/>
                  <a:gd name="T89" fmla="*/ 46 h 167"/>
                  <a:gd name="T90" fmla="*/ 131 w 187"/>
                  <a:gd name="T91" fmla="*/ 51 h 167"/>
                  <a:gd name="T92" fmla="*/ 136 w 187"/>
                  <a:gd name="T93" fmla="*/ 56 h 167"/>
                  <a:gd name="T94" fmla="*/ 146 w 187"/>
                  <a:gd name="T95" fmla="*/ 48 h 167"/>
                  <a:gd name="T96" fmla="*/ 146 w 187"/>
                  <a:gd name="T97" fmla="*/ 46 h 167"/>
                  <a:gd name="T98" fmla="*/ 144 w 187"/>
                  <a:gd name="T99" fmla="*/ 41 h 167"/>
                  <a:gd name="T100" fmla="*/ 136 w 187"/>
                  <a:gd name="T101" fmla="*/ 38 h 167"/>
                  <a:gd name="T102" fmla="*/ 134 w 187"/>
                  <a:gd name="T103" fmla="*/ 31 h 167"/>
                  <a:gd name="T104" fmla="*/ 121 w 187"/>
                  <a:gd name="T105" fmla="*/ 21 h 167"/>
                  <a:gd name="T106" fmla="*/ 92 w 187"/>
                  <a:gd name="T107" fmla="*/ 48 h 167"/>
                  <a:gd name="T108" fmla="*/ 93 w 187"/>
                  <a:gd name="T109" fmla="*/ 5 h 167"/>
                  <a:gd name="T110" fmla="*/ 74 w 187"/>
                  <a:gd name="T111"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67">
                    <a:moveTo>
                      <a:pt x="74" y="0"/>
                    </a:moveTo>
                    <a:lnTo>
                      <a:pt x="72" y="56"/>
                    </a:lnTo>
                    <a:lnTo>
                      <a:pt x="7" y="31"/>
                    </a:lnTo>
                    <a:lnTo>
                      <a:pt x="2" y="33"/>
                    </a:lnTo>
                    <a:lnTo>
                      <a:pt x="0" y="51"/>
                    </a:lnTo>
                    <a:lnTo>
                      <a:pt x="5" y="51"/>
                    </a:lnTo>
                    <a:lnTo>
                      <a:pt x="5" y="58"/>
                    </a:lnTo>
                    <a:lnTo>
                      <a:pt x="7" y="63"/>
                    </a:lnTo>
                    <a:lnTo>
                      <a:pt x="10" y="63"/>
                    </a:lnTo>
                    <a:lnTo>
                      <a:pt x="15" y="61"/>
                    </a:lnTo>
                    <a:lnTo>
                      <a:pt x="17" y="56"/>
                    </a:lnTo>
                    <a:lnTo>
                      <a:pt x="17" y="51"/>
                    </a:lnTo>
                    <a:lnTo>
                      <a:pt x="67" y="71"/>
                    </a:lnTo>
                    <a:lnTo>
                      <a:pt x="22" y="121"/>
                    </a:lnTo>
                    <a:lnTo>
                      <a:pt x="20" y="141"/>
                    </a:lnTo>
                    <a:lnTo>
                      <a:pt x="22" y="148"/>
                    </a:lnTo>
                    <a:lnTo>
                      <a:pt x="22" y="153"/>
                    </a:lnTo>
                    <a:lnTo>
                      <a:pt x="24" y="161"/>
                    </a:lnTo>
                    <a:lnTo>
                      <a:pt x="27" y="163"/>
                    </a:lnTo>
                    <a:lnTo>
                      <a:pt x="29" y="163"/>
                    </a:lnTo>
                    <a:lnTo>
                      <a:pt x="34" y="166"/>
                    </a:lnTo>
                    <a:lnTo>
                      <a:pt x="37" y="163"/>
                    </a:lnTo>
                    <a:lnTo>
                      <a:pt x="39" y="156"/>
                    </a:lnTo>
                    <a:lnTo>
                      <a:pt x="42" y="153"/>
                    </a:lnTo>
                    <a:lnTo>
                      <a:pt x="37" y="148"/>
                    </a:lnTo>
                    <a:lnTo>
                      <a:pt x="34" y="146"/>
                    </a:lnTo>
                    <a:lnTo>
                      <a:pt x="34" y="141"/>
                    </a:lnTo>
                    <a:lnTo>
                      <a:pt x="32" y="141"/>
                    </a:lnTo>
                    <a:lnTo>
                      <a:pt x="29" y="136"/>
                    </a:lnTo>
                    <a:lnTo>
                      <a:pt x="82" y="76"/>
                    </a:lnTo>
                    <a:lnTo>
                      <a:pt x="169" y="126"/>
                    </a:lnTo>
                    <a:lnTo>
                      <a:pt x="169" y="133"/>
                    </a:lnTo>
                    <a:lnTo>
                      <a:pt x="171" y="136"/>
                    </a:lnTo>
                    <a:lnTo>
                      <a:pt x="171" y="148"/>
                    </a:lnTo>
                    <a:lnTo>
                      <a:pt x="174" y="151"/>
                    </a:lnTo>
                    <a:lnTo>
                      <a:pt x="176" y="153"/>
                    </a:lnTo>
                    <a:lnTo>
                      <a:pt x="181" y="153"/>
                    </a:lnTo>
                    <a:lnTo>
                      <a:pt x="186" y="148"/>
                    </a:lnTo>
                    <a:lnTo>
                      <a:pt x="181" y="136"/>
                    </a:lnTo>
                    <a:lnTo>
                      <a:pt x="181" y="131"/>
                    </a:lnTo>
                    <a:lnTo>
                      <a:pt x="176" y="123"/>
                    </a:lnTo>
                    <a:lnTo>
                      <a:pt x="179" y="108"/>
                    </a:lnTo>
                    <a:lnTo>
                      <a:pt x="97" y="66"/>
                    </a:lnTo>
                    <a:lnTo>
                      <a:pt x="124" y="41"/>
                    </a:lnTo>
                    <a:lnTo>
                      <a:pt x="129" y="46"/>
                    </a:lnTo>
                    <a:lnTo>
                      <a:pt x="131" y="51"/>
                    </a:lnTo>
                    <a:lnTo>
                      <a:pt x="136" y="56"/>
                    </a:lnTo>
                    <a:lnTo>
                      <a:pt x="146" y="48"/>
                    </a:lnTo>
                    <a:lnTo>
                      <a:pt x="146" y="46"/>
                    </a:lnTo>
                    <a:lnTo>
                      <a:pt x="144" y="41"/>
                    </a:lnTo>
                    <a:lnTo>
                      <a:pt x="136" y="38"/>
                    </a:lnTo>
                    <a:lnTo>
                      <a:pt x="134" y="31"/>
                    </a:lnTo>
                    <a:lnTo>
                      <a:pt x="121" y="21"/>
                    </a:lnTo>
                    <a:lnTo>
                      <a:pt x="92" y="48"/>
                    </a:lnTo>
                    <a:lnTo>
                      <a:pt x="93" y="5"/>
                    </a:lnTo>
                    <a:lnTo>
                      <a:pt x="74" y="0"/>
                    </a:lnTo>
                  </a:path>
                </a:pathLst>
              </a:custGeom>
              <a:solidFill>
                <a:srgbClr val="DDDDDD"/>
              </a:solidFill>
              <a:ln w="12699" cap="rnd"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latin typeface="微软雅黑" panose="020B0503020204020204" pitchFamily="34" charset="-122"/>
                  <a:ea typeface="微软雅黑" panose="020B0503020204020204" pitchFamily="34" charset="-122"/>
                </a:endParaRPr>
              </a:p>
            </p:txBody>
          </p:sp>
          <p:sp>
            <p:nvSpPr>
              <p:cNvPr id="43088" name="未知"/>
              <p:cNvSpPr>
                <a:spLocks/>
              </p:cNvSpPr>
              <p:nvPr/>
            </p:nvSpPr>
            <p:spPr bwMode="auto">
              <a:xfrm>
                <a:off x="90" y="363"/>
                <a:ext cx="224" cy="77"/>
              </a:xfrm>
              <a:custGeom>
                <a:avLst/>
                <a:gdLst>
                  <a:gd name="T0" fmla="*/ 72 w 224"/>
                  <a:gd name="T1" fmla="*/ 30 h 77"/>
                  <a:gd name="T2" fmla="*/ 2 w 224"/>
                  <a:gd name="T3" fmla="*/ 0 h 77"/>
                  <a:gd name="T4" fmla="*/ 0 w 224"/>
                  <a:gd name="T5" fmla="*/ 6 h 77"/>
                  <a:gd name="T6" fmla="*/ 0 w 224"/>
                  <a:gd name="T7" fmla="*/ 14 h 77"/>
                  <a:gd name="T8" fmla="*/ 2 w 224"/>
                  <a:gd name="T9" fmla="*/ 20 h 77"/>
                  <a:gd name="T10" fmla="*/ 83 w 224"/>
                  <a:gd name="T11" fmla="*/ 59 h 77"/>
                  <a:gd name="T12" fmla="*/ 142 w 224"/>
                  <a:gd name="T13" fmla="*/ 76 h 77"/>
                  <a:gd name="T14" fmla="*/ 169 w 224"/>
                  <a:gd name="T15" fmla="*/ 74 h 77"/>
                  <a:gd name="T16" fmla="*/ 196 w 224"/>
                  <a:gd name="T17" fmla="*/ 59 h 77"/>
                  <a:gd name="T18" fmla="*/ 223 w 224"/>
                  <a:gd name="T19" fmla="*/ 41 h 77"/>
                  <a:gd name="T20" fmla="*/ 223 w 224"/>
                  <a:gd name="T21" fmla="*/ 26 h 77"/>
                  <a:gd name="T22" fmla="*/ 72 w 224"/>
                  <a:gd name="T23"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 h="77">
                    <a:moveTo>
                      <a:pt x="72" y="30"/>
                    </a:moveTo>
                    <a:lnTo>
                      <a:pt x="2" y="0"/>
                    </a:lnTo>
                    <a:lnTo>
                      <a:pt x="0" y="6"/>
                    </a:lnTo>
                    <a:lnTo>
                      <a:pt x="0" y="14"/>
                    </a:lnTo>
                    <a:lnTo>
                      <a:pt x="2" y="20"/>
                    </a:lnTo>
                    <a:lnTo>
                      <a:pt x="83" y="59"/>
                    </a:lnTo>
                    <a:lnTo>
                      <a:pt x="142" y="76"/>
                    </a:lnTo>
                    <a:lnTo>
                      <a:pt x="169" y="74"/>
                    </a:lnTo>
                    <a:lnTo>
                      <a:pt x="196" y="59"/>
                    </a:lnTo>
                    <a:lnTo>
                      <a:pt x="223" y="41"/>
                    </a:lnTo>
                    <a:lnTo>
                      <a:pt x="223" y="26"/>
                    </a:lnTo>
                    <a:lnTo>
                      <a:pt x="72" y="30"/>
                    </a:lnTo>
                  </a:path>
                </a:pathLst>
              </a:custGeom>
              <a:solidFill>
                <a:srgbClr val="2E7FE8"/>
              </a:solidFill>
              <a:ln w="12699" cap="rnd"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latin typeface="微软雅黑" panose="020B0503020204020204" pitchFamily="34" charset="-122"/>
                  <a:ea typeface="微软雅黑" panose="020B0503020204020204" pitchFamily="34" charset="-122"/>
                </a:endParaRPr>
              </a:p>
            </p:txBody>
          </p:sp>
          <p:sp>
            <p:nvSpPr>
              <p:cNvPr id="43089" name="未知"/>
              <p:cNvSpPr>
                <a:spLocks/>
              </p:cNvSpPr>
              <p:nvPr/>
            </p:nvSpPr>
            <p:spPr bwMode="auto">
              <a:xfrm>
                <a:off x="28" y="284"/>
                <a:ext cx="243" cy="155"/>
              </a:xfrm>
              <a:custGeom>
                <a:avLst/>
                <a:gdLst>
                  <a:gd name="T0" fmla="*/ 202 w 243"/>
                  <a:gd name="T1" fmla="*/ 30 h 155"/>
                  <a:gd name="T2" fmla="*/ 88 w 243"/>
                  <a:gd name="T3" fmla="*/ 0 h 155"/>
                  <a:gd name="T4" fmla="*/ 61 w 243"/>
                  <a:gd name="T5" fmla="*/ 9 h 155"/>
                  <a:gd name="T6" fmla="*/ 65 w 243"/>
                  <a:gd name="T7" fmla="*/ 22 h 155"/>
                  <a:gd name="T8" fmla="*/ 41 w 243"/>
                  <a:gd name="T9" fmla="*/ 24 h 155"/>
                  <a:gd name="T10" fmla="*/ 12 w 243"/>
                  <a:gd name="T11" fmla="*/ 29 h 155"/>
                  <a:gd name="T12" fmla="*/ 0 w 243"/>
                  <a:gd name="T13" fmla="*/ 51 h 155"/>
                  <a:gd name="T14" fmla="*/ 2 w 243"/>
                  <a:gd name="T15" fmla="*/ 119 h 155"/>
                  <a:gd name="T16" fmla="*/ 5 w 243"/>
                  <a:gd name="T17" fmla="*/ 144 h 155"/>
                  <a:gd name="T18" fmla="*/ 29 w 243"/>
                  <a:gd name="T19" fmla="*/ 154 h 155"/>
                  <a:gd name="T20" fmla="*/ 57 w 243"/>
                  <a:gd name="T21" fmla="*/ 151 h 155"/>
                  <a:gd name="T22" fmla="*/ 53 w 243"/>
                  <a:gd name="T23" fmla="*/ 75 h 155"/>
                  <a:gd name="T24" fmla="*/ 77 w 243"/>
                  <a:gd name="T25" fmla="*/ 90 h 155"/>
                  <a:gd name="T26" fmla="*/ 155 w 243"/>
                  <a:gd name="T27" fmla="*/ 117 h 155"/>
                  <a:gd name="T28" fmla="*/ 197 w 243"/>
                  <a:gd name="T29" fmla="*/ 123 h 155"/>
                  <a:gd name="T30" fmla="*/ 242 w 243"/>
                  <a:gd name="T31" fmla="*/ 93 h 155"/>
                  <a:gd name="T32" fmla="*/ 202 w 243"/>
                  <a:gd name="T33" fmla="*/ 3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155">
                    <a:moveTo>
                      <a:pt x="202" y="30"/>
                    </a:moveTo>
                    <a:lnTo>
                      <a:pt x="88" y="0"/>
                    </a:lnTo>
                    <a:lnTo>
                      <a:pt x="61" y="9"/>
                    </a:lnTo>
                    <a:lnTo>
                      <a:pt x="65" y="22"/>
                    </a:lnTo>
                    <a:lnTo>
                      <a:pt x="41" y="24"/>
                    </a:lnTo>
                    <a:lnTo>
                      <a:pt x="12" y="29"/>
                    </a:lnTo>
                    <a:lnTo>
                      <a:pt x="0" y="51"/>
                    </a:lnTo>
                    <a:lnTo>
                      <a:pt x="2" y="119"/>
                    </a:lnTo>
                    <a:lnTo>
                      <a:pt x="5" y="144"/>
                    </a:lnTo>
                    <a:lnTo>
                      <a:pt x="29" y="154"/>
                    </a:lnTo>
                    <a:lnTo>
                      <a:pt x="57" y="151"/>
                    </a:lnTo>
                    <a:lnTo>
                      <a:pt x="53" y="75"/>
                    </a:lnTo>
                    <a:lnTo>
                      <a:pt x="77" y="90"/>
                    </a:lnTo>
                    <a:lnTo>
                      <a:pt x="155" y="117"/>
                    </a:lnTo>
                    <a:lnTo>
                      <a:pt x="197" y="123"/>
                    </a:lnTo>
                    <a:lnTo>
                      <a:pt x="242" y="93"/>
                    </a:lnTo>
                    <a:lnTo>
                      <a:pt x="202" y="30"/>
                    </a:lnTo>
                  </a:path>
                </a:pathLst>
              </a:custGeom>
              <a:solidFill>
                <a:srgbClr val="006C88"/>
              </a:solidFill>
              <a:ln w="12699" cap="rnd"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latin typeface="微软雅黑" panose="020B0503020204020204" pitchFamily="34" charset="-122"/>
                  <a:ea typeface="微软雅黑" panose="020B0503020204020204" pitchFamily="34" charset="-122"/>
                </a:endParaRPr>
              </a:p>
            </p:txBody>
          </p:sp>
          <p:sp>
            <p:nvSpPr>
              <p:cNvPr id="43090" name="未知"/>
              <p:cNvSpPr>
                <a:spLocks/>
              </p:cNvSpPr>
              <p:nvPr/>
            </p:nvSpPr>
            <p:spPr bwMode="auto">
              <a:xfrm>
                <a:off x="30" y="215"/>
                <a:ext cx="56" cy="44"/>
              </a:xfrm>
              <a:custGeom>
                <a:avLst/>
                <a:gdLst>
                  <a:gd name="T0" fmla="*/ 55 w 56"/>
                  <a:gd name="T1" fmla="*/ 28 h 44"/>
                  <a:gd name="T2" fmla="*/ 37 w 56"/>
                  <a:gd name="T3" fmla="*/ 18 h 44"/>
                  <a:gd name="T4" fmla="*/ 37 w 56"/>
                  <a:gd name="T5" fmla="*/ 5 h 44"/>
                  <a:gd name="T6" fmla="*/ 25 w 56"/>
                  <a:gd name="T7" fmla="*/ 0 h 44"/>
                  <a:gd name="T8" fmla="*/ 22 w 56"/>
                  <a:gd name="T9" fmla="*/ 0 h 44"/>
                  <a:gd name="T10" fmla="*/ 22 w 56"/>
                  <a:gd name="T11" fmla="*/ 5 h 44"/>
                  <a:gd name="T12" fmla="*/ 13 w 56"/>
                  <a:gd name="T13" fmla="*/ 3 h 44"/>
                  <a:gd name="T14" fmla="*/ 3 w 56"/>
                  <a:gd name="T15" fmla="*/ 0 h 44"/>
                  <a:gd name="T16" fmla="*/ 0 w 56"/>
                  <a:gd name="T17" fmla="*/ 5 h 44"/>
                  <a:gd name="T18" fmla="*/ 3 w 56"/>
                  <a:gd name="T19" fmla="*/ 8 h 44"/>
                  <a:gd name="T20" fmla="*/ 3 w 56"/>
                  <a:gd name="T21" fmla="*/ 30 h 44"/>
                  <a:gd name="T22" fmla="*/ 20 w 56"/>
                  <a:gd name="T23" fmla="*/ 40 h 44"/>
                  <a:gd name="T24" fmla="*/ 25 w 56"/>
                  <a:gd name="T25" fmla="*/ 40 h 44"/>
                  <a:gd name="T26" fmla="*/ 35 w 56"/>
                  <a:gd name="T27" fmla="*/ 43 h 44"/>
                  <a:gd name="T28" fmla="*/ 55 w 56"/>
                  <a:gd name="T29" fmla="*/ 2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 h="44">
                    <a:moveTo>
                      <a:pt x="55" y="28"/>
                    </a:moveTo>
                    <a:lnTo>
                      <a:pt x="37" y="18"/>
                    </a:lnTo>
                    <a:lnTo>
                      <a:pt x="37" y="5"/>
                    </a:lnTo>
                    <a:lnTo>
                      <a:pt x="25" y="0"/>
                    </a:lnTo>
                    <a:lnTo>
                      <a:pt x="22" y="0"/>
                    </a:lnTo>
                    <a:lnTo>
                      <a:pt x="22" y="5"/>
                    </a:lnTo>
                    <a:lnTo>
                      <a:pt x="13" y="3"/>
                    </a:lnTo>
                    <a:lnTo>
                      <a:pt x="3" y="0"/>
                    </a:lnTo>
                    <a:lnTo>
                      <a:pt x="0" y="5"/>
                    </a:lnTo>
                    <a:lnTo>
                      <a:pt x="3" y="8"/>
                    </a:lnTo>
                    <a:lnTo>
                      <a:pt x="3" y="30"/>
                    </a:lnTo>
                    <a:lnTo>
                      <a:pt x="20" y="40"/>
                    </a:lnTo>
                    <a:lnTo>
                      <a:pt x="25" y="40"/>
                    </a:lnTo>
                    <a:lnTo>
                      <a:pt x="35" y="43"/>
                    </a:lnTo>
                    <a:lnTo>
                      <a:pt x="55" y="28"/>
                    </a:lnTo>
                  </a:path>
                </a:pathLst>
              </a:custGeom>
              <a:solidFill>
                <a:srgbClr val="FBDFAF"/>
              </a:solidFill>
              <a:ln w="12699" cap="rnd"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latin typeface="微软雅黑" panose="020B0503020204020204" pitchFamily="34" charset="-122"/>
                  <a:ea typeface="微软雅黑" panose="020B0503020204020204" pitchFamily="34" charset="-122"/>
                </a:endParaRPr>
              </a:p>
            </p:txBody>
          </p:sp>
          <p:sp>
            <p:nvSpPr>
              <p:cNvPr id="43091" name="未知"/>
              <p:cNvSpPr>
                <a:spLocks/>
              </p:cNvSpPr>
              <p:nvPr/>
            </p:nvSpPr>
            <p:spPr bwMode="auto">
              <a:xfrm>
                <a:off x="185" y="17"/>
                <a:ext cx="88" cy="119"/>
              </a:xfrm>
              <a:custGeom>
                <a:avLst/>
                <a:gdLst>
                  <a:gd name="T0" fmla="*/ 8 w 88"/>
                  <a:gd name="T1" fmla="*/ 10 h 119"/>
                  <a:gd name="T2" fmla="*/ 8 w 88"/>
                  <a:gd name="T3" fmla="*/ 33 h 119"/>
                  <a:gd name="T4" fmla="*/ 8 w 88"/>
                  <a:gd name="T5" fmla="*/ 38 h 119"/>
                  <a:gd name="T6" fmla="*/ 0 w 88"/>
                  <a:gd name="T7" fmla="*/ 55 h 119"/>
                  <a:gd name="T8" fmla="*/ 3 w 88"/>
                  <a:gd name="T9" fmla="*/ 60 h 119"/>
                  <a:gd name="T10" fmla="*/ 8 w 88"/>
                  <a:gd name="T11" fmla="*/ 60 h 119"/>
                  <a:gd name="T12" fmla="*/ 8 w 88"/>
                  <a:gd name="T13" fmla="*/ 70 h 119"/>
                  <a:gd name="T14" fmla="*/ 13 w 88"/>
                  <a:gd name="T15" fmla="*/ 70 h 119"/>
                  <a:gd name="T16" fmla="*/ 10 w 88"/>
                  <a:gd name="T17" fmla="*/ 73 h 119"/>
                  <a:gd name="T18" fmla="*/ 13 w 88"/>
                  <a:gd name="T19" fmla="*/ 83 h 119"/>
                  <a:gd name="T20" fmla="*/ 15 w 88"/>
                  <a:gd name="T21" fmla="*/ 90 h 119"/>
                  <a:gd name="T22" fmla="*/ 20 w 88"/>
                  <a:gd name="T23" fmla="*/ 93 h 119"/>
                  <a:gd name="T24" fmla="*/ 28 w 88"/>
                  <a:gd name="T25" fmla="*/ 93 h 119"/>
                  <a:gd name="T26" fmla="*/ 38 w 88"/>
                  <a:gd name="T27" fmla="*/ 100 h 119"/>
                  <a:gd name="T28" fmla="*/ 48 w 88"/>
                  <a:gd name="T29" fmla="*/ 118 h 119"/>
                  <a:gd name="T30" fmla="*/ 87 w 88"/>
                  <a:gd name="T31" fmla="*/ 83 h 119"/>
                  <a:gd name="T32" fmla="*/ 68 w 88"/>
                  <a:gd name="T33" fmla="*/ 0 h 119"/>
                  <a:gd name="T34" fmla="*/ 8 w 88"/>
                  <a:gd name="T35" fmla="*/ 1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119">
                    <a:moveTo>
                      <a:pt x="8" y="10"/>
                    </a:moveTo>
                    <a:lnTo>
                      <a:pt x="8" y="33"/>
                    </a:lnTo>
                    <a:lnTo>
                      <a:pt x="8" y="38"/>
                    </a:lnTo>
                    <a:lnTo>
                      <a:pt x="0" y="55"/>
                    </a:lnTo>
                    <a:lnTo>
                      <a:pt x="3" y="60"/>
                    </a:lnTo>
                    <a:lnTo>
                      <a:pt x="8" y="60"/>
                    </a:lnTo>
                    <a:lnTo>
                      <a:pt x="8" y="70"/>
                    </a:lnTo>
                    <a:lnTo>
                      <a:pt x="13" y="70"/>
                    </a:lnTo>
                    <a:lnTo>
                      <a:pt x="10" y="73"/>
                    </a:lnTo>
                    <a:lnTo>
                      <a:pt x="13" y="83"/>
                    </a:lnTo>
                    <a:lnTo>
                      <a:pt x="15" y="90"/>
                    </a:lnTo>
                    <a:lnTo>
                      <a:pt x="20" y="93"/>
                    </a:lnTo>
                    <a:lnTo>
                      <a:pt x="28" y="93"/>
                    </a:lnTo>
                    <a:lnTo>
                      <a:pt x="38" y="100"/>
                    </a:lnTo>
                    <a:lnTo>
                      <a:pt x="48" y="118"/>
                    </a:lnTo>
                    <a:lnTo>
                      <a:pt x="87" y="83"/>
                    </a:lnTo>
                    <a:lnTo>
                      <a:pt x="68" y="0"/>
                    </a:lnTo>
                    <a:lnTo>
                      <a:pt x="8" y="10"/>
                    </a:lnTo>
                  </a:path>
                </a:pathLst>
              </a:custGeom>
              <a:solidFill>
                <a:srgbClr val="FBDFAF"/>
              </a:solidFill>
              <a:ln w="12699" cap="rnd"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latin typeface="微软雅黑" panose="020B0503020204020204" pitchFamily="34" charset="-122"/>
                  <a:ea typeface="微软雅黑" panose="020B0503020204020204" pitchFamily="34" charset="-122"/>
                </a:endParaRPr>
              </a:p>
            </p:txBody>
          </p:sp>
          <p:sp>
            <p:nvSpPr>
              <p:cNvPr id="43092" name="未知"/>
              <p:cNvSpPr>
                <a:spLocks/>
              </p:cNvSpPr>
              <p:nvPr/>
            </p:nvSpPr>
            <p:spPr bwMode="auto">
              <a:xfrm>
                <a:off x="185" y="0"/>
                <a:ext cx="106" cy="102"/>
              </a:xfrm>
              <a:custGeom>
                <a:avLst/>
                <a:gdLst>
                  <a:gd name="T0" fmla="*/ 45 w 106"/>
                  <a:gd name="T1" fmla="*/ 69 h 102"/>
                  <a:gd name="T2" fmla="*/ 53 w 106"/>
                  <a:gd name="T3" fmla="*/ 78 h 102"/>
                  <a:gd name="T4" fmla="*/ 60 w 106"/>
                  <a:gd name="T5" fmla="*/ 98 h 102"/>
                  <a:gd name="T6" fmla="*/ 82 w 106"/>
                  <a:gd name="T7" fmla="*/ 101 h 102"/>
                  <a:gd name="T8" fmla="*/ 92 w 106"/>
                  <a:gd name="T9" fmla="*/ 98 h 102"/>
                  <a:gd name="T10" fmla="*/ 105 w 106"/>
                  <a:gd name="T11" fmla="*/ 52 h 102"/>
                  <a:gd name="T12" fmla="*/ 105 w 106"/>
                  <a:gd name="T13" fmla="*/ 36 h 102"/>
                  <a:gd name="T14" fmla="*/ 92 w 106"/>
                  <a:gd name="T15" fmla="*/ 12 h 102"/>
                  <a:gd name="T16" fmla="*/ 75 w 106"/>
                  <a:gd name="T17" fmla="*/ 0 h 102"/>
                  <a:gd name="T18" fmla="*/ 48 w 106"/>
                  <a:gd name="T19" fmla="*/ 0 h 102"/>
                  <a:gd name="T20" fmla="*/ 20 w 106"/>
                  <a:gd name="T21" fmla="*/ 7 h 102"/>
                  <a:gd name="T22" fmla="*/ 18 w 106"/>
                  <a:gd name="T23" fmla="*/ 15 h 102"/>
                  <a:gd name="T24" fmla="*/ 0 w 106"/>
                  <a:gd name="T25" fmla="*/ 26 h 102"/>
                  <a:gd name="T26" fmla="*/ 0 w 106"/>
                  <a:gd name="T27" fmla="*/ 33 h 102"/>
                  <a:gd name="T28" fmla="*/ 10 w 106"/>
                  <a:gd name="T29" fmla="*/ 41 h 102"/>
                  <a:gd name="T30" fmla="*/ 20 w 106"/>
                  <a:gd name="T31" fmla="*/ 43 h 102"/>
                  <a:gd name="T32" fmla="*/ 28 w 106"/>
                  <a:gd name="T33" fmla="*/ 52 h 102"/>
                  <a:gd name="T34" fmla="*/ 30 w 106"/>
                  <a:gd name="T35" fmla="*/ 69 h 102"/>
                  <a:gd name="T36" fmla="*/ 38 w 106"/>
                  <a:gd name="T37" fmla="*/ 74 h 102"/>
                  <a:gd name="T38" fmla="*/ 45 w 106"/>
                  <a:gd name="T39" fmla="*/ 6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02">
                    <a:moveTo>
                      <a:pt x="45" y="69"/>
                    </a:moveTo>
                    <a:lnTo>
                      <a:pt x="53" y="78"/>
                    </a:lnTo>
                    <a:lnTo>
                      <a:pt x="60" y="98"/>
                    </a:lnTo>
                    <a:lnTo>
                      <a:pt x="82" y="101"/>
                    </a:lnTo>
                    <a:lnTo>
                      <a:pt x="92" y="98"/>
                    </a:lnTo>
                    <a:lnTo>
                      <a:pt x="105" y="52"/>
                    </a:lnTo>
                    <a:lnTo>
                      <a:pt x="105" y="36"/>
                    </a:lnTo>
                    <a:lnTo>
                      <a:pt x="92" y="12"/>
                    </a:lnTo>
                    <a:lnTo>
                      <a:pt x="75" y="0"/>
                    </a:lnTo>
                    <a:lnTo>
                      <a:pt x="48" y="0"/>
                    </a:lnTo>
                    <a:lnTo>
                      <a:pt x="20" y="7"/>
                    </a:lnTo>
                    <a:lnTo>
                      <a:pt x="18" y="15"/>
                    </a:lnTo>
                    <a:lnTo>
                      <a:pt x="0" y="26"/>
                    </a:lnTo>
                    <a:lnTo>
                      <a:pt x="0" y="33"/>
                    </a:lnTo>
                    <a:lnTo>
                      <a:pt x="10" y="41"/>
                    </a:lnTo>
                    <a:lnTo>
                      <a:pt x="20" y="43"/>
                    </a:lnTo>
                    <a:lnTo>
                      <a:pt x="28" y="52"/>
                    </a:lnTo>
                    <a:lnTo>
                      <a:pt x="30" y="69"/>
                    </a:lnTo>
                    <a:lnTo>
                      <a:pt x="38" y="74"/>
                    </a:lnTo>
                    <a:lnTo>
                      <a:pt x="45" y="69"/>
                    </a:lnTo>
                  </a:path>
                </a:pathLst>
              </a:custGeom>
              <a:solidFill>
                <a:srgbClr val="656346"/>
              </a:solidFill>
              <a:ln w="12699" cap="rnd"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latin typeface="微软雅黑" panose="020B0503020204020204" pitchFamily="34" charset="-122"/>
                  <a:ea typeface="微软雅黑" panose="020B0503020204020204" pitchFamily="34" charset="-122"/>
                </a:endParaRPr>
              </a:p>
            </p:txBody>
          </p:sp>
          <p:sp>
            <p:nvSpPr>
              <p:cNvPr id="43093" name="未知"/>
              <p:cNvSpPr>
                <a:spLocks/>
              </p:cNvSpPr>
              <p:nvPr/>
            </p:nvSpPr>
            <p:spPr bwMode="auto">
              <a:xfrm>
                <a:off x="60" y="100"/>
                <a:ext cx="260" cy="284"/>
              </a:xfrm>
              <a:custGeom>
                <a:avLst/>
                <a:gdLst>
                  <a:gd name="T0" fmla="*/ 204 w 260"/>
                  <a:gd name="T1" fmla="*/ 0 h 284"/>
                  <a:gd name="T2" fmla="*/ 189 w 260"/>
                  <a:gd name="T3" fmla="*/ 5 h 284"/>
                  <a:gd name="T4" fmla="*/ 179 w 260"/>
                  <a:gd name="T5" fmla="*/ 13 h 284"/>
                  <a:gd name="T6" fmla="*/ 153 w 260"/>
                  <a:gd name="T7" fmla="*/ 35 h 284"/>
                  <a:gd name="T8" fmla="*/ 139 w 260"/>
                  <a:gd name="T9" fmla="*/ 58 h 284"/>
                  <a:gd name="T10" fmla="*/ 134 w 260"/>
                  <a:gd name="T11" fmla="*/ 70 h 284"/>
                  <a:gd name="T12" fmla="*/ 129 w 260"/>
                  <a:gd name="T13" fmla="*/ 88 h 284"/>
                  <a:gd name="T14" fmla="*/ 107 w 260"/>
                  <a:gd name="T15" fmla="*/ 139 h 284"/>
                  <a:gd name="T16" fmla="*/ 50 w 260"/>
                  <a:gd name="T17" fmla="*/ 143 h 284"/>
                  <a:gd name="T18" fmla="*/ 16 w 260"/>
                  <a:gd name="T19" fmla="*/ 137 h 284"/>
                  <a:gd name="T20" fmla="*/ 7 w 260"/>
                  <a:gd name="T21" fmla="*/ 155 h 284"/>
                  <a:gd name="T22" fmla="*/ 0 w 260"/>
                  <a:gd name="T23" fmla="*/ 165 h 284"/>
                  <a:gd name="T24" fmla="*/ 41 w 260"/>
                  <a:gd name="T25" fmla="*/ 176 h 284"/>
                  <a:gd name="T26" fmla="*/ 85 w 260"/>
                  <a:gd name="T27" fmla="*/ 182 h 284"/>
                  <a:gd name="T28" fmla="*/ 121 w 260"/>
                  <a:gd name="T29" fmla="*/ 184 h 284"/>
                  <a:gd name="T30" fmla="*/ 152 w 260"/>
                  <a:gd name="T31" fmla="*/ 128 h 284"/>
                  <a:gd name="T32" fmla="*/ 128 w 260"/>
                  <a:gd name="T33" fmla="*/ 173 h 284"/>
                  <a:gd name="T34" fmla="*/ 125 w 260"/>
                  <a:gd name="T35" fmla="*/ 226 h 284"/>
                  <a:gd name="T36" fmla="*/ 135 w 260"/>
                  <a:gd name="T37" fmla="*/ 253 h 284"/>
                  <a:gd name="T38" fmla="*/ 149 w 260"/>
                  <a:gd name="T39" fmla="*/ 265 h 284"/>
                  <a:gd name="T40" fmla="*/ 161 w 260"/>
                  <a:gd name="T41" fmla="*/ 271 h 284"/>
                  <a:gd name="T42" fmla="*/ 176 w 260"/>
                  <a:gd name="T43" fmla="*/ 272 h 284"/>
                  <a:gd name="T44" fmla="*/ 206 w 260"/>
                  <a:gd name="T45" fmla="*/ 283 h 284"/>
                  <a:gd name="T46" fmla="*/ 225 w 260"/>
                  <a:gd name="T47" fmla="*/ 272 h 284"/>
                  <a:gd name="T48" fmla="*/ 234 w 260"/>
                  <a:gd name="T49" fmla="*/ 278 h 284"/>
                  <a:gd name="T50" fmla="*/ 249 w 260"/>
                  <a:gd name="T51" fmla="*/ 233 h 284"/>
                  <a:gd name="T52" fmla="*/ 256 w 260"/>
                  <a:gd name="T53" fmla="*/ 178 h 284"/>
                  <a:gd name="T54" fmla="*/ 259 w 260"/>
                  <a:gd name="T55" fmla="*/ 125 h 284"/>
                  <a:gd name="T56" fmla="*/ 259 w 260"/>
                  <a:gd name="T57" fmla="*/ 118 h 284"/>
                  <a:gd name="T58" fmla="*/ 256 w 260"/>
                  <a:gd name="T59" fmla="*/ 63 h 284"/>
                  <a:gd name="T60" fmla="*/ 246 w 260"/>
                  <a:gd name="T61" fmla="*/ 30 h 284"/>
                  <a:gd name="T62" fmla="*/ 229 w 260"/>
                  <a:gd name="T63" fmla="*/ 13 h 284"/>
                  <a:gd name="T64" fmla="*/ 214 w 260"/>
                  <a:gd name="T65" fmla="*/ 10 h 284"/>
                  <a:gd name="T66" fmla="*/ 204 w 260"/>
                  <a:gd name="T6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60" h="284">
                    <a:moveTo>
                      <a:pt x="204" y="0"/>
                    </a:moveTo>
                    <a:lnTo>
                      <a:pt x="189" y="5"/>
                    </a:lnTo>
                    <a:lnTo>
                      <a:pt x="179" y="13"/>
                    </a:lnTo>
                    <a:lnTo>
                      <a:pt x="153" y="35"/>
                    </a:lnTo>
                    <a:lnTo>
                      <a:pt x="139" y="58"/>
                    </a:lnTo>
                    <a:lnTo>
                      <a:pt x="134" y="70"/>
                    </a:lnTo>
                    <a:lnTo>
                      <a:pt x="129" y="88"/>
                    </a:lnTo>
                    <a:lnTo>
                      <a:pt x="107" y="139"/>
                    </a:lnTo>
                    <a:lnTo>
                      <a:pt x="50" y="143"/>
                    </a:lnTo>
                    <a:lnTo>
                      <a:pt x="16" y="137"/>
                    </a:lnTo>
                    <a:lnTo>
                      <a:pt x="7" y="155"/>
                    </a:lnTo>
                    <a:lnTo>
                      <a:pt x="0" y="165"/>
                    </a:lnTo>
                    <a:lnTo>
                      <a:pt x="41" y="176"/>
                    </a:lnTo>
                    <a:lnTo>
                      <a:pt x="85" y="182"/>
                    </a:lnTo>
                    <a:lnTo>
                      <a:pt x="121" y="184"/>
                    </a:lnTo>
                    <a:lnTo>
                      <a:pt x="152" y="128"/>
                    </a:lnTo>
                    <a:lnTo>
                      <a:pt x="128" y="173"/>
                    </a:lnTo>
                    <a:lnTo>
                      <a:pt x="125" y="226"/>
                    </a:lnTo>
                    <a:lnTo>
                      <a:pt x="135" y="253"/>
                    </a:lnTo>
                    <a:lnTo>
                      <a:pt x="149" y="265"/>
                    </a:lnTo>
                    <a:lnTo>
                      <a:pt x="161" y="271"/>
                    </a:lnTo>
                    <a:lnTo>
                      <a:pt x="176" y="272"/>
                    </a:lnTo>
                    <a:lnTo>
                      <a:pt x="206" y="283"/>
                    </a:lnTo>
                    <a:lnTo>
                      <a:pt x="225" y="272"/>
                    </a:lnTo>
                    <a:lnTo>
                      <a:pt x="234" y="278"/>
                    </a:lnTo>
                    <a:lnTo>
                      <a:pt x="249" y="233"/>
                    </a:lnTo>
                    <a:lnTo>
                      <a:pt x="256" y="178"/>
                    </a:lnTo>
                    <a:lnTo>
                      <a:pt x="259" y="125"/>
                    </a:lnTo>
                    <a:lnTo>
                      <a:pt x="259" y="118"/>
                    </a:lnTo>
                    <a:lnTo>
                      <a:pt x="256" y="63"/>
                    </a:lnTo>
                    <a:lnTo>
                      <a:pt x="246" y="30"/>
                    </a:lnTo>
                    <a:lnTo>
                      <a:pt x="229" y="13"/>
                    </a:lnTo>
                    <a:lnTo>
                      <a:pt x="214" y="10"/>
                    </a:lnTo>
                    <a:lnTo>
                      <a:pt x="204" y="0"/>
                    </a:lnTo>
                  </a:path>
                </a:pathLst>
              </a:custGeom>
              <a:solidFill>
                <a:srgbClr val="006C88"/>
              </a:solidFill>
              <a:ln w="12699" cap="rnd"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latin typeface="微软雅黑" panose="020B0503020204020204" pitchFamily="34" charset="-122"/>
                  <a:ea typeface="微软雅黑" panose="020B0503020204020204" pitchFamily="34" charset="-122"/>
                </a:endParaRPr>
              </a:p>
            </p:txBody>
          </p:sp>
          <p:sp>
            <p:nvSpPr>
              <p:cNvPr id="43094" name="未知"/>
              <p:cNvSpPr>
                <a:spLocks/>
              </p:cNvSpPr>
              <p:nvPr/>
            </p:nvSpPr>
            <p:spPr bwMode="auto">
              <a:xfrm>
                <a:off x="186" y="231"/>
                <a:ext cx="154" cy="195"/>
              </a:xfrm>
              <a:custGeom>
                <a:avLst/>
                <a:gdLst>
                  <a:gd name="T0" fmla="*/ 47 w 154"/>
                  <a:gd name="T1" fmla="*/ 89 h 195"/>
                  <a:gd name="T2" fmla="*/ 60 w 154"/>
                  <a:gd name="T3" fmla="*/ 54 h 195"/>
                  <a:gd name="T4" fmla="*/ 86 w 154"/>
                  <a:gd name="T5" fmla="*/ 21 h 195"/>
                  <a:gd name="T6" fmla="*/ 114 w 154"/>
                  <a:gd name="T7" fmla="*/ 2 h 195"/>
                  <a:gd name="T8" fmla="*/ 137 w 154"/>
                  <a:gd name="T9" fmla="*/ 0 h 195"/>
                  <a:gd name="T10" fmla="*/ 147 w 154"/>
                  <a:gd name="T11" fmla="*/ 2 h 195"/>
                  <a:gd name="T12" fmla="*/ 153 w 154"/>
                  <a:gd name="T13" fmla="*/ 24 h 195"/>
                  <a:gd name="T14" fmla="*/ 150 w 154"/>
                  <a:gd name="T15" fmla="*/ 77 h 195"/>
                  <a:gd name="T16" fmla="*/ 131 w 154"/>
                  <a:gd name="T17" fmla="*/ 153 h 195"/>
                  <a:gd name="T18" fmla="*/ 72 w 154"/>
                  <a:gd name="T19" fmla="*/ 191 h 195"/>
                  <a:gd name="T20" fmla="*/ 42 w 154"/>
                  <a:gd name="T21" fmla="*/ 194 h 195"/>
                  <a:gd name="T22" fmla="*/ 0 w 154"/>
                  <a:gd name="T23" fmla="*/ 179 h 195"/>
                  <a:gd name="T24" fmla="*/ 33 w 154"/>
                  <a:gd name="T25" fmla="*/ 122 h 195"/>
                  <a:gd name="T26" fmla="*/ 47 w 154"/>
                  <a:gd name="T27" fmla="*/ 89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4" h="195">
                    <a:moveTo>
                      <a:pt x="47" y="89"/>
                    </a:moveTo>
                    <a:lnTo>
                      <a:pt x="60" y="54"/>
                    </a:lnTo>
                    <a:lnTo>
                      <a:pt x="86" y="21"/>
                    </a:lnTo>
                    <a:lnTo>
                      <a:pt x="114" y="2"/>
                    </a:lnTo>
                    <a:lnTo>
                      <a:pt x="137" y="0"/>
                    </a:lnTo>
                    <a:lnTo>
                      <a:pt x="147" y="2"/>
                    </a:lnTo>
                    <a:lnTo>
                      <a:pt x="153" y="24"/>
                    </a:lnTo>
                    <a:lnTo>
                      <a:pt x="150" y="77"/>
                    </a:lnTo>
                    <a:lnTo>
                      <a:pt x="131" y="153"/>
                    </a:lnTo>
                    <a:lnTo>
                      <a:pt x="72" y="191"/>
                    </a:lnTo>
                    <a:lnTo>
                      <a:pt x="42" y="194"/>
                    </a:lnTo>
                    <a:lnTo>
                      <a:pt x="0" y="179"/>
                    </a:lnTo>
                    <a:lnTo>
                      <a:pt x="33" y="122"/>
                    </a:lnTo>
                    <a:lnTo>
                      <a:pt x="47" y="89"/>
                    </a:lnTo>
                  </a:path>
                </a:pathLst>
              </a:custGeom>
              <a:solidFill>
                <a:srgbClr val="2E7FE8"/>
              </a:solidFill>
              <a:ln w="12699" cap="rnd"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latin typeface="微软雅黑" panose="020B0503020204020204" pitchFamily="34" charset="-122"/>
                  <a:ea typeface="微软雅黑" panose="020B0503020204020204" pitchFamily="34" charset="-122"/>
                </a:endParaRPr>
              </a:p>
            </p:txBody>
          </p:sp>
          <p:sp>
            <p:nvSpPr>
              <p:cNvPr id="43095" name="Line 87"/>
              <p:cNvSpPr>
                <a:spLocks noChangeShapeType="1"/>
              </p:cNvSpPr>
              <p:nvPr/>
            </p:nvSpPr>
            <p:spPr bwMode="auto">
              <a:xfrm>
                <a:off x="94" y="309"/>
                <a:ext cx="82" cy="14"/>
              </a:xfrm>
              <a:prstGeom prst="line">
                <a:avLst/>
              </a:prstGeom>
              <a:noFill/>
              <a:ln w="12699"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latin typeface="微软雅黑" panose="020B0503020204020204" pitchFamily="34" charset="-122"/>
                  <a:ea typeface="微软雅黑" panose="020B0503020204020204" pitchFamily="34" charset="-122"/>
                </a:endParaRPr>
              </a:p>
            </p:txBody>
          </p:sp>
        </p:grpSp>
      </p:grpSp>
      <p:sp>
        <p:nvSpPr>
          <p:cNvPr id="43096" name="Line 88"/>
          <p:cNvSpPr>
            <a:spLocks noChangeShapeType="1"/>
          </p:cNvSpPr>
          <p:nvPr/>
        </p:nvSpPr>
        <p:spPr bwMode="auto">
          <a:xfrm flipH="1">
            <a:off x="683388" y="1368665"/>
            <a:ext cx="270272" cy="27027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latin typeface="微软雅黑" panose="020B0503020204020204" pitchFamily="34" charset="-122"/>
              <a:ea typeface="微软雅黑" panose="020B0503020204020204" pitchFamily="34" charset="-122"/>
            </a:endParaRPr>
          </a:p>
        </p:txBody>
      </p:sp>
      <p:sp>
        <p:nvSpPr>
          <p:cNvPr id="43097" name="Line 89"/>
          <p:cNvSpPr>
            <a:spLocks noChangeShapeType="1"/>
          </p:cNvSpPr>
          <p:nvPr/>
        </p:nvSpPr>
        <p:spPr bwMode="auto">
          <a:xfrm>
            <a:off x="6082872" y="1584167"/>
            <a:ext cx="271463" cy="27027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latin typeface="微软雅黑" panose="020B0503020204020204" pitchFamily="34" charset="-122"/>
              <a:ea typeface="微软雅黑" panose="020B0503020204020204" pitchFamily="34" charset="-122"/>
            </a:endParaRPr>
          </a:p>
        </p:txBody>
      </p:sp>
      <p:sp>
        <p:nvSpPr>
          <p:cNvPr id="43098" name="Rectangle 90"/>
          <p:cNvSpPr>
            <a:spLocks noChangeArrowheads="1"/>
          </p:cNvSpPr>
          <p:nvPr/>
        </p:nvSpPr>
        <p:spPr bwMode="auto">
          <a:xfrm>
            <a:off x="6137641" y="2394983"/>
            <a:ext cx="75693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200">
                <a:latin typeface="微软雅黑" panose="020B0503020204020204" pitchFamily="34" charset="-122"/>
                <a:ea typeface="微软雅黑" panose="020B0503020204020204" pitchFamily="34" charset="-122"/>
              </a:rPr>
              <a:t>FTP客户</a:t>
            </a:r>
          </a:p>
        </p:txBody>
      </p:sp>
      <p:sp>
        <p:nvSpPr>
          <p:cNvPr id="43099" name="Rectangle 91"/>
          <p:cNvSpPr>
            <a:spLocks noChangeArrowheads="1"/>
          </p:cNvSpPr>
          <p:nvPr/>
        </p:nvSpPr>
        <p:spPr bwMode="auto">
          <a:xfrm>
            <a:off x="203566" y="2249727"/>
            <a:ext cx="91082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200">
                <a:latin typeface="微软雅黑" panose="020B0503020204020204" pitchFamily="34" charset="-122"/>
                <a:ea typeface="微软雅黑" panose="020B0503020204020204" pitchFamily="34" charset="-122"/>
              </a:rPr>
              <a:t>FTP服务器</a:t>
            </a:r>
          </a:p>
        </p:txBody>
      </p:sp>
      <p:sp>
        <p:nvSpPr>
          <p:cNvPr id="43100" name="Rectangle 92"/>
          <p:cNvSpPr>
            <a:spLocks noChangeArrowheads="1"/>
          </p:cNvSpPr>
          <p:nvPr/>
        </p:nvSpPr>
        <p:spPr bwMode="auto">
          <a:xfrm>
            <a:off x="360728" y="4733371"/>
            <a:ext cx="27443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200">
                <a:latin typeface="微软雅黑" panose="020B0503020204020204" pitchFamily="34" charset="-122"/>
                <a:ea typeface="微软雅黑" panose="020B0503020204020204" pitchFamily="34" charset="-122"/>
              </a:rPr>
              <a:t>6</a:t>
            </a:r>
          </a:p>
        </p:txBody>
      </p:sp>
      <p:sp>
        <p:nvSpPr>
          <p:cNvPr id="43101" name="Rectangle 93"/>
          <p:cNvSpPr>
            <a:spLocks noChangeArrowheads="1"/>
          </p:cNvSpPr>
          <p:nvPr/>
        </p:nvSpPr>
        <p:spPr bwMode="auto">
          <a:xfrm>
            <a:off x="575041" y="3473689"/>
            <a:ext cx="2258375" cy="46166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200" dirty="0">
                <a:latin typeface="微软雅黑" panose="020B0503020204020204" pitchFamily="34" charset="-122"/>
                <a:ea typeface="微软雅黑" panose="020B0503020204020204" pitchFamily="34" charset="-122"/>
              </a:rPr>
              <a:t>dstIP:10.0.1.1, srcIP:6.1.128.1</a:t>
            </a:r>
          </a:p>
          <a:p>
            <a:r>
              <a:rPr lang="zh-CN" altLang="zh-CN" sz="1200" dirty="0">
                <a:latin typeface="微软雅黑" panose="020B0503020204020204" pitchFamily="34" charset="-122"/>
                <a:ea typeface="微软雅黑" panose="020B0503020204020204" pitchFamily="34" charset="-122"/>
              </a:rPr>
              <a:t>dstPort:21,       srcPort:1044</a:t>
            </a:r>
          </a:p>
        </p:txBody>
      </p:sp>
      <p:sp>
        <p:nvSpPr>
          <p:cNvPr id="43102" name="Line 94"/>
          <p:cNvSpPr>
            <a:spLocks noChangeShapeType="1"/>
          </p:cNvSpPr>
          <p:nvPr/>
        </p:nvSpPr>
        <p:spPr bwMode="auto">
          <a:xfrm flipH="1">
            <a:off x="4044522" y="2879568"/>
            <a:ext cx="431006" cy="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latin typeface="微软雅黑" panose="020B0503020204020204" pitchFamily="34" charset="-122"/>
              <a:ea typeface="微软雅黑" panose="020B0503020204020204" pitchFamily="34" charset="-122"/>
            </a:endParaRPr>
          </a:p>
        </p:txBody>
      </p:sp>
      <p:sp>
        <p:nvSpPr>
          <p:cNvPr id="43103" name="Line 95"/>
          <p:cNvSpPr>
            <a:spLocks noChangeShapeType="1"/>
          </p:cNvSpPr>
          <p:nvPr/>
        </p:nvSpPr>
        <p:spPr bwMode="auto">
          <a:xfrm flipV="1">
            <a:off x="3489691" y="2555718"/>
            <a:ext cx="1190" cy="540544"/>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latin typeface="微软雅黑" panose="020B0503020204020204" pitchFamily="34" charset="-122"/>
              <a:ea typeface="微软雅黑" panose="020B0503020204020204" pitchFamily="34" charset="-122"/>
            </a:endParaRPr>
          </a:p>
        </p:txBody>
      </p:sp>
      <p:sp>
        <p:nvSpPr>
          <p:cNvPr id="43104" name="Line 96"/>
          <p:cNvSpPr>
            <a:spLocks noChangeShapeType="1"/>
          </p:cNvSpPr>
          <p:nvPr/>
        </p:nvSpPr>
        <p:spPr bwMode="auto">
          <a:xfrm flipH="1" flipV="1">
            <a:off x="2572909" y="3690383"/>
            <a:ext cx="432197" cy="1191"/>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latin typeface="微软雅黑" panose="020B0503020204020204" pitchFamily="34" charset="-122"/>
              <a:ea typeface="微软雅黑" panose="020B0503020204020204" pitchFamily="34" charset="-122"/>
            </a:endParaRPr>
          </a:p>
        </p:txBody>
      </p:sp>
      <p:sp>
        <p:nvSpPr>
          <p:cNvPr id="43105" name="Line 97"/>
          <p:cNvSpPr>
            <a:spLocks noChangeShapeType="1"/>
          </p:cNvSpPr>
          <p:nvPr/>
        </p:nvSpPr>
        <p:spPr bwMode="auto">
          <a:xfrm flipH="1">
            <a:off x="2572909" y="4176158"/>
            <a:ext cx="432197" cy="0"/>
          </a:xfrm>
          <a:prstGeom prst="line">
            <a:avLst/>
          </a:prstGeom>
          <a:noFill/>
          <a:ln w="9525" cmpd="sng">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latin typeface="微软雅黑" panose="020B0503020204020204" pitchFamily="34" charset="-122"/>
              <a:ea typeface="微软雅黑" panose="020B0503020204020204" pitchFamily="34" charset="-122"/>
            </a:endParaRPr>
          </a:p>
        </p:txBody>
      </p:sp>
      <p:sp>
        <p:nvSpPr>
          <p:cNvPr id="43106" name="Line 98"/>
          <p:cNvSpPr>
            <a:spLocks noChangeShapeType="1"/>
          </p:cNvSpPr>
          <p:nvPr/>
        </p:nvSpPr>
        <p:spPr bwMode="auto">
          <a:xfrm>
            <a:off x="3923078" y="4871869"/>
            <a:ext cx="432197" cy="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latin typeface="微软雅黑" panose="020B0503020204020204" pitchFamily="34" charset="-122"/>
              <a:ea typeface="微软雅黑" panose="020B0503020204020204" pitchFamily="34" charset="-122"/>
            </a:endParaRPr>
          </a:p>
        </p:txBody>
      </p:sp>
      <p:sp>
        <p:nvSpPr>
          <p:cNvPr id="43107" name="Rectangle 99"/>
          <p:cNvSpPr>
            <a:spLocks noChangeArrowheads="1"/>
          </p:cNvSpPr>
          <p:nvPr/>
        </p:nvSpPr>
        <p:spPr bwMode="auto">
          <a:xfrm>
            <a:off x="6184075" y="1547258"/>
            <a:ext cx="83388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200">
                <a:latin typeface="微软雅黑" panose="020B0503020204020204" pitchFamily="34" charset="-122"/>
                <a:ea typeface="微软雅黑" panose="020B0503020204020204" pitchFamily="34" charset="-122"/>
              </a:rPr>
              <a:t>6.1.128.1</a:t>
            </a:r>
          </a:p>
        </p:txBody>
      </p:sp>
      <p:sp>
        <p:nvSpPr>
          <p:cNvPr id="43108" name="Rectangle 100"/>
          <p:cNvSpPr>
            <a:spLocks noChangeArrowheads="1"/>
          </p:cNvSpPr>
          <p:nvPr/>
        </p:nvSpPr>
        <p:spPr bwMode="auto">
          <a:xfrm>
            <a:off x="2203718" y="1313896"/>
            <a:ext cx="7441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200" dirty="0">
                <a:latin typeface="微软雅黑" panose="020B0503020204020204" pitchFamily="34" charset="-122"/>
                <a:ea typeface="微软雅黑" panose="020B0503020204020204" pitchFamily="34" charset="-122"/>
              </a:rPr>
              <a:t>10.0.0.1</a:t>
            </a:r>
          </a:p>
        </p:txBody>
      </p:sp>
      <p:sp>
        <p:nvSpPr>
          <p:cNvPr id="43109" name="Rectangle 101"/>
          <p:cNvSpPr>
            <a:spLocks noChangeArrowheads="1"/>
          </p:cNvSpPr>
          <p:nvPr/>
        </p:nvSpPr>
        <p:spPr bwMode="auto">
          <a:xfrm>
            <a:off x="4423620" y="4641037"/>
            <a:ext cx="2348143" cy="46166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200" dirty="0">
                <a:latin typeface="微软雅黑" panose="020B0503020204020204" pitchFamily="34" charset="-122"/>
                <a:ea typeface="微软雅黑" panose="020B0503020204020204" pitchFamily="34" charset="-122"/>
              </a:rPr>
              <a:t>dstIP:6.1.128.1, srcIP:202.0.0.1</a:t>
            </a:r>
          </a:p>
          <a:p>
            <a:r>
              <a:rPr lang="zh-CN" altLang="zh-CN" sz="1200" dirty="0">
                <a:latin typeface="微软雅黑" panose="020B0503020204020204" pitchFamily="34" charset="-122"/>
                <a:ea typeface="微软雅黑" panose="020B0503020204020204" pitchFamily="34" charset="-122"/>
              </a:rPr>
              <a:t>dstPort:1044,     srcPort:21</a:t>
            </a:r>
          </a:p>
        </p:txBody>
      </p:sp>
      <p:sp>
        <p:nvSpPr>
          <p:cNvPr id="87" name="Rectangle 2"/>
          <p:cNvSpPr txBox="1">
            <a:spLocks noChangeArrowheads="1"/>
          </p:cNvSpPr>
          <p:nvPr/>
        </p:nvSpPr>
        <p:spPr>
          <a:xfrm>
            <a:off x="827584" y="191142"/>
            <a:ext cx="6459060" cy="461665"/>
          </a:xfrm>
          <a:prstGeom prst="rect">
            <a:avLst/>
          </a:prstGeom>
        </p:spPr>
        <p:txBody>
          <a:bodyPr vert="horz" wrap="square" lIns="91440" tIns="45720" rIns="91440" bIns="45720" rtlCol="0" anchor="ctr">
            <a:spAutoFit/>
          </a:bodyPr>
          <a:lstStyle/>
          <a:p>
            <a:pPr lvl="0">
              <a:spcBef>
                <a:spcPct val="0"/>
              </a:spcBef>
            </a:pPr>
            <a:r>
              <a:rPr kumimoji="0" lang="zh-CN"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rPr>
              <a:t> </a:t>
            </a:r>
            <a:r>
              <a:rPr lang="en-US" altLang="zh-CN" sz="2400" b="1" dirty="0">
                <a:latin typeface="微软雅黑" pitchFamily="34" charset="-122"/>
                <a:ea typeface="微软雅黑" pitchFamily="34" charset="-122"/>
                <a:cs typeface="+mj-cs"/>
              </a:rPr>
              <a:t>NAT</a:t>
            </a:r>
            <a:r>
              <a:rPr lang="zh-CN" altLang="en-US" sz="2400" b="1" dirty="0">
                <a:latin typeface="微软雅黑" pitchFamily="34" charset="-122"/>
                <a:ea typeface="微软雅黑" pitchFamily="34" charset="-122"/>
                <a:cs typeface="+mj-cs"/>
              </a:rPr>
              <a:t>技术 </a:t>
            </a:r>
            <a:r>
              <a:rPr lang="en-US" altLang="zh-CN" sz="2400" b="1" dirty="0">
                <a:latin typeface="微软雅黑" pitchFamily="34" charset="-122"/>
                <a:ea typeface="微软雅黑" pitchFamily="34" charset="-122"/>
                <a:cs typeface="+mj-cs"/>
              </a:rPr>
              <a:t>— </a:t>
            </a:r>
            <a:r>
              <a:rPr lang="zh-CN" altLang="en-US" sz="2400" b="1" dirty="0">
                <a:latin typeface="微软雅黑" pitchFamily="34" charset="-122"/>
                <a:ea typeface="微软雅黑" pitchFamily="34" charset="-122"/>
                <a:cs typeface="+mj-cs"/>
              </a:rPr>
              <a:t>公网访问内部服务器具体步骤</a:t>
            </a:r>
            <a:endParaRPr kumimoji="0" lang="zh-CN"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spTree>
    <p:extLst>
      <p:ext uri="{BB962C8B-B14F-4D97-AF65-F5344CB8AC3E}">
        <p14:creationId xmlns:p14="http://schemas.microsoft.com/office/powerpoint/2010/main" val="37976231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type="body" sz="half" idx="1"/>
          </p:nvPr>
        </p:nvSpPr>
        <p:spPr>
          <a:xfrm>
            <a:off x="214282" y="1059582"/>
            <a:ext cx="6482661" cy="3024188"/>
          </a:xfrm>
        </p:spPr>
        <p:txBody>
          <a:bodyPr>
            <a:normAutofit/>
          </a:bodyPr>
          <a:lstStyle/>
          <a:p>
            <a:r>
              <a:rPr lang="zh-CN" altLang="zh-CN" sz="1600" dirty="0"/>
              <a:t>使易于更换ISP</a:t>
            </a:r>
          </a:p>
          <a:p>
            <a:endParaRPr lang="zh-CN" altLang="zh-CN" sz="1600" dirty="0"/>
          </a:p>
          <a:p>
            <a:r>
              <a:rPr lang="zh-CN" altLang="zh-CN" sz="1600" dirty="0"/>
              <a:t>IP伪装 (IP Masquerading)</a:t>
            </a:r>
          </a:p>
          <a:p>
            <a:endParaRPr lang="zh-CN" altLang="zh-CN" sz="1600" dirty="0"/>
          </a:p>
          <a:p>
            <a:r>
              <a:rPr lang="zh-CN" altLang="zh-CN" sz="1600" dirty="0"/>
              <a:t>服务器前端 (Front End)，在多个服务器之间分配负载</a:t>
            </a:r>
          </a:p>
        </p:txBody>
      </p:sp>
      <p:sp>
        <p:nvSpPr>
          <p:cNvPr id="5" name="Rectangle 2"/>
          <p:cNvSpPr txBox="1">
            <a:spLocks noChangeArrowheads="1"/>
          </p:cNvSpPr>
          <p:nvPr/>
        </p:nvSpPr>
        <p:spPr>
          <a:xfrm>
            <a:off x="827584" y="191142"/>
            <a:ext cx="6459060" cy="461665"/>
          </a:xfrm>
          <a:prstGeom prst="rect">
            <a:avLst/>
          </a:prstGeom>
        </p:spPr>
        <p:txBody>
          <a:bodyPr vert="horz" wrap="square" lIns="91440" tIns="45720" rIns="91440" bIns="45720" rtlCol="0" anchor="ctr">
            <a:spAutoFit/>
          </a:bodyPr>
          <a:lstStyle/>
          <a:p>
            <a:pPr lvl="0">
              <a:spcBef>
                <a:spcPct val="0"/>
              </a:spcBef>
            </a:pPr>
            <a:r>
              <a:rPr kumimoji="0" lang="zh-CN"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rPr>
              <a:t> </a:t>
            </a:r>
            <a:r>
              <a:rPr lang="en-US" altLang="zh-CN" sz="2400" b="1" dirty="0">
                <a:latin typeface="微软雅黑" pitchFamily="34" charset="-122"/>
                <a:ea typeface="微软雅黑" pitchFamily="34" charset="-122"/>
                <a:cs typeface="+mj-cs"/>
              </a:rPr>
              <a:t>NAT</a:t>
            </a:r>
            <a:r>
              <a:rPr lang="zh-CN" altLang="en-US" sz="2400" b="1" dirty="0">
                <a:latin typeface="微软雅黑" pitchFamily="34" charset="-122"/>
                <a:ea typeface="微软雅黑" pitchFamily="34" charset="-122"/>
                <a:cs typeface="+mj-cs"/>
              </a:rPr>
              <a:t>技术 </a:t>
            </a:r>
            <a:r>
              <a:rPr lang="en-US" altLang="zh-CN" sz="2400" b="1" dirty="0">
                <a:latin typeface="微软雅黑" pitchFamily="34" charset="-122"/>
                <a:ea typeface="微软雅黑" pitchFamily="34" charset="-122"/>
                <a:cs typeface="+mj-cs"/>
              </a:rPr>
              <a:t>— </a:t>
            </a:r>
            <a:r>
              <a:rPr lang="zh-CN" altLang="en-US" sz="2400" b="1" dirty="0">
                <a:latin typeface="微软雅黑" pitchFamily="34" charset="-122"/>
                <a:ea typeface="微软雅黑" pitchFamily="34" charset="-122"/>
                <a:cs typeface="+mj-cs"/>
              </a:rPr>
              <a:t>其它用途</a:t>
            </a:r>
            <a:endParaRPr kumimoji="0" lang="zh-CN"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spTree>
    <p:extLst>
      <p:ext uri="{BB962C8B-B14F-4D97-AF65-F5344CB8AC3E}">
        <p14:creationId xmlns:p14="http://schemas.microsoft.com/office/powerpoint/2010/main" val="24915218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059" name="Object 3"/>
          <p:cNvGraphicFramePr>
            <a:graphicFrameLocks noGrp="1" noChangeAspect="1"/>
          </p:cNvGraphicFramePr>
          <p:nvPr>
            <p:ph idx="1"/>
            <p:extLst>
              <p:ext uri="{D42A27DB-BD31-4B8C-83A1-F6EECF244321}">
                <p14:modId xmlns:p14="http://schemas.microsoft.com/office/powerpoint/2010/main" val="419874258"/>
              </p:ext>
            </p:extLst>
          </p:nvPr>
        </p:nvGraphicFramePr>
        <p:xfrm>
          <a:off x="323528" y="1024579"/>
          <a:ext cx="6722269" cy="3433763"/>
        </p:xfrm>
        <a:graphic>
          <a:graphicData uri="http://schemas.openxmlformats.org/presentationml/2006/ole">
            <mc:AlternateContent xmlns:mc="http://schemas.openxmlformats.org/markup-compatibility/2006">
              <mc:Choice xmlns:v="urn:schemas-microsoft-com:vml" Requires="v">
                <p:oleObj spid="_x0000_s4170" r:id="rId3" imgW="11830394" imgH="6043148" progId="">
                  <p:embed/>
                </p:oleObj>
              </mc:Choice>
              <mc:Fallback>
                <p:oleObj r:id="rId3" imgW="11830394" imgH="6043148" progId="">
                  <p:embed/>
                  <p:pic>
                    <p:nvPicPr>
                      <p:cNvPr id="0" name="Picture 5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1024579"/>
                        <a:ext cx="6722269" cy="3433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60" name="Text Box 4"/>
          <p:cNvSpPr txBox="1">
            <a:spLocks noChangeArrowheads="1"/>
          </p:cNvSpPr>
          <p:nvPr/>
        </p:nvSpPr>
        <p:spPr bwMode="auto">
          <a:xfrm>
            <a:off x="2533729" y="4437891"/>
            <a:ext cx="1143000" cy="276999"/>
          </a:xfrm>
          <a:prstGeom prst="rect">
            <a:avLst/>
          </a:prstGeom>
          <a:solidFill>
            <a:srgbClr val="00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zh-CN" altLang="zh-CN" dirty="0">
                <a:latin typeface="微软雅黑" panose="020B0503020204020204" pitchFamily="34" charset="-122"/>
                <a:ea typeface="微软雅黑" panose="020B0503020204020204" pitchFamily="34" charset="-122"/>
              </a:rPr>
              <a:t>地址转换表</a:t>
            </a:r>
          </a:p>
        </p:txBody>
      </p:sp>
      <p:sp>
        <p:nvSpPr>
          <p:cNvPr id="45061" name="Line 5"/>
          <p:cNvSpPr>
            <a:spLocks noChangeShapeType="1"/>
          </p:cNvSpPr>
          <p:nvPr/>
        </p:nvSpPr>
        <p:spPr bwMode="auto">
          <a:xfrm flipH="1">
            <a:off x="3203848" y="4181343"/>
            <a:ext cx="702469" cy="161925"/>
          </a:xfrm>
          <a:prstGeom prst="line">
            <a:avLst/>
          </a:prstGeom>
          <a:noFill/>
          <a:ln w="19050" cmpd="sng">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latin typeface="微软雅黑" panose="020B0503020204020204" pitchFamily="34" charset="-122"/>
              <a:ea typeface="微软雅黑" panose="020B0503020204020204" pitchFamily="34" charset="-122"/>
            </a:endParaRPr>
          </a:p>
        </p:txBody>
      </p:sp>
      <p:sp>
        <p:nvSpPr>
          <p:cNvPr id="9" name="Rectangle 2"/>
          <p:cNvSpPr txBox="1">
            <a:spLocks noChangeArrowheads="1"/>
          </p:cNvSpPr>
          <p:nvPr/>
        </p:nvSpPr>
        <p:spPr>
          <a:xfrm>
            <a:off x="827584" y="191142"/>
            <a:ext cx="6459060" cy="461665"/>
          </a:xfrm>
          <a:prstGeom prst="rect">
            <a:avLst/>
          </a:prstGeom>
        </p:spPr>
        <p:txBody>
          <a:bodyPr vert="horz" wrap="square" lIns="91440" tIns="45720" rIns="91440" bIns="45720" rtlCol="0" anchor="ctr">
            <a:spAutoFit/>
          </a:bodyPr>
          <a:lstStyle/>
          <a:p>
            <a:pPr lvl="0">
              <a:spcBef>
                <a:spcPct val="0"/>
              </a:spcBef>
            </a:pPr>
            <a:r>
              <a:rPr kumimoji="0" lang="zh-CN"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rPr>
              <a:t> </a:t>
            </a:r>
            <a:r>
              <a:rPr lang="en-US" altLang="zh-CN" sz="2400" b="1" dirty="0">
                <a:latin typeface="微软雅黑" pitchFamily="34" charset="-122"/>
                <a:ea typeface="微软雅黑" pitchFamily="34" charset="-122"/>
                <a:cs typeface="+mj-cs"/>
              </a:rPr>
              <a:t>NAT</a:t>
            </a:r>
            <a:r>
              <a:rPr lang="zh-CN" altLang="en-US" sz="2400" b="1" dirty="0">
                <a:latin typeface="微软雅黑" pitchFamily="34" charset="-122"/>
                <a:ea typeface="微软雅黑" pitchFamily="34" charset="-122"/>
                <a:cs typeface="+mj-cs"/>
              </a:rPr>
              <a:t>技术 </a:t>
            </a:r>
            <a:r>
              <a:rPr lang="en-US" altLang="zh-CN" sz="2400" b="1" dirty="0">
                <a:latin typeface="微软雅黑" pitchFamily="34" charset="-122"/>
                <a:ea typeface="微软雅黑" pitchFamily="34" charset="-122"/>
                <a:cs typeface="+mj-cs"/>
              </a:rPr>
              <a:t>— </a:t>
            </a:r>
            <a:r>
              <a:rPr lang="zh-CN" altLang="en-US" sz="2400" b="1" dirty="0">
                <a:latin typeface="微软雅黑" pitchFamily="34" charset="-122"/>
                <a:ea typeface="微软雅黑" pitchFamily="34" charset="-122"/>
                <a:cs typeface="+mj-cs"/>
              </a:rPr>
              <a:t>服务器前端</a:t>
            </a:r>
            <a:endParaRPr kumimoji="0" lang="zh-CN"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spTree>
    <p:extLst>
      <p:ext uri="{BB962C8B-B14F-4D97-AF65-F5344CB8AC3E}">
        <p14:creationId xmlns:p14="http://schemas.microsoft.com/office/powerpoint/2010/main" val="34443374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type="body" sz="half" idx="1"/>
          </p:nvPr>
        </p:nvSpPr>
        <p:spPr>
          <a:xfrm>
            <a:off x="214282" y="1071552"/>
            <a:ext cx="6626677" cy="2813042"/>
          </a:xfrm>
          <a:noFill/>
          <a:ln/>
        </p:spPr>
        <p:txBody>
          <a:bodyPr>
            <a:normAutofit/>
          </a:bodyPr>
          <a:lstStyle/>
          <a:p>
            <a:r>
              <a:rPr lang="zh-CN" altLang="zh-CN" sz="1600" dirty="0"/>
              <a:t>开销增加</a:t>
            </a:r>
          </a:p>
          <a:p>
            <a:pPr marL="684000" lvl="1"/>
            <a:r>
              <a:rPr lang="zh-CN" altLang="zh-CN" sz="1600" dirty="0"/>
              <a:t>NAT: 重新计算IP Header Checksum</a:t>
            </a:r>
            <a:endParaRPr lang="en-US" altLang="zh-CN" sz="1600" dirty="0"/>
          </a:p>
          <a:p>
            <a:pPr marL="684000" lvl="1"/>
            <a:r>
              <a:rPr lang="zh-CN" altLang="zh-CN" sz="1600" dirty="0"/>
              <a:t>NAPT: 重新计算TCP/UDP Header Checksum</a:t>
            </a:r>
          </a:p>
          <a:p>
            <a:endParaRPr lang="zh-CN" altLang="zh-CN" sz="1600" dirty="0"/>
          </a:p>
          <a:p>
            <a:r>
              <a:rPr lang="zh-CN" altLang="zh-CN" sz="1600" dirty="0"/>
              <a:t>违反了协议分层的原则。</a:t>
            </a:r>
          </a:p>
          <a:p>
            <a:endParaRPr lang="zh-CN" altLang="zh-CN" sz="1600" dirty="0"/>
          </a:p>
          <a:p>
            <a:r>
              <a:rPr lang="zh-CN" altLang="zh-CN" sz="1600" dirty="0"/>
              <a:t>使在应用层的数据中携带有IP地址或端口号的协议不能正常运行。</a:t>
            </a:r>
          </a:p>
        </p:txBody>
      </p:sp>
      <p:sp>
        <p:nvSpPr>
          <p:cNvPr id="46084" name="Text Box 4"/>
          <p:cNvSpPr txBox="1">
            <a:spLocks noChangeArrowheads="1"/>
          </p:cNvSpPr>
          <p:nvPr/>
        </p:nvSpPr>
        <p:spPr bwMode="auto">
          <a:xfrm>
            <a:off x="285720" y="4187429"/>
            <a:ext cx="5857916" cy="276999"/>
          </a:xfrm>
          <a:prstGeom prst="rect">
            <a:avLst/>
          </a:prstGeom>
          <a:solidFill>
            <a:srgbClr val="00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r>
              <a:rPr lang="zh-CN" altLang="zh-CN" dirty="0">
                <a:latin typeface="微软雅黑" panose="020B0503020204020204" pitchFamily="34" charset="-122"/>
                <a:ea typeface="微软雅黑" panose="020B0503020204020204" pitchFamily="34" charset="-122"/>
              </a:rPr>
              <a:t>欲知有关NAT各方面影响的详细讨论，请参见RFC 2993.</a:t>
            </a:r>
          </a:p>
        </p:txBody>
      </p:sp>
      <p:sp>
        <p:nvSpPr>
          <p:cNvPr id="6" name="Rectangle 2"/>
          <p:cNvSpPr txBox="1">
            <a:spLocks noChangeArrowheads="1"/>
          </p:cNvSpPr>
          <p:nvPr/>
        </p:nvSpPr>
        <p:spPr>
          <a:xfrm>
            <a:off x="827584" y="191142"/>
            <a:ext cx="6459060" cy="461665"/>
          </a:xfrm>
          <a:prstGeom prst="rect">
            <a:avLst/>
          </a:prstGeom>
        </p:spPr>
        <p:txBody>
          <a:bodyPr vert="horz" wrap="square" lIns="91440" tIns="45720" rIns="91440" bIns="45720" rtlCol="0" anchor="ctr">
            <a:spAutoFit/>
          </a:bodyPr>
          <a:lstStyle/>
          <a:p>
            <a:pPr lvl="0">
              <a:spcBef>
                <a:spcPct val="0"/>
              </a:spcBef>
            </a:pPr>
            <a:r>
              <a:rPr kumimoji="0" lang="zh-CN"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rPr>
              <a:t> </a:t>
            </a:r>
            <a:r>
              <a:rPr lang="en-US" altLang="zh-CN" sz="2400" b="1" dirty="0">
                <a:latin typeface="微软雅黑" pitchFamily="34" charset="-122"/>
                <a:ea typeface="微软雅黑" pitchFamily="34" charset="-122"/>
                <a:cs typeface="+mj-cs"/>
              </a:rPr>
              <a:t>NAT</a:t>
            </a:r>
            <a:r>
              <a:rPr lang="zh-CN" altLang="en-US" sz="2400" b="1" dirty="0">
                <a:latin typeface="微软雅黑" pitchFamily="34" charset="-122"/>
                <a:ea typeface="微软雅黑" pitchFamily="34" charset="-122"/>
                <a:cs typeface="+mj-cs"/>
              </a:rPr>
              <a:t>技术 </a:t>
            </a:r>
            <a:r>
              <a:rPr lang="en-US" altLang="zh-CN" sz="2400" b="1" dirty="0">
                <a:latin typeface="微软雅黑" pitchFamily="34" charset="-122"/>
                <a:ea typeface="微软雅黑" pitchFamily="34" charset="-122"/>
                <a:cs typeface="+mj-cs"/>
              </a:rPr>
              <a:t>— </a:t>
            </a:r>
            <a:r>
              <a:rPr lang="zh-CN" altLang="en-US" sz="2400" b="1" dirty="0">
                <a:latin typeface="微软雅黑" pitchFamily="34" charset="-122"/>
                <a:ea typeface="微软雅黑" pitchFamily="34" charset="-122"/>
                <a:cs typeface="+mj-cs"/>
              </a:rPr>
              <a:t>批评</a:t>
            </a:r>
            <a:endParaRPr kumimoji="0" lang="zh-CN"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spTree>
    <p:extLst>
      <p:ext uri="{BB962C8B-B14F-4D97-AF65-F5344CB8AC3E}">
        <p14:creationId xmlns:p14="http://schemas.microsoft.com/office/powerpoint/2010/main" val="39497588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a:extLst>
              <a:ext uri="{FF2B5EF4-FFF2-40B4-BE49-F238E27FC236}">
                <a16:creationId xmlns:a16="http://schemas.microsoft.com/office/drawing/2014/main" id="{AEC53D78-11C8-4D82-BBB0-2252CD40FF36}"/>
              </a:ext>
            </a:extLst>
          </p:cNvPr>
          <p:cNvSpPr txBox="1">
            <a:spLocks noGrp="1" noChangeArrowheads="1"/>
          </p:cNvSpPr>
          <p:nvPr/>
        </p:nvSpPr>
        <p:spPr bwMode="auto">
          <a:xfrm>
            <a:off x="6057900" y="4682729"/>
            <a:ext cx="1600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9pPr>
          </a:lstStyle>
          <a:p>
            <a:pPr algn="r" eaLnBrk="1" hangingPunct="1"/>
            <a:fld id="{51424193-13B2-43AC-A989-DC31F786D9A1}" type="slidenum">
              <a:rPr lang="zh-CN" altLang="en-US" sz="900">
                <a:latin typeface="Garamond" panose="02020404030301010803" pitchFamily="18" charset="0"/>
              </a:rPr>
              <a:pPr algn="r" eaLnBrk="1" hangingPunct="1"/>
              <a:t>35</a:t>
            </a:fld>
            <a:endParaRPr lang="zh-CN" altLang="en-US" sz="900">
              <a:latin typeface="Garamond" panose="02020404030301010803" pitchFamily="18" charset="0"/>
            </a:endParaRPr>
          </a:p>
        </p:txBody>
      </p:sp>
      <p:sp>
        <p:nvSpPr>
          <p:cNvPr id="55299" name="Rectangle 2">
            <a:extLst>
              <a:ext uri="{FF2B5EF4-FFF2-40B4-BE49-F238E27FC236}">
                <a16:creationId xmlns:a16="http://schemas.microsoft.com/office/drawing/2014/main" id="{224BC960-F3BB-45DD-8721-E0994FA07686}"/>
              </a:ext>
            </a:extLst>
          </p:cNvPr>
          <p:cNvSpPr>
            <a:spLocks noGrp="1" noChangeArrowheads="1"/>
          </p:cNvSpPr>
          <p:nvPr>
            <p:ph type="title" idx="4294967295"/>
          </p:nvPr>
        </p:nvSpPr>
        <p:spPr>
          <a:xfrm>
            <a:off x="1043608" y="214677"/>
            <a:ext cx="6218635" cy="461665"/>
          </a:xfrm>
        </p:spPr>
        <p:txBody>
          <a:bodyPr/>
          <a:lstStyle/>
          <a:p>
            <a:pPr eaLnBrk="1" hangingPunct="1"/>
            <a:r>
              <a:rPr lang="en-US" altLang="zh-CN" dirty="0"/>
              <a:t>NAT</a:t>
            </a:r>
            <a:r>
              <a:rPr lang="zh-CN" altLang="en-US" dirty="0"/>
              <a:t>配置（</a:t>
            </a:r>
            <a:r>
              <a:rPr lang="en-US" altLang="zh-CN" dirty="0"/>
              <a:t>V5</a:t>
            </a:r>
            <a:r>
              <a:rPr lang="zh-CN" altLang="en-US" dirty="0"/>
              <a:t>） </a:t>
            </a:r>
            <a:r>
              <a:rPr lang="en-US" altLang="zh-CN" dirty="0"/>
              <a:t>— </a:t>
            </a:r>
            <a:r>
              <a:rPr lang="zh-CN" altLang="en-US" dirty="0"/>
              <a:t>定义地址池</a:t>
            </a:r>
          </a:p>
        </p:txBody>
      </p:sp>
      <p:sp>
        <p:nvSpPr>
          <p:cNvPr id="55300" name="Rectangle 3">
            <a:extLst>
              <a:ext uri="{FF2B5EF4-FFF2-40B4-BE49-F238E27FC236}">
                <a16:creationId xmlns:a16="http://schemas.microsoft.com/office/drawing/2014/main" id="{C45B3F54-7DFB-414C-AF75-2A88386BB1FE}"/>
              </a:ext>
            </a:extLst>
          </p:cNvPr>
          <p:cNvSpPr>
            <a:spLocks noGrp="1" noChangeArrowheads="1"/>
          </p:cNvSpPr>
          <p:nvPr>
            <p:ph type="body" idx="4294967295"/>
          </p:nvPr>
        </p:nvSpPr>
        <p:spPr>
          <a:xfrm>
            <a:off x="467544" y="997719"/>
            <a:ext cx="6984776" cy="3398044"/>
          </a:xfrm>
        </p:spPr>
        <p:txBody>
          <a:bodyPr>
            <a:normAutofit/>
          </a:bodyPr>
          <a:lstStyle/>
          <a:p>
            <a:pPr eaLnBrk="1" hangingPunct="1"/>
            <a:r>
              <a:rPr lang="zh-CN" altLang="en-US" sz="1600" dirty="0"/>
              <a:t>地址池是一些连续的</a:t>
            </a:r>
            <a:r>
              <a:rPr lang="en-US" altLang="zh-CN" sz="1600" dirty="0"/>
              <a:t>IP </a:t>
            </a:r>
            <a:r>
              <a:rPr lang="zh-CN" altLang="en-US" sz="1600" dirty="0"/>
              <a:t>地址的集合，当内部</a:t>
            </a:r>
            <a:r>
              <a:rPr lang="en-US" altLang="zh-CN" sz="1600" dirty="0"/>
              <a:t>IP</a:t>
            </a:r>
            <a:r>
              <a:rPr lang="zh-CN" altLang="en-US" sz="1600" dirty="0"/>
              <a:t>包通过地址转换到达外部网络时，将会选择地址池中的某个地址作为转换后的源地址</a:t>
            </a:r>
          </a:p>
          <a:p>
            <a:pPr eaLnBrk="1" hangingPunct="1"/>
            <a:r>
              <a:rPr lang="zh-CN" altLang="en-US" sz="1600" dirty="0"/>
              <a:t>定义地址池命令：</a:t>
            </a:r>
          </a:p>
          <a:p>
            <a:pPr lvl="1" eaLnBrk="1" hangingPunct="1"/>
            <a:r>
              <a:rPr lang="en-US" altLang="zh-CN" sz="1600" dirty="0"/>
              <a:t>[H3C] </a:t>
            </a:r>
            <a:r>
              <a:rPr lang="en-US" altLang="zh-CN" sz="1600" dirty="0" err="1"/>
              <a:t>nat</a:t>
            </a:r>
            <a:r>
              <a:rPr lang="en-US" altLang="zh-CN" sz="1600" dirty="0"/>
              <a:t> address-group </a:t>
            </a:r>
            <a:r>
              <a:rPr lang="en-US" altLang="zh-CN" sz="1600" i="1" dirty="0"/>
              <a:t>group-number start-</a:t>
            </a:r>
            <a:r>
              <a:rPr lang="en-US" altLang="zh-CN" sz="1600" i="1" dirty="0" err="1"/>
              <a:t>addr</a:t>
            </a:r>
            <a:r>
              <a:rPr lang="en-US" altLang="zh-CN" sz="1600" i="1" dirty="0"/>
              <a:t> end-</a:t>
            </a:r>
            <a:r>
              <a:rPr lang="en-US" altLang="zh-CN" sz="1600" i="1" dirty="0" err="1"/>
              <a:t>addr</a:t>
            </a:r>
            <a:endParaRPr lang="en-US" altLang="zh-CN" sz="1600" i="1" dirty="0"/>
          </a:p>
          <a:p>
            <a:pPr eaLnBrk="1" hangingPunct="1"/>
            <a:r>
              <a:rPr lang="zh-CN" altLang="en-US" sz="1600" dirty="0"/>
              <a:t>举例：</a:t>
            </a:r>
          </a:p>
          <a:p>
            <a:pPr lvl="1" eaLnBrk="1" hangingPunct="1"/>
            <a:r>
              <a:rPr lang="en-US" altLang="zh-CN" sz="1600" dirty="0"/>
              <a:t>[H3C] </a:t>
            </a:r>
            <a:r>
              <a:rPr lang="en-US" altLang="zh-CN" sz="1600" dirty="0" err="1"/>
              <a:t>nat</a:t>
            </a:r>
            <a:r>
              <a:rPr lang="en-US" altLang="zh-CN" sz="1600" dirty="0"/>
              <a:t> address-group  </a:t>
            </a:r>
            <a:r>
              <a:rPr lang="en-US" altLang="zh-CN" sz="1600" i="1" dirty="0"/>
              <a:t>1</a:t>
            </a:r>
            <a:r>
              <a:rPr lang="en-US" altLang="zh-CN" sz="1600" dirty="0"/>
              <a:t>  </a:t>
            </a:r>
            <a:r>
              <a:rPr lang="en-US" altLang="zh-CN" sz="1600" i="1" dirty="0"/>
              <a:t>210.30.101.1 210.30.101.4 </a:t>
            </a:r>
            <a:endParaRPr lang="en-US" altLang="zh-CN" sz="16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a:extLst>
              <a:ext uri="{FF2B5EF4-FFF2-40B4-BE49-F238E27FC236}">
                <a16:creationId xmlns:a16="http://schemas.microsoft.com/office/drawing/2014/main" id="{78F785CC-6A20-4377-BCCC-F533ED8EA48D}"/>
              </a:ext>
            </a:extLst>
          </p:cNvPr>
          <p:cNvSpPr txBox="1">
            <a:spLocks noGrp="1" noChangeArrowheads="1"/>
          </p:cNvSpPr>
          <p:nvPr/>
        </p:nvSpPr>
        <p:spPr bwMode="auto">
          <a:xfrm>
            <a:off x="6057900" y="4682729"/>
            <a:ext cx="1600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9pPr>
          </a:lstStyle>
          <a:p>
            <a:pPr algn="r" eaLnBrk="1" hangingPunct="1"/>
            <a:fld id="{06946D9A-4F96-415C-B59A-390B86830C43}" type="slidenum">
              <a:rPr lang="zh-CN" altLang="en-US" sz="900">
                <a:latin typeface="Garamond" panose="02020404030301010803" pitchFamily="18" charset="0"/>
              </a:rPr>
              <a:pPr algn="r" eaLnBrk="1" hangingPunct="1"/>
              <a:t>36</a:t>
            </a:fld>
            <a:endParaRPr lang="zh-CN" altLang="en-US" sz="900">
              <a:latin typeface="Garamond" panose="02020404030301010803" pitchFamily="18" charset="0"/>
            </a:endParaRPr>
          </a:p>
        </p:txBody>
      </p:sp>
      <p:sp>
        <p:nvSpPr>
          <p:cNvPr id="56323" name="Rectangle 2">
            <a:extLst>
              <a:ext uri="{FF2B5EF4-FFF2-40B4-BE49-F238E27FC236}">
                <a16:creationId xmlns:a16="http://schemas.microsoft.com/office/drawing/2014/main" id="{76C5F24F-A1E3-4006-B535-3BFD41B28F06}"/>
              </a:ext>
            </a:extLst>
          </p:cNvPr>
          <p:cNvSpPr>
            <a:spLocks noGrp="1" noChangeArrowheads="1"/>
          </p:cNvSpPr>
          <p:nvPr>
            <p:ph type="title" idx="4294967295"/>
          </p:nvPr>
        </p:nvSpPr>
        <p:spPr>
          <a:xfrm>
            <a:off x="647564" y="286710"/>
            <a:ext cx="7848872" cy="461665"/>
          </a:xfrm>
        </p:spPr>
        <p:txBody>
          <a:bodyPr/>
          <a:lstStyle/>
          <a:p>
            <a:pPr eaLnBrk="1" hangingPunct="1"/>
            <a:r>
              <a:rPr lang="en-US" altLang="zh-CN" dirty="0"/>
              <a:t>NAT</a:t>
            </a:r>
            <a:r>
              <a:rPr lang="zh-CN" altLang="en-US" dirty="0"/>
              <a:t>配置（</a:t>
            </a:r>
            <a:r>
              <a:rPr lang="en-US" altLang="zh-CN" dirty="0"/>
              <a:t>V5</a:t>
            </a:r>
            <a:r>
              <a:rPr lang="zh-CN" altLang="en-US" dirty="0"/>
              <a:t>） </a:t>
            </a:r>
            <a:r>
              <a:rPr lang="en-US" altLang="zh-CN" dirty="0"/>
              <a:t>— </a:t>
            </a:r>
            <a:r>
              <a:rPr lang="zh-CN" altLang="en-US" dirty="0"/>
              <a:t>定义地址池与</a:t>
            </a:r>
            <a:r>
              <a:rPr lang="en-US" altLang="zh-CN" dirty="0"/>
              <a:t>ACL</a:t>
            </a:r>
            <a:r>
              <a:rPr lang="zh-CN" altLang="en-US" dirty="0"/>
              <a:t>的关联</a:t>
            </a:r>
          </a:p>
        </p:txBody>
      </p:sp>
      <p:sp>
        <p:nvSpPr>
          <p:cNvPr id="56324" name="Rectangle 3">
            <a:extLst>
              <a:ext uri="{FF2B5EF4-FFF2-40B4-BE49-F238E27FC236}">
                <a16:creationId xmlns:a16="http://schemas.microsoft.com/office/drawing/2014/main" id="{1A761A44-DDEB-4B05-9B36-996A30115284}"/>
              </a:ext>
            </a:extLst>
          </p:cNvPr>
          <p:cNvSpPr>
            <a:spLocks noGrp="1" noChangeArrowheads="1"/>
          </p:cNvSpPr>
          <p:nvPr>
            <p:ph type="body" idx="4294967295"/>
          </p:nvPr>
        </p:nvSpPr>
        <p:spPr>
          <a:xfrm>
            <a:off x="251520" y="921544"/>
            <a:ext cx="7848872" cy="4104085"/>
          </a:xfrm>
        </p:spPr>
        <p:txBody>
          <a:bodyPr/>
          <a:lstStyle/>
          <a:p>
            <a:pPr eaLnBrk="1" hangingPunct="1"/>
            <a:r>
              <a:rPr lang="zh-CN" altLang="en-US" sz="1575" dirty="0"/>
              <a:t>当内部网络有数据包要发往外部网络时，首先根据该</a:t>
            </a:r>
            <a:r>
              <a:rPr lang="en-US" altLang="zh-CN" sz="1575" dirty="0"/>
              <a:t>ACL</a:t>
            </a:r>
            <a:r>
              <a:rPr lang="zh-CN" altLang="en-US" sz="1575" dirty="0"/>
              <a:t>判定是否是允许的数据包，然后再根据定义的关联找到与之对应的地址池，最后再把源地址转换成这个地址池中的某一个地址</a:t>
            </a:r>
          </a:p>
          <a:p>
            <a:pPr eaLnBrk="1" hangingPunct="1"/>
            <a:r>
              <a:rPr lang="zh-CN" altLang="en-US" sz="1575" dirty="0"/>
              <a:t>定义关联命令：</a:t>
            </a:r>
          </a:p>
          <a:p>
            <a:pPr lvl="1" eaLnBrk="1" hangingPunct="1"/>
            <a:r>
              <a:rPr lang="en-US" altLang="zh-CN" sz="1500" dirty="0"/>
              <a:t>[H3C-Serial</a:t>
            </a:r>
            <a:r>
              <a:rPr lang="en-US" altLang="zh-CN" sz="1500" i="1" dirty="0">
                <a:solidFill>
                  <a:srgbClr val="0070C0"/>
                </a:solidFill>
              </a:rPr>
              <a:t>x/x</a:t>
            </a:r>
            <a:r>
              <a:rPr lang="en-US" altLang="zh-CN" sz="1500" dirty="0"/>
              <a:t>] </a:t>
            </a:r>
            <a:r>
              <a:rPr lang="en-US" altLang="zh-CN" sz="1500" dirty="0" err="1"/>
              <a:t>nat</a:t>
            </a:r>
            <a:r>
              <a:rPr lang="en-US" altLang="zh-CN" sz="1500" dirty="0"/>
              <a:t> outbound </a:t>
            </a:r>
            <a:r>
              <a:rPr lang="en-US" altLang="zh-CN" sz="1500" i="1" dirty="0" err="1"/>
              <a:t>acl</a:t>
            </a:r>
            <a:r>
              <a:rPr lang="en-US" altLang="zh-CN" sz="1500" i="1" dirty="0"/>
              <a:t>-number </a:t>
            </a:r>
            <a:r>
              <a:rPr lang="en-US" altLang="zh-CN" sz="1500" dirty="0"/>
              <a:t>address-group </a:t>
            </a:r>
            <a:r>
              <a:rPr lang="en-US" altLang="zh-CN" sz="1500" i="1" dirty="0"/>
              <a:t>group-number</a:t>
            </a:r>
          </a:p>
          <a:p>
            <a:pPr marL="457200" lvl="1" indent="0" eaLnBrk="1" hangingPunct="1">
              <a:buNone/>
            </a:pPr>
            <a:endParaRPr lang="en-US" altLang="zh-CN" sz="1500" i="1" dirty="0"/>
          </a:p>
          <a:p>
            <a:pPr eaLnBrk="1" hangingPunct="1"/>
            <a:r>
              <a:rPr lang="zh-CN" altLang="en-US" sz="1575" dirty="0"/>
              <a:t>举例：</a:t>
            </a:r>
          </a:p>
          <a:p>
            <a:pPr lvl="1"/>
            <a:r>
              <a:rPr lang="en-US" altLang="zh-CN" sz="1500" dirty="0"/>
              <a:t>[H3C] </a:t>
            </a:r>
            <a:r>
              <a:rPr lang="en-US" altLang="zh-CN" sz="1500" dirty="0" err="1"/>
              <a:t>acl</a:t>
            </a:r>
            <a:r>
              <a:rPr lang="en-US" altLang="zh-CN" sz="1500" dirty="0"/>
              <a:t> number 2000 match-order auto</a:t>
            </a:r>
          </a:p>
          <a:p>
            <a:pPr lvl="1"/>
            <a:r>
              <a:rPr lang="en-US" altLang="zh-CN" sz="1500" dirty="0"/>
              <a:t>[H3C-acl-basic-2000] rule permit source 192.168.1.0 0.0.0.255</a:t>
            </a:r>
          </a:p>
          <a:p>
            <a:pPr lvl="1"/>
            <a:r>
              <a:rPr lang="en-US" altLang="zh-CN" sz="1500" dirty="0"/>
              <a:t>[H3C-acl-basic-2000] rule deny source any</a:t>
            </a:r>
          </a:p>
          <a:p>
            <a:pPr lvl="1"/>
            <a:r>
              <a:rPr lang="en-US" altLang="zh-CN" sz="1500" dirty="0"/>
              <a:t>[H3C] </a:t>
            </a:r>
            <a:r>
              <a:rPr lang="en-US" altLang="zh-CN" sz="1500" dirty="0" err="1"/>
              <a:t>nat</a:t>
            </a:r>
            <a:r>
              <a:rPr lang="en-US" altLang="zh-CN" sz="1500" dirty="0"/>
              <a:t> address-group </a:t>
            </a:r>
            <a:r>
              <a:rPr lang="en-US" altLang="zh-CN" sz="1500" i="1" dirty="0"/>
              <a:t>1</a:t>
            </a:r>
            <a:r>
              <a:rPr lang="en-US" altLang="zh-CN" sz="1500" dirty="0"/>
              <a:t> </a:t>
            </a:r>
            <a:r>
              <a:rPr lang="en-US" altLang="zh-CN" sz="1500" i="1" dirty="0"/>
              <a:t>210.30.101.1 210.30.101.4</a:t>
            </a:r>
          </a:p>
          <a:p>
            <a:pPr lvl="1"/>
            <a:r>
              <a:rPr lang="en-US" altLang="zh-CN" sz="1500" dirty="0"/>
              <a:t>[H3C-Serial1/0] </a:t>
            </a:r>
            <a:r>
              <a:rPr lang="en-US" altLang="zh-CN" sz="1500" dirty="0" err="1"/>
              <a:t>nat</a:t>
            </a:r>
            <a:r>
              <a:rPr lang="en-US" altLang="zh-CN" sz="1500" dirty="0"/>
              <a:t> outbound </a:t>
            </a:r>
            <a:r>
              <a:rPr lang="en-US" altLang="zh-CN" sz="1500" i="1" dirty="0"/>
              <a:t>2000 </a:t>
            </a:r>
            <a:r>
              <a:rPr lang="en-US" altLang="zh-CN" sz="1500" dirty="0"/>
              <a:t>address-group </a:t>
            </a:r>
            <a:r>
              <a:rPr lang="en-US" altLang="zh-CN" sz="1500" i="1" dirty="0"/>
              <a:t>1</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a:extLst>
              <a:ext uri="{FF2B5EF4-FFF2-40B4-BE49-F238E27FC236}">
                <a16:creationId xmlns:a16="http://schemas.microsoft.com/office/drawing/2014/main" id="{BB0F1A33-D9C9-40A8-B523-8CCCF985BAA5}"/>
              </a:ext>
            </a:extLst>
          </p:cNvPr>
          <p:cNvSpPr txBox="1">
            <a:spLocks noGrp="1" noChangeArrowheads="1"/>
          </p:cNvSpPr>
          <p:nvPr/>
        </p:nvSpPr>
        <p:spPr bwMode="auto">
          <a:xfrm>
            <a:off x="6057900" y="4682729"/>
            <a:ext cx="1600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9pPr>
          </a:lstStyle>
          <a:p>
            <a:pPr algn="r" eaLnBrk="1" hangingPunct="1"/>
            <a:fld id="{E05E2350-3497-4FAC-9A75-ABC3C7722D1E}" type="slidenum">
              <a:rPr lang="zh-CN" altLang="en-US" sz="900">
                <a:latin typeface="Garamond" panose="02020404030301010803" pitchFamily="18" charset="0"/>
              </a:rPr>
              <a:pPr algn="r" eaLnBrk="1" hangingPunct="1"/>
              <a:t>37</a:t>
            </a:fld>
            <a:endParaRPr lang="zh-CN" altLang="en-US" sz="900">
              <a:latin typeface="Garamond" panose="02020404030301010803" pitchFamily="18" charset="0"/>
            </a:endParaRPr>
          </a:p>
        </p:txBody>
      </p:sp>
      <p:sp>
        <p:nvSpPr>
          <p:cNvPr id="57347" name="Rectangle 2">
            <a:extLst>
              <a:ext uri="{FF2B5EF4-FFF2-40B4-BE49-F238E27FC236}">
                <a16:creationId xmlns:a16="http://schemas.microsoft.com/office/drawing/2014/main" id="{313CB37C-7C48-4722-BCE3-D27B3E655BC0}"/>
              </a:ext>
            </a:extLst>
          </p:cNvPr>
          <p:cNvSpPr>
            <a:spLocks noGrp="1" noChangeArrowheads="1"/>
          </p:cNvSpPr>
          <p:nvPr>
            <p:ph type="title" idx="4294967295"/>
          </p:nvPr>
        </p:nvSpPr>
        <p:spPr>
          <a:xfrm>
            <a:off x="899592" y="51470"/>
            <a:ext cx="7128792" cy="830997"/>
          </a:xfrm>
        </p:spPr>
        <p:txBody>
          <a:bodyPr/>
          <a:lstStyle/>
          <a:p>
            <a:pPr eaLnBrk="1" hangingPunct="1"/>
            <a:r>
              <a:rPr lang="en-US" altLang="zh-CN" dirty="0"/>
              <a:t>NAT</a:t>
            </a:r>
            <a:r>
              <a:rPr lang="zh-CN" altLang="en-US" dirty="0"/>
              <a:t>配置（</a:t>
            </a:r>
            <a:r>
              <a:rPr lang="en-US" altLang="zh-CN" dirty="0"/>
              <a:t>V5</a:t>
            </a:r>
            <a:r>
              <a:rPr lang="zh-CN" altLang="en-US" dirty="0"/>
              <a:t>） </a:t>
            </a:r>
            <a:r>
              <a:rPr lang="en-US" altLang="zh-CN" dirty="0"/>
              <a:t>— </a:t>
            </a:r>
            <a:r>
              <a:rPr lang="zh-CN" altLang="en-US" dirty="0"/>
              <a:t>定义接口与</a:t>
            </a:r>
            <a:r>
              <a:rPr lang="en-US" altLang="zh-CN" dirty="0"/>
              <a:t>ACL</a:t>
            </a:r>
            <a:r>
              <a:rPr lang="zh-CN" altLang="en-US" dirty="0"/>
              <a:t>的关联</a:t>
            </a:r>
          </a:p>
        </p:txBody>
      </p:sp>
      <p:sp>
        <p:nvSpPr>
          <p:cNvPr id="57348" name="Rectangle 3">
            <a:extLst>
              <a:ext uri="{FF2B5EF4-FFF2-40B4-BE49-F238E27FC236}">
                <a16:creationId xmlns:a16="http://schemas.microsoft.com/office/drawing/2014/main" id="{06205F19-F4FA-486B-87C6-7ED8779B12C2}"/>
              </a:ext>
            </a:extLst>
          </p:cNvPr>
          <p:cNvSpPr>
            <a:spLocks noGrp="1" noChangeArrowheads="1"/>
          </p:cNvSpPr>
          <p:nvPr>
            <p:ph type="body" idx="4294967295"/>
          </p:nvPr>
        </p:nvSpPr>
        <p:spPr>
          <a:xfrm>
            <a:off x="323528" y="963203"/>
            <a:ext cx="7560840" cy="3725465"/>
          </a:xfrm>
        </p:spPr>
        <p:txBody>
          <a:bodyPr>
            <a:normAutofit/>
          </a:bodyPr>
          <a:lstStyle/>
          <a:p>
            <a:pPr eaLnBrk="1" hangingPunct="1"/>
            <a:r>
              <a:rPr lang="zh-CN" altLang="en-US" sz="1600" dirty="0"/>
              <a:t>接口与</a:t>
            </a:r>
            <a:r>
              <a:rPr lang="en-US" altLang="zh-CN" sz="1600" dirty="0"/>
              <a:t>ACL</a:t>
            </a:r>
            <a:r>
              <a:rPr lang="zh-CN" altLang="en-US" sz="1600" dirty="0"/>
              <a:t>的关联又称</a:t>
            </a:r>
            <a:r>
              <a:rPr lang="en-US" altLang="zh-CN" sz="1600" dirty="0"/>
              <a:t>EASY IP </a:t>
            </a:r>
            <a:r>
              <a:rPr lang="zh-CN" altLang="en-US" sz="1600" dirty="0"/>
              <a:t>特性，它是指在地址转换的过程中直接使用接口的</a:t>
            </a:r>
            <a:r>
              <a:rPr lang="en-US" altLang="zh-CN" sz="1600" dirty="0"/>
              <a:t>IP </a:t>
            </a:r>
            <a:r>
              <a:rPr lang="zh-CN" altLang="en-US" sz="1600" dirty="0"/>
              <a:t>地址作为转换后的源地址</a:t>
            </a:r>
          </a:p>
          <a:p>
            <a:pPr eaLnBrk="1" hangingPunct="1"/>
            <a:r>
              <a:rPr lang="zh-CN" altLang="en-US" sz="1600" dirty="0"/>
              <a:t>定义关联命令：</a:t>
            </a:r>
          </a:p>
          <a:p>
            <a:pPr lvl="1"/>
            <a:r>
              <a:rPr lang="en-US" altLang="zh-CN" sz="1600" dirty="0"/>
              <a:t>[H3C -</a:t>
            </a:r>
            <a:r>
              <a:rPr lang="en-US" altLang="zh-CN" sz="1600" dirty="0" err="1"/>
              <a:t>Serial</a:t>
            </a:r>
            <a:r>
              <a:rPr lang="en-US" altLang="zh-CN" sz="1600" i="1" dirty="0" err="1">
                <a:solidFill>
                  <a:srgbClr val="0070C0"/>
                </a:solidFill>
              </a:rPr>
              <a:t>x</a:t>
            </a:r>
            <a:r>
              <a:rPr lang="en-US" altLang="zh-CN" sz="1600" i="1" dirty="0">
                <a:solidFill>
                  <a:srgbClr val="0070C0"/>
                </a:solidFill>
              </a:rPr>
              <a:t>/x</a:t>
            </a:r>
            <a:r>
              <a:rPr lang="en-US" altLang="zh-CN" sz="1600" dirty="0"/>
              <a:t>] </a:t>
            </a:r>
            <a:r>
              <a:rPr lang="en-US" altLang="zh-CN" sz="1600" dirty="0" err="1"/>
              <a:t>nat</a:t>
            </a:r>
            <a:r>
              <a:rPr lang="en-US" altLang="zh-CN" sz="1600" dirty="0"/>
              <a:t> outbound </a:t>
            </a:r>
            <a:r>
              <a:rPr lang="en-US" altLang="zh-CN" sz="1600" i="1" dirty="0" err="1"/>
              <a:t>acl</a:t>
            </a:r>
            <a:r>
              <a:rPr lang="en-US" altLang="zh-CN" sz="1600" i="1" dirty="0"/>
              <a:t>-number</a:t>
            </a:r>
          </a:p>
          <a:p>
            <a:pPr lvl="1" eaLnBrk="1" hangingPunct="1"/>
            <a:endParaRPr lang="en-US" altLang="zh-CN" sz="1600" i="1" dirty="0"/>
          </a:p>
          <a:p>
            <a:pPr eaLnBrk="1" hangingPunct="1"/>
            <a:r>
              <a:rPr lang="zh-CN" altLang="en-US" sz="1600" dirty="0"/>
              <a:t>举例：</a:t>
            </a:r>
          </a:p>
          <a:p>
            <a:pPr lvl="1"/>
            <a:r>
              <a:rPr lang="en-US" altLang="zh-CN" sz="1600" dirty="0"/>
              <a:t>[H3C] </a:t>
            </a:r>
            <a:r>
              <a:rPr lang="en-US" altLang="zh-CN" sz="1600" dirty="0" err="1"/>
              <a:t>acl</a:t>
            </a:r>
            <a:r>
              <a:rPr lang="en-US" altLang="zh-CN" sz="1600" dirty="0"/>
              <a:t> 2000 match-order auto</a:t>
            </a:r>
          </a:p>
          <a:p>
            <a:pPr lvl="1"/>
            <a:r>
              <a:rPr lang="en-US" altLang="zh-CN" sz="1600" dirty="0"/>
              <a:t>[H3C -acl-basic-2000] rule permit source 192.168.1.0 0.0.0.255</a:t>
            </a:r>
          </a:p>
          <a:p>
            <a:pPr lvl="1"/>
            <a:r>
              <a:rPr lang="en-US" altLang="zh-CN" sz="1600" dirty="0"/>
              <a:t>[H3C -acl-basic-2000] rule deny source any</a:t>
            </a:r>
          </a:p>
          <a:p>
            <a:pPr lvl="1"/>
            <a:r>
              <a:rPr lang="en-US" altLang="zh-CN" sz="1600" dirty="0"/>
              <a:t>[H3C -Serial1/0] </a:t>
            </a:r>
            <a:r>
              <a:rPr lang="en-US" altLang="zh-CN" sz="1600" dirty="0" err="1"/>
              <a:t>nat</a:t>
            </a:r>
            <a:r>
              <a:rPr lang="en-US" altLang="zh-CN" sz="1600" dirty="0"/>
              <a:t> outbound </a:t>
            </a:r>
            <a:r>
              <a:rPr lang="en-US" altLang="zh-CN" sz="1600" i="1" dirty="0"/>
              <a:t>2000</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a:extLst>
              <a:ext uri="{FF2B5EF4-FFF2-40B4-BE49-F238E27FC236}">
                <a16:creationId xmlns:a16="http://schemas.microsoft.com/office/drawing/2014/main" id="{F76AA05E-F11B-473D-A8F5-2F665C644AB7}"/>
              </a:ext>
            </a:extLst>
          </p:cNvPr>
          <p:cNvSpPr txBox="1">
            <a:spLocks noGrp="1" noChangeArrowheads="1"/>
          </p:cNvSpPr>
          <p:nvPr/>
        </p:nvSpPr>
        <p:spPr bwMode="auto">
          <a:xfrm>
            <a:off x="6057900" y="4682729"/>
            <a:ext cx="1600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9pPr>
          </a:lstStyle>
          <a:p>
            <a:pPr algn="r" eaLnBrk="1" hangingPunct="1"/>
            <a:fld id="{AF76A075-9739-4330-9D92-A02148A47C06}" type="slidenum">
              <a:rPr lang="zh-CN" altLang="en-US" sz="900">
                <a:latin typeface="Garamond" panose="02020404030301010803" pitchFamily="18" charset="0"/>
              </a:rPr>
              <a:pPr algn="r" eaLnBrk="1" hangingPunct="1"/>
              <a:t>38</a:t>
            </a:fld>
            <a:endParaRPr lang="zh-CN" altLang="en-US" sz="900">
              <a:latin typeface="Garamond" panose="02020404030301010803" pitchFamily="18" charset="0"/>
            </a:endParaRPr>
          </a:p>
        </p:txBody>
      </p:sp>
      <p:sp>
        <p:nvSpPr>
          <p:cNvPr id="58371" name="Rectangle 2">
            <a:extLst>
              <a:ext uri="{FF2B5EF4-FFF2-40B4-BE49-F238E27FC236}">
                <a16:creationId xmlns:a16="http://schemas.microsoft.com/office/drawing/2014/main" id="{9ECEB125-274E-484A-8ADE-3C69E1E83A0D}"/>
              </a:ext>
            </a:extLst>
          </p:cNvPr>
          <p:cNvSpPr>
            <a:spLocks noGrp="1" noChangeArrowheads="1"/>
          </p:cNvSpPr>
          <p:nvPr>
            <p:ph type="title" idx="4294967295"/>
          </p:nvPr>
        </p:nvSpPr>
        <p:spPr>
          <a:xfrm>
            <a:off x="900114" y="141684"/>
            <a:ext cx="6912768" cy="461665"/>
          </a:xfrm>
        </p:spPr>
        <p:txBody>
          <a:bodyPr/>
          <a:lstStyle/>
          <a:p>
            <a:pPr eaLnBrk="1" hangingPunct="1"/>
            <a:r>
              <a:rPr lang="en-US" altLang="zh-CN" dirty="0"/>
              <a:t>NAT</a:t>
            </a:r>
            <a:r>
              <a:rPr lang="zh-CN" altLang="en-US" dirty="0"/>
              <a:t>配置（</a:t>
            </a:r>
            <a:r>
              <a:rPr lang="en-US" altLang="zh-CN" dirty="0"/>
              <a:t>V5</a:t>
            </a:r>
            <a:r>
              <a:rPr lang="zh-CN" altLang="en-US" dirty="0"/>
              <a:t>） </a:t>
            </a:r>
            <a:r>
              <a:rPr lang="en-US" altLang="zh-CN" dirty="0"/>
              <a:t>— </a:t>
            </a:r>
            <a:r>
              <a:rPr lang="zh-CN" altLang="en-US" dirty="0"/>
              <a:t>建立内部服务器映射</a:t>
            </a:r>
          </a:p>
        </p:txBody>
      </p:sp>
      <p:sp>
        <p:nvSpPr>
          <p:cNvPr id="58372" name="Rectangle 3">
            <a:extLst>
              <a:ext uri="{FF2B5EF4-FFF2-40B4-BE49-F238E27FC236}">
                <a16:creationId xmlns:a16="http://schemas.microsoft.com/office/drawing/2014/main" id="{A728B7A0-02C0-4FC5-9C92-CDE3E07983EF}"/>
              </a:ext>
            </a:extLst>
          </p:cNvPr>
          <p:cNvSpPr>
            <a:spLocks noGrp="1" noChangeArrowheads="1"/>
          </p:cNvSpPr>
          <p:nvPr>
            <p:ph type="body" idx="4294967295"/>
          </p:nvPr>
        </p:nvSpPr>
        <p:spPr>
          <a:xfrm>
            <a:off x="453790" y="957263"/>
            <a:ext cx="7204310" cy="3725466"/>
          </a:xfrm>
        </p:spPr>
        <p:txBody>
          <a:bodyPr>
            <a:normAutofit/>
          </a:bodyPr>
          <a:lstStyle/>
          <a:p>
            <a:pPr eaLnBrk="1" hangingPunct="1"/>
            <a:r>
              <a:rPr lang="zh-CN" altLang="en-US" sz="1600" dirty="0"/>
              <a:t>用户可将内部服务器的</a:t>
            </a:r>
            <a:r>
              <a:rPr lang="en-US" altLang="zh-CN" sz="1600" dirty="0"/>
              <a:t>IP</a:t>
            </a:r>
            <a:r>
              <a:rPr lang="zh-CN" altLang="en-US" sz="1600" dirty="0"/>
              <a:t>地址和端口号映射到</a:t>
            </a:r>
            <a:r>
              <a:rPr lang="en-US" altLang="zh-CN" sz="1600" dirty="0"/>
              <a:t>NAT</a:t>
            </a:r>
            <a:r>
              <a:rPr lang="zh-CN" altLang="en-US" sz="1600" dirty="0"/>
              <a:t>路由器的外部地址以及端口号上，从而实现由外部网络访问内部服务器的功能。</a:t>
            </a:r>
          </a:p>
          <a:p>
            <a:pPr eaLnBrk="1" hangingPunct="1"/>
            <a:r>
              <a:rPr lang="zh-CN" altLang="en-US" sz="1600" dirty="0"/>
              <a:t>建立映射命令：</a:t>
            </a:r>
          </a:p>
          <a:p>
            <a:pPr lvl="1" eaLnBrk="1" hangingPunct="1"/>
            <a:r>
              <a:rPr lang="en-US" altLang="zh-CN" sz="1600" dirty="0"/>
              <a:t>[H3C-Serial</a:t>
            </a:r>
            <a:r>
              <a:rPr lang="en-US" altLang="zh-CN" sz="1600" i="1" dirty="0">
                <a:solidFill>
                  <a:srgbClr val="0070C0"/>
                </a:solidFill>
              </a:rPr>
              <a:t>x/x</a:t>
            </a:r>
            <a:r>
              <a:rPr lang="en-US" altLang="zh-CN" sz="1600" dirty="0"/>
              <a:t>] </a:t>
            </a:r>
            <a:r>
              <a:rPr lang="en-US" altLang="zh-CN" sz="1600" dirty="0" err="1"/>
              <a:t>nat</a:t>
            </a:r>
            <a:r>
              <a:rPr lang="en-US" altLang="zh-CN" sz="1600" dirty="0"/>
              <a:t> server protocol { protocol-number | </a:t>
            </a:r>
            <a:r>
              <a:rPr lang="en-US" altLang="zh-CN" sz="1600" dirty="0" err="1"/>
              <a:t>ip</a:t>
            </a:r>
            <a:r>
              <a:rPr lang="en-US" altLang="zh-CN" sz="1600" dirty="0"/>
              <a:t> | </a:t>
            </a:r>
            <a:r>
              <a:rPr lang="en-US" altLang="zh-CN" sz="1600" dirty="0" err="1"/>
              <a:t>icmp</a:t>
            </a:r>
            <a:r>
              <a:rPr lang="en-US" altLang="zh-CN" sz="1600" dirty="0"/>
              <a:t> | </a:t>
            </a:r>
            <a:r>
              <a:rPr lang="en-US" altLang="zh-CN" sz="1600" dirty="0" err="1"/>
              <a:t>tcp</a:t>
            </a:r>
            <a:r>
              <a:rPr lang="en-US" altLang="zh-CN" sz="1600" dirty="0"/>
              <a:t> | </a:t>
            </a:r>
            <a:r>
              <a:rPr lang="en-US" altLang="zh-CN" sz="1600" dirty="0" err="1"/>
              <a:t>udp</a:t>
            </a:r>
            <a:r>
              <a:rPr lang="en-US" altLang="zh-CN" sz="1600" dirty="0"/>
              <a:t> } global </a:t>
            </a:r>
            <a:r>
              <a:rPr lang="en-US" altLang="zh-CN" sz="1600" i="1" dirty="0"/>
              <a:t>global-</a:t>
            </a:r>
            <a:r>
              <a:rPr lang="en-US" altLang="zh-CN" sz="1600" i="1" dirty="0" err="1"/>
              <a:t>addr</a:t>
            </a:r>
            <a:r>
              <a:rPr lang="en-US" altLang="zh-CN" sz="1600" dirty="0"/>
              <a:t> { </a:t>
            </a:r>
            <a:r>
              <a:rPr lang="en-US" altLang="zh-CN" sz="1600" i="1" dirty="0"/>
              <a:t>global-port</a:t>
            </a:r>
            <a:r>
              <a:rPr lang="en-US" altLang="zh-CN" sz="1600" dirty="0"/>
              <a:t> | any | domain | ftp | pop3 | smtp | telnet | www } inside </a:t>
            </a:r>
            <a:r>
              <a:rPr lang="en-US" altLang="zh-CN" sz="1600" i="1" dirty="0"/>
              <a:t>inside-</a:t>
            </a:r>
            <a:r>
              <a:rPr lang="en-US" altLang="zh-CN" sz="1600" i="1" dirty="0" err="1"/>
              <a:t>addr</a:t>
            </a:r>
            <a:r>
              <a:rPr lang="en-US" altLang="zh-CN" sz="1600" dirty="0"/>
              <a:t> { </a:t>
            </a:r>
            <a:r>
              <a:rPr lang="en-US" altLang="zh-CN" sz="1600" i="1" dirty="0"/>
              <a:t>inside-port</a:t>
            </a:r>
            <a:r>
              <a:rPr lang="en-US" altLang="zh-CN" sz="1600" dirty="0"/>
              <a:t> | any | domain | ftp | pop3 | smtp | telnet | www }</a:t>
            </a:r>
          </a:p>
          <a:p>
            <a:pPr eaLnBrk="1" hangingPunct="1"/>
            <a:r>
              <a:rPr lang="zh-CN" altLang="en-US" sz="1600" dirty="0"/>
              <a:t>举例：</a:t>
            </a:r>
          </a:p>
          <a:p>
            <a:pPr lvl="1" eaLnBrk="1" hangingPunct="1"/>
            <a:r>
              <a:rPr lang="en-US" altLang="zh-CN" sz="1600" dirty="0"/>
              <a:t>[H3C-Serial1/0] </a:t>
            </a:r>
            <a:r>
              <a:rPr lang="en-US" altLang="zh-CN" sz="1600" dirty="0" err="1"/>
              <a:t>nat</a:t>
            </a:r>
            <a:r>
              <a:rPr lang="en-US" altLang="zh-CN" sz="1600" dirty="0"/>
              <a:t>  server  protocol  </a:t>
            </a:r>
            <a:r>
              <a:rPr lang="en-US" altLang="zh-CN" sz="1600" dirty="0" err="1"/>
              <a:t>tcp</a:t>
            </a:r>
            <a:r>
              <a:rPr lang="en-US" altLang="zh-CN" sz="1600" dirty="0"/>
              <a:t>  global  210.30.103.22  8080 inside  192.168.1.4  www</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a:extLst>
              <a:ext uri="{FF2B5EF4-FFF2-40B4-BE49-F238E27FC236}">
                <a16:creationId xmlns:a16="http://schemas.microsoft.com/office/drawing/2014/main" id="{B7C47CDC-A813-4710-AD69-7A58632679D0}"/>
              </a:ext>
            </a:extLst>
          </p:cNvPr>
          <p:cNvSpPr txBox="1">
            <a:spLocks noGrp="1" noChangeArrowheads="1"/>
          </p:cNvSpPr>
          <p:nvPr/>
        </p:nvSpPr>
        <p:spPr bwMode="auto">
          <a:xfrm>
            <a:off x="6057900" y="4682729"/>
            <a:ext cx="1600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9pPr>
          </a:lstStyle>
          <a:p>
            <a:pPr algn="r" eaLnBrk="1" hangingPunct="1"/>
            <a:fld id="{EA94555A-6B1E-4D7E-ACA0-A05E373F5FB5}" type="slidenum">
              <a:rPr lang="zh-CN" altLang="en-US" sz="900">
                <a:latin typeface="Garamond" panose="02020404030301010803" pitchFamily="18" charset="0"/>
              </a:rPr>
              <a:pPr algn="r" eaLnBrk="1" hangingPunct="1"/>
              <a:t>39</a:t>
            </a:fld>
            <a:endParaRPr lang="zh-CN" altLang="en-US" sz="900">
              <a:latin typeface="Garamond" panose="02020404030301010803" pitchFamily="18" charset="0"/>
            </a:endParaRPr>
          </a:p>
        </p:txBody>
      </p:sp>
      <p:sp>
        <p:nvSpPr>
          <p:cNvPr id="59395" name="Rectangle 2">
            <a:extLst>
              <a:ext uri="{FF2B5EF4-FFF2-40B4-BE49-F238E27FC236}">
                <a16:creationId xmlns:a16="http://schemas.microsoft.com/office/drawing/2014/main" id="{D5937BE2-725A-467C-B650-2D7E4095FB47}"/>
              </a:ext>
            </a:extLst>
          </p:cNvPr>
          <p:cNvSpPr>
            <a:spLocks noGrp="1" noChangeArrowheads="1"/>
          </p:cNvSpPr>
          <p:nvPr>
            <p:ph type="title" idx="4294967295"/>
          </p:nvPr>
        </p:nvSpPr>
        <p:spPr>
          <a:xfrm>
            <a:off x="899592" y="169582"/>
            <a:ext cx="6165056" cy="484748"/>
          </a:xfrm>
        </p:spPr>
        <p:txBody>
          <a:bodyPr/>
          <a:lstStyle/>
          <a:p>
            <a:pPr eaLnBrk="1" hangingPunct="1"/>
            <a:r>
              <a:rPr lang="en-US" altLang="zh-CN" sz="2550" dirty="0"/>
              <a:t>NAT</a:t>
            </a:r>
            <a:r>
              <a:rPr lang="zh-CN" altLang="en-US" sz="2550" dirty="0"/>
              <a:t>配置（</a:t>
            </a:r>
            <a:r>
              <a:rPr lang="en-US" altLang="zh-CN" sz="2550" dirty="0"/>
              <a:t>V5</a:t>
            </a:r>
            <a:r>
              <a:rPr lang="zh-CN" altLang="en-US" sz="2550" dirty="0"/>
              <a:t>） </a:t>
            </a:r>
            <a:r>
              <a:rPr lang="en-US" altLang="zh-CN" sz="2550" dirty="0"/>
              <a:t>— </a:t>
            </a:r>
            <a:r>
              <a:rPr lang="zh-CN" altLang="en-US" sz="2550" dirty="0"/>
              <a:t>配置信息显示</a:t>
            </a:r>
          </a:p>
        </p:txBody>
      </p:sp>
      <p:sp>
        <p:nvSpPr>
          <p:cNvPr id="59396" name="Rectangle 3">
            <a:extLst>
              <a:ext uri="{FF2B5EF4-FFF2-40B4-BE49-F238E27FC236}">
                <a16:creationId xmlns:a16="http://schemas.microsoft.com/office/drawing/2014/main" id="{9551F6BB-BCE2-4295-B48C-C6AAAD6501A2}"/>
              </a:ext>
            </a:extLst>
          </p:cNvPr>
          <p:cNvSpPr>
            <a:spLocks noGrp="1" noChangeArrowheads="1"/>
          </p:cNvSpPr>
          <p:nvPr>
            <p:ph type="body" idx="4294967295"/>
          </p:nvPr>
        </p:nvSpPr>
        <p:spPr>
          <a:xfrm>
            <a:off x="444244" y="1059582"/>
            <a:ext cx="7368116" cy="3725465"/>
          </a:xfrm>
        </p:spPr>
        <p:txBody>
          <a:bodyPr>
            <a:normAutofit/>
          </a:bodyPr>
          <a:lstStyle/>
          <a:p>
            <a:pPr eaLnBrk="1" hangingPunct="1"/>
            <a:r>
              <a:rPr lang="zh-CN" altLang="en-US" sz="1600" dirty="0"/>
              <a:t>查看地址转换的配置信息：</a:t>
            </a:r>
          </a:p>
          <a:p>
            <a:pPr lvl="1" eaLnBrk="1" hangingPunct="1"/>
            <a:r>
              <a:rPr lang="zh-CN" altLang="en-US" sz="1600" dirty="0"/>
              <a:t>[任意视图] display nat { address-group  | all | outbound | server | statistics }</a:t>
            </a:r>
          </a:p>
          <a:p>
            <a:pPr eaLnBrk="1" hangingPunct="1"/>
            <a:endParaRPr lang="zh-CN" altLang="en-US" sz="1600" dirty="0"/>
          </a:p>
          <a:p>
            <a:pPr eaLnBrk="1" hangingPunct="1"/>
            <a:r>
              <a:rPr lang="zh-CN" altLang="en-US" sz="1600" dirty="0"/>
              <a:t>查看当前生效的配制NAT的命令：</a:t>
            </a:r>
          </a:p>
          <a:p>
            <a:pPr lvl="1" eaLnBrk="1" hangingPunct="1"/>
            <a:r>
              <a:rPr lang="zh-CN" altLang="en-US" sz="1600" dirty="0"/>
              <a:t>[任意视图] display current-configuration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214282" y="1071552"/>
            <a:ext cx="6643734" cy="3534331"/>
          </a:xfrm>
        </p:spPr>
        <p:txBody>
          <a:bodyPr>
            <a:normAutofit/>
          </a:bodyPr>
          <a:lstStyle/>
          <a:p>
            <a:pPr>
              <a:lnSpc>
                <a:spcPct val="105000"/>
              </a:lnSpc>
            </a:pPr>
            <a:r>
              <a:rPr lang="zh-CN" altLang="zh-CN" sz="1600" dirty="0">
                <a:solidFill>
                  <a:srgbClr val="FF3300"/>
                </a:solidFill>
              </a:rPr>
              <a:t>包过滤防火墙（Packet Filter Firewall）：</a:t>
            </a:r>
            <a:r>
              <a:rPr lang="zh-CN" altLang="zh-CN" sz="1600" dirty="0"/>
              <a:t>对IP包进行过滤，先获取包头信息，包括IP 层所承载的上层协议的协议号、数据包的源地址、目的地址、源端口和目的端口等，然后和设定的规则进行比较，根据比较的结果决定数据包是否被允许通过。</a:t>
            </a:r>
          </a:p>
          <a:p>
            <a:pPr>
              <a:lnSpc>
                <a:spcPct val="105000"/>
              </a:lnSpc>
            </a:pPr>
            <a:endParaRPr lang="zh-CN" altLang="zh-CN" sz="1600" dirty="0">
              <a:solidFill>
                <a:srgbClr val="FF3300"/>
              </a:solidFill>
            </a:endParaRPr>
          </a:p>
          <a:p>
            <a:pPr>
              <a:lnSpc>
                <a:spcPct val="105000"/>
              </a:lnSpc>
            </a:pPr>
            <a:r>
              <a:rPr lang="zh-CN" altLang="zh-CN" sz="1600" dirty="0">
                <a:solidFill>
                  <a:srgbClr val="FF3300"/>
                </a:solidFill>
              </a:rPr>
              <a:t>应用层报文过滤（Application Specific Packet Filter）：</a:t>
            </a:r>
            <a:r>
              <a:rPr lang="zh-CN" altLang="zh-CN" sz="1600" dirty="0"/>
              <a:t>也称为状态防火墙，它维护每一个连接的状态，并且检查应用层协议的数据，以此决定数据包是否被允许通过。</a:t>
            </a:r>
          </a:p>
        </p:txBody>
      </p:sp>
      <p:sp>
        <p:nvSpPr>
          <p:cNvPr id="5" name="Rectangle 2"/>
          <p:cNvSpPr txBox="1">
            <a:spLocks noChangeArrowheads="1"/>
          </p:cNvSpPr>
          <p:nvPr/>
        </p:nvSpPr>
        <p:spPr>
          <a:xfrm>
            <a:off x="827584" y="191142"/>
            <a:ext cx="4872046" cy="461665"/>
          </a:xfrm>
          <a:prstGeom prst="rect">
            <a:avLst/>
          </a:prstGeom>
        </p:spPr>
        <p:txBody>
          <a:bodyPr vert="horz" wrap="square" lIns="91440" tIns="45720" rIns="91440" bIns="45720" rtlCol="0" anchor="ctr">
            <a:spAutoFit/>
          </a:bodyPr>
          <a:lstStyle/>
          <a:p>
            <a:pPr lvl="0">
              <a:spcBef>
                <a:spcPct val="0"/>
              </a:spcBef>
            </a:pPr>
            <a:r>
              <a:rPr kumimoji="0" lang="zh-CN"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rPr>
              <a:t> 防火墙</a:t>
            </a:r>
            <a:r>
              <a:rPr kumimoji="0" lang="zh-CN" altLang="en-US"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rPr>
              <a:t>技</a:t>
            </a:r>
            <a:r>
              <a:rPr lang="zh-CN" altLang="en-US" sz="2400" b="1" dirty="0">
                <a:latin typeface="微软雅黑" pitchFamily="34" charset="-122"/>
                <a:ea typeface="微软雅黑" pitchFamily="34" charset="-122"/>
              </a:rPr>
              <a:t>术 </a:t>
            </a:r>
            <a:r>
              <a:rPr lang="en-US" altLang="zh-CN" sz="2400" b="1" dirty="0">
                <a:latin typeface="微软雅黑" pitchFamily="34" charset="-122"/>
                <a:ea typeface="微软雅黑" pitchFamily="34" charset="-122"/>
                <a:cs typeface="+mj-cs"/>
              </a:rPr>
              <a:t>— </a:t>
            </a:r>
            <a:r>
              <a:rPr lang="zh-CN" altLang="en-US" sz="2400" b="1" dirty="0">
                <a:latin typeface="微软雅黑" pitchFamily="34" charset="-122"/>
                <a:ea typeface="微软雅黑" pitchFamily="34" charset="-122"/>
                <a:cs typeface="+mj-cs"/>
              </a:rPr>
              <a:t>分类</a:t>
            </a:r>
            <a:endParaRPr kumimoji="0" lang="zh-CN"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spTree>
    <p:extLst>
      <p:ext uri="{BB962C8B-B14F-4D97-AF65-F5344CB8AC3E}">
        <p14:creationId xmlns:p14="http://schemas.microsoft.com/office/powerpoint/2010/main" val="30883695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a:extLst>
              <a:ext uri="{FF2B5EF4-FFF2-40B4-BE49-F238E27FC236}">
                <a16:creationId xmlns:a16="http://schemas.microsoft.com/office/drawing/2014/main" id="{7BE9E887-83FA-4674-AE2E-8D2365077C37}"/>
              </a:ext>
            </a:extLst>
          </p:cNvPr>
          <p:cNvSpPr txBox="1">
            <a:spLocks noGrp="1" noChangeArrowheads="1"/>
          </p:cNvSpPr>
          <p:nvPr/>
        </p:nvSpPr>
        <p:spPr bwMode="auto">
          <a:xfrm>
            <a:off x="5158358" y="4736902"/>
            <a:ext cx="1600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9pPr>
          </a:lstStyle>
          <a:p>
            <a:pPr algn="r" eaLnBrk="1" hangingPunct="1"/>
            <a:fld id="{7C3297BB-C5AC-4B5F-843C-7FCCF38493E2}" type="slidenum">
              <a:rPr lang="zh-CN" altLang="en-US" sz="900">
                <a:latin typeface="微软雅黑" panose="020B0503020204020204" pitchFamily="34" charset="-122"/>
                <a:ea typeface="微软雅黑" panose="020B0503020204020204" pitchFamily="34" charset="-122"/>
              </a:rPr>
              <a:pPr algn="r" eaLnBrk="1" hangingPunct="1"/>
              <a:t>40</a:t>
            </a:fld>
            <a:endParaRPr lang="zh-CN" altLang="en-US" sz="900">
              <a:latin typeface="微软雅黑" panose="020B0503020204020204" pitchFamily="34" charset="-122"/>
              <a:ea typeface="微软雅黑" panose="020B0503020204020204" pitchFamily="34" charset="-122"/>
            </a:endParaRPr>
          </a:p>
        </p:txBody>
      </p:sp>
      <p:sp>
        <p:nvSpPr>
          <p:cNvPr id="60419" name="Rectangle 2">
            <a:extLst>
              <a:ext uri="{FF2B5EF4-FFF2-40B4-BE49-F238E27FC236}">
                <a16:creationId xmlns:a16="http://schemas.microsoft.com/office/drawing/2014/main" id="{C6CDB8E0-1F30-486B-9D8C-1E99C9A05791}"/>
              </a:ext>
            </a:extLst>
          </p:cNvPr>
          <p:cNvSpPr>
            <a:spLocks noGrp="1" noChangeArrowheads="1"/>
          </p:cNvSpPr>
          <p:nvPr>
            <p:ph type="title" idx="4294967295"/>
          </p:nvPr>
        </p:nvSpPr>
        <p:spPr/>
        <p:txBody>
          <a:bodyPr/>
          <a:lstStyle/>
          <a:p>
            <a:pPr eaLnBrk="1" hangingPunct="1"/>
            <a:r>
              <a:rPr lang="en-US" altLang="zh-CN"/>
              <a:t>NAT</a:t>
            </a:r>
            <a:r>
              <a:rPr lang="zh-CN" altLang="en-US"/>
              <a:t>配置（</a:t>
            </a:r>
            <a:r>
              <a:rPr lang="en-US" altLang="zh-CN"/>
              <a:t>V5</a:t>
            </a:r>
            <a:r>
              <a:rPr lang="zh-CN" altLang="en-US"/>
              <a:t>） </a:t>
            </a:r>
            <a:r>
              <a:rPr lang="en-US" altLang="zh-CN"/>
              <a:t>— </a:t>
            </a:r>
            <a:r>
              <a:rPr lang="zh-CN" altLang="en-US"/>
              <a:t>举例</a:t>
            </a:r>
          </a:p>
        </p:txBody>
      </p:sp>
      <p:pic>
        <p:nvPicPr>
          <p:cNvPr id="60420" name="Picture 3" descr="1">
            <a:extLst>
              <a:ext uri="{FF2B5EF4-FFF2-40B4-BE49-F238E27FC236}">
                <a16:creationId xmlns:a16="http://schemas.microsoft.com/office/drawing/2014/main" id="{575D0D7A-0E67-4C84-8100-3CEDF0AFF9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9049" y="2568774"/>
            <a:ext cx="558403" cy="489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1" name="Line 4">
            <a:extLst>
              <a:ext uri="{FF2B5EF4-FFF2-40B4-BE49-F238E27FC236}">
                <a16:creationId xmlns:a16="http://schemas.microsoft.com/office/drawing/2014/main" id="{2236FB8C-8BBF-430D-B365-15AA23385ADD}"/>
              </a:ext>
            </a:extLst>
          </p:cNvPr>
          <p:cNvSpPr>
            <a:spLocks noChangeShapeType="1"/>
          </p:cNvSpPr>
          <p:nvPr/>
        </p:nvSpPr>
        <p:spPr bwMode="auto">
          <a:xfrm flipV="1">
            <a:off x="1025699" y="2244924"/>
            <a:ext cx="4861322" cy="35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微软雅黑" panose="020B0503020204020204" pitchFamily="34" charset="-122"/>
              <a:ea typeface="微软雅黑" panose="020B0503020204020204" pitchFamily="34" charset="-122"/>
            </a:endParaRPr>
          </a:p>
        </p:txBody>
      </p:sp>
      <p:pic>
        <p:nvPicPr>
          <p:cNvPr id="60422" name="Picture 5">
            <a:extLst>
              <a:ext uri="{FF2B5EF4-FFF2-40B4-BE49-F238E27FC236}">
                <a16:creationId xmlns:a16="http://schemas.microsoft.com/office/drawing/2014/main" id="{6409E0CA-2287-4B0F-970F-B29D1BBB79F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5970" y="1178123"/>
            <a:ext cx="634604" cy="68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3" name="Picture 6">
            <a:extLst>
              <a:ext uri="{FF2B5EF4-FFF2-40B4-BE49-F238E27FC236}">
                <a16:creationId xmlns:a16="http://schemas.microsoft.com/office/drawing/2014/main" id="{FB700D6F-F308-4A74-9735-91B029F77B8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97312" y="1165027"/>
            <a:ext cx="634603" cy="686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4" name="Picture 7">
            <a:extLst>
              <a:ext uri="{FF2B5EF4-FFF2-40B4-BE49-F238E27FC236}">
                <a16:creationId xmlns:a16="http://schemas.microsoft.com/office/drawing/2014/main" id="{F17138B1-2724-46B1-A7F5-887FAEABAA1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39133" y="1165027"/>
            <a:ext cx="634604" cy="686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5" name="Picture 8" descr="整套电脑-3">
            <a:extLst>
              <a:ext uri="{FF2B5EF4-FFF2-40B4-BE49-F238E27FC236}">
                <a16:creationId xmlns:a16="http://schemas.microsoft.com/office/drawing/2014/main" id="{E9656127-D5E6-47DC-96D7-4C56903A7650}"/>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28168" y="2625923"/>
            <a:ext cx="7239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0426" name="Group 9">
            <a:extLst>
              <a:ext uri="{FF2B5EF4-FFF2-40B4-BE49-F238E27FC236}">
                <a16:creationId xmlns:a16="http://schemas.microsoft.com/office/drawing/2014/main" id="{27F6618A-F3AC-4024-B816-5C6650A5AB69}"/>
              </a:ext>
            </a:extLst>
          </p:cNvPr>
          <p:cNvGrpSpPr>
            <a:grpSpLocks/>
          </p:cNvGrpSpPr>
          <p:nvPr/>
        </p:nvGrpSpPr>
        <p:grpSpPr bwMode="auto">
          <a:xfrm>
            <a:off x="4428505" y="3787973"/>
            <a:ext cx="1870472" cy="1106091"/>
            <a:chOff x="0" y="0"/>
            <a:chExt cx="1680" cy="917"/>
          </a:xfrm>
        </p:grpSpPr>
        <p:sp>
          <p:nvSpPr>
            <p:cNvPr id="60453" name="Oval 10">
              <a:extLst>
                <a:ext uri="{FF2B5EF4-FFF2-40B4-BE49-F238E27FC236}">
                  <a16:creationId xmlns:a16="http://schemas.microsoft.com/office/drawing/2014/main" id="{BBEDAA6A-83D6-4C2A-8F2A-EFBF7484CA04}"/>
                </a:ext>
              </a:extLst>
            </p:cNvPr>
            <p:cNvSpPr>
              <a:spLocks noChangeArrowheads="1"/>
            </p:cNvSpPr>
            <p:nvPr/>
          </p:nvSpPr>
          <p:spPr bwMode="auto">
            <a:xfrm>
              <a:off x="0" y="144"/>
              <a:ext cx="1680" cy="773"/>
            </a:xfrm>
            <a:prstGeom prst="ellipse">
              <a:avLst/>
            </a:prstGeom>
            <a:gradFill rotWithShape="0">
              <a:gsLst>
                <a:gs pos="0">
                  <a:srgbClr val="336699"/>
                </a:gs>
                <a:gs pos="100000">
                  <a:schemeClr val="bg1"/>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latin typeface="微软雅黑" panose="020B0503020204020204" pitchFamily="34" charset="-122"/>
                <a:ea typeface="微软雅黑" panose="020B0503020204020204" pitchFamily="34" charset="-122"/>
              </a:endParaRPr>
            </a:p>
          </p:txBody>
        </p:sp>
        <p:pic>
          <p:nvPicPr>
            <p:cNvPr id="60454" name="Picture 11" descr="图形1">
              <a:extLst>
                <a:ext uri="{FF2B5EF4-FFF2-40B4-BE49-F238E27FC236}">
                  <a16:creationId xmlns:a16="http://schemas.microsoft.com/office/drawing/2014/main" id="{5D84FEB6-CBF3-4B68-82D1-4FB512A2799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 y="0"/>
              <a:ext cx="1367"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60427" name="AutoShape 12">
            <a:extLst>
              <a:ext uri="{FF2B5EF4-FFF2-40B4-BE49-F238E27FC236}">
                <a16:creationId xmlns:a16="http://schemas.microsoft.com/office/drawing/2014/main" id="{098D80FB-3CF9-457B-8FD3-169FD74323C2}"/>
              </a:ext>
            </a:extLst>
          </p:cNvPr>
          <p:cNvCxnSpPr>
            <a:cxnSpLocks noChangeShapeType="1"/>
            <a:stCxn id="60420" idx="2"/>
            <a:endCxn id="60454" idx="0"/>
          </p:cNvCxnSpPr>
          <p:nvPr/>
        </p:nvCxnSpPr>
        <p:spPr bwMode="auto">
          <a:xfrm flipH="1">
            <a:off x="5242893" y="3058121"/>
            <a:ext cx="5953" cy="729853"/>
          </a:xfrm>
          <a:prstGeom prst="straightConnector1">
            <a:avLst/>
          </a:prstGeom>
          <a:noFill/>
          <a:ln w="28575">
            <a:solidFill>
              <a:schemeClr val="accent2"/>
            </a:solidFill>
            <a:round/>
            <a:headEnd/>
            <a:tailEnd/>
          </a:ln>
          <a:extLst>
            <a:ext uri="{909E8E84-426E-40DD-AFC4-6F175D3DCCD1}">
              <a14:hiddenFill xmlns:a14="http://schemas.microsoft.com/office/drawing/2010/main">
                <a:noFill/>
              </a14:hiddenFill>
            </a:ext>
          </a:extLst>
        </p:spPr>
      </p:cxnSp>
      <p:sp>
        <p:nvSpPr>
          <p:cNvPr id="60428" name="Line 13">
            <a:extLst>
              <a:ext uri="{FF2B5EF4-FFF2-40B4-BE49-F238E27FC236}">
                <a16:creationId xmlns:a16="http://schemas.microsoft.com/office/drawing/2014/main" id="{95867586-7704-4D93-8219-AD3F66A1DBDB}"/>
              </a:ext>
            </a:extLst>
          </p:cNvPr>
          <p:cNvSpPr>
            <a:spLocks noChangeShapeType="1"/>
          </p:cNvSpPr>
          <p:nvPr/>
        </p:nvSpPr>
        <p:spPr bwMode="auto">
          <a:xfrm>
            <a:off x="5238130" y="2248496"/>
            <a:ext cx="0" cy="3774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微软雅黑" panose="020B0503020204020204" pitchFamily="34" charset="-122"/>
              <a:ea typeface="微软雅黑" panose="020B0503020204020204" pitchFamily="34" charset="-122"/>
            </a:endParaRPr>
          </a:p>
        </p:txBody>
      </p:sp>
      <p:sp>
        <p:nvSpPr>
          <p:cNvPr id="60429" name="Line 14">
            <a:extLst>
              <a:ext uri="{FF2B5EF4-FFF2-40B4-BE49-F238E27FC236}">
                <a16:creationId xmlns:a16="http://schemas.microsoft.com/office/drawing/2014/main" id="{DEEE5E93-4E59-4476-B8CB-284ACCE29E6C}"/>
              </a:ext>
            </a:extLst>
          </p:cNvPr>
          <p:cNvSpPr>
            <a:spLocks noChangeShapeType="1"/>
          </p:cNvSpPr>
          <p:nvPr/>
        </p:nvSpPr>
        <p:spPr bwMode="auto">
          <a:xfrm>
            <a:off x="1619821" y="1869877"/>
            <a:ext cx="0" cy="37861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微软雅黑" panose="020B0503020204020204" pitchFamily="34" charset="-122"/>
              <a:ea typeface="微软雅黑" panose="020B0503020204020204" pitchFamily="34" charset="-122"/>
            </a:endParaRPr>
          </a:p>
        </p:txBody>
      </p:sp>
      <p:sp>
        <p:nvSpPr>
          <p:cNvPr id="60430" name="Line 15">
            <a:extLst>
              <a:ext uri="{FF2B5EF4-FFF2-40B4-BE49-F238E27FC236}">
                <a16:creationId xmlns:a16="http://schemas.microsoft.com/office/drawing/2014/main" id="{57C8B192-8C19-438F-8E9F-51360439365E}"/>
              </a:ext>
            </a:extLst>
          </p:cNvPr>
          <p:cNvSpPr>
            <a:spLocks noChangeShapeType="1"/>
          </p:cNvSpPr>
          <p:nvPr/>
        </p:nvSpPr>
        <p:spPr bwMode="auto">
          <a:xfrm>
            <a:off x="2862833" y="1869877"/>
            <a:ext cx="0" cy="37861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微软雅黑" panose="020B0503020204020204" pitchFamily="34" charset="-122"/>
              <a:ea typeface="微软雅黑" panose="020B0503020204020204" pitchFamily="34" charset="-122"/>
            </a:endParaRPr>
          </a:p>
        </p:txBody>
      </p:sp>
      <p:sp>
        <p:nvSpPr>
          <p:cNvPr id="60431" name="Line 16">
            <a:extLst>
              <a:ext uri="{FF2B5EF4-FFF2-40B4-BE49-F238E27FC236}">
                <a16:creationId xmlns:a16="http://schemas.microsoft.com/office/drawing/2014/main" id="{0B7EFDC8-C10C-4077-827E-2E9B8E247A59}"/>
              </a:ext>
            </a:extLst>
          </p:cNvPr>
          <p:cNvSpPr>
            <a:spLocks noChangeShapeType="1"/>
          </p:cNvSpPr>
          <p:nvPr/>
        </p:nvSpPr>
        <p:spPr bwMode="auto">
          <a:xfrm>
            <a:off x="4158233" y="1869877"/>
            <a:ext cx="0" cy="37861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微软雅黑" panose="020B0503020204020204" pitchFamily="34" charset="-122"/>
              <a:ea typeface="微软雅黑" panose="020B0503020204020204" pitchFamily="34" charset="-122"/>
            </a:endParaRPr>
          </a:p>
        </p:txBody>
      </p:sp>
      <p:sp>
        <p:nvSpPr>
          <p:cNvPr id="60432" name="Line 17">
            <a:extLst>
              <a:ext uri="{FF2B5EF4-FFF2-40B4-BE49-F238E27FC236}">
                <a16:creationId xmlns:a16="http://schemas.microsoft.com/office/drawing/2014/main" id="{F433ECE7-9BEE-4F64-87CC-C7229119EC19}"/>
              </a:ext>
            </a:extLst>
          </p:cNvPr>
          <p:cNvSpPr>
            <a:spLocks noChangeShapeType="1"/>
          </p:cNvSpPr>
          <p:nvPr/>
        </p:nvSpPr>
        <p:spPr bwMode="auto">
          <a:xfrm>
            <a:off x="2052018" y="2248496"/>
            <a:ext cx="0" cy="5393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微软雅黑" panose="020B0503020204020204" pitchFamily="34" charset="-122"/>
              <a:ea typeface="微软雅黑" panose="020B0503020204020204" pitchFamily="34" charset="-122"/>
            </a:endParaRPr>
          </a:p>
        </p:txBody>
      </p:sp>
      <p:sp>
        <p:nvSpPr>
          <p:cNvPr id="60433" name="Text Box 18">
            <a:extLst>
              <a:ext uri="{FF2B5EF4-FFF2-40B4-BE49-F238E27FC236}">
                <a16:creationId xmlns:a16="http://schemas.microsoft.com/office/drawing/2014/main" id="{5A9ECDE8-B2ED-4D2C-9DCB-550988BE6627}"/>
              </a:ext>
            </a:extLst>
          </p:cNvPr>
          <p:cNvSpPr txBox="1">
            <a:spLocks noChangeArrowheads="1"/>
          </p:cNvSpPr>
          <p:nvPr/>
        </p:nvSpPr>
        <p:spPr bwMode="auto">
          <a:xfrm>
            <a:off x="4899993" y="3976092"/>
            <a:ext cx="8657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9pPr>
          </a:lstStyle>
          <a:p>
            <a:pPr eaLnBrk="1" hangingPunct="1"/>
            <a:r>
              <a:rPr lang="en-US" altLang="zh-CN" sz="1400">
                <a:latin typeface="微软雅黑" panose="020B0503020204020204" pitchFamily="34" charset="-122"/>
                <a:ea typeface="微软雅黑" panose="020B0503020204020204" pitchFamily="34" charset="-122"/>
              </a:rPr>
              <a:t>Internet</a:t>
            </a:r>
          </a:p>
        </p:txBody>
      </p:sp>
      <p:sp>
        <p:nvSpPr>
          <p:cNvPr id="60434" name="Rectangle 19">
            <a:extLst>
              <a:ext uri="{FF2B5EF4-FFF2-40B4-BE49-F238E27FC236}">
                <a16:creationId xmlns:a16="http://schemas.microsoft.com/office/drawing/2014/main" id="{7A14B618-F965-4EE7-B83D-97723F544592}"/>
              </a:ext>
            </a:extLst>
          </p:cNvPr>
          <p:cNvSpPr>
            <a:spLocks noChangeArrowheads="1"/>
          </p:cNvSpPr>
          <p:nvPr/>
        </p:nvSpPr>
        <p:spPr bwMode="auto">
          <a:xfrm>
            <a:off x="1200467" y="1854378"/>
            <a:ext cx="108690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9pPr>
          </a:lstStyle>
          <a:p>
            <a:pPr eaLnBrk="1" hangingPunct="1"/>
            <a:r>
              <a:rPr lang="en-US" altLang="zh-CN" sz="1400" dirty="0">
                <a:latin typeface="微软雅黑" panose="020B0503020204020204" pitchFamily="34" charset="-122"/>
                <a:ea typeface="微软雅黑" panose="020B0503020204020204" pitchFamily="34" charset="-122"/>
              </a:rPr>
              <a:t>FTP </a:t>
            </a:r>
            <a:r>
              <a:rPr lang="zh-CN" altLang="en-US" sz="1400" dirty="0">
                <a:latin typeface="微软雅黑" panose="020B0503020204020204" pitchFamily="34" charset="-122"/>
                <a:ea typeface="微软雅黑" panose="020B0503020204020204" pitchFamily="34" charset="-122"/>
              </a:rPr>
              <a:t>服务器</a:t>
            </a:r>
          </a:p>
        </p:txBody>
      </p:sp>
      <p:sp>
        <p:nvSpPr>
          <p:cNvPr id="60435" name="Rectangle 20">
            <a:extLst>
              <a:ext uri="{FF2B5EF4-FFF2-40B4-BE49-F238E27FC236}">
                <a16:creationId xmlns:a16="http://schemas.microsoft.com/office/drawing/2014/main" id="{0A72E10F-2BE5-42DE-88AD-F686FD83D4D9}"/>
              </a:ext>
            </a:extLst>
          </p:cNvPr>
          <p:cNvSpPr>
            <a:spLocks noChangeArrowheads="1"/>
          </p:cNvSpPr>
          <p:nvPr/>
        </p:nvSpPr>
        <p:spPr bwMode="auto">
          <a:xfrm>
            <a:off x="2217880" y="1840938"/>
            <a:ext cx="14302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9pPr>
          </a:lstStyle>
          <a:p>
            <a:pPr eaLnBrk="1" hangingPunct="1"/>
            <a:r>
              <a:rPr lang="en-US" altLang="zh-CN" sz="1400" dirty="0">
                <a:latin typeface="微软雅黑" panose="020B0503020204020204" pitchFamily="34" charset="-122"/>
                <a:ea typeface="微软雅黑" panose="020B0503020204020204" pitchFamily="34" charset="-122"/>
              </a:rPr>
              <a:t>WWW </a:t>
            </a:r>
            <a:r>
              <a:rPr lang="zh-CN" altLang="en-US" sz="1400" dirty="0">
                <a:latin typeface="微软雅黑" panose="020B0503020204020204" pitchFamily="34" charset="-122"/>
                <a:ea typeface="微软雅黑" panose="020B0503020204020204" pitchFamily="34" charset="-122"/>
              </a:rPr>
              <a:t>服务器</a:t>
            </a:r>
            <a:r>
              <a:rPr lang="en-US" altLang="zh-CN" sz="1400" dirty="0">
                <a:latin typeface="微软雅黑" panose="020B0503020204020204" pitchFamily="34" charset="-122"/>
                <a:ea typeface="微软雅黑" panose="020B0503020204020204" pitchFamily="34" charset="-122"/>
              </a:rPr>
              <a:t>1</a:t>
            </a:r>
          </a:p>
        </p:txBody>
      </p:sp>
      <p:sp>
        <p:nvSpPr>
          <p:cNvPr id="60436" name="Rectangle 21">
            <a:extLst>
              <a:ext uri="{FF2B5EF4-FFF2-40B4-BE49-F238E27FC236}">
                <a16:creationId xmlns:a16="http://schemas.microsoft.com/office/drawing/2014/main" id="{A5434CC5-39C3-4449-9A1A-9CCB0BFC9DBA}"/>
              </a:ext>
            </a:extLst>
          </p:cNvPr>
          <p:cNvSpPr>
            <a:spLocks noChangeArrowheads="1"/>
          </p:cNvSpPr>
          <p:nvPr/>
        </p:nvSpPr>
        <p:spPr bwMode="auto">
          <a:xfrm>
            <a:off x="3508152" y="1834158"/>
            <a:ext cx="14302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9pPr>
          </a:lstStyle>
          <a:p>
            <a:pPr eaLnBrk="1" hangingPunct="1"/>
            <a:r>
              <a:rPr lang="en-US" altLang="zh-CN" sz="1400" dirty="0">
                <a:latin typeface="微软雅黑" panose="020B0503020204020204" pitchFamily="34" charset="-122"/>
                <a:ea typeface="微软雅黑" panose="020B0503020204020204" pitchFamily="34" charset="-122"/>
              </a:rPr>
              <a:t>WWW </a:t>
            </a:r>
            <a:r>
              <a:rPr lang="zh-CN" altLang="en-US" sz="1400" dirty="0">
                <a:latin typeface="微软雅黑" panose="020B0503020204020204" pitchFamily="34" charset="-122"/>
                <a:ea typeface="微软雅黑" panose="020B0503020204020204" pitchFamily="34" charset="-122"/>
              </a:rPr>
              <a:t>服务器</a:t>
            </a:r>
            <a:r>
              <a:rPr lang="en-US" altLang="zh-CN" sz="1400" dirty="0">
                <a:latin typeface="微软雅黑" panose="020B0503020204020204" pitchFamily="34" charset="-122"/>
                <a:ea typeface="微软雅黑" panose="020B0503020204020204" pitchFamily="34" charset="-122"/>
              </a:rPr>
              <a:t>2</a:t>
            </a:r>
          </a:p>
        </p:txBody>
      </p:sp>
      <p:sp>
        <p:nvSpPr>
          <p:cNvPr id="60437" name="Text Box 22">
            <a:extLst>
              <a:ext uri="{FF2B5EF4-FFF2-40B4-BE49-F238E27FC236}">
                <a16:creationId xmlns:a16="http://schemas.microsoft.com/office/drawing/2014/main" id="{45615C15-1E35-4789-A823-86C24B2B2AD1}"/>
              </a:ext>
            </a:extLst>
          </p:cNvPr>
          <p:cNvSpPr txBox="1">
            <a:spLocks noChangeArrowheads="1"/>
          </p:cNvSpPr>
          <p:nvPr/>
        </p:nvSpPr>
        <p:spPr bwMode="auto">
          <a:xfrm>
            <a:off x="1674590" y="3328392"/>
            <a:ext cx="7745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9pPr>
          </a:lstStyle>
          <a:p>
            <a:pPr eaLnBrk="1" hangingPunct="1"/>
            <a:r>
              <a:rPr lang="zh-CN" altLang="en-US" sz="1400">
                <a:latin typeface="微软雅黑" panose="020B0503020204020204" pitchFamily="34" charset="-122"/>
                <a:ea typeface="微软雅黑" panose="020B0503020204020204" pitchFamily="34" charset="-122"/>
              </a:rPr>
              <a:t>内部</a:t>
            </a:r>
            <a:r>
              <a:rPr lang="en-US" altLang="zh-CN" sz="1400">
                <a:latin typeface="微软雅黑" panose="020B0503020204020204" pitchFamily="34" charset="-122"/>
                <a:ea typeface="微软雅黑" panose="020B0503020204020204" pitchFamily="34" charset="-122"/>
              </a:rPr>
              <a:t>PC</a:t>
            </a:r>
          </a:p>
        </p:txBody>
      </p:sp>
      <p:sp>
        <p:nvSpPr>
          <p:cNvPr id="60438" name="Rectangle 23">
            <a:extLst>
              <a:ext uri="{FF2B5EF4-FFF2-40B4-BE49-F238E27FC236}">
                <a16:creationId xmlns:a16="http://schemas.microsoft.com/office/drawing/2014/main" id="{2A611226-B585-44C2-B202-DB68A6682E61}"/>
              </a:ext>
            </a:extLst>
          </p:cNvPr>
          <p:cNvSpPr>
            <a:spLocks noChangeArrowheads="1"/>
          </p:cNvSpPr>
          <p:nvPr/>
        </p:nvSpPr>
        <p:spPr bwMode="auto">
          <a:xfrm>
            <a:off x="548258" y="2975967"/>
            <a:ext cx="137249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9pPr>
          </a:lstStyle>
          <a:p>
            <a:pPr eaLnBrk="1" hangingPunct="1"/>
            <a:r>
              <a:rPr lang="en-US" altLang="zh-CN" sz="1400">
                <a:latin typeface="微软雅黑" panose="020B0503020204020204" pitchFamily="34" charset="-122"/>
                <a:ea typeface="微软雅黑" panose="020B0503020204020204" pitchFamily="34" charset="-122"/>
              </a:rPr>
              <a:t>10.110.10.100</a:t>
            </a:r>
          </a:p>
        </p:txBody>
      </p:sp>
      <p:sp>
        <p:nvSpPr>
          <p:cNvPr id="60439" name="Rectangle 24">
            <a:extLst>
              <a:ext uri="{FF2B5EF4-FFF2-40B4-BE49-F238E27FC236}">
                <a16:creationId xmlns:a16="http://schemas.microsoft.com/office/drawing/2014/main" id="{3718EBB9-1B15-4942-90F8-617B22DD8B93}"/>
              </a:ext>
            </a:extLst>
          </p:cNvPr>
          <p:cNvSpPr>
            <a:spLocks noChangeArrowheads="1"/>
          </p:cNvSpPr>
          <p:nvPr/>
        </p:nvSpPr>
        <p:spPr bwMode="auto">
          <a:xfrm>
            <a:off x="4738096" y="3041656"/>
            <a:ext cx="57740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9pPr>
          </a:lstStyle>
          <a:p>
            <a:pPr eaLnBrk="1" hangingPunct="1"/>
            <a:r>
              <a:rPr lang="en-US" altLang="zh-CN" sz="1400" dirty="0">
                <a:solidFill>
                  <a:schemeClr val="accent2"/>
                </a:solidFill>
                <a:latin typeface="微软雅黑" panose="020B0503020204020204" pitchFamily="34" charset="-122"/>
                <a:ea typeface="微软雅黑" panose="020B0503020204020204" pitchFamily="34" charset="-122"/>
              </a:rPr>
              <a:t>S1/0</a:t>
            </a:r>
          </a:p>
        </p:txBody>
      </p:sp>
      <p:pic>
        <p:nvPicPr>
          <p:cNvPr id="60440" name="Picture 25" descr="整套电脑-3">
            <a:extLst>
              <a:ext uri="{FF2B5EF4-FFF2-40B4-BE49-F238E27FC236}">
                <a16:creationId xmlns:a16="http://schemas.microsoft.com/office/drawing/2014/main" id="{6C9E6EF9-7695-4B22-8227-2243C63BE47B}"/>
              </a:ext>
            </a:extLst>
          </p:cNvPr>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69989" y="2625924"/>
            <a:ext cx="647700" cy="756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41" name="Line 26">
            <a:extLst>
              <a:ext uri="{FF2B5EF4-FFF2-40B4-BE49-F238E27FC236}">
                <a16:creationId xmlns:a16="http://schemas.microsoft.com/office/drawing/2014/main" id="{F0B3B27C-F727-4CA7-9454-EF46607A1840}"/>
              </a:ext>
            </a:extLst>
          </p:cNvPr>
          <p:cNvSpPr>
            <a:spLocks noChangeShapeType="1"/>
          </p:cNvSpPr>
          <p:nvPr/>
        </p:nvSpPr>
        <p:spPr bwMode="auto">
          <a:xfrm>
            <a:off x="3293839" y="2248496"/>
            <a:ext cx="0" cy="43100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微软雅黑" panose="020B0503020204020204" pitchFamily="34" charset="-122"/>
              <a:ea typeface="微软雅黑" panose="020B0503020204020204" pitchFamily="34" charset="-122"/>
            </a:endParaRPr>
          </a:p>
        </p:txBody>
      </p:sp>
      <p:sp>
        <p:nvSpPr>
          <p:cNvPr id="60442" name="Text Box 27">
            <a:extLst>
              <a:ext uri="{FF2B5EF4-FFF2-40B4-BE49-F238E27FC236}">
                <a16:creationId xmlns:a16="http://schemas.microsoft.com/office/drawing/2014/main" id="{2838CB31-C797-4E96-BA69-38D53FAB076A}"/>
              </a:ext>
            </a:extLst>
          </p:cNvPr>
          <p:cNvSpPr txBox="1">
            <a:spLocks noChangeArrowheads="1"/>
          </p:cNvSpPr>
          <p:nvPr/>
        </p:nvSpPr>
        <p:spPr bwMode="auto">
          <a:xfrm>
            <a:off x="3078337" y="3328392"/>
            <a:ext cx="7745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9pPr>
          </a:lstStyle>
          <a:p>
            <a:pPr eaLnBrk="1" hangingPunct="1"/>
            <a:r>
              <a:rPr lang="zh-CN" altLang="en-US" sz="1400">
                <a:latin typeface="微软雅黑" panose="020B0503020204020204" pitchFamily="34" charset="-122"/>
                <a:ea typeface="微软雅黑" panose="020B0503020204020204" pitchFamily="34" charset="-122"/>
              </a:rPr>
              <a:t>内部</a:t>
            </a:r>
            <a:r>
              <a:rPr lang="en-US" altLang="zh-CN" sz="1400">
                <a:latin typeface="微软雅黑" panose="020B0503020204020204" pitchFamily="34" charset="-122"/>
                <a:ea typeface="微软雅黑" panose="020B0503020204020204" pitchFamily="34" charset="-122"/>
              </a:rPr>
              <a:t>PC</a:t>
            </a:r>
          </a:p>
        </p:txBody>
      </p:sp>
      <p:sp>
        <p:nvSpPr>
          <p:cNvPr id="60443" name="Rectangle 28">
            <a:extLst>
              <a:ext uri="{FF2B5EF4-FFF2-40B4-BE49-F238E27FC236}">
                <a16:creationId xmlns:a16="http://schemas.microsoft.com/office/drawing/2014/main" id="{3FE70FE7-060F-4A37-B1FA-934119247EA6}"/>
              </a:ext>
            </a:extLst>
          </p:cNvPr>
          <p:cNvSpPr>
            <a:spLocks noChangeArrowheads="1"/>
          </p:cNvSpPr>
          <p:nvPr/>
        </p:nvSpPr>
        <p:spPr bwMode="auto">
          <a:xfrm>
            <a:off x="3456956" y="3030736"/>
            <a:ext cx="137249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9pPr>
          </a:lstStyle>
          <a:p>
            <a:pPr eaLnBrk="1" hangingPunct="1"/>
            <a:r>
              <a:rPr lang="en-US" altLang="zh-CN" sz="1400" dirty="0">
                <a:latin typeface="微软雅黑" panose="020B0503020204020204" pitchFamily="34" charset="-122"/>
                <a:ea typeface="微软雅黑" panose="020B0503020204020204" pitchFamily="34" charset="-122"/>
              </a:rPr>
              <a:t>10.110.12.100</a:t>
            </a:r>
          </a:p>
        </p:txBody>
      </p:sp>
      <p:pic>
        <p:nvPicPr>
          <p:cNvPr id="60444" name="Picture 29">
            <a:extLst>
              <a:ext uri="{FF2B5EF4-FFF2-40B4-BE49-F238E27FC236}">
                <a16:creationId xmlns:a16="http://schemas.microsoft.com/office/drawing/2014/main" id="{0D02169B-CF29-4088-827C-349C22B1668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14281" y="1167408"/>
            <a:ext cx="634603" cy="686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45" name="Line 30">
            <a:extLst>
              <a:ext uri="{FF2B5EF4-FFF2-40B4-BE49-F238E27FC236}">
                <a16:creationId xmlns:a16="http://schemas.microsoft.com/office/drawing/2014/main" id="{826CDCFE-A561-4251-9DCB-CBA70B82A751}"/>
              </a:ext>
            </a:extLst>
          </p:cNvPr>
          <p:cNvSpPr>
            <a:spLocks noChangeShapeType="1"/>
          </p:cNvSpPr>
          <p:nvPr/>
        </p:nvSpPr>
        <p:spPr bwMode="auto">
          <a:xfrm>
            <a:off x="5346477" y="1869877"/>
            <a:ext cx="0" cy="37861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微软雅黑" panose="020B0503020204020204" pitchFamily="34" charset="-122"/>
              <a:ea typeface="微软雅黑" panose="020B0503020204020204" pitchFamily="34" charset="-122"/>
            </a:endParaRPr>
          </a:p>
        </p:txBody>
      </p:sp>
      <p:sp>
        <p:nvSpPr>
          <p:cNvPr id="60446" name="Rectangle 31">
            <a:extLst>
              <a:ext uri="{FF2B5EF4-FFF2-40B4-BE49-F238E27FC236}">
                <a16:creationId xmlns:a16="http://schemas.microsoft.com/office/drawing/2014/main" id="{6F996466-2099-4D3A-95CC-71E5B9AEFFD6}"/>
              </a:ext>
            </a:extLst>
          </p:cNvPr>
          <p:cNvSpPr>
            <a:spLocks noChangeArrowheads="1"/>
          </p:cNvSpPr>
          <p:nvPr/>
        </p:nvSpPr>
        <p:spPr bwMode="auto">
          <a:xfrm>
            <a:off x="4748829" y="1840938"/>
            <a:ext cx="126829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9pPr>
          </a:lstStyle>
          <a:p>
            <a:pPr eaLnBrk="1" hangingPunct="1"/>
            <a:r>
              <a:rPr lang="en-US" altLang="zh-CN" sz="1400" dirty="0">
                <a:latin typeface="微软雅黑" panose="020B0503020204020204" pitchFamily="34" charset="-122"/>
                <a:ea typeface="微软雅黑" panose="020B0503020204020204" pitchFamily="34" charset="-122"/>
              </a:rPr>
              <a:t>SMTP </a:t>
            </a:r>
            <a:r>
              <a:rPr lang="zh-CN" altLang="en-US" sz="1400" dirty="0">
                <a:latin typeface="微软雅黑" panose="020B0503020204020204" pitchFamily="34" charset="-122"/>
                <a:ea typeface="微软雅黑" panose="020B0503020204020204" pitchFamily="34" charset="-122"/>
              </a:rPr>
              <a:t>服务器</a:t>
            </a:r>
          </a:p>
        </p:txBody>
      </p:sp>
      <p:sp>
        <p:nvSpPr>
          <p:cNvPr id="60447" name="Rectangle 32">
            <a:extLst>
              <a:ext uri="{FF2B5EF4-FFF2-40B4-BE49-F238E27FC236}">
                <a16:creationId xmlns:a16="http://schemas.microsoft.com/office/drawing/2014/main" id="{18CD6FA3-A688-4B60-A488-6DE171F57915}"/>
              </a:ext>
            </a:extLst>
          </p:cNvPr>
          <p:cNvSpPr>
            <a:spLocks noChangeArrowheads="1"/>
          </p:cNvSpPr>
          <p:nvPr/>
        </p:nvSpPr>
        <p:spPr bwMode="auto">
          <a:xfrm>
            <a:off x="1080468" y="843558"/>
            <a:ext cx="122180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9pPr>
          </a:lstStyle>
          <a:p>
            <a:pPr eaLnBrk="1" hangingPunct="1"/>
            <a:r>
              <a:rPr lang="en-US" altLang="zh-CN" sz="1500" dirty="0">
                <a:latin typeface="微软雅黑" panose="020B0503020204020204" pitchFamily="34" charset="-122"/>
                <a:ea typeface="微软雅黑" panose="020B0503020204020204" pitchFamily="34" charset="-122"/>
              </a:rPr>
              <a:t>10.110.10.1</a:t>
            </a:r>
          </a:p>
        </p:txBody>
      </p:sp>
      <p:sp>
        <p:nvSpPr>
          <p:cNvPr id="60448" name="Rectangle 33">
            <a:extLst>
              <a:ext uri="{FF2B5EF4-FFF2-40B4-BE49-F238E27FC236}">
                <a16:creationId xmlns:a16="http://schemas.microsoft.com/office/drawing/2014/main" id="{32B7D399-CE11-4CEF-ADBE-77F2157A470A}"/>
              </a:ext>
            </a:extLst>
          </p:cNvPr>
          <p:cNvSpPr>
            <a:spLocks noChangeArrowheads="1"/>
          </p:cNvSpPr>
          <p:nvPr/>
        </p:nvSpPr>
        <p:spPr bwMode="auto">
          <a:xfrm>
            <a:off x="2268712" y="843558"/>
            <a:ext cx="122180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9pPr>
          </a:lstStyle>
          <a:p>
            <a:pPr eaLnBrk="1" hangingPunct="1"/>
            <a:r>
              <a:rPr lang="en-US" altLang="zh-CN" sz="1500">
                <a:latin typeface="微软雅黑" panose="020B0503020204020204" pitchFamily="34" charset="-122"/>
                <a:ea typeface="微软雅黑" panose="020B0503020204020204" pitchFamily="34" charset="-122"/>
              </a:rPr>
              <a:t>10.110.10.2</a:t>
            </a:r>
          </a:p>
        </p:txBody>
      </p:sp>
      <p:sp>
        <p:nvSpPr>
          <p:cNvPr id="60449" name="Rectangle 34">
            <a:extLst>
              <a:ext uri="{FF2B5EF4-FFF2-40B4-BE49-F238E27FC236}">
                <a16:creationId xmlns:a16="http://schemas.microsoft.com/office/drawing/2014/main" id="{AAE9B490-14D2-4778-8F8E-460F0E408285}"/>
              </a:ext>
            </a:extLst>
          </p:cNvPr>
          <p:cNvSpPr>
            <a:spLocks noChangeArrowheads="1"/>
          </p:cNvSpPr>
          <p:nvPr/>
        </p:nvSpPr>
        <p:spPr bwMode="auto">
          <a:xfrm>
            <a:off x="3456956" y="843558"/>
            <a:ext cx="122180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9pPr>
          </a:lstStyle>
          <a:p>
            <a:pPr eaLnBrk="1" hangingPunct="1"/>
            <a:r>
              <a:rPr lang="en-US" altLang="zh-CN" sz="1500">
                <a:latin typeface="微软雅黑" panose="020B0503020204020204" pitchFamily="34" charset="-122"/>
                <a:ea typeface="微软雅黑" panose="020B0503020204020204" pitchFamily="34" charset="-122"/>
              </a:rPr>
              <a:t>10.110.10.3</a:t>
            </a:r>
          </a:p>
        </p:txBody>
      </p:sp>
      <p:sp>
        <p:nvSpPr>
          <p:cNvPr id="60450" name="Rectangle 35">
            <a:extLst>
              <a:ext uri="{FF2B5EF4-FFF2-40B4-BE49-F238E27FC236}">
                <a16:creationId xmlns:a16="http://schemas.microsoft.com/office/drawing/2014/main" id="{412914E6-763F-4832-8F08-CB55151E3C8F}"/>
              </a:ext>
            </a:extLst>
          </p:cNvPr>
          <p:cNvSpPr>
            <a:spLocks noChangeArrowheads="1"/>
          </p:cNvSpPr>
          <p:nvPr/>
        </p:nvSpPr>
        <p:spPr bwMode="auto">
          <a:xfrm>
            <a:off x="4644008" y="843558"/>
            <a:ext cx="122180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9pPr>
          </a:lstStyle>
          <a:p>
            <a:pPr eaLnBrk="1" hangingPunct="1"/>
            <a:r>
              <a:rPr lang="en-US" altLang="zh-CN" sz="1500" dirty="0">
                <a:latin typeface="微软雅黑" panose="020B0503020204020204" pitchFamily="34" charset="-122"/>
                <a:ea typeface="微软雅黑" panose="020B0503020204020204" pitchFamily="34" charset="-122"/>
              </a:rPr>
              <a:t>10.110.10.4</a:t>
            </a:r>
          </a:p>
        </p:txBody>
      </p:sp>
      <p:sp>
        <p:nvSpPr>
          <p:cNvPr id="60451" name="Text Box 36">
            <a:extLst>
              <a:ext uri="{FF2B5EF4-FFF2-40B4-BE49-F238E27FC236}">
                <a16:creationId xmlns:a16="http://schemas.microsoft.com/office/drawing/2014/main" id="{72F11576-074B-411F-934C-BABF278FCCF8}"/>
              </a:ext>
            </a:extLst>
          </p:cNvPr>
          <p:cNvSpPr txBox="1">
            <a:spLocks noChangeArrowheads="1"/>
          </p:cNvSpPr>
          <p:nvPr/>
        </p:nvSpPr>
        <p:spPr bwMode="auto">
          <a:xfrm>
            <a:off x="5520308" y="2489001"/>
            <a:ext cx="165782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9pPr>
          </a:lstStyle>
          <a:p>
            <a:pPr eaLnBrk="1" hangingPunct="1"/>
            <a:r>
              <a:rPr lang="zh-CN" altLang="en-US" sz="1400">
                <a:latin typeface="微软雅黑" panose="020B0503020204020204" pitchFamily="34" charset="-122"/>
                <a:ea typeface="微软雅黑" panose="020B0503020204020204" pitchFamily="34" charset="-122"/>
              </a:rPr>
              <a:t>地址池：</a:t>
            </a:r>
          </a:p>
          <a:p>
            <a:pPr eaLnBrk="1" hangingPunct="1"/>
            <a:r>
              <a:rPr lang="en-US" altLang="zh-CN" sz="1400">
                <a:latin typeface="微软雅黑" panose="020B0503020204020204" pitchFamily="34" charset="-122"/>
                <a:ea typeface="微软雅黑" panose="020B0503020204020204" pitchFamily="34" charset="-122"/>
              </a:rPr>
              <a:t>202.38.160.101</a:t>
            </a:r>
          </a:p>
          <a:p>
            <a:pPr eaLnBrk="1" hangingPunct="1"/>
            <a:r>
              <a:rPr lang="zh-CN" altLang="en-US" sz="1400">
                <a:latin typeface="微软雅黑" panose="020B0503020204020204" pitchFamily="34" charset="-122"/>
                <a:ea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rPr>
              <a:t>202.38.160.103</a:t>
            </a:r>
          </a:p>
          <a:p>
            <a:pPr eaLnBrk="1" hangingPunct="1"/>
            <a:endParaRPr lang="zh-CN" altLang="en-US" sz="1400">
              <a:latin typeface="微软雅黑" panose="020B0503020204020204" pitchFamily="34" charset="-122"/>
              <a:ea typeface="微软雅黑" panose="020B0503020204020204" pitchFamily="34" charset="-122"/>
            </a:endParaRPr>
          </a:p>
        </p:txBody>
      </p:sp>
      <p:sp>
        <p:nvSpPr>
          <p:cNvPr id="60452" name="Rectangle 37">
            <a:extLst>
              <a:ext uri="{FF2B5EF4-FFF2-40B4-BE49-F238E27FC236}">
                <a16:creationId xmlns:a16="http://schemas.microsoft.com/office/drawing/2014/main" id="{D0D6DE67-8B24-4A5B-BD8E-2D15D6B5A369}"/>
              </a:ext>
            </a:extLst>
          </p:cNvPr>
          <p:cNvSpPr>
            <a:spLocks noGrp="1" noChangeArrowheads="1"/>
          </p:cNvSpPr>
          <p:nvPr>
            <p:ph type="body" idx="4294967295"/>
          </p:nvPr>
        </p:nvSpPr>
        <p:spPr>
          <a:xfrm>
            <a:off x="486345" y="3814167"/>
            <a:ext cx="3833813" cy="1241822"/>
          </a:xfrm>
          <a:solidFill>
            <a:srgbClr val="CCFF33"/>
          </a:solidFill>
        </p:spPr>
        <p:txBody>
          <a:bodyPr/>
          <a:lstStyle/>
          <a:p>
            <a:pPr eaLnBrk="1" hangingPunct="1">
              <a:lnSpc>
                <a:spcPct val="80000"/>
              </a:lnSpc>
              <a:buFont typeface="Wingdings" panose="05000000000000000000" pitchFamily="2" charset="2"/>
              <a:buNone/>
            </a:pPr>
            <a:r>
              <a:rPr lang="zh-CN" altLang="en-US" sz="1575" dirty="0"/>
              <a:t>网络地址转换配置要求：</a:t>
            </a:r>
          </a:p>
          <a:p>
            <a:pPr eaLnBrk="1" hangingPunct="1">
              <a:lnSpc>
                <a:spcPct val="80000"/>
              </a:lnSpc>
            </a:pPr>
            <a:r>
              <a:rPr lang="zh-CN" altLang="en-US" sz="1575" dirty="0"/>
              <a:t>内部</a:t>
            </a:r>
            <a:r>
              <a:rPr lang="en-US" altLang="zh-CN" sz="1575" dirty="0"/>
              <a:t>10.110.10.0/24 </a:t>
            </a:r>
            <a:r>
              <a:rPr lang="zh-CN" altLang="en-US" sz="1575" dirty="0"/>
              <a:t>网段的</a:t>
            </a:r>
            <a:r>
              <a:rPr lang="en-US" altLang="zh-CN" sz="1575" dirty="0"/>
              <a:t>PC </a:t>
            </a:r>
            <a:r>
              <a:rPr lang="zh-CN" altLang="en-US" sz="1575" dirty="0"/>
              <a:t>机可访问</a:t>
            </a:r>
            <a:r>
              <a:rPr lang="en-US" altLang="zh-CN" sz="1575" dirty="0"/>
              <a:t>Internet</a:t>
            </a:r>
            <a:r>
              <a:rPr lang="zh-CN" altLang="en-US" sz="1575" dirty="0"/>
              <a:t>，其它网段的</a:t>
            </a:r>
            <a:r>
              <a:rPr lang="en-US" altLang="zh-CN" sz="1575" dirty="0"/>
              <a:t>PC </a:t>
            </a:r>
            <a:r>
              <a:rPr lang="zh-CN" altLang="en-US" sz="1575" dirty="0"/>
              <a:t>机不能访问</a:t>
            </a:r>
            <a:r>
              <a:rPr lang="en-US" altLang="zh-CN" sz="1575" dirty="0"/>
              <a:t>Internet</a:t>
            </a:r>
            <a:r>
              <a:rPr lang="zh-CN" altLang="en-US" sz="1575" dirty="0"/>
              <a:t>。</a:t>
            </a:r>
          </a:p>
          <a:p>
            <a:pPr eaLnBrk="1" hangingPunct="1">
              <a:lnSpc>
                <a:spcPct val="80000"/>
              </a:lnSpc>
            </a:pPr>
            <a:r>
              <a:rPr lang="zh-CN" altLang="en-US" sz="1575" dirty="0"/>
              <a:t>外部</a:t>
            </a:r>
            <a:r>
              <a:rPr lang="en-US" altLang="zh-CN" sz="1575" dirty="0"/>
              <a:t>PC </a:t>
            </a:r>
            <a:r>
              <a:rPr lang="zh-CN" altLang="en-US" sz="1575" dirty="0"/>
              <a:t>机可以访问内部的服务器。</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a:extLst>
              <a:ext uri="{FF2B5EF4-FFF2-40B4-BE49-F238E27FC236}">
                <a16:creationId xmlns:a16="http://schemas.microsoft.com/office/drawing/2014/main" id="{E430C48C-D71B-420B-820F-AE2226275361}"/>
              </a:ext>
            </a:extLst>
          </p:cNvPr>
          <p:cNvSpPr txBox="1">
            <a:spLocks noGrp="1" noChangeArrowheads="1"/>
          </p:cNvSpPr>
          <p:nvPr/>
        </p:nvSpPr>
        <p:spPr bwMode="auto">
          <a:xfrm>
            <a:off x="6057900" y="4682729"/>
            <a:ext cx="1600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9pPr>
          </a:lstStyle>
          <a:p>
            <a:pPr algn="r" eaLnBrk="1" hangingPunct="1"/>
            <a:fld id="{36E16BDF-19A6-4C9C-991B-082E1CC9607C}" type="slidenum">
              <a:rPr lang="zh-CN" altLang="en-US" sz="900">
                <a:latin typeface="Garamond" panose="02020404030301010803" pitchFamily="18" charset="0"/>
              </a:rPr>
              <a:pPr algn="r" eaLnBrk="1" hangingPunct="1"/>
              <a:t>41</a:t>
            </a:fld>
            <a:endParaRPr lang="zh-CN" altLang="en-US" sz="900">
              <a:latin typeface="Garamond" panose="02020404030301010803" pitchFamily="18" charset="0"/>
            </a:endParaRPr>
          </a:p>
        </p:txBody>
      </p:sp>
      <p:sp>
        <p:nvSpPr>
          <p:cNvPr id="61443" name="Rectangle 2">
            <a:extLst>
              <a:ext uri="{FF2B5EF4-FFF2-40B4-BE49-F238E27FC236}">
                <a16:creationId xmlns:a16="http://schemas.microsoft.com/office/drawing/2014/main" id="{C6F3905C-46F0-4422-ABEB-6606C391CFCD}"/>
              </a:ext>
            </a:extLst>
          </p:cNvPr>
          <p:cNvSpPr>
            <a:spLocks noGrp="1" noChangeArrowheads="1"/>
          </p:cNvSpPr>
          <p:nvPr>
            <p:ph type="title" idx="4294967295"/>
          </p:nvPr>
        </p:nvSpPr>
        <p:spPr/>
        <p:txBody>
          <a:bodyPr/>
          <a:lstStyle/>
          <a:p>
            <a:pPr eaLnBrk="1" hangingPunct="1"/>
            <a:r>
              <a:rPr lang="en-US" altLang="zh-CN"/>
              <a:t>NAT</a:t>
            </a:r>
            <a:r>
              <a:rPr lang="zh-CN" altLang="en-US"/>
              <a:t>配置（</a:t>
            </a:r>
            <a:r>
              <a:rPr lang="en-US" altLang="zh-CN"/>
              <a:t>V5</a:t>
            </a:r>
            <a:r>
              <a:rPr lang="zh-CN" altLang="en-US"/>
              <a:t>） </a:t>
            </a:r>
            <a:r>
              <a:rPr lang="en-US" altLang="zh-CN"/>
              <a:t>— </a:t>
            </a:r>
            <a:r>
              <a:rPr lang="zh-CN" altLang="en-US"/>
              <a:t>举例（续）</a:t>
            </a:r>
          </a:p>
        </p:txBody>
      </p:sp>
      <p:sp>
        <p:nvSpPr>
          <p:cNvPr id="61444" name="Text Box 3">
            <a:extLst>
              <a:ext uri="{FF2B5EF4-FFF2-40B4-BE49-F238E27FC236}">
                <a16:creationId xmlns:a16="http://schemas.microsoft.com/office/drawing/2014/main" id="{F82D80F5-308B-4A5E-9747-1D66720D2D4B}"/>
              </a:ext>
            </a:extLst>
          </p:cNvPr>
          <p:cNvSpPr txBox="1">
            <a:spLocks noChangeArrowheads="1"/>
          </p:cNvSpPr>
          <p:nvPr/>
        </p:nvSpPr>
        <p:spPr bwMode="auto">
          <a:xfrm>
            <a:off x="107504" y="915566"/>
            <a:ext cx="7719421"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9pPr>
          </a:lstStyle>
          <a:p>
            <a:pPr eaLnBrk="1" hangingPunct="1"/>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配置地址池和</a:t>
            </a:r>
            <a:r>
              <a:rPr lang="en-US" altLang="zh-CN" sz="1400" dirty="0">
                <a:latin typeface="微软雅黑" panose="020B0503020204020204" pitchFamily="34" charset="-122"/>
                <a:ea typeface="微软雅黑" panose="020B0503020204020204" pitchFamily="34" charset="-122"/>
              </a:rPr>
              <a:t>ACL</a:t>
            </a:r>
          </a:p>
          <a:p>
            <a:pPr eaLnBrk="1" hangingPunct="1"/>
            <a:r>
              <a:rPr lang="en-US" altLang="zh-CN" sz="1400" dirty="0">
                <a:latin typeface="微软雅黑" panose="020B0503020204020204" pitchFamily="34" charset="-122"/>
                <a:ea typeface="微软雅黑" panose="020B0503020204020204" pitchFamily="34" charset="-122"/>
              </a:rPr>
              <a:t>[H3C] </a:t>
            </a:r>
            <a:r>
              <a:rPr lang="en-US" altLang="zh-CN" sz="1400" dirty="0" err="1">
                <a:latin typeface="微软雅黑" panose="020B0503020204020204" pitchFamily="34" charset="-122"/>
                <a:ea typeface="微软雅黑" panose="020B0503020204020204" pitchFamily="34" charset="-122"/>
              </a:rPr>
              <a:t>nat</a:t>
            </a:r>
            <a:r>
              <a:rPr lang="en-US" altLang="zh-CN" sz="1400" dirty="0">
                <a:latin typeface="微软雅黑" panose="020B0503020204020204" pitchFamily="34" charset="-122"/>
                <a:ea typeface="微软雅黑" panose="020B0503020204020204" pitchFamily="34" charset="-122"/>
              </a:rPr>
              <a:t> address-group  1  202.38.160.101 202.38.160.103</a:t>
            </a:r>
          </a:p>
          <a:p>
            <a:r>
              <a:rPr lang="en-US" altLang="zh-CN" sz="1400" dirty="0">
                <a:latin typeface="微软雅黑" panose="020B0503020204020204" pitchFamily="34" charset="-122"/>
                <a:ea typeface="微软雅黑" panose="020B0503020204020204" pitchFamily="34" charset="-122"/>
              </a:rPr>
              <a:t>[H3C] </a:t>
            </a:r>
            <a:r>
              <a:rPr lang="en-US" altLang="zh-CN" sz="1400" dirty="0" err="1">
                <a:latin typeface="微软雅黑" panose="020B0503020204020204" pitchFamily="34" charset="-122"/>
                <a:ea typeface="微软雅黑" panose="020B0503020204020204" pitchFamily="34" charset="-122"/>
              </a:rPr>
              <a:t>acl</a:t>
            </a:r>
            <a:r>
              <a:rPr lang="en-US" altLang="zh-CN" sz="1400" dirty="0">
                <a:latin typeface="微软雅黑" panose="020B0503020204020204" pitchFamily="34" charset="-122"/>
                <a:ea typeface="微软雅黑" panose="020B0503020204020204" pitchFamily="34" charset="-122"/>
              </a:rPr>
              <a:t> 2000 match-order auto</a:t>
            </a:r>
          </a:p>
          <a:p>
            <a:r>
              <a:rPr lang="en-US" altLang="zh-CN" sz="1400" dirty="0">
                <a:latin typeface="微软雅黑" panose="020B0503020204020204" pitchFamily="34" charset="-122"/>
                <a:ea typeface="微软雅黑" panose="020B0503020204020204" pitchFamily="34" charset="-122"/>
              </a:rPr>
              <a:t>[H3C -acl-basic-2000]rule permit source 10.110.10.0 0.0.0.255</a:t>
            </a:r>
          </a:p>
          <a:p>
            <a:r>
              <a:rPr lang="en-US" altLang="zh-CN" sz="1400" dirty="0">
                <a:latin typeface="微软雅黑" panose="020B0503020204020204" pitchFamily="34" charset="-122"/>
                <a:ea typeface="微软雅黑" panose="020B0503020204020204" pitchFamily="34" charset="-122"/>
              </a:rPr>
              <a:t>[H3C -acl-basic-2000]rule deny source 10.110.0.0 0.0.255.255</a:t>
            </a:r>
          </a:p>
          <a:p>
            <a:pPr eaLnBrk="1" hangingPunct="1"/>
            <a:endParaRPr lang="en-US" altLang="zh-CN" sz="1400" dirty="0">
              <a:latin typeface="微软雅黑" panose="020B0503020204020204" pitchFamily="34" charset="-122"/>
              <a:ea typeface="微软雅黑" panose="020B0503020204020204" pitchFamily="34" charset="-122"/>
            </a:endParaRPr>
          </a:p>
          <a:p>
            <a:pPr eaLnBrk="1" hangingPunct="1"/>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允许</a:t>
            </a:r>
            <a:r>
              <a:rPr lang="en-US" altLang="zh-CN" sz="1400" dirty="0">
                <a:latin typeface="微软雅黑" panose="020B0503020204020204" pitchFamily="34" charset="-122"/>
                <a:ea typeface="微软雅黑" panose="020B0503020204020204" pitchFamily="34" charset="-122"/>
              </a:rPr>
              <a:t>10.110.10.0/24 </a:t>
            </a:r>
            <a:r>
              <a:rPr lang="zh-CN" altLang="en-US" sz="1400" dirty="0">
                <a:latin typeface="微软雅黑" panose="020B0503020204020204" pitchFamily="34" charset="-122"/>
                <a:ea typeface="微软雅黑" panose="020B0503020204020204" pitchFamily="34" charset="-122"/>
              </a:rPr>
              <a:t>的网段进行地址转换</a:t>
            </a:r>
          </a:p>
          <a:p>
            <a:r>
              <a:rPr lang="en-US" altLang="zh-CN" sz="1400" dirty="0">
                <a:latin typeface="微软雅黑" panose="020B0503020204020204" pitchFamily="34" charset="-122"/>
                <a:ea typeface="微软雅黑" panose="020B0503020204020204" pitchFamily="34" charset="-122"/>
              </a:rPr>
              <a:t>[H3C –Serial1/0] </a:t>
            </a:r>
            <a:r>
              <a:rPr lang="en-US" altLang="zh-CN" sz="1400" dirty="0" err="1">
                <a:latin typeface="微软雅黑" panose="020B0503020204020204" pitchFamily="34" charset="-122"/>
                <a:ea typeface="微软雅黑" panose="020B0503020204020204" pitchFamily="34" charset="-122"/>
              </a:rPr>
              <a:t>nat</a:t>
            </a:r>
            <a:r>
              <a:rPr lang="en-US" altLang="zh-CN" sz="1400" dirty="0">
                <a:latin typeface="微软雅黑" panose="020B0503020204020204" pitchFamily="34" charset="-122"/>
                <a:ea typeface="微软雅黑" panose="020B0503020204020204" pitchFamily="34" charset="-122"/>
              </a:rPr>
              <a:t> outbound 2000 address-group 1</a:t>
            </a:r>
          </a:p>
          <a:p>
            <a:pPr eaLnBrk="1" hangingPunct="1"/>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设置内部</a:t>
            </a:r>
            <a:r>
              <a:rPr lang="en-US" altLang="zh-CN" sz="1400" dirty="0">
                <a:latin typeface="微软雅黑" panose="020B0503020204020204" pitchFamily="34" charset="-122"/>
                <a:ea typeface="微软雅黑" panose="020B0503020204020204" pitchFamily="34" charset="-122"/>
              </a:rPr>
              <a:t>FTP </a:t>
            </a:r>
            <a:r>
              <a:rPr lang="zh-CN" altLang="en-US" sz="1400" dirty="0">
                <a:latin typeface="微软雅黑" panose="020B0503020204020204" pitchFamily="34" charset="-122"/>
                <a:ea typeface="微软雅黑" panose="020B0503020204020204" pitchFamily="34" charset="-122"/>
              </a:rPr>
              <a:t>服务器</a:t>
            </a:r>
          </a:p>
          <a:p>
            <a:r>
              <a:rPr lang="en-US" altLang="zh-CN" sz="1400" dirty="0">
                <a:latin typeface="微软雅黑" panose="020B0503020204020204" pitchFamily="34" charset="-122"/>
                <a:ea typeface="微软雅黑" panose="020B0503020204020204" pitchFamily="34" charset="-122"/>
              </a:rPr>
              <a:t>[H3C –S1/0] </a:t>
            </a:r>
            <a:r>
              <a:rPr lang="en-US" altLang="zh-CN" sz="1400" dirty="0" err="1">
                <a:latin typeface="微软雅黑" panose="020B0503020204020204" pitchFamily="34" charset="-122"/>
                <a:ea typeface="微软雅黑" panose="020B0503020204020204" pitchFamily="34" charset="-122"/>
              </a:rPr>
              <a:t>nat</a:t>
            </a:r>
            <a:r>
              <a:rPr lang="en-US" altLang="zh-CN" sz="1400" dirty="0">
                <a:latin typeface="微软雅黑" panose="020B0503020204020204" pitchFamily="34" charset="-122"/>
                <a:ea typeface="微软雅黑" panose="020B0503020204020204" pitchFamily="34" charset="-122"/>
              </a:rPr>
              <a:t> server protocol  </a:t>
            </a:r>
            <a:r>
              <a:rPr lang="en-US" altLang="zh-CN" sz="1400" dirty="0" err="1">
                <a:latin typeface="微软雅黑" panose="020B0503020204020204" pitchFamily="34" charset="-122"/>
                <a:ea typeface="微软雅黑" panose="020B0503020204020204" pitchFamily="34" charset="-122"/>
              </a:rPr>
              <a:t>tcp</a:t>
            </a:r>
            <a:r>
              <a:rPr lang="en-US" altLang="zh-CN" sz="1400" dirty="0">
                <a:latin typeface="微软雅黑" panose="020B0503020204020204" pitchFamily="34" charset="-122"/>
                <a:ea typeface="微软雅黑" panose="020B0503020204020204" pitchFamily="34" charset="-122"/>
              </a:rPr>
              <a:t> global 202.38.160.101 ftp inside 10.110.10.1 ftp</a:t>
            </a:r>
          </a:p>
          <a:p>
            <a:pPr eaLnBrk="1" hangingPunct="1"/>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设置内部</a:t>
            </a:r>
            <a:r>
              <a:rPr lang="en-US" altLang="zh-CN" sz="1400" dirty="0">
                <a:latin typeface="微软雅黑" panose="020B0503020204020204" pitchFamily="34" charset="-122"/>
                <a:ea typeface="微软雅黑" panose="020B0503020204020204" pitchFamily="34" charset="-122"/>
              </a:rPr>
              <a:t>WWW</a:t>
            </a:r>
            <a:r>
              <a:rPr lang="zh-CN" altLang="en-US" sz="1400" dirty="0">
                <a:latin typeface="微软雅黑" panose="020B0503020204020204" pitchFamily="34" charset="-122"/>
                <a:ea typeface="微软雅黑" panose="020B0503020204020204" pitchFamily="34" charset="-122"/>
              </a:rPr>
              <a:t>服务器</a:t>
            </a:r>
            <a:r>
              <a:rPr lang="en-US" altLang="zh-CN" sz="1400" dirty="0">
                <a:latin typeface="微软雅黑" panose="020B0503020204020204" pitchFamily="34" charset="-122"/>
                <a:ea typeface="微软雅黑" panose="020B0503020204020204" pitchFamily="34" charset="-122"/>
              </a:rPr>
              <a:t>1</a:t>
            </a:r>
          </a:p>
          <a:p>
            <a:r>
              <a:rPr lang="en-US" altLang="zh-CN" sz="1400" dirty="0">
                <a:latin typeface="微软雅黑" panose="020B0503020204020204" pitchFamily="34" charset="-122"/>
                <a:ea typeface="微软雅黑" panose="020B0503020204020204" pitchFamily="34" charset="-122"/>
              </a:rPr>
              <a:t>[H3C –S1/0] </a:t>
            </a:r>
            <a:r>
              <a:rPr lang="en-US" altLang="zh-CN" sz="1400" dirty="0" err="1">
                <a:latin typeface="微软雅黑" panose="020B0503020204020204" pitchFamily="34" charset="-122"/>
                <a:ea typeface="微软雅黑" panose="020B0503020204020204" pitchFamily="34" charset="-122"/>
              </a:rPr>
              <a:t>nat</a:t>
            </a:r>
            <a:r>
              <a:rPr lang="en-US" altLang="zh-CN" sz="1400" dirty="0">
                <a:latin typeface="微软雅黑" panose="020B0503020204020204" pitchFamily="34" charset="-122"/>
                <a:ea typeface="微软雅黑" panose="020B0503020204020204" pitchFamily="34" charset="-122"/>
              </a:rPr>
              <a:t> server protocol  </a:t>
            </a:r>
            <a:r>
              <a:rPr lang="en-US" altLang="zh-CN" sz="1400" dirty="0" err="1">
                <a:latin typeface="微软雅黑" panose="020B0503020204020204" pitchFamily="34" charset="-122"/>
                <a:ea typeface="微软雅黑" panose="020B0503020204020204" pitchFamily="34" charset="-122"/>
              </a:rPr>
              <a:t>tcp</a:t>
            </a:r>
            <a:r>
              <a:rPr lang="en-US" altLang="zh-CN" sz="1400" dirty="0">
                <a:latin typeface="微软雅黑" panose="020B0503020204020204" pitchFamily="34" charset="-122"/>
                <a:ea typeface="微软雅黑" panose="020B0503020204020204" pitchFamily="34" charset="-122"/>
              </a:rPr>
              <a:t> global 202.38.160.102 www inside 10.110.10.2 www</a:t>
            </a:r>
          </a:p>
          <a:p>
            <a:pPr eaLnBrk="1" hangingPunct="1"/>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设置内部</a:t>
            </a:r>
            <a:r>
              <a:rPr lang="en-US" altLang="zh-CN" sz="1400" dirty="0">
                <a:latin typeface="微软雅黑" panose="020B0503020204020204" pitchFamily="34" charset="-122"/>
                <a:ea typeface="微软雅黑" panose="020B0503020204020204" pitchFamily="34" charset="-122"/>
              </a:rPr>
              <a:t>WWW</a:t>
            </a:r>
            <a:r>
              <a:rPr lang="zh-CN" altLang="en-US" sz="1400" dirty="0">
                <a:latin typeface="微软雅黑" panose="020B0503020204020204" pitchFamily="34" charset="-122"/>
                <a:ea typeface="微软雅黑" panose="020B0503020204020204" pitchFamily="34" charset="-122"/>
              </a:rPr>
              <a:t>服务器</a:t>
            </a:r>
            <a:r>
              <a:rPr lang="en-US" altLang="zh-CN" sz="1400" dirty="0">
                <a:latin typeface="微软雅黑" panose="020B0503020204020204" pitchFamily="34" charset="-122"/>
                <a:ea typeface="微软雅黑" panose="020B0503020204020204" pitchFamily="34" charset="-122"/>
              </a:rPr>
              <a:t>2</a:t>
            </a:r>
          </a:p>
          <a:p>
            <a:r>
              <a:rPr lang="en-US" altLang="zh-CN" sz="1400" dirty="0">
                <a:latin typeface="微软雅黑" panose="020B0503020204020204" pitchFamily="34" charset="-122"/>
                <a:ea typeface="微软雅黑" panose="020B0503020204020204" pitchFamily="34" charset="-122"/>
              </a:rPr>
              <a:t>[H3C –S1/0] </a:t>
            </a:r>
            <a:r>
              <a:rPr lang="en-US" altLang="zh-CN" sz="1400" dirty="0" err="1">
                <a:latin typeface="微软雅黑" panose="020B0503020204020204" pitchFamily="34" charset="-122"/>
                <a:ea typeface="微软雅黑" panose="020B0503020204020204" pitchFamily="34" charset="-122"/>
              </a:rPr>
              <a:t>nat</a:t>
            </a:r>
            <a:r>
              <a:rPr lang="en-US" altLang="zh-CN" sz="1400" dirty="0">
                <a:latin typeface="微软雅黑" panose="020B0503020204020204" pitchFamily="34" charset="-122"/>
                <a:ea typeface="微软雅黑" panose="020B0503020204020204" pitchFamily="34" charset="-122"/>
              </a:rPr>
              <a:t> server protocol  </a:t>
            </a:r>
            <a:r>
              <a:rPr lang="en-US" altLang="zh-CN" sz="1400" dirty="0" err="1">
                <a:latin typeface="微软雅黑" panose="020B0503020204020204" pitchFamily="34" charset="-122"/>
                <a:ea typeface="微软雅黑" panose="020B0503020204020204" pitchFamily="34" charset="-122"/>
              </a:rPr>
              <a:t>tcp</a:t>
            </a:r>
            <a:r>
              <a:rPr lang="en-US" altLang="zh-CN" sz="1400" dirty="0">
                <a:latin typeface="微软雅黑" panose="020B0503020204020204" pitchFamily="34" charset="-122"/>
                <a:ea typeface="微软雅黑" panose="020B0503020204020204" pitchFamily="34" charset="-122"/>
              </a:rPr>
              <a:t> global 202.38.160.102 8080 inside 10.110.10.3 www</a:t>
            </a:r>
          </a:p>
          <a:p>
            <a:pPr eaLnBrk="1" hangingPunct="1"/>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设置内部</a:t>
            </a:r>
            <a:r>
              <a:rPr lang="en-US" altLang="zh-CN" sz="1400" dirty="0">
                <a:latin typeface="微软雅黑" panose="020B0503020204020204" pitchFamily="34" charset="-122"/>
                <a:ea typeface="微软雅黑" panose="020B0503020204020204" pitchFamily="34" charset="-122"/>
              </a:rPr>
              <a:t>SMTP </a:t>
            </a:r>
            <a:r>
              <a:rPr lang="zh-CN" altLang="en-US" sz="1400" dirty="0">
                <a:latin typeface="微软雅黑" panose="020B0503020204020204" pitchFamily="34" charset="-122"/>
                <a:ea typeface="微软雅黑" panose="020B0503020204020204" pitchFamily="34" charset="-122"/>
              </a:rPr>
              <a:t>服务器</a:t>
            </a:r>
          </a:p>
          <a:p>
            <a:r>
              <a:rPr lang="en-US" altLang="zh-CN" sz="1400" dirty="0">
                <a:latin typeface="微软雅黑" panose="020B0503020204020204" pitchFamily="34" charset="-122"/>
                <a:ea typeface="微软雅黑" panose="020B0503020204020204" pitchFamily="34" charset="-122"/>
              </a:rPr>
              <a:t>[H3C –S1/0] </a:t>
            </a:r>
            <a:r>
              <a:rPr lang="en-US" altLang="zh-CN" sz="1400" dirty="0" err="1">
                <a:latin typeface="微软雅黑" panose="020B0503020204020204" pitchFamily="34" charset="-122"/>
                <a:ea typeface="微软雅黑" panose="020B0503020204020204" pitchFamily="34" charset="-122"/>
              </a:rPr>
              <a:t>nat</a:t>
            </a:r>
            <a:r>
              <a:rPr lang="en-US" altLang="zh-CN" sz="1400" dirty="0">
                <a:latin typeface="微软雅黑" panose="020B0503020204020204" pitchFamily="34" charset="-122"/>
                <a:ea typeface="微软雅黑" panose="020B0503020204020204" pitchFamily="34" charset="-122"/>
              </a:rPr>
              <a:t> server protocol  </a:t>
            </a:r>
            <a:r>
              <a:rPr lang="en-US" altLang="zh-CN" sz="1400" dirty="0" err="1">
                <a:latin typeface="微软雅黑" panose="020B0503020204020204" pitchFamily="34" charset="-122"/>
                <a:ea typeface="微软雅黑" panose="020B0503020204020204" pitchFamily="34" charset="-122"/>
              </a:rPr>
              <a:t>tcp</a:t>
            </a:r>
            <a:r>
              <a:rPr lang="en-US" altLang="zh-CN" sz="1400" dirty="0">
                <a:latin typeface="微软雅黑" panose="020B0503020204020204" pitchFamily="34" charset="-122"/>
                <a:ea typeface="微软雅黑" panose="020B0503020204020204" pitchFamily="34" charset="-122"/>
              </a:rPr>
              <a:t> global 202.38.160.103 smtp inside 10.110.10.4 smtp</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type="body" idx="1"/>
          </p:nvPr>
        </p:nvSpPr>
        <p:spPr>
          <a:xfrm>
            <a:off x="214282" y="1071551"/>
            <a:ext cx="6643734" cy="3857653"/>
          </a:xfrm>
        </p:spPr>
        <p:txBody>
          <a:bodyPr>
            <a:noAutofit/>
          </a:bodyPr>
          <a:lstStyle/>
          <a:p>
            <a:pPr>
              <a:lnSpc>
                <a:spcPct val="110000"/>
              </a:lnSpc>
            </a:pPr>
            <a:r>
              <a:rPr lang="zh-CN" altLang="zh-CN" sz="1600" dirty="0"/>
              <a:t>地址池是一些连续的IP 地址的集合，当内部IP包通过地址转换到达外部网络时，将会选择地址池中的某个地址作为转换后的源地址</a:t>
            </a:r>
          </a:p>
          <a:p>
            <a:pPr>
              <a:lnSpc>
                <a:spcPct val="110000"/>
              </a:lnSpc>
            </a:pPr>
            <a:r>
              <a:rPr lang="zh-CN" altLang="zh-CN" sz="1600" dirty="0"/>
              <a:t>定义地址池命令：</a:t>
            </a:r>
          </a:p>
          <a:p>
            <a:pPr marL="684000" lvl="1">
              <a:lnSpc>
                <a:spcPct val="110000"/>
              </a:lnSpc>
            </a:pPr>
            <a:r>
              <a:rPr lang="zh-CN" altLang="zh-CN" sz="1600" dirty="0"/>
              <a:t>[</a:t>
            </a:r>
            <a:r>
              <a:rPr lang="en-US" altLang="zh-CN" sz="1600" dirty="0"/>
              <a:t>H3C</a:t>
            </a:r>
            <a:r>
              <a:rPr lang="zh-CN" altLang="zh-CN" sz="1600" dirty="0"/>
              <a:t>] nat address-group </a:t>
            </a:r>
            <a:r>
              <a:rPr lang="zh-CN" altLang="zh-CN" sz="1600" i="1" dirty="0"/>
              <a:t>group-number </a:t>
            </a:r>
            <a:endParaRPr lang="en-US" altLang="zh-CN" sz="1600" i="1" dirty="0"/>
          </a:p>
          <a:p>
            <a:pPr>
              <a:lnSpc>
                <a:spcPct val="110000"/>
              </a:lnSpc>
            </a:pPr>
            <a:r>
              <a:rPr lang="en-US" altLang="zh-CN" sz="1600" dirty="0"/>
              <a:t>[H3C-address-group-</a:t>
            </a:r>
            <a:r>
              <a:rPr lang="en-US" altLang="zh-CN" sz="1600" i="1" dirty="0"/>
              <a:t>group-number</a:t>
            </a:r>
            <a:r>
              <a:rPr lang="en-US" altLang="zh-CN" sz="1600" dirty="0"/>
              <a:t> ]</a:t>
            </a:r>
            <a:r>
              <a:rPr lang="en-US" altLang="zh-CN" sz="1600" b="1" dirty="0"/>
              <a:t> </a:t>
            </a:r>
            <a:r>
              <a:rPr lang="en-US" altLang="zh-CN" sz="1600" dirty="0"/>
              <a:t>address</a:t>
            </a:r>
            <a:r>
              <a:rPr lang="en-US" altLang="zh-CN" sz="1600" b="1" dirty="0"/>
              <a:t> </a:t>
            </a:r>
            <a:r>
              <a:rPr lang="en-US" altLang="zh-CN" sz="1600" i="1" dirty="0"/>
              <a:t>start-address end-address</a:t>
            </a:r>
            <a:endParaRPr lang="zh-CN" altLang="zh-CN" sz="1600" dirty="0"/>
          </a:p>
          <a:p>
            <a:pPr>
              <a:lnSpc>
                <a:spcPct val="110000"/>
              </a:lnSpc>
            </a:pPr>
            <a:r>
              <a:rPr lang="zh-CN" altLang="zh-CN" sz="1600" dirty="0"/>
              <a:t>举例：</a:t>
            </a:r>
          </a:p>
          <a:p>
            <a:pPr marL="684000" lvl="1">
              <a:lnSpc>
                <a:spcPct val="110000"/>
              </a:lnSpc>
            </a:pPr>
            <a:r>
              <a:rPr lang="zh-CN" altLang="zh-CN" sz="1600" dirty="0"/>
              <a:t>[</a:t>
            </a:r>
            <a:r>
              <a:rPr lang="en-US" altLang="zh-CN" sz="1600" dirty="0"/>
              <a:t>H3C</a:t>
            </a:r>
            <a:r>
              <a:rPr lang="zh-CN" altLang="zh-CN" sz="1600" dirty="0"/>
              <a:t>] nat address-group  </a:t>
            </a:r>
            <a:r>
              <a:rPr lang="zh-CN" altLang="zh-CN" sz="1600" i="1" dirty="0"/>
              <a:t>1</a:t>
            </a:r>
            <a:r>
              <a:rPr lang="zh-CN" altLang="zh-CN" sz="1600" dirty="0"/>
              <a:t> </a:t>
            </a:r>
            <a:endParaRPr lang="en-US" altLang="zh-CN" sz="1600" dirty="0"/>
          </a:p>
          <a:p>
            <a:pPr marL="684000" lvl="1">
              <a:lnSpc>
                <a:spcPct val="110000"/>
              </a:lnSpc>
            </a:pPr>
            <a:r>
              <a:rPr lang="en-US" altLang="zh-CN" sz="1600" dirty="0"/>
              <a:t>[H3C-address-group-1]</a:t>
            </a:r>
            <a:r>
              <a:rPr lang="zh-CN" altLang="zh-CN" sz="1600" dirty="0"/>
              <a:t> </a:t>
            </a:r>
            <a:r>
              <a:rPr lang="en-US" altLang="zh-CN" sz="1600" dirty="0"/>
              <a:t>address </a:t>
            </a:r>
            <a:r>
              <a:rPr lang="zh-CN" altLang="zh-CN" sz="1600" i="1" dirty="0"/>
              <a:t>210.30.101.1 210.30.101.4 </a:t>
            </a:r>
            <a:endParaRPr lang="zh-CN" altLang="zh-CN" sz="1600" dirty="0"/>
          </a:p>
        </p:txBody>
      </p:sp>
      <p:sp>
        <p:nvSpPr>
          <p:cNvPr id="5" name="Rectangle 2"/>
          <p:cNvSpPr txBox="1">
            <a:spLocks noChangeArrowheads="1"/>
          </p:cNvSpPr>
          <p:nvPr/>
        </p:nvSpPr>
        <p:spPr>
          <a:xfrm>
            <a:off x="827584" y="191142"/>
            <a:ext cx="6459060" cy="461665"/>
          </a:xfrm>
          <a:prstGeom prst="rect">
            <a:avLst/>
          </a:prstGeom>
        </p:spPr>
        <p:txBody>
          <a:bodyPr vert="horz" wrap="square" lIns="91440" tIns="45720" rIns="91440" bIns="45720" rtlCol="0" anchor="ctr">
            <a:spAutoFit/>
          </a:bodyPr>
          <a:lstStyle/>
          <a:p>
            <a:pPr lvl="0">
              <a:spcBef>
                <a:spcPct val="0"/>
              </a:spcBef>
            </a:pPr>
            <a:r>
              <a:rPr kumimoji="0" lang="zh-CN"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rPr>
              <a:t> </a:t>
            </a:r>
            <a:r>
              <a:rPr lang="en-US" altLang="zh-CN" sz="2400" b="1" dirty="0">
                <a:latin typeface="微软雅黑" pitchFamily="34" charset="-122"/>
                <a:ea typeface="微软雅黑" pitchFamily="34" charset="-122"/>
                <a:cs typeface="+mj-cs"/>
              </a:rPr>
              <a:t>NAT</a:t>
            </a:r>
            <a:r>
              <a:rPr lang="zh-CN" altLang="en-US" sz="2400" b="1" dirty="0">
                <a:latin typeface="微软雅黑" pitchFamily="34" charset="-122"/>
                <a:ea typeface="微软雅黑" pitchFamily="34" charset="-122"/>
                <a:cs typeface="+mj-cs"/>
              </a:rPr>
              <a:t>技术 （</a:t>
            </a:r>
            <a:r>
              <a:rPr lang="en-US" altLang="zh-CN" sz="2400" b="1" dirty="0">
                <a:latin typeface="微软雅黑" pitchFamily="34" charset="-122"/>
                <a:ea typeface="微软雅黑" pitchFamily="34" charset="-122"/>
                <a:cs typeface="+mj-cs"/>
              </a:rPr>
              <a:t>V7</a:t>
            </a:r>
            <a:r>
              <a:rPr lang="zh-CN" altLang="en-US" sz="2400" b="1" dirty="0">
                <a:latin typeface="微软雅黑" pitchFamily="34" charset="-122"/>
                <a:ea typeface="微软雅黑" pitchFamily="34" charset="-122"/>
                <a:cs typeface="+mj-cs"/>
              </a:rPr>
              <a:t>）</a:t>
            </a:r>
            <a:r>
              <a:rPr lang="en-US" altLang="zh-CN" sz="2400" b="1" dirty="0">
                <a:latin typeface="微软雅黑" pitchFamily="34" charset="-122"/>
                <a:ea typeface="微软雅黑" pitchFamily="34" charset="-122"/>
                <a:cs typeface="+mj-cs"/>
              </a:rPr>
              <a:t>— </a:t>
            </a:r>
            <a:r>
              <a:rPr lang="zh-CN" altLang="en-US" sz="2400" b="1" dirty="0">
                <a:latin typeface="微软雅黑" pitchFamily="34" charset="-122"/>
                <a:ea typeface="微软雅黑" pitchFamily="34" charset="-122"/>
                <a:cs typeface="+mj-cs"/>
              </a:rPr>
              <a:t>定义地址池</a:t>
            </a:r>
            <a:endParaRPr kumimoji="0" lang="zh-CN"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spTree>
    <p:extLst>
      <p:ext uri="{BB962C8B-B14F-4D97-AF65-F5344CB8AC3E}">
        <p14:creationId xmlns:p14="http://schemas.microsoft.com/office/powerpoint/2010/main" val="10741595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type="body" idx="1"/>
          </p:nvPr>
        </p:nvSpPr>
        <p:spPr>
          <a:xfrm>
            <a:off x="251520" y="915566"/>
            <a:ext cx="7776864" cy="4071948"/>
          </a:xfrm>
        </p:spPr>
        <p:txBody>
          <a:bodyPr>
            <a:normAutofit/>
          </a:bodyPr>
          <a:lstStyle/>
          <a:p>
            <a:pPr>
              <a:lnSpc>
                <a:spcPct val="110000"/>
              </a:lnSpc>
            </a:pPr>
            <a:r>
              <a:rPr lang="en-US" altLang="zh-CN" sz="1400" dirty="0"/>
              <a:t>ACL</a:t>
            </a:r>
            <a:r>
              <a:rPr lang="zh-CN" altLang="en-US" sz="1400" dirty="0"/>
              <a:t>在</a:t>
            </a:r>
            <a:r>
              <a:rPr lang="en-US" altLang="zh-CN" sz="1400" dirty="0"/>
              <a:t>NAT</a:t>
            </a:r>
            <a:r>
              <a:rPr lang="zh-CN" altLang="en-US" sz="1400" dirty="0"/>
              <a:t>中的作用是 “描述将被做地址转换的</a:t>
            </a:r>
            <a:r>
              <a:rPr lang="en-US" altLang="zh-CN" sz="1400" dirty="0"/>
              <a:t>IP</a:t>
            </a:r>
            <a:r>
              <a:rPr lang="zh-CN" altLang="en-US" sz="1400" dirty="0"/>
              <a:t>包” 。 </a:t>
            </a:r>
            <a:endParaRPr lang="en-US" altLang="zh-CN" sz="1400" dirty="0"/>
          </a:p>
          <a:p>
            <a:pPr>
              <a:lnSpc>
                <a:spcPct val="110000"/>
              </a:lnSpc>
            </a:pPr>
            <a:r>
              <a:rPr lang="zh-CN" altLang="en-US" sz="1400" dirty="0"/>
              <a:t>当内部网络有数据包要发往外部网络时，首先根据该</a:t>
            </a:r>
            <a:r>
              <a:rPr lang="en-US" altLang="zh-CN" sz="1400" dirty="0"/>
              <a:t>ACL</a:t>
            </a:r>
            <a:r>
              <a:rPr lang="zh-CN" altLang="en-US" sz="1400" dirty="0"/>
              <a:t>判定是否是允许的数据包，然后再根据定义的关联找到与之对应的地址池，最后再把源地址转换成这个地址池中的某一个地址</a:t>
            </a:r>
            <a:endParaRPr lang="zh-CN" altLang="zh-CN" sz="1400" dirty="0"/>
          </a:p>
          <a:p>
            <a:pPr>
              <a:lnSpc>
                <a:spcPct val="110000"/>
              </a:lnSpc>
            </a:pPr>
            <a:r>
              <a:rPr lang="zh-CN" altLang="zh-CN" sz="1400" dirty="0"/>
              <a:t>定义关联命令：</a:t>
            </a:r>
          </a:p>
          <a:p>
            <a:pPr marL="684000" lvl="1">
              <a:lnSpc>
                <a:spcPct val="110000"/>
              </a:lnSpc>
            </a:pPr>
            <a:r>
              <a:rPr lang="zh-CN" altLang="zh-CN" sz="1400" dirty="0"/>
              <a:t>[</a:t>
            </a:r>
            <a:r>
              <a:rPr lang="en-US" altLang="zh-CN" sz="1400" dirty="0"/>
              <a:t>H3C</a:t>
            </a:r>
            <a:r>
              <a:rPr lang="zh-CN" altLang="zh-CN" sz="1400" dirty="0"/>
              <a:t>-Serial</a:t>
            </a:r>
            <a:r>
              <a:rPr lang="en-US" altLang="zh-CN" sz="1400" i="1" dirty="0">
                <a:solidFill>
                  <a:srgbClr val="0070C0"/>
                </a:solidFill>
              </a:rPr>
              <a:t>x/x</a:t>
            </a:r>
            <a:r>
              <a:rPr lang="zh-CN" altLang="zh-CN" sz="1400" dirty="0"/>
              <a:t>] </a:t>
            </a:r>
            <a:r>
              <a:rPr lang="en-US" altLang="zh-CN" sz="1400" dirty="0" err="1"/>
              <a:t>nat</a:t>
            </a:r>
            <a:r>
              <a:rPr lang="en-US" altLang="zh-CN" sz="1400" dirty="0"/>
              <a:t> outbound [ </a:t>
            </a:r>
            <a:r>
              <a:rPr lang="en-US" altLang="zh-CN" sz="1400" i="1" dirty="0" err="1"/>
              <a:t>acl</a:t>
            </a:r>
            <a:r>
              <a:rPr lang="en-US" altLang="zh-CN" sz="1400" i="1" dirty="0"/>
              <a:t>-number </a:t>
            </a:r>
            <a:r>
              <a:rPr lang="en-US" altLang="zh-CN" sz="1400" dirty="0"/>
              <a:t>] [ address-group </a:t>
            </a:r>
            <a:r>
              <a:rPr lang="en-US" altLang="zh-CN" sz="1400" i="1" dirty="0"/>
              <a:t>group-number</a:t>
            </a:r>
            <a:r>
              <a:rPr lang="en-US" altLang="zh-CN" sz="1400" dirty="0"/>
              <a:t> ]</a:t>
            </a:r>
          </a:p>
          <a:p>
            <a:pPr marL="398250" lvl="1" indent="0">
              <a:lnSpc>
                <a:spcPct val="110000"/>
              </a:lnSpc>
              <a:buNone/>
            </a:pPr>
            <a:endParaRPr lang="en-US" altLang="zh-CN" sz="1400" dirty="0"/>
          </a:p>
          <a:p>
            <a:pPr marL="684000" lvl="1">
              <a:lnSpc>
                <a:spcPct val="110000"/>
              </a:lnSpc>
            </a:pPr>
            <a:r>
              <a:rPr lang="zh-CN" altLang="zh-CN" sz="1400" dirty="0"/>
              <a:t>举例：</a:t>
            </a:r>
            <a:endParaRPr lang="en-US" altLang="zh-CN" sz="1400" dirty="0"/>
          </a:p>
          <a:p>
            <a:pPr marL="684000" lvl="1">
              <a:lnSpc>
                <a:spcPct val="110000"/>
              </a:lnSpc>
            </a:pPr>
            <a:r>
              <a:rPr lang="zh-CN" altLang="zh-CN" sz="1400" dirty="0"/>
              <a:t>[</a:t>
            </a:r>
            <a:r>
              <a:rPr lang="en-US" altLang="zh-CN" sz="1400" dirty="0"/>
              <a:t>H3C</a:t>
            </a:r>
            <a:r>
              <a:rPr lang="zh-CN" altLang="zh-CN" sz="1400" dirty="0"/>
              <a:t>] acl </a:t>
            </a:r>
            <a:r>
              <a:rPr lang="en-US" altLang="zh-CN" sz="1400" dirty="0"/>
              <a:t>number </a:t>
            </a:r>
            <a:r>
              <a:rPr lang="zh-CN" altLang="zh-CN" sz="1400" dirty="0"/>
              <a:t>2000 match-order auto</a:t>
            </a:r>
            <a:endParaRPr lang="en-US" altLang="zh-CN" sz="1400" dirty="0"/>
          </a:p>
          <a:p>
            <a:pPr marL="684000" lvl="1">
              <a:lnSpc>
                <a:spcPct val="110000"/>
              </a:lnSpc>
            </a:pPr>
            <a:r>
              <a:rPr lang="zh-CN" altLang="zh-CN" sz="1400" dirty="0"/>
              <a:t>[</a:t>
            </a:r>
            <a:r>
              <a:rPr lang="en-US" altLang="zh-CN" sz="1400" dirty="0"/>
              <a:t>H3C-acl-basic-2000</a:t>
            </a:r>
            <a:r>
              <a:rPr lang="zh-CN" altLang="zh-CN" sz="1400" dirty="0"/>
              <a:t>] rule permit source 192.168.1.0 0.0.0.255</a:t>
            </a:r>
            <a:endParaRPr lang="en-US" altLang="zh-CN" sz="1400" dirty="0"/>
          </a:p>
          <a:p>
            <a:pPr marL="684000" lvl="1">
              <a:lnSpc>
                <a:spcPct val="110000"/>
              </a:lnSpc>
            </a:pPr>
            <a:r>
              <a:rPr lang="zh-CN" altLang="zh-CN" sz="1400" dirty="0"/>
              <a:t>[</a:t>
            </a:r>
            <a:r>
              <a:rPr lang="en-US" altLang="zh-CN" sz="1400" dirty="0"/>
              <a:t>H3C-acl-basic-2000</a:t>
            </a:r>
            <a:r>
              <a:rPr lang="zh-CN" altLang="zh-CN" sz="1400" dirty="0"/>
              <a:t>] rule deny source any</a:t>
            </a:r>
            <a:endParaRPr lang="en-US" altLang="zh-CN" sz="1400" dirty="0"/>
          </a:p>
          <a:p>
            <a:pPr marL="684000" lvl="1">
              <a:lnSpc>
                <a:spcPct val="110000"/>
              </a:lnSpc>
            </a:pPr>
            <a:r>
              <a:rPr lang="zh-CN" altLang="zh-CN" sz="1400" dirty="0"/>
              <a:t>[</a:t>
            </a:r>
            <a:r>
              <a:rPr lang="en-US" altLang="zh-CN" sz="1400" dirty="0"/>
              <a:t>H3C</a:t>
            </a:r>
            <a:r>
              <a:rPr lang="zh-CN" altLang="zh-CN" sz="1400" dirty="0"/>
              <a:t>] nat address-group </a:t>
            </a:r>
            <a:r>
              <a:rPr lang="zh-CN" altLang="zh-CN" sz="1400" i="1" dirty="0"/>
              <a:t>1</a:t>
            </a:r>
            <a:r>
              <a:rPr lang="zh-CN" altLang="zh-CN" sz="1400" dirty="0"/>
              <a:t> </a:t>
            </a:r>
            <a:endParaRPr lang="en-US" altLang="zh-CN" sz="1400" dirty="0"/>
          </a:p>
          <a:p>
            <a:pPr marL="684000" lvl="1">
              <a:lnSpc>
                <a:spcPct val="110000"/>
              </a:lnSpc>
            </a:pPr>
            <a:r>
              <a:rPr lang="en-US" altLang="zh-CN" sz="1400" dirty="0"/>
              <a:t>[H3C-address-group-1] address </a:t>
            </a:r>
            <a:r>
              <a:rPr lang="zh-CN" altLang="zh-CN" sz="1400" i="1" dirty="0"/>
              <a:t>210.30.101.1 210.30.101.4</a:t>
            </a:r>
            <a:endParaRPr lang="en-US" altLang="zh-CN" sz="1400" i="1" dirty="0"/>
          </a:p>
          <a:p>
            <a:pPr marL="684000" lvl="1">
              <a:lnSpc>
                <a:spcPct val="110000"/>
              </a:lnSpc>
            </a:pPr>
            <a:r>
              <a:rPr lang="zh-CN" altLang="zh-CN" sz="1400" dirty="0"/>
              <a:t>[</a:t>
            </a:r>
            <a:r>
              <a:rPr lang="en-US" altLang="zh-CN" sz="1400" dirty="0"/>
              <a:t>H3C</a:t>
            </a:r>
            <a:r>
              <a:rPr lang="zh-CN" altLang="zh-CN" sz="1400" dirty="0"/>
              <a:t>-Serial</a:t>
            </a:r>
            <a:r>
              <a:rPr lang="en-US" altLang="zh-CN" sz="1400" dirty="0"/>
              <a:t>1/</a:t>
            </a:r>
            <a:r>
              <a:rPr lang="zh-CN" altLang="zh-CN" sz="1400" dirty="0"/>
              <a:t>0] nat outbound </a:t>
            </a:r>
            <a:r>
              <a:rPr lang="zh-CN" altLang="zh-CN" sz="1400" i="1" dirty="0"/>
              <a:t>2000 </a:t>
            </a:r>
            <a:r>
              <a:rPr lang="zh-CN" altLang="zh-CN" sz="1400" dirty="0"/>
              <a:t>address-group </a:t>
            </a:r>
            <a:r>
              <a:rPr lang="zh-CN" altLang="zh-CN" sz="1400" i="1" dirty="0"/>
              <a:t>1</a:t>
            </a:r>
          </a:p>
        </p:txBody>
      </p:sp>
      <p:sp>
        <p:nvSpPr>
          <p:cNvPr id="5" name="Rectangle 2"/>
          <p:cNvSpPr txBox="1">
            <a:spLocks noChangeArrowheads="1"/>
          </p:cNvSpPr>
          <p:nvPr/>
        </p:nvSpPr>
        <p:spPr>
          <a:xfrm>
            <a:off x="827584" y="191142"/>
            <a:ext cx="6459060" cy="461665"/>
          </a:xfrm>
          <a:prstGeom prst="rect">
            <a:avLst/>
          </a:prstGeom>
        </p:spPr>
        <p:txBody>
          <a:bodyPr vert="horz" wrap="square" lIns="91440" tIns="45720" rIns="91440" bIns="45720" rtlCol="0" anchor="ctr">
            <a:spAutoFit/>
          </a:bodyPr>
          <a:lstStyle/>
          <a:p>
            <a:pPr lvl="0">
              <a:spcBef>
                <a:spcPct val="0"/>
              </a:spcBef>
            </a:pPr>
            <a:r>
              <a:rPr kumimoji="0" lang="zh-CN"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rPr>
              <a:t> </a:t>
            </a:r>
            <a:r>
              <a:rPr lang="en-US" altLang="zh-CN" sz="2400" b="1" dirty="0">
                <a:latin typeface="微软雅黑" pitchFamily="34" charset="-122"/>
                <a:ea typeface="微软雅黑" pitchFamily="34" charset="-122"/>
                <a:cs typeface="+mj-cs"/>
              </a:rPr>
              <a:t>NAT</a:t>
            </a:r>
            <a:r>
              <a:rPr lang="zh-CN" altLang="en-US" sz="2400" b="1" dirty="0">
                <a:latin typeface="微软雅黑" pitchFamily="34" charset="-122"/>
                <a:ea typeface="微软雅黑" pitchFamily="34" charset="-122"/>
                <a:cs typeface="+mj-cs"/>
              </a:rPr>
              <a:t>技术（</a:t>
            </a:r>
            <a:r>
              <a:rPr lang="en-US" altLang="zh-CN" sz="2400" b="1" dirty="0">
                <a:latin typeface="微软雅黑" pitchFamily="34" charset="-122"/>
                <a:ea typeface="微软雅黑" pitchFamily="34" charset="-122"/>
                <a:cs typeface="+mj-cs"/>
              </a:rPr>
              <a:t>V7</a:t>
            </a:r>
            <a:r>
              <a:rPr lang="zh-CN" altLang="en-US" sz="2400" b="1" dirty="0">
                <a:latin typeface="微软雅黑" pitchFamily="34" charset="-122"/>
                <a:ea typeface="微软雅黑" pitchFamily="34" charset="-122"/>
                <a:cs typeface="+mj-cs"/>
              </a:rPr>
              <a:t>） </a:t>
            </a:r>
            <a:r>
              <a:rPr lang="en-US" altLang="zh-CN" sz="2400" b="1" dirty="0">
                <a:latin typeface="微软雅黑" pitchFamily="34" charset="-122"/>
                <a:ea typeface="微软雅黑" pitchFamily="34" charset="-122"/>
                <a:cs typeface="+mj-cs"/>
              </a:rPr>
              <a:t>— </a:t>
            </a:r>
            <a:r>
              <a:rPr lang="zh-CN" altLang="en-US" sz="2400" b="1" dirty="0">
                <a:latin typeface="微软雅黑" pitchFamily="34" charset="-122"/>
                <a:ea typeface="微软雅黑" pitchFamily="34" charset="-122"/>
                <a:cs typeface="+mj-cs"/>
              </a:rPr>
              <a:t>定义地址池与</a:t>
            </a:r>
            <a:r>
              <a:rPr lang="en-US" altLang="zh-CN" sz="2400" b="1" dirty="0">
                <a:latin typeface="微软雅黑" pitchFamily="34" charset="-122"/>
                <a:ea typeface="微软雅黑" pitchFamily="34" charset="-122"/>
                <a:cs typeface="+mj-cs"/>
              </a:rPr>
              <a:t>ACL</a:t>
            </a:r>
            <a:r>
              <a:rPr lang="zh-CN" altLang="en-US" sz="2400" b="1" dirty="0">
                <a:latin typeface="微软雅黑" pitchFamily="34" charset="-122"/>
                <a:ea typeface="微软雅黑" pitchFamily="34" charset="-122"/>
                <a:cs typeface="+mj-cs"/>
              </a:rPr>
              <a:t>的关联</a:t>
            </a:r>
            <a:endParaRPr kumimoji="0" lang="zh-CN"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spTree>
    <p:extLst>
      <p:ext uri="{BB962C8B-B14F-4D97-AF65-F5344CB8AC3E}">
        <p14:creationId xmlns:p14="http://schemas.microsoft.com/office/powerpoint/2010/main" val="28877996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type="body" idx="1"/>
          </p:nvPr>
        </p:nvSpPr>
        <p:spPr>
          <a:xfrm>
            <a:off x="214282" y="1071552"/>
            <a:ext cx="6643734" cy="3565317"/>
          </a:xfrm>
        </p:spPr>
        <p:txBody>
          <a:bodyPr>
            <a:normAutofit/>
          </a:bodyPr>
          <a:lstStyle/>
          <a:p>
            <a:r>
              <a:rPr lang="zh-CN" altLang="zh-CN" sz="1600" dirty="0"/>
              <a:t>接口与ACL的关联又称EASY IP 特性，它是指在地址转换的过程中直接使用接口的IP 地址作为转换后的源地址</a:t>
            </a:r>
          </a:p>
          <a:p>
            <a:r>
              <a:rPr lang="zh-CN" altLang="zh-CN" sz="1600" dirty="0"/>
              <a:t>定义关联命令：</a:t>
            </a:r>
          </a:p>
          <a:p>
            <a:pPr marL="684000" lvl="1"/>
            <a:r>
              <a:rPr lang="zh-CN" altLang="zh-CN" sz="1600" dirty="0"/>
              <a:t>[</a:t>
            </a:r>
            <a:r>
              <a:rPr lang="en-US" altLang="zh-CN" sz="1600" dirty="0"/>
              <a:t>H3C</a:t>
            </a:r>
            <a:r>
              <a:rPr lang="zh-CN" altLang="zh-CN" sz="1600" dirty="0"/>
              <a:t>-Serial</a:t>
            </a:r>
            <a:r>
              <a:rPr lang="en-US" altLang="zh-CN" sz="1600" i="1" dirty="0">
                <a:solidFill>
                  <a:srgbClr val="0070C0"/>
                </a:solidFill>
              </a:rPr>
              <a:t>x/x</a:t>
            </a:r>
            <a:r>
              <a:rPr lang="zh-CN" altLang="zh-CN" sz="1600" dirty="0"/>
              <a:t>] nat outbound </a:t>
            </a:r>
            <a:r>
              <a:rPr lang="zh-CN" altLang="zh-CN" sz="1600" i="1" dirty="0"/>
              <a:t>acl-number</a:t>
            </a:r>
          </a:p>
          <a:p>
            <a:r>
              <a:rPr lang="zh-CN" altLang="zh-CN" sz="1600" dirty="0"/>
              <a:t>举例：</a:t>
            </a:r>
          </a:p>
          <a:p>
            <a:pPr marL="684000" lvl="1"/>
            <a:r>
              <a:rPr lang="zh-CN" altLang="zh-CN" sz="1600" dirty="0"/>
              <a:t>[</a:t>
            </a:r>
            <a:r>
              <a:rPr lang="en-US" altLang="zh-CN" sz="1600" dirty="0"/>
              <a:t>H3C</a:t>
            </a:r>
            <a:r>
              <a:rPr lang="zh-CN" altLang="zh-CN" sz="1600" dirty="0"/>
              <a:t>] acl</a:t>
            </a:r>
            <a:r>
              <a:rPr lang="en-US" altLang="zh-CN" sz="1600" dirty="0"/>
              <a:t> number </a:t>
            </a:r>
            <a:r>
              <a:rPr lang="zh-CN" altLang="zh-CN" sz="1600" dirty="0"/>
              <a:t> 2000 match-order auto</a:t>
            </a:r>
            <a:endParaRPr lang="en-US" altLang="zh-CN" sz="1600" dirty="0"/>
          </a:p>
          <a:p>
            <a:pPr marL="684000" lvl="1"/>
            <a:r>
              <a:rPr lang="zh-CN" altLang="zh-CN" sz="1600" dirty="0"/>
              <a:t>[</a:t>
            </a:r>
            <a:r>
              <a:rPr lang="en-US" altLang="zh-CN" sz="1600" dirty="0"/>
              <a:t>H3C-acl-basic-2000</a:t>
            </a:r>
            <a:r>
              <a:rPr lang="zh-CN" altLang="zh-CN" sz="1600" dirty="0"/>
              <a:t>] rule permit source 192.168.1.0 0.0.0.255</a:t>
            </a:r>
            <a:endParaRPr lang="en-US" altLang="zh-CN" sz="1600" dirty="0"/>
          </a:p>
          <a:p>
            <a:pPr marL="684000" lvl="1"/>
            <a:r>
              <a:rPr lang="zh-CN" altLang="zh-CN" sz="1600" dirty="0"/>
              <a:t>[</a:t>
            </a:r>
            <a:r>
              <a:rPr lang="en-US" altLang="zh-CN" sz="1600" dirty="0"/>
              <a:t>H3C-acl-basic-2000</a:t>
            </a:r>
            <a:r>
              <a:rPr lang="zh-CN" altLang="zh-CN" sz="1600" dirty="0"/>
              <a:t>] rule deny source any</a:t>
            </a:r>
            <a:endParaRPr lang="en-US" altLang="zh-CN" sz="1600" dirty="0"/>
          </a:p>
          <a:p>
            <a:pPr marL="684000" lvl="1"/>
            <a:r>
              <a:rPr lang="zh-CN" altLang="zh-CN" sz="1600" dirty="0"/>
              <a:t>[Quidway-Serial</a:t>
            </a:r>
            <a:r>
              <a:rPr lang="en-US" altLang="zh-CN" sz="1600" dirty="0"/>
              <a:t>1/</a:t>
            </a:r>
            <a:r>
              <a:rPr lang="zh-CN" altLang="zh-CN" sz="1600" dirty="0"/>
              <a:t>0] nat outbound </a:t>
            </a:r>
            <a:r>
              <a:rPr lang="zh-CN" altLang="zh-CN" sz="1600" i="1" dirty="0"/>
              <a:t>2000</a:t>
            </a:r>
          </a:p>
        </p:txBody>
      </p:sp>
      <p:sp>
        <p:nvSpPr>
          <p:cNvPr id="5" name="Rectangle 2"/>
          <p:cNvSpPr txBox="1">
            <a:spLocks noChangeArrowheads="1"/>
          </p:cNvSpPr>
          <p:nvPr/>
        </p:nvSpPr>
        <p:spPr>
          <a:xfrm>
            <a:off x="827584" y="191142"/>
            <a:ext cx="6459060" cy="461665"/>
          </a:xfrm>
          <a:prstGeom prst="rect">
            <a:avLst/>
          </a:prstGeom>
        </p:spPr>
        <p:txBody>
          <a:bodyPr vert="horz" wrap="square" lIns="91440" tIns="45720" rIns="91440" bIns="45720" rtlCol="0" anchor="ctr">
            <a:spAutoFit/>
          </a:bodyPr>
          <a:lstStyle/>
          <a:p>
            <a:pPr lvl="0">
              <a:spcBef>
                <a:spcPct val="0"/>
              </a:spcBef>
            </a:pPr>
            <a:r>
              <a:rPr kumimoji="0" lang="zh-CN"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rPr>
              <a:t> </a:t>
            </a:r>
            <a:r>
              <a:rPr lang="en-US" altLang="zh-CN" sz="2400" b="1" dirty="0">
                <a:latin typeface="微软雅黑" pitchFamily="34" charset="-122"/>
                <a:ea typeface="微软雅黑" pitchFamily="34" charset="-122"/>
                <a:cs typeface="+mj-cs"/>
              </a:rPr>
              <a:t>NAT</a:t>
            </a:r>
            <a:r>
              <a:rPr lang="zh-CN" altLang="en-US" sz="2400" b="1" dirty="0">
                <a:latin typeface="微软雅黑" pitchFamily="34" charset="-122"/>
                <a:ea typeface="微软雅黑" pitchFamily="34" charset="-122"/>
                <a:cs typeface="+mj-cs"/>
              </a:rPr>
              <a:t>技术（</a:t>
            </a:r>
            <a:r>
              <a:rPr lang="en-US" altLang="zh-CN" sz="2400" b="1" dirty="0">
                <a:latin typeface="微软雅黑" pitchFamily="34" charset="-122"/>
                <a:ea typeface="微软雅黑" pitchFamily="34" charset="-122"/>
                <a:cs typeface="+mj-cs"/>
              </a:rPr>
              <a:t>V7</a:t>
            </a:r>
            <a:r>
              <a:rPr lang="zh-CN" altLang="en-US" sz="2400" b="1" dirty="0">
                <a:latin typeface="微软雅黑" pitchFamily="34" charset="-122"/>
                <a:ea typeface="微软雅黑" pitchFamily="34" charset="-122"/>
                <a:cs typeface="+mj-cs"/>
              </a:rPr>
              <a:t>） </a:t>
            </a:r>
            <a:r>
              <a:rPr lang="en-US" altLang="zh-CN" sz="2400" b="1" dirty="0">
                <a:latin typeface="微软雅黑" pitchFamily="34" charset="-122"/>
                <a:ea typeface="微软雅黑" pitchFamily="34" charset="-122"/>
                <a:cs typeface="+mj-cs"/>
              </a:rPr>
              <a:t>— </a:t>
            </a:r>
            <a:r>
              <a:rPr lang="zh-CN" altLang="en-US" sz="2400" b="1" dirty="0">
                <a:latin typeface="微软雅黑" pitchFamily="34" charset="-122"/>
                <a:ea typeface="微软雅黑" pitchFamily="34" charset="-122"/>
                <a:cs typeface="+mj-cs"/>
              </a:rPr>
              <a:t>定义接口与</a:t>
            </a:r>
            <a:r>
              <a:rPr lang="en-US" altLang="zh-CN" sz="2400" b="1" dirty="0">
                <a:latin typeface="微软雅黑" pitchFamily="34" charset="-122"/>
                <a:ea typeface="微软雅黑" pitchFamily="34" charset="-122"/>
                <a:cs typeface="+mj-cs"/>
              </a:rPr>
              <a:t>ACL</a:t>
            </a:r>
            <a:r>
              <a:rPr lang="zh-CN" altLang="en-US" sz="2400" b="1" dirty="0">
                <a:latin typeface="微软雅黑" pitchFamily="34" charset="-122"/>
                <a:ea typeface="微软雅黑" pitchFamily="34" charset="-122"/>
                <a:cs typeface="+mj-cs"/>
              </a:rPr>
              <a:t>的关联</a:t>
            </a:r>
            <a:endParaRPr kumimoji="0" lang="zh-CN"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spTree>
    <p:extLst>
      <p:ext uri="{BB962C8B-B14F-4D97-AF65-F5344CB8AC3E}">
        <p14:creationId xmlns:p14="http://schemas.microsoft.com/office/powerpoint/2010/main" val="19079046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type="body" idx="1"/>
          </p:nvPr>
        </p:nvSpPr>
        <p:spPr>
          <a:xfrm>
            <a:off x="214282" y="1071552"/>
            <a:ext cx="7742094" cy="3641488"/>
          </a:xfrm>
        </p:spPr>
        <p:txBody>
          <a:bodyPr>
            <a:normAutofit/>
          </a:bodyPr>
          <a:lstStyle/>
          <a:p>
            <a:r>
              <a:rPr lang="zh-CN" altLang="zh-CN" sz="1600" dirty="0"/>
              <a:t>用户可将内部服务器的IP地址和端口号映射到NAT路由器的外部地址以及端口号上，从而实现由外部网络访问内部服务器的功能。</a:t>
            </a:r>
          </a:p>
          <a:p>
            <a:r>
              <a:rPr lang="zh-CN" altLang="zh-CN" sz="1600" dirty="0"/>
              <a:t>建立映射命令：</a:t>
            </a:r>
          </a:p>
          <a:p>
            <a:pPr marL="684000" lvl="1"/>
            <a:r>
              <a:rPr lang="zh-CN" altLang="zh-CN" sz="1600" dirty="0"/>
              <a:t>[</a:t>
            </a:r>
            <a:r>
              <a:rPr lang="en-US" altLang="zh-CN" sz="1600" dirty="0"/>
              <a:t>H3C</a:t>
            </a:r>
            <a:r>
              <a:rPr lang="zh-CN" altLang="zh-CN" sz="1600" dirty="0"/>
              <a:t>-Serial</a:t>
            </a:r>
            <a:r>
              <a:rPr lang="en-US" altLang="zh-CN" sz="1600" i="1" dirty="0">
                <a:solidFill>
                  <a:srgbClr val="0070C0"/>
                </a:solidFill>
              </a:rPr>
              <a:t>x/x</a:t>
            </a:r>
            <a:r>
              <a:rPr lang="zh-CN" altLang="zh-CN" sz="1600" dirty="0"/>
              <a:t>] </a:t>
            </a:r>
            <a:r>
              <a:rPr lang="en-US" altLang="zh-CN" sz="1600" dirty="0" err="1">
                <a:solidFill>
                  <a:srgbClr val="000000"/>
                </a:solidFill>
                <a:ea typeface="Microsoft Yahei" panose="020B0503020204020204" pitchFamily="34" charset="-122"/>
              </a:rPr>
              <a:t>nat</a:t>
            </a:r>
            <a:r>
              <a:rPr lang="en-US" altLang="zh-CN" sz="1600" dirty="0">
                <a:solidFill>
                  <a:srgbClr val="000000"/>
                </a:solidFill>
                <a:ea typeface="Microsoft Yahei" panose="020B0503020204020204" pitchFamily="34" charset="-122"/>
              </a:rPr>
              <a:t> server</a:t>
            </a:r>
            <a:r>
              <a:rPr lang="en-US" altLang="zh-CN" sz="1600" dirty="0">
                <a:solidFill>
                  <a:srgbClr val="000000"/>
                </a:solidFill>
              </a:rPr>
              <a:t> </a:t>
            </a:r>
            <a:r>
              <a:rPr lang="en-US" altLang="zh-CN" sz="1600" b="1" dirty="0">
                <a:solidFill>
                  <a:srgbClr val="000000"/>
                </a:solidFill>
                <a:latin typeface="Microsoft Yahei" panose="020B0503020204020204" pitchFamily="34" charset="-122"/>
              </a:rPr>
              <a:t>protocol </a:t>
            </a:r>
            <a:r>
              <a:rPr lang="en-US" altLang="zh-CN" sz="1600" i="1" dirty="0">
                <a:solidFill>
                  <a:srgbClr val="000000"/>
                </a:solidFill>
                <a:latin typeface="Microsoft Yahei" panose="020B0503020204020204" pitchFamily="34" charset="-122"/>
              </a:rPr>
              <a:t>pro-type</a:t>
            </a:r>
            <a:r>
              <a:rPr lang="en-US" altLang="zh-CN" sz="1600" b="1" dirty="0">
                <a:solidFill>
                  <a:srgbClr val="000000"/>
                </a:solidFill>
                <a:latin typeface="Microsoft Yahei" panose="020B0503020204020204" pitchFamily="34" charset="-122"/>
              </a:rPr>
              <a:t> global</a:t>
            </a:r>
            <a:r>
              <a:rPr lang="en-US" altLang="zh-CN" sz="1600" i="1" dirty="0">
                <a:solidFill>
                  <a:srgbClr val="000000"/>
                </a:solidFill>
                <a:latin typeface="Microsoft Yahei" panose="020B0503020204020204" pitchFamily="34" charset="-122"/>
              </a:rPr>
              <a:t> </a:t>
            </a:r>
            <a:r>
              <a:rPr lang="en-US" altLang="zh-CN" sz="1600" dirty="0">
                <a:solidFill>
                  <a:srgbClr val="000000"/>
                </a:solidFill>
              </a:rPr>
              <a:t>{</a:t>
            </a:r>
            <a:r>
              <a:rPr lang="en-US" altLang="zh-CN" sz="1600" i="1" dirty="0">
                <a:solidFill>
                  <a:srgbClr val="000000"/>
                </a:solidFill>
                <a:latin typeface="Microsoft Yahei" panose="020B0503020204020204" pitchFamily="34" charset="-122"/>
              </a:rPr>
              <a:t> global-address | </a:t>
            </a:r>
            <a:r>
              <a:rPr lang="en-US" altLang="zh-CN" sz="1600" b="1" dirty="0">
                <a:solidFill>
                  <a:srgbClr val="92D050"/>
                </a:solidFill>
                <a:latin typeface="Microsoft Yahei" panose="020B0503020204020204" pitchFamily="34" charset="-122"/>
              </a:rPr>
              <a:t>current-interface</a:t>
            </a:r>
            <a:r>
              <a:rPr lang="en-US" altLang="zh-CN" sz="1600" i="1" dirty="0">
                <a:solidFill>
                  <a:srgbClr val="92D050"/>
                </a:solidFill>
                <a:latin typeface="Microsoft Yahei" panose="020B0503020204020204" pitchFamily="34" charset="-122"/>
              </a:rPr>
              <a:t> </a:t>
            </a:r>
            <a:r>
              <a:rPr lang="en-US" altLang="zh-CN" sz="1600" dirty="0">
                <a:solidFill>
                  <a:srgbClr val="92D050"/>
                </a:solidFill>
              </a:rPr>
              <a:t>|</a:t>
            </a:r>
            <a:r>
              <a:rPr lang="en-US" altLang="zh-CN" sz="1600" i="1" dirty="0">
                <a:solidFill>
                  <a:srgbClr val="92D050"/>
                </a:solidFill>
                <a:latin typeface="Microsoft Yahei" panose="020B0503020204020204" pitchFamily="34" charset="-122"/>
              </a:rPr>
              <a:t> </a:t>
            </a:r>
            <a:r>
              <a:rPr lang="en-US" altLang="zh-CN" sz="1600" b="1" dirty="0">
                <a:solidFill>
                  <a:srgbClr val="92D050"/>
                </a:solidFill>
                <a:latin typeface="Microsoft Yahei" panose="020B0503020204020204" pitchFamily="34" charset="-122"/>
              </a:rPr>
              <a:t>interface </a:t>
            </a:r>
            <a:r>
              <a:rPr lang="en-US" altLang="zh-CN" sz="1600" i="1" dirty="0">
                <a:solidFill>
                  <a:srgbClr val="92D050"/>
                </a:solidFill>
                <a:latin typeface="Microsoft Yahei" panose="020B0503020204020204" pitchFamily="34" charset="-122"/>
              </a:rPr>
              <a:t>interface-type</a:t>
            </a:r>
            <a:r>
              <a:rPr lang="en-US" altLang="zh-CN" sz="1600" dirty="0">
                <a:solidFill>
                  <a:srgbClr val="92D050"/>
                </a:solidFill>
              </a:rPr>
              <a:t> </a:t>
            </a:r>
            <a:r>
              <a:rPr lang="en-US" altLang="zh-CN" sz="1600" i="1" dirty="0">
                <a:solidFill>
                  <a:srgbClr val="92D050"/>
                </a:solidFill>
                <a:latin typeface="Microsoft Yahei" panose="020B0503020204020204" pitchFamily="34" charset="-122"/>
              </a:rPr>
              <a:t>interface-number</a:t>
            </a:r>
            <a:r>
              <a:rPr lang="en-US" altLang="zh-CN" sz="1600" i="1" dirty="0">
                <a:solidFill>
                  <a:srgbClr val="000000"/>
                </a:solidFill>
                <a:latin typeface="Microsoft Yahei" panose="020B0503020204020204" pitchFamily="34" charset="-122"/>
              </a:rPr>
              <a:t> </a:t>
            </a:r>
            <a:r>
              <a:rPr lang="en-US" altLang="zh-CN" sz="1600" dirty="0">
                <a:solidFill>
                  <a:srgbClr val="000000"/>
                </a:solidFill>
              </a:rPr>
              <a:t>}</a:t>
            </a:r>
            <a:r>
              <a:rPr lang="en-US" altLang="zh-CN" sz="1600" i="1" dirty="0">
                <a:solidFill>
                  <a:srgbClr val="000000"/>
                </a:solidFill>
                <a:latin typeface="Microsoft Yahei" panose="020B0503020204020204" pitchFamily="34" charset="-122"/>
              </a:rPr>
              <a:t> </a:t>
            </a:r>
          </a:p>
          <a:p>
            <a:pPr marL="398250" lvl="1" indent="0">
              <a:buNone/>
            </a:pPr>
            <a:r>
              <a:rPr lang="en-US" altLang="zh-CN" sz="1600" dirty="0">
                <a:solidFill>
                  <a:srgbClr val="000000"/>
                </a:solidFill>
              </a:rPr>
              <a:t>[</a:t>
            </a:r>
            <a:r>
              <a:rPr lang="en-US" altLang="zh-CN" sz="1600" i="1" dirty="0">
                <a:solidFill>
                  <a:srgbClr val="000000"/>
                </a:solidFill>
                <a:latin typeface="Microsoft Yahei" panose="020B0503020204020204" pitchFamily="34" charset="-122"/>
              </a:rPr>
              <a:t> global-port </a:t>
            </a:r>
            <a:r>
              <a:rPr lang="en-US" altLang="zh-CN" sz="1600" dirty="0">
                <a:solidFill>
                  <a:srgbClr val="000000"/>
                </a:solidFill>
              </a:rPr>
              <a:t>] </a:t>
            </a:r>
            <a:r>
              <a:rPr lang="en-US" altLang="zh-CN" sz="1600" dirty="0">
                <a:solidFill>
                  <a:srgbClr val="92D050"/>
                </a:solidFill>
              </a:rPr>
              <a:t>[</a:t>
            </a:r>
            <a:r>
              <a:rPr lang="en-US" altLang="zh-CN" sz="1600" b="1" dirty="0">
                <a:solidFill>
                  <a:srgbClr val="92D050"/>
                </a:solidFill>
                <a:latin typeface="Microsoft Yahei" panose="020B0503020204020204" pitchFamily="34" charset="-122"/>
              </a:rPr>
              <a:t> </a:t>
            </a:r>
            <a:r>
              <a:rPr lang="en-US" altLang="zh-CN" sz="1600" b="1" dirty="0" err="1">
                <a:solidFill>
                  <a:srgbClr val="92D050"/>
                </a:solidFill>
                <a:latin typeface="Microsoft Yahei" panose="020B0503020204020204" pitchFamily="34" charset="-122"/>
              </a:rPr>
              <a:t>vpn</a:t>
            </a:r>
            <a:r>
              <a:rPr lang="en-US" altLang="zh-CN" sz="1600" b="1" dirty="0">
                <a:solidFill>
                  <a:srgbClr val="92D050"/>
                </a:solidFill>
                <a:latin typeface="Microsoft Yahei" panose="020B0503020204020204" pitchFamily="34" charset="-122"/>
              </a:rPr>
              <a:t>-instance</a:t>
            </a:r>
            <a:r>
              <a:rPr lang="en-US" altLang="zh-CN" sz="1600" i="1" dirty="0">
                <a:solidFill>
                  <a:srgbClr val="92D050"/>
                </a:solidFill>
                <a:latin typeface="Microsoft Yahei" panose="020B0503020204020204" pitchFamily="34" charset="-122"/>
              </a:rPr>
              <a:t> global-name</a:t>
            </a:r>
            <a:r>
              <a:rPr lang="en-US" altLang="zh-CN" sz="1600" dirty="0">
                <a:solidFill>
                  <a:srgbClr val="92D050"/>
                </a:solidFill>
              </a:rPr>
              <a:t> ]</a:t>
            </a:r>
            <a:r>
              <a:rPr lang="en-US" altLang="zh-CN" sz="1600" i="1" dirty="0">
                <a:solidFill>
                  <a:srgbClr val="92D050"/>
                </a:solidFill>
                <a:latin typeface="Microsoft Yahei" panose="020B0503020204020204" pitchFamily="34" charset="-122"/>
              </a:rPr>
              <a:t> </a:t>
            </a:r>
            <a:r>
              <a:rPr lang="en-US" altLang="zh-CN" sz="1600" b="1" dirty="0">
                <a:solidFill>
                  <a:srgbClr val="000000"/>
                </a:solidFill>
                <a:latin typeface="Microsoft Yahei" panose="020B0503020204020204" pitchFamily="34" charset="-122"/>
              </a:rPr>
              <a:t>inside</a:t>
            </a:r>
            <a:r>
              <a:rPr lang="en-US" altLang="zh-CN" sz="1600" i="1" dirty="0">
                <a:solidFill>
                  <a:srgbClr val="000000"/>
                </a:solidFill>
                <a:latin typeface="Microsoft Yahei" panose="020B0503020204020204" pitchFamily="34" charset="-122"/>
              </a:rPr>
              <a:t> local-address </a:t>
            </a:r>
            <a:r>
              <a:rPr lang="en-US" altLang="zh-CN" sz="1600" dirty="0">
                <a:solidFill>
                  <a:srgbClr val="000000"/>
                </a:solidFill>
              </a:rPr>
              <a:t>[</a:t>
            </a:r>
            <a:r>
              <a:rPr lang="en-US" altLang="zh-CN" sz="1600" i="1" dirty="0">
                <a:solidFill>
                  <a:srgbClr val="000000"/>
                </a:solidFill>
                <a:latin typeface="Microsoft Yahei" panose="020B0503020204020204" pitchFamily="34" charset="-122"/>
              </a:rPr>
              <a:t> local-port</a:t>
            </a:r>
            <a:r>
              <a:rPr lang="en-US" altLang="zh-CN" sz="1600" dirty="0">
                <a:solidFill>
                  <a:srgbClr val="000000"/>
                </a:solidFill>
              </a:rPr>
              <a:t> ] </a:t>
            </a:r>
            <a:r>
              <a:rPr lang="en-US" altLang="zh-CN" sz="1600" dirty="0">
                <a:solidFill>
                  <a:srgbClr val="92D050"/>
                </a:solidFill>
              </a:rPr>
              <a:t>[</a:t>
            </a:r>
            <a:r>
              <a:rPr lang="en-US" altLang="zh-CN" sz="1600" b="1" dirty="0">
                <a:solidFill>
                  <a:srgbClr val="92D050"/>
                </a:solidFill>
                <a:latin typeface="Microsoft Yahei" panose="020B0503020204020204" pitchFamily="34" charset="-122"/>
              </a:rPr>
              <a:t> </a:t>
            </a:r>
            <a:r>
              <a:rPr lang="en-US" altLang="zh-CN" sz="1600" b="1" dirty="0" err="1">
                <a:solidFill>
                  <a:srgbClr val="92D050"/>
                </a:solidFill>
                <a:latin typeface="Microsoft Yahei" panose="020B0503020204020204" pitchFamily="34" charset="-122"/>
              </a:rPr>
              <a:t>vpn</a:t>
            </a:r>
            <a:r>
              <a:rPr lang="en-US" altLang="zh-CN" sz="1600" b="1" dirty="0">
                <a:solidFill>
                  <a:srgbClr val="92D050"/>
                </a:solidFill>
                <a:latin typeface="Microsoft Yahei" panose="020B0503020204020204" pitchFamily="34" charset="-122"/>
              </a:rPr>
              <a:t>-instance</a:t>
            </a:r>
            <a:r>
              <a:rPr lang="en-US" altLang="zh-CN" sz="1600" i="1" dirty="0">
                <a:solidFill>
                  <a:srgbClr val="92D050"/>
                </a:solidFill>
                <a:latin typeface="Microsoft Yahei" panose="020B0503020204020204" pitchFamily="34" charset="-122"/>
              </a:rPr>
              <a:t> local-name</a:t>
            </a:r>
            <a:r>
              <a:rPr lang="en-US" altLang="zh-CN" sz="1600" dirty="0">
                <a:solidFill>
                  <a:srgbClr val="92D050"/>
                </a:solidFill>
              </a:rPr>
              <a:t> ] [ </a:t>
            </a:r>
            <a:r>
              <a:rPr lang="en-US" altLang="zh-CN" sz="1600" b="1" dirty="0" err="1">
                <a:solidFill>
                  <a:srgbClr val="92D050"/>
                </a:solidFill>
                <a:latin typeface="Microsoft Yahei" panose="020B0503020204020204" pitchFamily="34" charset="-122"/>
              </a:rPr>
              <a:t>acl</a:t>
            </a:r>
            <a:r>
              <a:rPr lang="en-US" altLang="zh-CN" sz="1600" dirty="0">
                <a:solidFill>
                  <a:srgbClr val="92D050"/>
                </a:solidFill>
              </a:rPr>
              <a:t> </a:t>
            </a:r>
            <a:r>
              <a:rPr lang="en-US" altLang="zh-CN" sz="1600" i="1" dirty="0" err="1">
                <a:solidFill>
                  <a:srgbClr val="92D050"/>
                </a:solidFill>
                <a:latin typeface="Microsoft Yahei" panose="020B0503020204020204" pitchFamily="34" charset="-122"/>
              </a:rPr>
              <a:t>acl</a:t>
            </a:r>
            <a:r>
              <a:rPr lang="en-US" altLang="zh-CN" sz="1600" i="1" dirty="0">
                <a:solidFill>
                  <a:srgbClr val="92D050"/>
                </a:solidFill>
                <a:latin typeface="Microsoft Yahei" panose="020B0503020204020204" pitchFamily="34" charset="-122"/>
              </a:rPr>
              <a:t>-number </a:t>
            </a:r>
            <a:r>
              <a:rPr lang="en-US" altLang="zh-CN" sz="1600" dirty="0">
                <a:solidFill>
                  <a:srgbClr val="92D050"/>
                </a:solidFill>
              </a:rPr>
              <a:t>]</a:t>
            </a:r>
          </a:p>
          <a:p>
            <a:pPr marL="398250" lvl="1" indent="0">
              <a:buNone/>
            </a:pPr>
            <a:endParaRPr lang="en-US" altLang="zh-CN" sz="1600" dirty="0"/>
          </a:p>
          <a:p>
            <a:pPr marL="398250" lvl="1" indent="0">
              <a:buNone/>
            </a:pPr>
            <a:r>
              <a:rPr lang="zh-CN" altLang="zh-CN" sz="1600" dirty="0"/>
              <a:t>举例：</a:t>
            </a:r>
          </a:p>
          <a:p>
            <a:pPr marL="684000" lvl="1"/>
            <a:r>
              <a:rPr lang="zh-CN" altLang="zh-CN" sz="1600" dirty="0"/>
              <a:t>[</a:t>
            </a:r>
            <a:r>
              <a:rPr lang="en-US" altLang="zh-CN" sz="1600" dirty="0"/>
              <a:t>H3C</a:t>
            </a:r>
            <a:r>
              <a:rPr lang="zh-CN" altLang="zh-CN" sz="1600" dirty="0"/>
              <a:t>-Serial</a:t>
            </a:r>
            <a:r>
              <a:rPr lang="en-US" altLang="zh-CN" sz="1600" dirty="0"/>
              <a:t>1/</a:t>
            </a:r>
            <a:r>
              <a:rPr lang="zh-CN" altLang="zh-CN" sz="1600" dirty="0"/>
              <a:t>0] nat  server  protocol  tcp  global  210.30.103.22  </a:t>
            </a:r>
            <a:r>
              <a:rPr lang="en-US" altLang="zh-CN" sz="1600" dirty="0"/>
              <a:t>8080</a:t>
            </a:r>
            <a:r>
              <a:rPr lang="zh-CN" altLang="zh-CN" sz="1600" dirty="0"/>
              <a:t> inside  192.168.1.4  </a:t>
            </a:r>
            <a:r>
              <a:rPr lang="en-US" altLang="zh-CN" sz="1600" dirty="0"/>
              <a:t>http</a:t>
            </a:r>
            <a:endParaRPr lang="zh-CN" altLang="zh-CN" sz="1600" dirty="0"/>
          </a:p>
        </p:txBody>
      </p:sp>
      <p:sp>
        <p:nvSpPr>
          <p:cNvPr id="5" name="Rectangle 2"/>
          <p:cNvSpPr txBox="1">
            <a:spLocks noChangeArrowheads="1"/>
          </p:cNvSpPr>
          <p:nvPr/>
        </p:nvSpPr>
        <p:spPr>
          <a:xfrm>
            <a:off x="827584" y="191142"/>
            <a:ext cx="6459060" cy="461665"/>
          </a:xfrm>
          <a:prstGeom prst="rect">
            <a:avLst/>
          </a:prstGeom>
        </p:spPr>
        <p:txBody>
          <a:bodyPr vert="horz" wrap="square" lIns="91440" tIns="45720" rIns="91440" bIns="45720" rtlCol="0" anchor="ctr">
            <a:spAutoFit/>
          </a:bodyPr>
          <a:lstStyle/>
          <a:p>
            <a:pPr lvl="0">
              <a:spcBef>
                <a:spcPct val="0"/>
              </a:spcBef>
            </a:pPr>
            <a:r>
              <a:rPr kumimoji="0" lang="zh-CN"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rPr>
              <a:t> </a:t>
            </a:r>
            <a:r>
              <a:rPr lang="en-US" altLang="zh-CN" sz="2400" b="1" dirty="0">
                <a:latin typeface="微软雅黑" pitchFamily="34" charset="-122"/>
                <a:ea typeface="微软雅黑" pitchFamily="34" charset="-122"/>
                <a:cs typeface="+mj-cs"/>
              </a:rPr>
              <a:t>NAT</a:t>
            </a:r>
            <a:r>
              <a:rPr lang="zh-CN" altLang="en-US" sz="2400" b="1" dirty="0">
                <a:latin typeface="微软雅黑" pitchFamily="34" charset="-122"/>
                <a:ea typeface="微软雅黑" pitchFamily="34" charset="-122"/>
                <a:cs typeface="+mj-cs"/>
              </a:rPr>
              <a:t>配置（</a:t>
            </a:r>
            <a:r>
              <a:rPr lang="en-US" altLang="zh-CN" sz="2400" b="1" dirty="0">
                <a:latin typeface="微软雅黑" pitchFamily="34" charset="-122"/>
                <a:ea typeface="微软雅黑" pitchFamily="34" charset="-122"/>
                <a:cs typeface="+mj-cs"/>
              </a:rPr>
              <a:t>V7</a:t>
            </a:r>
            <a:r>
              <a:rPr lang="zh-CN" altLang="en-US" sz="2400" b="1" dirty="0">
                <a:latin typeface="微软雅黑" pitchFamily="34" charset="-122"/>
                <a:ea typeface="微软雅黑" pitchFamily="34" charset="-122"/>
                <a:cs typeface="+mj-cs"/>
              </a:rPr>
              <a:t>） </a:t>
            </a:r>
            <a:r>
              <a:rPr lang="en-US" altLang="zh-CN" sz="2400" b="1" dirty="0">
                <a:latin typeface="微软雅黑" pitchFamily="34" charset="-122"/>
                <a:ea typeface="微软雅黑" pitchFamily="34" charset="-122"/>
                <a:cs typeface="+mj-cs"/>
              </a:rPr>
              <a:t>— </a:t>
            </a:r>
            <a:r>
              <a:rPr lang="zh-CN" altLang="en-US" sz="2400" b="1" dirty="0">
                <a:latin typeface="微软雅黑" pitchFamily="34" charset="-122"/>
                <a:ea typeface="微软雅黑" pitchFamily="34" charset="-122"/>
                <a:cs typeface="+mj-cs"/>
              </a:rPr>
              <a:t>建立内部服务器映射</a:t>
            </a:r>
            <a:endParaRPr kumimoji="0" lang="zh-CN"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spTree>
    <p:extLst>
      <p:ext uri="{BB962C8B-B14F-4D97-AF65-F5344CB8AC3E}">
        <p14:creationId xmlns:p14="http://schemas.microsoft.com/office/powerpoint/2010/main" val="9008671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type="body" idx="1"/>
          </p:nvPr>
        </p:nvSpPr>
        <p:spPr>
          <a:xfrm>
            <a:off x="214282" y="1071552"/>
            <a:ext cx="6464232" cy="3569479"/>
          </a:xfrm>
        </p:spPr>
        <p:txBody>
          <a:bodyPr>
            <a:normAutofit/>
          </a:bodyPr>
          <a:lstStyle/>
          <a:p>
            <a:r>
              <a:rPr lang="zh-CN" altLang="zh-CN" sz="1800" dirty="0"/>
              <a:t>查看地址转换的配置信息：</a:t>
            </a:r>
          </a:p>
          <a:p>
            <a:pPr marL="684000" lvl="1"/>
            <a:r>
              <a:rPr lang="zh-CN" altLang="zh-CN" sz="1800" dirty="0"/>
              <a:t>[任意视图] display nat { address-group  | all | outbound | server | statistics }</a:t>
            </a:r>
          </a:p>
          <a:p>
            <a:endParaRPr lang="zh-CN" altLang="zh-CN" sz="1800" dirty="0"/>
          </a:p>
          <a:p>
            <a:r>
              <a:rPr lang="zh-CN" altLang="zh-CN" sz="1800" dirty="0"/>
              <a:t>查看当前生效的配制NAT的命令：</a:t>
            </a:r>
          </a:p>
          <a:p>
            <a:pPr marL="684000" lvl="1"/>
            <a:r>
              <a:rPr lang="zh-CN" altLang="zh-CN" sz="1800" dirty="0"/>
              <a:t>[任意视图] display current-configuration</a:t>
            </a:r>
          </a:p>
        </p:txBody>
      </p:sp>
      <p:sp>
        <p:nvSpPr>
          <p:cNvPr id="5" name="Rectangle 2"/>
          <p:cNvSpPr txBox="1">
            <a:spLocks noChangeArrowheads="1"/>
          </p:cNvSpPr>
          <p:nvPr/>
        </p:nvSpPr>
        <p:spPr>
          <a:xfrm>
            <a:off x="827584" y="191142"/>
            <a:ext cx="6459060" cy="461665"/>
          </a:xfrm>
          <a:prstGeom prst="rect">
            <a:avLst/>
          </a:prstGeom>
        </p:spPr>
        <p:txBody>
          <a:bodyPr vert="horz" wrap="square" lIns="91440" tIns="45720" rIns="91440" bIns="45720" rtlCol="0" anchor="ctr">
            <a:spAutoFit/>
          </a:bodyPr>
          <a:lstStyle/>
          <a:p>
            <a:pPr lvl="0">
              <a:spcBef>
                <a:spcPct val="0"/>
              </a:spcBef>
            </a:pPr>
            <a:r>
              <a:rPr kumimoji="0" lang="zh-CN"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rPr>
              <a:t> </a:t>
            </a:r>
            <a:r>
              <a:rPr lang="en-US" altLang="zh-CN" sz="2400" b="1" dirty="0">
                <a:latin typeface="微软雅黑" pitchFamily="34" charset="-122"/>
                <a:ea typeface="微软雅黑" pitchFamily="34" charset="-122"/>
                <a:cs typeface="+mj-cs"/>
              </a:rPr>
              <a:t>NAT</a:t>
            </a:r>
            <a:r>
              <a:rPr lang="zh-CN" altLang="en-US" sz="2400" b="1" dirty="0">
                <a:latin typeface="微软雅黑" pitchFamily="34" charset="-122"/>
                <a:ea typeface="微软雅黑" pitchFamily="34" charset="-122"/>
                <a:cs typeface="+mj-cs"/>
              </a:rPr>
              <a:t>配置（</a:t>
            </a:r>
            <a:r>
              <a:rPr lang="en-US" altLang="zh-CN" sz="2400" b="1" dirty="0">
                <a:latin typeface="微软雅黑" pitchFamily="34" charset="-122"/>
                <a:ea typeface="微软雅黑" pitchFamily="34" charset="-122"/>
                <a:cs typeface="+mj-cs"/>
              </a:rPr>
              <a:t>V7</a:t>
            </a:r>
            <a:r>
              <a:rPr lang="zh-CN" altLang="en-US" sz="2400" b="1" dirty="0">
                <a:latin typeface="微软雅黑" pitchFamily="34" charset="-122"/>
                <a:ea typeface="微软雅黑" pitchFamily="34" charset="-122"/>
                <a:cs typeface="+mj-cs"/>
              </a:rPr>
              <a:t>） </a:t>
            </a:r>
            <a:r>
              <a:rPr lang="en-US" altLang="zh-CN" sz="2400" b="1" dirty="0">
                <a:latin typeface="微软雅黑" pitchFamily="34" charset="-122"/>
                <a:ea typeface="微软雅黑" pitchFamily="34" charset="-122"/>
                <a:cs typeface="+mj-cs"/>
              </a:rPr>
              <a:t>— </a:t>
            </a:r>
            <a:r>
              <a:rPr lang="zh-CN" altLang="en-US" sz="2400" b="1" dirty="0">
                <a:latin typeface="微软雅黑" pitchFamily="34" charset="-122"/>
                <a:ea typeface="微软雅黑" pitchFamily="34" charset="-122"/>
                <a:cs typeface="+mj-cs"/>
              </a:rPr>
              <a:t>配置信息显示</a:t>
            </a:r>
            <a:endParaRPr kumimoji="0" lang="zh-CN"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spTree>
    <p:extLst>
      <p:ext uri="{BB962C8B-B14F-4D97-AF65-F5344CB8AC3E}">
        <p14:creationId xmlns:p14="http://schemas.microsoft.com/office/powerpoint/2010/main" val="10996366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5" name="Picture 3" descr="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1613" y="2603914"/>
            <a:ext cx="558403" cy="489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6" name="Line 4"/>
          <p:cNvSpPr>
            <a:spLocks noChangeShapeType="1"/>
          </p:cNvSpPr>
          <p:nvPr/>
        </p:nvSpPr>
        <p:spPr bwMode="auto">
          <a:xfrm flipV="1">
            <a:off x="698263" y="2280064"/>
            <a:ext cx="4861322" cy="3572"/>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latin typeface="微软雅黑" panose="020B0503020204020204" pitchFamily="34" charset="-122"/>
              <a:ea typeface="微软雅黑" panose="020B0503020204020204" pitchFamily="34" charset="-122"/>
            </a:endParaRPr>
          </a:p>
        </p:txBody>
      </p:sp>
      <p:pic>
        <p:nvPicPr>
          <p:cNvPr id="5939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8534" y="1213263"/>
            <a:ext cx="634604" cy="68699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398"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69876" y="1200167"/>
            <a:ext cx="634603" cy="68699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399"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1697" y="1200167"/>
            <a:ext cx="634604" cy="68699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400" name="Picture 8" descr="整套电脑-3"/>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00732" y="2661063"/>
            <a:ext cx="7239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9401" name="Group 9"/>
          <p:cNvGrpSpPr>
            <a:grpSpLocks/>
          </p:cNvGrpSpPr>
          <p:nvPr/>
        </p:nvGrpSpPr>
        <p:grpSpPr bwMode="auto">
          <a:xfrm>
            <a:off x="4101069" y="3823113"/>
            <a:ext cx="1870472" cy="1106091"/>
            <a:chOff x="0" y="0"/>
            <a:chExt cx="1680" cy="917"/>
          </a:xfrm>
        </p:grpSpPr>
        <p:sp>
          <p:nvSpPr>
            <p:cNvPr id="59402" name="Oval 10"/>
            <p:cNvSpPr>
              <a:spLocks noChangeArrowheads="1"/>
            </p:cNvSpPr>
            <p:nvPr/>
          </p:nvSpPr>
          <p:spPr bwMode="auto">
            <a:xfrm>
              <a:off x="0" y="144"/>
              <a:ext cx="1680" cy="773"/>
            </a:xfrm>
            <a:prstGeom prst="ellipse">
              <a:avLst/>
            </a:prstGeom>
            <a:gradFill rotWithShape="0">
              <a:gsLst>
                <a:gs pos="0">
                  <a:srgbClr val="336699"/>
                </a:gs>
                <a:gs pos="100000">
                  <a:schemeClr val="bg1"/>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latin typeface="微软雅黑" panose="020B0503020204020204" pitchFamily="34" charset="-122"/>
                <a:ea typeface="微软雅黑" panose="020B0503020204020204" pitchFamily="34" charset="-122"/>
              </a:endParaRPr>
            </a:p>
          </p:txBody>
        </p:sp>
        <p:pic>
          <p:nvPicPr>
            <p:cNvPr id="59403" name="Picture 11" descr="图形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 y="0"/>
              <a:ext cx="1367"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59404" name="AutoShape 12"/>
          <p:cNvCxnSpPr>
            <a:cxnSpLocks noChangeShapeType="1"/>
            <a:stCxn id="59395" idx="2"/>
          </p:cNvCxnSpPr>
          <p:nvPr/>
        </p:nvCxnSpPr>
        <p:spPr bwMode="auto">
          <a:xfrm flipH="1">
            <a:off x="4915457" y="3093261"/>
            <a:ext cx="5953" cy="729853"/>
          </a:xfrm>
          <a:prstGeom prst="straightConnector1">
            <a:avLst/>
          </a:prstGeom>
          <a:noFill/>
          <a:ln w="28575" cmpd="sng">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405" name="Line 13"/>
          <p:cNvSpPr>
            <a:spLocks noChangeShapeType="1"/>
          </p:cNvSpPr>
          <p:nvPr/>
        </p:nvSpPr>
        <p:spPr bwMode="auto">
          <a:xfrm>
            <a:off x="4910694" y="2283636"/>
            <a:ext cx="0" cy="377428"/>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latin typeface="微软雅黑" panose="020B0503020204020204" pitchFamily="34" charset="-122"/>
              <a:ea typeface="微软雅黑" panose="020B0503020204020204" pitchFamily="34" charset="-122"/>
            </a:endParaRPr>
          </a:p>
        </p:txBody>
      </p:sp>
      <p:sp>
        <p:nvSpPr>
          <p:cNvPr id="59406" name="Line 14"/>
          <p:cNvSpPr>
            <a:spLocks noChangeShapeType="1"/>
          </p:cNvSpPr>
          <p:nvPr/>
        </p:nvSpPr>
        <p:spPr bwMode="auto">
          <a:xfrm>
            <a:off x="1292385" y="1905017"/>
            <a:ext cx="0" cy="378619"/>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latin typeface="微软雅黑" panose="020B0503020204020204" pitchFamily="34" charset="-122"/>
              <a:ea typeface="微软雅黑" panose="020B0503020204020204" pitchFamily="34" charset="-122"/>
            </a:endParaRPr>
          </a:p>
        </p:txBody>
      </p:sp>
      <p:sp>
        <p:nvSpPr>
          <p:cNvPr id="59407" name="Line 15"/>
          <p:cNvSpPr>
            <a:spLocks noChangeShapeType="1"/>
          </p:cNvSpPr>
          <p:nvPr/>
        </p:nvSpPr>
        <p:spPr bwMode="auto">
          <a:xfrm>
            <a:off x="2535397" y="1905017"/>
            <a:ext cx="0" cy="378619"/>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latin typeface="微软雅黑" panose="020B0503020204020204" pitchFamily="34" charset="-122"/>
              <a:ea typeface="微软雅黑" panose="020B0503020204020204" pitchFamily="34" charset="-122"/>
            </a:endParaRPr>
          </a:p>
        </p:txBody>
      </p:sp>
      <p:sp>
        <p:nvSpPr>
          <p:cNvPr id="59408" name="Line 16"/>
          <p:cNvSpPr>
            <a:spLocks noChangeShapeType="1"/>
          </p:cNvSpPr>
          <p:nvPr/>
        </p:nvSpPr>
        <p:spPr bwMode="auto">
          <a:xfrm>
            <a:off x="3830797" y="1905017"/>
            <a:ext cx="0" cy="378619"/>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latin typeface="微软雅黑" panose="020B0503020204020204" pitchFamily="34" charset="-122"/>
              <a:ea typeface="微软雅黑" panose="020B0503020204020204" pitchFamily="34" charset="-122"/>
            </a:endParaRPr>
          </a:p>
        </p:txBody>
      </p:sp>
      <p:sp>
        <p:nvSpPr>
          <p:cNvPr id="59409" name="Line 17"/>
          <p:cNvSpPr>
            <a:spLocks noChangeShapeType="1"/>
          </p:cNvSpPr>
          <p:nvPr/>
        </p:nvSpPr>
        <p:spPr bwMode="auto">
          <a:xfrm>
            <a:off x="1724582" y="2283636"/>
            <a:ext cx="0" cy="539353"/>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latin typeface="微软雅黑" panose="020B0503020204020204" pitchFamily="34" charset="-122"/>
              <a:ea typeface="微软雅黑" panose="020B0503020204020204" pitchFamily="34" charset="-122"/>
            </a:endParaRPr>
          </a:p>
        </p:txBody>
      </p:sp>
      <p:sp>
        <p:nvSpPr>
          <p:cNvPr id="59410" name="Text Box 18"/>
          <p:cNvSpPr txBox="1">
            <a:spLocks noChangeArrowheads="1"/>
          </p:cNvSpPr>
          <p:nvPr/>
        </p:nvSpPr>
        <p:spPr bwMode="auto">
          <a:xfrm>
            <a:off x="4572557" y="4011232"/>
            <a:ext cx="838563"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350" dirty="0">
                <a:latin typeface="微软雅黑" panose="020B0503020204020204" pitchFamily="34" charset="-122"/>
                <a:ea typeface="微软雅黑" panose="020B0503020204020204" pitchFamily="34" charset="-122"/>
              </a:rPr>
              <a:t>Internet</a:t>
            </a:r>
          </a:p>
        </p:txBody>
      </p:sp>
      <p:sp>
        <p:nvSpPr>
          <p:cNvPr id="59411" name="Rectangle 19"/>
          <p:cNvSpPr>
            <a:spLocks noChangeArrowheads="1"/>
          </p:cNvSpPr>
          <p:nvPr/>
        </p:nvSpPr>
        <p:spPr bwMode="auto">
          <a:xfrm>
            <a:off x="709509" y="1869298"/>
            <a:ext cx="1053173"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350" dirty="0">
                <a:latin typeface="微软雅黑" panose="020B0503020204020204" pitchFamily="34" charset="-122"/>
                <a:ea typeface="微软雅黑" panose="020B0503020204020204" pitchFamily="34" charset="-122"/>
              </a:rPr>
              <a:t>FTP 服务器</a:t>
            </a:r>
          </a:p>
        </p:txBody>
      </p:sp>
      <p:sp>
        <p:nvSpPr>
          <p:cNvPr id="59412" name="Rectangle 20"/>
          <p:cNvSpPr>
            <a:spLocks noChangeArrowheads="1"/>
          </p:cNvSpPr>
          <p:nvPr/>
        </p:nvSpPr>
        <p:spPr bwMode="auto">
          <a:xfrm>
            <a:off x="1865214" y="1869298"/>
            <a:ext cx="1385316"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350" dirty="0">
                <a:latin typeface="微软雅黑" panose="020B0503020204020204" pitchFamily="34" charset="-122"/>
                <a:ea typeface="微软雅黑" panose="020B0503020204020204" pitchFamily="34" charset="-122"/>
              </a:rPr>
              <a:t>WWW 服务器1</a:t>
            </a:r>
          </a:p>
        </p:txBody>
      </p:sp>
      <p:sp>
        <p:nvSpPr>
          <p:cNvPr id="59413" name="Rectangle 21"/>
          <p:cNvSpPr>
            <a:spLocks noChangeArrowheads="1"/>
          </p:cNvSpPr>
          <p:nvPr/>
        </p:nvSpPr>
        <p:spPr bwMode="auto">
          <a:xfrm>
            <a:off x="3266441" y="1869298"/>
            <a:ext cx="1385316"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350">
                <a:latin typeface="微软雅黑" panose="020B0503020204020204" pitchFamily="34" charset="-122"/>
                <a:ea typeface="微软雅黑" panose="020B0503020204020204" pitchFamily="34" charset="-122"/>
              </a:rPr>
              <a:t>WWW 服务器2</a:t>
            </a:r>
          </a:p>
        </p:txBody>
      </p:sp>
      <p:sp>
        <p:nvSpPr>
          <p:cNvPr id="59414" name="Text Box 22"/>
          <p:cNvSpPr txBox="1">
            <a:spLocks noChangeArrowheads="1"/>
          </p:cNvSpPr>
          <p:nvPr/>
        </p:nvSpPr>
        <p:spPr bwMode="auto">
          <a:xfrm>
            <a:off x="1347154" y="3363532"/>
            <a:ext cx="752129"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350">
                <a:latin typeface="微软雅黑" panose="020B0503020204020204" pitchFamily="34" charset="-122"/>
                <a:ea typeface="微软雅黑" panose="020B0503020204020204" pitchFamily="34" charset="-122"/>
              </a:rPr>
              <a:t>内部PC</a:t>
            </a:r>
          </a:p>
        </p:txBody>
      </p:sp>
      <p:sp>
        <p:nvSpPr>
          <p:cNvPr id="59415" name="Rectangle 23"/>
          <p:cNvSpPr>
            <a:spLocks noChangeArrowheads="1"/>
          </p:cNvSpPr>
          <p:nvPr/>
        </p:nvSpPr>
        <p:spPr bwMode="auto">
          <a:xfrm>
            <a:off x="220823" y="3011107"/>
            <a:ext cx="1319592"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350">
                <a:latin typeface="微软雅黑" panose="020B0503020204020204" pitchFamily="34" charset="-122"/>
                <a:ea typeface="微软雅黑" panose="020B0503020204020204" pitchFamily="34" charset="-122"/>
              </a:rPr>
              <a:t>10.110.10.100</a:t>
            </a:r>
          </a:p>
        </p:txBody>
      </p:sp>
      <p:sp>
        <p:nvSpPr>
          <p:cNvPr id="59416" name="Rectangle 24"/>
          <p:cNvSpPr>
            <a:spLocks noChangeArrowheads="1"/>
          </p:cNvSpPr>
          <p:nvPr/>
        </p:nvSpPr>
        <p:spPr bwMode="auto">
          <a:xfrm>
            <a:off x="4410272" y="3098322"/>
            <a:ext cx="559769"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350" dirty="0">
                <a:solidFill>
                  <a:schemeClr val="accent2"/>
                </a:solidFill>
                <a:latin typeface="微软雅黑" panose="020B0503020204020204" pitchFamily="34" charset="-122"/>
                <a:ea typeface="微软雅黑" panose="020B0503020204020204" pitchFamily="34" charset="-122"/>
              </a:rPr>
              <a:t>S</a:t>
            </a:r>
            <a:r>
              <a:rPr lang="en-US" altLang="zh-CN" sz="1350" dirty="0">
                <a:solidFill>
                  <a:schemeClr val="accent2"/>
                </a:solidFill>
                <a:latin typeface="微软雅黑" panose="020B0503020204020204" pitchFamily="34" charset="-122"/>
                <a:ea typeface="微软雅黑" panose="020B0503020204020204" pitchFamily="34" charset="-122"/>
              </a:rPr>
              <a:t>1/</a:t>
            </a:r>
            <a:r>
              <a:rPr lang="zh-CN" altLang="zh-CN" sz="1350" dirty="0">
                <a:solidFill>
                  <a:schemeClr val="accent2"/>
                </a:solidFill>
                <a:latin typeface="微软雅黑" panose="020B0503020204020204" pitchFamily="34" charset="-122"/>
                <a:ea typeface="微软雅黑" panose="020B0503020204020204" pitchFamily="34" charset="-122"/>
              </a:rPr>
              <a:t>0</a:t>
            </a:r>
          </a:p>
        </p:txBody>
      </p:sp>
      <p:pic>
        <p:nvPicPr>
          <p:cNvPr id="59417" name="Picture 25" descr="整套电脑-3"/>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42553" y="2661064"/>
            <a:ext cx="647700" cy="756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18" name="Line 26"/>
          <p:cNvSpPr>
            <a:spLocks noChangeShapeType="1"/>
          </p:cNvSpPr>
          <p:nvPr/>
        </p:nvSpPr>
        <p:spPr bwMode="auto">
          <a:xfrm>
            <a:off x="2966403" y="2283636"/>
            <a:ext cx="0" cy="431006"/>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latin typeface="微软雅黑" panose="020B0503020204020204" pitchFamily="34" charset="-122"/>
              <a:ea typeface="微软雅黑" panose="020B0503020204020204" pitchFamily="34" charset="-122"/>
            </a:endParaRPr>
          </a:p>
        </p:txBody>
      </p:sp>
      <p:sp>
        <p:nvSpPr>
          <p:cNvPr id="59419" name="Text Box 27"/>
          <p:cNvSpPr txBox="1">
            <a:spLocks noChangeArrowheads="1"/>
          </p:cNvSpPr>
          <p:nvPr/>
        </p:nvSpPr>
        <p:spPr bwMode="auto">
          <a:xfrm>
            <a:off x="2750901" y="3363532"/>
            <a:ext cx="752129"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350">
                <a:latin typeface="微软雅黑" panose="020B0503020204020204" pitchFamily="34" charset="-122"/>
                <a:ea typeface="微软雅黑" panose="020B0503020204020204" pitchFamily="34" charset="-122"/>
              </a:rPr>
              <a:t>内部PC</a:t>
            </a:r>
          </a:p>
        </p:txBody>
      </p:sp>
      <p:sp>
        <p:nvSpPr>
          <p:cNvPr id="59420" name="Rectangle 28"/>
          <p:cNvSpPr>
            <a:spLocks noChangeArrowheads="1"/>
          </p:cNvSpPr>
          <p:nvPr/>
        </p:nvSpPr>
        <p:spPr bwMode="auto">
          <a:xfrm>
            <a:off x="3129520" y="3065875"/>
            <a:ext cx="1319592"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350" dirty="0">
                <a:latin typeface="微软雅黑" panose="020B0503020204020204" pitchFamily="34" charset="-122"/>
                <a:ea typeface="微软雅黑" panose="020B0503020204020204" pitchFamily="34" charset="-122"/>
              </a:rPr>
              <a:t>10.110.12.100</a:t>
            </a:r>
          </a:p>
        </p:txBody>
      </p:sp>
      <p:pic>
        <p:nvPicPr>
          <p:cNvPr id="59421" name="Picture 2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86845" y="1202548"/>
            <a:ext cx="634603" cy="68699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422" name="Line 30"/>
          <p:cNvSpPr>
            <a:spLocks noChangeShapeType="1"/>
          </p:cNvSpPr>
          <p:nvPr/>
        </p:nvSpPr>
        <p:spPr bwMode="auto">
          <a:xfrm>
            <a:off x="5019041" y="1905017"/>
            <a:ext cx="0" cy="378619"/>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latin typeface="微软雅黑" panose="020B0503020204020204" pitchFamily="34" charset="-122"/>
              <a:ea typeface="微软雅黑" panose="020B0503020204020204" pitchFamily="34" charset="-122"/>
            </a:endParaRPr>
          </a:p>
        </p:txBody>
      </p:sp>
      <p:sp>
        <p:nvSpPr>
          <p:cNvPr id="59423" name="Rectangle 31"/>
          <p:cNvSpPr>
            <a:spLocks noChangeArrowheads="1"/>
          </p:cNvSpPr>
          <p:nvPr/>
        </p:nvSpPr>
        <p:spPr bwMode="auto">
          <a:xfrm>
            <a:off x="4606536" y="1866674"/>
            <a:ext cx="1229824"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350" dirty="0">
                <a:latin typeface="微软雅黑" panose="020B0503020204020204" pitchFamily="34" charset="-122"/>
                <a:ea typeface="微软雅黑" panose="020B0503020204020204" pitchFamily="34" charset="-122"/>
              </a:rPr>
              <a:t>SMTP 服务器</a:t>
            </a:r>
          </a:p>
        </p:txBody>
      </p:sp>
      <p:sp>
        <p:nvSpPr>
          <p:cNvPr id="59424" name="Rectangle 32"/>
          <p:cNvSpPr>
            <a:spLocks noChangeArrowheads="1"/>
          </p:cNvSpPr>
          <p:nvPr/>
        </p:nvSpPr>
        <p:spPr bwMode="auto">
          <a:xfrm>
            <a:off x="753032" y="878698"/>
            <a:ext cx="1117614"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350" dirty="0">
                <a:latin typeface="微软雅黑" panose="020B0503020204020204" pitchFamily="34" charset="-122"/>
                <a:ea typeface="微软雅黑" panose="020B0503020204020204" pitchFamily="34" charset="-122"/>
              </a:rPr>
              <a:t>10.110.10.1</a:t>
            </a:r>
          </a:p>
        </p:txBody>
      </p:sp>
      <p:sp>
        <p:nvSpPr>
          <p:cNvPr id="59425" name="Rectangle 33"/>
          <p:cNvSpPr>
            <a:spLocks noChangeArrowheads="1"/>
          </p:cNvSpPr>
          <p:nvPr/>
        </p:nvSpPr>
        <p:spPr bwMode="auto">
          <a:xfrm>
            <a:off x="1941276" y="878698"/>
            <a:ext cx="1117614"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350">
                <a:latin typeface="微软雅黑" panose="020B0503020204020204" pitchFamily="34" charset="-122"/>
                <a:ea typeface="微软雅黑" panose="020B0503020204020204" pitchFamily="34" charset="-122"/>
              </a:rPr>
              <a:t>10.110.10.2</a:t>
            </a:r>
          </a:p>
        </p:txBody>
      </p:sp>
      <p:sp>
        <p:nvSpPr>
          <p:cNvPr id="59426" name="Rectangle 34"/>
          <p:cNvSpPr>
            <a:spLocks noChangeArrowheads="1"/>
          </p:cNvSpPr>
          <p:nvPr/>
        </p:nvSpPr>
        <p:spPr bwMode="auto">
          <a:xfrm>
            <a:off x="3129520" y="878698"/>
            <a:ext cx="1117614"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350">
                <a:latin typeface="微软雅黑" panose="020B0503020204020204" pitchFamily="34" charset="-122"/>
                <a:ea typeface="微软雅黑" panose="020B0503020204020204" pitchFamily="34" charset="-122"/>
              </a:rPr>
              <a:t>10.110.10.3</a:t>
            </a:r>
          </a:p>
        </p:txBody>
      </p:sp>
      <p:sp>
        <p:nvSpPr>
          <p:cNvPr id="59427" name="Rectangle 35"/>
          <p:cNvSpPr>
            <a:spLocks noChangeArrowheads="1"/>
          </p:cNvSpPr>
          <p:nvPr/>
        </p:nvSpPr>
        <p:spPr bwMode="auto">
          <a:xfrm>
            <a:off x="4316573" y="878698"/>
            <a:ext cx="1117614"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350">
                <a:latin typeface="微软雅黑" panose="020B0503020204020204" pitchFamily="34" charset="-122"/>
                <a:ea typeface="微软雅黑" panose="020B0503020204020204" pitchFamily="34" charset="-122"/>
              </a:rPr>
              <a:t>10.110.10.4</a:t>
            </a:r>
          </a:p>
        </p:txBody>
      </p:sp>
      <p:sp>
        <p:nvSpPr>
          <p:cNvPr id="59428" name="Text Box 36"/>
          <p:cNvSpPr txBox="1">
            <a:spLocks noChangeArrowheads="1"/>
          </p:cNvSpPr>
          <p:nvPr/>
        </p:nvSpPr>
        <p:spPr bwMode="auto">
          <a:xfrm>
            <a:off x="5192872" y="2524141"/>
            <a:ext cx="159370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350">
                <a:latin typeface="微软雅黑" panose="020B0503020204020204" pitchFamily="34" charset="-122"/>
                <a:ea typeface="微软雅黑" panose="020B0503020204020204" pitchFamily="34" charset="-122"/>
              </a:rPr>
              <a:t>地址池：</a:t>
            </a:r>
          </a:p>
          <a:p>
            <a:r>
              <a:rPr lang="zh-CN" altLang="zh-CN" sz="1350">
                <a:latin typeface="微软雅黑" panose="020B0503020204020204" pitchFamily="34" charset="-122"/>
                <a:ea typeface="微软雅黑" panose="020B0503020204020204" pitchFamily="34" charset="-122"/>
              </a:rPr>
              <a:t>202.38.160.101</a:t>
            </a:r>
          </a:p>
          <a:p>
            <a:r>
              <a:rPr lang="zh-CN" altLang="zh-CN" sz="1350">
                <a:latin typeface="微软雅黑" panose="020B0503020204020204" pitchFamily="34" charset="-122"/>
                <a:ea typeface="微软雅黑" panose="020B0503020204020204" pitchFamily="34" charset="-122"/>
              </a:rPr>
              <a:t>～202.38.160.103</a:t>
            </a:r>
          </a:p>
          <a:p>
            <a:endParaRPr lang="zh-CN" altLang="zh-CN" sz="1350">
              <a:latin typeface="微软雅黑" panose="020B0503020204020204" pitchFamily="34" charset="-122"/>
              <a:ea typeface="微软雅黑" panose="020B0503020204020204" pitchFamily="34" charset="-122"/>
            </a:endParaRPr>
          </a:p>
        </p:txBody>
      </p:sp>
      <p:sp>
        <p:nvSpPr>
          <p:cNvPr id="59429" name="Rectangle 37"/>
          <p:cNvSpPr>
            <a:spLocks noGrp="1" noChangeArrowheads="1"/>
          </p:cNvSpPr>
          <p:nvPr>
            <p:ph type="body" idx="1"/>
          </p:nvPr>
        </p:nvSpPr>
        <p:spPr>
          <a:xfrm>
            <a:off x="286497" y="3780785"/>
            <a:ext cx="3833813" cy="1241822"/>
          </a:xfrm>
          <a:solidFill>
            <a:srgbClr val="CCFF33"/>
          </a:solidFill>
          <a:ln/>
        </p:spPr>
        <p:txBody>
          <a:bodyPr>
            <a:normAutofit/>
          </a:bodyPr>
          <a:lstStyle/>
          <a:p>
            <a:pPr>
              <a:lnSpc>
                <a:spcPct val="80000"/>
              </a:lnSpc>
              <a:buFont typeface="Wingdings" panose="05000000000000000000" pitchFamily="2" charset="2"/>
              <a:buNone/>
            </a:pPr>
            <a:r>
              <a:rPr lang="zh-CN" altLang="zh-CN" sz="1600" dirty="0"/>
              <a:t>网络地址转换配置要求：</a:t>
            </a:r>
          </a:p>
          <a:p>
            <a:pPr>
              <a:lnSpc>
                <a:spcPct val="80000"/>
              </a:lnSpc>
            </a:pPr>
            <a:r>
              <a:rPr lang="zh-CN" altLang="zh-CN" sz="1600" dirty="0"/>
              <a:t>内部10.110.10.0/24 网段的PC 机可访问Internet，其它网段的PC 机不能访问Internet。</a:t>
            </a:r>
          </a:p>
          <a:p>
            <a:pPr>
              <a:lnSpc>
                <a:spcPct val="80000"/>
              </a:lnSpc>
            </a:pPr>
            <a:r>
              <a:rPr lang="zh-CN" altLang="zh-CN" sz="1600" dirty="0"/>
              <a:t>外部PC 机可以访问内部的服务器。</a:t>
            </a:r>
          </a:p>
        </p:txBody>
      </p:sp>
      <p:sp>
        <p:nvSpPr>
          <p:cNvPr id="39" name="Rectangle 2"/>
          <p:cNvSpPr txBox="1">
            <a:spLocks noChangeArrowheads="1"/>
          </p:cNvSpPr>
          <p:nvPr/>
        </p:nvSpPr>
        <p:spPr>
          <a:xfrm>
            <a:off x="827584" y="191142"/>
            <a:ext cx="6459060" cy="461665"/>
          </a:xfrm>
          <a:prstGeom prst="rect">
            <a:avLst/>
          </a:prstGeom>
        </p:spPr>
        <p:txBody>
          <a:bodyPr vert="horz" wrap="square" lIns="91440" tIns="45720" rIns="91440" bIns="45720" rtlCol="0" anchor="ctr">
            <a:spAutoFit/>
          </a:bodyPr>
          <a:lstStyle/>
          <a:p>
            <a:pPr lvl="0">
              <a:spcBef>
                <a:spcPct val="0"/>
              </a:spcBef>
            </a:pPr>
            <a:r>
              <a:rPr kumimoji="0" lang="zh-CN"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rPr>
              <a:t> </a:t>
            </a:r>
            <a:r>
              <a:rPr lang="en-US" altLang="zh-CN" sz="2400" b="1" dirty="0">
                <a:latin typeface="微软雅黑" pitchFamily="34" charset="-122"/>
                <a:ea typeface="微软雅黑" pitchFamily="34" charset="-122"/>
                <a:cs typeface="+mj-cs"/>
              </a:rPr>
              <a:t>NAT</a:t>
            </a:r>
            <a:r>
              <a:rPr lang="zh-CN" altLang="en-US" sz="2400" b="1" dirty="0">
                <a:latin typeface="微软雅黑" pitchFamily="34" charset="-122"/>
                <a:ea typeface="微软雅黑" pitchFamily="34" charset="-122"/>
                <a:cs typeface="+mj-cs"/>
              </a:rPr>
              <a:t>配置 （</a:t>
            </a:r>
            <a:r>
              <a:rPr lang="en-US" altLang="zh-CN" sz="2400" b="1" dirty="0">
                <a:latin typeface="微软雅黑" pitchFamily="34" charset="-122"/>
                <a:ea typeface="微软雅黑" pitchFamily="34" charset="-122"/>
                <a:cs typeface="+mj-cs"/>
              </a:rPr>
              <a:t>V7</a:t>
            </a:r>
            <a:r>
              <a:rPr lang="zh-CN" altLang="en-US" sz="2400" b="1" dirty="0">
                <a:latin typeface="微软雅黑" pitchFamily="34" charset="-122"/>
                <a:ea typeface="微软雅黑" pitchFamily="34" charset="-122"/>
                <a:cs typeface="+mj-cs"/>
              </a:rPr>
              <a:t>）</a:t>
            </a:r>
            <a:r>
              <a:rPr lang="en-US" altLang="zh-CN" sz="2400" b="1" dirty="0">
                <a:latin typeface="微软雅黑" pitchFamily="34" charset="-122"/>
                <a:ea typeface="微软雅黑" pitchFamily="34" charset="-122"/>
                <a:cs typeface="+mj-cs"/>
              </a:rPr>
              <a:t>— </a:t>
            </a:r>
            <a:r>
              <a:rPr lang="zh-CN" altLang="en-US" sz="2400" b="1" dirty="0">
                <a:latin typeface="微软雅黑" pitchFamily="34" charset="-122"/>
                <a:ea typeface="微软雅黑" pitchFamily="34" charset="-122"/>
                <a:cs typeface="+mj-cs"/>
              </a:rPr>
              <a:t>举例</a:t>
            </a:r>
            <a:endParaRPr kumimoji="0" lang="zh-CN"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spTree>
    <p:extLst>
      <p:ext uri="{BB962C8B-B14F-4D97-AF65-F5344CB8AC3E}">
        <p14:creationId xmlns:p14="http://schemas.microsoft.com/office/powerpoint/2010/main" val="15831013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zh-CN" altLang="zh-CN" dirty="0"/>
              <a:t>NAT配置</a:t>
            </a:r>
            <a:r>
              <a:rPr lang="zh-CN" altLang="en-US" dirty="0"/>
              <a:t>（</a:t>
            </a:r>
            <a:r>
              <a:rPr lang="en-US" altLang="zh-CN" dirty="0"/>
              <a:t>V7</a:t>
            </a:r>
            <a:r>
              <a:rPr lang="zh-CN" altLang="en-US" dirty="0"/>
              <a:t>）</a:t>
            </a:r>
            <a:r>
              <a:rPr lang="zh-CN" altLang="zh-CN" dirty="0">
                <a:latin typeface="Arial" panose="020B0604020202020204" pitchFamily="34" charset="0"/>
              </a:rPr>
              <a:t>—</a:t>
            </a:r>
            <a:r>
              <a:rPr lang="zh-CN" altLang="zh-CN" dirty="0"/>
              <a:t> 举例（续）</a:t>
            </a:r>
          </a:p>
        </p:txBody>
      </p:sp>
      <p:sp>
        <p:nvSpPr>
          <p:cNvPr id="60419" name="Text Box 3"/>
          <p:cNvSpPr txBox="1">
            <a:spLocks noChangeArrowheads="1"/>
          </p:cNvSpPr>
          <p:nvPr/>
        </p:nvSpPr>
        <p:spPr bwMode="auto">
          <a:xfrm>
            <a:off x="214282" y="1071552"/>
            <a:ext cx="7382054"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zh-CN" sz="1600" dirty="0">
                <a:latin typeface="微软雅黑" panose="020B0503020204020204" pitchFamily="34" charset="-122"/>
                <a:ea typeface="微软雅黑" panose="020B0503020204020204" pitchFamily="34" charset="-122"/>
              </a:rPr>
              <a:t># 配置地址</a:t>
            </a:r>
            <a:r>
              <a:rPr lang="zh-CN" altLang="en-US" sz="1600" dirty="0">
                <a:latin typeface="微软雅黑" panose="020B0503020204020204" pitchFamily="34" charset="-122"/>
                <a:ea typeface="微软雅黑" panose="020B0503020204020204" pitchFamily="34" charset="-122"/>
              </a:rPr>
              <a:t>池</a:t>
            </a:r>
            <a:r>
              <a:rPr lang="zh-CN" altLang="zh-CN" sz="1600" dirty="0">
                <a:latin typeface="微软雅黑" panose="020B0503020204020204" pitchFamily="34" charset="-122"/>
                <a:ea typeface="微软雅黑" panose="020B0503020204020204" pitchFamily="34" charset="-122"/>
              </a:rPr>
              <a:t>和ACL</a:t>
            </a:r>
          </a:p>
          <a:p>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H3C</a:t>
            </a:r>
            <a:r>
              <a:rPr lang="zh-CN" altLang="zh-CN" sz="1600" dirty="0">
                <a:latin typeface="微软雅黑" panose="020B0503020204020204" pitchFamily="34" charset="-122"/>
                <a:ea typeface="微软雅黑" panose="020B0503020204020204" pitchFamily="34" charset="-122"/>
              </a:rPr>
              <a:t>] nat address-group  1  </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[H3C-address-group-1]address </a:t>
            </a:r>
            <a:r>
              <a:rPr lang="zh-CN" altLang="zh-CN" sz="1600" dirty="0">
                <a:latin typeface="微软雅黑" panose="020B0503020204020204" pitchFamily="34" charset="-122"/>
                <a:ea typeface="微软雅黑" panose="020B0503020204020204" pitchFamily="34" charset="-122"/>
              </a:rPr>
              <a:t>202.38.160.101 202.38.160.103</a:t>
            </a:r>
          </a:p>
          <a:p>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H3C</a:t>
            </a:r>
            <a:r>
              <a:rPr lang="zh-CN" altLang="zh-CN" sz="1600" dirty="0">
                <a:latin typeface="微软雅黑" panose="020B0503020204020204" pitchFamily="34" charset="-122"/>
                <a:ea typeface="微软雅黑" panose="020B0503020204020204" pitchFamily="34" charset="-122"/>
              </a:rPr>
              <a:t>] acl </a:t>
            </a:r>
            <a:r>
              <a:rPr lang="en-US" altLang="zh-CN" sz="1600" dirty="0">
                <a:latin typeface="微软雅黑" panose="020B0503020204020204" pitchFamily="34" charset="-122"/>
                <a:ea typeface="微软雅黑" panose="020B0503020204020204" pitchFamily="34" charset="-122"/>
              </a:rPr>
              <a:t>number </a:t>
            </a:r>
            <a:r>
              <a:rPr lang="zh-CN" altLang="zh-CN" sz="1600" dirty="0">
                <a:latin typeface="微软雅黑" panose="020B0503020204020204" pitchFamily="34" charset="-122"/>
                <a:ea typeface="微软雅黑" panose="020B0503020204020204" pitchFamily="34" charset="-122"/>
              </a:rPr>
              <a:t>2000 match-order auto</a:t>
            </a:r>
          </a:p>
          <a:p>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H3C-acl-basic-2000</a:t>
            </a:r>
            <a:r>
              <a:rPr lang="zh-CN" altLang="zh-CN" sz="1600" dirty="0">
                <a:latin typeface="微软雅黑" panose="020B0503020204020204" pitchFamily="34" charset="-122"/>
                <a:ea typeface="微软雅黑" panose="020B0503020204020204" pitchFamily="34" charset="-122"/>
              </a:rPr>
              <a:t>]rule permit source 10.110.10.0 0.0.0.255</a:t>
            </a:r>
          </a:p>
          <a:p>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H3C-acl-basic-2000</a:t>
            </a:r>
            <a:r>
              <a:rPr lang="zh-CN" altLang="zh-CN" sz="1600" dirty="0">
                <a:latin typeface="微软雅黑" panose="020B0503020204020204" pitchFamily="34" charset="-122"/>
                <a:ea typeface="微软雅黑" panose="020B0503020204020204" pitchFamily="34" charset="-122"/>
              </a:rPr>
              <a:t>]rule deny source 10.110.0.0 0.0.255.255</a:t>
            </a:r>
          </a:p>
          <a:p>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允许</a:t>
            </a:r>
            <a:r>
              <a:rPr lang="en-US" altLang="zh-CN" sz="1600" dirty="0">
                <a:latin typeface="微软雅黑" panose="020B0503020204020204" pitchFamily="34" charset="-122"/>
                <a:ea typeface="微软雅黑" panose="020B0503020204020204" pitchFamily="34" charset="-122"/>
              </a:rPr>
              <a:t>10.110.10.0/24 </a:t>
            </a:r>
            <a:r>
              <a:rPr lang="zh-CN" altLang="en-US" sz="1600" dirty="0">
                <a:latin typeface="微软雅黑" panose="020B0503020204020204" pitchFamily="34" charset="-122"/>
                <a:ea typeface="微软雅黑" panose="020B0503020204020204" pitchFamily="34" charset="-122"/>
              </a:rPr>
              <a:t>的网段进行地址转换</a:t>
            </a:r>
          </a:p>
          <a:p>
            <a:r>
              <a:rPr lang="en-US" altLang="zh-CN" sz="1600" dirty="0">
                <a:latin typeface="微软雅黑" panose="020B0503020204020204" pitchFamily="34" charset="-122"/>
                <a:ea typeface="微软雅黑" panose="020B0503020204020204" pitchFamily="34" charset="-122"/>
              </a:rPr>
              <a:t>[H3C -Serial1/0] </a:t>
            </a:r>
            <a:r>
              <a:rPr lang="en-US" altLang="zh-CN" sz="1600" dirty="0" err="1">
                <a:latin typeface="微软雅黑" panose="020B0503020204020204" pitchFamily="34" charset="-122"/>
                <a:ea typeface="微软雅黑" panose="020B0503020204020204" pitchFamily="34" charset="-122"/>
              </a:rPr>
              <a:t>nat</a:t>
            </a:r>
            <a:r>
              <a:rPr lang="en-US" altLang="zh-CN" sz="1600" dirty="0">
                <a:latin typeface="微软雅黑" panose="020B0503020204020204" pitchFamily="34" charset="-122"/>
                <a:ea typeface="微软雅黑" panose="020B0503020204020204" pitchFamily="34" charset="-122"/>
              </a:rPr>
              <a:t> outbound 2000 address-group 1</a:t>
            </a:r>
          </a:p>
          <a:p>
            <a:endParaRPr lang="zh-CN"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2146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214282" y="1071552"/>
            <a:ext cx="7742094" cy="3929090"/>
          </a:xfrm>
        </p:spPr>
        <p:txBody>
          <a:bodyPr>
            <a:noAutofit/>
          </a:bodyPr>
          <a:lstStyle/>
          <a:p>
            <a:pPr marL="0" indent="0">
              <a:buNone/>
            </a:pPr>
            <a:r>
              <a:rPr lang="en-US" altLang="zh-CN" sz="1400" dirty="0"/>
              <a:t># </a:t>
            </a:r>
            <a:r>
              <a:rPr lang="zh-CN" altLang="en-US" sz="1400" dirty="0"/>
              <a:t>设置内部</a:t>
            </a:r>
            <a:r>
              <a:rPr lang="en-US" altLang="zh-CN" sz="1400" dirty="0"/>
              <a:t>FTP </a:t>
            </a:r>
            <a:r>
              <a:rPr lang="zh-CN" altLang="en-US" sz="1400" dirty="0"/>
              <a:t>服务器</a:t>
            </a:r>
          </a:p>
          <a:p>
            <a:pPr marL="0" indent="0">
              <a:buNone/>
            </a:pPr>
            <a:r>
              <a:rPr lang="en-US" altLang="zh-CN" sz="1400" dirty="0"/>
              <a:t>[H3C -S1/0] </a:t>
            </a:r>
            <a:r>
              <a:rPr lang="en-US" altLang="zh-CN" sz="1400" dirty="0" err="1"/>
              <a:t>nat</a:t>
            </a:r>
            <a:r>
              <a:rPr lang="en-US" altLang="zh-CN" sz="1400" dirty="0"/>
              <a:t> server protocol  </a:t>
            </a:r>
            <a:r>
              <a:rPr lang="en-US" altLang="zh-CN" sz="1400" dirty="0" err="1"/>
              <a:t>tcp</a:t>
            </a:r>
            <a:r>
              <a:rPr lang="en-US" altLang="zh-CN" sz="1400" dirty="0"/>
              <a:t> global 202.38.160.101 ftp inside 10.110.10.1 ftp</a:t>
            </a:r>
          </a:p>
          <a:p>
            <a:pPr marL="0" indent="0">
              <a:buNone/>
            </a:pPr>
            <a:endParaRPr lang="en-US" altLang="zh-CN" sz="1400" dirty="0"/>
          </a:p>
          <a:p>
            <a:pPr marL="0" indent="0">
              <a:buNone/>
            </a:pPr>
            <a:r>
              <a:rPr lang="en-US" altLang="zh-CN" sz="1400" dirty="0"/>
              <a:t># </a:t>
            </a:r>
            <a:r>
              <a:rPr lang="zh-CN" altLang="en-US" sz="1400" dirty="0"/>
              <a:t>设置内部</a:t>
            </a:r>
            <a:r>
              <a:rPr lang="en-US" altLang="zh-CN" sz="1400" dirty="0"/>
              <a:t>WWW</a:t>
            </a:r>
            <a:r>
              <a:rPr lang="zh-CN" altLang="en-US" sz="1400" dirty="0"/>
              <a:t>服务器</a:t>
            </a:r>
            <a:r>
              <a:rPr lang="en-US" altLang="zh-CN" sz="1400" dirty="0"/>
              <a:t>1</a:t>
            </a:r>
          </a:p>
          <a:p>
            <a:pPr marL="0" indent="0">
              <a:buNone/>
            </a:pPr>
            <a:r>
              <a:rPr lang="en-US" altLang="zh-CN" sz="1400" dirty="0"/>
              <a:t>[H3C -S1/0] </a:t>
            </a:r>
            <a:r>
              <a:rPr lang="en-US" altLang="zh-CN" sz="1400" dirty="0" err="1"/>
              <a:t>nat</a:t>
            </a:r>
            <a:r>
              <a:rPr lang="en-US" altLang="zh-CN" sz="1400" dirty="0"/>
              <a:t> server protocol  </a:t>
            </a:r>
            <a:r>
              <a:rPr lang="en-US" altLang="zh-CN" sz="1400" dirty="0" err="1"/>
              <a:t>tcp</a:t>
            </a:r>
            <a:r>
              <a:rPr lang="en-US" altLang="zh-CN" sz="1400" dirty="0"/>
              <a:t> global 202.38.160.102 80 inside 10.110.10.2 80</a:t>
            </a:r>
          </a:p>
          <a:p>
            <a:pPr marL="0" indent="0">
              <a:buNone/>
            </a:pPr>
            <a:endParaRPr lang="en-US" altLang="zh-CN" sz="1400" dirty="0"/>
          </a:p>
          <a:p>
            <a:pPr marL="0" indent="0">
              <a:buNone/>
            </a:pPr>
            <a:r>
              <a:rPr lang="en-US" altLang="zh-CN" sz="1400" dirty="0"/>
              <a:t># </a:t>
            </a:r>
            <a:r>
              <a:rPr lang="zh-CN" altLang="en-US" sz="1400" dirty="0"/>
              <a:t>设置内部</a:t>
            </a:r>
            <a:r>
              <a:rPr lang="en-US" altLang="zh-CN" sz="1400" dirty="0"/>
              <a:t>WWW</a:t>
            </a:r>
            <a:r>
              <a:rPr lang="zh-CN" altLang="en-US" sz="1400" dirty="0"/>
              <a:t>服务器</a:t>
            </a:r>
            <a:r>
              <a:rPr lang="en-US" altLang="zh-CN" sz="1400" dirty="0"/>
              <a:t>2</a:t>
            </a:r>
          </a:p>
          <a:p>
            <a:pPr marL="0" indent="0">
              <a:buNone/>
            </a:pPr>
            <a:r>
              <a:rPr lang="en-US" altLang="zh-CN" sz="1400" dirty="0"/>
              <a:t>[H3C -S1/0] </a:t>
            </a:r>
            <a:r>
              <a:rPr lang="en-US" altLang="zh-CN" sz="1400" dirty="0" err="1"/>
              <a:t>nat</a:t>
            </a:r>
            <a:r>
              <a:rPr lang="en-US" altLang="zh-CN" sz="1400" dirty="0"/>
              <a:t> server protocol  </a:t>
            </a:r>
            <a:r>
              <a:rPr lang="en-US" altLang="zh-CN" sz="1400" dirty="0" err="1"/>
              <a:t>tcp</a:t>
            </a:r>
            <a:r>
              <a:rPr lang="en-US" altLang="zh-CN" sz="1400" dirty="0"/>
              <a:t> global 202.38.160.102 8080 inside 10.110.10.3 80</a:t>
            </a:r>
          </a:p>
          <a:p>
            <a:pPr marL="0" indent="0">
              <a:buNone/>
            </a:pPr>
            <a:endParaRPr lang="en-US" altLang="zh-CN" sz="1400" dirty="0"/>
          </a:p>
          <a:p>
            <a:pPr marL="0" indent="0">
              <a:buNone/>
            </a:pPr>
            <a:r>
              <a:rPr lang="en-US" altLang="zh-CN" sz="1400" dirty="0"/>
              <a:t># </a:t>
            </a:r>
            <a:r>
              <a:rPr lang="zh-CN" altLang="en-US" sz="1400" dirty="0"/>
              <a:t>设置内部</a:t>
            </a:r>
            <a:r>
              <a:rPr lang="en-US" altLang="zh-CN" sz="1400" dirty="0"/>
              <a:t>SMTP </a:t>
            </a:r>
            <a:r>
              <a:rPr lang="zh-CN" altLang="en-US" sz="1400" dirty="0"/>
              <a:t>服务器</a:t>
            </a:r>
          </a:p>
          <a:p>
            <a:pPr marL="0" indent="0">
              <a:buNone/>
            </a:pPr>
            <a:r>
              <a:rPr lang="en-US" altLang="zh-CN" sz="1400" dirty="0"/>
              <a:t>[H3C-S1/0] </a:t>
            </a:r>
            <a:r>
              <a:rPr lang="en-US" altLang="zh-CN" sz="1400" dirty="0" err="1"/>
              <a:t>nat</a:t>
            </a:r>
            <a:r>
              <a:rPr lang="en-US" altLang="zh-CN" sz="1400" dirty="0"/>
              <a:t> server protocol  </a:t>
            </a:r>
            <a:r>
              <a:rPr lang="en-US" altLang="zh-CN" sz="1400" dirty="0" err="1"/>
              <a:t>tcp</a:t>
            </a:r>
            <a:r>
              <a:rPr lang="en-US" altLang="zh-CN" sz="1400" dirty="0"/>
              <a:t> global 202.38.160.103 </a:t>
            </a:r>
            <a:r>
              <a:rPr lang="en-US" altLang="zh-CN" sz="1400" dirty="0" err="1"/>
              <a:t>smtp</a:t>
            </a:r>
            <a:r>
              <a:rPr lang="en-US" altLang="zh-CN" sz="1400" dirty="0"/>
              <a:t> inside 10.110.10.4 </a:t>
            </a:r>
            <a:r>
              <a:rPr lang="en-US" altLang="zh-CN" sz="1400" dirty="0" err="1"/>
              <a:t>smtp</a:t>
            </a:r>
            <a:endParaRPr lang="en-US" altLang="zh-CN" sz="1400" dirty="0"/>
          </a:p>
        </p:txBody>
      </p:sp>
      <p:sp>
        <p:nvSpPr>
          <p:cNvPr id="5" name="Rectangle 2"/>
          <p:cNvSpPr>
            <a:spLocks noGrp="1" noChangeArrowheads="1"/>
          </p:cNvSpPr>
          <p:nvPr>
            <p:ph type="title"/>
          </p:nvPr>
        </p:nvSpPr>
        <p:spPr>
          <a:xfrm>
            <a:off x="914400" y="191142"/>
            <a:ext cx="4872046" cy="461665"/>
          </a:xfrm>
        </p:spPr>
        <p:txBody>
          <a:bodyPr/>
          <a:lstStyle/>
          <a:p>
            <a:r>
              <a:rPr lang="zh-CN" altLang="zh-CN" dirty="0"/>
              <a:t>NAT配置</a:t>
            </a:r>
            <a:r>
              <a:rPr lang="zh-CN" altLang="zh-CN" dirty="0">
                <a:latin typeface="Arial" panose="020B0604020202020204" pitchFamily="34" charset="0"/>
              </a:rPr>
              <a:t>—</a:t>
            </a:r>
            <a:r>
              <a:rPr lang="zh-CN" altLang="zh-CN" dirty="0"/>
              <a:t> 举例</a:t>
            </a:r>
            <a:r>
              <a:rPr lang="en-US" altLang="zh-CN" dirty="0"/>
              <a:t>V7</a:t>
            </a:r>
            <a:r>
              <a:rPr lang="zh-CN" altLang="zh-CN" dirty="0"/>
              <a:t>（续）</a:t>
            </a:r>
          </a:p>
        </p:txBody>
      </p:sp>
    </p:spTree>
    <p:extLst>
      <p:ext uri="{BB962C8B-B14F-4D97-AF65-F5344CB8AC3E}">
        <p14:creationId xmlns:p14="http://schemas.microsoft.com/office/powerpoint/2010/main" val="3317505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 name="Rectangle 40"/>
          <p:cNvSpPr>
            <a:spLocks noGrp="1" noChangeArrowheads="1"/>
          </p:cNvSpPr>
          <p:nvPr>
            <p:ph type="body" idx="1"/>
          </p:nvPr>
        </p:nvSpPr>
        <p:spPr>
          <a:xfrm>
            <a:off x="214282" y="4227934"/>
            <a:ext cx="6545235" cy="784622"/>
          </a:xfrm>
          <a:noFill/>
          <a:ln/>
        </p:spPr>
        <p:txBody>
          <a:bodyPr>
            <a:normAutofit/>
          </a:bodyPr>
          <a:lstStyle/>
          <a:p>
            <a:r>
              <a:rPr lang="zh-CN" altLang="zh-CN" sz="1800" dirty="0"/>
              <a:t>防火墙一般被放置在内部网和Internet之间</a:t>
            </a:r>
          </a:p>
        </p:txBody>
      </p:sp>
      <p:grpSp>
        <p:nvGrpSpPr>
          <p:cNvPr id="44" name="组合 43"/>
          <p:cNvGrpSpPr/>
          <p:nvPr/>
        </p:nvGrpSpPr>
        <p:grpSpPr>
          <a:xfrm>
            <a:off x="263932" y="994201"/>
            <a:ext cx="6650038" cy="2945701"/>
            <a:chOff x="323850" y="1214438"/>
            <a:chExt cx="8569325" cy="3626882"/>
          </a:xfrm>
        </p:grpSpPr>
        <p:sp>
          <p:nvSpPr>
            <p:cNvPr id="45" name="Rectangle 3"/>
            <p:cNvSpPr>
              <a:spLocks noChangeArrowheads="1"/>
            </p:cNvSpPr>
            <p:nvPr/>
          </p:nvSpPr>
          <p:spPr bwMode="auto">
            <a:xfrm>
              <a:off x="6229350" y="1214438"/>
              <a:ext cx="2663825" cy="1944687"/>
            </a:xfrm>
            <a:prstGeom prst="rect">
              <a:avLst/>
            </a:prstGeom>
            <a:solidFill>
              <a:srgbClr val="FFFFFF">
                <a:alpha val="0"/>
              </a:srgbClr>
            </a:solidFill>
            <a:ln w="9525" cmpd="sng">
              <a:solidFill>
                <a:srgbClr val="00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46" name="Rectangle 4"/>
            <p:cNvSpPr>
              <a:spLocks noChangeArrowheads="1"/>
            </p:cNvSpPr>
            <p:nvPr/>
          </p:nvSpPr>
          <p:spPr bwMode="auto">
            <a:xfrm>
              <a:off x="323850" y="2222500"/>
              <a:ext cx="1873250" cy="2160588"/>
            </a:xfrm>
            <a:prstGeom prst="rect">
              <a:avLst/>
            </a:prstGeom>
            <a:solidFill>
              <a:srgbClr val="FFFFFF">
                <a:alpha val="0"/>
              </a:srgbClr>
            </a:solidFill>
            <a:ln w="9525" cmpd="sng">
              <a:solidFill>
                <a:srgbClr val="00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pic>
          <p:nvPicPr>
            <p:cNvPr id="47" name="Picture 5" descr="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87600" y="2651125"/>
              <a:ext cx="744538"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02050" y="2295525"/>
              <a:ext cx="366713" cy="127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9" name="Picture 7" descr="企业内部网"/>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2775" y="2438400"/>
              <a:ext cx="914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0" name="AutoShape 8"/>
            <p:cNvCxnSpPr>
              <a:cxnSpLocks noChangeShapeType="1"/>
              <a:stCxn id="49" idx="3"/>
              <a:endCxn id="47" idx="1"/>
            </p:cNvCxnSpPr>
            <p:nvPr/>
          </p:nvCxnSpPr>
          <p:spPr bwMode="auto">
            <a:xfrm>
              <a:off x="1527175" y="2971800"/>
              <a:ext cx="860425" cy="6350"/>
            </a:xfrm>
            <a:prstGeom prst="straightConnector1">
              <a:avLst/>
            </a:prstGeom>
            <a:noFill/>
            <a:ln w="28575"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1" name="Group 9"/>
            <p:cNvGrpSpPr>
              <a:grpSpLocks noChangeAspect="1"/>
            </p:cNvGrpSpPr>
            <p:nvPr/>
          </p:nvGrpSpPr>
          <p:grpSpPr bwMode="auto">
            <a:xfrm>
              <a:off x="1331913" y="3519488"/>
              <a:ext cx="661987" cy="738187"/>
              <a:chOff x="0" y="0"/>
              <a:chExt cx="614" cy="690"/>
            </a:xfrm>
          </p:grpSpPr>
          <p:pic>
            <p:nvPicPr>
              <p:cNvPr id="80" name="Picture 10" descr="server"/>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6" y="0"/>
                <a:ext cx="408" cy="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 name="Picture 11" descr="PC Blue"/>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314"/>
                <a:ext cx="368"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2" name="Line 12"/>
            <p:cNvSpPr>
              <a:spLocks noChangeShapeType="1"/>
            </p:cNvSpPr>
            <p:nvPr/>
          </p:nvSpPr>
          <p:spPr bwMode="auto">
            <a:xfrm flipV="1">
              <a:off x="1763713" y="2943225"/>
              <a:ext cx="0" cy="576263"/>
            </a:xfrm>
            <a:prstGeom prst="line">
              <a:avLst/>
            </a:prstGeom>
            <a:noFill/>
            <a:ln w="22225"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grpSp>
          <p:nvGrpSpPr>
            <p:cNvPr id="53" name="Group 13"/>
            <p:cNvGrpSpPr>
              <a:grpSpLocks/>
            </p:cNvGrpSpPr>
            <p:nvPr/>
          </p:nvGrpSpPr>
          <p:grpSpPr bwMode="auto">
            <a:xfrm>
              <a:off x="4500563" y="2582863"/>
              <a:ext cx="1752600" cy="957262"/>
              <a:chOff x="0" y="0"/>
              <a:chExt cx="1680" cy="917"/>
            </a:xfrm>
          </p:grpSpPr>
          <p:sp>
            <p:nvSpPr>
              <p:cNvPr id="78" name="Oval 14"/>
              <p:cNvSpPr>
                <a:spLocks noChangeArrowheads="1"/>
              </p:cNvSpPr>
              <p:nvPr/>
            </p:nvSpPr>
            <p:spPr bwMode="auto">
              <a:xfrm>
                <a:off x="0" y="144"/>
                <a:ext cx="1680" cy="773"/>
              </a:xfrm>
              <a:prstGeom prst="ellipse">
                <a:avLst/>
              </a:prstGeom>
              <a:gradFill rotWithShape="0">
                <a:gsLst>
                  <a:gs pos="0">
                    <a:srgbClr val="336699"/>
                  </a:gs>
                  <a:gs pos="100000">
                    <a:srgbClr val="FFFFFF"/>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pic>
            <p:nvPicPr>
              <p:cNvPr id="79" name="Picture 15" descr="图形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8" y="0"/>
                <a:ext cx="1367"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4" name="Picture 16" descr="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9350" y="1790700"/>
              <a:ext cx="744538"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5" name="Object 17"/>
            <p:cNvGraphicFramePr>
              <a:graphicFrameLocks noChangeAspect="1"/>
            </p:cNvGraphicFramePr>
            <p:nvPr>
              <p:extLst>
                <p:ext uri="{D42A27DB-BD31-4B8C-83A1-F6EECF244321}">
                  <p14:modId xmlns:p14="http://schemas.microsoft.com/office/powerpoint/2010/main" val="2867336049"/>
                </p:ext>
              </p:extLst>
            </p:nvPr>
          </p:nvGraphicFramePr>
          <p:xfrm>
            <a:off x="7885113" y="2438400"/>
            <a:ext cx="792162" cy="547688"/>
          </p:xfrm>
          <a:graphic>
            <a:graphicData uri="http://schemas.openxmlformats.org/presentationml/2006/ole">
              <mc:AlternateContent xmlns:mc="http://schemas.openxmlformats.org/markup-compatibility/2006">
                <mc:Choice xmlns:v="urn:schemas-microsoft-com:vml" Requires="v">
                  <p:oleObj spid="_x0000_s1242" r:id="rId9" imgW="6009480" imgH="4155840" progId="">
                    <p:embed/>
                  </p:oleObj>
                </mc:Choice>
                <mc:Fallback>
                  <p:oleObj r:id="rId9" imgW="6009480" imgH="4155840" progId="">
                    <p:embed/>
                    <p:pic>
                      <p:nvPicPr>
                        <p:cNvPr id="0" name="Picture 16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85113" y="2438400"/>
                          <a:ext cx="792162" cy="5476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56" name="AutoShape 18"/>
            <p:cNvCxnSpPr>
              <a:cxnSpLocks noChangeShapeType="1"/>
              <a:stCxn id="54" idx="3"/>
            </p:cNvCxnSpPr>
            <p:nvPr/>
          </p:nvCxnSpPr>
          <p:spPr bwMode="auto">
            <a:xfrm flipV="1">
              <a:off x="6973888" y="2078038"/>
              <a:ext cx="1776412" cy="39687"/>
            </a:xfrm>
            <a:prstGeom prst="straightConnector1">
              <a:avLst/>
            </a:prstGeom>
            <a:noFill/>
            <a:ln w="28575"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AutoShape 19"/>
            <p:cNvCxnSpPr>
              <a:cxnSpLocks noChangeShapeType="1"/>
            </p:cNvCxnSpPr>
            <p:nvPr/>
          </p:nvCxnSpPr>
          <p:spPr bwMode="auto">
            <a:xfrm flipH="1" flipV="1">
              <a:off x="8245475" y="2078038"/>
              <a:ext cx="36513" cy="360362"/>
            </a:xfrm>
            <a:prstGeom prst="straightConnector1">
              <a:avLst/>
            </a:prstGeom>
            <a:noFill/>
            <a:ln w="28575"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58" name="Picture 20" descr="整套电脑-3"/>
            <p:cNvPicPr>
              <a:picLocks noChangeAspect="1" noChangeArrowheads="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92950" y="2438400"/>
              <a:ext cx="544513"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21"/>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524750" y="1285875"/>
              <a:ext cx="530225" cy="57467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Line 22"/>
            <p:cNvSpPr>
              <a:spLocks noChangeShapeType="1"/>
            </p:cNvSpPr>
            <p:nvPr/>
          </p:nvSpPr>
          <p:spPr bwMode="auto">
            <a:xfrm flipV="1">
              <a:off x="7380288" y="2149475"/>
              <a:ext cx="0" cy="361950"/>
            </a:xfrm>
            <a:prstGeom prst="line">
              <a:avLst/>
            </a:prstGeom>
            <a:noFill/>
            <a:ln w="28575"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61" name="Line 23"/>
            <p:cNvSpPr>
              <a:spLocks noChangeShapeType="1"/>
            </p:cNvSpPr>
            <p:nvPr/>
          </p:nvSpPr>
          <p:spPr bwMode="auto">
            <a:xfrm>
              <a:off x="7740650" y="1862138"/>
              <a:ext cx="0" cy="215900"/>
            </a:xfrm>
            <a:prstGeom prst="line">
              <a:avLst/>
            </a:prstGeom>
            <a:noFill/>
            <a:ln w="28575"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pic>
          <p:nvPicPr>
            <p:cNvPr id="62" name="Picture 24" descr="DIANNAO"/>
            <p:cNvPicPr>
              <a:picLocks noChangeAspect="1" noChangeArrowheads="1"/>
            </p:cNvPicPr>
            <p:nvPr/>
          </p:nvPicPr>
          <p:blipFill>
            <a:blip r:embed="rId13">
              <a:clrChange>
                <a:clrFrom>
                  <a:srgbClr val="FEFEF6"/>
                </a:clrFrom>
                <a:clrTo>
                  <a:srgbClr val="FEFEF6">
                    <a:alpha val="0"/>
                  </a:srgbClr>
                </a:clrTo>
              </a:clrChange>
              <a:extLst>
                <a:ext uri="{28A0092B-C50C-407E-A947-70E740481C1C}">
                  <a14:useLocalDpi xmlns:a14="http://schemas.microsoft.com/office/drawing/2010/main" val="0"/>
                </a:ext>
              </a:extLst>
            </a:blip>
            <a:srcRect/>
            <a:stretch>
              <a:fillRect/>
            </a:stretch>
          </p:blipFill>
          <p:spPr bwMode="auto">
            <a:xfrm>
              <a:off x="6445250" y="3735388"/>
              <a:ext cx="838200"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3" name="AutoShape 25"/>
            <p:cNvCxnSpPr>
              <a:cxnSpLocks noChangeShapeType="1"/>
              <a:stCxn id="54" idx="1"/>
              <a:endCxn id="79" idx="0"/>
            </p:cNvCxnSpPr>
            <p:nvPr/>
          </p:nvCxnSpPr>
          <p:spPr bwMode="auto">
            <a:xfrm flipH="1">
              <a:off x="5264150" y="2117725"/>
              <a:ext cx="965200" cy="465138"/>
            </a:xfrm>
            <a:prstGeom prst="straightConnector1">
              <a:avLst/>
            </a:prstGeom>
            <a:noFill/>
            <a:ln w="22225" cmpd="sng">
              <a:solidFill>
                <a:srgbClr val="3B812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AutoShape 26"/>
            <p:cNvCxnSpPr>
              <a:cxnSpLocks noChangeShapeType="1"/>
              <a:stCxn id="47" idx="3"/>
              <a:endCxn id="48" idx="1"/>
            </p:cNvCxnSpPr>
            <p:nvPr/>
          </p:nvCxnSpPr>
          <p:spPr bwMode="auto">
            <a:xfrm flipV="1">
              <a:off x="3132138" y="2933700"/>
              <a:ext cx="569912" cy="44450"/>
            </a:xfrm>
            <a:prstGeom prst="straightConnector1">
              <a:avLst/>
            </a:prstGeom>
            <a:noFill/>
            <a:ln w="22225" cmpd="sng">
              <a:solidFill>
                <a:srgbClr val="3B812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AutoShape 27"/>
            <p:cNvCxnSpPr>
              <a:cxnSpLocks noChangeShapeType="1"/>
              <a:stCxn id="48" idx="3"/>
              <a:endCxn id="79" idx="1"/>
            </p:cNvCxnSpPr>
            <p:nvPr/>
          </p:nvCxnSpPr>
          <p:spPr bwMode="auto">
            <a:xfrm>
              <a:off x="4068763" y="2933700"/>
              <a:ext cx="482600" cy="0"/>
            </a:xfrm>
            <a:prstGeom prst="straightConnector1">
              <a:avLst/>
            </a:prstGeom>
            <a:noFill/>
            <a:ln w="22225" cmpd="sng">
              <a:solidFill>
                <a:srgbClr val="3B812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AutoShape 28"/>
            <p:cNvCxnSpPr>
              <a:cxnSpLocks noChangeShapeType="1"/>
              <a:endCxn id="80" idx="3"/>
            </p:cNvCxnSpPr>
            <p:nvPr/>
          </p:nvCxnSpPr>
          <p:spPr bwMode="auto">
            <a:xfrm flipH="1">
              <a:off x="1993900" y="2943225"/>
              <a:ext cx="1708150" cy="925513"/>
            </a:xfrm>
            <a:prstGeom prst="straightConnector1">
              <a:avLst/>
            </a:prstGeom>
            <a:noFill/>
            <a:ln w="22225" cmpd="sng">
              <a:solidFill>
                <a:srgbClr val="3B812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AutoShape 29"/>
            <p:cNvCxnSpPr>
              <a:cxnSpLocks noChangeShapeType="1"/>
              <a:stCxn id="62" idx="0"/>
              <a:endCxn id="79" idx="2"/>
            </p:cNvCxnSpPr>
            <p:nvPr/>
          </p:nvCxnSpPr>
          <p:spPr bwMode="auto">
            <a:xfrm rot="5400000" flipH="1">
              <a:off x="5838825" y="2709863"/>
              <a:ext cx="450850" cy="1600200"/>
            </a:xfrm>
            <a:prstGeom prst="curvedConnector3">
              <a:avLst>
                <a:gd name="adj1" fmla="val 50000"/>
              </a:avLst>
            </a:prstGeom>
            <a:noFill/>
            <a:ln w="9525"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8" name="未知"/>
            <p:cNvSpPr>
              <a:spLocks/>
            </p:cNvSpPr>
            <p:nvPr/>
          </p:nvSpPr>
          <p:spPr bwMode="auto">
            <a:xfrm>
              <a:off x="2052638" y="3003550"/>
              <a:ext cx="2735262" cy="1019175"/>
            </a:xfrm>
            <a:custGeom>
              <a:avLst/>
              <a:gdLst>
                <a:gd name="T0" fmla="*/ 1723 w 1723"/>
                <a:gd name="T1" fmla="*/ 52 h 642"/>
                <a:gd name="T2" fmla="*/ 1134 w 1723"/>
                <a:gd name="T3" fmla="*/ 98 h 642"/>
                <a:gd name="T4" fmla="*/ 0 w 1723"/>
                <a:gd name="T5" fmla="*/ 642 h 642"/>
              </a:gdLst>
              <a:ahLst/>
              <a:cxnLst>
                <a:cxn ang="0">
                  <a:pos x="T0" y="T1"/>
                </a:cxn>
                <a:cxn ang="0">
                  <a:pos x="T2" y="T3"/>
                </a:cxn>
                <a:cxn ang="0">
                  <a:pos x="T4" y="T5"/>
                </a:cxn>
              </a:cxnLst>
              <a:rect l="0" t="0" r="r" b="b"/>
              <a:pathLst>
                <a:path w="1723" h="642">
                  <a:moveTo>
                    <a:pt x="1723" y="52"/>
                  </a:moveTo>
                  <a:cubicBezTo>
                    <a:pt x="1572" y="26"/>
                    <a:pt x="1421" y="0"/>
                    <a:pt x="1134" y="98"/>
                  </a:cubicBezTo>
                  <a:cubicBezTo>
                    <a:pt x="847" y="196"/>
                    <a:pt x="423" y="419"/>
                    <a:pt x="0" y="642"/>
                  </a:cubicBezTo>
                </a:path>
              </a:pathLst>
            </a:custGeom>
            <a:noFill/>
            <a:ln w="9525" cmpd="sng">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69" name="Text Box 31"/>
            <p:cNvSpPr txBox="1">
              <a:spLocks noChangeArrowheads="1"/>
            </p:cNvSpPr>
            <p:nvPr/>
          </p:nvSpPr>
          <p:spPr bwMode="auto">
            <a:xfrm>
              <a:off x="4787900" y="2708275"/>
              <a:ext cx="10591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zh-CN" sz="18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Internet</a:t>
              </a:r>
            </a:p>
          </p:txBody>
        </p:sp>
        <p:pic>
          <p:nvPicPr>
            <p:cNvPr id="70" name="Picture 32" descr="整套电脑-3"/>
            <p:cNvPicPr>
              <a:picLocks noChangeAspect="1" noChangeArrowheads="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8313" y="3662363"/>
              <a:ext cx="544512"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Line 33"/>
            <p:cNvSpPr>
              <a:spLocks noChangeShapeType="1"/>
            </p:cNvSpPr>
            <p:nvPr/>
          </p:nvSpPr>
          <p:spPr bwMode="auto">
            <a:xfrm>
              <a:off x="684213" y="3014663"/>
              <a:ext cx="0" cy="720725"/>
            </a:xfrm>
            <a:prstGeom prst="line">
              <a:avLst/>
            </a:prstGeom>
            <a:noFill/>
            <a:ln w="2540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72" name="Text Box 34"/>
            <p:cNvSpPr txBox="1">
              <a:spLocks noChangeArrowheads="1"/>
            </p:cNvSpPr>
            <p:nvPr/>
          </p:nvSpPr>
          <p:spPr bwMode="auto">
            <a:xfrm>
              <a:off x="667280" y="4452938"/>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zh-CN"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公司总部</a:t>
              </a:r>
            </a:p>
          </p:txBody>
        </p:sp>
        <p:sp>
          <p:nvSpPr>
            <p:cNvPr id="73" name="Text Box 35"/>
            <p:cNvSpPr txBox="1">
              <a:spLocks noChangeArrowheads="1"/>
            </p:cNvSpPr>
            <p:nvPr/>
          </p:nvSpPr>
          <p:spPr bwMode="auto">
            <a:xfrm>
              <a:off x="636588" y="1808163"/>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zh-CN" sz="18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内部网络</a:t>
              </a:r>
            </a:p>
          </p:txBody>
        </p:sp>
        <p:graphicFrame>
          <p:nvGraphicFramePr>
            <p:cNvPr id="74" name="Object 36"/>
            <p:cNvGraphicFramePr>
              <a:graphicFrameLocks noChangeAspect="1"/>
            </p:cNvGraphicFramePr>
            <p:nvPr>
              <p:extLst>
                <p:ext uri="{D42A27DB-BD31-4B8C-83A1-F6EECF244321}">
                  <p14:modId xmlns:p14="http://schemas.microsoft.com/office/powerpoint/2010/main" val="2870929453"/>
                </p:ext>
              </p:extLst>
            </p:nvPr>
          </p:nvGraphicFramePr>
          <p:xfrm>
            <a:off x="6013450" y="3375025"/>
            <a:ext cx="409575" cy="511175"/>
          </p:xfrm>
          <a:graphic>
            <a:graphicData uri="http://schemas.openxmlformats.org/presentationml/2006/ole">
              <mc:AlternateContent xmlns:mc="http://schemas.openxmlformats.org/markup-compatibility/2006">
                <mc:Choice xmlns:v="urn:schemas-microsoft-com:vml" Requires="v">
                  <p:oleObj spid="_x0000_s1243" r:id="rId14" imgW="697999" imgH="869847" progId="">
                    <p:embed/>
                  </p:oleObj>
                </mc:Choice>
                <mc:Fallback>
                  <p:oleObj r:id="rId14" imgW="697999" imgH="869847" progId="">
                    <p:embed/>
                    <p:pic>
                      <p:nvPicPr>
                        <p:cNvPr id="0" name="Picture 16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13450" y="3375025"/>
                          <a:ext cx="409575" cy="5111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5" name="Object 37"/>
            <p:cNvGraphicFramePr>
              <a:graphicFrameLocks noChangeAspect="1"/>
            </p:cNvGraphicFramePr>
            <p:nvPr>
              <p:extLst>
                <p:ext uri="{D42A27DB-BD31-4B8C-83A1-F6EECF244321}">
                  <p14:modId xmlns:p14="http://schemas.microsoft.com/office/powerpoint/2010/main" val="388596916"/>
                </p:ext>
              </p:extLst>
            </p:nvPr>
          </p:nvGraphicFramePr>
          <p:xfrm>
            <a:off x="2916238" y="3303588"/>
            <a:ext cx="409575" cy="511175"/>
          </p:xfrm>
          <a:graphic>
            <a:graphicData uri="http://schemas.openxmlformats.org/presentationml/2006/ole">
              <mc:AlternateContent xmlns:mc="http://schemas.openxmlformats.org/markup-compatibility/2006">
                <mc:Choice xmlns:v="urn:schemas-microsoft-com:vml" Requires="v">
                  <p:oleObj spid="_x0000_s1244" r:id="rId16" imgW="697999" imgH="869847" progId="">
                    <p:embed/>
                  </p:oleObj>
                </mc:Choice>
                <mc:Fallback>
                  <p:oleObj r:id="rId16" imgW="697999" imgH="869847" progId="">
                    <p:embed/>
                    <p:pic>
                      <p:nvPicPr>
                        <p:cNvPr id="0" name="Picture 16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16238" y="3303588"/>
                          <a:ext cx="409575" cy="5111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6" name="Text Box 38"/>
            <p:cNvSpPr txBox="1">
              <a:spLocks noChangeArrowheads="1"/>
            </p:cNvSpPr>
            <p:nvPr/>
          </p:nvSpPr>
          <p:spPr bwMode="auto">
            <a:xfrm>
              <a:off x="6215063" y="4471988"/>
              <a:ext cx="133882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zh-CN"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未授权用户</a:t>
              </a:r>
            </a:p>
          </p:txBody>
        </p:sp>
        <p:sp>
          <p:nvSpPr>
            <p:cNvPr id="77" name="Text Box 39"/>
            <p:cNvSpPr txBox="1">
              <a:spLocks noChangeArrowheads="1"/>
            </p:cNvSpPr>
            <p:nvPr/>
          </p:nvSpPr>
          <p:spPr bwMode="auto">
            <a:xfrm>
              <a:off x="7299325" y="3176588"/>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zh-CN" sz="18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办事处</a:t>
              </a:r>
            </a:p>
          </p:txBody>
        </p:sp>
      </p:grpSp>
      <p:sp>
        <p:nvSpPr>
          <p:cNvPr id="82" name="Rectangle 2"/>
          <p:cNvSpPr txBox="1">
            <a:spLocks noChangeArrowheads="1"/>
          </p:cNvSpPr>
          <p:nvPr/>
        </p:nvSpPr>
        <p:spPr>
          <a:xfrm>
            <a:off x="827584" y="191142"/>
            <a:ext cx="4872046" cy="461665"/>
          </a:xfrm>
          <a:prstGeom prst="rect">
            <a:avLst/>
          </a:prstGeom>
        </p:spPr>
        <p:txBody>
          <a:bodyPr vert="horz" wrap="square" lIns="91440" tIns="45720" rIns="91440" bIns="45720" rtlCol="0" anchor="ctr">
            <a:spAutoFit/>
          </a:bodyPr>
          <a:lstStyle/>
          <a:p>
            <a:pPr lvl="0">
              <a:spcBef>
                <a:spcPct val="0"/>
              </a:spcBef>
            </a:pPr>
            <a:r>
              <a:rPr kumimoji="0" lang="zh-CN"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rPr>
              <a:t> 防火墙</a:t>
            </a:r>
            <a:r>
              <a:rPr kumimoji="0" lang="zh-CN" altLang="en-US"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rPr>
              <a:t>技</a:t>
            </a:r>
            <a:r>
              <a:rPr lang="zh-CN" altLang="en-US" sz="2400" b="1" dirty="0">
                <a:latin typeface="微软雅黑" pitchFamily="34" charset="-122"/>
                <a:ea typeface="微软雅黑" pitchFamily="34" charset="-122"/>
              </a:rPr>
              <a:t>术 </a:t>
            </a:r>
            <a:r>
              <a:rPr lang="en-US" altLang="zh-CN" sz="2400" b="1" dirty="0">
                <a:latin typeface="微软雅黑" pitchFamily="34" charset="-122"/>
                <a:ea typeface="微软雅黑" pitchFamily="34" charset="-122"/>
                <a:cs typeface="+mj-cs"/>
              </a:rPr>
              <a:t>— </a:t>
            </a:r>
            <a:r>
              <a:rPr lang="zh-CN" altLang="en-US" sz="2400" b="1" dirty="0">
                <a:latin typeface="微软雅黑" pitchFamily="34" charset="-122"/>
                <a:ea typeface="微软雅黑" pitchFamily="34" charset="-122"/>
                <a:cs typeface="+mj-cs"/>
              </a:rPr>
              <a:t>示意图</a:t>
            </a:r>
            <a:endParaRPr kumimoji="0" lang="zh-CN"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spTree>
    <p:extLst>
      <p:ext uri="{BB962C8B-B14F-4D97-AF65-F5344CB8AC3E}">
        <p14:creationId xmlns:p14="http://schemas.microsoft.com/office/powerpoint/2010/main" val="14443482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Text Box 3"/>
          <p:cNvSpPr txBox="1">
            <a:spLocks noChangeArrowheads="1"/>
          </p:cNvSpPr>
          <p:nvPr/>
        </p:nvSpPr>
        <p:spPr bwMode="auto">
          <a:xfrm>
            <a:off x="214282" y="843558"/>
            <a:ext cx="5293822"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zh-CN" sz="1400" dirty="0">
                <a:latin typeface="微软雅黑" panose="020B0503020204020204" pitchFamily="34" charset="-122"/>
                <a:ea typeface="微软雅黑" panose="020B0503020204020204" pitchFamily="34" charset="-122"/>
              </a:rPr>
              <a:t>[任意视图] </a:t>
            </a:r>
            <a:r>
              <a:rPr lang="zh-CN" altLang="zh-CN" sz="1400" b="1" dirty="0">
                <a:latin typeface="微软雅黑" panose="020B0503020204020204" pitchFamily="34" charset="-122"/>
                <a:ea typeface="微软雅黑" panose="020B0503020204020204" pitchFamily="34" charset="-122"/>
              </a:rPr>
              <a:t>display current-configuration</a:t>
            </a:r>
          </a:p>
          <a:p>
            <a:r>
              <a:rPr lang="zh-CN" altLang="zh-CN" sz="1400" dirty="0">
                <a:latin typeface="微软雅黑" panose="020B0503020204020204" pitchFamily="34" charset="-122"/>
                <a:ea typeface="微软雅黑" panose="020B0503020204020204" pitchFamily="34" charset="-122"/>
              </a:rPr>
              <a:t>#</a:t>
            </a:r>
          </a:p>
          <a:p>
            <a:r>
              <a:rPr lang="zh-CN" altLang="zh-CN" sz="1400" dirty="0">
                <a:latin typeface="微软雅黑" panose="020B0503020204020204" pitchFamily="34" charset="-122"/>
                <a:ea typeface="微软雅黑" panose="020B0503020204020204" pitchFamily="34" charset="-122"/>
              </a:rPr>
              <a:t>sysname Quidway</a:t>
            </a:r>
          </a:p>
          <a:p>
            <a:r>
              <a:rPr lang="zh-CN" altLang="zh-CN" sz="1400" dirty="0">
                <a:latin typeface="微软雅黑" panose="020B0503020204020204" pitchFamily="34" charset="-122"/>
                <a:ea typeface="微软雅黑" panose="020B0503020204020204" pitchFamily="34" charset="-122"/>
              </a:rPr>
              <a:t>#</a:t>
            </a:r>
          </a:p>
          <a:p>
            <a:r>
              <a:rPr lang="zh-CN" altLang="zh-CN" sz="1400" dirty="0">
                <a:latin typeface="微软雅黑" panose="020B0503020204020204" pitchFamily="34" charset="-122"/>
                <a:ea typeface="微软雅黑" panose="020B0503020204020204" pitchFamily="34" charset="-122"/>
              </a:rPr>
              <a:t>local-user </a:t>
            </a:r>
            <a:r>
              <a:rPr lang="zh-CN" altLang="zh-CN" sz="1400" i="1" dirty="0">
                <a:latin typeface="微软雅黑" panose="020B0503020204020204" pitchFamily="34" charset="-122"/>
                <a:ea typeface="微软雅黑" panose="020B0503020204020204" pitchFamily="34" charset="-122"/>
              </a:rPr>
              <a:t>sws</a:t>
            </a:r>
            <a:r>
              <a:rPr lang="zh-CN" altLang="zh-CN" sz="1400" dirty="0">
                <a:latin typeface="微软雅黑" panose="020B0503020204020204" pitchFamily="34" charset="-122"/>
                <a:ea typeface="微软雅黑" panose="020B0503020204020204" pitchFamily="34" charset="-122"/>
              </a:rPr>
              <a:t> service-type ppp password simple </a:t>
            </a:r>
            <a:r>
              <a:rPr lang="zh-CN" altLang="zh-CN" sz="1400" i="1" dirty="0">
                <a:latin typeface="微软雅黑" panose="020B0503020204020204" pitchFamily="34" charset="-122"/>
                <a:ea typeface="微软雅黑" panose="020B0503020204020204" pitchFamily="34" charset="-122"/>
              </a:rPr>
              <a:t>123456</a:t>
            </a:r>
            <a:r>
              <a:rPr lang="zh-CN" altLang="zh-CN" sz="1400" dirty="0">
                <a:latin typeface="微软雅黑" panose="020B0503020204020204" pitchFamily="34" charset="-122"/>
                <a:ea typeface="微软雅黑" panose="020B0503020204020204" pitchFamily="34" charset="-122"/>
              </a:rPr>
              <a:t> </a:t>
            </a:r>
          </a:p>
          <a:p>
            <a:r>
              <a:rPr lang="zh-CN" altLang="zh-CN" sz="1400" dirty="0">
                <a:latin typeface="微软雅黑" panose="020B0503020204020204" pitchFamily="34" charset="-122"/>
                <a:ea typeface="微软雅黑" panose="020B0503020204020204" pitchFamily="34" charset="-122"/>
              </a:rPr>
              <a:t>#</a:t>
            </a:r>
          </a:p>
          <a:p>
            <a:r>
              <a:rPr lang="zh-CN" altLang="zh-CN" sz="1400" dirty="0">
                <a:latin typeface="微软雅黑" panose="020B0503020204020204" pitchFamily="34" charset="-122"/>
                <a:ea typeface="微软雅黑" panose="020B0503020204020204" pitchFamily="34" charset="-122"/>
              </a:rPr>
              <a:t>interface Ethernet0/0</a:t>
            </a:r>
          </a:p>
          <a:p>
            <a:r>
              <a:rPr lang="zh-CN" altLang="zh-CN" sz="1400" dirty="0">
                <a:latin typeface="微软雅黑" panose="020B0503020204020204" pitchFamily="34" charset="-122"/>
                <a:ea typeface="微软雅黑" panose="020B0503020204020204" pitchFamily="34" charset="-122"/>
              </a:rPr>
              <a:t>	description Don't change the configuration please</a:t>
            </a:r>
          </a:p>
          <a:p>
            <a:r>
              <a:rPr lang="zh-CN" altLang="zh-CN" sz="1400" dirty="0">
                <a:latin typeface="微软雅黑" panose="020B0503020204020204" pitchFamily="34" charset="-122"/>
                <a:ea typeface="微软雅黑" panose="020B0503020204020204" pitchFamily="34" charset="-122"/>
              </a:rPr>
              <a:t>	ip address 10.110.98.137 255.255.255.0</a:t>
            </a:r>
          </a:p>
          <a:p>
            <a:r>
              <a:rPr lang="zh-CN" altLang="zh-CN" sz="1400" dirty="0">
                <a:latin typeface="微软雅黑" panose="020B0503020204020204" pitchFamily="34" charset="-122"/>
                <a:ea typeface="微软雅黑" panose="020B0503020204020204" pitchFamily="34" charset="-122"/>
              </a:rPr>
              <a:t>#</a:t>
            </a:r>
          </a:p>
          <a:p>
            <a:r>
              <a:rPr lang="zh-CN" altLang="zh-CN" sz="1400" dirty="0">
                <a:latin typeface="微软雅黑" panose="020B0503020204020204" pitchFamily="34" charset="-122"/>
                <a:ea typeface="微软雅黑" panose="020B0503020204020204" pitchFamily="34" charset="-122"/>
              </a:rPr>
              <a:t>interface Serial0/0</a:t>
            </a:r>
          </a:p>
          <a:p>
            <a:r>
              <a:rPr lang="zh-CN" altLang="zh-CN" sz="1400" dirty="0">
                <a:latin typeface="微软雅黑" panose="020B0503020204020204" pitchFamily="34" charset="-122"/>
                <a:ea typeface="微软雅黑" panose="020B0503020204020204" pitchFamily="34" charset="-122"/>
              </a:rPr>
              <a:t>	link-protocol ppp</a:t>
            </a:r>
          </a:p>
          <a:p>
            <a:r>
              <a:rPr lang="zh-CN" altLang="zh-CN" sz="1400" dirty="0">
                <a:latin typeface="微软雅黑" panose="020B0503020204020204" pitchFamily="34" charset="-122"/>
                <a:ea typeface="微软雅黑" panose="020B0503020204020204" pitchFamily="34" charset="-122"/>
              </a:rPr>
              <a:t>	ip address 100.110.1.1 255.255.255.0</a:t>
            </a:r>
          </a:p>
          <a:p>
            <a:r>
              <a:rPr lang="zh-CN" altLang="zh-CN" sz="1400" dirty="0">
                <a:latin typeface="微软雅黑" panose="020B0503020204020204" pitchFamily="34" charset="-122"/>
                <a:ea typeface="微软雅黑" panose="020B0503020204020204" pitchFamily="34" charset="-122"/>
              </a:rPr>
              <a:t>	ppp authentication-mode pap</a:t>
            </a:r>
          </a:p>
          <a:p>
            <a:r>
              <a:rPr lang="zh-CN" altLang="zh-CN" sz="1400" dirty="0">
                <a:latin typeface="微软雅黑" panose="020B0503020204020204" pitchFamily="34" charset="-122"/>
                <a:ea typeface="微软雅黑" panose="020B0503020204020204" pitchFamily="34" charset="-122"/>
              </a:rPr>
              <a:t>#</a:t>
            </a:r>
          </a:p>
          <a:p>
            <a:r>
              <a:rPr lang="zh-CN" altLang="zh-CN" sz="1400" dirty="0">
                <a:latin typeface="微软雅黑" panose="020B0503020204020204" pitchFamily="34" charset="-122"/>
                <a:ea typeface="微软雅黑" panose="020B0503020204020204" pitchFamily="34" charset="-122"/>
              </a:rPr>
              <a:t>acl 2000 match-order auto</a:t>
            </a:r>
          </a:p>
          <a:p>
            <a:pPr lvl="1"/>
            <a:r>
              <a:rPr lang="zh-CN" altLang="zh-CN" sz="1400" dirty="0">
                <a:latin typeface="微软雅黑" panose="020B0503020204020204" pitchFamily="34" charset="-122"/>
                <a:ea typeface="微软雅黑" panose="020B0503020204020204" pitchFamily="34" charset="-122"/>
              </a:rPr>
              <a:t>	rule permit source 192.168.1.0 0.0.0.255</a:t>
            </a:r>
          </a:p>
          <a:p>
            <a:pPr lvl="1"/>
            <a:r>
              <a:rPr lang="zh-CN" altLang="zh-CN" sz="1400" dirty="0">
                <a:latin typeface="微软雅黑" panose="020B0503020204020204" pitchFamily="34" charset="-122"/>
                <a:ea typeface="微软雅黑" panose="020B0503020204020204" pitchFamily="34" charset="-122"/>
              </a:rPr>
              <a:t>	rule deny source any</a:t>
            </a:r>
          </a:p>
        </p:txBody>
      </p:sp>
      <p:sp>
        <p:nvSpPr>
          <p:cNvPr id="61444" name="Text Box 4"/>
          <p:cNvSpPr txBox="1">
            <a:spLocks noChangeArrowheads="1"/>
          </p:cNvSpPr>
          <p:nvPr/>
        </p:nvSpPr>
        <p:spPr bwMode="auto">
          <a:xfrm>
            <a:off x="4470812" y="3023248"/>
            <a:ext cx="2172890" cy="1477328"/>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dirty="0">
                <a:latin typeface="微软雅黑" panose="020B0503020204020204" pitchFamily="34" charset="-122"/>
                <a:ea typeface="微软雅黑" panose="020B0503020204020204" pitchFamily="34" charset="-122"/>
              </a:rPr>
              <a:t>列出所有视图，以及在该视图下生效的命令；</a:t>
            </a:r>
          </a:p>
          <a:p>
            <a:r>
              <a:rPr lang="zh-CN" altLang="zh-CN" dirty="0">
                <a:latin typeface="微软雅黑" panose="020B0503020204020204" pitchFamily="34" charset="-122"/>
                <a:ea typeface="微软雅黑" panose="020B0503020204020204" pitchFamily="34" charset="-122"/>
              </a:rPr>
              <a:t>列出rule的顺序即为匹配rule的顺序；</a:t>
            </a:r>
          </a:p>
        </p:txBody>
      </p:sp>
      <p:sp>
        <p:nvSpPr>
          <p:cNvPr id="6" name="Rectangle 2"/>
          <p:cNvSpPr txBox="1">
            <a:spLocks noChangeArrowheads="1"/>
          </p:cNvSpPr>
          <p:nvPr/>
        </p:nvSpPr>
        <p:spPr>
          <a:xfrm>
            <a:off x="914400" y="191142"/>
            <a:ext cx="6729434" cy="461665"/>
          </a:xfrm>
          <a:prstGeom prst="rect">
            <a:avLst/>
          </a:prstGeom>
        </p:spPr>
        <p:txBody>
          <a:bodyPr vert="horz" wrap="square" lIns="91440" tIns="45720" rIns="91440" bIns="45720" rtlCol="0" anchor="ctr">
            <a:sp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rPr>
              <a:t>附录</a:t>
            </a:r>
            <a:r>
              <a:rPr kumimoji="0" lang="zh-CN" altLang="en-US" sz="2400" b="1" i="0" u="none" strike="noStrike" kern="1200" cap="none" spc="0" normalizeH="0" noProof="0" dirty="0">
                <a:ln>
                  <a:noFill/>
                </a:ln>
                <a:solidFill>
                  <a:schemeClr val="tx1"/>
                </a:solidFill>
                <a:effectLst/>
                <a:uLnTx/>
                <a:uFillTx/>
                <a:latin typeface="微软雅黑" pitchFamily="34" charset="-122"/>
                <a:ea typeface="微软雅黑" pitchFamily="34" charset="-122"/>
                <a:cs typeface="+mj-cs"/>
              </a:rPr>
              <a:t> </a:t>
            </a:r>
            <a:r>
              <a:rPr kumimoji="0" lang="en-US" altLang="zh-CN" sz="2400" b="1" i="0" u="none" strike="noStrike" kern="1200" cap="none" spc="0" normalizeH="0" noProof="0" dirty="0">
                <a:ln>
                  <a:noFill/>
                </a:ln>
                <a:solidFill>
                  <a:schemeClr val="tx1"/>
                </a:solidFill>
                <a:effectLst/>
                <a:uLnTx/>
                <a:uFillTx/>
                <a:latin typeface="微软雅黑" pitchFamily="34" charset="-122"/>
                <a:ea typeface="微软雅黑" pitchFamily="34" charset="-122"/>
                <a:cs typeface="+mj-cs"/>
              </a:rPr>
              <a:t>— display current-configuration</a:t>
            </a:r>
            <a:endParaRPr kumimoji="0" lang="zh-CN"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spTree>
    <p:extLst>
      <p:ext uri="{BB962C8B-B14F-4D97-AF65-F5344CB8AC3E}">
        <p14:creationId xmlns:p14="http://schemas.microsoft.com/office/powerpoint/2010/main" val="36926812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914400" y="191142"/>
            <a:ext cx="7310046" cy="461665"/>
          </a:xfrm>
          <a:prstGeom prst="rect">
            <a:avLst/>
          </a:prstGeom>
        </p:spPr>
        <p:txBody>
          <a:bodyPr vert="horz" wrap="square" lIns="91440" tIns="45720" rIns="91440" bIns="45720" rtlCol="0" anchor="ctr">
            <a:spAutoFit/>
          </a:bodyPr>
          <a:lstStyle/>
          <a:p>
            <a:pPr lvl="0">
              <a:spcBef>
                <a:spcPct val="0"/>
              </a:spcBef>
              <a:defRPr/>
            </a:pPr>
            <a:r>
              <a:rPr kumimoji="0" lang="zh-CN" altLang="en-US"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rPr>
              <a:t>附录</a:t>
            </a:r>
            <a:r>
              <a:rPr kumimoji="0" lang="zh-CN" altLang="en-US" sz="2400" b="1" i="0" u="none" strike="noStrike" kern="1200" cap="none" spc="0" normalizeH="0" noProof="0" dirty="0">
                <a:ln>
                  <a:noFill/>
                </a:ln>
                <a:solidFill>
                  <a:schemeClr val="tx1"/>
                </a:solidFill>
                <a:effectLst/>
                <a:uLnTx/>
                <a:uFillTx/>
                <a:latin typeface="微软雅黑" pitchFamily="34" charset="-122"/>
                <a:ea typeface="微软雅黑" pitchFamily="34" charset="-122"/>
                <a:cs typeface="+mj-cs"/>
              </a:rPr>
              <a:t> </a:t>
            </a:r>
            <a:r>
              <a:rPr kumimoji="0" lang="en-US" altLang="zh-CN" sz="2400" b="1" i="0" u="none" strike="noStrike" kern="1200" cap="none" spc="0" normalizeH="0" noProof="0" dirty="0">
                <a:ln>
                  <a:noFill/>
                </a:ln>
                <a:solidFill>
                  <a:schemeClr val="tx1"/>
                </a:solidFill>
                <a:effectLst/>
                <a:uLnTx/>
                <a:uFillTx/>
                <a:latin typeface="微软雅黑" pitchFamily="34" charset="-122"/>
                <a:ea typeface="微软雅黑" pitchFamily="34" charset="-122"/>
                <a:cs typeface="+mj-cs"/>
              </a:rPr>
              <a:t>— </a:t>
            </a:r>
            <a:r>
              <a:rPr lang="en-US" altLang="zh-CN" sz="2400" b="1" dirty="0">
                <a:latin typeface="微软雅黑" pitchFamily="34" charset="-122"/>
                <a:ea typeface="微软雅黑" pitchFamily="34" charset="-122"/>
                <a:cs typeface="+mj-cs"/>
              </a:rPr>
              <a:t>Windows7</a:t>
            </a:r>
            <a:r>
              <a:rPr lang="zh-CN" altLang="en-US" sz="2400" b="1" dirty="0">
                <a:latin typeface="微软雅黑" pitchFamily="34" charset="-122"/>
                <a:ea typeface="微软雅黑" pitchFamily="34" charset="-122"/>
                <a:cs typeface="+mj-cs"/>
              </a:rPr>
              <a:t>如何安装</a:t>
            </a:r>
            <a:r>
              <a:rPr lang="en-US" altLang="zh-CN" sz="2400" b="1" dirty="0">
                <a:latin typeface="微软雅黑" pitchFamily="34" charset="-122"/>
                <a:ea typeface="微软雅黑" pitchFamily="34" charset="-122"/>
                <a:cs typeface="+mj-cs"/>
              </a:rPr>
              <a:t>IIS</a:t>
            </a:r>
            <a:r>
              <a:rPr lang="zh-CN" altLang="en-US" sz="2400" b="1" dirty="0">
                <a:latin typeface="微软雅黑" pitchFamily="34" charset="-122"/>
                <a:ea typeface="微软雅黑" pitchFamily="34" charset="-122"/>
                <a:cs typeface="+mj-cs"/>
              </a:rPr>
              <a:t>（互联网信息服务）</a:t>
            </a:r>
            <a:endParaRPr kumimoji="0" lang="zh-CN"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sp>
        <p:nvSpPr>
          <p:cNvPr id="2" name="文本框 1">
            <a:extLst>
              <a:ext uri="{FF2B5EF4-FFF2-40B4-BE49-F238E27FC236}">
                <a16:creationId xmlns:a16="http://schemas.microsoft.com/office/drawing/2014/main" id="{63244FBD-8019-46F0-B42B-C031B32C8EDA}"/>
              </a:ext>
            </a:extLst>
          </p:cNvPr>
          <p:cNvSpPr txBox="1"/>
          <p:nvPr/>
        </p:nvSpPr>
        <p:spPr>
          <a:xfrm>
            <a:off x="395536" y="1059582"/>
            <a:ext cx="6984776" cy="1569660"/>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点击“</a:t>
            </a:r>
            <a:r>
              <a:rPr lang="en-US" altLang="zh-CN" sz="1600" dirty="0">
                <a:latin typeface="微软雅黑" panose="020B0503020204020204" pitchFamily="34" charset="-122"/>
                <a:ea typeface="微软雅黑" panose="020B0503020204020204" pitchFamily="34" charset="-122"/>
              </a:rPr>
              <a:t>Windows”</a:t>
            </a:r>
            <a:r>
              <a:rPr lang="zh-CN" altLang="en-US" sz="1600" dirty="0">
                <a:latin typeface="微软雅黑" panose="020B0503020204020204" pitchFamily="34" charset="-122"/>
                <a:ea typeface="微软雅黑" panose="020B0503020204020204" pitchFamily="34" charset="-122"/>
              </a:rPr>
              <a:t>键进入“开始”菜单，在应用菜单里点击“</a:t>
            </a:r>
            <a:r>
              <a:rPr lang="en-US" altLang="zh-CN" sz="1600" dirty="0">
                <a:latin typeface="微软雅黑" panose="020B0503020204020204" pitchFamily="34" charset="-122"/>
                <a:ea typeface="微软雅黑" panose="020B0503020204020204" pitchFamily="34" charset="-122"/>
              </a:rPr>
              <a:t>Windows</a:t>
            </a:r>
            <a:r>
              <a:rPr lang="zh-CN" altLang="en-US" sz="1600" dirty="0">
                <a:latin typeface="微软雅黑" panose="020B0503020204020204" pitchFamily="34" charset="-122"/>
                <a:ea typeface="微软雅黑" panose="020B0503020204020204" pitchFamily="34" charset="-122"/>
              </a:rPr>
              <a:t>系统”里的“控制面板”。在控制面板对话框里点击“程序”，在“程序”对话框里点击“启用或关闭</a:t>
            </a:r>
            <a:r>
              <a:rPr lang="en-US" altLang="zh-CN" sz="1600" dirty="0">
                <a:latin typeface="微软雅黑" panose="020B0503020204020204" pitchFamily="34" charset="-122"/>
                <a:ea typeface="微软雅黑" panose="020B0503020204020204" pitchFamily="34" charset="-122"/>
              </a:rPr>
              <a:t>Windows</a:t>
            </a:r>
            <a:r>
              <a:rPr lang="zh-CN" altLang="en-US" sz="1600" dirty="0">
                <a:latin typeface="微软雅黑" panose="020B0503020204020204" pitchFamily="34" charset="-122"/>
                <a:ea typeface="微软雅黑" panose="020B0503020204020204" pitchFamily="34" charset="-122"/>
              </a:rPr>
              <a:t>功能”，在“</a:t>
            </a:r>
            <a:r>
              <a:rPr lang="en-US" altLang="zh-CN" sz="1600" dirty="0">
                <a:latin typeface="微软雅黑" panose="020B0503020204020204" pitchFamily="34" charset="-122"/>
                <a:ea typeface="微软雅黑" panose="020B0503020204020204" pitchFamily="34" charset="-122"/>
              </a:rPr>
              <a:t>Windows</a:t>
            </a:r>
            <a:r>
              <a:rPr lang="zh-CN" altLang="en-US" sz="1600" dirty="0">
                <a:latin typeface="微软雅黑" panose="020B0503020204020204" pitchFamily="34" charset="-122"/>
                <a:ea typeface="微软雅黑" panose="020B0503020204020204" pitchFamily="34" charset="-122"/>
              </a:rPr>
              <a:t>功能”对话框里选中“</a:t>
            </a:r>
            <a:r>
              <a:rPr lang="en-US" altLang="zh-CN" sz="1600" dirty="0">
                <a:latin typeface="微软雅黑" panose="020B0503020204020204" pitchFamily="34" charset="-122"/>
                <a:ea typeface="微软雅黑" panose="020B0503020204020204" pitchFamily="34" charset="-122"/>
              </a:rPr>
              <a:t>Internet </a:t>
            </a:r>
            <a:r>
              <a:rPr lang="zh-CN" altLang="en-US" sz="1600" dirty="0">
                <a:latin typeface="微软雅黑" panose="020B0503020204020204" pitchFamily="34" charset="-122"/>
                <a:ea typeface="微软雅黑" panose="020B0503020204020204" pitchFamily="34" charset="-122"/>
              </a:rPr>
              <a:t>信息服务”，选中功能就行了。并点击“确定”按钮，</a:t>
            </a:r>
            <a:r>
              <a:rPr lang="en-US" altLang="zh-CN" sz="1600" dirty="0">
                <a:latin typeface="微软雅黑" panose="020B0503020204020204" pitchFamily="34" charset="-122"/>
                <a:ea typeface="微软雅黑" panose="020B0503020204020204" pitchFamily="34" charset="-122"/>
              </a:rPr>
              <a:t>Windows</a:t>
            </a:r>
            <a:r>
              <a:rPr lang="zh-CN" altLang="en-US" sz="1600" dirty="0">
                <a:latin typeface="微软雅黑" panose="020B0503020204020204" pitchFamily="34" charset="-122"/>
                <a:ea typeface="微软雅黑" panose="020B0503020204020204" pitchFamily="34" charset="-122"/>
              </a:rPr>
              <a:t>功能开始下载并安装你要的功能的程序，直到出现“</a:t>
            </a:r>
            <a:r>
              <a:rPr lang="en-US" altLang="zh-CN" sz="1600" dirty="0">
                <a:latin typeface="微软雅黑" panose="020B0503020204020204" pitchFamily="34" charset="-122"/>
                <a:ea typeface="微软雅黑" panose="020B0503020204020204" pitchFamily="34" charset="-122"/>
              </a:rPr>
              <a:t>Windows</a:t>
            </a:r>
            <a:r>
              <a:rPr lang="zh-CN" altLang="en-US" sz="1600" dirty="0">
                <a:latin typeface="微软雅黑" panose="020B0503020204020204" pitchFamily="34" charset="-122"/>
                <a:ea typeface="微软雅黑" panose="020B0503020204020204" pitchFamily="34" charset="-122"/>
              </a:rPr>
              <a:t>已完成请求的更改”。在</a:t>
            </a:r>
            <a:r>
              <a:rPr lang="en-US" altLang="zh-CN" sz="1600" dirty="0">
                <a:latin typeface="微软雅黑" panose="020B0503020204020204" pitchFamily="34" charset="-122"/>
                <a:ea typeface="微软雅黑" panose="020B0503020204020204" pitchFamily="34" charset="-122"/>
              </a:rPr>
              <a:t>IE</a:t>
            </a:r>
            <a:r>
              <a:rPr lang="zh-CN" altLang="en-US" sz="1600" dirty="0">
                <a:latin typeface="微软雅黑" panose="020B0503020204020204" pitchFamily="34" charset="-122"/>
                <a:ea typeface="微软雅黑" panose="020B0503020204020204" pitchFamily="34" charset="-122"/>
              </a:rPr>
              <a:t>地址里输入</a:t>
            </a:r>
            <a:r>
              <a:rPr lang="en-US" altLang="zh-CN" sz="1600" dirty="0">
                <a:latin typeface="微软雅黑" panose="020B0503020204020204" pitchFamily="34" charset="-122"/>
                <a:ea typeface="微软雅黑" panose="020B0503020204020204" pitchFamily="34" charset="-122"/>
              </a:rPr>
              <a:t>localhost,</a:t>
            </a:r>
            <a:r>
              <a:rPr lang="zh-CN" altLang="en-US" sz="1600" dirty="0">
                <a:latin typeface="微软雅黑" panose="020B0503020204020204" pitchFamily="34" charset="-122"/>
                <a:ea typeface="微软雅黑" panose="020B0503020204020204" pitchFamily="34" charset="-122"/>
              </a:rPr>
              <a:t>能打开，就代表安装成功了。</a:t>
            </a:r>
          </a:p>
        </p:txBody>
      </p:sp>
    </p:spTree>
    <p:extLst>
      <p:ext uri="{BB962C8B-B14F-4D97-AF65-F5344CB8AC3E}">
        <p14:creationId xmlns:p14="http://schemas.microsoft.com/office/powerpoint/2010/main" val="42860031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914400" y="191142"/>
            <a:ext cx="7310046" cy="461665"/>
          </a:xfrm>
          <a:prstGeom prst="rect">
            <a:avLst/>
          </a:prstGeom>
        </p:spPr>
        <p:txBody>
          <a:bodyPr vert="horz" wrap="square" lIns="91440" tIns="45720" rIns="91440" bIns="45720" rtlCol="0" anchor="ctr">
            <a:spAutoFit/>
          </a:bodyPr>
          <a:lstStyle/>
          <a:p>
            <a:pPr lvl="0">
              <a:spcBef>
                <a:spcPct val="0"/>
              </a:spcBef>
              <a:defRPr/>
            </a:pPr>
            <a:r>
              <a:rPr kumimoji="0" lang="zh-CN" altLang="en-US"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rPr>
              <a:t>附录</a:t>
            </a:r>
            <a:r>
              <a:rPr kumimoji="0" lang="zh-CN" altLang="en-US" sz="2400" b="1" i="0" u="none" strike="noStrike" kern="1200" cap="none" spc="0" normalizeH="0" noProof="0" dirty="0">
                <a:ln>
                  <a:noFill/>
                </a:ln>
                <a:solidFill>
                  <a:schemeClr val="tx1"/>
                </a:solidFill>
                <a:effectLst/>
                <a:uLnTx/>
                <a:uFillTx/>
                <a:latin typeface="微软雅黑" pitchFamily="34" charset="-122"/>
                <a:ea typeface="微软雅黑" pitchFamily="34" charset="-122"/>
                <a:cs typeface="+mj-cs"/>
              </a:rPr>
              <a:t> </a:t>
            </a:r>
            <a:r>
              <a:rPr kumimoji="0" lang="en-US" altLang="zh-CN" sz="2400" b="1" i="0" u="none" strike="noStrike" kern="1200" cap="none" spc="0" normalizeH="0" noProof="0" dirty="0">
                <a:ln>
                  <a:noFill/>
                </a:ln>
                <a:solidFill>
                  <a:schemeClr val="tx1"/>
                </a:solidFill>
                <a:effectLst/>
                <a:uLnTx/>
                <a:uFillTx/>
                <a:latin typeface="微软雅黑" pitchFamily="34" charset="-122"/>
                <a:ea typeface="微软雅黑" pitchFamily="34" charset="-122"/>
                <a:cs typeface="+mj-cs"/>
              </a:rPr>
              <a:t>— </a:t>
            </a:r>
            <a:r>
              <a:rPr lang="en-US" altLang="zh-CN" sz="2400" b="1" dirty="0">
                <a:latin typeface="微软雅黑" pitchFamily="34" charset="-122"/>
                <a:ea typeface="微软雅黑" pitchFamily="34" charset="-122"/>
                <a:cs typeface="+mj-cs"/>
              </a:rPr>
              <a:t>Win7</a:t>
            </a:r>
            <a:r>
              <a:rPr lang="zh-CN" altLang="en-US" sz="2400" b="1" dirty="0">
                <a:latin typeface="微软雅黑" pitchFamily="34" charset="-122"/>
                <a:ea typeface="微软雅黑" pitchFamily="34" charset="-122"/>
                <a:cs typeface="+mj-cs"/>
              </a:rPr>
              <a:t>远程桌面连接怎么设置</a:t>
            </a:r>
            <a:endParaRPr kumimoji="0" lang="zh-CN"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sp>
        <p:nvSpPr>
          <p:cNvPr id="2" name="文本框 1">
            <a:extLst>
              <a:ext uri="{FF2B5EF4-FFF2-40B4-BE49-F238E27FC236}">
                <a16:creationId xmlns:a16="http://schemas.microsoft.com/office/drawing/2014/main" id="{63244FBD-8019-46F0-B42B-C031B32C8EDA}"/>
              </a:ext>
            </a:extLst>
          </p:cNvPr>
          <p:cNvSpPr txBox="1"/>
          <p:nvPr/>
        </p:nvSpPr>
        <p:spPr>
          <a:xfrm>
            <a:off x="395536" y="1059582"/>
            <a:ext cx="6984776" cy="2800767"/>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右键</a:t>
            </a:r>
            <a:r>
              <a:rPr lang="en-US" altLang="zh-CN" sz="1600" dirty="0">
                <a:latin typeface="微软雅黑" panose="020B0503020204020204" pitchFamily="34" charset="-122"/>
                <a:ea typeface="微软雅黑" panose="020B0503020204020204" pitchFamily="34" charset="-122"/>
              </a:rPr>
              <a:t>Win7</a:t>
            </a:r>
            <a:r>
              <a:rPr lang="zh-CN" altLang="en-US" sz="1600" dirty="0">
                <a:latin typeface="微软雅黑" panose="020B0503020204020204" pitchFamily="34" charset="-122"/>
                <a:ea typeface="微软雅黑" panose="020B0503020204020204" pitchFamily="34" charset="-122"/>
              </a:rPr>
              <a:t>系统桌面上的“计算机”</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然后选择“属性”，点击系统设置窗口左侧导航上的“远程设置”，点击进入系统属性对话框，将远程桌面下第二项的“允许运行任意版本远程桌面的计算机连接（</a:t>
            </a:r>
            <a:r>
              <a:rPr lang="en-US" altLang="zh-CN" sz="1600" dirty="0">
                <a:latin typeface="微软雅黑" panose="020B0503020204020204" pitchFamily="34" charset="-122"/>
                <a:ea typeface="微软雅黑" panose="020B0503020204020204" pitchFamily="34" charset="-122"/>
              </a:rPr>
              <a:t>L</a:t>
            </a:r>
            <a:r>
              <a:rPr lang="zh-CN" altLang="en-US" sz="1600" dirty="0">
                <a:latin typeface="微软雅黑" panose="020B0503020204020204" pitchFamily="34" charset="-122"/>
                <a:ea typeface="微软雅黑" panose="020B0503020204020204" pitchFamily="34" charset="-122"/>
              </a:rPr>
              <a:t>）”的选项勾选中，这样本台电脑的远程桌面就允许远程连接到计算机了。</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也可以点击“远程桌面用户”窗口下面的添加，进行添加远程连接用户，在选择用户窗口里添加你想要的用户，添加成功的用户才有权限远程访问你的电脑</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另：右键</a:t>
            </a:r>
            <a:r>
              <a:rPr lang="en-US" altLang="zh-CN" sz="1600" dirty="0">
                <a:latin typeface="微软雅黑" panose="020B0503020204020204" pitchFamily="34" charset="-122"/>
                <a:ea typeface="微软雅黑" panose="020B0503020204020204" pitchFamily="34" charset="-122"/>
              </a:rPr>
              <a:t>Win7</a:t>
            </a:r>
            <a:r>
              <a:rPr lang="zh-CN" altLang="en-US" sz="1600" dirty="0">
                <a:latin typeface="微软雅黑" panose="020B0503020204020204" pitchFamily="34" charset="-122"/>
                <a:ea typeface="微软雅黑" panose="020B0503020204020204" pitchFamily="34" charset="-122"/>
              </a:rPr>
              <a:t>系统桌面上的“计算机”</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然后选择“管理”，进入“本地用户和组”，左键点击“用户”，左键双击选中</a:t>
            </a:r>
            <a:r>
              <a:rPr lang="en-US" altLang="zh-CN" sz="1600" dirty="0">
                <a:latin typeface="微软雅黑" panose="020B0503020204020204" pitchFamily="34" charset="-122"/>
                <a:ea typeface="微软雅黑" panose="020B0503020204020204" pitchFamily="34" charset="-122"/>
              </a:rPr>
              <a:t>administrator</a:t>
            </a:r>
            <a:r>
              <a:rPr lang="zh-CN" altLang="en-US" sz="1600" dirty="0">
                <a:latin typeface="微软雅黑" panose="020B0503020204020204" pitchFamily="34" charset="-122"/>
                <a:ea typeface="微软雅黑" panose="020B0503020204020204" pitchFamily="34" charset="-122"/>
              </a:rPr>
              <a:t>用户，将账户已禁用取消即可（如账户原来没有禁用则忽略此步骤）。右键单击</a:t>
            </a:r>
            <a:r>
              <a:rPr lang="en-US" altLang="zh-CN" sz="1600" dirty="0">
                <a:latin typeface="微软雅黑" panose="020B0503020204020204" pitchFamily="34" charset="-122"/>
                <a:ea typeface="微软雅黑" panose="020B0503020204020204" pitchFamily="34" charset="-122"/>
              </a:rPr>
              <a:t>administrator,</a:t>
            </a:r>
            <a:r>
              <a:rPr lang="zh-CN" altLang="en-US" sz="1600" dirty="0">
                <a:latin typeface="微软雅黑" panose="020B0503020204020204" pitchFamily="34" charset="-122"/>
                <a:ea typeface="微软雅黑" panose="020B0503020204020204" pitchFamily="34" charset="-122"/>
              </a:rPr>
              <a:t>设置密码为</a:t>
            </a:r>
            <a:r>
              <a:rPr lang="en-US" altLang="zh-CN" sz="1600" dirty="0">
                <a:latin typeface="微软雅黑" panose="020B0503020204020204" pitchFamily="34" charset="-122"/>
                <a:ea typeface="微软雅黑" panose="020B0503020204020204" pitchFamily="34" charset="-122"/>
              </a:rPr>
              <a:t>admin</a:t>
            </a:r>
            <a:r>
              <a:rPr lang="zh-CN" altLang="en-US" sz="1600" dirty="0">
                <a:latin typeface="微软雅黑" panose="020B0503020204020204" pitchFamily="34" charset="-122"/>
                <a:ea typeface="微软雅黑" panose="020B0503020204020204" pitchFamily="34" charset="-122"/>
              </a:rPr>
              <a:t>（与实验报告册对应）。</a:t>
            </a:r>
          </a:p>
        </p:txBody>
      </p:sp>
    </p:spTree>
    <p:extLst>
      <p:ext uri="{BB962C8B-B14F-4D97-AF65-F5344CB8AC3E}">
        <p14:creationId xmlns:p14="http://schemas.microsoft.com/office/powerpoint/2010/main" val="2335366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2" name="Rectangle 50"/>
          <p:cNvSpPr>
            <a:spLocks noGrp="1" noChangeArrowheads="1"/>
          </p:cNvSpPr>
          <p:nvPr>
            <p:ph type="body" idx="1"/>
          </p:nvPr>
        </p:nvSpPr>
        <p:spPr>
          <a:xfrm>
            <a:off x="469817" y="4587974"/>
            <a:ext cx="5940029" cy="377429"/>
          </a:xfrm>
          <a:solidFill>
            <a:srgbClr val="FFFF99"/>
          </a:solidFill>
          <a:ln/>
        </p:spPr>
        <p:txBody>
          <a:bodyPr>
            <a:normAutofit/>
          </a:bodyPr>
          <a:lstStyle/>
          <a:p>
            <a:pPr>
              <a:buFont typeface="Wingdings" panose="05000000000000000000" pitchFamily="2" charset="2"/>
              <a:buNone/>
            </a:pPr>
            <a:r>
              <a:rPr lang="zh-CN" altLang="zh-CN" sz="1600" dirty="0"/>
              <a:t>路由器可以在输入和输出两个方向上对IP包进行过滤</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1" y="843558"/>
            <a:ext cx="6192688" cy="3558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2"/>
          <p:cNvSpPr txBox="1">
            <a:spLocks noChangeArrowheads="1"/>
          </p:cNvSpPr>
          <p:nvPr/>
        </p:nvSpPr>
        <p:spPr>
          <a:xfrm>
            <a:off x="827584" y="191142"/>
            <a:ext cx="6459060" cy="461665"/>
          </a:xfrm>
          <a:prstGeom prst="rect">
            <a:avLst/>
          </a:prstGeom>
        </p:spPr>
        <p:txBody>
          <a:bodyPr vert="horz" wrap="square" lIns="91440" tIns="45720" rIns="91440" bIns="45720" rtlCol="0" anchor="ctr">
            <a:spAutoFit/>
          </a:bodyPr>
          <a:lstStyle/>
          <a:p>
            <a:pPr lvl="0">
              <a:spcBef>
                <a:spcPct val="0"/>
              </a:spcBef>
            </a:pPr>
            <a:r>
              <a:rPr kumimoji="0" lang="zh-CN"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rPr>
              <a:t> 防火墙</a:t>
            </a:r>
            <a:r>
              <a:rPr kumimoji="0" lang="zh-CN" altLang="en-US"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rPr>
              <a:t>技</a:t>
            </a:r>
            <a:r>
              <a:rPr lang="zh-CN" altLang="en-US" sz="2400" b="1" dirty="0">
                <a:latin typeface="微软雅黑" pitchFamily="34" charset="-122"/>
                <a:ea typeface="微软雅黑" pitchFamily="34" charset="-122"/>
              </a:rPr>
              <a:t>术 </a:t>
            </a:r>
            <a:r>
              <a:rPr lang="en-US" altLang="zh-CN" sz="2400" b="1" dirty="0">
                <a:latin typeface="微软雅黑" pitchFamily="34" charset="-122"/>
                <a:ea typeface="微软雅黑" pitchFamily="34" charset="-122"/>
                <a:cs typeface="+mj-cs"/>
              </a:rPr>
              <a:t>— </a:t>
            </a:r>
            <a:r>
              <a:rPr lang="zh-CN" altLang="en-US" sz="2400" b="1" dirty="0">
                <a:latin typeface="微软雅黑" pitchFamily="34" charset="-122"/>
                <a:ea typeface="微软雅黑" pitchFamily="34" charset="-122"/>
                <a:cs typeface="+mj-cs"/>
              </a:rPr>
              <a:t>路由器实现包过滤防火墙</a:t>
            </a:r>
            <a:endParaRPr kumimoji="0" lang="zh-CN"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spTree>
    <p:extLst>
      <p:ext uri="{BB962C8B-B14F-4D97-AF65-F5344CB8AC3E}">
        <p14:creationId xmlns:p14="http://schemas.microsoft.com/office/powerpoint/2010/main" val="1822859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214282" y="1071552"/>
            <a:ext cx="6654078" cy="3382105"/>
          </a:xfrm>
        </p:spPr>
        <p:txBody>
          <a:bodyPr>
            <a:normAutofit/>
          </a:bodyPr>
          <a:lstStyle/>
          <a:p>
            <a:r>
              <a:rPr lang="zh-CN" altLang="zh-CN" sz="1600" dirty="0"/>
              <a:t>访问控制列表（Access Control List, ACL）是实现包过滤规则库的一般方法，它由一系列“permit”或“deny”的规则组成</a:t>
            </a:r>
            <a:r>
              <a:rPr lang="zh-CN" altLang="en-US" sz="1600" dirty="0"/>
              <a:t>。它是一或多条规则的集合，用于识别报文流。这里的规则是指描述报文匹配条件的判断语句，匹配条件可以是报文的源地址、目的地址、端口号等。网络设备依照这些规则识别出特定的报文，并根据预先设定的策略对其进行处理。</a:t>
            </a:r>
            <a:endParaRPr lang="zh-CN" altLang="zh-CN" sz="1600" dirty="0"/>
          </a:p>
          <a:p>
            <a:endParaRPr lang="zh-CN" altLang="zh-CN" sz="1600" dirty="0"/>
          </a:p>
          <a:p>
            <a:r>
              <a:rPr lang="zh-CN" altLang="zh-CN" sz="1600" dirty="0"/>
              <a:t>除安全之外，访问控制列表还有以下两种应用：</a:t>
            </a:r>
          </a:p>
          <a:p>
            <a:pPr marL="684000" lvl="1"/>
            <a:r>
              <a:rPr lang="zh-CN" altLang="zh-CN" sz="1600" dirty="0"/>
              <a:t>QoS（Quality of Service）</a:t>
            </a:r>
            <a:endParaRPr lang="en-US" altLang="zh-CN" sz="1600" dirty="0"/>
          </a:p>
          <a:p>
            <a:pPr marL="684000" lvl="1"/>
            <a:r>
              <a:rPr lang="zh-CN" altLang="zh-CN" sz="1600" dirty="0"/>
              <a:t>NAT（Network Address Translation）</a:t>
            </a:r>
          </a:p>
        </p:txBody>
      </p:sp>
      <p:sp>
        <p:nvSpPr>
          <p:cNvPr id="5" name="Rectangle 2"/>
          <p:cNvSpPr txBox="1">
            <a:spLocks noChangeArrowheads="1"/>
          </p:cNvSpPr>
          <p:nvPr/>
        </p:nvSpPr>
        <p:spPr>
          <a:xfrm>
            <a:off x="827584" y="191142"/>
            <a:ext cx="6459060" cy="461665"/>
          </a:xfrm>
          <a:prstGeom prst="rect">
            <a:avLst/>
          </a:prstGeom>
        </p:spPr>
        <p:txBody>
          <a:bodyPr vert="horz" wrap="square" lIns="91440" tIns="45720" rIns="91440" bIns="45720" rtlCol="0" anchor="ctr">
            <a:spAutoFit/>
          </a:bodyPr>
          <a:lstStyle/>
          <a:p>
            <a:pPr lvl="0">
              <a:spcBef>
                <a:spcPct val="0"/>
              </a:spcBef>
            </a:pPr>
            <a:r>
              <a:rPr kumimoji="0" lang="zh-CN"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rPr>
              <a:t> </a:t>
            </a:r>
            <a:r>
              <a:rPr kumimoji="0" lang="zh-CN" altLang="en-US"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rPr>
              <a:t>访问控制列表 </a:t>
            </a:r>
            <a:r>
              <a:rPr kumimoji="0" lang="en-US"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rPr>
              <a:t>—</a:t>
            </a:r>
            <a:r>
              <a:rPr kumimoji="0" lang="en-US" altLang="zh-CN" sz="2400" b="1" i="0" u="none" strike="noStrike" kern="1200" cap="none" spc="0" normalizeH="0" noProof="0" dirty="0">
                <a:ln>
                  <a:noFill/>
                </a:ln>
                <a:solidFill>
                  <a:schemeClr val="tx1"/>
                </a:solidFill>
                <a:effectLst/>
                <a:uLnTx/>
                <a:uFillTx/>
                <a:latin typeface="微软雅黑" pitchFamily="34" charset="-122"/>
                <a:ea typeface="微软雅黑" pitchFamily="34" charset="-122"/>
                <a:cs typeface="+mj-cs"/>
              </a:rPr>
              <a:t> </a:t>
            </a:r>
            <a:r>
              <a:rPr kumimoji="0" lang="zh-CN" altLang="en-US" sz="2400" b="1" i="0" u="none" strike="noStrike" kern="1200" cap="none" spc="0" normalizeH="0" noProof="0" dirty="0">
                <a:ln>
                  <a:noFill/>
                </a:ln>
                <a:solidFill>
                  <a:schemeClr val="tx1"/>
                </a:solidFill>
                <a:effectLst/>
                <a:uLnTx/>
                <a:uFillTx/>
                <a:latin typeface="微软雅黑" pitchFamily="34" charset="-122"/>
                <a:ea typeface="微软雅黑" pitchFamily="34" charset="-122"/>
                <a:cs typeface="+mj-cs"/>
              </a:rPr>
              <a:t>概念</a:t>
            </a:r>
            <a:endParaRPr kumimoji="0" lang="zh-CN"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spTree>
    <p:extLst>
      <p:ext uri="{BB962C8B-B14F-4D97-AF65-F5344CB8AC3E}">
        <p14:creationId xmlns:p14="http://schemas.microsoft.com/office/powerpoint/2010/main" val="792557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993226801"/>
              </p:ext>
            </p:extLst>
          </p:nvPr>
        </p:nvGraphicFramePr>
        <p:xfrm>
          <a:off x="467544" y="987575"/>
          <a:ext cx="5688632" cy="3134812"/>
        </p:xfrm>
        <a:graphic>
          <a:graphicData uri="http://schemas.openxmlformats.org/drawingml/2006/table">
            <a:tbl>
              <a:tblPr/>
              <a:tblGrid>
                <a:gridCol w="606682">
                  <a:extLst>
                    <a:ext uri="{9D8B030D-6E8A-4147-A177-3AD203B41FA5}">
                      <a16:colId xmlns:a16="http://schemas.microsoft.com/office/drawing/2014/main" val="20000"/>
                    </a:ext>
                  </a:extLst>
                </a:gridCol>
                <a:gridCol w="642760">
                  <a:extLst>
                    <a:ext uri="{9D8B030D-6E8A-4147-A177-3AD203B41FA5}">
                      <a16:colId xmlns:a16="http://schemas.microsoft.com/office/drawing/2014/main" val="20001"/>
                    </a:ext>
                  </a:extLst>
                </a:gridCol>
                <a:gridCol w="2219595">
                  <a:extLst>
                    <a:ext uri="{9D8B030D-6E8A-4147-A177-3AD203B41FA5}">
                      <a16:colId xmlns:a16="http://schemas.microsoft.com/office/drawing/2014/main" val="20002"/>
                    </a:ext>
                  </a:extLst>
                </a:gridCol>
                <a:gridCol w="2219595">
                  <a:extLst>
                    <a:ext uri="{9D8B030D-6E8A-4147-A177-3AD203B41FA5}">
                      <a16:colId xmlns:a16="http://schemas.microsoft.com/office/drawing/2014/main" val="20003"/>
                    </a:ext>
                  </a:extLst>
                </a:gridCol>
              </a:tblGrid>
              <a:tr h="309634">
                <a:tc>
                  <a:txBody>
                    <a:bodyPr/>
                    <a:lstStyle/>
                    <a:p>
                      <a:r>
                        <a:rPr lang="en-US" sz="1100" dirty="0">
                          <a:effectLst/>
                          <a:latin typeface="微软雅黑" panose="020B0503020204020204" pitchFamily="34" charset="-122"/>
                          <a:ea typeface="微软雅黑" panose="020B0503020204020204" pitchFamily="34" charset="-122"/>
                        </a:rPr>
                        <a:t>ACL</a:t>
                      </a:r>
                      <a:r>
                        <a:rPr lang="zh-CN" altLang="en-US" sz="1100" dirty="0">
                          <a:effectLst/>
                          <a:latin typeface="微软雅黑" panose="020B0503020204020204" pitchFamily="34" charset="-122"/>
                          <a:ea typeface="微软雅黑" panose="020B0503020204020204" pitchFamily="34" charset="-122"/>
                        </a:rPr>
                        <a:t>类型</a:t>
                      </a:r>
                    </a:p>
                  </a:txBody>
                  <a:tcPr marL="42426" marR="42426" marT="0" marB="0" anchor="ctr">
                    <a:lnL>
                      <a:noFill/>
                    </a:lnL>
                    <a:lnR w="12700" cap="flat" cmpd="sng" algn="ctr">
                      <a:solidFill>
                        <a:srgbClr val="80808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D9D9D9"/>
                    </a:solidFill>
                  </a:tcPr>
                </a:tc>
                <a:tc>
                  <a:txBody>
                    <a:bodyPr/>
                    <a:lstStyle/>
                    <a:p>
                      <a:r>
                        <a:rPr lang="zh-CN" altLang="en-US" sz="1100">
                          <a:effectLst/>
                          <a:latin typeface="微软雅黑" panose="020B0503020204020204" pitchFamily="34" charset="-122"/>
                          <a:ea typeface="微软雅黑" panose="020B0503020204020204" pitchFamily="34" charset="-122"/>
                        </a:rPr>
                        <a:t>编号范围</a:t>
                      </a:r>
                    </a:p>
                  </a:txBody>
                  <a:tcPr marL="42426" marR="42426"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D9D9D9"/>
                    </a:solidFill>
                  </a:tcPr>
                </a:tc>
                <a:tc>
                  <a:txBody>
                    <a:bodyPr/>
                    <a:lstStyle/>
                    <a:p>
                      <a:r>
                        <a:rPr lang="zh-CN" altLang="en-US" sz="1100">
                          <a:effectLst/>
                          <a:latin typeface="微软雅黑" panose="020B0503020204020204" pitchFamily="34" charset="-122"/>
                          <a:ea typeface="微软雅黑" panose="020B0503020204020204" pitchFamily="34" charset="-122"/>
                        </a:rPr>
                        <a:t>适用的</a:t>
                      </a:r>
                      <a:r>
                        <a:rPr lang="en-US" sz="1100">
                          <a:effectLst/>
                          <a:latin typeface="微软雅黑" panose="020B0503020204020204" pitchFamily="34" charset="-122"/>
                          <a:ea typeface="微软雅黑" panose="020B0503020204020204" pitchFamily="34" charset="-122"/>
                        </a:rPr>
                        <a:t>IP</a:t>
                      </a:r>
                      <a:r>
                        <a:rPr lang="zh-CN" altLang="en-US" sz="1100">
                          <a:effectLst/>
                          <a:latin typeface="微软雅黑" panose="020B0503020204020204" pitchFamily="34" charset="-122"/>
                          <a:ea typeface="微软雅黑" panose="020B0503020204020204" pitchFamily="34" charset="-122"/>
                        </a:rPr>
                        <a:t>版本</a:t>
                      </a:r>
                    </a:p>
                  </a:txBody>
                  <a:tcPr marL="42426" marR="42426"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D9D9D9"/>
                    </a:solidFill>
                  </a:tcPr>
                </a:tc>
                <a:tc>
                  <a:txBody>
                    <a:bodyPr/>
                    <a:lstStyle/>
                    <a:p>
                      <a:r>
                        <a:rPr lang="zh-CN" altLang="en-US" sz="1100">
                          <a:effectLst/>
                          <a:latin typeface="微软雅黑" panose="020B0503020204020204" pitchFamily="34" charset="-122"/>
                          <a:ea typeface="微软雅黑" panose="020B0503020204020204" pitchFamily="34" charset="-122"/>
                        </a:rPr>
                        <a:t>规则制订依据</a:t>
                      </a:r>
                    </a:p>
                  </a:txBody>
                  <a:tcPr marL="42426" marR="42426" marT="0" marB="0" anchor="ctr">
                    <a:lnL w="12700" cap="flat" cmpd="sng" algn="ctr">
                      <a:solidFill>
                        <a:srgbClr val="80808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154817">
                <a:tc rowSpan="2">
                  <a:txBody>
                    <a:bodyPr/>
                    <a:lstStyle/>
                    <a:p>
                      <a:r>
                        <a:rPr lang="zh-CN" altLang="en-US" sz="1100" dirty="0">
                          <a:solidFill>
                            <a:srgbClr val="FF0000"/>
                          </a:solidFill>
                          <a:effectLst/>
                          <a:latin typeface="微软雅黑" panose="020B0503020204020204" pitchFamily="34" charset="-122"/>
                          <a:ea typeface="微软雅黑" panose="020B0503020204020204" pitchFamily="34" charset="-122"/>
                        </a:rPr>
                        <a:t>基本</a:t>
                      </a:r>
                      <a:r>
                        <a:rPr lang="en-US" sz="1100" dirty="0">
                          <a:solidFill>
                            <a:srgbClr val="FF0000"/>
                          </a:solidFill>
                          <a:effectLst/>
                          <a:latin typeface="微软雅黑" panose="020B0503020204020204" pitchFamily="34" charset="-122"/>
                          <a:ea typeface="微软雅黑" panose="020B0503020204020204" pitchFamily="34" charset="-122"/>
                        </a:rPr>
                        <a:t>ACL</a:t>
                      </a:r>
                    </a:p>
                  </a:txBody>
                  <a:tcPr marL="42426" marR="42426" marT="0" marB="0" anchor="ctr">
                    <a:lnL>
                      <a:noFill/>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rowSpan="2">
                  <a:txBody>
                    <a:bodyPr/>
                    <a:lstStyle/>
                    <a:p>
                      <a:r>
                        <a:rPr lang="en-US" sz="1100">
                          <a:effectLst/>
                          <a:latin typeface="微软雅黑" panose="020B0503020204020204" pitchFamily="34" charset="-122"/>
                          <a:ea typeface="微软雅黑" panose="020B0503020204020204" pitchFamily="34" charset="-122"/>
                        </a:rPr>
                        <a:t>2000～2999</a:t>
                      </a:r>
                    </a:p>
                  </a:txBody>
                  <a:tcPr marL="42426" marR="42426"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r>
                        <a:rPr lang="en-US" sz="1100">
                          <a:effectLst/>
                          <a:latin typeface="微软雅黑" panose="020B0503020204020204" pitchFamily="34" charset="-122"/>
                          <a:ea typeface="微软雅黑" panose="020B0503020204020204" pitchFamily="34" charset="-122"/>
                        </a:rPr>
                        <a:t>IPv4</a:t>
                      </a:r>
                    </a:p>
                  </a:txBody>
                  <a:tcPr marL="42426" marR="42426"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r>
                        <a:rPr lang="zh-CN" altLang="en-US" sz="1100">
                          <a:effectLst/>
                          <a:latin typeface="微软雅黑" panose="020B0503020204020204" pitchFamily="34" charset="-122"/>
                          <a:ea typeface="微软雅黑" panose="020B0503020204020204" pitchFamily="34" charset="-122"/>
                        </a:rPr>
                        <a:t>报文的源</a:t>
                      </a:r>
                      <a:r>
                        <a:rPr lang="en-US" altLang="zh-CN" sz="1100">
                          <a:effectLst/>
                          <a:latin typeface="微软雅黑" panose="020B0503020204020204" pitchFamily="34" charset="-122"/>
                          <a:ea typeface="微软雅黑" panose="020B0503020204020204" pitchFamily="34" charset="-122"/>
                        </a:rPr>
                        <a:t>IPv4</a:t>
                      </a:r>
                      <a:r>
                        <a:rPr lang="zh-CN" altLang="en-US" sz="1100">
                          <a:effectLst/>
                          <a:latin typeface="微软雅黑" panose="020B0503020204020204" pitchFamily="34" charset="-122"/>
                          <a:ea typeface="微软雅黑" panose="020B0503020204020204" pitchFamily="34" charset="-122"/>
                        </a:rPr>
                        <a:t>地址</a:t>
                      </a:r>
                    </a:p>
                  </a:txBody>
                  <a:tcPr marL="42426" marR="42426" marT="0" marB="0" anchor="ctr">
                    <a:lnL w="12700" cap="flat" cmpd="sng" algn="ctr">
                      <a:solidFill>
                        <a:srgbClr val="80808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0001"/>
                  </a:ext>
                </a:extLst>
              </a:tr>
              <a:tr h="309634">
                <a:tc vMerge="1">
                  <a:txBody>
                    <a:bodyPr/>
                    <a:lstStyle/>
                    <a:p>
                      <a:endParaRPr lang="zh-CN" altLang="en-US"/>
                    </a:p>
                  </a:txBody>
                  <a:tcPr/>
                </a:tc>
                <a:tc vMerge="1">
                  <a:txBody>
                    <a:bodyPr/>
                    <a:lstStyle/>
                    <a:p>
                      <a:endParaRPr lang="zh-CN" altLang="en-US"/>
                    </a:p>
                  </a:txBody>
                  <a:tcPr/>
                </a:tc>
                <a:tc>
                  <a:txBody>
                    <a:bodyPr/>
                    <a:lstStyle/>
                    <a:p>
                      <a:r>
                        <a:rPr lang="en-US" sz="1100" dirty="0">
                          <a:effectLst/>
                          <a:latin typeface="微软雅黑" panose="020B0503020204020204" pitchFamily="34" charset="-122"/>
                          <a:ea typeface="微软雅黑" panose="020B0503020204020204" pitchFamily="34" charset="-122"/>
                        </a:rPr>
                        <a:t>IPv6</a:t>
                      </a:r>
                    </a:p>
                  </a:txBody>
                  <a:tcPr marL="42426" marR="42426"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r>
                        <a:rPr lang="zh-CN" altLang="en-US" sz="1100">
                          <a:effectLst/>
                          <a:latin typeface="微软雅黑" panose="020B0503020204020204" pitchFamily="34" charset="-122"/>
                          <a:ea typeface="微软雅黑" panose="020B0503020204020204" pitchFamily="34" charset="-122"/>
                        </a:rPr>
                        <a:t>报文的源</a:t>
                      </a:r>
                      <a:r>
                        <a:rPr lang="en-US" altLang="zh-CN" sz="1100">
                          <a:effectLst/>
                          <a:latin typeface="微软雅黑" panose="020B0503020204020204" pitchFamily="34" charset="-122"/>
                          <a:ea typeface="微软雅黑" panose="020B0503020204020204" pitchFamily="34" charset="-122"/>
                        </a:rPr>
                        <a:t>IPv6</a:t>
                      </a:r>
                      <a:r>
                        <a:rPr lang="zh-CN" altLang="en-US" sz="1100">
                          <a:effectLst/>
                          <a:latin typeface="微软雅黑" panose="020B0503020204020204" pitchFamily="34" charset="-122"/>
                          <a:ea typeface="微软雅黑" panose="020B0503020204020204" pitchFamily="34" charset="-122"/>
                        </a:rPr>
                        <a:t>地址</a:t>
                      </a:r>
                    </a:p>
                  </a:txBody>
                  <a:tcPr marL="42426" marR="42426" marT="0" marB="0" anchor="ctr">
                    <a:lnL w="12700" cap="flat" cmpd="sng" algn="ctr">
                      <a:solidFill>
                        <a:srgbClr val="80808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0002"/>
                  </a:ext>
                </a:extLst>
              </a:tr>
              <a:tr h="774086">
                <a:tc rowSpan="2">
                  <a:txBody>
                    <a:bodyPr/>
                    <a:lstStyle/>
                    <a:p>
                      <a:r>
                        <a:rPr lang="zh-CN" altLang="en-US" sz="1100" dirty="0">
                          <a:solidFill>
                            <a:srgbClr val="FF0000"/>
                          </a:solidFill>
                          <a:effectLst/>
                          <a:latin typeface="微软雅黑" panose="020B0503020204020204" pitchFamily="34" charset="-122"/>
                          <a:ea typeface="微软雅黑" panose="020B0503020204020204" pitchFamily="34" charset="-122"/>
                        </a:rPr>
                        <a:t>高级</a:t>
                      </a:r>
                      <a:r>
                        <a:rPr lang="en-US" sz="1100" dirty="0">
                          <a:solidFill>
                            <a:srgbClr val="FF0000"/>
                          </a:solidFill>
                          <a:effectLst/>
                          <a:latin typeface="微软雅黑" panose="020B0503020204020204" pitchFamily="34" charset="-122"/>
                          <a:ea typeface="微软雅黑" panose="020B0503020204020204" pitchFamily="34" charset="-122"/>
                        </a:rPr>
                        <a:t>ACL</a:t>
                      </a:r>
                    </a:p>
                  </a:txBody>
                  <a:tcPr marL="42426" marR="42426" marT="0" marB="0" anchor="ctr">
                    <a:lnL>
                      <a:noFill/>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rowSpan="2">
                  <a:txBody>
                    <a:bodyPr/>
                    <a:lstStyle/>
                    <a:p>
                      <a:r>
                        <a:rPr lang="en-US" sz="1100">
                          <a:effectLst/>
                          <a:latin typeface="微软雅黑" panose="020B0503020204020204" pitchFamily="34" charset="-122"/>
                          <a:ea typeface="微软雅黑" panose="020B0503020204020204" pitchFamily="34" charset="-122"/>
                        </a:rPr>
                        <a:t>3000～3999</a:t>
                      </a:r>
                    </a:p>
                  </a:txBody>
                  <a:tcPr marL="42426" marR="42426"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r>
                        <a:rPr lang="en-US" sz="1100">
                          <a:effectLst/>
                          <a:latin typeface="微软雅黑" panose="020B0503020204020204" pitchFamily="34" charset="-122"/>
                          <a:ea typeface="微软雅黑" panose="020B0503020204020204" pitchFamily="34" charset="-122"/>
                        </a:rPr>
                        <a:t>IPv4</a:t>
                      </a:r>
                    </a:p>
                  </a:txBody>
                  <a:tcPr marL="42426" marR="42426"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r>
                        <a:rPr lang="zh-CN" altLang="en-US" sz="1100">
                          <a:effectLst/>
                          <a:latin typeface="微软雅黑" panose="020B0503020204020204" pitchFamily="34" charset="-122"/>
                          <a:ea typeface="微软雅黑" panose="020B0503020204020204" pitchFamily="34" charset="-122"/>
                        </a:rPr>
                        <a:t>报文的源</a:t>
                      </a:r>
                      <a:r>
                        <a:rPr lang="en-US" altLang="zh-CN" sz="1100">
                          <a:effectLst/>
                          <a:latin typeface="微软雅黑" panose="020B0503020204020204" pitchFamily="34" charset="-122"/>
                          <a:ea typeface="微软雅黑" panose="020B0503020204020204" pitchFamily="34" charset="-122"/>
                        </a:rPr>
                        <a:t>IPv4</a:t>
                      </a:r>
                      <a:r>
                        <a:rPr lang="zh-CN" altLang="en-US" sz="1100">
                          <a:effectLst/>
                          <a:latin typeface="微软雅黑" panose="020B0503020204020204" pitchFamily="34" charset="-122"/>
                          <a:ea typeface="微软雅黑" panose="020B0503020204020204" pitchFamily="34" charset="-122"/>
                        </a:rPr>
                        <a:t>地址、目的</a:t>
                      </a:r>
                      <a:r>
                        <a:rPr lang="en-US" altLang="zh-CN" sz="1100">
                          <a:effectLst/>
                          <a:latin typeface="微软雅黑" panose="020B0503020204020204" pitchFamily="34" charset="-122"/>
                          <a:ea typeface="微软雅黑" panose="020B0503020204020204" pitchFamily="34" charset="-122"/>
                        </a:rPr>
                        <a:t>IPv4</a:t>
                      </a:r>
                      <a:r>
                        <a:rPr lang="zh-CN" altLang="en-US" sz="1100">
                          <a:effectLst/>
                          <a:latin typeface="微软雅黑" panose="020B0503020204020204" pitchFamily="34" charset="-122"/>
                          <a:ea typeface="微软雅黑" panose="020B0503020204020204" pitchFamily="34" charset="-122"/>
                        </a:rPr>
                        <a:t>地址、报文优先级、</a:t>
                      </a:r>
                      <a:r>
                        <a:rPr lang="en-US" altLang="zh-CN" sz="1100">
                          <a:effectLst/>
                          <a:latin typeface="微软雅黑" panose="020B0503020204020204" pitchFamily="34" charset="-122"/>
                          <a:ea typeface="微软雅黑" panose="020B0503020204020204" pitchFamily="34" charset="-122"/>
                        </a:rPr>
                        <a:t>IPv4</a:t>
                      </a:r>
                      <a:r>
                        <a:rPr lang="zh-CN" altLang="en-US" sz="1100">
                          <a:effectLst/>
                          <a:latin typeface="微软雅黑" panose="020B0503020204020204" pitchFamily="34" charset="-122"/>
                          <a:ea typeface="微软雅黑" panose="020B0503020204020204" pitchFamily="34" charset="-122"/>
                        </a:rPr>
                        <a:t>承载的协议类型及特性等三、四层信息</a:t>
                      </a:r>
                    </a:p>
                  </a:txBody>
                  <a:tcPr marL="42426" marR="42426" marT="0" marB="0" anchor="ctr">
                    <a:lnL w="12700" cap="flat" cmpd="sng" algn="ctr">
                      <a:solidFill>
                        <a:srgbClr val="80808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0003"/>
                  </a:ext>
                </a:extLst>
              </a:tr>
              <a:tr h="774086">
                <a:tc vMerge="1">
                  <a:txBody>
                    <a:bodyPr/>
                    <a:lstStyle/>
                    <a:p>
                      <a:endParaRPr lang="zh-CN" altLang="en-US"/>
                    </a:p>
                  </a:txBody>
                  <a:tcPr/>
                </a:tc>
                <a:tc vMerge="1">
                  <a:txBody>
                    <a:bodyPr/>
                    <a:lstStyle/>
                    <a:p>
                      <a:endParaRPr lang="zh-CN" altLang="en-US"/>
                    </a:p>
                  </a:txBody>
                  <a:tcPr/>
                </a:tc>
                <a:tc>
                  <a:txBody>
                    <a:bodyPr/>
                    <a:lstStyle/>
                    <a:p>
                      <a:r>
                        <a:rPr lang="en-US" sz="1100">
                          <a:effectLst/>
                          <a:latin typeface="微软雅黑" panose="020B0503020204020204" pitchFamily="34" charset="-122"/>
                          <a:ea typeface="微软雅黑" panose="020B0503020204020204" pitchFamily="34" charset="-122"/>
                        </a:rPr>
                        <a:t>IPv6</a:t>
                      </a:r>
                    </a:p>
                  </a:txBody>
                  <a:tcPr marL="42426" marR="42426"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r>
                        <a:rPr lang="zh-CN" altLang="en-US" sz="1100">
                          <a:effectLst/>
                          <a:latin typeface="微软雅黑" panose="020B0503020204020204" pitchFamily="34" charset="-122"/>
                          <a:ea typeface="微软雅黑" panose="020B0503020204020204" pitchFamily="34" charset="-122"/>
                        </a:rPr>
                        <a:t>报文的源</a:t>
                      </a:r>
                      <a:r>
                        <a:rPr lang="en-US" altLang="zh-CN" sz="1100">
                          <a:effectLst/>
                          <a:latin typeface="微软雅黑" panose="020B0503020204020204" pitchFamily="34" charset="-122"/>
                          <a:ea typeface="微软雅黑" panose="020B0503020204020204" pitchFamily="34" charset="-122"/>
                        </a:rPr>
                        <a:t>IPv6</a:t>
                      </a:r>
                      <a:r>
                        <a:rPr lang="zh-CN" altLang="en-US" sz="1100">
                          <a:effectLst/>
                          <a:latin typeface="微软雅黑" panose="020B0503020204020204" pitchFamily="34" charset="-122"/>
                          <a:ea typeface="微软雅黑" panose="020B0503020204020204" pitchFamily="34" charset="-122"/>
                        </a:rPr>
                        <a:t>地址、目的</a:t>
                      </a:r>
                      <a:r>
                        <a:rPr lang="en-US" altLang="zh-CN" sz="1100">
                          <a:effectLst/>
                          <a:latin typeface="微软雅黑" panose="020B0503020204020204" pitchFamily="34" charset="-122"/>
                          <a:ea typeface="微软雅黑" panose="020B0503020204020204" pitchFamily="34" charset="-122"/>
                        </a:rPr>
                        <a:t>IPv6</a:t>
                      </a:r>
                      <a:r>
                        <a:rPr lang="zh-CN" altLang="en-US" sz="1100">
                          <a:effectLst/>
                          <a:latin typeface="微软雅黑" panose="020B0503020204020204" pitchFamily="34" charset="-122"/>
                          <a:ea typeface="微软雅黑" panose="020B0503020204020204" pitchFamily="34" charset="-122"/>
                        </a:rPr>
                        <a:t>地址、报文优先级、</a:t>
                      </a:r>
                      <a:r>
                        <a:rPr lang="en-US" altLang="zh-CN" sz="1100">
                          <a:effectLst/>
                          <a:latin typeface="微软雅黑" panose="020B0503020204020204" pitchFamily="34" charset="-122"/>
                          <a:ea typeface="微软雅黑" panose="020B0503020204020204" pitchFamily="34" charset="-122"/>
                        </a:rPr>
                        <a:t>IPv6</a:t>
                      </a:r>
                      <a:r>
                        <a:rPr lang="zh-CN" altLang="en-US" sz="1100">
                          <a:effectLst/>
                          <a:latin typeface="微软雅黑" panose="020B0503020204020204" pitchFamily="34" charset="-122"/>
                          <a:ea typeface="微软雅黑" panose="020B0503020204020204" pitchFamily="34" charset="-122"/>
                        </a:rPr>
                        <a:t>承载的协议类型及特性等三、四层信息</a:t>
                      </a:r>
                    </a:p>
                  </a:txBody>
                  <a:tcPr marL="42426" marR="42426" marT="0" marB="0" anchor="ctr">
                    <a:lnL w="12700" cap="flat" cmpd="sng" algn="ctr">
                      <a:solidFill>
                        <a:srgbClr val="80808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0004"/>
                  </a:ext>
                </a:extLst>
              </a:tr>
              <a:tr h="774086">
                <a:tc>
                  <a:txBody>
                    <a:bodyPr/>
                    <a:lstStyle/>
                    <a:p>
                      <a:r>
                        <a:rPr lang="zh-CN" altLang="en-US" sz="1100">
                          <a:effectLst/>
                          <a:latin typeface="微软雅黑" panose="020B0503020204020204" pitchFamily="34" charset="-122"/>
                          <a:ea typeface="微软雅黑" panose="020B0503020204020204" pitchFamily="34" charset="-122"/>
                        </a:rPr>
                        <a:t>二层</a:t>
                      </a:r>
                      <a:r>
                        <a:rPr lang="en-US" sz="1100">
                          <a:effectLst/>
                          <a:latin typeface="微软雅黑" panose="020B0503020204020204" pitchFamily="34" charset="-122"/>
                          <a:ea typeface="微软雅黑" panose="020B0503020204020204" pitchFamily="34" charset="-122"/>
                        </a:rPr>
                        <a:t>ACL</a:t>
                      </a:r>
                    </a:p>
                  </a:txBody>
                  <a:tcPr marL="42426" marR="42426" marT="0" marB="0" anchor="ctr">
                    <a:lnL>
                      <a:noFill/>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100">
                          <a:effectLst/>
                          <a:latin typeface="微软雅黑" panose="020B0503020204020204" pitchFamily="34" charset="-122"/>
                          <a:ea typeface="微软雅黑" panose="020B0503020204020204" pitchFamily="34" charset="-122"/>
                        </a:rPr>
                        <a:t>4000～4999</a:t>
                      </a:r>
                    </a:p>
                  </a:txBody>
                  <a:tcPr marL="42426" marR="42426"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100">
                          <a:effectLst/>
                          <a:latin typeface="微软雅黑" panose="020B0503020204020204" pitchFamily="34" charset="-122"/>
                          <a:ea typeface="微软雅黑" panose="020B0503020204020204" pitchFamily="34" charset="-122"/>
                        </a:rPr>
                        <a:t>-</a:t>
                      </a:r>
                    </a:p>
                  </a:txBody>
                  <a:tcPr marL="42426" marR="42426"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zh-CN" altLang="en-US" sz="1100" dirty="0">
                          <a:effectLst/>
                          <a:latin typeface="微软雅黑" panose="020B0503020204020204" pitchFamily="34" charset="-122"/>
                          <a:ea typeface="微软雅黑" panose="020B0503020204020204" pitchFamily="34" charset="-122"/>
                        </a:rPr>
                        <a:t>报文的源</a:t>
                      </a:r>
                      <a:r>
                        <a:rPr lang="en-US" altLang="zh-CN" sz="1100" dirty="0">
                          <a:effectLst/>
                          <a:latin typeface="微软雅黑" panose="020B0503020204020204" pitchFamily="34" charset="-122"/>
                          <a:ea typeface="微软雅黑" panose="020B0503020204020204" pitchFamily="34" charset="-122"/>
                        </a:rPr>
                        <a:t>MAC</a:t>
                      </a:r>
                      <a:r>
                        <a:rPr lang="zh-CN" altLang="en-US" sz="1100" dirty="0">
                          <a:effectLst/>
                          <a:latin typeface="微软雅黑" panose="020B0503020204020204" pitchFamily="34" charset="-122"/>
                          <a:ea typeface="微软雅黑" panose="020B0503020204020204" pitchFamily="34" charset="-122"/>
                        </a:rPr>
                        <a:t>地址、目的</a:t>
                      </a:r>
                      <a:r>
                        <a:rPr lang="en-US" altLang="zh-CN" sz="1100" dirty="0">
                          <a:effectLst/>
                          <a:latin typeface="微软雅黑" panose="020B0503020204020204" pitchFamily="34" charset="-122"/>
                          <a:ea typeface="微软雅黑" panose="020B0503020204020204" pitchFamily="34" charset="-122"/>
                        </a:rPr>
                        <a:t>MAC</a:t>
                      </a:r>
                      <a:r>
                        <a:rPr lang="zh-CN" altLang="en-US" sz="1100" dirty="0">
                          <a:effectLst/>
                          <a:latin typeface="微软雅黑" panose="020B0503020204020204" pitchFamily="34" charset="-122"/>
                          <a:ea typeface="微软雅黑" panose="020B0503020204020204" pitchFamily="34" charset="-122"/>
                        </a:rPr>
                        <a:t>地址、</a:t>
                      </a:r>
                      <a:r>
                        <a:rPr lang="en-US" altLang="zh-CN" sz="1100" dirty="0">
                          <a:effectLst/>
                          <a:latin typeface="微软雅黑" panose="020B0503020204020204" pitchFamily="34" charset="-122"/>
                          <a:ea typeface="微软雅黑" panose="020B0503020204020204" pitchFamily="34" charset="-122"/>
                        </a:rPr>
                        <a:t>802.1p</a:t>
                      </a:r>
                      <a:r>
                        <a:rPr lang="zh-CN" altLang="en-US" sz="1100" dirty="0">
                          <a:effectLst/>
                          <a:latin typeface="微软雅黑" panose="020B0503020204020204" pitchFamily="34" charset="-122"/>
                          <a:ea typeface="微软雅黑" panose="020B0503020204020204" pitchFamily="34" charset="-122"/>
                        </a:rPr>
                        <a:t>优先级、链路层协议类型等二层信息</a:t>
                      </a:r>
                    </a:p>
                  </a:txBody>
                  <a:tcPr marL="42426" marR="42426" marT="0" marB="0" anchor="ctr">
                    <a:lnL w="12700" cap="flat" cmpd="sng" algn="ctr">
                      <a:solidFill>
                        <a:srgbClr val="80808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8" name="Rectangle 50"/>
          <p:cNvSpPr txBox="1">
            <a:spLocks noChangeArrowheads="1"/>
          </p:cNvSpPr>
          <p:nvPr/>
        </p:nvSpPr>
        <p:spPr>
          <a:xfrm>
            <a:off x="285720" y="4227934"/>
            <a:ext cx="6357982" cy="770600"/>
          </a:xfrm>
          <a:prstGeom prst="rect">
            <a:avLst/>
          </a:prstGeom>
          <a:solidFill>
            <a:srgbClr val="FFFF99"/>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None/>
            </a:pPr>
            <a:r>
              <a:rPr lang="en-US" altLang="zh-CN" sz="1600" dirty="0"/>
              <a:t>ACL</a:t>
            </a:r>
            <a:r>
              <a:rPr lang="zh-CN" altLang="en-US" sz="1600" dirty="0"/>
              <a:t>本身只能识别报文，而无法对识别出的报文进行处理，对</a:t>
            </a:r>
            <a:endParaRPr lang="en-US" altLang="zh-CN" sz="1600" dirty="0"/>
          </a:p>
          <a:p>
            <a:pPr>
              <a:buFont typeface="Wingdings" panose="05000000000000000000" pitchFamily="2" charset="2"/>
              <a:buNone/>
            </a:pPr>
            <a:r>
              <a:rPr lang="zh-CN" altLang="en-US" sz="1600" dirty="0"/>
              <a:t>这些报文的具体处理方式由应用</a:t>
            </a:r>
            <a:r>
              <a:rPr lang="en-US" altLang="zh-CN" sz="1600" dirty="0"/>
              <a:t>ACL</a:t>
            </a:r>
            <a:r>
              <a:rPr lang="zh-CN" altLang="en-US" sz="1600" dirty="0"/>
              <a:t>的业务模块来决定。</a:t>
            </a:r>
            <a:endParaRPr lang="zh-CN" altLang="zh-CN" sz="1600" dirty="0"/>
          </a:p>
        </p:txBody>
      </p:sp>
      <p:sp>
        <p:nvSpPr>
          <p:cNvPr id="7" name="Rectangle 2"/>
          <p:cNvSpPr txBox="1">
            <a:spLocks noChangeArrowheads="1"/>
          </p:cNvSpPr>
          <p:nvPr/>
        </p:nvSpPr>
        <p:spPr>
          <a:xfrm>
            <a:off x="827584" y="191142"/>
            <a:ext cx="6459060" cy="461665"/>
          </a:xfrm>
          <a:prstGeom prst="rect">
            <a:avLst/>
          </a:prstGeom>
        </p:spPr>
        <p:txBody>
          <a:bodyPr vert="horz" wrap="square" lIns="91440" tIns="45720" rIns="91440" bIns="45720" rtlCol="0" anchor="ctr">
            <a:spAutoFit/>
          </a:bodyPr>
          <a:lstStyle/>
          <a:p>
            <a:pPr lvl="0">
              <a:spcBef>
                <a:spcPct val="0"/>
              </a:spcBef>
            </a:pPr>
            <a:r>
              <a:rPr kumimoji="0" lang="zh-CN"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rPr>
              <a:t> </a:t>
            </a:r>
            <a:r>
              <a:rPr kumimoji="0" lang="zh-CN" altLang="en-US"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rPr>
              <a:t>访问控制列表 </a:t>
            </a:r>
            <a:r>
              <a:rPr kumimoji="0" lang="en-US"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rPr>
              <a:t>—</a:t>
            </a:r>
            <a:r>
              <a:rPr kumimoji="0" lang="en-US" altLang="zh-CN" sz="2400" b="1" i="0" u="none" strike="noStrike" kern="1200" cap="none" spc="0" normalizeH="0" noProof="0" dirty="0">
                <a:ln>
                  <a:noFill/>
                </a:ln>
                <a:solidFill>
                  <a:schemeClr val="tx1"/>
                </a:solidFill>
                <a:effectLst/>
                <a:uLnTx/>
                <a:uFillTx/>
                <a:latin typeface="微软雅黑" pitchFamily="34" charset="-122"/>
                <a:ea typeface="微软雅黑" pitchFamily="34" charset="-122"/>
                <a:cs typeface="+mj-cs"/>
              </a:rPr>
              <a:t> </a:t>
            </a:r>
            <a:r>
              <a:rPr kumimoji="0" lang="zh-CN" altLang="en-US" sz="2400" b="1" i="0" u="none" strike="noStrike" kern="1200" cap="none" spc="0" normalizeH="0" noProof="0" dirty="0">
                <a:ln>
                  <a:noFill/>
                </a:ln>
                <a:solidFill>
                  <a:schemeClr val="tx1"/>
                </a:solidFill>
                <a:effectLst/>
                <a:uLnTx/>
                <a:uFillTx/>
                <a:latin typeface="微软雅黑" pitchFamily="34" charset="-122"/>
                <a:ea typeface="微软雅黑" pitchFamily="34" charset="-122"/>
                <a:cs typeface="+mj-cs"/>
              </a:rPr>
              <a:t>常见分类（</a:t>
            </a:r>
            <a:r>
              <a:rPr kumimoji="0" lang="en-US" altLang="zh-CN" sz="2400" b="1" i="0" u="none" strike="noStrike" kern="1200" cap="none" spc="0" normalizeH="0" noProof="0" dirty="0">
                <a:ln>
                  <a:noFill/>
                </a:ln>
                <a:solidFill>
                  <a:schemeClr val="tx1"/>
                </a:solidFill>
                <a:effectLst/>
                <a:uLnTx/>
                <a:uFillTx/>
                <a:latin typeface="微软雅黑" pitchFamily="34" charset="-122"/>
                <a:ea typeface="微软雅黑" pitchFamily="34" charset="-122"/>
                <a:cs typeface="+mj-cs"/>
              </a:rPr>
              <a:t>V5&amp;V7</a:t>
            </a:r>
            <a:r>
              <a:rPr kumimoji="0" lang="zh-CN" altLang="en-US" sz="2400" b="1" i="0" u="none" strike="noStrike" kern="1200" cap="none" spc="0" normalizeH="0" noProof="0" dirty="0">
                <a:ln>
                  <a:noFill/>
                </a:ln>
                <a:solidFill>
                  <a:schemeClr val="tx1"/>
                </a:solidFill>
                <a:effectLst/>
                <a:uLnTx/>
                <a:uFillTx/>
                <a:latin typeface="微软雅黑" pitchFamily="34" charset="-122"/>
                <a:ea typeface="微软雅黑" pitchFamily="34" charset="-122"/>
                <a:cs typeface="+mj-cs"/>
              </a:rPr>
              <a:t>）</a:t>
            </a:r>
            <a:endParaRPr kumimoji="0" lang="zh-CN" altLang="zh-CN" sz="2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spTree>
    <p:extLst>
      <p:ext uri="{BB962C8B-B14F-4D97-AF65-F5344CB8AC3E}">
        <p14:creationId xmlns:p14="http://schemas.microsoft.com/office/powerpoint/2010/main" val="809453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灯片编号占位符 5">
            <a:extLst>
              <a:ext uri="{FF2B5EF4-FFF2-40B4-BE49-F238E27FC236}">
                <a16:creationId xmlns:a16="http://schemas.microsoft.com/office/drawing/2014/main" id="{3B7DDA7F-9DAC-435C-A98D-10680A6AE159}"/>
              </a:ext>
            </a:extLst>
          </p:cNvPr>
          <p:cNvSpPr txBox="1">
            <a:spLocks noGrp="1" noChangeArrowheads="1"/>
          </p:cNvSpPr>
          <p:nvPr/>
        </p:nvSpPr>
        <p:spPr bwMode="auto">
          <a:xfrm>
            <a:off x="6057900" y="4682729"/>
            <a:ext cx="1600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600">
                <a:solidFill>
                  <a:schemeClr val="tx1"/>
                </a:solidFill>
                <a:latin typeface="Arial" panose="020B0604020202020204" pitchFamily="34" charset="0"/>
                <a:ea typeface="宋体" panose="02010600030101010101" pitchFamily="2" charset="-122"/>
              </a:defRPr>
            </a:lvl1pPr>
            <a:lvl2pPr>
              <a:defRPr sz="1600">
                <a:solidFill>
                  <a:schemeClr val="tx1"/>
                </a:solidFill>
                <a:latin typeface="Arial" panose="020B0604020202020204" pitchFamily="34" charset="0"/>
                <a:ea typeface="宋体" panose="02010600030101010101" pitchFamily="2" charset="-122"/>
              </a:defRPr>
            </a:lvl2pPr>
            <a:lvl3pPr>
              <a:defRPr sz="1600">
                <a:solidFill>
                  <a:schemeClr val="tx1"/>
                </a:solidFill>
                <a:latin typeface="Arial" panose="020B0604020202020204" pitchFamily="34" charset="0"/>
                <a:ea typeface="宋体" panose="02010600030101010101" pitchFamily="2" charset="-122"/>
              </a:defRPr>
            </a:lvl3pPr>
            <a:lvl4pPr>
              <a:defRPr sz="1600">
                <a:solidFill>
                  <a:schemeClr val="tx1"/>
                </a:solidFill>
                <a:latin typeface="Arial" panose="020B0604020202020204" pitchFamily="34" charset="0"/>
                <a:ea typeface="宋体" panose="02010600030101010101" pitchFamily="2" charset="-122"/>
              </a:defRPr>
            </a:lvl4pPr>
            <a:lvl5pPr>
              <a:defRPr sz="16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9pPr>
          </a:lstStyle>
          <a:p>
            <a:pPr algn="r"/>
            <a:fld id="{BBAD7621-58DD-4301-B3B6-A305245EF005}" type="slidenum">
              <a:rPr lang="zh-CN" altLang="en-US" sz="900">
                <a:latin typeface="Garamond" panose="02020404030301010803" pitchFamily="18" charset="0"/>
              </a:rPr>
              <a:pPr algn="r"/>
              <a:t>9</a:t>
            </a:fld>
            <a:endParaRPr lang="zh-CN" altLang="en-US" sz="900">
              <a:latin typeface="Garamond" panose="02020404030301010803" pitchFamily="18" charset="0"/>
            </a:endParaRPr>
          </a:p>
        </p:txBody>
      </p:sp>
      <p:sp>
        <p:nvSpPr>
          <p:cNvPr id="11266" name="Rectangle 2">
            <a:extLst>
              <a:ext uri="{FF2B5EF4-FFF2-40B4-BE49-F238E27FC236}">
                <a16:creationId xmlns:a16="http://schemas.microsoft.com/office/drawing/2014/main" id="{2267024D-5F9A-4BF4-9F07-D91F41A46277}"/>
              </a:ext>
            </a:extLst>
          </p:cNvPr>
          <p:cNvSpPr>
            <a:spLocks noGrp="1" noChangeArrowheads="1"/>
          </p:cNvSpPr>
          <p:nvPr>
            <p:ph type="title" idx="4294967295"/>
          </p:nvPr>
        </p:nvSpPr>
        <p:spPr>
          <a:xfrm>
            <a:off x="827584" y="241846"/>
            <a:ext cx="6830516" cy="461665"/>
          </a:xfrm>
        </p:spPr>
        <p:txBody>
          <a:bodyPr/>
          <a:lstStyle/>
          <a:p>
            <a:pPr eaLnBrk="1" hangingPunct="1"/>
            <a:r>
              <a:rPr lang="zh-CN" altLang="en-US" dirty="0"/>
              <a:t>访问控制列表 </a:t>
            </a:r>
            <a:r>
              <a:rPr lang="en-US" altLang="zh-CN" dirty="0"/>
              <a:t>— </a:t>
            </a:r>
            <a:r>
              <a:rPr lang="zh-CN" altLang="en-US" dirty="0"/>
              <a:t>创建</a:t>
            </a:r>
            <a:r>
              <a:rPr lang="en-US" altLang="zh-CN" dirty="0"/>
              <a:t>ACL</a:t>
            </a:r>
            <a:r>
              <a:rPr lang="zh-CN" altLang="en-US" dirty="0"/>
              <a:t>（</a:t>
            </a:r>
            <a:r>
              <a:rPr lang="en-US" altLang="zh-CN" dirty="0"/>
              <a:t> V5&amp;V7 </a:t>
            </a:r>
            <a:r>
              <a:rPr lang="zh-CN" altLang="en-US" dirty="0"/>
              <a:t>）</a:t>
            </a:r>
          </a:p>
        </p:txBody>
      </p:sp>
      <p:sp>
        <p:nvSpPr>
          <p:cNvPr id="11267" name="Rectangle 3">
            <a:extLst>
              <a:ext uri="{FF2B5EF4-FFF2-40B4-BE49-F238E27FC236}">
                <a16:creationId xmlns:a16="http://schemas.microsoft.com/office/drawing/2014/main" id="{4584089A-7420-40A4-9027-1E823943E4AB}"/>
              </a:ext>
            </a:extLst>
          </p:cNvPr>
          <p:cNvSpPr>
            <a:spLocks noGrp="1" noChangeArrowheads="1"/>
          </p:cNvSpPr>
          <p:nvPr>
            <p:ph type="body" idx="4294967295"/>
          </p:nvPr>
        </p:nvSpPr>
        <p:spPr>
          <a:xfrm>
            <a:off x="395536" y="987574"/>
            <a:ext cx="6552728" cy="3398044"/>
          </a:xfrm>
        </p:spPr>
        <p:txBody>
          <a:bodyPr>
            <a:normAutofit/>
          </a:bodyPr>
          <a:lstStyle/>
          <a:p>
            <a:pPr eaLnBrk="1" hangingPunct="1"/>
            <a:r>
              <a:rPr lang="en-US" altLang="zh-CN" sz="1600" dirty="0"/>
              <a:t>[H3C] </a:t>
            </a:r>
            <a:r>
              <a:rPr lang="en-US" altLang="zh-CN" sz="1600" dirty="0" err="1"/>
              <a:t>acl</a:t>
            </a:r>
            <a:r>
              <a:rPr lang="en-US" altLang="zh-CN" sz="1600" dirty="0"/>
              <a:t> number </a:t>
            </a:r>
            <a:r>
              <a:rPr lang="en-US" altLang="zh-CN" sz="1600" i="1" dirty="0" err="1"/>
              <a:t>acl</a:t>
            </a:r>
            <a:r>
              <a:rPr lang="en-US" altLang="zh-CN" sz="1600" i="1" dirty="0"/>
              <a:t>-number </a:t>
            </a:r>
            <a:r>
              <a:rPr lang="en-US" altLang="zh-CN" sz="1600" dirty="0"/>
              <a:t>[ match-order { config | auto } ] </a:t>
            </a:r>
          </a:p>
          <a:p>
            <a:pPr lvl="1" eaLnBrk="1" hangingPunct="1"/>
            <a:r>
              <a:rPr lang="en-US" altLang="zh-CN" sz="1600" dirty="0"/>
              <a:t>config</a:t>
            </a:r>
            <a:r>
              <a:rPr lang="zh-CN" altLang="en-US" sz="1600" dirty="0"/>
              <a:t>：匹配规则时按用户的配置顺序。 </a:t>
            </a:r>
            <a:r>
              <a:rPr lang="en-US" altLang="zh-CN" sz="1600" dirty="0">
                <a:solidFill>
                  <a:srgbClr val="FF3300"/>
                </a:solidFill>
              </a:rPr>
              <a:t>//</a:t>
            </a:r>
            <a:r>
              <a:rPr lang="zh-CN" altLang="en-US" sz="1600" dirty="0">
                <a:solidFill>
                  <a:srgbClr val="FF3300"/>
                </a:solidFill>
              </a:rPr>
              <a:t>缺省值</a:t>
            </a:r>
          </a:p>
          <a:p>
            <a:pPr lvl="1" eaLnBrk="1" hangingPunct="1"/>
            <a:r>
              <a:rPr lang="en-US" altLang="zh-CN" sz="1600" dirty="0"/>
              <a:t>auto</a:t>
            </a:r>
            <a:r>
              <a:rPr lang="zh-CN" altLang="en-US" sz="1600" dirty="0"/>
              <a:t>：匹配规则时按“深度优先”的顺序。</a:t>
            </a:r>
          </a:p>
          <a:p>
            <a:pPr eaLnBrk="1" hangingPunct="1"/>
            <a:endParaRPr lang="zh-CN" altLang="en-US" sz="1600" dirty="0"/>
          </a:p>
          <a:p>
            <a:pPr eaLnBrk="1" hangingPunct="1"/>
            <a:r>
              <a:rPr lang="zh-CN" altLang="en-US" sz="1600" dirty="0"/>
              <a:t>创建</a:t>
            </a:r>
            <a:r>
              <a:rPr lang="en-US" altLang="zh-CN" sz="1600" dirty="0"/>
              <a:t>ACL</a:t>
            </a:r>
            <a:r>
              <a:rPr lang="zh-CN" altLang="en-US" sz="1600" dirty="0"/>
              <a:t>后，将进入</a:t>
            </a:r>
            <a:r>
              <a:rPr lang="en-US" altLang="zh-CN" sz="1600" dirty="0"/>
              <a:t>ACL</a:t>
            </a:r>
            <a:r>
              <a:rPr lang="zh-CN" altLang="en-US" sz="1600" dirty="0"/>
              <a:t>视图：</a:t>
            </a:r>
          </a:p>
          <a:p>
            <a:pPr lvl="1" eaLnBrk="1" hangingPunct="1"/>
            <a:r>
              <a:rPr lang="en-US" altLang="zh-CN" sz="1600" dirty="0"/>
              <a:t>[H3C-acl-adv-3000]</a:t>
            </a:r>
          </a:p>
          <a:p>
            <a:pPr lvl="1" eaLnBrk="1" hangingPunct="1"/>
            <a:r>
              <a:rPr lang="zh-CN" altLang="en-US" sz="1600" dirty="0"/>
              <a:t>进入</a:t>
            </a:r>
            <a:r>
              <a:rPr lang="en-US" altLang="zh-CN" sz="1600" dirty="0"/>
              <a:t>ACL </a:t>
            </a:r>
            <a:r>
              <a:rPr lang="zh-CN" altLang="en-US" sz="1600" dirty="0"/>
              <a:t>视图之后，就可以配置</a:t>
            </a:r>
            <a:r>
              <a:rPr lang="en-US" altLang="zh-CN" sz="1600" dirty="0"/>
              <a:t>ACL</a:t>
            </a:r>
            <a:r>
              <a:rPr lang="zh-CN" altLang="en-US" sz="1600" dirty="0"/>
              <a:t>的规则了。</a:t>
            </a:r>
          </a:p>
        </p:txBody>
      </p:sp>
    </p:spTree>
  </p:cSld>
  <p:clrMapOvr>
    <a:masterClrMapping/>
  </p:clrMapOvr>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1449</TotalTime>
  <Words>4878</Words>
  <Application>Microsoft Office PowerPoint</Application>
  <PresentationFormat>全屏显示(16:9)</PresentationFormat>
  <Paragraphs>567</Paragraphs>
  <Slides>52</Slides>
  <Notes>0</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1</vt:i4>
      </vt:variant>
      <vt:variant>
        <vt:lpstr>幻灯片标题</vt:lpstr>
      </vt:variant>
      <vt:variant>
        <vt:i4>52</vt:i4>
      </vt:variant>
    </vt:vector>
  </HeadingPairs>
  <TitlesOfParts>
    <vt:vector size="64" baseType="lpstr">
      <vt:lpstr>Microsoft Yahei</vt:lpstr>
      <vt:lpstr>Monotype Sorts</vt:lpstr>
      <vt:lpstr>宋体</vt:lpstr>
      <vt:lpstr>微软雅黑</vt:lpstr>
      <vt:lpstr>Arial</vt:lpstr>
      <vt:lpstr>Calibri</vt:lpstr>
      <vt:lpstr>Garamond</vt:lpstr>
      <vt:lpstr>Times New Roman</vt:lpstr>
      <vt:lpstr>Wingdings</vt:lpstr>
      <vt:lpstr>1_自定义设计方案</vt:lpstr>
      <vt:lpstr>自定义设计方案</vt:lpstr>
      <vt:lpstr>Visio</vt:lpstr>
      <vt:lpstr>第七讲 防火墙配置与NAT配置</vt:lpstr>
      <vt:lpstr> 防火墙配置与NAT配置</vt:lpstr>
      <vt:lpstr>PowerPoint 演示文稿</vt:lpstr>
      <vt:lpstr>PowerPoint 演示文稿</vt:lpstr>
      <vt:lpstr>PowerPoint 演示文稿</vt:lpstr>
      <vt:lpstr>PowerPoint 演示文稿</vt:lpstr>
      <vt:lpstr>PowerPoint 演示文稿</vt:lpstr>
      <vt:lpstr>PowerPoint 演示文稿</vt:lpstr>
      <vt:lpstr>访问控制列表 — 创建ACL（ V5&amp;V7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防火墙配置— 启动/禁止 （V5&amp;V7）</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NAT配置（V5） — 定义地址池</vt:lpstr>
      <vt:lpstr>NAT配置（V5） — 定义地址池与ACL的关联</vt:lpstr>
      <vt:lpstr>NAT配置（V5） — 定义接口与ACL的关联</vt:lpstr>
      <vt:lpstr>NAT配置（V5） — 建立内部服务器映射</vt:lpstr>
      <vt:lpstr>NAT配置（V5） — 配置信息显示</vt:lpstr>
      <vt:lpstr>NAT配置（V5） — 举例</vt:lpstr>
      <vt:lpstr>NAT配置（V5） — 举例（续）</vt:lpstr>
      <vt:lpstr>PowerPoint 演示文稿</vt:lpstr>
      <vt:lpstr>PowerPoint 演示文稿</vt:lpstr>
      <vt:lpstr>PowerPoint 演示文稿</vt:lpstr>
      <vt:lpstr>PowerPoint 演示文稿</vt:lpstr>
      <vt:lpstr>PowerPoint 演示文稿</vt:lpstr>
      <vt:lpstr>PowerPoint 演示文稿</vt:lpstr>
      <vt:lpstr>NAT配置（V7）— 举例（续）</vt:lpstr>
      <vt:lpstr>NAT配置— 举例V7（续）</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bhc</dc:creator>
  <cp:lastModifiedBy>hui</cp:lastModifiedBy>
  <cp:revision>119</cp:revision>
  <dcterms:created xsi:type="dcterms:W3CDTF">2014-11-27T01:06:51Z</dcterms:created>
  <dcterms:modified xsi:type="dcterms:W3CDTF">2020-10-18T07:48:29Z</dcterms:modified>
</cp:coreProperties>
</file>